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8"/>
  </p:notesMasterIdLst>
  <p:sldIdLst>
    <p:sldId id="677" r:id="rId6"/>
    <p:sldId id="259" r:id="rId7"/>
    <p:sldId id="281" r:id="rId8"/>
    <p:sldId id="271" r:id="rId9"/>
    <p:sldId id="724" r:id="rId10"/>
    <p:sldId id="268" r:id="rId11"/>
    <p:sldId id="262" r:id="rId12"/>
    <p:sldId id="684" r:id="rId13"/>
    <p:sldId id="728" r:id="rId14"/>
    <p:sldId id="675" r:id="rId15"/>
    <p:sldId id="2147473165" r:id="rId16"/>
    <p:sldId id="2147483639" r:id="rId17"/>
  </p:sldIdLst>
  <p:sldSz cx="9144000" cy="5143500" type="screen16x9"/>
  <p:notesSz cx="6797675" cy="9926638"/>
  <p:embeddedFontLst>
    <p:embeddedFont>
      <p:font typeface="Orsted Sans Office" panose="00000500000000000000" pitchFamily="2" charset="0"/>
      <p:regular r:id="rId19"/>
      <p:bold r:id="rId20"/>
      <p:italic r:id="rId21"/>
      <p:boldItalic r:id="rId22"/>
    </p:embeddedFont>
  </p:embeddedFontLst>
  <p:defaultTex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346" userDrawn="1">
          <p15:clr>
            <a:srgbClr val="A4A3A4"/>
          </p15:clr>
        </p15:guide>
        <p15:guide id="5" orient="horz" pos="1892" userDrawn="1">
          <p15:clr>
            <a:srgbClr val="A4A3A4"/>
          </p15:clr>
        </p15:guide>
        <p15:guide id="6" orient="horz" pos="1592" userDrawn="1">
          <p15:clr>
            <a:srgbClr val="A4A3A4"/>
          </p15:clr>
        </p15:guide>
        <p15:guide id="7"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1D0F78-5F4C-EE0E-351A-E16277BAE478}" name="Lauren Heeffer" initials="LH" userId="S::LAUHE@orsted.com::4da8952e-0158-4362-aa38-bc5e13ceef6f" providerId="AD"/>
  <p188:author id="{32F9B0FD-AD47-8ADC-6797-D9B02B014CEF}" name="Nikolaj Nyborg" initials="NN" userId="S::nn@acetus.dk::78f5f80c-1033-4526-bb98-e27f45df09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B5"/>
    <a:srgbClr val="1C20FF"/>
    <a:srgbClr val="595AB3"/>
    <a:srgbClr val="8E8FC5"/>
    <a:srgbClr val="CCCCCC"/>
    <a:srgbClr val="B2B2B2"/>
    <a:srgbClr val="F0F0F0"/>
    <a:srgbClr val="4E4F53"/>
    <a:srgbClr val="007ACC"/>
    <a:srgbClr val="D6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546CE-A23B-45B9-A591-28E206ED6400}" v="19" dt="2025-10-16T17:48:20.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4422" autoAdjust="0"/>
  </p:normalViewPr>
  <p:slideViewPr>
    <p:cSldViewPr snapToGrid="0" showGuides="1">
      <p:cViewPr varScale="1">
        <p:scale>
          <a:sx n="80" d="100"/>
          <a:sy n="80" d="100"/>
        </p:scale>
        <p:origin x="92" y="48"/>
      </p:cViewPr>
      <p:guideLst>
        <p:guide orient="horz" pos="2346"/>
        <p:guide orient="horz" pos="1892"/>
        <p:guide orient="horz" pos="1592"/>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4"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v>
                </c:pt>
              </c:strCache>
            </c:strRef>
          </c:tx>
          <c:spPr>
            <a:solidFill>
              <a:schemeClr val="accent1"/>
            </a:solidFill>
            <a:ln w="19050">
              <a:noFill/>
            </a:ln>
            <a:effectLst/>
          </c:spPr>
          <c:dPt>
            <c:idx val="0"/>
            <c:bubble3D val="0"/>
            <c:spPr>
              <a:solidFill>
                <a:schemeClr val="accent5">
                  <a:lumMod val="25000"/>
                </a:schemeClr>
              </a:solidFill>
              <a:ln w="19050">
                <a:noFill/>
              </a:ln>
              <a:effectLst/>
            </c:spPr>
            <c:extLst>
              <c:ext xmlns:c16="http://schemas.microsoft.com/office/drawing/2014/chart" uri="{C3380CC4-5D6E-409C-BE32-E72D297353CC}">
                <c16:uniqueId val="{00000001-BDA9-41E4-ACA3-D1D10C22801C}"/>
              </c:ext>
            </c:extLst>
          </c:dPt>
          <c:dPt>
            <c:idx val="1"/>
            <c:bubble3D val="0"/>
            <c:spPr>
              <a:solidFill>
                <a:schemeClr val="bg1"/>
              </a:solidFill>
              <a:ln w="19050">
                <a:noFill/>
              </a:ln>
              <a:effectLst/>
            </c:spPr>
            <c:extLst>
              <c:ext xmlns:c16="http://schemas.microsoft.com/office/drawing/2014/chart" uri="{C3380CC4-5D6E-409C-BE32-E72D297353CC}">
                <c16:uniqueId val="{00000003-BDA9-41E4-ACA3-D1D10C22801C}"/>
              </c:ext>
            </c:extLst>
          </c:dPt>
          <c:cat>
            <c:strRef>
              <c:f>Sheet1!$A$2:$A$3</c:f>
              <c:strCache>
                <c:ptCount val="2"/>
                <c:pt idx="0">
                  <c:v>A</c:v>
                </c:pt>
                <c:pt idx="1">
                  <c:v>B</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4-BDA9-41E4-ACA3-D1D10C22801C}"/>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v>
                </c:pt>
              </c:strCache>
            </c:strRef>
          </c:tx>
          <c:spPr>
            <a:solidFill>
              <a:schemeClr val="accent1"/>
            </a:solidFill>
            <a:ln w="19050">
              <a:solidFill>
                <a:schemeClr val="lt1"/>
              </a:solidFill>
            </a:ln>
            <a:effectLst/>
          </c:spPr>
          <c:dPt>
            <c:idx val="0"/>
            <c:bubble3D val="0"/>
            <c:spPr>
              <a:solidFill>
                <a:srgbClr val="0003B5"/>
              </a:solidFill>
              <a:ln w="19050">
                <a:noFill/>
              </a:ln>
              <a:effectLst/>
            </c:spPr>
            <c:extLst>
              <c:ext xmlns:c16="http://schemas.microsoft.com/office/drawing/2014/chart" uri="{C3380CC4-5D6E-409C-BE32-E72D297353CC}">
                <c16:uniqueId val="{00000001-90C4-456B-BDE9-8BCA53F7082A}"/>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90C4-456B-BDE9-8BCA53F7082A}"/>
              </c:ext>
            </c:extLst>
          </c:dPt>
          <c:cat>
            <c:strRef>
              <c:f>Sheet1!$A$2:$A$3</c:f>
              <c:strCache>
                <c:ptCount val="2"/>
                <c:pt idx="0">
                  <c:v>A</c:v>
                </c:pt>
                <c:pt idx="1">
                  <c:v>B</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4-90C4-456B-BDE9-8BCA53F7082A}"/>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v>
                </c:pt>
              </c:strCache>
            </c:strRef>
          </c:tx>
          <c:spPr>
            <a:solidFill>
              <a:schemeClr val="accent5">
                <a:lumMod val="25000"/>
              </a:schemeClr>
            </a:solidFill>
            <a:ln w="19050">
              <a:noFill/>
            </a:ln>
            <a:effectLst/>
          </c:spPr>
          <c:dPt>
            <c:idx val="0"/>
            <c:bubble3D val="0"/>
            <c:extLst>
              <c:ext xmlns:c16="http://schemas.microsoft.com/office/drawing/2014/chart" uri="{C3380CC4-5D6E-409C-BE32-E72D297353CC}">
                <c16:uniqueId val="{00000001-7AEB-40DA-916C-BA65EB57DDC9}"/>
              </c:ext>
            </c:extLst>
          </c:dPt>
          <c:dPt>
            <c:idx val="1"/>
            <c:bubble3D val="0"/>
            <c:spPr>
              <a:solidFill>
                <a:schemeClr val="bg1"/>
              </a:solidFill>
              <a:ln w="19050">
                <a:noFill/>
              </a:ln>
              <a:effectLst/>
            </c:spPr>
            <c:extLst>
              <c:ext xmlns:c16="http://schemas.microsoft.com/office/drawing/2014/chart" uri="{C3380CC4-5D6E-409C-BE32-E72D297353CC}">
                <c16:uniqueId val="{00000003-7AEB-40DA-916C-BA65EB57DDC9}"/>
              </c:ext>
            </c:extLst>
          </c:dPt>
          <c:cat>
            <c:strRef>
              <c:f>Sheet1!$A$2:$A$3</c:f>
              <c:strCache>
                <c:ptCount val="2"/>
                <c:pt idx="0">
                  <c:v>A</c:v>
                </c:pt>
                <c:pt idx="1">
                  <c:v>B</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7AEB-40DA-916C-BA65EB57DDC9}"/>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v>
                </c:pt>
              </c:strCache>
            </c:strRef>
          </c:tx>
          <c:spPr>
            <a:solidFill>
              <a:schemeClr val="accent1"/>
            </a:solidFill>
            <a:ln w="19050">
              <a:solidFill>
                <a:schemeClr val="lt1"/>
              </a:solidFill>
            </a:ln>
            <a:effectLst/>
          </c:spPr>
          <c:dPt>
            <c:idx val="0"/>
            <c:bubble3D val="0"/>
            <c:spPr>
              <a:solidFill>
                <a:srgbClr val="0003B5"/>
              </a:solidFill>
              <a:ln w="19050">
                <a:noFill/>
              </a:ln>
              <a:effectLst/>
            </c:spPr>
            <c:extLst>
              <c:ext xmlns:c16="http://schemas.microsoft.com/office/drawing/2014/chart" uri="{C3380CC4-5D6E-409C-BE32-E72D297353CC}">
                <c16:uniqueId val="{00000001-8E23-4105-ADDA-2281C191C793}"/>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8E23-4105-ADDA-2281C191C793}"/>
              </c:ext>
            </c:extLst>
          </c:dPt>
          <c:cat>
            <c:strRef>
              <c:f>Sheet1!$A$2:$A$3</c:f>
              <c:strCache>
                <c:ptCount val="2"/>
                <c:pt idx="0">
                  <c:v>A</c:v>
                </c:pt>
                <c:pt idx="1">
                  <c:v>B</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4-8E23-4105-ADDA-2281C191C793}"/>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Orsted Sans Office" panose="00000500000000000000" pitchFamily="2" charset="0"/>
              </a:defRPr>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Orsted Sans Office" panose="00000500000000000000" pitchFamily="2" charset="0"/>
              </a:defRPr>
            </a:lvl1pPr>
          </a:lstStyle>
          <a:p>
            <a:fld id="{74047ECD-F79B-4F9C-9422-1712EDC004BC}" type="datetimeFigureOut">
              <a:rPr lang="en-GB" smtClean="0"/>
              <a:pPr/>
              <a:t>17/10/2025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Orsted Sans Office" panose="00000500000000000000" pitchFamily="2" charset="0"/>
              </a:defRPr>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atin typeface="Orsted Sans Office" panose="00000500000000000000" pitchFamily="2" charset="0"/>
              </a:defRPr>
            </a:lvl1pPr>
          </a:lstStyle>
          <a:p>
            <a:fld id="{ABB5CB59-3DF7-4434-98F9-7AC7A1CBEB00}" type="slidenum">
              <a:rPr lang="en-GB" smtClean="0"/>
              <a:pPr/>
              <a:t>‹#›</a:t>
            </a:fld>
            <a:endParaRPr lang="en-GB" dirty="0"/>
          </a:p>
        </p:txBody>
      </p:sp>
    </p:spTree>
    <p:extLst>
      <p:ext uri="{BB962C8B-B14F-4D97-AF65-F5344CB8AC3E}">
        <p14:creationId xmlns:p14="http://schemas.microsoft.com/office/powerpoint/2010/main" val="34396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rsted Sans Office" panose="00000500000000000000" pitchFamily="2" charset="0"/>
        <a:ea typeface="+mn-ea"/>
        <a:cs typeface="+mn-cs"/>
      </a:defRPr>
    </a:lvl1pPr>
    <a:lvl2pPr marL="457200" algn="l" defTabSz="914400" rtl="0" eaLnBrk="1" latinLnBrk="0" hangingPunct="1">
      <a:defRPr sz="1200" kern="1200">
        <a:solidFill>
          <a:schemeClr val="tx1"/>
        </a:solidFill>
        <a:latin typeface="Orsted Sans Office" panose="00000500000000000000" pitchFamily="2" charset="0"/>
        <a:ea typeface="+mn-ea"/>
        <a:cs typeface="+mn-cs"/>
      </a:defRPr>
    </a:lvl2pPr>
    <a:lvl3pPr marL="914400" algn="l" defTabSz="914400" rtl="0" eaLnBrk="1" latinLnBrk="0" hangingPunct="1">
      <a:defRPr sz="1200" kern="1200">
        <a:solidFill>
          <a:schemeClr val="tx1"/>
        </a:solidFill>
        <a:latin typeface="Orsted Sans Office" panose="00000500000000000000" pitchFamily="2" charset="0"/>
        <a:ea typeface="+mn-ea"/>
        <a:cs typeface="+mn-cs"/>
      </a:defRPr>
    </a:lvl3pPr>
    <a:lvl4pPr marL="1371600" algn="l" defTabSz="914400" rtl="0" eaLnBrk="1" latinLnBrk="0" hangingPunct="1">
      <a:defRPr sz="1200" kern="1200">
        <a:solidFill>
          <a:schemeClr val="tx1"/>
        </a:solidFill>
        <a:latin typeface="Orsted Sans Office" panose="00000500000000000000" pitchFamily="2" charset="0"/>
        <a:ea typeface="+mn-ea"/>
        <a:cs typeface="+mn-cs"/>
      </a:defRPr>
    </a:lvl4pPr>
    <a:lvl5pPr marL="1828800" algn="l" defTabSz="914400" rtl="0" eaLnBrk="1" latinLnBrk="0" hangingPunct="1">
      <a:defRPr sz="1200" kern="1200">
        <a:solidFill>
          <a:schemeClr val="tx1"/>
        </a:solidFill>
        <a:latin typeface="Orsted Sans Office"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DB2A-CD11-A272-776A-981754916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189CA-2D96-0635-7ACF-46BAFDCF7ADF}"/>
              </a:ext>
            </a:extLst>
          </p:cNvPr>
          <p:cNvSpPr>
            <a:spLocks noGrp="1" noRot="1" noChangeAspect="1"/>
          </p:cNvSpPr>
          <p:nvPr>
            <p:ph type="sldImg"/>
          </p:nvPr>
        </p:nvSpPr>
        <p:spPr>
          <a:xfrm>
            <a:off x="360363" y="1479550"/>
            <a:ext cx="6135687" cy="3452813"/>
          </a:xfrm>
        </p:spPr>
      </p:sp>
      <p:sp>
        <p:nvSpPr>
          <p:cNvPr id="3" name="Notes Placeholder 2">
            <a:extLst>
              <a:ext uri="{FF2B5EF4-FFF2-40B4-BE49-F238E27FC236}">
                <a16:creationId xmlns:a16="http://schemas.microsoft.com/office/drawing/2014/main" id="{DF551A54-ACBA-EB73-8E54-662EF987C2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0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F1559-BC0D-EAB6-AB89-C326911FB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7CCF-5B5F-0562-5827-4C5A75D8F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DF55-547E-B89A-2F4D-5F5BAA4D2ED6}"/>
              </a:ext>
            </a:extLst>
          </p:cNvPr>
          <p:cNvSpPr>
            <a:spLocks noGrp="1"/>
          </p:cNvSpPr>
          <p:nvPr>
            <p:ph type="body" idx="1"/>
          </p:nvPr>
        </p:nvSpPr>
        <p:spPr/>
        <p:txBody>
          <a:bodyPr/>
          <a:lstStyle/>
          <a:p>
            <a:r>
              <a:rPr lang="en-GB" sz="1200" b="1" kern="1200" dirty="0">
                <a:solidFill>
                  <a:schemeClr val="tx1"/>
                </a:solidFill>
                <a:effectLst/>
                <a:latin typeface="Orsted Sans Office" panose="00000500000000000000" pitchFamily="2" charset="0"/>
                <a:ea typeface="+mn-ea"/>
                <a:cs typeface="+mn-cs"/>
              </a:rPr>
              <a:t>SHIFT TO “CRITERIA OF SUCCESS” SLIDE</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To succeed, three things are essential:</a:t>
            </a:r>
            <a:endParaRPr lang="da-DK" sz="1200" kern="1200" dirty="0">
              <a:solidFill>
                <a:schemeClr val="tx1"/>
              </a:solidFill>
              <a:effectLst/>
              <a:latin typeface="Orsted Sans Office" panose="00000500000000000000" pitchFamily="2" charset="0"/>
              <a:ea typeface="+mn-ea"/>
              <a:cs typeface="+mn-cs"/>
            </a:endParaRPr>
          </a:p>
          <a:p>
            <a:pPr lvl="1"/>
            <a:r>
              <a:rPr lang="en-GB" sz="1200" kern="1200" dirty="0">
                <a:solidFill>
                  <a:schemeClr val="tx1"/>
                </a:solidFill>
                <a:effectLst/>
                <a:latin typeface="Orsted Sans Office" panose="00000500000000000000" pitchFamily="2" charset="0"/>
                <a:ea typeface="+mn-ea"/>
                <a:cs typeface="+mn-cs"/>
              </a:rPr>
              <a:t>Mobilising all clean energy sources</a:t>
            </a:r>
            <a:endParaRPr lang="da-DK" sz="1200" kern="1200" dirty="0">
              <a:solidFill>
                <a:schemeClr val="tx1"/>
              </a:solidFill>
              <a:effectLst/>
              <a:latin typeface="Orsted Sans Office" panose="00000500000000000000" pitchFamily="2" charset="0"/>
              <a:ea typeface="+mn-ea"/>
              <a:cs typeface="+mn-cs"/>
            </a:endParaRPr>
          </a:p>
          <a:p>
            <a:pPr lvl="2"/>
            <a:r>
              <a:rPr lang="en-GB" sz="1200" kern="1200" dirty="0">
                <a:solidFill>
                  <a:schemeClr val="tx1"/>
                </a:solidFill>
                <a:effectLst/>
                <a:latin typeface="Orsted Sans Office" panose="00000500000000000000" pitchFamily="2" charset="0"/>
                <a:ea typeface="+mn-ea"/>
                <a:cs typeface="+mn-cs"/>
              </a:rPr>
              <a:t>Commit firmly to Contracts for Difference to de-risk projects, as seen in the UK and Poland.</a:t>
            </a:r>
            <a:endParaRPr lang="da-DK" sz="1200" kern="1200" dirty="0">
              <a:solidFill>
                <a:schemeClr val="tx1"/>
              </a:solidFill>
              <a:effectLst/>
              <a:latin typeface="Orsted Sans Office" panose="00000500000000000000" pitchFamily="2" charset="0"/>
              <a:ea typeface="+mn-ea"/>
              <a:cs typeface="+mn-cs"/>
            </a:endParaRPr>
          </a:p>
          <a:p>
            <a:pPr lvl="2"/>
            <a:r>
              <a:rPr lang="en-GB" sz="1200" kern="1200" dirty="0">
                <a:solidFill>
                  <a:schemeClr val="tx1"/>
                </a:solidFill>
                <a:effectLst/>
                <a:latin typeface="Orsted Sans Office" panose="00000500000000000000" pitchFamily="2" charset="0"/>
                <a:ea typeface="+mn-ea"/>
                <a:cs typeface="+mn-cs"/>
              </a:rPr>
              <a:t>Ensure a stable, coordinated pipeline with commissioning spread across years to prevent bottlenecks and allow supply chains to keep pace.</a:t>
            </a:r>
            <a:endParaRPr lang="da-DK" sz="1200" kern="1200" dirty="0">
              <a:solidFill>
                <a:schemeClr val="tx1"/>
              </a:solidFill>
              <a:effectLst/>
              <a:latin typeface="Orsted Sans Office" panose="00000500000000000000" pitchFamily="2" charset="0"/>
              <a:ea typeface="+mn-ea"/>
              <a:cs typeface="+mn-cs"/>
            </a:endParaRPr>
          </a:p>
          <a:p>
            <a:pPr lvl="1"/>
            <a:r>
              <a:rPr lang="en-GB" sz="1200" kern="1200" dirty="0">
                <a:solidFill>
                  <a:schemeClr val="tx1"/>
                </a:solidFill>
                <a:effectLst/>
                <a:latin typeface="Orsted Sans Office" panose="00000500000000000000" pitchFamily="2" charset="0"/>
                <a:ea typeface="+mn-ea"/>
                <a:cs typeface="+mn-cs"/>
              </a:rPr>
              <a:t>Massive electrification</a:t>
            </a:r>
            <a:endParaRPr lang="da-DK" sz="1200" kern="1200" dirty="0">
              <a:solidFill>
                <a:schemeClr val="tx1"/>
              </a:solidFill>
              <a:effectLst/>
              <a:latin typeface="Orsted Sans Office" panose="00000500000000000000" pitchFamily="2" charset="0"/>
              <a:ea typeface="+mn-ea"/>
              <a:cs typeface="+mn-cs"/>
            </a:endParaRPr>
          </a:p>
          <a:p>
            <a:pPr lvl="2"/>
            <a:r>
              <a:rPr lang="en-GB" sz="1200" kern="1200" dirty="0">
                <a:solidFill>
                  <a:schemeClr val="tx1"/>
                </a:solidFill>
                <a:effectLst/>
                <a:latin typeface="Orsted Sans Office" panose="00000500000000000000" pitchFamily="2" charset="0"/>
                <a:ea typeface="+mn-ea"/>
                <a:cs typeface="+mn-cs"/>
              </a:rPr>
              <a:t>Heavy industry cannot decarbonise or shield itself from volatile fossil fuel prices without switching to clean European energy.</a:t>
            </a:r>
            <a:endParaRPr lang="da-DK" sz="1200" kern="1200" dirty="0">
              <a:solidFill>
                <a:schemeClr val="tx1"/>
              </a:solidFill>
              <a:effectLst/>
              <a:latin typeface="Orsted Sans Office" panose="00000500000000000000" pitchFamily="2" charset="0"/>
              <a:ea typeface="+mn-ea"/>
              <a:cs typeface="+mn-cs"/>
            </a:endParaRPr>
          </a:p>
          <a:p>
            <a:pPr lvl="2"/>
            <a:r>
              <a:rPr lang="en-GB" sz="1200" kern="1200" dirty="0">
                <a:solidFill>
                  <a:schemeClr val="tx1"/>
                </a:solidFill>
                <a:effectLst/>
                <a:latin typeface="Orsted Sans Office" panose="00000500000000000000" pitchFamily="2" charset="0"/>
                <a:ea typeface="+mn-ea"/>
                <a:cs typeface="+mn-cs"/>
              </a:rPr>
              <a:t>This requires Europe to treat electrification as a societal task, not simply a cost borne by manufacturing.</a:t>
            </a:r>
            <a:endParaRPr lang="da-DK" sz="1200" kern="1200" dirty="0">
              <a:solidFill>
                <a:schemeClr val="tx1"/>
              </a:solidFill>
              <a:effectLst/>
              <a:latin typeface="Orsted Sans Office" panose="00000500000000000000" pitchFamily="2" charset="0"/>
              <a:ea typeface="+mn-ea"/>
              <a:cs typeface="+mn-cs"/>
            </a:endParaRPr>
          </a:p>
          <a:p>
            <a:pPr lvl="1"/>
            <a:r>
              <a:rPr lang="en-GB" sz="1200" kern="1200" dirty="0">
                <a:solidFill>
                  <a:schemeClr val="tx1"/>
                </a:solidFill>
                <a:effectLst/>
                <a:latin typeface="Orsted Sans Office" panose="00000500000000000000" pitchFamily="2" charset="0"/>
                <a:ea typeface="+mn-ea"/>
                <a:cs typeface="+mn-cs"/>
              </a:rPr>
              <a:t>Infrastructure and smart systems</a:t>
            </a:r>
            <a:endParaRPr lang="da-DK" sz="1200" kern="1200" dirty="0">
              <a:solidFill>
                <a:schemeClr val="tx1"/>
              </a:solidFill>
              <a:effectLst/>
              <a:latin typeface="Orsted Sans Office" panose="00000500000000000000" pitchFamily="2" charset="0"/>
              <a:ea typeface="+mn-ea"/>
              <a:cs typeface="+mn-cs"/>
            </a:endParaRPr>
          </a:p>
          <a:p>
            <a:pPr lvl="2"/>
            <a:r>
              <a:rPr lang="en-GB" sz="1200" kern="1200" dirty="0">
                <a:solidFill>
                  <a:schemeClr val="tx1"/>
                </a:solidFill>
                <a:effectLst/>
                <a:latin typeface="Orsted Sans Office" panose="00000500000000000000" pitchFamily="2" charset="0"/>
                <a:ea typeface="+mn-ea"/>
                <a:cs typeface="+mn-cs"/>
              </a:rPr>
              <a:t>Grid investments and intelligent solutions will be crucial. </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With the right approach, offshore wind costs can fall by 30% over the next 10–15 years.</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I am absolutely convinced that offshore wind in Europe will find its new equilibrium.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In Europe, we have some of the best </a:t>
            </a:r>
            <a:r>
              <a:rPr lang="en-GB" sz="1200" kern="1200" dirty="0" err="1">
                <a:solidFill>
                  <a:schemeClr val="tx1"/>
                </a:solidFill>
                <a:effectLst/>
                <a:latin typeface="Orsted Sans Office" panose="00000500000000000000" pitchFamily="2" charset="0"/>
                <a:ea typeface="+mn-ea"/>
                <a:cs typeface="+mn-cs"/>
              </a:rPr>
              <a:t>seabeds</a:t>
            </a:r>
            <a:r>
              <a:rPr lang="en-GB" sz="1200" kern="1200" dirty="0">
                <a:solidFill>
                  <a:schemeClr val="tx1"/>
                </a:solidFill>
                <a:effectLst/>
                <a:latin typeface="Orsted Sans Office" panose="00000500000000000000" pitchFamily="2" charset="0"/>
                <a:ea typeface="+mn-ea"/>
                <a:cs typeface="+mn-cs"/>
              </a:rPr>
              <a:t>, highest windspeeds, an advanced supply chain, and a deeply rooted understanding of the  benefits from offshore wind. </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r>
              <a:rPr lang="en-US" sz="1200" kern="1200" dirty="0">
                <a:solidFill>
                  <a:schemeClr val="tx1"/>
                </a:solidFill>
                <a:effectLst/>
                <a:latin typeface="Orsted Sans Office" panose="00000500000000000000" pitchFamily="2" charset="0"/>
                <a:ea typeface="+mn-ea"/>
                <a:cs typeface="+mn-cs"/>
              </a:rPr>
              <a:t>So, we have a lot to do</a:t>
            </a:r>
            <a:endParaRPr lang="da-DK" sz="1200" kern="1200" dirty="0">
              <a:solidFill>
                <a:schemeClr val="tx1"/>
              </a:solidFill>
              <a:effectLst/>
              <a:latin typeface="Orsted Sans Office" panose="00000500000000000000" pitchFamily="2" charset="0"/>
              <a:ea typeface="+mn-ea"/>
              <a:cs typeface="+mn-cs"/>
            </a:endParaRPr>
          </a:p>
          <a:p>
            <a:endParaRPr lang="en-GB" dirty="0"/>
          </a:p>
        </p:txBody>
      </p:sp>
      <p:sp>
        <p:nvSpPr>
          <p:cNvPr id="4" name="Slide Number Placeholder 3">
            <a:extLst>
              <a:ext uri="{FF2B5EF4-FFF2-40B4-BE49-F238E27FC236}">
                <a16:creationId xmlns:a16="http://schemas.microsoft.com/office/drawing/2014/main" id="{03D95F7C-A12E-1FF1-30F5-8E4F613999EE}"/>
              </a:ext>
            </a:extLst>
          </p:cNvPr>
          <p:cNvSpPr>
            <a:spLocks noGrp="1"/>
          </p:cNvSpPr>
          <p:nvPr>
            <p:ph type="sldNum" sz="quarter" idx="5"/>
          </p:nvPr>
        </p:nvSpPr>
        <p:spPr/>
        <p:txBody>
          <a:bodyPr/>
          <a:lstStyle/>
          <a:p>
            <a:fld id="{ABB5CB59-3DF7-4434-98F9-7AC7A1CBEB00}" type="slidenum">
              <a:rPr lang="en-GB" smtClean="0"/>
              <a:pPr/>
              <a:t>11</a:t>
            </a:fld>
            <a:endParaRPr lang="en-GB" dirty="0"/>
          </a:p>
        </p:txBody>
      </p:sp>
    </p:spTree>
    <p:extLst>
      <p:ext uri="{BB962C8B-B14F-4D97-AF65-F5344CB8AC3E}">
        <p14:creationId xmlns:p14="http://schemas.microsoft.com/office/powerpoint/2010/main" val="37143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622048" rtl="0" eaLnBrk="1" fontAlgn="auto" latinLnBrk="0" hangingPunct="1">
              <a:lnSpc>
                <a:spcPct val="100000"/>
              </a:lnSpc>
              <a:spcBef>
                <a:spcPts val="0"/>
              </a:spcBef>
              <a:spcAft>
                <a:spcPts val="0"/>
              </a:spcAft>
              <a:buClrTx/>
              <a:buSzTx/>
              <a:buFontTx/>
              <a:buNone/>
              <a:tabLst/>
              <a:defRPr/>
            </a:pPr>
            <a:endParaRPr lang="en-US" sz="1000" kern="1200">
              <a:solidFill>
                <a:schemeClr val="tx1"/>
              </a:solidFill>
              <a:effectLst/>
              <a:latin typeface="Orsted Sans Office" panose="00000500000000000000" pitchFamily="2" charset="0"/>
              <a:ea typeface="+mn-ea"/>
              <a:cs typeface="Arial" panose="020B0604020202020204" pitchFamily="34" charset="0"/>
              <a:sym typeface="Orsted Sans Office" panose="00000500000000000000" pitchFamily="2" charset="0"/>
            </a:endParaRPr>
          </a:p>
        </p:txBody>
      </p:sp>
      <p:sp>
        <p:nvSpPr>
          <p:cNvPr id="4" name="Slide Number Placeholder 3"/>
          <p:cNvSpPr>
            <a:spLocks noGrp="1"/>
          </p:cNvSpPr>
          <p:nvPr>
            <p:ph type="sldNum" sz="quarter" idx="5"/>
          </p:nvPr>
        </p:nvSpPr>
        <p:spPr/>
        <p:txBody>
          <a:bodyPr/>
          <a:lstStyle/>
          <a:p>
            <a:fld id="{A16CFAD1-D197-4A88-B173-A6412E995EE5}" type="slidenum">
              <a:rPr lang="en-GB"/>
              <a:pPr/>
              <a:t>2</a:t>
            </a:fld>
            <a:endParaRPr lang="en-GB"/>
          </a:p>
        </p:txBody>
      </p:sp>
    </p:spTree>
    <p:extLst>
      <p:ext uri="{BB962C8B-B14F-4D97-AF65-F5344CB8AC3E}">
        <p14:creationId xmlns:p14="http://schemas.microsoft.com/office/powerpoint/2010/main" val="47060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Orsted Sans Office" panose="00000500000000000000" pitchFamily="2" charset="0"/>
                <a:ea typeface="+mn-ea"/>
                <a:cs typeface="+mn-cs"/>
              </a:rPr>
              <a:t>SHIFT TO SLIDE ABOUT OUR TRANSFORMATION</a:t>
            </a:r>
            <a:endParaRPr lang="da-DK" sz="1200" kern="1200" dirty="0">
              <a:solidFill>
                <a:schemeClr val="tx1"/>
              </a:solidFill>
              <a:effectLst/>
              <a:latin typeface="Orsted Sans Office" panose="00000500000000000000" pitchFamily="2" charset="0"/>
              <a:ea typeface="+mn-ea"/>
              <a:cs typeface="+mn-cs"/>
            </a:endParaRPr>
          </a:p>
          <a:p>
            <a:pPr lvl="1"/>
            <a:r>
              <a:rPr lang="en-US" sz="1200" kern="1200" dirty="0">
                <a:solidFill>
                  <a:schemeClr val="tx1"/>
                </a:solidFill>
                <a:effectLst/>
                <a:latin typeface="Orsted Sans Office" panose="00000500000000000000" pitchFamily="2" charset="0"/>
                <a:ea typeface="+mn-ea"/>
                <a:cs typeface="+mn-cs"/>
              </a:rPr>
              <a:t>Ørsted builds and operates clean energy assets across Europe. </a:t>
            </a:r>
            <a:endParaRPr lang="da-DK" sz="1200" kern="1200" dirty="0">
              <a:solidFill>
                <a:schemeClr val="tx1"/>
              </a:solidFill>
              <a:effectLst/>
              <a:latin typeface="Orsted Sans Office" panose="00000500000000000000" pitchFamily="2" charset="0"/>
              <a:ea typeface="+mn-ea"/>
              <a:cs typeface="+mn-cs"/>
            </a:endParaRPr>
          </a:p>
          <a:p>
            <a:pPr lvl="1"/>
            <a:r>
              <a:rPr lang="en-US" sz="1200" kern="1200" dirty="0">
                <a:solidFill>
                  <a:schemeClr val="tx1"/>
                </a:solidFill>
                <a:effectLst/>
                <a:latin typeface="Orsted Sans Office" panose="00000500000000000000" pitchFamily="2" charset="0"/>
                <a:ea typeface="+mn-ea"/>
                <a:cs typeface="+mn-cs"/>
              </a:rPr>
              <a:t>We have gone from being one of Europe’s most carbon-intensive utilities to a global leader in renewable energy. </a:t>
            </a:r>
            <a:endParaRPr lang="da-DK" sz="1200" kern="1200" dirty="0">
              <a:solidFill>
                <a:schemeClr val="tx1"/>
              </a:solidFill>
              <a:effectLst/>
              <a:latin typeface="Orsted Sans Office" panose="00000500000000000000" pitchFamily="2" charset="0"/>
              <a:ea typeface="+mn-ea"/>
              <a:cs typeface="+mn-cs"/>
            </a:endParaRPr>
          </a:p>
          <a:p>
            <a:pPr lvl="1"/>
            <a:r>
              <a:rPr lang="en-US" sz="1200" kern="1200" dirty="0">
                <a:solidFill>
                  <a:schemeClr val="tx1"/>
                </a:solidFill>
                <a:effectLst/>
                <a:latin typeface="Orsted Sans Office" panose="00000500000000000000" pitchFamily="2" charset="0"/>
                <a:ea typeface="+mn-ea"/>
                <a:cs typeface="+mn-cs"/>
              </a:rPr>
              <a:t>In 2007, more than 90% of our profit and generation came from fossil fuels. </a:t>
            </a:r>
            <a:endParaRPr lang="da-DK" sz="1200" kern="1200" dirty="0">
              <a:solidFill>
                <a:schemeClr val="tx1"/>
              </a:solidFill>
              <a:effectLst/>
              <a:latin typeface="Orsted Sans Office" panose="00000500000000000000" pitchFamily="2" charset="0"/>
              <a:ea typeface="+mn-ea"/>
              <a:cs typeface="+mn-cs"/>
            </a:endParaRPr>
          </a:p>
          <a:p>
            <a:pPr lvl="1"/>
            <a:r>
              <a:rPr lang="en-US" sz="1200" kern="1200" dirty="0">
                <a:solidFill>
                  <a:schemeClr val="tx1"/>
                </a:solidFill>
                <a:effectLst/>
                <a:latin typeface="Orsted Sans Office" panose="00000500000000000000" pitchFamily="2" charset="0"/>
                <a:ea typeface="+mn-ea"/>
                <a:cs typeface="+mn-cs"/>
              </a:rPr>
              <a:t>In 2025, 99% will come from renewables.</a:t>
            </a:r>
            <a:endParaRPr lang="da-DK" sz="1200" kern="1200" dirty="0">
              <a:solidFill>
                <a:schemeClr val="tx1"/>
              </a:solidFill>
              <a:effectLst/>
              <a:latin typeface="Orsted Sans Office" panose="00000500000000000000" pitchFamily="2" charset="0"/>
              <a:ea typeface="+mn-ea"/>
              <a:cs typeface="+mn-cs"/>
            </a:endParaRPr>
          </a:p>
          <a:p>
            <a:endParaRPr lang="en-DK" dirty="0"/>
          </a:p>
        </p:txBody>
      </p:sp>
      <p:sp>
        <p:nvSpPr>
          <p:cNvPr id="4" name="Slide Number Placeholder 3"/>
          <p:cNvSpPr>
            <a:spLocks noGrp="1"/>
          </p:cNvSpPr>
          <p:nvPr>
            <p:ph type="sldNum" sz="quarter" idx="5"/>
          </p:nvPr>
        </p:nvSpPr>
        <p:spPr/>
        <p:txBody>
          <a:bodyPr/>
          <a:lstStyle/>
          <a:p>
            <a:fld id="{ABB5CB59-3DF7-4434-98F9-7AC7A1CBEB00}" type="slidenum">
              <a:rPr lang="en-GB" smtClean="0"/>
              <a:pPr/>
              <a:t>3</a:t>
            </a:fld>
            <a:endParaRPr lang="en-GB" dirty="0"/>
          </a:p>
        </p:txBody>
      </p:sp>
    </p:spTree>
    <p:extLst>
      <p:ext uri="{BB962C8B-B14F-4D97-AF65-F5344CB8AC3E}">
        <p14:creationId xmlns:p14="http://schemas.microsoft.com/office/powerpoint/2010/main" val="142509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Orsted Sans Office" panose="00000500000000000000" pitchFamily="2" charset="0"/>
                <a:ea typeface="+mn-ea"/>
                <a:cs typeface="+mn-cs"/>
              </a:rPr>
              <a:t>SHIFT TO SLIDE ABOUT OUR OFFSHORE WIND PORTFOLIO</a:t>
            </a:r>
            <a:endParaRPr lang="da-DK" sz="1200" kern="1200" dirty="0">
              <a:solidFill>
                <a:schemeClr val="tx1"/>
              </a:solidFill>
              <a:effectLst/>
              <a:latin typeface="Orsted Sans Office" panose="00000500000000000000" pitchFamily="2" charset="0"/>
              <a:ea typeface="+mn-ea"/>
              <a:cs typeface="+mn-cs"/>
            </a:endParaRPr>
          </a:p>
          <a:p>
            <a:pPr lvl="1"/>
            <a:r>
              <a:rPr lang="en-GB" sz="1200" kern="1200" dirty="0">
                <a:solidFill>
                  <a:schemeClr val="tx1"/>
                </a:solidFill>
                <a:effectLst/>
                <a:latin typeface="Orsted Sans Office" panose="00000500000000000000" pitchFamily="2" charset="0"/>
                <a:ea typeface="+mn-ea"/>
                <a:cs typeface="+mn-cs"/>
              </a:rPr>
              <a:t>As a world leader in offshore wind, we currently have 10.2 GW installed and another 8.1 GW under construction. </a:t>
            </a:r>
            <a:endParaRPr lang="da-DK" sz="1200" kern="1200" dirty="0">
              <a:solidFill>
                <a:schemeClr val="tx1"/>
              </a:solidFill>
              <a:effectLst/>
              <a:latin typeface="Orsted Sans Office" panose="00000500000000000000" pitchFamily="2" charset="0"/>
              <a:ea typeface="+mn-ea"/>
              <a:cs typeface="+mn-cs"/>
            </a:endParaRPr>
          </a:p>
          <a:p>
            <a:pPr lvl="1"/>
            <a:r>
              <a:rPr lang="en-GB" sz="1200" kern="1200" dirty="0">
                <a:solidFill>
                  <a:schemeClr val="tx1"/>
                </a:solidFill>
                <a:effectLst/>
                <a:latin typeface="Orsted Sans Office" panose="00000500000000000000" pitchFamily="2" charset="0"/>
                <a:ea typeface="+mn-ea"/>
                <a:cs typeface="+mn-cs"/>
              </a:rPr>
              <a:t>That’s enough to power 20 million households with offshore wind by the end of 2027. </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1"/>
            <a:r>
              <a:rPr lang="en-GB" sz="1200" b="1" i="1" kern="1200" dirty="0">
                <a:solidFill>
                  <a:schemeClr val="tx1"/>
                </a:solidFill>
                <a:effectLst/>
                <a:latin typeface="Orsted Sans Office" panose="00000500000000000000" pitchFamily="2" charset="0"/>
                <a:ea typeface="+mn-ea"/>
                <a:cs typeface="+mn-cs"/>
              </a:rPr>
              <a:t>Optional:</a:t>
            </a:r>
            <a:r>
              <a:rPr lang="en-GB" sz="1200" i="1" kern="1200" dirty="0">
                <a:solidFill>
                  <a:schemeClr val="tx1"/>
                </a:solidFill>
                <a:effectLst/>
                <a:latin typeface="Orsted Sans Office" panose="00000500000000000000" pitchFamily="2" charset="0"/>
                <a:ea typeface="+mn-ea"/>
                <a:cs typeface="+mn-cs"/>
              </a:rPr>
              <a:t> As some of you will be aware, we are facing increased regulatory uncertainty in the US. I’ll not be going into detail on that topic now, but you are welcome to reach out to me or my colleagues, if you have any questions</a:t>
            </a:r>
            <a:br>
              <a:rPr lang="en-GB" sz="1200" kern="1200" dirty="0">
                <a:solidFill>
                  <a:schemeClr val="tx1"/>
                </a:solidFill>
                <a:effectLst/>
                <a:latin typeface="Orsted Sans Office" panose="00000500000000000000" pitchFamily="2" charset="0"/>
                <a:ea typeface="+mn-ea"/>
                <a:cs typeface="+mn-cs"/>
              </a:rPr>
            </a:br>
            <a:endParaRPr lang="da-DK" sz="1200" kern="1200" dirty="0">
              <a:solidFill>
                <a:schemeClr val="tx1"/>
              </a:solidFill>
              <a:effectLst/>
              <a:latin typeface="Orsted Sans Offic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Orsted Sans Office" panose="00000500000000000000" pitchFamily="2" charset="0"/>
                <a:ea typeface="+mn-ea"/>
                <a:cs typeface="+mn-cs"/>
              </a:rPr>
              <a:t>I mentioned the turbines behind you, but it was another place in Denmark we constructed the world’s first offshore wind farm in 1991: in Vindeby. And yes: “Vind” does mean “wind” in Danish! </a:t>
            </a:r>
            <a:endParaRPr lang="da-DK" sz="1200" kern="1200" dirty="0">
              <a:solidFill>
                <a:schemeClr val="tx1"/>
              </a:solidFill>
              <a:effectLst/>
              <a:latin typeface="Orsted Sans Office" panose="00000500000000000000" pitchFamily="2"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ABB5CB59-3DF7-4434-98F9-7AC7A1CBEB00}" type="slidenum">
              <a:rPr lang="en-GB" smtClean="0"/>
              <a:pPr/>
              <a:t>4</a:t>
            </a:fld>
            <a:endParaRPr lang="en-GB" dirty="0"/>
          </a:p>
        </p:txBody>
      </p:sp>
    </p:spTree>
    <p:extLst>
      <p:ext uri="{BB962C8B-B14F-4D97-AF65-F5344CB8AC3E}">
        <p14:creationId xmlns:p14="http://schemas.microsoft.com/office/powerpoint/2010/main" val="273936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Orsted Sans Office" panose="00000500000000000000" pitchFamily="2" charset="0"/>
                <a:ea typeface="+mn-ea"/>
                <a:cs typeface="+mn-cs"/>
              </a:rPr>
              <a:t>SHIFT TO SLIDE WITH COMPARISON OF VINDEBY AND BALTICA 2</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Through its 25 years lifetime, Vindeby produced a total of 243 GWh of green energy.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I would like to give you an idea of the progress we have made in the sector since then.</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We are currently constructing an offshore wind farm in Poland (Baltica 2), which will be in operation next year. This project will meet the electricity needs of 2.5 million Polish households.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How long do you think it will take for Baltica 2 to produce the same amount of power as Vindeby did in its 25 years lifetime?</a:t>
            </a:r>
            <a:endParaRPr lang="da-DK" sz="1200" kern="1200" dirty="0">
              <a:solidFill>
                <a:schemeClr val="tx1"/>
              </a:solidFill>
              <a:effectLst/>
              <a:latin typeface="Orsted Sans Office" panose="00000500000000000000" pitchFamily="2" charset="0"/>
              <a:ea typeface="+mn-ea"/>
              <a:cs typeface="+mn-cs"/>
            </a:endParaRPr>
          </a:p>
          <a:p>
            <a:pPr lvl="0"/>
            <a:r>
              <a:rPr lang="en-GB" sz="1200" i="1" kern="1200" dirty="0">
                <a:solidFill>
                  <a:schemeClr val="tx1"/>
                </a:solidFill>
                <a:effectLst/>
                <a:latin typeface="Orsted Sans Office" panose="00000500000000000000" pitchFamily="2" charset="0"/>
                <a:ea typeface="+mn-ea"/>
                <a:cs typeface="+mn-cs"/>
              </a:rPr>
              <a:t>[click slide to get the 1 month visual to appear]</a:t>
            </a:r>
            <a:r>
              <a:rPr lang="en-GB" sz="1200" kern="1200" dirty="0">
                <a:solidFill>
                  <a:schemeClr val="tx1"/>
                </a:solidFill>
                <a:effectLst/>
                <a:latin typeface="Orsted Sans Office" panose="00000500000000000000" pitchFamily="2" charset="0"/>
                <a:ea typeface="+mn-ea"/>
                <a:cs typeface="+mn-cs"/>
              </a:rPr>
              <a:t> Less than a month!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This is the power of scale. The power of innovation. And the power of industrialisation based on trust, cooperation and predictability between governments and the industry.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Governments set ambitions and provide the right frameworks. Industry can invest and deliver. </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ABB5CB59-3DF7-4434-98F9-7AC7A1CBEB00}" type="slidenum">
              <a:rPr lang="en-GB" smtClean="0"/>
              <a:pPr/>
              <a:t>6</a:t>
            </a:fld>
            <a:endParaRPr lang="en-GB" dirty="0"/>
          </a:p>
        </p:txBody>
      </p:sp>
    </p:spTree>
    <p:extLst>
      <p:ext uri="{BB962C8B-B14F-4D97-AF65-F5344CB8AC3E}">
        <p14:creationId xmlns:p14="http://schemas.microsoft.com/office/powerpoint/2010/main" val="250646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Orsted Sans Office" panose="00000500000000000000" pitchFamily="2" charset="0"/>
                <a:ea typeface="+mn-ea"/>
                <a:cs typeface="+mn-cs"/>
              </a:rPr>
              <a:t>SHIFT TO SLIDE ABOUT SUPPLY CHAIN IN EUROPE</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Offshore wind projects such as Baltica 2 create value far beyond their host countries.</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To deliver these billion-euro infrastructure projects we rely on components and services from a highly specialised supply chain – across Europe and beyond. </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When building offshore wind farms, we rely on suppliers from many corners of Europe </a:t>
            </a:r>
            <a:endParaRPr lang="da-DK" sz="1200" kern="1200" dirty="0">
              <a:solidFill>
                <a:schemeClr val="tx1"/>
              </a:solidFill>
              <a:effectLst/>
              <a:latin typeface="Orsted Sans Office" panose="00000500000000000000" pitchFamily="2" charset="0"/>
              <a:ea typeface="+mn-ea"/>
              <a:cs typeface="+mn-cs"/>
            </a:endParaRPr>
          </a:p>
          <a:p>
            <a:pPr lvl="1"/>
            <a:r>
              <a:rPr lang="en-GB" sz="1200" b="1" kern="1200" dirty="0">
                <a:solidFill>
                  <a:schemeClr val="tx1"/>
                </a:solidFill>
                <a:effectLst/>
                <a:latin typeface="Orsted Sans Office" panose="00000500000000000000" pitchFamily="2" charset="0"/>
                <a:ea typeface="+mn-ea"/>
                <a:cs typeface="+mn-cs"/>
              </a:rPr>
              <a:t>Foundations</a:t>
            </a:r>
            <a:r>
              <a:rPr lang="en-GB" sz="1200" kern="1200" dirty="0">
                <a:solidFill>
                  <a:schemeClr val="tx1"/>
                </a:solidFill>
                <a:effectLst/>
                <a:latin typeface="Orsted Sans Office" panose="00000500000000000000" pitchFamily="2" charset="0"/>
                <a:ea typeface="+mn-ea"/>
                <a:cs typeface="+mn-cs"/>
              </a:rPr>
              <a:t> and towers from Poland, Spain, Germany and Portugal</a:t>
            </a:r>
            <a:endParaRPr lang="da-DK" sz="1200" kern="1200" dirty="0">
              <a:solidFill>
                <a:schemeClr val="tx1"/>
              </a:solidFill>
              <a:effectLst/>
              <a:latin typeface="Orsted Sans Office" panose="00000500000000000000" pitchFamily="2" charset="0"/>
              <a:ea typeface="+mn-ea"/>
              <a:cs typeface="+mn-cs"/>
            </a:endParaRPr>
          </a:p>
          <a:p>
            <a:pPr lvl="1"/>
            <a:r>
              <a:rPr lang="en-GB" sz="1200" b="1" kern="1200" dirty="0">
                <a:solidFill>
                  <a:schemeClr val="tx1"/>
                </a:solidFill>
                <a:effectLst/>
                <a:latin typeface="Orsted Sans Office" panose="00000500000000000000" pitchFamily="2" charset="0"/>
                <a:ea typeface="+mn-ea"/>
                <a:cs typeface="+mn-cs"/>
              </a:rPr>
              <a:t>Cables</a:t>
            </a:r>
            <a:r>
              <a:rPr lang="en-GB" sz="1200" kern="1200" dirty="0">
                <a:solidFill>
                  <a:schemeClr val="tx1"/>
                </a:solidFill>
                <a:effectLst/>
                <a:latin typeface="Orsted Sans Office" panose="00000500000000000000" pitchFamily="2" charset="0"/>
                <a:ea typeface="+mn-ea"/>
                <a:cs typeface="+mn-cs"/>
              </a:rPr>
              <a:t> from Italy, Sweden and Greece</a:t>
            </a:r>
            <a:endParaRPr lang="da-DK" sz="1200" kern="1200" dirty="0">
              <a:solidFill>
                <a:schemeClr val="tx1"/>
              </a:solidFill>
              <a:effectLst/>
              <a:latin typeface="Orsted Sans Office" panose="00000500000000000000" pitchFamily="2" charset="0"/>
              <a:ea typeface="+mn-ea"/>
              <a:cs typeface="+mn-cs"/>
            </a:endParaRPr>
          </a:p>
          <a:p>
            <a:pPr lvl="1"/>
            <a:r>
              <a:rPr lang="en-GB" sz="1200" b="1" kern="1200" dirty="0">
                <a:solidFill>
                  <a:schemeClr val="tx1"/>
                </a:solidFill>
                <a:effectLst/>
                <a:latin typeface="Orsted Sans Office" panose="00000500000000000000" pitchFamily="2" charset="0"/>
                <a:ea typeface="+mn-ea"/>
                <a:cs typeface="+mn-cs"/>
              </a:rPr>
              <a:t>Radio equipment</a:t>
            </a:r>
            <a:r>
              <a:rPr lang="en-GB" sz="1200" kern="1200" dirty="0">
                <a:solidFill>
                  <a:schemeClr val="tx1"/>
                </a:solidFill>
                <a:effectLst/>
                <a:latin typeface="Orsted Sans Office" panose="00000500000000000000" pitchFamily="2" charset="0"/>
                <a:ea typeface="+mn-ea"/>
                <a:cs typeface="+mn-cs"/>
              </a:rPr>
              <a:t> from Austria</a:t>
            </a:r>
            <a:endParaRPr lang="da-DK" sz="1200" kern="1200" dirty="0">
              <a:solidFill>
                <a:schemeClr val="tx1"/>
              </a:solidFill>
              <a:effectLst/>
              <a:latin typeface="Orsted Sans Office" panose="00000500000000000000" pitchFamily="2" charset="0"/>
              <a:ea typeface="+mn-ea"/>
              <a:cs typeface="+mn-cs"/>
            </a:endParaRPr>
          </a:p>
          <a:p>
            <a:pPr lvl="1"/>
            <a:r>
              <a:rPr lang="en-GB" sz="1200" b="1" kern="1200" dirty="0">
                <a:solidFill>
                  <a:schemeClr val="tx1"/>
                </a:solidFill>
                <a:effectLst/>
                <a:latin typeface="Orsted Sans Office" panose="00000500000000000000" pitchFamily="2" charset="0"/>
                <a:ea typeface="+mn-ea"/>
                <a:cs typeface="+mn-cs"/>
              </a:rPr>
              <a:t>Generators</a:t>
            </a:r>
            <a:r>
              <a:rPr lang="en-GB" sz="1200" kern="1200" dirty="0">
                <a:solidFill>
                  <a:schemeClr val="tx1"/>
                </a:solidFill>
                <a:effectLst/>
                <a:latin typeface="Orsted Sans Office" panose="00000500000000000000" pitchFamily="2" charset="0"/>
                <a:ea typeface="+mn-ea"/>
                <a:cs typeface="+mn-cs"/>
              </a:rPr>
              <a:t> from the Netherlands and Belgium</a:t>
            </a:r>
            <a:endParaRPr lang="da-DK" sz="1200" kern="1200" dirty="0">
              <a:solidFill>
                <a:schemeClr val="tx1"/>
              </a:solidFill>
              <a:effectLst/>
              <a:latin typeface="Orsted Sans Office" panose="00000500000000000000" pitchFamily="2" charset="0"/>
              <a:ea typeface="+mn-ea"/>
              <a:cs typeface="+mn-cs"/>
            </a:endParaRPr>
          </a:p>
          <a:p>
            <a:pPr lvl="1"/>
            <a:r>
              <a:rPr lang="en-GB" sz="1200" kern="1200" dirty="0">
                <a:solidFill>
                  <a:schemeClr val="tx1"/>
                </a:solidFill>
                <a:effectLst/>
                <a:latin typeface="Orsted Sans Office" panose="00000500000000000000" pitchFamily="2" charset="0"/>
                <a:ea typeface="+mn-ea"/>
                <a:cs typeface="+mn-cs"/>
              </a:rPr>
              <a:t>These are just examples, and I could go on…  But my main point is that even if it may not be obvious, there are probably components being produced in your home countries to serve the offshore wind industry today.</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Offshore wind is a European led industry and should remain so. With key technologies, critical components, a skilled workforce, and the ability to scale.</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That does not mean doing everything by ourselves in Europe. Offshore wind is European at its heart, but it is also global in its footprint. </a:t>
            </a:r>
            <a:endParaRPr lang="da-DK" sz="1200" kern="1200" dirty="0">
              <a:solidFill>
                <a:schemeClr val="tx1"/>
              </a:solidFill>
              <a:effectLst/>
              <a:latin typeface="Orsted Sans Office" panose="00000500000000000000" pitchFamily="2" charset="0"/>
              <a:ea typeface="+mn-ea"/>
              <a:cs typeface="+mn-cs"/>
            </a:endParaRPr>
          </a:p>
          <a:p>
            <a:pPr lvl="0"/>
            <a:r>
              <a:rPr lang="en-GB" sz="1200" kern="1200" dirty="0">
                <a:solidFill>
                  <a:schemeClr val="tx1"/>
                </a:solidFill>
                <a:effectLst/>
                <a:latin typeface="Orsted Sans Office" panose="00000500000000000000" pitchFamily="2" charset="0"/>
                <a:ea typeface="+mn-ea"/>
                <a:cs typeface="+mn-cs"/>
              </a:rPr>
              <a:t>With a balanced approach, openness to global supply chains is not a weakness – it is a source of strength. Or in short, Resilience should pursue security – not isolation. </a:t>
            </a:r>
            <a:endParaRPr lang="da-DK" sz="1200" kern="1200" dirty="0">
              <a:solidFill>
                <a:schemeClr val="tx1"/>
              </a:solidFill>
              <a:effectLst/>
              <a:latin typeface="Orsted Sans Office" panose="00000500000000000000" pitchFamily="2" charset="0"/>
              <a:ea typeface="+mn-ea"/>
              <a:cs typeface="+mn-cs"/>
            </a:endParaRPr>
          </a:p>
          <a:p>
            <a:r>
              <a:rPr lang="en-GB"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pPr lvl="0"/>
            <a:r>
              <a:rPr lang="en-US" sz="1200" kern="1200" dirty="0">
                <a:solidFill>
                  <a:schemeClr val="tx1"/>
                </a:solidFill>
                <a:effectLst/>
                <a:latin typeface="Orsted Sans Office" panose="00000500000000000000" pitchFamily="2" charset="0"/>
                <a:ea typeface="+mn-ea"/>
                <a:cs typeface="+mn-cs"/>
              </a:rPr>
              <a:t>Thanks to Europe’s strong supply chain and political leadership, Ørsted will deepen our focus on the European market in the coming years. </a:t>
            </a:r>
            <a:endParaRPr lang="da-DK" sz="1200" kern="1200" dirty="0">
              <a:solidFill>
                <a:schemeClr val="tx1"/>
              </a:solidFill>
              <a:effectLst/>
              <a:latin typeface="Orsted Sans Office" panose="00000500000000000000" pitchFamily="2" charset="0"/>
              <a:ea typeface="+mn-ea"/>
              <a:cs typeface="+mn-cs"/>
            </a:endParaRPr>
          </a:p>
          <a:p>
            <a:r>
              <a:rPr lang="en-US" sz="1200" kern="1200" dirty="0">
                <a:solidFill>
                  <a:schemeClr val="tx1"/>
                </a:solidFill>
                <a:effectLst/>
                <a:latin typeface="Orsted Sans Office" panose="00000500000000000000" pitchFamily="2" charset="0"/>
                <a:ea typeface="+mn-ea"/>
                <a:cs typeface="+mn-cs"/>
              </a:rPr>
              <a:t> </a:t>
            </a:r>
            <a:endParaRPr lang="da-DK" sz="1200" kern="1200" dirty="0">
              <a:solidFill>
                <a:schemeClr val="tx1"/>
              </a:solidFill>
              <a:effectLst/>
              <a:latin typeface="Orsted Sans Office" panose="00000500000000000000" pitchFamily="2"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ABB5CB59-3DF7-4434-98F9-7AC7A1CBEB00}" type="slidenum">
              <a:rPr lang="en-GB" smtClean="0"/>
              <a:pPr/>
              <a:t>7</a:t>
            </a:fld>
            <a:endParaRPr lang="en-GB" dirty="0"/>
          </a:p>
        </p:txBody>
      </p:sp>
    </p:spTree>
    <p:extLst>
      <p:ext uri="{BB962C8B-B14F-4D97-AF65-F5344CB8AC3E}">
        <p14:creationId xmlns:p14="http://schemas.microsoft.com/office/powerpoint/2010/main" val="377211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0D01-38D7-D405-3FCE-E9F52BA2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56532-6067-28AC-1169-9F254977F356}"/>
              </a:ext>
            </a:extLst>
          </p:cNvPr>
          <p:cNvSpPr>
            <a:spLocks noGrp="1" noRot="1" noChangeAspect="1"/>
          </p:cNvSpPr>
          <p:nvPr>
            <p:ph type="sldImg"/>
          </p:nvPr>
        </p:nvSpPr>
        <p:spPr>
          <a:xfrm>
            <a:off x="661988" y="1385888"/>
            <a:ext cx="5748337" cy="3233737"/>
          </a:xfrm>
        </p:spPr>
      </p:sp>
      <p:sp>
        <p:nvSpPr>
          <p:cNvPr id="3" name="Notes Placeholder 2">
            <a:extLst>
              <a:ext uri="{FF2B5EF4-FFF2-40B4-BE49-F238E27FC236}">
                <a16:creationId xmlns:a16="http://schemas.microsoft.com/office/drawing/2014/main" id="{CE418CA5-CF6B-C41B-2186-13639979C4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004DF3B-D024-121B-E1B0-5071904B9056}"/>
              </a:ext>
            </a:extLst>
          </p:cNvPr>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400267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EDF02-02FA-8732-8557-D46B5FAAC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15AAC-8A9A-872F-2ECC-399F502E8B81}"/>
              </a:ext>
            </a:extLst>
          </p:cNvPr>
          <p:cNvSpPr>
            <a:spLocks noGrp="1" noRot="1" noChangeAspect="1"/>
          </p:cNvSpPr>
          <p:nvPr>
            <p:ph type="sldImg"/>
          </p:nvPr>
        </p:nvSpPr>
        <p:spPr>
          <a:xfrm>
            <a:off x="661988" y="1385888"/>
            <a:ext cx="5748337" cy="3233737"/>
          </a:xfrm>
        </p:spPr>
      </p:sp>
      <p:sp>
        <p:nvSpPr>
          <p:cNvPr id="3" name="Notes Placeholder 2">
            <a:extLst>
              <a:ext uri="{FF2B5EF4-FFF2-40B4-BE49-F238E27FC236}">
                <a16:creationId xmlns:a16="http://schemas.microsoft.com/office/drawing/2014/main" id="{C27E299B-85E1-8F1A-7C10-A160EB33205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2213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6147-4451-1464-85B8-D22CA0AE2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6AB10-EB94-B1DE-F16F-C46131C26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D69E8-7877-0FA1-1AD0-47B64AD6E8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2FD0DD-7C3D-8306-6773-82DEC4FCD741}"/>
              </a:ext>
            </a:extLst>
          </p:cNvPr>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3049647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oleObject" Target="../embeddings/oleObject2.bin"/><Relationship Id="rId7"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oleObject" Target="../embeddings/oleObject2.bin"/><Relationship Id="rId7"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3.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0.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2F74A43E-6607-46C8-B233-DB7D97BC963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432000" y="252593"/>
            <a:ext cx="826817" cy="224919"/>
          </a:xfrm>
          <a:prstGeom prst="rect">
            <a:avLst/>
          </a:prstGeom>
        </p:spPr>
      </p:pic>
      <p:sp>
        <p:nvSpPr>
          <p:cNvPr id="2" name="Title 1"/>
          <p:cNvSpPr>
            <a:spLocks noGrp="1"/>
          </p:cNvSpPr>
          <p:nvPr>
            <p:ph type="ctrTitle" hasCustomPrompt="1"/>
          </p:nvPr>
        </p:nvSpPr>
        <p:spPr>
          <a:xfrm>
            <a:off x="433387" y="1026000"/>
            <a:ext cx="7128000" cy="1242000"/>
          </a:xfrm>
        </p:spPr>
        <p:txBody>
          <a:bodyPr anchor="t"/>
          <a:lstStyle>
            <a:lvl1pPr algn="l" eaLnBrk="1">
              <a:lnSpc>
                <a:spcPct val="95000"/>
              </a:lnSpc>
              <a:defRPr sz="4800">
                <a:solidFill>
                  <a:schemeClr val="tx1"/>
                </a:solidFill>
                <a:latin typeface="+mj-lt"/>
                <a:cs typeface="Arial" panose="020B0604020202020204" pitchFamily="34" charset="0"/>
                <a:sym typeface="Orsted Sans Office" panose="00000500000000000000" pitchFamily="2" charset="0"/>
              </a:defRPr>
            </a:lvl1pPr>
          </a:lstStyle>
          <a:p>
            <a:r>
              <a:rPr lang="en-GB" dirty="0"/>
              <a:t>Click to add title</a:t>
            </a:r>
          </a:p>
        </p:txBody>
      </p:sp>
      <p:sp>
        <p:nvSpPr>
          <p:cNvPr id="3" name="Subtitle 2"/>
          <p:cNvSpPr>
            <a:spLocks noGrp="1"/>
          </p:cNvSpPr>
          <p:nvPr>
            <p:ph type="subTitle" idx="1" hasCustomPrompt="1"/>
          </p:nvPr>
        </p:nvSpPr>
        <p:spPr>
          <a:xfrm>
            <a:off x="431999" y="2516400"/>
            <a:ext cx="7128000" cy="550800"/>
          </a:xfrm>
        </p:spPr>
        <p:txBody>
          <a:bodyPr/>
          <a:lstStyle>
            <a:lvl1pPr marL="0" indent="0" algn="l" eaLnBrk="1">
              <a:lnSpc>
                <a:spcPct val="100000"/>
              </a:lnSpc>
              <a:spcBef>
                <a:spcPts val="0"/>
              </a:spcBef>
              <a:buFont typeface="Arial" panose="020B0604020202020204" pitchFamily="34" charset="0"/>
              <a:buChar char="​"/>
              <a:defRPr sz="1800" b="0" baseline="0">
                <a:solidFill>
                  <a:schemeClr val="tx1"/>
                </a:solidFill>
                <a:latin typeface="+mn-lt"/>
                <a:cs typeface="Arial" panose="020B0604020202020204" pitchFamily="34" charset="0"/>
                <a:sym typeface="Orsted Sans Office" panose="00000500000000000000" pitchFamily="2" charset="0"/>
              </a:defRPr>
            </a:lvl1pPr>
            <a:lvl2pPr marL="0" indent="0" algn="l">
              <a:lnSpc>
                <a:spcPct val="95000"/>
              </a:lnSpc>
              <a:spcBef>
                <a:spcPts val="0"/>
              </a:spcBef>
              <a:buFont typeface="Arial" panose="020B0604020202020204" pitchFamily="34" charset="0"/>
              <a:buChar char="​"/>
              <a:defRPr sz="1500"/>
            </a:lvl2pPr>
            <a:lvl3pPr marL="0" indent="0" algn="l">
              <a:lnSpc>
                <a:spcPct val="95000"/>
              </a:lnSpc>
              <a:spcBef>
                <a:spcPts val="0"/>
              </a:spcBef>
              <a:buFont typeface="Arial" panose="020B0604020202020204" pitchFamily="34" charset="0"/>
              <a:buChar char="​"/>
              <a:defRPr sz="1500"/>
            </a:lvl3pPr>
            <a:lvl4pPr marL="0" indent="0" algn="l">
              <a:lnSpc>
                <a:spcPct val="95000"/>
              </a:lnSpc>
              <a:spcBef>
                <a:spcPts val="0"/>
              </a:spcBef>
              <a:buFont typeface="Arial" panose="020B0604020202020204" pitchFamily="34" charset="0"/>
              <a:buChar char="​"/>
              <a:defRPr sz="1500"/>
            </a:lvl4pPr>
            <a:lvl5pPr marL="0" indent="0" algn="l">
              <a:lnSpc>
                <a:spcPct val="95000"/>
              </a:lnSpc>
              <a:spcBef>
                <a:spcPts val="0"/>
              </a:spcBef>
              <a:buFont typeface="Arial" panose="020B0604020202020204" pitchFamily="34" charset="0"/>
              <a:buChar char="​"/>
              <a:defRPr sz="1500"/>
            </a:lvl5pPr>
            <a:lvl6pPr marL="0" indent="0" algn="l">
              <a:lnSpc>
                <a:spcPct val="95000"/>
              </a:lnSpc>
              <a:spcBef>
                <a:spcPts val="0"/>
              </a:spcBef>
              <a:buFont typeface="Arial" panose="020B0604020202020204" pitchFamily="34" charset="0"/>
              <a:buChar char="​"/>
              <a:defRPr sz="1500"/>
            </a:lvl6pPr>
            <a:lvl7pPr marL="0" indent="0" algn="l">
              <a:lnSpc>
                <a:spcPct val="95000"/>
              </a:lnSpc>
              <a:spcBef>
                <a:spcPts val="0"/>
              </a:spcBef>
              <a:buFont typeface="Arial" panose="020B0604020202020204" pitchFamily="34" charset="0"/>
              <a:buChar char="​"/>
              <a:defRPr sz="1500"/>
            </a:lvl7pPr>
            <a:lvl8pPr marL="0" indent="0" algn="l">
              <a:lnSpc>
                <a:spcPct val="95000"/>
              </a:lnSpc>
              <a:spcBef>
                <a:spcPts val="0"/>
              </a:spcBef>
              <a:buFont typeface="Arial" panose="020B0604020202020204" pitchFamily="34" charset="0"/>
              <a:buChar char="​"/>
              <a:defRPr sz="1500"/>
            </a:lvl8pPr>
            <a:lvl9pPr marL="0" indent="0" algn="l">
              <a:lnSpc>
                <a:spcPct val="95000"/>
              </a:lnSpc>
              <a:spcBef>
                <a:spcPts val="0"/>
              </a:spcBef>
              <a:buFont typeface="Arial" panose="020B0604020202020204" pitchFamily="34" charset="0"/>
              <a:buChar char="​"/>
              <a:defRPr sz="1500"/>
            </a:lvl9pPr>
          </a:lstStyle>
          <a:p>
            <a:r>
              <a:rPr lang="en-GB" dirty="0"/>
              <a:t>Click to add subtitle</a:t>
            </a:r>
          </a:p>
        </p:txBody>
      </p:sp>
      <p:sp>
        <p:nvSpPr>
          <p:cNvPr id="18" name="Text Placeholder 17"/>
          <p:cNvSpPr>
            <a:spLocks noGrp="1"/>
          </p:cNvSpPr>
          <p:nvPr>
            <p:ph type="body" sz="quarter" idx="16" hasCustomPrompt="1"/>
          </p:nvPr>
        </p:nvSpPr>
        <p:spPr>
          <a:xfrm>
            <a:off x="2365200" y="4766400"/>
            <a:ext cx="1947600" cy="158400"/>
          </a:xfrm>
        </p:spPr>
        <p:txBody>
          <a:bodyPr anchor="b" anchorCtr="0"/>
          <a:lstStyle>
            <a:lvl1pPr marL="0" indent="0" algn="l">
              <a:lnSpc>
                <a:spcPct val="100000"/>
              </a:lnSpc>
              <a:spcBef>
                <a:spcPts val="0"/>
              </a:spcBef>
              <a:spcAft>
                <a:spcPts val="0"/>
              </a:spcAft>
              <a:buNone/>
              <a:defRPr sz="800" b="0" baseline="0">
                <a:solidFill>
                  <a:schemeClr val="tx1"/>
                </a:solidFill>
                <a:latin typeface="+mn-lt"/>
                <a:cs typeface="Arial" panose="020B0604020202020204" pitchFamily="34" charset="0"/>
                <a:sym typeface="Orsted Sans Office" panose="00000500000000000000" pitchFamily="2" charset="0"/>
              </a:defRPr>
            </a:lvl1pPr>
            <a:lvl2pPr marL="0" indent="0" algn="r">
              <a:spcBef>
                <a:spcPts val="0"/>
              </a:spcBef>
              <a:buFont typeface="Arial" panose="020B0604020202020204" pitchFamily="34" charset="0"/>
              <a:buChar char="​"/>
              <a:defRPr sz="1021" b="1">
                <a:solidFill>
                  <a:schemeClr val="bg1"/>
                </a:solidFill>
              </a:defRPr>
            </a:lvl2pPr>
            <a:lvl3pPr marL="0" indent="0" algn="r">
              <a:spcBef>
                <a:spcPts val="0"/>
              </a:spcBef>
              <a:buFont typeface="Arial" panose="020B0604020202020204" pitchFamily="34" charset="0"/>
              <a:buChar char="​"/>
              <a:defRPr sz="1021" b="1">
                <a:solidFill>
                  <a:schemeClr val="bg1"/>
                </a:solidFill>
              </a:defRPr>
            </a:lvl3pPr>
            <a:lvl4pPr marL="0" indent="0" algn="r">
              <a:spcBef>
                <a:spcPts val="0"/>
              </a:spcBef>
              <a:buFont typeface="Arial" panose="020B0604020202020204" pitchFamily="34" charset="0"/>
              <a:buChar char="​"/>
              <a:defRPr sz="1021" b="1">
                <a:solidFill>
                  <a:schemeClr val="bg1"/>
                </a:solidFill>
              </a:defRPr>
            </a:lvl4pPr>
            <a:lvl5pPr marL="0" indent="0" algn="r">
              <a:spcBef>
                <a:spcPts val="0"/>
              </a:spcBef>
              <a:buFont typeface="Arial" panose="020B0604020202020204" pitchFamily="34" charset="0"/>
              <a:buChar char="​"/>
              <a:defRPr sz="1021" b="1">
                <a:solidFill>
                  <a:schemeClr val="bg1"/>
                </a:solidFill>
              </a:defRPr>
            </a:lvl5pPr>
            <a:lvl6pPr marL="194424" indent="-194424" algn="r">
              <a:spcBef>
                <a:spcPts val="0"/>
              </a:spcBef>
              <a:buFont typeface="Arial" panose="020B0604020202020204" pitchFamily="34" charset="0"/>
              <a:buChar char="​"/>
              <a:defRPr sz="1021" b="1">
                <a:solidFill>
                  <a:schemeClr val="bg1"/>
                </a:solidFill>
              </a:defRPr>
            </a:lvl6pPr>
            <a:lvl7pPr marL="194424" indent="-194424" algn="r">
              <a:spcBef>
                <a:spcPts val="0"/>
              </a:spcBef>
              <a:buFont typeface="Arial" panose="020B0604020202020204" pitchFamily="34" charset="0"/>
              <a:buChar char="​"/>
              <a:defRPr sz="1021" b="1">
                <a:solidFill>
                  <a:schemeClr val="bg1"/>
                </a:solidFill>
              </a:defRPr>
            </a:lvl7pPr>
            <a:lvl8pPr marL="194424" indent="-194424" algn="r">
              <a:spcBef>
                <a:spcPts val="0"/>
              </a:spcBef>
              <a:buFont typeface="Arial" panose="020B0604020202020204" pitchFamily="34" charset="0"/>
              <a:buChar char="​"/>
              <a:defRPr sz="1021" b="1">
                <a:solidFill>
                  <a:schemeClr val="bg1"/>
                </a:solidFill>
              </a:defRPr>
            </a:lvl8pPr>
            <a:lvl9pPr marL="194424" indent="-194424" algn="r">
              <a:spcBef>
                <a:spcPts val="0"/>
              </a:spcBef>
              <a:buFont typeface="Arial" panose="020B0604020202020204" pitchFamily="34" charset="0"/>
              <a:buChar char="​"/>
              <a:defRPr sz="1021" b="1">
                <a:solidFill>
                  <a:schemeClr val="bg1"/>
                </a:solidFill>
              </a:defRPr>
            </a:lvl9pPr>
          </a:lstStyle>
          <a:p>
            <a:pPr lvl="0"/>
            <a:r>
              <a:rPr lang="en-GB" dirty="0"/>
              <a:t>Click to add subject or name</a:t>
            </a:r>
          </a:p>
        </p:txBody>
      </p:sp>
      <p:sp>
        <p:nvSpPr>
          <p:cNvPr id="4" name="Date_DateCustomA"/>
          <p:cNvSpPr>
            <a:spLocks noGrp="1"/>
          </p:cNvSpPr>
          <p:nvPr>
            <p:ph type="dt" sz="half" idx="10"/>
          </p:nvPr>
        </p:nvSpPr>
        <p:spPr>
          <a:xfrm>
            <a:off x="432000" y="4766400"/>
            <a:ext cx="1684800" cy="158400"/>
          </a:xfrm>
          <a:prstGeom prst="rect">
            <a:avLst/>
          </a:prstGeom>
        </p:spPr>
        <p:txBody>
          <a:bodyPr lIns="0" tIns="0" rIns="0" bIns="0" anchor="b" anchorCtr="0"/>
          <a:lstStyle>
            <a:lvl1pPr algn="l" eaLnBrk="1">
              <a:lnSpc>
                <a:spcPct val="100000"/>
              </a:lnSpc>
              <a:defRPr sz="800" b="0">
                <a:solidFill>
                  <a:schemeClr val="tx1"/>
                </a:solidFill>
                <a:latin typeface="+mn-lt"/>
                <a:cs typeface="Arial" panose="020B0604020202020204" pitchFamily="34" charset="0"/>
                <a:sym typeface="Orsted Sans Office" panose="00000500000000000000" pitchFamily="2" charset="0"/>
              </a:defRPr>
            </a:lvl1pPr>
          </a:lstStyle>
          <a:p>
            <a:fld id="{A6A60B70-8BA1-45A4-8721-5FCBEC3AA04E}" type="datetime1">
              <a:rPr lang="en-GB" smtClean="0"/>
              <a:t>17/10/2025</a:t>
            </a:fld>
            <a:endParaRPr lang="en-GB" dirty="0"/>
          </a:p>
        </p:txBody>
      </p:sp>
      <p:pic>
        <p:nvPicPr>
          <p:cNvPr id="7" name="Graphic 6">
            <a:extLst>
              <a:ext uri="{FF2B5EF4-FFF2-40B4-BE49-F238E27FC236}">
                <a16:creationId xmlns:a16="http://schemas.microsoft.com/office/drawing/2014/main" id="{3C4FC34F-A16C-959E-B0D4-A939EF61D5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03267" y="133004"/>
            <a:ext cx="465877" cy="470623"/>
          </a:xfrm>
          <a:prstGeom prst="rect">
            <a:avLst/>
          </a:prstGeom>
        </p:spPr>
      </p:pic>
    </p:spTree>
    <p:extLst>
      <p:ext uri="{BB962C8B-B14F-4D97-AF65-F5344CB8AC3E}">
        <p14:creationId xmlns:p14="http://schemas.microsoft.com/office/powerpoint/2010/main" val="2037277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Dark blue">
    <p:bg>
      <p:bgPr>
        <a:solidFill>
          <a:schemeClr val="tx1"/>
        </a:solidFill>
        <a:effectLst/>
      </p:bgPr>
    </p:bg>
    <p:spTree>
      <p:nvGrpSpPr>
        <p:cNvPr id="1" name=""/>
        <p:cNvGrpSpPr/>
        <p:nvPr/>
      </p:nvGrpSpPr>
      <p:grpSpPr>
        <a:xfrm>
          <a:off x="0" y="0"/>
          <a:ext cx="0" cy="0"/>
          <a:chOff x="0" y="0"/>
          <a:chExt cx="0" cy="0"/>
        </a:xfrm>
      </p:grpSpPr>
      <p:sp>
        <p:nvSpPr>
          <p:cNvPr id="7" name="Baggund"/>
          <p:cNvSpPr/>
          <p:nvPr/>
        </p:nvSpPr>
        <p:spPr bwMode="ltGray">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3" name="Date Placeholder 2">
            <a:extLst>
              <a:ext uri="{FF2B5EF4-FFF2-40B4-BE49-F238E27FC236}">
                <a16:creationId xmlns:a16="http://schemas.microsoft.com/office/drawing/2014/main" id="{15F9D778-5323-4710-AF37-B75701896622}"/>
              </a:ext>
            </a:extLst>
          </p:cNvPr>
          <p:cNvSpPr>
            <a:spLocks noGrp="1"/>
          </p:cNvSpPr>
          <p:nvPr>
            <p:ph type="dt" sz="half" idx="10"/>
          </p:nvPr>
        </p:nvSpPr>
        <p:spPr/>
        <p:txBody>
          <a:bodyPr/>
          <a:lstStyle/>
          <a:p>
            <a:pPr>
              <a:lnSpc>
                <a:spcPct val="95000"/>
              </a:lnSpc>
            </a:pPr>
            <a:fld id="{BEF72311-6191-4BE9-A147-2AE3D99FD584}" type="datetime1">
              <a:rPr lang="en-GB" smtClean="0"/>
              <a:t>17/10/2025</a:t>
            </a:fld>
            <a:endParaRPr lang="en-GB" dirty="0"/>
          </a:p>
        </p:txBody>
      </p:sp>
      <p:sp>
        <p:nvSpPr>
          <p:cNvPr id="6" name="Footer Placeholder 5">
            <a:extLst>
              <a:ext uri="{FF2B5EF4-FFF2-40B4-BE49-F238E27FC236}">
                <a16:creationId xmlns:a16="http://schemas.microsoft.com/office/drawing/2014/main" id="{939412F9-6B5D-4840-B0BF-C93A26CF70C8}"/>
              </a:ext>
            </a:extLst>
          </p:cNvPr>
          <p:cNvSpPr>
            <a:spLocks noGrp="1"/>
          </p:cNvSpPr>
          <p:nvPr>
            <p:ph type="ftr" sz="quarter" idx="11"/>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73ED603D-6388-4533-B1AD-A8A9B97A82B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4" name="Logo">
            <a:extLst>
              <a:ext uri="{FF2B5EF4-FFF2-40B4-BE49-F238E27FC236}">
                <a16:creationId xmlns:a16="http://schemas.microsoft.com/office/drawing/2014/main" id="{C01869CC-2D40-C23E-1AA4-B5A7E5B1C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5" name="Graphic 4">
            <a:extLst>
              <a:ext uri="{FF2B5EF4-FFF2-40B4-BE49-F238E27FC236}">
                <a16:creationId xmlns:a16="http://schemas.microsoft.com/office/drawing/2014/main" id="{12109E68-C30D-EBD8-2318-85BE663A9D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
        <p:nvSpPr>
          <p:cNvPr id="8" name="Title 1">
            <a:extLst>
              <a:ext uri="{FF2B5EF4-FFF2-40B4-BE49-F238E27FC236}">
                <a16:creationId xmlns:a16="http://schemas.microsoft.com/office/drawing/2014/main" id="{69C7BCC9-A1A4-13AC-5C4B-7D13543EAE28}"/>
              </a:ext>
            </a:extLst>
          </p:cNvPr>
          <p:cNvSpPr>
            <a:spLocks noGrp="1"/>
          </p:cNvSpPr>
          <p:nvPr>
            <p:ph type="ctrTitle" hasCustomPrompt="1"/>
          </p:nvPr>
        </p:nvSpPr>
        <p:spPr>
          <a:xfrm>
            <a:off x="432000" y="250825"/>
            <a:ext cx="6948000" cy="3542675"/>
          </a:xfrm>
        </p:spPr>
        <p:txBody>
          <a:bodyPr anchor="t" anchorCtr="0"/>
          <a:lstStyle>
            <a:lvl1pPr algn="l">
              <a:defRPr sz="3600">
                <a:solidFill>
                  <a:schemeClr val="tx1"/>
                </a:solidFill>
              </a:defRPr>
            </a:lvl1pPr>
          </a:lstStyle>
          <a:p>
            <a:r>
              <a:rPr lang="en-GB" noProof="0" dirty="0"/>
              <a:t>Click to add title</a:t>
            </a:r>
            <a:endParaRPr lang="en-GB" dirty="0"/>
          </a:p>
        </p:txBody>
      </p:sp>
    </p:spTree>
    <p:extLst>
      <p:ext uri="{BB962C8B-B14F-4D97-AF65-F5344CB8AC3E}">
        <p14:creationId xmlns:p14="http://schemas.microsoft.com/office/powerpoint/2010/main" val="362770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light Picture">
    <p:bg>
      <p:bgRef idx="1001">
        <a:schemeClr val="bg1"/>
      </p:bgRef>
    </p:bg>
    <p:spTree>
      <p:nvGrpSpPr>
        <p:cNvPr id="1" name=""/>
        <p:cNvGrpSpPr/>
        <p:nvPr/>
      </p:nvGrpSpPr>
      <p:grpSpPr>
        <a:xfrm>
          <a:off x="0" y="0"/>
          <a:ext cx="0" cy="0"/>
          <a:chOff x="0" y="0"/>
          <a:chExt cx="0" cy="0"/>
        </a:xfrm>
      </p:grpSpPr>
      <p:sp>
        <p:nvSpPr>
          <p:cNvPr id="8" name="Baggund">
            <a:extLst>
              <a:ext uri="{FF2B5EF4-FFF2-40B4-BE49-F238E27FC236}">
                <a16:creationId xmlns:a16="http://schemas.microsoft.com/office/drawing/2014/main" id="{0B4DB74D-201F-4D10-88F9-7058A4F6DAB5}"/>
              </a:ext>
            </a:extLst>
          </p:cNvPr>
          <p:cNvSpPr/>
          <p:nvPr/>
        </p:nvSpPr>
        <p:spPr bwMode="ltGray">
          <a:xfrm>
            <a:off x="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17" name="Picture Placeholder 1">
            <a:extLst>
              <a:ext uri="{FF2B5EF4-FFF2-40B4-BE49-F238E27FC236}">
                <a16:creationId xmlns:a16="http://schemas.microsoft.com/office/drawing/2014/main" id="{A29CC775-EF9B-4EFE-84DC-55B293A21DEE}"/>
              </a:ext>
            </a:extLst>
          </p:cNvPr>
          <p:cNvSpPr>
            <a:spLocks noGrp="1"/>
          </p:cNvSpPr>
          <p:nvPr>
            <p:ph type="pic" sz="quarter" idx="13" hasCustomPrompt="1"/>
          </p:nvPr>
        </p:nvSpPr>
        <p:spPr>
          <a:xfrm>
            <a:off x="1" y="1"/>
            <a:ext cx="9144899" cy="5146199"/>
          </a:xfrm>
          <a:prstGeom prst="rect">
            <a:avLst/>
          </a:prstGeom>
          <a:solidFill>
            <a:schemeClr val="accent5"/>
          </a:solidFill>
        </p:spPr>
        <p:txBody>
          <a:bodyPr wrap="square" lIns="0" tIns="576000" bIns="0" anchor="ctr" anchorCtr="0">
            <a:noAutofit/>
          </a:bodyPr>
          <a:lstStyle>
            <a:lvl1pPr marL="0" indent="0" algn="ctr">
              <a:buNone/>
              <a:defRPr sz="1200" b="0"/>
            </a:lvl1pPr>
          </a:lstStyle>
          <a:p>
            <a:r>
              <a:rPr lang="en-GB" dirty="0"/>
              <a:t>Click icon to add light picture or click on frame and insert picture via Templafy Images</a:t>
            </a:r>
          </a:p>
        </p:txBody>
      </p:sp>
      <p:sp>
        <p:nvSpPr>
          <p:cNvPr id="14" name="Title 1">
            <a:extLst>
              <a:ext uri="{FF2B5EF4-FFF2-40B4-BE49-F238E27FC236}">
                <a16:creationId xmlns:a16="http://schemas.microsoft.com/office/drawing/2014/main" id="{AE0E29ED-1235-44A1-A6AD-E20666D3B10E}"/>
              </a:ext>
            </a:extLst>
          </p:cNvPr>
          <p:cNvSpPr>
            <a:spLocks noGrp="1"/>
          </p:cNvSpPr>
          <p:nvPr>
            <p:ph type="ctrTitle" hasCustomPrompt="1"/>
          </p:nvPr>
        </p:nvSpPr>
        <p:spPr>
          <a:xfrm>
            <a:off x="431800" y="250826"/>
            <a:ext cx="6948000" cy="2052000"/>
          </a:xfrm>
        </p:spPr>
        <p:txBody>
          <a:bodyPr anchor="t" anchorCtr="0"/>
          <a:lstStyle>
            <a:lvl1pPr algn="l">
              <a:defRPr sz="3600">
                <a:solidFill>
                  <a:schemeClr val="accent1"/>
                </a:solidFill>
              </a:defRPr>
            </a:lvl1pPr>
          </a:lstStyle>
          <a:p>
            <a:r>
              <a:rPr lang="en-GB" noProof="0" dirty="0"/>
              <a:t>Click to add title</a:t>
            </a:r>
            <a:endParaRPr lang="en-GB" dirty="0"/>
          </a:p>
        </p:txBody>
      </p:sp>
      <p:sp>
        <p:nvSpPr>
          <p:cNvPr id="15" name="Footer Placeholder 6">
            <a:extLst>
              <a:ext uri="{FF2B5EF4-FFF2-40B4-BE49-F238E27FC236}">
                <a16:creationId xmlns:a16="http://schemas.microsoft.com/office/drawing/2014/main" id="{DFF77965-4468-4EDB-BB15-0B43C7ED1170}"/>
              </a:ext>
            </a:extLst>
          </p:cNvPr>
          <p:cNvSpPr>
            <a:spLocks noGrp="1"/>
          </p:cNvSpPr>
          <p:nvPr>
            <p:ph type="ftr" sz="quarter" idx="22"/>
          </p:nvPr>
        </p:nvSpPr>
        <p:spPr>
          <a:xfrm>
            <a:off x="0" y="5143500"/>
            <a:ext cx="0" cy="0"/>
          </a:xfrm>
        </p:spPr>
        <p:txBody>
          <a:bodyPr/>
          <a:lstStyle>
            <a:lvl1pPr>
              <a:defRPr sz="100">
                <a:noFill/>
              </a:defRPr>
            </a:lvl1pPr>
          </a:lstStyle>
          <a:p>
            <a:endParaRPr lang="en-GB" dirty="0"/>
          </a:p>
        </p:txBody>
      </p:sp>
      <p:sp>
        <p:nvSpPr>
          <p:cNvPr id="20" name="Pladsholder til dato 12">
            <a:extLst>
              <a:ext uri="{FF2B5EF4-FFF2-40B4-BE49-F238E27FC236}">
                <a16:creationId xmlns:a16="http://schemas.microsoft.com/office/drawing/2014/main" id="{F450F3E5-A67D-4EF2-9F55-E28390DE874F}"/>
              </a:ext>
            </a:extLst>
          </p:cNvPr>
          <p:cNvSpPr>
            <a:spLocks noGrp="1"/>
          </p:cNvSpPr>
          <p:nvPr>
            <p:ph type="dt" sz="half" idx="24"/>
          </p:nvPr>
        </p:nvSpPr>
        <p:spPr>
          <a:xfrm>
            <a:off x="0" y="5143500"/>
            <a:ext cx="0" cy="0"/>
          </a:xfrm>
        </p:spPr>
        <p:txBody>
          <a:bodyPr/>
          <a:lstStyle>
            <a:lvl1pPr>
              <a:defRPr sz="100">
                <a:noFill/>
              </a:defRPr>
            </a:lvl1pPr>
          </a:lstStyle>
          <a:p>
            <a:fld id="{5EBCEA31-EFDD-4D9E-B03E-26CE53F70E9D}" type="datetime1">
              <a:rPr lang="en-GB" smtClean="0"/>
              <a:t>17/10/2025</a:t>
            </a:fld>
            <a:endParaRPr lang="en-GB" dirty="0"/>
          </a:p>
        </p:txBody>
      </p:sp>
      <p:sp>
        <p:nvSpPr>
          <p:cNvPr id="10" name="Text Placeholder logo">
            <a:extLst>
              <a:ext uri="{FF2B5EF4-FFF2-40B4-BE49-F238E27FC236}">
                <a16:creationId xmlns:a16="http://schemas.microsoft.com/office/drawing/2014/main" id="{23567D30-5699-A345-0948-D35133ED443A}"/>
              </a:ext>
            </a:extLst>
          </p:cNvPr>
          <p:cNvSpPr>
            <a:spLocks noGrp="1"/>
          </p:cNvSpPr>
          <p:nvPr>
            <p:ph type="body" sz="quarter" idx="26" hasCustomPrompt="1"/>
          </p:nvPr>
        </p:nvSpPr>
        <p:spPr>
          <a:xfrm>
            <a:off x="8026099" y="4756313"/>
            <a:ext cx="687600" cy="212400"/>
          </a:xfrm>
          <a:blipFill>
            <a:blip r:embed="rId2">
              <a:extLst>
                <a:ext uri="{96DAC541-7B7A-43D3-8B79-37D633B846F1}">
                  <asvg:svgBlip xmlns:asvg="http://schemas.microsoft.com/office/drawing/2016/SVG/main" r:embed="rId3"/>
                </a:ext>
              </a:extLst>
            </a:blip>
            <a:stretch>
              <a:fillRect/>
            </a:stretch>
          </a:blipFill>
        </p:spPr>
        <p:txBody>
          <a:bodyPr/>
          <a:lstStyle>
            <a:lvl1pPr>
              <a:defRPr sz="100" b="0">
                <a:noFill/>
              </a:defRPr>
            </a:lvl1pPr>
          </a:lstStyle>
          <a:p>
            <a:pPr lvl="0"/>
            <a:r>
              <a:rPr lang="en-GB" dirty="0"/>
              <a:t>.</a:t>
            </a:r>
          </a:p>
        </p:txBody>
      </p:sp>
    </p:spTree>
    <p:extLst>
      <p:ext uri="{BB962C8B-B14F-4D97-AF65-F5344CB8AC3E}">
        <p14:creationId xmlns:p14="http://schemas.microsoft.com/office/powerpoint/2010/main" val="29029703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215">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dark Picture">
    <p:bg>
      <p:bgRef idx="1001">
        <a:schemeClr val="bg1"/>
      </p:bgRef>
    </p:bg>
    <p:spTree>
      <p:nvGrpSpPr>
        <p:cNvPr id="1" name=""/>
        <p:cNvGrpSpPr/>
        <p:nvPr/>
      </p:nvGrpSpPr>
      <p:grpSpPr>
        <a:xfrm>
          <a:off x="0" y="0"/>
          <a:ext cx="0" cy="0"/>
          <a:chOff x="0" y="0"/>
          <a:chExt cx="0" cy="0"/>
        </a:xfrm>
      </p:grpSpPr>
      <p:sp>
        <p:nvSpPr>
          <p:cNvPr id="9" name="Baggund">
            <a:extLst>
              <a:ext uri="{FF2B5EF4-FFF2-40B4-BE49-F238E27FC236}">
                <a16:creationId xmlns:a16="http://schemas.microsoft.com/office/drawing/2014/main" id="{C7711F47-ADAE-4D4A-8344-7C0529E055C3}"/>
              </a:ext>
            </a:extLst>
          </p:cNvPr>
          <p:cNvSpPr/>
          <p:nvPr/>
        </p:nvSpPr>
        <p:spPr bwMode="ltGray">
          <a:xfrm>
            <a:off x="0" y="0"/>
            <a:ext cx="9144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8" name="Picture Placeholder 7">
            <a:extLst>
              <a:ext uri="{FF2B5EF4-FFF2-40B4-BE49-F238E27FC236}">
                <a16:creationId xmlns:a16="http://schemas.microsoft.com/office/drawing/2014/main" id="{648CF170-4850-46EE-83F0-5B6A584B3BA3}"/>
              </a:ext>
            </a:extLst>
          </p:cNvPr>
          <p:cNvSpPr>
            <a:spLocks noGrp="1"/>
          </p:cNvSpPr>
          <p:nvPr>
            <p:ph type="pic" sz="quarter" idx="13" hasCustomPrompt="1"/>
          </p:nvPr>
        </p:nvSpPr>
        <p:spPr>
          <a:xfrm>
            <a:off x="1" y="1"/>
            <a:ext cx="9144899" cy="5146199"/>
          </a:xfrm>
          <a:prstGeom prst="rect">
            <a:avLst/>
          </a:prstGeom>
          <a:solidFill>
            <a:schemeClr val="accent5"/>
          </a:solidFill>
        </p:spPr>
        <p:txBody>
          <a:bodyPr wrap="square" lIns="0" tIns="576000" bIns="0" anchor="ctr" anchorCtr="0">
            <a:noAutofit/>
          </a:bodyPr>
          <a:lstStyle>
            <a:lvl1pPr marL="0" indent="0" algn="ctr">
              <a:buNone/>
              <a:defRPr sz="1200" b="0"/>
            </a:lvl1pPr>
          </a:lstStyle>
          <a:p>
            <a:r>
              <a:rPr lang="en-GB" dirty="0"/>
              <a:t>Click icon to add dark picture or click on frame and insert picture via Templafy Images</a:t>
            </a:r>
          </a:p>
        </p:txBody>
      </p:sp>
      <p:sp>
        <p:nvSpPr>
          <p:cNvPr id="14" name="Title 1">
            <a:extLst>
              <a:ext uri="{FF2B5EF4-FFF2-40B4-BE49-F238E27FC236}">
                <a16:creationId xmlns:a16="http://schemas.microsoft.com/office/drawing/2014/main" id="{AE0E29ED-1235-44A1-A6AD-E20666D3B10E}"/>
              </a:ext>
            </a:extLst>
          </p:cNvPr>
          <p:cNvSpPr>
            <a:spLocks noGrp="1"/>
          </p:cNvSpPr>
          <p:nvPr>
            <p:ph type="ctrTitle" hasCustomPrompt="1"/>
          </p:nvPr>
        </p:nvSpPr>
        <p:spPr>
          <a:xfrm>
            <a:off x="431800" y="250826"/>
            <a:ext cx="6948000" cy="2052000"/>
          </a:xfrm>
        </p:spPr>
        <p:txBody>
          <a:bodyPr anchor="t" anchorCtr="0"/>
          <a:lstStyle>
            <a:lvl1pPr algn="l">
              <a:defRPr sz="3600">
                <a:solidFill>
                  <a:schemeClr val="bg1"/>
                </a:solidFill>
              </a:defRPr>
            </a:lvl1pPr>
          </a:lstStyle>
          <a:p>
            <a:r>
              <a:rPr lang="en-GB" noProof="0" dirty="0"/>
              <a:t>Click to add title</a:t>
            </a:r>
            <a:endParaRPr lang="en-GB" dirty="0"/>
          </a:p>
        </p:txBody>
      </p:sp>
      <p:sp>
        <p:nvSpPr>
          <p:cNvPr id="15" name="Footer Placeholder 6">
            <a:extLst>
              <a:ext uri="{FF2B5EF4-FFF2-40B4-BE49-F238E27FC236}">
                <a16:creationId xmlns:a16="http://schemas.microsoft.com/office/drawing/2014/main" id="{DFF77965-4468-4EDB-BB15-0B43C7ED1170}"/>
              </a:ext>
            </a:extLst>
          </p:cNvPr>
          <p:cNvSpPr>
            <a:spLocks noGrp="1"/>
          </p:cNvSpPr>
          <p:nvPr>
            <p:ph type="ftr" sz="quarter" idx="22"/>
          </p:nvPr>
        </p:nvSpPr>
        <p:spPr>
          <a:xfrm>
            <a:off x="0" y="5143500"/>
            <a:ext cx="0" cy="0"/>
          </a:xfrm>
        </p:spPr>
        <p:txBody>
          <a:bodyPr/>
          <a:lstStyle>
            <a:lvl1pPr>
              <a:defRPr sz="100">
                <a:noFill/>
              </a:defRPr>
            </a:lvl1pPr>
          </a:lstStyle>
          <a:p>
            <a:endParaRPr lang="en-GB" dirty="0"/>
          </a:p>
        </p:txBody>
      </p:sp>
      <p:sp>
        <p:nvSpPr>
          <p:cNvPr id="20" name="Pladsholder til dato 12">
            <a:extLst>
              <a:ext uri="{FF2B5EF4-FFF2-40B4-BE49-F238E27FC236}">
                <a16:creationId xmlns:a16="http://schemas.microsoft.com/office/drawing/2014/main" id="{F450F3E5-A67D-4EF2-9F55-E28390DE874F}"/>
              </a:ext>
            </a:extLst>
          </p:cNvPr>
          <p:cNvSpPr>
            <a:spLocks noGrp="1"/>
          </p:cNvSpPr>
          <p:nvPr>
            <p:ph type="dt" sz="half" idx="24"/>
          </p:nvPr>
        </p:nvSpPr>
        <p:spPr>
          <a:xfrm>
            <a:off x="0" y="5143500"/>
            <a:ext cx="0" cy="0"/>
          </a:xfrm>
        </p:spPr>
        <p:txBody>
          <a:bodyPr/>
          <a:lstStyle>
            <a:lvl1pPr>
              <a:defRPr sz="100">
                <a:noFill/>
              </a:defRPr>
            </a:lvl1pPr>
          </a:lstStyle>
          <a:p>
            <a:fld id="{0EA5CA32-33DC-4AAF-8544-5FCF261A106F}" type="datetime1">
              <a:rPr lang="en-GB" smtClean="0"/>
              <a:t>17/10/2025</a:t>
            </a:fld>
            <a:endParaRPr lang="en-GB" dirty="0"/>
          </a:p>
        </p:txBody>
      </p:sp>
      <p:sp>
        <p:nvSpPr>
          <p:cNvPr id="2" name="Text Placeholder logo">
            <a:extLst>
              <a:ext uri="{FF2B5EF4-FFF2-40B4-BE49-F238E27FC236}">
                <a16:creationId xmlns:a16="http://schemas.microsoft.com/office/drawing/2014/main" id="{794F3A92-DC2B-8B87-91DD-967907BC485D}"/>
              </a:ext>
            </a:extLst>
          </p:cNvPr>
          <p:cNvSpPr>
            <a:spLocks noGrp="1"/>
          </p:cNvSpPr>
          <p:nvPr>
            <p:ph type="body" sz="quarter" idx="26" hasCustomPrompt="1"/>
          </p:nvPr>
        </p:nvSpPr>
        <p:spPr>
          <a:xfrm>
            <a:off x="8026099" y="4756313"/>
            <a:ext cx="687600" cy="212400"/>
          </a:xfrm>
          <a:blipFill>
            <a:blip r:embed="rId2">
              <a:extLst>
                <a:ext uri="{96DAC541-7B7A-43D3-8B79-37D633B846F1}">
                  <asvg:svgBlip xmlns:asvg="http://schemas.microsoft.com/office/drawing/2016/SVG/main" r:embed="rId3"/>
                </a:ext>
              </a:extLst>
            </a:blip>
            <a:stretch>
              <a:fillRect/>
            </a:stretch>
          </a:blipFill>
        </p:spPr>
        <p:txBody>
          <a:bodyPr/>
          <a:lstStyle>
            <a:lvl1pPr>
              <a:defRPr sz="100" b="0">
                <a:noFill/>
              </a:defRPr>
            </a:lvl1pPr>
          </a:lstStyle>
          <a:p>
            <a:pPr lvl="0"/>
            <a:r>
              <a:rPr lang="en-GB" dirty="0"/>
              <a:t>.</a:t>
            </a:r>
          </a:p>
        </p:txBody>
      </p:sp>
    </p:spTree>
    <p:extLst>
      <p:ext uri="{BB962C8B-B14F-4D97-AF65-F5344CB8AC3E}">
        <p14:creationId xmlns:p14="http://schemas.microsoft.com/office/powerpoint/2010/main" val="37860839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21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D7B5B42-7771-478B-B707-451694DA9466}"/>
              </a:ext>
            </a:extLst>
          </p:cNvPr>
          <p:cNvSpPr>
            <a:spLocks noGrp="1"/>
          </p:cNvSpPr>
          <p:nvPr>
            <p:ph type="title" hasCustomPrompt="1"/>
          </p:nvPr>
        </p:nvSpPr>
        <p:spPr/>
        <p:txBody>
          <a:bodyPr/>
          <a:lstStyle>
            <a:lvl1pPr>
              <a:defRPr>
                <a:latin typeface="+mj-lt"/>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3" name="Content Placeholder 2"/>
          <p:cNvSpPr>
            <a:spLocks noGrp="1"/>
          </p:cNvSpPr>
          <p:nvPr>
            <p:ph idx="1" hasCustomPrompt="1"/>
          </p:nvPr>
        </p:nvSpPr>
        <p:spPr>
          <a:xfrm>
            <a:off x="432000" y="1029600"/>
            <a:ext cx="8280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a:defRPr>
                <a:latin typeface="+mn-lt"/>
              </a:defRPr>
            </a:lvl6pPr>
            <a:lvl7pPr marL="1080000">
              <a:defRPr>
                <a:latin typeface="+mn-lt"/>
              </a:defRPr>
            </a:lvl7pPr>
            <a:lvl8pPr marL="1080000">
              <a:defRPr>
                <a:latin typeface="+mn-lt"/>
              </a:defRPr>
            </a:lvl8pPr>
            <a:lvl9pPr marL="1080000">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Text Placeholder 14"/>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2F4B9A18-3031-4F61-A600-7506A7A2C712}"/>
              </a:ext>
            </a:extLst>
          </p:cNvPr>
          <p:cNvSpPr>
            <a:spLocks noGrp="1"/>
          </p:cNvSpPr>
          <p:nvPr>
            <p:ph type="dt" sz="half" idx="27"/>
          </p:nvPr>
        </p:nvSpPr>
        <p:spPr/>
        <p:txBody>
          <a:bodyPr/>
          <a:lstStyle/>
          <a:p>
            <a:pPr>
              <a:lnSpc>
                <a:spcPct val="95000"/>
              </a:lnSpc>
            </a:pPr>
            <a:fld id="{827EA396-333B-4720-93AA-388CDDE18CF7}" type="datetime1">
              <a:rPr lang="en-GB" smtClean="0"/>
              <a:t>17/10/2025</a:t>
            </a:fld>
            <a:endParaRPr lang="en-GB" dirty="0"/>
          </a:p>
        </p:txBody>
      </p:sp>
      <p:sp>
        <p:nvSpPr>
          <p:cNvPr id="5" name="Footer Placeholder 4">
            <a:extLst>
              <a:ext uri="{FF2B5EF4-FFF2-40B4-BE49-F238E27FC236}">
                <a16:creationId xmlns:a16="http://schemas.microsoft.com/office/drawing/2014/main" id="{C6F465A8-0790-45AE-B5DE-DE51F4564890}"/>
              </a:ext>
            </a:extLst>
          </p:cNvPr>
          <p:cNvSpPr>
            <a:spLocks noGrp="1"/>
          </p:cNvSpPr>
          <p:nvPr>
            <p:ph type="ftr" sz="quarter" idx="28"/>
          </p:nvPr>
        </p:nvSpPr>
        <p:spPr/>
        <p:txBody>
          <a:bodyPr/>
          <a:lstStyle/>
          <a:p>
            <a:pPr>
              <a:lnSpc>
                <a:spcPct val="95000"/>
              </a:lnSpc>
            </a:pPr>
            <a:endParaRPr lang="en-GB" dirty="0"/>
          </a:p>
        </p:txBody>
      </p:sp>
      <p:sp>
        <p:nvSpPr>
          <p:cNvPr id="7" name="Slide Number Placeholder 5 (FAST)">
            <a:extLst>
              <a:ext uri="{FF2B5EF4-FFF2-40B4-BE49-F238E27FC236}">
                <a16:creationId xmlns:a16="http://schemas.microsoft.com/office/drawing/2014/main" id="{2C601C15-AAC7-487F-A39F-A3A9C5C0AFAF}"/>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38848346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Gray">
    <p:spTree>
      <p:nvGrpSpPr>
        <p:cNvPr id="1" name=""/>
        <p:cNvGrpSpPr/>
        <p:nvPr/>
      </p:nvGrpSpPr>
      <p:grpSpPr>
        <a:xfrm>
          <a:off x="0" y="0"/>
          <a:ext cx="0" cy="0"/>
          <a:chOff x="0" y="0"/>
          <a:chExt cx="0" cy="0"/>
        </a:xfrm>
      </p:grpSpPr>
      <p:sp>
        <p:nvSpPr>
          <p:cNvPr id="7" name="Baggund">
            <a:extLst>
              <a:ext uri="{FF2B5EF4-FFF2-40B4-BE49-F238E27FC236}">
                <a16:creationId xmlns:a16="http://schemas.microsoft.com/office/drawing/2014/main" id="{D36016C0-329D-4C37-9E53-C310AFC3E673}"/>
              </a:ext>
            </a:extLst>
          </p:cNvPr>
          <p:cNvSpPr/>
          <p:nvPr/>
        </p:nvSpPr>
        <p:spPr bwMode="ltGray">
          <a:xfrm>
            <a:off x="0" y="0"/>
            <a:ext cx="91449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13" name="Title 1">
            <a:extLst>
              <a:ext uri="{FF2B5EF4-FFF2-40B4-BE49-F238E27FC236}">
                <a16:creationId xmlns:a16="http://schemas.microsoft.com/office/drawing/2014/main" id="{8D7B5B42-7771-478B-B707-451694DA9466}"/>
              </a:ext>
            </a:extLst>
          </p:cNvPr>
          <p:cNvSpPr>
            <a:spLocks noGrp="1"/>
          </p:cNvSpPr>
          <p:nvPr>
            <p:ph type="title" hasCustomPrompt="1"/>
          </p:nvPr>
        </p:nvSpPr>
        <p:spPr/>
        <p:txBody>
          <a:bodyPr/>
          <a:lstStyle>
            <a:lvl1pPr>
              <a:defRPr>
                <a:latin typeface="+mj-lt"/>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3" name="Content Placeholder 2"/>
          <p:cNvSpPr>
            <a:spLocks noGrp="1"/>
          </p:cNvSpPr>
          <p:nvPr>
            <p:ph idx="1" hasCustomPrompt="1"/>
          </p:nvPr>
        </p:nvSpPr>
        <p:spPr>
          <a:xfrm>
            <a:off x="432000" y="1029600"/>
            <a:ext cx="8280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a:defRPr>
                <a:latin typeface="+mn-lt"/>
              </a:defRPr>
            </a:lvl6pPr>
            <a:lvl7pPr marL="1080000">
              <a:defRPr>
                <a:latin typeface="+mn-lt"/>
              </a:defRPr>
            </a:lvl7pPr>
            <a:lvl8pPr marL="1080000">
              <a:defRPr>
                <a:latin typeface="+mn-lt"/>
              </a:defRPr>
            </a:lvl8pPr>
            <a:lvl9pPr marL="1080000">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Text Placeholder 14"/>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tx2"/>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2F4B9A18-3031-4F61-A600-7506A7A2C712}"/>
              </a:ext>
            </a:extLst>
          </p:cNvPr>
          <p:cNvSpPr>
            <a:spLocks noGrp="1"/>
          </p:cNvSpPr>
          <p:nvPr>
            <p:ph type="dt" sz="half" idx="27"/>
          </p:nvPr>
        </p:nvSpPr>
        <p:spPr/>
        <p:txBody>
          <a:bodyPr/>
          <a:lstStyle/>
          <a:p>
            <a:pPr>
              <a:lnSpc>
                <a:spcPct val="95000"/>
              </a:lnSpc>
            </a:pPr>
            <a:fld id="{6CFD948F-BED4-4D00-9794-EEBD4E2D180F}" type="datetime1">
              <a:rPr lang="en-GB" smtClean="0"/>
              <a:t>17/10/2025</a:t>
            </a:fld>
            <a:endParaRPr lang="en-GB" dirty="0"/>
          </a:p>
        </p:txBody>
      </p:sp>
      <p:sp>
        <p:nvSpPr>
          <p:cNvPr id="5" name="Footer Placeholder 4">
            <a:extLst>
              <a:ext uri="{FF2B5EF4-FFF2-40B4-BE49-F238E27FC236}">
                <a16:creationId xmlns:a16="http://schemas.microsoft.com/office/drawing/2014/main" id="{C6F465A8-0790-45AE-B5DE-DE51F4564890}"/>
              </a:ext>
            </a:extLst>
          </p:cNvPr>
          <p:cNvSpPr>
            <a:spLocks noGrp="1"/>
          </p:cNvSpPr>
          <p:nvPr>
            <p:ph type="ftr" sz="quarter" idx="28"/>
          </p:nvPr>
        </p:nvSpPr>
        <p:spPr/>
        <p:txBody>
          <a:bodyPr/>
          <a:lstStyle/>
          <a:p>
            <a:pPr>
              <a:lnSpc>
                <a:spcPct val="95000"/>
              </a:lnSpc>
            </a:pPr>
            <a:endParaRPr lang="en-GB" dirty="0"/>
          </a:p>
        </p:txBody>
      </p:sp>
      <p:sp>
        <p:nvSpPr>
          <p:cNvPr id="8" name="Slide Number Placeholder 5 (FAST)">
            <a:extLst>
              <a:ext uri="{FF2B5EF4-FFF2-40B4-BE49-F238E27FC236}">
                <a16:creationId xmlns:a16="http://schemas.microsoft.com/office/drawing/2014/main" id="{41AAAC4F-9DD3-4852-9B3E-BFD2B816730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4" name="Logo">
            <a:extLst>
              <a:ext uri="{FF2B5EF4-FFF2-40B4-BE49-F238E27FC236}">
                <a16:creationId xmlns:a16="http://schemas.microsoft.com/office/drawing/2014/main" id="{503E0E54-089B-C272-71FB-48488D94D4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6" name="Graphic 5">
            <a:extLst>
              <a:ext uri="{FF2B5EF4-FFF2-40B4-BE49-F238E27FC236}">
                <a16:creationId xmlns:a16="http://schemas.microsoft.com/office/drawing/2014/main" id="{75E0D2BA-18FF-E7A4-A7AF-3A2CA8D88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35732509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Clear blue">
    <p:spTree>
      <p:nvGrpSpPr>
        <p:cNvPr id="1" name=""/>
        <p:cNvGrpSpPr/>
        <p:nvPr/>
      </p:nvGrpSpPr>
      <p:grpSpPr>
        <a:xfrm>
          <a:off x="0" y="0"/>
          <a:ext cx="0" cy="0"/>
          <a:chOff x="0" y="0"/>
          <a:chExt cx="0" cy="0"/>
        </a:xfrm>
      </p:grpSpPr>
      <p:sp>
        <p:nvSpPr>
          <p:cNvPr id="7" name="Baggund">
            <a:extLst>
              <a:ext uri="{FF2B5EF4-FFF2-40B4-BE49-F238E27FC236}">
                <a16:creationId xmlns:a16="http://schemas.microsoft.com/office/drawing/2014/main" id="{D36016C0-329D-4C37-9E53-C310AFC3E673}"/>
              </a:ext>
            </a:extLst>
          </p:cNvPr>
          <p:cNvSpPr/>
          <p:nvPr/>
        </p:nvSpPr>
        <p:spPr bwMode="ltGray">
          <a:xfrm>
            <a:off x="0" y="0"/>
            <a:ext cx="9144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solidFill>
                <a:schemeClr val="bg1"/>
              </a:solidFill>
            </a:endParaRPr>
          </a:p>
        </p:txBody>
      </p:sp>
      <p:sp>
        <p:nvSpPr>
          <p:cNvPr id="13" name="Title 1">
            <a:extLst>
              <a:ext uri="{FF2B5EF4-FFF2-40B4-BE49-F238E27FC236}">
                <a16:creationId xmlns:a16="http://schemas.microsoft.com/office/drawing/2014/main" id="{8D7B5B42-7771-478B-B707-451694DA9466}"/>
              </a:ext>
            </a:extLst>
          </p:cNvPr>
          <p:cNvSpPr>
            <a:spLocks noGrp="1"/>
          </p:cNvSpPr>
          <p:nvPr>
            <p:ph type="title" hasCustomPrompt="1"/>
          </p:nvPr>
        </p:nvSpPr>
        <p:spPr/>
        <p:txBody>
          <a:bodyPr/>
          <a:lstStyle>
            <a:lvl1pPr>
              <a:defRPr>
                <a:solidFill>
                  <a:schemeClr val="bg1"/>
                </a:solidFill>
                <a:latin typeface="+mj-lt"/>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3" name="Content Placeholder 2"/>
          <p:cNvSpPr>
            <a:spLocks noGrp="1"/>
          </p:cNvSpPr>
          <p:nvPr>
            <p:ph idx="1" hasCustomPrompt="1"/>
          </p:nvPr>
        </p:nvSpPr>
        <p:spPr>
          <a:xfrm>
            <a:off x="432000" y="1029600"/>
            <a:ext cx="8280000" cy="3420000"/>
          </a:xfrm>
        </p:spPr>
        <p:txBody>
          <a:bodyPr/>
          <a:lstStyle>
            <a:lvl1pPr marL="216000" indent="-216000">
              <a:lnSpc>
                <a:spcPct val="100000"/>
              </a:lnSpc>
              <a:spcBef>
                <a:spcPts val="0"/>
              </a:spcBef>
              <a:buFont typeface="Arial" panose="020B0604020202020204" pitchFamily="34" charset="0"/>
              <a:buChar char="•"/>
              <a:defRPr sz="1000" b="0">
                <a:solidFill>
                  <a:schemeClr val="bg1"/>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5pPr>
            <a:lvl6pPr marL="1080000">
              <a:defRPr>
                <a:solidFill>
                  <a:schemeClr val="bg1"/>
                </a:solidFill>
                <a:latin typeface="+mn-lt"/>
              </a:defRPr>
            </a:lvl6pPr>
            <a:lvl7pPr marL="1080000">
              <a:defRPr>
                <a:solidFill>
                  <a:schemeClr val="bg1"/>
                </a:solidFill>
                <a:latin typeface="+mn-lt"/>
              </a:defRPr>
            </a:lvl7pPr>
            <a:lvl8pPr marL="1080000">
              <a:defRPr>
                <a:solidFill>
                  <a:schemeClr val="bg1"/>
                </a:solidFill>
                <a:latin typeface="+mn-lt"/>
              </a:defRPr>
            </a:lvl8pPr>
            <a:lvl9pPr marL="1080000">
              <a:defRPr>
                <a:solidFill>
                  <a:schemeClr val="bg1"/>
                </a:solidFill>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Text Placeholder 14"/>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bg1"/>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2F4B9A18-3031-4F61-A600-7506A7A2C712}"/>
              </a:ext>
            </a:extLst>
          </p:cNvPr>
          <p:cNvSpPr>
            <a:spLocks noGrp="1"/>
          </p:cNvSpPr>
          <p:nvPr>
            <p:ph type="dt" sz="half" idx="27"/>
          </p:nvPr>
        </p:nvSpPr>
        <p:spPr/>
        <p:txBody>
          <a:bodyPr/>
          <a:lstStyle>
            <a:lvl1pPr>
              <a:defRPr>
                <a:solidFill>
                  <a:schemeClr val="bg1"/>
                </a:solidFill>
              </a:defRPr>
            </a:lvl1pPr>
          </a:lstStyle>
          <a:p>
            <a:pPr>
              <a:lnSpc>
                <a:spcPct val="95000"/>
              </a:lnSpc>
            </a:pPr>
            <a:fld id="{40A80D38-84D4-41B7-9DBF-C0F00EB6525D}" type="datetime1">
              <a:rPr lang="en-GB" smtClean="0"/>
              <a:t>17/10/2025</a:t>
            </a:fld>
            <a:endParaRPr lang="en-GB" dirty="0"/>
          </a:p>
        </p:txBody>
      </p:sp>
      <p:sp>
        <p:nvSpPr>
          <p:cNvPr id="5" name="Footer Placeholder 4">
            <a:extLst>
              <a:ext uri="{FF2B5EF4-FFF2-40B4-BE49-F238E27FC236}">
                <a16:creationId xmlns:a16="http://schemas.microsoft.com/office/drawing/2014/main" id="{C6F465A8-0790-45AE-B5DE-DE51F4564890}"/>
              </a:ext>
            </a:extLst>
          </p:cNvPr>
          <p:cNvSpPr>
            <a:spLocks noGrp="1"/>
          </p:cNvSpPr>
          <p:nvPr>
            <p:ph type="ftr" sz="quarter" idx="28"/>
          </p:nvPr>
        </p:nvSpPr>
        <p:spPr/>
        <p:txBody>
          <a:bodyPr/>
          <a:lstStyle>
            <a:lvl1pPr>
              <a:defRPr>
                <a:solidFill>
                  <a:schemeClr val="bg1"/>
                </a:solidFill>
              </a:defRPr>
            </a:lvl1pPr>
          </a:lstStyle>
          <a:p>
            <a:pPr>
              <a:lnSpc>
                <a:spcPct val="95000"/>
              </a:lnSpc>
            </a:pPr>
            <a:endParaRPr lang="en-GB"/>
          </a:p>
        </p:txBody>
      </p:sp>
      <p:sp>
        <p:nvSpPr>
          <p:cNvPr id="8" name="Slide Number Placeholder 5 (FAST)">
            <a:extLst>
              <a:ext uri="{FF2B5EF4-FFF2-40B4-BE49-F238E27FC236}">
                <a16:creationId xmlns:a16="http://schemas.microsoft.com/office/drawing/2014/main" id="{41AAAC4F-9DD3-4852-9B3E-BFD2B816730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pic>
        <p:nvPicPr>
          <p:cNvPr id="4" name="Logo">
            <a:extLst>
              <a:ext uri="{FF2B5EF4-FFF2-40B4-BE49-F238E27FC236}">
                <a16:creationId xmlns:a16="http://schemas.microsoft.com/office/drawing/2014/main" id="{92F869E7-BA81-7CF8-0684-44952F6349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6" name="Graphic 5">
            <a:extLst>
              <a:ext uri="{FF2B5EF4-FFF2-40B4-BE49-F238E27FC236}">
                <a16:creationId xmlns:a16="http://schemas.microsoft.com/office/drawing/2014/main" id="{706282F6-5496-A29E-C080-3D0659DB23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60802960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Dark blue">
    <p:spTree>
      <p:nvGrpSpPr>
        <p:cNvPr id="1" name=""/>
        <p:cNvGrpSpPr/>
        <p:nvPr/>
      </p:nvGrpSpPr>
      <p:grpSpPr>
        <a:xfrm>
          <a:off x="0" y="0"/>
          <a:ext cx="0" cy="0"/>
          <a:chOff x="0" y="0"/>
          <a:chExt cx="0" cy="0"/>
        </a:xfrm>
      </p:grpSpPr>
      <p:sp>
        <p:nvSpPr>
          <p:cNvPr id="7" name="Baggund">
            <a:extLst>
              <a:ext uri="{FF2B5EF4-FFF2-40B4-BE49-F238E27FC236}">
                <a16:creationId xmlns:a16="http://schemas.microsoft.com/office/drawing/2014/main" id="{D36016C0-329D-4C37-9E53-C310AFC3E673}"/>
              </a:ext>
            </a:extLst>
          </p:cNvPr>
          <p:cNvSpPr/>
          <p:nvPr/>
        </p:nvSpPr>
        <p:spPr bwMode="ltGray">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solidFill>
                <a:schemeClr val="bg1"/>
              </a:solidFill>
            </a:endParaRPr>
          </a:p>
        </p:txBody>
      </p:sp>
      <p:sp>
        <p:nvSpPr>
          <p:cNvPr id="13" name="Title 1">
            <a:extLst>
              <a:ext uri="{FF2B5EF4-FFF2-40B4-BE49-F238E27FC236}">
                <a16:creationId xmlns:a16="http://schemas.microsoft.com/office/drawing/2014/main" id="{8D7B5B42-7771-478B-B707-451694DA9466}"/>
              </a:ext>
            </a:extLst>
          </p:cNvPr>
          <p:cNvSpPr>
            <a:spLocks noGrp="1"/>
          </p:cNvSpPr>
          <p:nvPr>
            <p:ph type="title" hasCustomPrompt="1"/>
          </p:nvPr>
        </p:nvSpPr>
        <p:spPr/>
        <p:txBody>
          <a:bodyPr/>
          <a:lstStyle>
            <a:lvl1pPr>
              <a:defRPr>
                <a:solidFill>
                  <a:schemeClr val="bg1"/>
                </a:solidFill>
                <a:latin typeface="+mj-lt"/>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3" name="Content Placeholder 2"/>
          <p:cNvSpPr>
            <a:spLocks noGrp="1"/>
          </p:cNvSpPr>
          <p:nvPr>
            <p:ph idx="1" hasCustomPrompt="1"/>
          </p:nvPr>
        </p:nvSpPr>
        <p:spPr>
          <a:xfrm>
            <a:off x="432000" y="1029600"/>
            <a:ext cx="8280000" cy="3420000"/>
          </a:xfrm>
        </p:spPr>
        <p:txBody>
          <a:bodyPr/>
          <a:lstStyle>
            <a:lvl1pPr marL="216000" indent="-216000">
              <a:lnSpc>
                <a:spcPct val="100000"/>
              </a:lnSpc>
              <a:spcBef>
                <a:spcPts val="0"/>
              </a:spcBef>
              <a:buFont typeface="Arial" panose="020B0604020202020204" pitchFamily="34" charset="0"/>
              <a:buChar char="•"/>
              <a:defRPr sz="1000" b="0">
                <a:solidFill>
                  <a:schemeClr val="bg1"/>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5pPr>
            <a:lvl6pPr marL="1080000">
              <a:defRPr>
                <a:solidFill>
                  <a:schemeClr val="bg1"/>
                </a:solidFill>
                <a:latin typeface="+mn-lt"/>
              </a:defRPr>
            </a:lvl6pPr>
            <a:lvl7pPr marL="1080000">
              <a:defRPr>
                <a:solidFill>
                  <a:schemeClr val="bg1"/>
                </a:solidFill>
                <a:latin typeface="+mn-lt"/>
              </a:defRPr>
            </a:lvl7pPr>
            <a:lvl8pPr marL="1080000">
              <a:defRPr>
                <a:solidFill>
                  <a:schemeClr val="bg1"/>
                </a:solidFill>
                <a:latin typeface="+mn-lt"/>
              </a:defRPr>
            </a:lvl8pPr>
            <a:lvl9pPr marL="1080000">
              <a:defRPr>
                <a:solidFill>
                  <a:schemeClr val="bg1"/>
                </a:solidFill>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Text Placeholder 14"/>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bg1"/>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2F4B9A18-3031-4F61-A600-7506A7A2C712}"/>
              </a:ext>
            </a:extLst>
          </p:cNvPr>
          <p:cNvSpPr>
            <a:spLocks noGrp="1"/>
          </p:cNvSpPr>
          <p:nvPr>
            <p:ph type="dt" sz="half" idx="27"/>
          </p:nvPr>
        </p:nvSpPr>
        <p:spPr/>
        <p:txBody>
          <a:bodyPr/>
          <a:lstStyle>
            <a:lvl1pPr>
              <a:defRPr>
                <a:solidFill>
                  <a:schemeClr val="bg1"/>
                </a:solidFill>
              </a:defRPr>
            </a:lvl1pPr>
          </a:lstStyle>
          <a:p>
            <a:pPr>
              <a:lnSpc>
                <a:spcPct val="95000"/>
              </a:lnSpc>
            </a:pPr>
            <a:fld id="{696738AA-E64E-45D1-8E9C-860643D56888}" type="datetime1">
              <a:rPr lang="en-GB" smtClean="0"/>
              <a:t>17/10/2025</a:t>
            </a:fld>
            <a:endParaRPr lang="en-GB" dirty="0"/>
          </a:p>
        </p:txBody>
      </p:sp>
      <p:sp>
        <p:nvSpPr>
          <p:cNvPr id="5" name="Footer Placeholder 4">
            <a:extLst>
              <a:ext uri="{FF2B5EF4-FFF2-40B4-BE49-F238E27FC236}">
                <a16:creationId xmlns:a16="http://schemas.microsoft.com/office/drawing/2014/main" id="{C6F465A8-0790-45AE-B5DE-DE51F4564890}"/>
              </a:ext>
            </a:extLst>
          </p:cNvPr>
          <p:cNvSpPr>
            <a:spLocks noGrp="1"/>
          </p:cNvSpPr>
          <p:nvPr>
            <p:ph type="ftr" sz="quarter" idx="28"/>
          </p:nvPr>
        </p:nvSpPr>
        <p:spPr/>
        <p:txBody>
          <a:bodyPr/>
          <a:lstStyle>
            <a:lvl1pPr>
              <a:defRPr>
                <a:solidFill>
                  <a:schemeClr val="bg1"/>
                </a:solidFill>
              </a:defRPr>
            </a:lvl1pPr>
          </a:lstStyle>
          <a:p>
            <a:pPr>
              <a:lnSpc>
                <a:spcPct val="95000"/>
              </a:lnSpc>
            </a:pPr>
            <a:endParaRPr lang="en-GB"/>
          </a:p>
        </p:txBody>
      </p:sp>
      <p:sp>
        <p:nvSpPr>
          <p:cNvPr id="8" name="Slide Number Placeholder 5 (FAST)">
            <a:extLst>
              <a:ext uri="{FF2B5EF4-FFF2-40B4-BE49-F238E27FC236}">
                <a16:creationId xmlns:a16="http://schemas.microsoft.com/office/drawing/2014/main" id="{41AAAC4F-9DD3-4852-9B3E-BFD2B816730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pic>
        <p:nvPicPr>
          <p:cNvPr id="4" name="Logo">
            <a:extLst>
              <a:ext uri="{FF2B5EF4-FFF2-40B4-BE49-F238E27FC236}">
                <a16:creationId xmlns:a16="http://schemas.microsoft.com/office/drawing/2014/main" id="{04A35C7D-1B69-B432-2227-E485252567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6" name="Graphic 5">
            <a:extLst>
              <a:ext uri="{FF2B5EF4-FFF2-40B4-BE49-F238E27FC236}">
                <a16:creationId xmlns:a16="http://schemas.microsoft.com/office/drawing/2014/main" id="{DF2B610D-E839-0314-3113-255EB3835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259004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AF2ECDF-1B89-4873-8C29-702E24E546FE}"/>
              </a:ext>
            </a:extLst>
          </p:cNvPr>
          <p:cNvSpPr>
            <a:spLocks noGrp="1"/>
          </p:cNvSpPr>
          <p:nvPr>
            <p:ph type="title" hasCustomPrompt="1"/>
          </p:nvPr>
        </p:nvSpPr>
        <p:spPr/>
        <p:txBody>
          <a:bodyPr/>
          <a:lstStyle>
            <a:lvl1pPr>
              <a:defRPr>
                <a:latin typeface="+mj-lt"/>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p:cNvSpPr>
            <a:spLocks noGrp="1"/>
          </p:cNvSpPr>
          <p:nvPr>
            <p:ph idx="1" hasCustomPrompt="1"/>
          </p:nvPr>
        </p:nvSpPr>
        <p:spPr>
          <a:xfrm>
            <a:off x="432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a:defRPr>
                <a:latin typeface="+mn-lt"/>
              </a:defRPr>
            </a:lvl6pPr>
            <a:lvl7pPr marL="1080000">
              <a:defRPr>
                <a:latin typeface="+mn-lt"/>
              </a:defRPr>
            </a:lvl7pPr>
            <a:lvl8pPr marL="1080000">
              <a:defRPr>
                <a:latin typeface="+mn-lt"/>
              </a:defRPr>
            </a:lvl8pPr>
            <a:lvl9pPr marL="1080000">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3"/>
          <p:cNvSpPr>
            <a:spLocks noGrp="1"/>
          </p:cNvSpPr>
          <p:nvPr>
            <p:ph idx="29" hasCustomPrompt="1"/>
          </p:nvPr>
        </p:nvSpPr>
        <p:spPr>
          <a:xfrm>
            <a:off x="4824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a:defRPr>
                <a:latin typeface="+mn-lt"/>
              </a:defRPr>
            </a:lvl6pPr>
            <a:lvl7pPr marL="1080000">
              <a:defRPr>
                <a:latin typeface="+mn-lt"/>
              </a:defRPr>
            </a:lvl7pPr>
            <a:lvl8pPr marL="1080000">
              <a:defRPr>
                <a:latin typeface="+mn-lt"/>
              </a:defRPr>
            </a:lvl8pPr>
            <a:lvl9pPr marL="1080000">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Text Placeholder 14">
            <a:extLst>
              <a:ext uri="{FF2B5EF4-FFF2-40B4-BE49-F238E27FC236}">
                <a16:creationId xmlns:a16="http://schemas.microsoft.com/office/drawing/2014/main" id="{9F714630-8AA7-4D22-97B5-AFB4270C37B7}"/>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1"/>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81FBDBDC-FA75-4FF7-840E-C198C8297EC5}"/>
              </a:ext>
            </a:extLst>
          </p:cNvPr>
          <p:cNvSpPr>
            <a:spLocks noGrp="1"/>
          </p:cNvSpPr>
          <p:nvPr>
            <p:ph type="dt" sz="half" idx="30"/>
          </p:nvPr>
        </p:nvSpPr>
        <p:spPr/>
        <p:txBody>
          <a:bodyPr/>
          <a:lstStyle/>
          <a:p>
            <a:pPr>
              <a:lnSpc>
                <a:spcPct val="95000"/>
              </a:lnSpc>
            </a:pPr>
            <a:fld id="{318543FE-550F-406F-8E1F-C8C1CDB9F4F0}" type="datetime1">
              <a:rPr lang="en-GB" smtClean="0"/>
              <a:t>17/10/2025</a:t>
            </a:fld>
            <a:endParaRPr lang="en-GB" dirty="0"/>
          </a:p>
        </p:txBody>
      </p:sp>
      <p:sp>
        <p:nvSpPr>
          <p:cNvPr id="4" name="Footer Placeholder 3">
            <a:extLst>
              <a:ext uri="{FF2B5EF4-FFF2-40B4-BE49-F238E27FC236}">
                <a16:creationId xmlns:a16="http://schemas.microsoft.com/office/drawing/2014/main" id="{C1113DC2-7993-41A9-98A7-F459F2496C53}"/>
              </a:ext>
            </a:extLst>
          </p:cNvPr>
          <p:cNvSpPr>
            <a:spLocks noGrp="1"/>
          </p:cNvSpPr>
          <p:nvPr>
            <p:ph type="ftr" sz="quarter" idx="31"/>
          </p:nvPr>
        </p:nvSpPr>
        <p:spPr/>
        <p:txBody>
          <a:bodyPr/>
          <a:lstStyle/>
          <a:p>
            <a:pPr>
              <a:lnSpc>
                <a:spcPct val="95000"/>
              </a:lnSpc>
            </a:pPr>
            <a:endParaRPr lang="en-GB" dirty="0"/>
          </a:p>
        </p:txBody>
      </p:sp>
      <p:sp>
        <p:nvSpPr>
          <p:cNvPr id="8" name="Slide Number Placeholder 5 (FAST)">
            <a:extLst>
              <a:ext uri="{FF2B5EF4-FFF2-40B4-BE49-F238E27FC236}">
                <a16:creationId xmlns:a16="http://schemas.microsoft.com/office/drawing/2014/main" id="{5348328E-6517-4208-A8F7-49B423B926EB}"/>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2423376127"/>
      </p:ext>
    </p:extLst>
  </p:cSld>
  <p:clrMapOvr>
    <a:masterClrMapping/>
  </p:clrMapOvr>
  <p:extLst>
    <p:ext uri="{DCECCB84-F9BA-43D5-87BE-67443E8EF086}">
      <p15:sldGuideLst xmlns:p15="http://schemas.microsoft.com/office/powerpoint/2012/main">
        <p15:guide id="7" pos="2721">
          <p15:clr>
            <a:srgbClr val="FBAE40"/>
          </p15:clr>
        </p15:guide>
        <p15:guide id="8" pos="30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Gray">
    <p:spTree>
      <p:nvGrpSpPr>
        <p:cNvPr id="1" name=""/>
        <p:cNvGrpSpPr/>
        <p:nvPr/>
      </p:nvGrpSpPr>
      <p:grpSpPr>
        <a:xfrm>
          <a:off x="0" y="0"/>
          <a:ext cx="0" cy="0"/>
          <a:chOff x="0" y="0"/>
          <a:chExt cx="0" cy="0"/>
        </a:xfrm>
      </p:grpSpPr>
      <p:sp>
        <p:nvSpPr>
          <p:cNvPr id="12" name="Baggrund"/>
          <p:cNvSpPr/>
          <p:nvPr/>
        </p:nvSpPr>
        <p:spPr>
          <a:xfrm>
            <a:off x="0" y="0"/>
            <a:ext cx="4572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lnSpc>
                <a:spcPct val="95000"/>
              </a:lnSpc>
              <a:spcBef>
                <a:spcPts val="1500"/>
              </a:spcBef>
            </a:pPr>
            <a:endParaRPr lang="en-GB" sz="1300" noProof="0" dirty="0">
              <a:latin typeface="Orsted Sans Office" panose="00000500000000000000" pitchFamily="2" charset="0"/>
              <a:cs typeface="Arial" panose="020B0604020202020204" pitchFamily="34" charset="0"/>
              <a:sym typeface="Orsted Sans Office" panose="00000500000000000000" pitchFamily="2" charset="0"/>
            </a:endParaRPr>
          </a:p>
        </p:txBody>
      </p:sp>
      <p:sp>
        <p:nvSpPr>
          <p:cNvPr id="10" name="Title 1">
            <a:extLst>
              <a:ext uri="{FF2B5EF4-FFF2-40B4-BE49-F238E27FC236}">
                <a16:creationId xmlns:a16="http://schemas.microsoft.com/office/drawing/2014/main" id="{205C9A02-46F5-4F1E-BC34-1CE77859B616}"/>
              </a:ext>
            </a:extLst>
          </p:cNvPr>
          <p:cNvSpPr>
            <a:spLocks noGrp="1"/>
          </p:cNvSpPr>
          <p:nvPr>
            <p:ph type="title" hasCustomPrompt="1"/>
          </p:nvPr>
        </p:nvSpPr>
        <p:spPr>
          <a:xfrm>
            <a:off x="432000" y="252000"/>
            <a:ext cx="3887588" cy="576000"/>
          </a:xfrm>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p:cNvSpPr>
            <a:spLocks noGrp="1"/>
          </p:cNvSpPr>
          <p:nvPr>
            <p:ph idx="1" hasCustomPrompt="1"/>
          </p:nvPr>
        </p:nvSpPr>
        <p:spPr>
          <a:xfrm>
            <a:off x="431999"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5pPr>
            <a:lvl6pPr>
              <a:defRPr>
                <a:solidFill>
                  <a:schemeClr val="tx2"/>
                </a:solidFill>
                <a:latin typeface="+mn-lt"/>
              </a:defRPr>
            </a:lvl6pPr>
            <a:lvl7pPr>
              <a:defRPr>
                <a:solidFill>
                  <a:schemeClr val="tx2"/>
                </a:solidFill>
                <a:latin typeface="+mn-lt"/>
              </a:defRPr>
            </a:lvl7pPr>
            <a:lvl8pPr>
              <a:defRPr>
                <a:solidFill>
                  <a:schemeClr val="tx2"/>
                </a:solidFill>
                <a:latin typeface="+mn-lt"/>
              </a:defRPr>
            </a:lvl8pPr>
            <a:lvl9pPr>
              <a:defRPr>
                <a:solidFill>
                  <a:schemeClr val="tx2"/>
                </a:solidFill>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3"/>
          <p:cNvSpPr>
            <a:spLocks noGrp="1"/>
          </p:cNvSpPr>
          <p:nvPr>
            <p:ph idx="29" hasCustomPrompt="1"/>
          </p:nvPr>
        </p:nvSpPr>
        <p:spPr>
          <a:xfrm>
            <a:off x="4824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indent="-216000">
              <a:lnSpc>
                <a:spcPct val="100000"/>
              </a:lnSpc>
              <a:buFont typeface="Arial" panose="020B0604020202020204" pitchFamily="34" charset="0"/>
              <a:buChar char="•"/>
              <a:defRPr sz="1000">
                <a:latin typeface="+mn-lt"/>
              </a:defRPr>
            </a:lvl6pPr>
            <a:lvl7pPr marL="1080000" indent="-216000">
              <a:lnSpc>
                <a:spcPct val="100000"/>
              </a:lnSpc>
              <a:buFont typeface="Arial" panose="020B0604020202020204" pitchFamily="34" charset="0"/>
              <a:buChar char="•"/>
              <a:defRPr sz="1000">
                <a:latin typeface="+mn-lt"/>
              </a:defRPr>
            </a:lvl7pPr>
            <a:lvl8pPr marL="1080000" indent="-216000">
              <a:lnSpc>
                <a:spcPct val="100000"/>
              </a:lnSpc>
              <a:buFont typeface="Arial" panose="020B0604020202020204" pitchFamily="34" charset="0"/>
              <a:buChar char="•"/>
              <a:defRPr sz="1000">
                <a:latin typeface="+mn-lt"/>
              </a:defRPr>
            </a:lvl8pPr>
            <a:lvl9pPr marL="1080000" indent="-216000">
              <a:lnSpc>
                <a:spcPct val="100000"/>
              </a:lnSpc>
              <a:buFont typeface="Arial" panose="020B0604020202020204" pitchFamily="34" charset="0"/>
              <a:buChar char="•"/>
              <a:defRPr sz="1000">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0888"/>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5DC195C5-90D2-493A-A2AC-5CE7E6DAD698}"/>
              </a:ext>
            </a:extLst>
          </p:cNvPr>
          <p:cNvSpPr>
            <a:spLocks noGrp="1"/>
          </p:cNvSpPr>
          <p:nvPr>
            <p:ph type="dt" sz="half" idx="30"/>
          </p:nvPr>
        </p:nvSpPr>
        <p:spPr/>
        <p:txBody>
          <a:bodyPr/>
          <a:lstStyle/>
          <a:p>
            <a:pPr>
              <a:lnSpc>
                <a:spcPct val="95000"/>
              </a:lnSpc>
            </a:pPr>
            <a:fld id="{87E877E2-5DCC-4DEA-83DB-A933187D8CFA}" type="datetime1">
              <a:rPr lang="en-GB" smtClean="0"/>
              <a:t>17/10/2025</a:t>
            </a:fld>
            <a:endParaRPr lang="en-GB" dirty="0"/>
          </a:p>
        </p:txBody>
      </p:sp>
      <p:sp>
        <p:nvSpPr>
          <p:cNvPr id="4" name="Footer Placeholder 3">
            <a:extLst>
              <a:ext uri="{FF2B5EF4-FFF2-40B4-BE49-F238E27FC236}">
                <a16:creationId xmlns:a16="http://schemas.microsoft.com/office/drawing/2014/main" id="{CB61A5DD-8AF0-4247-9A9E-E145137DBE52}"/>
              </a:ext>
            </a:extLst>
          </p:cNvPr>
          <p:cNvSpPr>
            <a:spLocks noGrp="1"/>
          </p:cNvSpPr>
          <p:nvPr>
            <p:ph type="ftr" sz="quarter" idx="31"/>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14E8FCED-203A-457F-9F78-815525BBBE82}"/>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2925626027"/>
      </p:ext>
    </p:extLst>
  </p:cSld>
  <p:clrMapOvr>
    <a:masterClrMapping/>
  </p:clrMapOvr>
  <p:extLst>
    <p:ext uri="{DCECCB84-F9BA-43D5-87BE-67443E8EF086}">
      <p15:sldGuideLst xmlns:p15="http://schemas.microsoft.com/office/powerpoint/2012/main">
        <p15:guide id="6" pos="2721">
          <p15:clr>
            <a:srgbClr val="FBAE40"/>
          </p15:clr>
        </p15:guide>
        <p15:guide id="7" pos="30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Clear blue">
    <p:spTree>
      <p:nvGrpSpPr>
        <p:cNvPr id="1" name=""/>
        <p:cNvGrpSpPr/>
        <p:nvPr/>
      </p:nvGrpSpPr>
      <p:grpSpPr>
        <a:xfrm>
          <a:off x="0" y="0"/>
          <a:ext cx="0" cy="0"/>
          <a:chOff x="0" y="0"/>
          <a:chExt cx="0" cy="0"/>
        </a:xfrm>
      </p:grpSpPr>
      <p:sp>
        <p:nvSpPr>
          <p:cNvPr id="12" name="Baggrund"/>
          <p:cNvSpPr/>
          <p:nvPr/>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lnSpc>
                <a:spcPct val="95000"/>
              </a:lnSpc>
              <a:spcBef>
                <a:spcPts val="1500"/>
              </a:spcBef>
            </a:pPr>
            <a:endParaRPr lang="en-GB" sz="1300" noProof="0" dirty="0">
              <a:latin typeface="Orsted Sans Office" panose="00000500000000000000" pitchFamily="2" charset="0"/>
              <a:cs typeface="Arial" panose="020B0604020202020204" pitchFamily="34" charset="0"/>
              <a:sym typeface="Orsted Sans Office" panose="00000500000000000000" pitchFamily="2" charset="0"/>
            </a:endParaRPr>
          </a:p>
        </p:txBody>
      </p:sp>
      <p:sp>
        <p:nvSpPr>
          <p:cNvPr id="10" name="Title 1">
            <a:extLst>
              <a:ext uri="{FF2B5EF4-FFF2-40B4-BE49-F238E27FC236}">
                <a16:creationId xmlns:a16="http://schemas.microsoft.com/office/drawing/2014/main" id="{205C9A02-46F5-4F1E-BC34-1CE77859B616}"/>
              </a:ext>
            </a:extLst>
          </p:cNvPr>
          <p:cNvSpPr>
            <a:spLocks noGrp="1"/>
          </p:cNvSpPr>
          <p:nvPr>
            <p:ph type="title" hasCustomPrompt="1"/>
          </p:nvPr>
        </p:nvSpPr>
        <p:spPr>
          <a:xfrm>
            <a:off x="432000" y="252000"/>
            <a:ext cx="3887588" cy="576000"/>
          </a:xfrm>
        </p:spPr>
        <p:txBody>
          <a:bodyPr/>
          <a:lstStyle>
            <a:lvl1pPr>
              <a:defRPr>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p:cNvSpPr>
            <a:spLocks noGrp="1"/>
          </p:cNvSpPr>
          <p:nvPr>
            <p:ph idx="1" hasCustomPrompt="1"/>
          </p:nvPr>
        </p:nvSpPr>
        <p:spPr>
          <a:xfrm>
            <a:off x="431999"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bg1"/>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5pPr>
            <a:lvl6pPr>
              <a:defRPr sz="1000">
                <a:solidFill>
                  <a:schemeClr val="bg1"/>
                </a:solidFill>
                <a:latin typeface="+mn-lt"/>
              </a:defRPr>
            </a:lvl6pPr>
            <a:lvl7pPr>
              <a:defRPr sz="1000">
                <a:solidFill>
                  <a:schemeClr val="bg1"/>
                </a:solidFill>
                <a:latin typeface="+mn-lt"/>
              </a:defRPr>
            </a:lvl7pPr>
            <a:lvl8pPr>
              <a:defRPr sz="1000">
                <a:solidFill>
                  <a:schemeClr val="bg1"/>
                </a:solidFill>
                <a:latin typeface="+mn-lt"/>
              </a:defRPr>
            </a:lvl8pPr>
            <a:lvl9pPr>
              <a:defRPr sz="1000">
                <a:solidFill>
                  <a:schemeClr val="bg1"/>
                </a:solidFill>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3"/>
          <p:cNvSpPr>
            <a:spLocks noGrp="1"/>
          </p:cNvSpPr>
          <p:nvPr>
            <p:ph idx="29" hasCustomPrompt="1"/>
          </p:nvPr>
        </p:nvSpPr>
        <p:spPr>
          <a:xfrm>
            <a:off x="4824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a:lnSpc>
                <a:spcPct val="100000"/>
              </a:lnSpc>
              <a:spcBef>
                <a:spcPts val="0"/>
              </a:spcBef>
              <a:defRPr sz="1000">
                <a:solidFill>
                  <a:schemeClr val="tx2"/>
                </a:solidFill>
                <a:latin typeface="+mn-lt"/>
                <a:cs typeface="Arial" panose="020B0604020202020204" pitchFamily="34" charset="0"/>
                <a:sym typeface="Orsted Sans Office" panose="00000500000000000000" pitchFamily="2" charset="0"/>
              </a:defRPr>
            </a:lvl5pPr>
            <a:lvl6pPr>
              <a:defRPr sz="1000">
                <a:latin typeface="+mn-lt"/>
              </a:defRPr>
            </a:lvl6pPr>
            <a:lvl7pPr>
              <a:defRPr sz="1000">
                <a:latin typeface="+mn-lt"/>
              </a:defRPr>
            </a:lvl7pPr>
            <a:lvl8pPr>
              <a:defRPr sz="1000">
                <a:latin typeface="+mn-lt"/>
              </a:defRPr>
            </a:lvl8pPr>
            <a:lvl9pPr>
              <a:defRPr sz="1000">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1200"/>
            <a:ext cx="3570788" cy="367200"/>
          </a:xfrm>
        </p:spPr>
        <p:txBody>
          <a:bodyPr anchor="b" anchorCtr="0"/>
          <a:lstStyle>
            <a:lvl1pPr marL="0" indent="0">
              <a:lnSpc>
                <a:spcPct val="95000"/>
              </a:lnSpc>
              <a:spcBef>
                <a:spcPts val="0"/>
              </a:spcBef>
              <a:buNone/>
              <a:defRPr sz="600" b="0" baseline="0">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A688DF04-6FCB-499F-A324-ED1263F151EB}"/>
              </a:ext>
            </a:extLst>
          </p:cNvPr>
          <p:cNvSpPr>
            <a:spLocks noGrp="1"/>
          </p:cNvSpPr>
          <p:nvPr>
            <p:ph type="dt" sz="half" idx="30"/>
          </p:nvPr>
        </p:nvSpPr>
        <p:spPr/>
        <p:txBody>
          <a:bodyPr/>
          <a:lstStyle/>
          <a:p>
            <a:pPr>
              <a:lnSpc>
                <a:spcPct val="95000"/>
              </a:lnSpc>
            </a:pPr>
            <a:fld id="{5DD759AB-9DAC-4395-B85B-75F6236236DE}" type="datetime1">
              <a:rPr lang="en-GB" smtClean="0"/>
              <a:t>17/10/2025</a:t>
            </a:fld>
            <a:endParaRPr lang="en-GB" dirty="0"/>
          </a:p>
        </p:txBody>
      </p:sp>
      <p:sp>
        <p:nvSpPr>
          <p:cNvPr id="4" name="Footer Placeholder 3">
            <a:extLst>
              <a:ext uri="{FF2B5EF4-FFF2-40B4-BE49-F238E27FC236}">
                <a16:creationId xmlns:a16="http://schemas.microsoft.com/office/drawing/2014/main" id="{81A263B8-B88C-4569-BE36-64920329F4C4}"/>
              </a:ext>
            </a:extLst>
          </p:cNvPr>
          <p:cNvSpPr>
            <a:spLocks noGrp="1"/>
          </p:cNvSpPr>
          <p:nvPr>
            <p:ph type="ftr" sz="quarter" idx="31"/>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23C38ED7-BB51-4D7D-9311-F599A1B1100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spTree>
    <p:extLst>
      <p:ext uri="{BB962C8B-B14F-4D97-AF65-F5344CB8AC3E}">
        <p14:creationId xmlns:p14="http://schemas.microsoft.com/office/powerpoint/2010/main" val="63132551"/>
      </p:ext>
    </p:extLst>
  </p:cSld>
  <p:clrMapOvr>
    <a:masterClrMapping/>
  </p:clrMapOvr>
  <p:extLst>
    <p:ext uri="{DCECCB84-F9BA-43D5-87BE-67443E8EF086}">
      <p15:sldGuideLst xmlns:p15="http://schemas.microsoft.com/office/powerpoint/2012/main">
        <p15:guide id="6" pos="2721">
          <p15:clr>
            <a:srgbClr val="FBAE40"/>
          </p15:clr>
        </p15:guide>
        <p15:guide id="7" pos="30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Clear blue">
    <p:bg>
      <p:bgPr>
        <a:solidFill>
          <a:schemeClr val="tx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36726AB-14A5-4B9C-87C4-AE341AF4CDC7}"/>
              </a:ext>
            </a:extLst>
          </p:cNvPr>
          <p:cNvSpPr/>
          <p:nvPr/>
        </p:nvSpPr>
        <p:spPr bwMode="white">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2" name="Title 1"/>
          <p:cNvSpPr>
            <a:spLocks noGrp="1"/>
          </p:cNvSpPr>
          <p:nvPr>
            <p:ph type="ctrTitle" hasCustomPrompt="1"/>
          </p:nvPr>
        </p:nvSpPr>
        <p:spPr>
          <a:xfrm>
            <a:off x="433387" y="1027113"/>
            <a:ext cx="7128000" cy="1242000"/>
          </a:xfrm>
        </p:spPr>
        <p:txBody>
          <a:bodyPr anchor="t"/>
          <a:lstStyle>
            <a:lvl1pPr algn="l" eaLnBrk="1">
              <a:lnSpc>
                <a:spcPct val="95000"/>
              </a:lnSpc>
              <a:defRPr sz="4800">
                <a:solidFill>
                  <a:schemeClr val="tx1"/>
                </a:solidFill>
                <a:latin typeface="+mj-lt"/>
                <a:cs typeface="Arial" panose="020B0604020202020204" pitchFamily="34" charset="0"/>
                <a:sym typeface="Orsted Sans Office" panose="00000500000000000000" pitchFamily="2" charset="0"/>
              </a:defRPr>
            </a:lvl1pPr>
          </a:lstStyle>
          <a:p>
            <a:r>
              <a:rPr lang="en-GB" dirty="0"/>
              <a:t>Click to add title</a:t>
            </a:r>
          </a:p>
        </p:txBody>
      </p:sp>
      <p:sp>
        <p:nvSpPr>
          <p:cNvPr id="3" name="Subtitle 2"/>
          <p:cNvSpPr>
            <a:spLocks noGrp="1"/>
          </p:cNvSpPr>
          <p:nvPr>
            <p:ph type="subTitle" idx="1" hasCustomPrompt="1"/>
          </p:nvPr>
        </p:nvSpPr>
        <p:spPr>
          <a:xfrm>
            <a:off x="431999" y="2516400"/>
            <a:ext cx="7128000" cy="550800"/>
          </a:xfrm>
        </p:spPr>
        <p:txBody>
          <a:bodyPr/>
          <a:lstStyle>
            <a:lvl1pPr marL="0" indent="0" algn="l" eaLnBrk="1">
              <a:lnSpc>
                <a:spcPct val="100000"/>
              </a:lnSpc>
              <a:spcBef>
                <a:spcPts val="0"/>
              </a:spcBef>
              <a:buFont typeface="Arial" panose="020B0604020202020204" pitchFamily="34" charset="0"/>
              <a:buChar char="​"/>
              <a:defRPr sz="1800" b="0" baseline="0">
                <a:solidFill>
                  <a:schemeClr val="tx1"/>
                </a:solidFill>
                <a:latin typeface="+mn-lt"/>
                <a:cs typeface="Arial" panose="020B0604020202020204" pitchFamily="34" charset="0"/>
                <a:sym typeface="Orsted Sans Office" panose="00000500000000000000" pitchFamily="2" charset="0"/>
              </a:defRPr>
            </a:lvl1pPr>
            <a:lvl2pPr marL="0" indent="0" algn="l">
              <a:lnSpc>
                <a:spcPct val="95000"/>
              </a:lnSpc>
              <a:spcBef>
                <a:spcPts val="0"/>
              </a:spcBef>
              <a:buFont typeface="Arial" panose="020B0604020202020204" pitchFamily="34" charset="0"/>
              <a:buChar char="​"/>
              <a:defRPr sz="1500"/>
            </a:lvl2pPr>
            <a:lvl3pPr marL="0" indent="0" algn="l">
              <a:lnSpc>
                <a:spcPct val="95000"/>
              </a:lnSpc>
              <a:spcBef>
                <a:spcPts val="0"/>
              </a:spcBef>
              <a:buFont typeface="Arial" panose="020B0604020202020204" pitchFamily="34" charset="0"/>
              <a:buChar char="​"/>
              <a:defRPr sz="1500"/>
            </a:lvl3pPr>
            <a:lvl4pPr marL="0" indent="0" algn="l">
              <a:lnSpc>
                <a:spcPct val="95000"/>
              </a:lnSpc>
              <a:spcBef>
                <a:spcPts val="0"/>
              </a:spcBef>
              <a:buFont typeface="Arial" panose="020B0604020202020204" pitchFamily="34" charset="0"/>
              <a:buChar char="​"/>
              <a:defRPr sz="1500"/>
            </a:lvl4pPr>
            <a:lvl5pPr marL="0" indent="0" algn="l">
              <a:lnSpc>
                <a:spcPct val="95000"/>
              </a:lnSpc>
              <a:spcBef>
                <a:spcPts val="0"/>
              </a:spcBef>
              <a:buFont typeface="Arial" panose="020B0604020202020204" pitchFamily="34" charset="0"/>
              <a:buChar char="​"/>
              <a:defRPr sz="1500"/>
            </a:lvl5pPr>
            <a:lvl6pPr marL="0" indent="0" algn="l">
              <a:lnSpc>
                <a:spcPct val="95000"/>
              </a:lnSpc>
              <a:spcBef>
                <a:spcPts val="0"/>
              </a:spcBef>
              <a:buFont typeface="Arial" panose="020B0604020202020204" pitchFamily="34" charset="0"/>
              <a:buChar char="​"/>
              <a:defRPr sz="1500"/>
            </a:lvl6pPr>
            <a:lvl7pPr marL="0" indent="0" algn="l">
              <a:lnSpc>
                <a:spcPct val="95000"/>
              </a:lnSpc>
              <a:spcBef>
                <a:spcPts val="0"/>
              </a:spcBef>
              <a:buFont typeface="Arial" panose="020B0604020202020204" pitchFamily="34" charset="0"/>
              <a:buChar char="​"/>
              <a:defRPr sz="1500"/>
            </a:lvl7pPr>
            <a:lvl8pPr marL="0" indent="0" algn="l">
              <a:lnSpc>
                <a:spcPct val="95000"/>
              </a:lnSpc>
              <a:spcBef>
                <a:spcPts val="0"/>
              </a:spcBef>
              <a:buFont typeface="Arial" panose="020B0604020202020204" pitchFamily="34" charset="0"/>
              <a:buChar char="​"/>
              <a:defRPr sz="1500"/>
            </a:lvl8pPr>
            <a:lvl9pPr marL="0" indent="0" algn="l">
              <a:lnSpc>
                <a:spcPct val="95000"/>
              </a:lnSpc>
              <a:spcBef>
                <a:spcPts val="0"/>
              </a:spcBef>
              <a:buFont typeface="Arial" panose="020B0604020202020204" pitchFamily="34" charset="0"/>
              <a:buChar char="​"/>
              <a:defRPr sz="1500"/>
            </a:lvl9pPr>
          </a:lstStyle>
          <a:p>
            <a:r>
              <a:rPr lang="en-GB" dirty="0"/>
              <a:t>Click to add subtitle</a:t>
            </a:r>
          </a:p>
        </p:txBody>
      </p:sp>
      <p:sp>
        <p:nvSpPr>
          <p:cNvPr id="18" name="Text Placeholder 17"/>
          <p:cNvSpPr>
            <a:spLocks noGrp="1"/>
          </p:cNvSpPr>
          <p:nvPr>
            <p:ph type="body" sz="quarter" idx="16" hasCustomPrompt="1"/>
          </p:nvPr>
        </p:nvSpPr>
        <p:spPr>
          <a:xfrm>
            <a:off x="2365200" y="4766628"/>
            <a:ext cx="1947600" cy="158400"/>
          </a:xfrm>
        </p:spPr>
        <p:txBody>
          <a:bodyPr anchor="b" anchorCtr="0"/>
          <a:lstStyle>
            <a:lvl1pPr marL="0" indent="0" algn="l">
              <a:lnSpc>
                <a:spcPct val="100000"/>
              </a:lnSpc>
              <a:spcBef>
                <a:spcPts val="0"/>
              </a:spcBef>
              <a:spcAft>
                <a:spcPts val="0"/>
              </a:spcAft>
              <a:buNone/>
              <a:defRPr sz="800" b="0" baseline="0">
                <a:solidFill>
                  <a:schemeClr val="tx1"/>
                </a:solidFill>
                <a:latin typeface="+mn-lt"/>
                <a:cs typeface="Arial" panose="020B0604020202020204" pitchFamily="34" charset="0"/>
                <a:sym typeface="Orsted Sans Office" panose="00000500000000000000" pitchFamily="2" charset="0"/>
              </a:defRPr>
            </a:lvl1pPr>
            <a:lvl2pPr marL="0" indent="0" algn="r">
              <a:spcBef>
                <a:spcPts val="0"/>
              </a:spcBef>
              <a:buFont typeface="Arial" panose="020B0604020202020204" pitchFamily="34" charset="0"/>
              <a:buChar char="​"/>
              <a:defRPr sz="1021" b="1">
                <a:solidFill>
                  <a:schemeClr val="bg1"/>
                </a:solidFill>
              </a:defRPr>
            </a:lvl2pPr>
            <a:lvl3pPr marL="0" indent="0" algn="r">
              <a:spcBef>
                <a:spcPts val="0"/>
              </a:spcBef>
              <a:buFont typeface="Arial" panose="020B0604020202020204" pitchFamily="34" charset="0"/>
              <a:buChar char="​"/>
              <a:defRPr sz="1021" b="1">
                <a:solidFill>
                  <a:schemeClr val="bg1"/>
                </a:solidFill>
              </a:defRPr>
            </a:lvl3pPr>
            <a:lvl4pPr marL="0" indent="0" algn="r">
              <a:spcBef>
                <a:spcPts val="0"/>
              </a:spcBef>
              <a:buFont typeface="Arial" panose="020B0604020202020204" pitchFamily="34" charset="0"/>
              <a:buChar char="​"/>
              <a:defRPr sz="1021" b="1">
                <a:solidFill>
                  <a:schemeClr val="bg1"/>
                </a:solidFill>
              </a:defRPr>
            </a:lvl4pPr>
            <a:lvl5pPr marL="0" indent="0" algn="r">
              <a:spcBef>
                <a:spcPts val="0"/>
              </a:spcBef>
              <a:buFont typeface="Arial" panose="020B0604020202020204" pitchFamily="34" charset="0"/>
              <a:buChar char="​"/>
              <a:defRPr sz="1021" b="1">
                <a:solidFill>
                  <a:schemeClr val="bg1"/>
                </a:solidFill>
              </a:defRPr>
            </a:lvl5pPr>
            <a:lvl6pPr marL="194424" indent="-194424" algn="r">
              <a:spcBef>
                <a:spcPts val="0"/>
              </a:spcBef>
              <a:buFont typeface="Arial" panose="020B0604020202020204" pitchFamily="34" charset="0"/>
              <a:buChar char="​"/>
              <a:defRPr sz="1021" b="1">
                <a:solidFill>
                  <a:schemeClr val="bg1"/>
                </a:solidFill>
              </a:defRPr>
            </a:lvl6pPr>
            <a:lvl7pPr marL="194424" indent="-194424" algn="r">
              <a:spcBef>
                <a:spcPts val="0"/>
              </a:spcBef>
              <a:buFont typeface="Arial" panose="020B0604020202020204" pitchFamily="34" charset="0"/>
              <a:buChar char="​"/>
              <a:defRPr sz="1021" b="1">
                <a:solidFill>
                  <a:schemeClr val="bg1"/>
                </a:solidFill>
              </a:defRPr>
            </a:lvl7pPr>
            <a:lvl8pPr marL="194424" indent="-194424" algn="r">
              <a:spcBef>
                <a:spcPts val="0"/>
              </a:spcBef>
              <a:buFont typeface="Arial" panose="020B0604020202020204" pitchFamily="34" charset="0"/>
              <a:buChar char="​"/>
              <a:defRPr sz="1021" b="1">
                <a:solidFill>
                  <a:schemeClr val="bg1"/>
                </a:solidFill>
              </a:defRPr>
            </a:lvl8pPr>
            <a:lvl9pPr marL="194424" indent="-194424" algn="r">
              <a:spcBef>
                <a:spcPts val="0"/>
              </a:spcBef>
              <a:buFont typeface="Arial" panose="020B0604020202020204" pitchFamily="34" charset="0"/>
              <a:buChar char="​"/>
              <a:defRPr sz="1021" b="1">
                <a:solidFill>
                  <a:schemeClr val="bg1"/>
                </a:solidFill>
              </a:defRPr>
            </a:lvl9pPr>
          </a:lstStyle>
          <a:p>
            <a:pPr lvl="0"/>
            <a:r>
              <a:rPr lang="en-GB" dirty="0"/>
              <a:t>Click to add subject or name</a:t>
            </a:r>
          </a:p>
        </p:txBody>
      </p:sp>
      <p:sp>
        <p:nvSpPr>
          <p:cNvPr id="4" name="Date_DateCustomA"/>
          <p:cNvSpPr>
            <a:spLocks noGrp="1"/>
          </p:cNvSpPr>
          <p:nvPr>
            <p:ph type="dt" sz="half" idx="10"/>
          </p:nvPr>
        </p:nvSpPr>
        <p:spPr>
          <a:xfrm>
            <a:off x="432000" y="4766628"/>
            <a:ext cx="1684800" cy="158400"/>
          </a:xfrm>
          <a:prstGeom prst="rect">
            <a:avLst/>
          </a:prstGeom>
        </p:spPr>
        <p:txBody>
          <a:bodyPr lIns="0" tIns="0" rIns="0" bIns="0" anchor="b" anchorCtr="0"/>
          <a:lstStyle>
            <a:lvl1pPr algn="l" eaLnBrk="1">
              <a:lnSpc>
                <a:spcPct val="100000"/>
              </a:lnSpc>
              <a:defRPr sz="800" b="0">
                <a:solidFill>
                  <a:schemeClr val="tx1"/>
                </a:solidFill>
                <a:latin typeface="+mn-lt"/>
                <a:cs typeface="Arial" panose="020B0604020202020204" pitchFamily="34" charset="0"/>
                <a:sym typeface="Orsted Sans Office" panose="00000500000000000000" pitchFamily="2" charset="0"/>
              </a:defRPr>
            </a:lvl1pPr>
          </a:lstStyle>
          <a:p>
            <a:fld id="{5DA88335-A1E8-43A5-A863-B6AD2BE6D3CF}" type="datetime1">
              <a:rPr lang="en-GB" smtClean="0"/>
              <a:t>17/10/2025</a:t>
            </a:fld>
            <a:endParaRPr lang="en-GB" dirty="0"/>
          </a:p>
        </p:txBody>
      </p:sp>
      <p:pic>
        <p:nvPicPr>
          <p:cNvPr id="5" name="Logo">
            <a:extLst>
              <a:ext uri="{FF2B5EF4-FFF2-40B4-BE49-F238E27FC236}">
                <a16:creationId xmlns:a16="http://schemas.microsoft.com/office/drawing/2014/main" id="{A86DEDF5-6510-6A3B-8643-BA5156B560F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32000" y="252593"/>
            <a:ext cx="826817" cy="224919"/>
          </a:xfrm>
          <a:prstGeom prst="rect">
            <a:avLst/>
          </a:prstGeom>
        </p:spPr>
      </p:pic>
      <p:pic>
        <p:nvPicPr>
          <p:cNvPr id="6" name="Graphic 5">
            <a:extLst>
              <a:ext uri="{FF2B5EF4-FFF2-40B4-BE49-F238E27FC236}">
                <a16:creationId xmlns:a16="http://schemas.microsoft.com/office/drawing/2014/main" id="{2F3DE4BD-E98A-67EE-A472-FC9BFC4DD4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03267" y="133004"/>
            <a:ext cx="465877" cy="470623"/>
          </a:xfrm>
          <a:prstGeom prst="rect">
            <a:avLst/>
          </a:prstGeom>
        </p:spPr>
      </p:pic>
    </p:spTree>
    <p:extLst>
      <p:ext uri="{BB962C8B-B14F-4D97-AF65-F5344CB8AC3E}">
        <p14:creationId xmlns:p14="http://schemas.microsoft.com/office/powerpoint/2010/main" val="15630202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Dark blue">
    <p:spTree>
      <p:nvGrpSpPr>
        <p:cNvPr id="1" name=""/>
        <p:cNvGrpSpPr/>
        <p:nvPr/>
      </p:nvGrpSpPr>
      <p:grpSpPr>
        <a:xfrm>
          <a:off x="0" y="0"/>
          <a:ext cx="0" cy="0"/>
          <a:chOff x="0" y="0"/>
          <a:chExt cx="0" cy="0"/>
        </a:xfrm>
      </p:grpSpPr>
      <p:sp>
        <p:nvSpPr>
          <p:cNvPr id="12" name="Baggrund"/>
          <p:cNvSpPr/>
          <p:nvPr/>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lnSpc>
                <a:spcPct val="95000"/>
              </a:lnSpc>
              <a:spcBef>
                <a:spcPts val="1500"/>
              </a:spcBef>
            </a:pPr>
            <a:endParaRPr lang="en-GB" sz="1300" noProof="0" dirty="0">
              <a:latin typeface="Orsted Sans Office" panose="00000500000000000000" pitchFamily="2" charset="0"/>
              <a:cs typeface="Arial" panose="020B0604020202020204" pitchFamily="34" charset="0"/>
              <a:sym typeface="Orsted Sans Office" panose="00000500000000000000" pitchFamily="2" charset="0"/>
            </a:endParaRPr>
          </a:p>
        </p:txBody>
      </p:sp>
      <p:sp>
        <p:nvSpPr>
          <p:cNvPr id="10" name="Title 1">
            <a:extLst>
              <a:ext uri="{FF2B5EF4-FFF2-40B4-BE49-F238E27FC236}">
                <a16:creationId xmlns:a16="http://schemas.microsoft.com/office/drawing/2014/main" id="{205C9A02-46F5-4F1E-BC34-1CE77859B616}"/>
              </a:ext>
            </a:extLst>
          </p:cNvPr>
          <p:cNvSpPr>
            <a:spLocks noGrp="1"/>
          </p:cNvSpPr>
          <p:nvPr>
            <p:ph type="title" hasCustomPrompt="1"/>
          </p:nvPr>
        </p:nvSpPr>
        <p:spPr>
          <a:xfrm>
            <a:off x="432000" y="252000"/>
            <a:ext cx="3887588" cy="576000"/>
          </a:xfrm>
        </p:spPr>
        <p:txBody>
          <a:bodyPr/>
          <a:lstStyle>
            <a:lvl1pPr>
              <a:defRPr>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p:cNvSpPr>
            <a:spLocks noGrp="1"/>
          </p:cNvSpPr>
          <p:nvPr>
            <p:ph idx="1" hasCustomPrompt="1"/>
          </p:nvPr>
        </p:nvSpPr>
        <p:spPr>
          <a:xfrm>
            <a:off x="431999"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bg1"/>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bg1"/>
                </a:solidFill>
                <a:latin typeface="+mn-lt"/>
                <a:cs typeface="Arial" panose="020B0604020202020204" pitchFamily="34" charset="0"/>
                <a:sym typeface="Orsted Sans Office" panose="00000500000000000000" pitchFamily="2" charset="0"/>
              </a:defRPr>
            </a:lvl5pPr>
            <a:lvl6pPr>
              <a:defRPr sz="1000">
                <a:solidFill>
                  <a:schemeClr val="bg1"/>
                </a:solidFill>
                <a:latin typeface="+mn-lt"/>
              </a:defRPr>
            </a:lvl6pPr>
            <a:lvl7pPr>
              <a:defRPr sz="1000">
                <a:solidFill>
                  <a:schemeClr val="bg1"/>
                </a:solidFill>
                <a:latin typeface="+mn-lt"/>
              </a:defRPr>
            </a:lvl7pPr>
            <a:lvl8pPr>
              <a:defRPr sz="1000">
                <a:solidFill>
                  <a:schemeClr val="bg1"/>
                </a:solidFill>
                <a:latin typeface="+mn-lt"/>
              </a:defRPr>
            </a:lvl8pPr>
            <a:lvl9pPr>
              <a:defRPr sz="1000">
                <a:solidFill>
                  <a:schemeClr val="bg1"/>
                </a:solidFill>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3"/>
          <p:cNvSpPr>
            <a:spLocks noGrp="1"/>
          </p:cNvSpPr>
          <p:nvPr>
            <p:ph idx="29" hasCustomPrompt="1"/>
          </p:nvPr>
        </p:nvSpPr>
        <p:spPr>
          <a:xfrm>
            <a:off x="4824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a:lnSpc>
                <a:spcPct val="100000"/>
              </a:lnSpc>
              <a:spcBef>
                <a:spcPts val="0"/>
              </a:spcBef>
              <a:defRPr sz="1000">
                <a:solidFill>
                  <a:schemeClr val="tx2"/>
                </a:solidFill>
                <a:latin typeface="+mn-lt"/>
                <a:cs typeface="Arial" panose="020B0604020202020204" pitchFamily="34" charset="0"/>
                <a:sym typeface="Orsted Sans Office" panose="00000500000000000000" pitchFamily="2" charset="0"/>
              </a:defRPr>
            </a:lvl5pPr>
            <a:lvl6pPr>
              <a:defRPr sz="1000">
                <a:latin typeface="+mn-lt"/>
              </a:defRPr>
            </a:lvl6pPr>
            <a:lvl7pPr>
              <a:defRPr sz="1000">
                <a:latin typeface="+mn-lt"/>
              </a:defRPr>
            </a:lvl7pPr>
            <a:lvl8pPr>
              <a:defRPr sz="1000">
                <a:latin typeface="+mn-lt"/>
              </a:defRPr>
            </a:lvl8pPr>
            <a:lvl9pPr>
              <a:defRPr sz="1000">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1200"/>
            <a:ext cx="3570788" cy="367200"/>
          </a:xfrm>
        </p:spPr>
        <p:txBody>
          <a:bodyPr anchor="b" anchorCtr="0"/>
          <a:lstStyle>
            <a:lvl1pPr marL="0" indent="0">
              <a:lnSpc>
                <a:spcPct val="95000"/>
              </a:lnSpc>
              <a:spcBef>
                <a:spcPts val="0"/>
              </a:spcBef>
              <a:buNone/>
              <a:defRPr sz="600" b="0" baseline="0">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A688DF04-6FCB-499F-A324-ED1263F151EB}"/>
              </a:ext>
            </a:extLst>
          </p:cNvPr>
          <p:cNvSpPr>
            <a:spLocks noGrp="1"/>
          </p:cNvSpPr>
          <p:nvPr>
            <p:ph type="dt" sz="half" idx="30"/>
          </p:nvPr>
        </p:nvSpPr>
        <p:spPr/>
        <p:txBody>
          <a:bodyPr/>
          <a:lstStyle/>
          <a:p>
            <a:pPr>
              <a:lnSpc>
                <a:spcPct val="95000"/>
              </a:lnSpc>
            </a:pPr>
            <a:fld id="{47DD9D24-2983-41C0-89B0-E270591502D9}" type="datetime1">
              <a:rPr lang="en-GB" smtClean="0"/>
              <a:t>17/10/2025</a:t>
            </a:fld>
            <a:endParaRPr lang="en-GB" dirty="0"/>
          </a:p>
        </p:txBody>
      </p:sp>
      <p:sp>
        <p:nvSpPr>
          <p:cNvPr id="4" name="Footer Placeholder 3">
            <a:extLst>
              <a:ext uri="{FF2B5EF4-FFF2-40B4-BE49-F238E27FC236}">
                <a16:creationId xmlns:a16="http://schemas.microsoft.com/office/drawing/2014/main" id="{81A263B8-B88C-4569-BE36-64920329F4C4}"/>
              </a:ext>
            </a:extLst>
          </p:cNvPr>
          <p:cNvSpPr>
            <a:spLocks noGrp="1"/>
          </p:cNvSpPr>
          <p:nvPr>
            <p:ph type="ftr" sz="quarter" idx="31"/>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23C38ED7-BB51-4D7D-9311-F599A1B1100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801375673"/>
      </p:ext>
    </p:extLst>
  </p:cSld>
  <p:clrMapOvr>
    <a:masterClrMapping/>
  </p:clrMapOvr>
  <p:extLst>
    <p:ext uri="{DCECCB84-F9BA-43D5-87BE-67443E8EF086}">
      <p15:sldGuideLst xmlns:p15="http://schemas.microsoft.com/office/powerpoint/2012/main">
        <p15:guide id="6" pos="2721">
          <p15:clr>
            <a:srgbClr val="FBAE40"/>
          </p15:clr>
        </p15:guide>
        <p15:guide id="7" pos="30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Colour">
    <p:spTree>
      <p:nvGrpSpPr>
        <p:cNvPr id="1" name=""/>
        <p:cNvGrpSpPr/>
        <p:nvPr/>
      </p:nvGrpSpPr>
      <p:grpSpPr>
        <a:xfrm>
          <a:off x="0" y="0"/>
          <a:ext cx="0" cy="0"/>
          <a:chOff x="0" y="0"/>
          <a:chExt cx="0" cy="0"/>
        </a:xfrm>
      </p:grpSpPr>
      <p:sp>
        <p:nvSpPr>
          <p:cNvPr id="11" name="Baggrund 1">
            <a:extLst>
              <a:ext uri="{FF2B5EF4-FFF2-40B4-BE49-F238E27FC236}">
                <a16:creationId xmlns:a16="http://schemas.microsoft.com/office/drawing/2014/main" id="{1352FE20-58C7-4C02-A5B9-188FFECA9C70}"/>
              </a:ext>
            </a:extLst>
          </p:cNvPr>
          <p:cNvSpPr/>
          <p:nvPr/>
        </p:nvSpPr>
        <p:spPr>
          <a:xfrm>
            <a:off x="4618103" y="832794"/>
            <a:ext cx="4525897" cy="372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lnSpc>
                <a:spcPct val="95000"/>
              </a:lnSpc>
              <a:spcBef>
                <a:spcPts val="1500"/>
              </a:spcBef>
            </a:pPr>
            <a:endParaRPr lang="en-GB" sz="1300" noProof="0" dirty="0">
              <a:latin typeface="Orsted Sans Office" panose="00000500000000000000" pitchFamily="2" charset="0"/>
              <a:cs typeface="Arial" panose="020B0604020202020204" pitchFamily="34" charset="0"/>
              <a:sym typeface="Orsted Sans Office" panose="00000500000000000000" pitchFamily="2" charset="0"/>
            </a:endParaRPr>
          </a:p>
        </p:txBody>
      </p:sp>
      <p:sp>
        <p:nvSpPr>
          <p:cNvPr id="12" name="Baggrund 1"/>
          <p:cNvSpPr/>
          <p:nvPr/>
        </p:nvSpPr>
        <p:spPr>
          <a:xfrm>
            <a:off x="0" y="832794"/>
            <a:ext cx="4525897" cy="372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lnSpc>
                <a:spcPct val="95000"/>
              </a:lnSpc>
              <a:spcBef>
                <a:spcPts val="1500"/>
              </a:spcBef>
            </a:pPr>
            <a:endParaRPr lang="en-GB" sz="1300" noProof="0" dirty="0">
              <a:latin typeface="Orsted Sans Office" panose="00000500000000000000" pitchFamily="2" charset="0"/>
              <a:cs typeface="Arial" panose="020B0604020202020204" pitchFamily="34" charset="0"/>
              <a:sym typeface="Orsted Sans Office" panose="00000500000000000000" pitchFamily="2" charset="0"/>
            </a:endParaRPr>
          </a:p>
        </p:txBody>
      </p:sp>
      <p:sp>
        <p:nvSpPr>
          <p:cNvPr id="10" name="Title 9">
            <a:extLst>
              <a:ext uri="{FF2B5EF4-FFF2-40B4-BE49-F238E27FC236}">
                <a16:creationId xmlns:a16="http://schemas.microsoft.com/office/drawing/2014/main" id="{205C9A02-46F5-4F1E-BC34-1CE77859B616}"/>
              </a:ext>
            </a:extLst>
          </p:cNvPr>
          <p:cNvSpPr>
            <a:spLocks noGrp="1"/>
          </p:cNvSpPr>
          <p:nvPr>
            <p:ph type="title" hasCustomPrompt="1"/>
          </p:nvPr>
        </p:nvSpPr>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p:cNvSpPr>
            <a:spLocks noGrp="1"/>
          </p:cNvSpPr>
          <p:nvPr>
            <p:ph idx="1" hasCustomPrompt="1"/>
          </p:nvPr>
        </p:nvSpPr>
        <p:spPr>
          <a:xfrm>
            <a:off x="431999"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indent="-216000">
              <a:lnSpc>
                <a:spcPct val="100000"/>
              </a:lnSpc>
              <a:buFont typeface="Arial" panose="020B0604020202020204" pitchFamily="34" charset="0"/>
              <a:buChar char="•"/>
              <a:defRPr>
                <a:latin typeface="+mn-lt"/>
              </a:defRPr>
            </a:lvl6pPr>
            <a:lvl7pPr marL="1080000" indent="-216000">
              <a:lnSpc>
                <a:spcPct val="100000"/>
              </a:lnSpc>
              <a:buFont typeface="Arial" panose="020B0604020202020204" pitchFamily="34" charset="0"/>
              <a:buChar char="•"/>
              <a:defRPr>
                <a:latin typeface="+mn-lt"/>
              </a:defRPr>
            </a:lvl7pPr>
            <a:lvl8pPr marL="1080000" indent="-216000">
              <a:lnSpc>
                <a:spcPct val="100000"/>
              </a:lnSpc>
              <a:buFont typeface="Arial" panose="020B0604020202020204" pitchFamily="34" charset="0"/>
              <a:buChar char="•"/>
              <a:defRPr>
                <a:latin typeface="+mn-lt"/>
              </a:defRPr>
            </a:lvl8pPr>
            <a:lvl9pPr indent="-216000">
              <a:lnSpc>
                <a:spcPct val="100000"/>
              </a:lnSpc>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Content Placeholder 3"/>
          <p:cNvSpPr>
            <a:spLocks noGrp="1"/>
          </p:cNvSpPr>
          <p:nvPr>
            <p:ph idx="29" hasCustomPrompt="1"/>
          </p:nvPr>
        </p:nvSpPr>
        <p:spPr>
          <a:xfrm>
            <a:off x="4824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a:p>
            <a:pPr lvl="4"/>
            <a:endParaRPr lang="en-GB" noProof="0" dirty="0"/>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20250336-BCA5-4C68-91FE-23C5B1723963}"/>
              </a:ext>
            </a:extLst>
          </p:cNvPr>
          <p:cNvSpPr>
            <a:spLocks noGrp="1"/>
          </p:cNvSpPr>
          <p:nvPr>
            <p:ph type="dt" sz="half" idx="30"/>
          </p:nvPr>
        </p:nvSpPr>
        <p:spPr/>
        <p:txBody>
          <a:bodyPr/>
          <a:lstStyle/>
          <a:p>
            <a:pPr>
              <a:lnSpc>
                <a:spcPct val="95000"/>
              </a:lnSpc>
            </a:pPr>
            <a:fld id="{40BEA80D-1201-42BA-BA83-4FB54C9C9E65}" type="datetime1">
              <a:rPr lang="en-GB" smtClean="0"/>
              <a:t>17/10/2025</a:t>
            </a:fld>
            <a:endParaRPr lang="en-GB" dirty="0"/>
          </a:p>
        </p:txBody>
      </p:sp>
      <p:sp>
        <p:nvSpPr>
          <p:cNvPr id="4" name="Footer Placeholder 3">
            <a:extLst>
              <a:ext uri="{FF2B5EF4-FFF2-40B4-BE49-F238E27FC236}">
                <a16:creationId xmlns:a16="http://schemas.microsoft.com/office/drawing/2014/main" id="{1E97DDBC-BDD2-45A0-92D2-5D413E124658}"/>
              </a:ext>
            </a:extLst>
          </p:cNvPr>
          <p:cNvSpPr>
            <a:spLocks noGrp="1"/>
          </p:cNvSpPr>
          <p:nvPr>
            <p:ph type="ftr" sz="quarter" idx="31"/>
          </p:nvPr>
        </p:nvSpPr>
        <p:spPr/>
        <p:txBody>
          <a:bodyPr/>
          <a:lstStyle/>
          <a:p>
            <a:pPr>
              <a:lnSpc>
                <a:spcPct val="95000"/>
              </a:lnSpc>
            </a:pPr>
            <a:endParaRPr lang="en-GB" dirty="0"/>
          </a:p>
        </p:txBody>
      </p:sp>
      <p:sp>
        <p:nvSpPr>
          <p:cNvPr id="13" name="Slide Number Placeholder 5 (FAST)">
            <a:extLst>
              <a:ext uri="{FF2B5EF4-FFF2-40B4-BE49-F238E27FC236}">
                <a16:creationId xmlns:a16="http://schemas.microsoft.com/office/drawing/2014/main" id="{BBA7531A-6144-4B03-8510-B075DA49F588}"/>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762755887"/>
      </p:ext>
    </p:extLst>
  </p:cSld>
  <p:clrMapOvr>
    <a:masterClrMapping/>
  </p:clrMapOvr>
  <p:extLst>
    <p:ext uri="{DCECCB84-F9BA-43D5-87BE-67443E8EF086}">
      <p15:sldGuideLst xmlns:p15="http://schemas.microsoft.com/office/powerpoint/2012/main">
        <p15:guide id="1" orient="horz" pos="158">
          <p15:clr>
            <a:srgbClr val="FBAE40"/>
          </p15:clr>
        </p15:guide>
        <p15:guide id="2" pos="272">
          <p15:clr>
            <a:srgbClr val="FBAE40"/>
          </p15:clr>
        </p15:guide>
        <p15:guide id="3" orient="horz" pos="522">
          <p15:clr>
            <a:srgbClr val="FBAE40"/>
          </p15:clr>
        </p15:guide>
        <p15:guide id="4" orient="horz" pos="647">
          <p15:clr>
            <a:srgbClr val="FBAE40"/>
          </p15:clr>
        </p15:guide>
        <p15:guide id="6" pos="2721">
          <p15:clr>
            <a:srgbClr val="FBAE40"/>
          </p15:clr>
        </p15:guide>
        <p15:guide id="7" pos="30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icture r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05C9A02-46F5-4F1E-BC34-1CE77859B616}"/>
              </a:ext>
            </a:extLst>
          </p:cNvPr>
          <p:cNvSpPr>
            <a:spLocks noGrp="1"/>
          </p:cNvSpPr>
          <p:nvPr>
            <p:ph type="title" hasCustomPrompt="1"/>
          </p:nvPr>
        </p:nvSpPr>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p:cNvSpPr>
            <a:spLocks noGrp="1"/>
          </p:cNvSpPr>
          <p:nvPr>
            <p:ph idx="1" hasCustomPrompt="1"/>
          </p:nvPr>
        </p:nvSpPr>
        <p:spPr>
          <a:xfrm>
            <a:off x="432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3" name="Picture Placeholder 2">
            <a:extLst>
              <a:ext uri="{FF2B5EF4-FFF2-40B4-BE49-F238E27FC236}">
                <a16:creationId xmlns:a16="http://schemas.microsoft.com/office/drawing/2014/main" id="{D45C5449-5351-4BC4-A062-46B47AB9E0AC}"/>
              </a:ext>
            </a:extLst>
          </p:cNvPr>
          <p:cNvSpPr>
            <a:spLocks noGrp="1"/>
          </p:cNvSpPr>
          <p:nvPr>
            <p:ph type="pic" sz="quarter" idx="33" hasCustomPrompt="1"/>
          </p:nvPr>
        </p:nvSpPr>
        <p:spPr>
          <a:xfrm>
            <a:off x="4615200" y="1029600"/>
            <a:ext cx="4528800" cy="3420000"/>
          </a:xfrm>
          <a:solidFill>
            <a:schemeClr val="accent5"/>
          </a:solidFill>
        </p:spPr>
        <p:txBody>
          <a:bodyPr lIns="216000" tIns="648000" rIns="216000" bIns="0" anchor="ctr" anchorCtr="0"/>
          <a:lstStyle>
            <a:lvl1pPr marL="0" indent="0" algn="ctr">
              <a:spcAft>
                <a:spcPts val="0"/>
              </a:spcAft>
              <a:buNone/>
              <a:defRPr sz="1000" b="0">
                <a:latin typeface="Orsted Sans Office" panose="00000500000000000000" pitchFamily="2" charset="0"/>
              </a:defRPr>
            </a:lvl1pPr>
          </a:lstStyle>
          <a:p>
            <a:r>
              <a:rPr lang="en-GB" dirty="0"/>
              <a:t>Click icon to add picture</a:t>
            </a:r>
            <a:br>
              <a:rPr lang="en-GB" dirty="0"/>
            </a:br>
            <a:r>
              <a:rPr lang="en-GB" dirty="0"/>
              <a:t>or click on frame and insert picture via Templafy Images</a:t>
            </a:r>
          </a:p>
        </p:txBody>
      </p:sp>
      <p:sp>
        <p:nvSpPr>
          <p:cNvPr id="2" name="Date Placeholder 1">
            <a:extLst>
              <a:ext uri="{FF2B5EF4-FFF2-40B4-BE49-F238E27FC236}">
                <a16:creationId xmlns:a16="http://schemas.microsoft.com/office/drawing/2014/main" id="{D8EB20DF-455E-45F0-BA0A-31B71287B052}"/>
              </a:ext>
            </a:extLst>
          </p:cNvPr>
          <p:cNvSpPr>
            <a:spLocks noGrp="1"/>
          </p:cNvSpPr>
          <p:nvPr>
            <p:ph type="dt" sz="half" idx="34"/>
          </p:nvPr>
        </p:nvSpPr>
        <p:spPr/>
        <p:txBody>
          <a:bodyPr/>
          <a:lstStyle/>
          <a:p>
            <a:pPr>
              <a:lnSpc>
                <a:spcPct val="95000"/>
              </a:lnSpc>
            </a:pPr>
            <a:fld id="{70897B51-E338-457D-B4F0-F937B88C8F0E}" type="datetime1">
              <a:rPr lang="en-GB" smtClean="0"/>
              <a:t>17/10/2025</a:t>
            </a:fld>
            <a:endParaRPr lang="en-GB" dirty="0"/>
          </a:p>
        </p:txBody>
      </p:sp>
      <p:sp>
        <p:nvSpPr>
          <p:cNvPr id="5" name="Footer Placeholder 4">
            <a:extLst>
              <a:ext uri="{FF2B5EF4-FFF2-40B4-BE49-F238E27FC236}">
                <a16:creationId xmlns:a16="http://schemas.microsoft.com/office/drawing/2014/main" id="{94F6D1BE-B971-41F3-8D86-92918FC6C542}"/>
              </a:ext>
            </a:extLst>
          </p:cNvPr>
          <p:cNvSpPr>
            <a:spLocks noGrp="1"/>
          </p:cNvSpPr>
          <p:nvPr>
            <p:ph type="ftr" sz="quarter" idx="35"/>
          </p:nvPr>
        </p:nvSpPr>
        <p:spPr/>
        <p:txBody>
          <a:bodyPr/>
          <a:lstStyle/>
          <a:p>
            <a:pPr>
              <a:lnSpc>
                <a:spcPct val="95000"/>
              </a:lnSpc>
            </a:pPr>
            <a:endParaRPr lang="en-GB" dirty="0"/>
          </a:p>
        </p:txBody>
      </p:sp>
      <p:sp>
        <p:nvSpPr>
          <p:cNvPr id="8" name="Slide Number Placeholder 5 (FAST)">
            <a:extLst>
              <a:ext uri="{FF2B5EF4-FFF2-40B4-BE49-F238E27FC236}">
                <a16:creationId xmlns:a16="http://schemas.microsoft.com/office/drawing/2014/main" id="{D4919216-61E8-4FD6-9705-5838E99F225F}"/>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1718284260"/>
      </p:ext>
    </p:extLst>
  </p:cSld>
  <p:clrMapOvr>
    <a:masterClrMapping/>
  </p:clrMapOvr>
  <p:extLst>
    <p:ext uri="{DCECCB84-F9BA-43D5-87BE-67443E8EF086}">
      <p15:sldGuideLst xmlns:p15="http://schemas.microsoft.com/office/powerpoint/2012/main">
        <p15:guide id="6" pos="2721">
          <p15:clr>
            <a:srgbClr val="FBAE40"/>
          </p15:clr>
        </p15:guide>
        <p15:guide id="7" pos="290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5C9A02-46F5-4F1E-BC34-1CE77859B616}"/>
              </a:ext>
            </a:extLst>
          </p:cNvPr>
          <p:cNvSpPr>
            <a:spLocks noGrp="1"/>
          </p:cNvSpPr>
          <p:nvPr>
            <p:ph type="title" hasCustomPrompt="1"/>
          </p:nvPr>
        </p:nvSpPr>
        <p:spPr>
          <a:xfrm>
            <a:off x="432000" y="252000"/>
            <a:ext cx="8280000" cy="576000"/>
          </a:xfrm>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6" name="Content Placeholder 1">
            <a:extLst>
              <a:ext uri="{FF2B5EF4-FFF2-40B4-BE49-F238E27FC236}">
                <a16:creationId xmlns:a16="http://schemas.microsoft.com/office/drawing/2014/main" id="{A76E64DB-665E-484F-915F-C28A419F273A}"/>
              </a:ext>
            </a:extLst>
          </p:cNvPr>
          <p:cNvSpPr>
            <a:spLocks noGrp="1"/>
          </p:cNvSpPr>
          <p:nvPr>
            <p:ph idx="1" hasCustomPrompt="1"/>
          </p:nvPr>
        </p:nvSpPr>
        <p:spPr>
          <a:xfrm>
            <a:off x="431998" y="1029600"/>
            <a:ext cx="24192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17" name="Content Placeholder 2">
            <a:extLst>
              <a:ext uri="{FF2B5EF4-FFF2-40B4-BE49-F238E27FC236}">
                <a16:creationId xmlns:a16="http://schemas.microsoft.com/office/drawing/2014/main" id="{3C70FC30-C02A-4089-B606-00334AD4557A}"/>
              </a:ext>
            </a:extLst>
          </p:cNvPr>
          <p:cNvSpPr>
            <a:spLocks noGrp="1"/>
          </p:cNvSpPr>
          <p:nvPr>
            <p:ph idx="33" hasCustomPrompt="1"/>
          </p:nvPr>
        </p:nvSpPr>
        <p:spPr>
          <a:xfrm>
            <a:off x="3362399" y="1029600"/>
            <a:ext cx="24192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endParaRPr lang="en-GB" noProof="0" dirty="0"/>
          </a:p>
        </p:txBody>
      </p:sp>
      <p:sp>
        <p:nvSpPr>
          <p:cNvPr id="18" name="Content Placeholder 3">
            <a:extLst>
              <a:ext uri="{FF2B5EF4-FFF2-40B4-BE49-F238E27FC236}">
                <a16:creationId xmlns:a16="http://schemas.microsoft.com/office/drawing/2014/main" id="{988C62B9-48CB-4030-8AAD-44EC028DC0FD}"/>
              </a:ext>
            </a:extLst>
          </p:cNvPr>
          <p:cNvSpPr>
            <a:spLocks noGrp="1"/>
          </p:cNvSpPr>
          <p:nvPr>
            <p:ph idx="34" hasCustomPrompt="1"/>
          </p:nvPr>
        </p:nvSpPr>
        <p:spPr>
          <a:xfrm>
            <a:off x="6292800" y="1029600"/>
            <a:ext cx="24192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FontTx/>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A6CA4EAC-102A-42D2-9E76-F5ADCE9B960E}"/>
              </a:ext>
            </a:extLst>
          </p:cNvPr>
          <p:cNvSpPr>
            <a:spLocks noGrp="1"/>
          </p:cNvSpPr>
          <p:nvPr>
            <p:ph type="dt" sz="half" idx="35"/>
          </p:nvPr>
        </p:nvSpPr>
        <p:spPr/>
        <p:txBody>
          <a:bodyPr/>
          <a:lstStyle/>
          <a:p>
            <a:pPr>
              <a:lnSpc>
                <a:spcPct val="95000"/>
              </a:lnSpc>
            </a:pPr>
            <a:fld id="{BCD9B8E1-4803-4871-AE9C-DD8E06403E86}" type="datetime1">
              <a:rPr lang="en-GB" smtClean="0"/>
              <a:t>17/10/2025</a:t>
            </a:fld>
            <a:endParaRPr lang="en-GB" dirty="0"/>
          </a:p>
        </p:txBody>
      </p:sp>
      <p:sp>
        <p:nvSpPr>
          <p:cNvPr id="3" name="Footer Placeholder 2">
            <a:extLst>
              <a:ext uri="{FF2B5EF4-FFF2-40B4-BE49-F238E27FC236}">
                <a16:creationId xmlns:a16="http://schemas.microsoft.com/office/drawing/2014/main" id="{A7C9E92A-733C-4D50-9DF6-C89A092B22E9}"/>
              </a:ext>
            </a:extLst>
          </p:cNvPr>
          <p:cNvSpPr>
            <a:spLocks noGrp="1"/>
          </p:cNvSpPr>
          <p:nvPr>
            <p:ph type="ftr" sz="quarter" idx="36"/>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8128A13B-9D21-429B-8869-537307ED2FDF}"/>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1533363607"/>
      </p:ext>
    </p:extLst>
  </p:cSld>
  <p:clrMapOvr>
    <a:masterClrMapping/>
  </p:clrMapOvr>
  <p:extLst>
    <p:ext uri="{DCECCB84-F9BA-43D5-87BE-67443E8EF086}">
      <p15:sldGuideLst xmlns:p15="http://schemas.microsoft.com/office/powerpoint/2012/main">
        <p15:guide id="6" pos="3645">
          <p15:clr>
            <a:srgbClr val="FBAE40"/>
          </p15:clr>
        </p15:guide>
        <p15:guide id="7" pos="3963">
          <p15:clr>
            <a:srgbClr val="FBAE40"/>
          </p15:clr>
        </p15:guide>
        <p15:guide id="10" pos="1798">
          <p15:clr>
            <a:srgbClr val="FBAE40"/>
          </p15:clr>
        </p15:guide>
        <p15:guide id="11" pos="211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eaLnBrk="1">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6" name="Content Placeholder 1">
            <a:extLst>
              <a:ext uri="{FF2B5EF4-FFF2-40B4-BE49-F238E27FC236}">
                <a16:creationId xmlns:a16="http://schemas.microsoft.com/office/drawing/2014/main" id="{F8A859BB-4097-4B5C-9389-6FAEBA760E81}"/>
              </a:ext>
            </a:extLst>
          </p:cNvPr>
          <p:cNvSpPr>
            <a:spLocks noGrp="1"/>
          </p:cNvSpPr>
          <p:nvPr>
            <p:ph idx="1" hasCustomPrompt="1"/>
          </p:nvPr>
        </p:nvSpPr>
        <p:spPr>
          <a:xfrm>
            <a:off x="432000" y="1029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17" name="Content Placeholder 2">
            <a:extLst>
              <a:ext uri="{FF2B5EF4-FFF2-40B4-BE49-F238E27FC236}">
                <a16:creationId xmlns:a16="http://schemas.microsoft.com/office/drawing/2014/main" id="{418D3D8A-091D-4BFB-A5DB-F4E694271B33}"/>
              </a:ext>
            </a:extLst>
          </p:cNvPr>
          <p:cNvSpPr>
            <a:spLocks noGrp="1"/>
          </p:cNvSpPr>
          <p:nvPr>
            <p:ph idx="31" hasCustomPrompt="1"/>
          </p:nvPr>
        </p:nvSpPr>
        <p:spPr>
          <a:xfrm>
            <a:off x="432000" y="2991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11" name="Content Placeholder 3">
            <a:extLst>
              <a:ext uri="{FF2B5EF4-FFF2-40B4-BE49-F238E27FC236}">
                <a16:creationId xmlns:a16="http://schemas.microsoft.com/office/drawing/2014/main" id="{F620C479-51CF-4825-94BD-069C67AE9DC8}"/>
              </a:ext>
            </a:extLst>
          </p:cNvPr>
          <p:cNvSpPr>
            <a:spLocks noGrp="1"/>
          </p:cNvSpPr>
          <p:nvPr>
            <p:ph idx="29" hasCustomPrompt="1"/>
          </p:nvPr>
        </p:nvSpPr>
        <p:spPr>
          <a:xfrm>
            <a:off x="4824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12" name="Text Placeholder 14">
            <a:extLst>
              <a:ext uri="{FF2B5EF4-FFF2-40B4-BE49-F238E27FC236}">
                <a16:creationId xmlns:a16="http://schemas.microsoft.com/office/drawing/2014/main" id="{0567A9AF-7741-4EE2-9D70-D2F0624DC480}"/>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4" name="Date Placeholder 3">
            <a:extLst>
              <a:ext uri="{FF2B5EF4-FFF2-40B4-BE49-F238E27FC236}">
                <a16:creationId xmlns:a16="http://schemas.microsoft.com/office/drawing/2014/main" id="{06C653F7-01D6-474A-B06D-33C489D108D9}"/>
              </a:ext>
            </a:extLst>
          </p:cNvPr>
          <p:cNvSpPr>
            <a:spLocks noGrp="1"/>
          </p:cNvSpPr>
          <p:nvPr>
            <p:ph type="dt" sz="half" idx="32"/>
          </p:nvPr>
        </p:nvSpPr>
        <p:spPr/>
        <p:txBody>
          <a:bodyPr/>
          <a:lstStyle/>
          <a:p>
            <a:pPr>
              <a:lnSpc>
                <a:spcPct val="95000"/>
              </a:lnSpc>
            </a:pPr>
            <a:fld id="{C4628A12-7EBA-4FA7-9B78-684FDA9741BA}" type="datetime1">
              <a:rPr lang="en-GB" smtClean="0"/>
              <a:t>17/10/2025</a:t>
            </a:fld>
            <a:endParaRPr lang="en-GB" dirty="0"/>
          </a:p>
        </p:txBody>
      </p:sp>
      <p:sp>
        <p:nvSpPr>
          <p:cNvPr id="5" name="Footer Placeholder 4">
            <a:extLst>
              <a:ext uri="{FF2B5EF4-FFF2-40B4-BE49-F238E27FC236}">
                <a16:creationId xmlns:a16="http://schemas.microsoft.com/office/drawing/2014/main" id="{9CCB9D83-8D6C-40B3-A6B8-2D1D62035421}"/>
              </a:ext>
            </a:extLst>
          </p:cNvPr>
          <p:cNvSpPr>
            <a:spLocks noGrp="1"/>
          </p:cNvSpPr>
          <p:nvPr>
            <p:ph type="ftr" sz="quarter" idx="33"/>
          </p:nvPr>
        </p:nvSpPr>
        <p:spPr/>
        <p:txBody>
          <a:bodyPr/>
          <a:lstStyle/>
          <a:p>
            <a:pPr>
              <a:lnSpc>
                <a:spcPct val="95000"/>
              </a:lnSpc>
            </a:pPr>
            <a:endParaRPr lang="en-GB" dirty="0"/>
          </a:p>
        </p:txBody>
      </p:sp>
      <p:sp>
        <p:nvSpPr>
          <p:cNvPr id="9" name="Slide Number Placeholder 5 (FAST)">
            <a:extLst>
              <a:ext uri="{FF2B5EF4-FFF2-40B4-BE49-F238E27FC236}">
                <a16:creationId xmlns:a16="http://schemas.microsoft.com/office/drawing/2014/main" id="{65E63BC4-A76A-47BF-B6BA-4C5E281E6E15}"/>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1776221498"/>
      </p:ext>
    </p:extLst>
  </p:cSld>
  <p:clrMapOvr>
    <a:masterClrMapping/>
  </p:clrMapOvr>
  <p:extLst>
    <p:ext uri="{DCECCB84-F9BA-43D5-87BE-67443E8EF086}">
      <p15:sldGuideLst xmlns:p15="http://schemas.microsoft.com/office/powerpoint/2012/main">
        <p15:guide id="6" orient="horz" pos="1567">
          <p15:clr>
            <a:srgbClr val="FBAE40"/>
          </p15:clr>
        </p15:guide>
        <p15:guide id="8" orient="horz" pos="1882">
          <p15:clr>
            <a:srgbClr val="FBAE40"/>
          </p15:clr>
        </p15:guide>
        <p15:guide id="9" pos="2721">
          <p15:clr>
            <a:srgbClr val="FBAE40"/>
          </p15:clr>
        </p15:guide>
        <p15:guide id="10" pos="30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ntent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eaLnBrk="1">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1"/>
          <p:cNvSpPr>
            <a:spLocks noGrp="1"/>
          </p:cNvSpPr>
          <p:nvPr>
            <p:ph idx="1" hasCustomPrompt="1"/>
          </p:nvPr>
        </p:nvSpPr>
        <p:spPr>
          <a:xfrm>
            <a:off x="431999"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9" name="Content Placeholder 2">
            <a:extLst>
              <a:ext uri="{FF2B5EF4-FFF2-40B4-BE49-F238E27FC236}">
                <a16:creationId xmlns:a16="http://schemas.microsoft.com/office/drawing/2014/main" id="{A57738C9-DA24-4CF0-8DAD-EA13572AF5D6}"/>
              </a:ext>
            </a:extLst>
          </p:cNvPr>
          <p:cNvSpPr>
            <a:spLocks noGrp="1"/>
          </p:cNvSpPr>
          <p:nvPr>
            <p:ph idx="32" hasCustomPrompt="1"/>
          </p:nvPr>
        </p:nvSpPr>
        <p:spPr>
          <a:xfrm>
            <a:off x="4824000" y="1029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10" name="Content Placeholder 3">
            <a:extLst>
              <a:ext uri="{FF2B5EF4-FFF2-40B4-BE49-F238E27FC236}">
                <a16:creationId xmlns:a16="http://schemas.microsoft.com/office/drawing/2014/main" id="{34BB4B54-94C1-4B8F-955D-4A138B4885B3}"/>
              </a:ext>
            </a:extLst>
          </p:cNvPr>
          <p:cNvSpPr>
            <a:spLocks noGrp="1"/>
          </p:cNvSpPr>
          <p:nvPr>
            <p:ph idx="33" hasCustomPrompt="1"/>
          </p:nvPr>
        </p:nvSpPr>
        <p:spPr>
          <a:xfrm>
            <a:off x="4824000" y="2991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endParaRPr lang="en-GB" noProof="0" dirty="0"/>
          </a:p>
        </p:txBody>
      </p:sp>
      <p:sp>
        <p:nvSpPr>
          <p:cNvPr id="13" name="Text Placeholder 14">
            <a:extLst>
              <a:ext uri="{FF2B5EF4-FFF2-40B4-BE49-F238E27FC236}">
                <a16:creationId xmlns:a16="http://schemas.microsoft.com/office/drawing/2014/main" id="{32334051-2DCD-4BF5-8E3B-66EFA5476E02}"/>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4" name="Date Placeholder 3">
            <a:extLst>
              <a:ext uri="{FF2B5EF4-FFF2-40B4-BE49-F238E27FC236}">
                <a16:creationId xmlns:a16="http://schemas.microsoft.com/office/drawing/2014/main" id="{B33F7717-ED54-4A71-BBBA-48BA5FF570C8}"/>
              </a:ext>
            </a:extLst>
          </p:cNvPr>
          <p:cNvSpPr>
            <a:spLocks noGrp="1"/>
          </p:cNvSpPr>
          <p:nvPr>
            <p:ph type="dt" sz="half" idx="34"/>
          </p:nvPr>
        </p:nvSpPr>
        <p:spPr/>
        <p:txBody>
          <a:bodyPr/>
          <a:lstStyle/>
          <a:p>
            <a:pPr>
              <a:lnSpc>
                <a:spcPct val="95000"/>
              </a:lnSpc>
            </a:pPr>
            <a:fld id="{A0067887-C1CA-4DFD-A6C5-C6FF1FEE5D2C}" type="datetime1">
              <a:rPr lang="en-GB" smtClean="0"/>
              <a:t>17/10/2025</a:t>
            </a:fld>
            <a:endParaRPr lang="en-GB" dirty="0"/>
          </a:p>
        </p:txBody>
      </p:sp>
      <p:sp>
        <p:nvSpPr>
          <p:cNvPr id="5" name="Footer Placeholder 4">
            <a:extLst>
              <a:ext uri="{FF2B5EF4-FFF2-40B4-BE49-F238E27FC236}">
                <a16:creationId xmlns:a16="http://schemas.microsoft.com/office/drawing/2014/main" id="{63FEE082-8BDA-4F95-ADFD-03075BD80051}"/>
              </a:ext>
            </a:extLst>
          </p:cNvPr>
          <p:cNvSpPr>
            <a:spLocks noGrp="1"/>
          </p:cNvSpPr>
          <p:nvPr>
            <p:ph type="ftr" sz="quarter" idx="35"/>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C38EDEDE-C2FE-431F-88B2-387DD76107D4}"/>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945580141"/>
      </p:ext>
    </p:extLst>
  </p:cSld>
  <p:clrMapOvr>
    <a:masterClrMapping/>
  </p:clrMapOvr>
  <p:extLst>
    <p:ext uri="{DCECCB84-F9BA-43D5-87BE-67443E8EF086}">
      <p15:sldGuideLst xmlns:p15="http://schemas.microsoft.com/office/powerpoint/2012/main">
        <p15:guide id="4" pos="3039">
          <p15:clr>
            <a:srgbClr val="FBAE40"/>
          </p15:clr>
        </p15:guide>
        <p15:guide id="8" orient="horz" pos="1566">
          <p15:clr>
            <a:srgbClr val="FBAE40"/>
          </p15:clr>
        </p15:guide>
        <p15:guide id="9" orient="horz" pos="1882">
          <p15:clr>
            <a:srgbClr val="FBAE40"/>
          </p15:clr>
        </p15:guide>
        <p15:guide id="10" pos="272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5C9A02-46F5-4F1E-BC34-1CE77859B616}"/>
              </a:ext>
            </a:extLst>
          </p:cNvPr>
          <p:cNvSpPr>
            <a:spLocks noGrp="1"/>
          </p:cNvSpPr>
          <p:nvPr>
            <p:ph type="title" hasCustomPrompt="1"/>
          </p:nvPr>
        </p:nvSpPr>
        <p:spPr>
          <a:xfrm>
            <a:off x="432000" y="252000"/>
            <a:ext cx="8280000" cy="576000"/>
          </a:xfrm>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6" name="Content Placeholder 1">
            <a:extLst>
              <a:ext uri="{FF2B5EF4-FFF2-40B4-BE49-F238E27FC236}">
                <a16:creationId xmlns:a16="http://schemas.microsoft.com/office/drawing/2014/main" id="{A76E64DB-665E-484F-915F-C28A419F273A}"/>
              </a:ext>
            </a:extLst>
          </p:cNvPr>
          <p:cNvSpPr>
            <a:spLocks noGrp="1"/>
          </p:cNvSpPr>
          <p:nvPr>
            <p:ph idx="1" hasCustomPrompt="1"/>
          </p:nvPr>
        </p:nvSpPr>
        <p:spPr>
          <a:xfrm>
            <a:off x="431998"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17" name="Content Placeholder 2">
            <a:extLst>
              <a:ext uri="{FF2B5EF4-FFF2-40B4-BE49-F238E27FC236}">
                <a16:creationId xmlns:a16="http://schemas.microsoft.com/office/drawing/2014/main" id="{3C70FC30-C02A-4089-B606-00334AD4557A}"/>
              </a:ext>
            </a:extLst>
          </p:cNvPr>
          <p:cNvSpPr>
            <a:spLocks noGrp="1"/>
          </p:cNvSpPr>
          <p:nvPr>
            <p:ph idx="33" hasCustomPrompt="1"/>
          </p:nvPr>
        </p:nvSpPr>
        <p:spPr>
          <a:xfrm>
            <a:off x="4824000" y="1029600"/>
            <a:ext cx="1692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a:t>
            </a:r>
            <a:endParaRPr lang="en-GB" noProof="0" dirty="0"/>
          </a:p>
        </p:txBody>
      </p:sp>
      <p:sp>
        <p:nvSpPr>
          <p:cNvPr id="18" name="Content Placeholder 3">
            <a:extLst>
              <a:ext uri="{FF2B5EF4-FFF2-40B4-BE49-F238E27FC236}">
                <a16:creationId xmlns:a16="http://schemas.microsoft.com/office/drawing/2014/main" id="{988C62B9-48CB-4030-8AAD-44EC028DC0FD}"/>
              </a:ext>
            </a:extLst>
          </p:cNvPr>
          <p:cNvSpPr>
            <a:spLocks noGrp="1"/>
          </p:cNvSpPr>
          <p:nvPr>
            <p:ph idx="34" hasCustomPrompt="1"/>
          </p:nvPr>
        </p:nvSpPr>
        <p:spPr>
          <a:xfrm>
            <a:off x="7020000" y="1029600"/>
            <a:ext cx="1692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defRPr>
            </a:lvl2pPr>
            <a:lvl3pPr marL="648000" indent="-216000">
              <a:lnSpc>
                <a:spcPct val="100000"/>
              </a:lnSpc>
              <a:spcBef>
                <a:spcPts val="0"/>
              </a:spcBef>
              <a:buFont typeface="Arial" panose="020B0604020202020204" pitchFamily="34" charset="0"/>
              <a:buChar char="•"/>
              <a:defRPr sz="1000">
                <a:solidFill>
                  <a:schemeClr val="tx2"/>
                </a:solidFill>
                <a:latin typeface="+mn-lt"/>
              </a:defRPr>
            </a:lvl3pPr>
            <a:lvl4pPr marL="864000" indent="-216000">
              <a:lnSpc>
                <a:spcPct val="100000"/>
              </a:lnSpc>
              <a:spcBef>
                <a:spcPts val="0"/>
              </a:spcBef>
              <a:buFont typeface="Arial" panose="020B0604020202020204" pitchFamily="34" charset="0"/>
              <a:buChar char="•"/>
              <a:defRPr sz="1000">
                <a:solidFill>
                  <a:schemeClr val="tx2"/>
                </a:solidFill>
                <a:latin typeface="+mn-lt"/>
              </a:defRPr>
            </a:lvl4pPr>
            <a:lvl5pPr marL="1080000" indent="-216000">
              <a:lnSpc>
                <a:spcPct val="100000"/>
              </a:lnSpc>
              <a:spcBef>
                <a:spcPts val="0"/>
              </a:spcBef>
              <a:buFont typeface="Arial" panose="020B0604020202020204" pitchFamily="34" charset="0"/>
              <a:buChar char="•"/>
              <a:defRPr sz="1000">
                <a:solidFill>
                  <a:schemeClr val="tx2"/>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a:t>
            </a:r>
          </a:p>
          <a:p>
            <a:pPr lvl="1"/>
            <a:r>
              <a:rPr lang="en-GB" dirty="0"/>
              <a:t>2</a:t>
            </a:r>
          </a:p>
          <a:p>
            <a:pPr lvl="2"/>
            <a:r>
              <a:rPr lang="en-GB" dirty="0"/>
              <a:t>3</a:t>
            </a:r>
          </a:p>
          <a:p>
            <a:pPr lvl="3"/>
            <a:r>
              <a:rPr lang="en-GB" dirty="0"/>
              <a:t>4</a:t>
            </a:r>
          </a:p>
          <a:p>
            <a:pPr lvl="4"/>
            <a:r>
              <a:rPr lang="en-GB" dirty="0"/>
              <a:t>5</a:t>
            </a:r>
          </a:p>
          <a:p>
            <a:pPr lvl="5"/>
            <a:r>
              <a:rPr lang="en-GB" dirty="0"/>
              <a:t>6</a:t>
            </a:r>
          </a:p>
          <a:p>
            <a:pPr lvl="6"/>
            <a:r>
              <a:rPr lang="en-GB" dirty="0"/>
              <a:t>7</a:t>
            </a:r>
          </a:p>
          <a:p>
            <a:pPr lvl="7"/>
            <a:r>
              <a:rPr lang="en-GB" dirty="0"/>
              <a:t>8</a:t>
            </a:r>
          </a:p>
          <a:p>
            <a:pPr lvl="8"/>
            <a:r>
              <a:rPr lang="en-GB" dirty="0"/>
              <a:t>9 </a:t>
            </a:r>
            <a:endParaRPr lang="en-GB" noProof="0" dirty="0"/>
          </a:p>
        </p:txBody>
      </p:sp>
      <p:sp>
        <p:nvSpPr>
          <p:cNvPr id="9" name="Text Placeholder 14">
            <a:extLst>
              <a:ext uri="{FF2B5EF4-FFF2-40B4-BE49-F238E27FC236}">
                <a16:creationId xmlns:a16="http://schemas.microsoft.com/office/drawing/2014/main" id="{19C0DBCC-4AE4-4A9B-B6AC-41D01FB442A1}"/>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FontTx/>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A6CA4EAC-102A-42D2-9E76-F5ADCE9B960E}"/>
              </a:ext>
            </a:extLst>
          </p:cNvPr>
          <p:cNvSpPr>
            <a:spLocks noGrp="1"/>
          </p:cNvSpPr>
          <p:nvPr>
            <p:ph type="dt" sz="half" idx="35"/>
          </p:nvPr>
        </p:nvSpPr>
        <p:spPr/>
        <p:txBody>
          <a:bodyPr/>
          <a:lstStyle/>
          <a:p>
            <a:pPr>
              <a:lnSpc>
                <a:spcPct val="95000"/>
              </a:lnSpc>
            </a:pPr>
            <a:fld id="{3E5B009F-ECA4-4376-8EA4-692EAA9770B0}" type="datetime1">
              <a:rPr lang="en-GB" smtClean="0"/>
              <a:t>17/10/2025</a:t>
            </a:fld>
            <a:endParaRPr lang="en-GB" dirty="0"/>
          </a:p>
        </p:txBody>
      </p:sp>
      <p:sp>
        <p:nvSpPr>
          <p:cNvPr id="3" name="Footer Placeholder 2">
            <a:extLst>
              <a:ext uri="{FF2B5EF4-FFF2-40B4-BE49-F238E27FC236}">
                <a16:creationId xmlns:a16="http://schemas.microsoft.com/office/drawing/2014/main" id="{A7C9E92A-733C-4D50-9DF6-C89A092B22E9}"/>
              </a:ext>
            </a:extLst>
          </p:cNvPr>
          <p:cNvSpPr>
            <a:spLocks noGrp="1"/>
          </p:cNvSpPr>
          <p:nvPr>
            <p:ph type="ftr" sz="quarter" idx="36"/>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B471A5BF-BC19-4E62-945E-4AEF3F24F7A7}"/>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390527991"/>
      </p:ext>
    </p:extLst>
  </p:cSld>
  <p:clrMapOvr>
    <a:masterClrMapping/>
  </p:clrMapOvr>
  <p:extLst>
    <p:ext uri="{DCECCB84-F9BA-43D5-87BE-67443E8EF086}">
      <p15:sldGuideLst xmlns:p15="http://schemas.microsoft.com/office/powerpoint/2012/main">
        <p15:guide id="6" pos="4103">
          <p15:clr>
            <a:srgbClr val="FBAE40"/>
          </p15:clr>
        </p15:guide>
        <p15:guide id="7" pos="4421">
          <p15:clr>
            <a:srgbClr val="FBAE40"/>
          </p15:clr>
        </p15:guide>
        <p15:guide id="11" pos="3038">
          <p15:clr>
            <a:srgbClr val="FBAE40"/>
          </p15:clr>
        </p15:guide>
        <p15:guide id="12" pos="27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6D4C96D-A5C6-462E-A726-3A3CDB7C1BF6}"/>
              </a:ext>
            </a:extLst>
          </p:cNvPr>
          <p:cNvSpPr>
            <a:spLocks noGrp="1"/>
          </p:cNvSpPr>
          <p:nvPr>
            <p:ph type="title" hasCustomPrompt="1"/>
          </p:nvPr>
        </p:nvSpPr>
        <p:spPr>
          <a:xfrm>
            <a:off x="432000" y="252000"/>
            <a:ext cx="8280000" cy="576000"/>
          </a:xfrm>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6" name="Content Placeholder 2"/>
          <p:cNvSpPr>
            <a:spLocks noGrp="1"/>
          </p:cNvSpPr>
          <p:nvPr>
            <p:ph idx="1" hasCustomPrompt="1"/>
          </p:nvPr>
        </p:nvSpPr>
        <p:spPr>
          <a:xfrm>
            <a:off x="432000" y="1029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dirty="0"/>
              <a:t>6</a:t>
            </a:r>
          </a:p>
          <a:p>
            <a:pPr lvl="6"/>
            <a:r>
              <a:rPr lang="en-GB" dirty="0"/>
              <a:t>7</a:t>
            </a:r>
          </a:p>
          <a:p>
            <a:pPr lvl="7"/>
            <a:r>
              <a:rPr lang="en-GB" dirty="0"/>
              <a:t>8</a:t>
            </a:r>
          </a:p>
          <a:p>
            <a:pPr lvl="8"/>
            <a:r>
              <a:rPr lang="en-GB" dirty="0"/>
              <a:t>9</a:t>
            </a:r>
            <a:endParaRPr lang="en-GB" noProof="0" dirty="0"/>
          </a:p>
        </p:txBody>
      </p:sp>
      <p:sp>
        <p:nvSpPr>
          <p:cNvPr id="19" name="Content Placeholder 3"/>
          <p:cNvSpPr>
            <a:spLocks noGrp="1"/>
          </p:cNvSpPr>
          <p:nvPr>
            <p:ph idx="31" hasCustomPrompt="1"/>
          </p:nvPr>
        </p:nvSpPr>
        <p:spPr>
          <a:xfrm>
            <a:off x="432000" y="2991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dirty="0"/>
              <a:t>6</a:t>
            </a:r>
          </a:p>
          <a:p>
            <a:pPr lvl="6"/>
            <a:r>
              <a:rPr lang="en-GB" dirty="0"/>
              <a:t>7</a:t>
            </a:r>
          </a:p>
          <a:p>
            <a:pPr lvl="7"/>
            <a:r>
              <a:rPr lang="en-GB" dirty="0"/>
              <a:t>8</a:t>
            </a:r>
          </a:p>
          <a:p>
            <a:pPr lvl="8"/>
            <a:r>
              <a:rPr lang="en-GB" dirty="0"/>
              <a:t>9</a:t>
            </a:r>
            <a:endParaRPr lang="en-GB" noProof="0" dirty="0"/>
          </a:p>
        </p:txBody>
      </p:sp>
      <p:sp>
        <p:nvSpPr>
          <p:cNvPr id="21" name="Content Placeholder 4"/>
          <p:cNvSpPr>
            <a:spLocks noGrp="1"/>
          </p:cNvSpPr>
          <p:nvPr>
            <p:ph idx="32" hasCustomPrompt="1"/>
          </p:nvPr>
        </p:nvSpPr>
        <p:spPr>
          <a:xfrm>
            <a:off x="4824000" y="1029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dirty="0"/>
              <a:t>6</a:t>
            </a:r>
          </a:p>
          <a:p>
            <a:pPr lvl="6"/>
            <a:r>
              <a:rPr lang="en-GB" dirty="0"/>
              <a:t>7</a:t>
            </a:r>
          </a:p>
          <a:p>
            <a:pPr lvl="7"/>
            <a:r>
              <a:rPr lang="en-GB" dirty="0"/>
              <a:t>8</a:t>
            </a:r>
          </a:p>
          <a:p>
            <a:pPr lvl="8"/>
            <a:r>
              <a:rPr lang="en-GB" dirty="0"/>
              <a:t>9</a:t>
            </a:r>
            <a:endParaRPr lang="en-GB" noProof="0" dirty="0"/>
          </a:p>
        </p:txBody>
      </p:sp>
      <p:sp>
        <p:nvSpPr>
          <p:cNvPr id="23" name="Content Placeholder 5"/>
          <p:cNvSpPr>
            <a:spLocks noGrp="1"/>
          </p:cNvSpPr>
          <p:nvPr>
            <p:ph idx="33" hasCustomPrompt="1"/>
          </p:nvPr>
        </p:nvSpPr>
        <p:spPr>
          <a:xfrm>
            <a:off x="4824000" y="2991600"/>
            <a:ext cx="3888000" cy="1458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dirty="0"/>
              <a:t>6</a:t>
            </a:r>
          </a:p>
          <a:p>
            <a:pPr lvl="6"/>
            <a:r>
              <a:rPr lang="en-GB" dirty="0"/>
              <a:t>7</a:t>
            </a:r>
          </a:p>
          <a:p>
            <a:pPr lvl="7"/>
            <a:r>
              <a:rPr lang="en-GB" dirty="0"/>
              <a:t>8</a:t>
            </a:r>
          </a:p>
          <a:p>
            <a:pPr lvl="8"/>
            <a:r>
              <a:rPr lang="en-GB" dirty="0"/>
              <a:t>9</a:t>
            </a:r>
            <a:endParaRPr lang="en-GB" noProof="0" dirty="0"/>
          </a:p>
        </p:txBody>
      </p:sp>
      <p:sp>
        <p:nvSpPr>
          <p:cNvPr id="14" name="Text Placeholder 14">
            <a:extLst>
              <a:ext uri="{FF2B5EF4-FFF2-40B4-BE49-F238E27FC236}">
                <a16:creationId xmlns:a16="http://schemas.microsoft.com/office/drawing/2014/main" id="{DBB1C826-8422-4628-93A8-315ECBAB1362}"/>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B1AC9694-0939-4287-80B8-8D8991B30022}"/>
              </a:ext>
            </a:extLst>
          </p:cNvPr>
          <p:cNvSpPr>
            <a:spLocks noGrp="1"/>
          </p:cNvSpPr>
          <p:nvPr>
            <p:ph type="dt" sz="half" idx="34"/>
          </p:nvPr>
        </p:nvSpPr>
        <p:spPr/>
        <p:txBody>
          <a:bodyPr/>
          <a:lstStyle/>
          <a:p>
            <a:pPr>
              <a:lnSpc>
                <a:spcPct val="95000"/>
              </a:lnSpc>
            </a:pPr>
            <a:fld id="{CD45A700-3CEF-46C2-8364-3C83D5E86A0C}" type="datetime1">
              <a:rPr lang="en-GB" smtClean="0"/>
              <a:t>17/10/2025</a:t>
            </a:fld>
            <a:endParaRPr lang="en-GB" dirty="0"/>
          </a:p>
        </p:txBody>
      </p:sp>
      <p:sp>
        <p:nvSpPr>
          <p:cNvPr id="3" name="Footer Placeholder 2">
            <a:extLst>
              <a:ext uri="{FF2B5EF4-FFF2-40B4-BE49-F238E27FC236}">
                <a16:creationId xmlns:a16="http://schemas.microsoft.com/office/drawing/2014/main" id="{0F42E6A9-DFF4-459E-9477-51C4E503C357}"/>
              </a:ext>
            </a:extLst>
          </p:cNvPr>
          <p:cNvSpPr>
            <a:spLocks noGrp="1"/>
          </p:cNvSpPr>
          <p:nvPr>
            <p:ph type="ftr" sz="quarter" idx="35"/>
          </p:nvPr>
        </p:nvSpPr>
        <p:spPr/>
        <p:txBody>
          <a:bodyPr/>
          <a:lstStyle/>
          <a:p>
            <a:pPr>
              <a:lnSpc>
                <a:spcPct val="95000"/>
              </a:lnSpc>
            </a:pPr>
            <a:endParaRPr lang="en-GB" dirty="0"/>
          </a:p>
        </p:txBody>
      </p:sp>
      <p:sp>
        <p:nvSpPr>
          <p:cNvPr id="10" name="Slide Number Placeholder 5 (FAST)">
            <a:extLst>
              <a:ext uri="{FF2B5EF4-FFF2-40B4-BE49-F238E27FC236}">
                <a16:creationId xmlns:a16="http://schemas.microsoft.com/office/drawing/2014/main" id="{5EEB90F5-37ED-4E21-B4F3-76D61BEE3A7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605021283"/>
      </p:ext>
    </p:extLst>
  </p:cSld>
  <p:clrMapOvr>
    <a:masterClrMapping/>
  </p:clrMapOvr>
  <p:extLst>
    <p:ext uri="{DCECCB84-F9BA-43D5-87BE-67443E8EF086}">
      <p15:sldGuideLst xmlns:p15="http://schemas.microsoft.com/office/powerpoint/2012/main">
        <p15:guide id="2" pos="2721">
          <p15:clr>
            <a:srgbClr val="FBAE40"/>
          </p15:clr>
        </p15:guide>
        <p15:guide id="4" pos="3039">
          <p15:clr>
            <a:srgbClr val="FBAE40"/>
          </p15:clr>
        </p15:guide>
        <p15:guide id="8" orient="horz" pos="1570">
          <p15:clr>
            <a:srgbClr val="FBAE40"/>
          </p15:clr>
        </p15:guide>
        <p15:guide id="9" orient="horz" pos="18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15" name="Baggund">
            <a:extLst>
              <a:ext uri="{FF2B5EF4-FFF2-40B4-BE49-F238E27FC236}">
                <a16:creationId xmlns:a16="http://schemas.microsoft.com/office/drawing/2014/main" id="{BED0A9AC-E171-4E5D-ABD0-556AD3B13530}"/>
              </a:ext>
            </a:extLst>
          </p:cNvPr>
          <p:cNvSpPr/>
          <p:nvPr/>
        </p:nvSpPr>
        <p:spPr bwMode="ltGray">
          <a:xfrm>
            <a:off x="4572000" y="0"/>
            <a:ext cx="45729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25" name="Picture Placeholder 1">
            <a:extLst>
              <a:ext uri="{FF2B5EF4-FFF2-40B4-BE49-F238E27FC236}">
                <a16:creationId xmlns:a16="http://schemas.microsoft.com/office/drawing/2014/main" id="{95EC5A00-F373-4B9E-90D0-78C2B446DE26}"/>
              </a:ext>
            </a:extLst>
          </p:cNvPr>
          <p:cNvSpPr>
            <a:spLocks noGrp="1"/>
          </p:cNvSpPr>
          <p:nvPr>
            <p:ph type="pic" sz="quarter" idx="14" hasCustomPrompt="1"/>
          </p:nvPr>
        </p:nvSpPr>
        <p:spPr>
          <a:xfrm>
            <a:off x="4572000" y="0"/>
            <a:ext cx="4572000" cy="5143500"/>
          </a:xfrm>
          <a:prstGeom prst="rect">
            <a:avLst/>
          </a:prstGeom>
          <a:solidFill>
            <a:schemeClr val="accent5"/>
          </a:solidFill>
        </p:spPr>
        <p:txBody>
          <a:bodyPr wrap="square" lIns="180000" tIns="0" rIns="216000" bIns="648000" anchor="ctr" anchorCtr="0">
            <a:noAutofit/>
          </a:bodyPr>
          <a:lstStyle>
            <a:lvl1pPr marL="0" indent="0" algn="ctr">
              <a:spcAft>
                <a:spcPts val="0"/>
              </a:spcAft>
              <a:buNone/>
              <a:defRPr sz="1000" b="0"/>
            </a:lvl1pPr>
          </a:lstStyle>
          <a:p>
            <a:r>
              <a:rPr lang="en-GB" noProof="0" dirty="0"/>
              <a:t>Click icon to add picture</a:t>
            </a:r>
            <a:br>
              <a:rPr lang="en-GB" noProof="0" dirty="0"/>
            </a:br>
            <a:r>
              <a:rPr lang="en-GB" noProof="0" dirty="0"/>
              <a:t>or click on frame and insert picture via Templafy Images</a:t>
            </a:r>
          </a:p>
        </p:txBody>
      </p:sp>
      <p:sp>
        <p:nvSpPr>
          <p:cNvPr id="34" name="Title 16">
            <a:extLst>
              <a:ext uri="{FF2B5EF4-FFF2-40B4-BE49-F238E27FC236}">
                <a16:creationId xmlns:a16="http://schemas.microsoft.com/office/drawing/2014/main" id="{2A9B6D3A-1876-4B39-9B5F-BA5E5CEBE01E}"/>
              </a:ext>
            </a:extLst>
          </p:cNvPr>
          <p:cNvSpPr>
            <a:spLocks noGrp="1"/>
          </p:cNvSpPr>
          <p:nvPr>
            <p:ph type="title" hasCustomPrompt="1"/>
          </p:nvPr>
        </p:nvSpPr>
        <p:spPr>
          <a:xfrm>
            <a:off x="432000" y="252000"/>
            <a:ext cx="3888000" cy="576000"/>
          </a:xfrm>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33" name="Content Placeholder 2">
            <a:extLst>
              <a:ext uri="{FF2B5EF4-FFF2-40B4-BE49-F238E27FC236}">
                <a16:creationId xmlns:a16="http://schemas.microsoft.com/office/drawing/2014/main" id="{EE5168EB-F110-45AB-AB79-DB95008DDE00}"/>
              </a:ext>
            </a:extLst>
          </p:cNvPr>
          <p:cNvSpPr>
            <a:spLocks noGrp="1"/>
          </p:cNvSpPr>
          <p:nvPr>
            <p:ph idx="1" hasCustomPrompt="1"/>
          </p:nvPr>
        </p:nvSpPr>
        <p:spPr>
          <a:xfrm>
            <a:off x="432000" y="1029600"/>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a:defRPr>
                <a:latin typeface="+mn-lt"/>
              </a:defRPr>
            </a:lvl6pPr>
            <a:lvl7pPr>
              <a:defRPr>
                <a:latin typeface="+mn-lt"/>
              </a:defRPr>
            </a:lvl7pPr>
            <a:lvl8pPr>
              <a:defRPr>
                <a:latin typeface="+mn-lt"/>
              </a:defRPr>
            </a:lvl8pPr>
            <a:lvl9pP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dirty="0"/>
              <a:t>6</a:t>
            </a:r>
          </a:p>
          <a:p>
            <a:pPr lvl="6"/>
            <a:r>
              <a:rPr lang="en-GB" dirty="0"/>
              <a:t>7</a:t>
            </a:r>
          </a:p>
          <a:p>
            <a:pPr lvl="7"/>
            <a:r>
              <a:rPr lang="en-GB" dirty="0"/>
              <a:t>8</a:t>
            </a:r>
          </a:p>
          <a:p>
            <a:pPr lvl="8"/>
            <a:r>
              <a:rPr lang="en-GB" dirty="0"/>
              <a:t>9</a:t>
            </a:r>
            <a:endParaRPr lang="en-GB" noProof="0" dirty="0"/>
          </a:p>
        </p:txBody>
      </p:sp>
      <p:sp>
        <p:nvSpPr>
          <p:cNvPr id="9" name="Text Placeholder 3">
            <a:extLst>
              <a:ext uri="{FF2B5EF4-FFF2-40B4-BE49-F238E27FC236}">
                <a16:creationId xmlns:a16="http://schemas.microsoft.com/office/drawing/2014/main" id="{37801973-ACAA-4794-A532-150133FC3F68}"/>
              </a:ext>
            </a:extLst>
          </p:cNvPr>
          <p:cNvSpPr>
            <a:spLocks noGrp="1"/>
          </p:cNvSpPr>
          <p:nvPr>
            <p:ph type="body" sz="quarter" idx="18" hasCustomPrompt="1"/>
          </p:nvPr>
        </p:nvSpPr>
        <p:spPr>
          <a:xfrm>
            <a:off x="4841082" y="2843212"/>
            <a:ext cx="2559618" cy="1606551"/>
          </a:xfrm>
        </p:spPr>
        <p:txBody>
          <a:bodyPr anchor="b" anchorCtr="0"/>
          <a:lstStyle>
            <a:lvl1pPr marL="0" indent="0">
              <a:lnSpc>
                <a:spcPct val="120000"/>
              </a:lnSpc>
              <a:spcAft>
                <a:spcPts val="450"/>
              </a:spcAft>
              <a:buFont typeface="Arial" panose="020B0604020202020204" pitchFamily="34" charset="0"/>
              <a:buChar char="​"/>
              <a:defRPr sz="700" b="1" i="0">
                <a:solidFill>
                  <a:schemeClr val="bg1"/>
                </a:solidFill>
              </a:defRPr>
            </a:lvl1pPr>
            <a:lvl2pPr marL="0" indent="0">
              <a:lnSpc>
                <a:spcPct val="120000"/>
              </a:lnSpc>
              <a:spcAft>
                <a:spcPts val="450"/>
              </a:spcAft>
              <a:buFont typeface="Arial" panose="020B0604020202020204" pitchFamily="34" charset="0"/>
              <a:buChar char="​"/>
              <a:defRPr sz="700" b="0" i="0">
                <a:solidFill>
                  <a:schemeClr val="bg1"/>
                </a:solidFill>
              </a:defRPr>
            </a:lvl2pPr>
            <a:lvl3pPr marL="0" indent="0">
              <a:lnSpc>
                <a:spcPct val="120000"/>
              </a:lnSpc>
              <a:spcAft>
                <a:spcPts val="450"/>
              </a:spcAft>
              <a:buFont typeface="Arial" panose="020B0604020202020204" pitchFamily="34" charset="0"/>
              <a:buChar char="​"/>
              <a:defRPr sz="700" b="0" i="0">
                <a:solidFill>
                  <a:schemeClr val="bg1"/>
                </a:solidFill>
              </a:defRPr>
            </a:lvl3pPr>
            <a:lvl4pPr marL="0" indent="0">
              <a:lnSpc>
                <a:spcPct val="120000"/>
              </a:lnSpc>
              <a:spcAft>
                <a:spcPts val="450"/>
              </a:spcAft>
              <a:buFont typeface="Arial" panose="020B0604020202020204" pitchFamily="34" charset="0"/>
              <a:buChar char="​"/>
              <a:defRPr sz="700" b="0" i="0">
                <a:solidFill>
                  <a:schemeClr val="bg1"/>
                </a:solidFill>
              </a:defRPr>
            </a:lvl4pPr>
            <a:lvl5pPr marL="0" indent="0">
              <a:lnSpc>
                <a:spcPct val="120000"/>
              </a:lnSpc>
              <a:spcAft>
                <a:spcPts val="450"/>
              </a:spcAft>
              <a:buFont typeface="Arial" panose="020B0604020202020204" pitchFamily="34" charset="0"/>
              <a:buChar char="​"/>
              <a:defRPr sz="700" b="0" i="0">
                <a:solidFill>
                  <a:schemeClr val="bg1"/>
                </a:solidFill>
              </a:defRPr>
            </a:lvl5pPr>
            <a:lvl6pPr marL="0" indent="0">
              <a:lnSpc>
                <a:spcPct val="100000"/>
              </a:lnSpc>
              <a:buFont typeface="Arial" panose="020B0604020202020204" pitchFamily="34" charset="0"/>
              <a:buChar char="​"/>
              <a:defRPr sz="700" b="0" i="0">
                <a:solidFill>
                  <a:schemeClr val="bg1"/>
                </a:solidFill>
              </a:defRPr>
            </a:lvl6pPr>
            <a:lvl7pPr marL="0" indent="0">
              <a:lnSpc>
                <a:spcPct val="100000"/>
              </a:lnSpc>
              <a:buFont typeface="Arial" panose="020B0604020202020204" pitchFamily="34" charset="0"/>
              <a:buChar char="​"/>
              <a:defRPr sz="700" b="0" i="0">
                <a:solidFill>
                  <a:schemeClr val="bg1"/>
                </a:solidFill>
              </a:defRPr>
            </a:lvl7pPr>
            <a:lvl8pPr marL="0" indent="0">
              <a:lnSpc>
                <a:spcPct val="100000"/>
              </a:lnSpc>
              <a:buFont typeface="Arial" panose="020B0604020202020204" pitchFamily="34" charset="0"/>
              <a:buChar char="​"/>
              <a:defRPr sz="700" b="0" i="0">
                <a:solidFill>
                  <a:schemeClr val="bg1"/>
                </a:solidFill>
              </a:defRPr>
            </a:lvl8pPr>
            <a:lvl9pPr marL="0" indent="0">
              <a:lnSpc>
                <a:spcPct val="100000"/>
              </a:lnSpc>
              <a:buFont typeface="Arial" panose="020B0604020202020204" pitchFamily="34" charset="0"/>
              <a:buChar char="​"/>
              <a:defRPr sz="700" b="0" i="0">
                <a:solidFill>
                  <a:schemeClr val="bg1"/>
                </a:solidFill>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Text Placeholder 14">
            <a:extLst>
              <a:ext uri="{FF2B5EF4-FFF2-40B4-BE49-F238E27FC236}">
                <a16:creationId xmlns:a16="http://schemas.microsoft.com/office/drawing/2014/main" id="{67782524-1158-4654-BA5E-A2BD94C173E5}"/>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10" name="Text Placeholder logo">
            <a:extLst>
              <a:ext uri="{FF2B5EF4-FFF2-40B4-BE49-F238E27FC236}">
                <a16:creationId xmlns:a16="http://schemas.microsoft.com/office/drawing/2014/main" id="{170B52BE-DEB5-49C4-B6B9-119CBF4526E3}"/>
              </a:ext>
            </a:extLst>
          </p:cNvPr>
          <p:cNvSpPr>
            <a:spLocks noGrp="1"/>
          </p:cNvSpPr>
          <p:nvPr>
            <p:ph type="body" sz="quarter" idx="28" hasCustomPrompt="1"/>
          </p:nvPr>
        </p:nvSpPr>
        <p:spPr>
          <a:xfrm>
            <a:off x="8344800" y="4814425"/>
            <a:ext cx="367200" cy="100800"/>
          </a:xfrm>
          <a:blipFill>
            <a:blip r:embed="rId2">
              <a:extLst>
                <a:ext uri="{96DAC541-7B7A-43D3-8B79-37D633B846F1}">
                  <asvg:svgBlip xmlns:asvg="http://schemas.microsoft.com/office/drawing/2016/SVG/main" r:embed="rId3"/>
                </a:ext>
              </a:extLst>
            </a:blip>
            <a:stretch>
              <a:fillRect/>
            </a:stretch>
          </a:blipFill>
        </p:spPr>
        <p:txBody>
          <a:bodyPr/>
          <a:lstStyle>
            <a:lvl1pPr>
              <a:defRPr sz="100" b="0">
                <a:noFill/>
              </a:defRPr>
            </a:lvl1pPr>
          </a:lstStyle>
          <a:p>
            <a:pPr lvl="0"/>
            <a:r>
              <a:rPr lang="en-GB" dirty="0"/>
              <a:t>.</a:t>
            </a:r>
          </a:p>
        </p:txBody>
      </p:sp>
      <p:sp>
        <p:nvSpPr>
          <p:cNvPr id="3" name="Pladsholder til dato 2">
            <a:extLst>
              <a:ext uri="{FF2B5EF4-FFF2-40B4-BE49-F238E27FC236}">
                <a16:creationId xmlns:a16="http://schemas.microsoft.com/office/drawing/2014/main" id="{0E003746-A877-4C41-AFA0-DA2FDDD32C05}"/>
              </a:ext>
            </a:extLst>
          </p:cNvPr>
          <p:cNvSpPr>
            <a:spLocks noGrp="1"/>
          </p:cNvSpPr>
          <p:nvPr>
            <p:ph type="dt" sz="half" idx="29"/>
          </p:nvPr>
        </p:nvSpPr>
        <p:spPr/>
        <p:txBody>
          <a:bodyPr/>
          <a:lstStyle/>
          <a:p>
            <a:pPr>
              <a:lnSpc>
                <a:spcPct val="95000"/>
              </a:lnSpc>
            </a:pPr>
            <a:fld id="{CDC2A4D0-FFC8-4B9C-87B5-082A3436EC55}" type="datetime1">
              <a:rPr lang="en-GB" smtClean="0"/>
              <a:t>17/10/2025</a:t>
            </a:fld>
            <a:endParaRPr lang="en-GB" dirty="0"/>
          </a:p>
        </p:txBody>
      </p:sp>
      <p:sp>
        <p:nvSpPr>
          <p:cNvPr id="4" name="Pladsholder til sidefod 3">
            <a:extLst>
              <a:ext uri="{FF2B5EF4-FFF2-40B4-BE49-F238E27FC236}">
                <a16:creationId xmlns:a16="http://schemas.microsoft.com/office/drawing/2014/main" id="{031715F6-207D-4160-8320-A60EC214DB7F}"/>
              </a:ext>
            </a:extLst>
          </p:cNvPr>
          <p:cNvSpPr>
            <a:spLocks noGrp="1"/>
          </p:cNvSpPr>
          <p:nvPr>
            <p:ph type="ftr" sz="quarter" idx="30"/>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E03F9A40-0343-46E2-8058-06615B7B4838}"/>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3988892520"/>
      </p:ext>
    </p:extLst>
  </p:cSld>
  <p:clrMapOvr>
    <a:masterClrMapping/>
  </p:clrMapOvr>
  <p:extLst>
    <p:ext uri="{DCECCB84-F9BA-43D5-87BE-67443E8EF086}">
      <p15:sldGuideLst xmlns:p15="http://schemas.microsoft.com/office/powerpoint/2012/main">
        <p15:guide id="2" pos="2721">
          <p15:clr>
            <a:srgbClr val="FBAE40"/>
          </p15:clr>
        </p15:guide>
        <p15:guide id="5"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and Content">
    <p:bg>
      <p:bgPr>
        <a:solidFill>
          <a:schemeClr val="bg1"/>
        </a:solidFill>
        <a:effectLst/>
      </p:bgPr>
    </p:bg>
    <p:spTree>
      <p:nvGrpSpPr>
        <p:cNvPr id="1" name=""/>
        <p:cNvGrpSpPr/>
        <p:nvPr/>
      </p:nvGrpSpPr>
      <p:grpSpPr>
        <a:xfrm>
          <a:off x="0" y="0"/>
          <a:ext cx="0" cy="0"/>
          <a:chOff x="0" y="0"/>
          <a:chExt cx="0" cy="0"/>
        </a:xfrm>
      </p:grpSpPr>
      <p:sp>
        <p:nvSpPr>
          <p:cNvPr id="19" name="Pladsholder til billede 1">
            <a:extLst>
              <a:ext uri="{FF2B5EF4-FFF2-40B4-BE49-F238E27FC236}">
                <a16:creationId xmlns:a16="http://schemas.microsoft.com/office/drawing/2014/main" id="{CDFA7363-B2A3-414B-8CD2-9760EB77FBAC}"/>
              </a:ext>
            </a:extLst>
          </p:cNvPr>
          <p:cNvSpPr>
            <a:spLocks noGrp="1"/>
          </p:cNvSpPr>
          <p:nvPr>
            <p:ph type="pic" sz="quarter" idx="14" hasCustomPrompt="1"/>
          </p:nvPr>
        </p:nvSpPr>
        <p:spPr>
          <a:xfrm>
            <a:off x="0" y="0"/>
            <a:ext cx="4572000" cy="5143500"/>
          </a:xfrm>
          <a:prstGeom prst="rect">
            <a:avLst/>
          </a:prstGeom>
          <a:solidFill>
            <a:schemeClr val="accent5"/>
          </a:solidFill>
        </p:spPr>
        <p:txBody>
          <a:bodyPr wrap="square" lIns="252000" tIns="0" rIns="252000" bIns="648000" anchor="ctr" anchorCtr="0">
            <a:noAutofit/>
          </a:bodyPr>
          <a:lstStyle>
            <a:lvl1pPr marL="0" indent="0" algn="ctr">
              <a:spcAft>
                <a:spcPts val="0"/>
              </a:spcAft>
              <a:buNone/>
              <a:defRPr sz="1000" b="0"/>
            </a:lvl1pPr>
          </a:lstStyle>
          <a:p>
            <a:r>
              <a:rPr lang="en-GB" noProof="0" dirty="0"/>
              <a:t>Click icon to add picture</a:t>
            </a:r>
            <a:br>
              <a:rPr lang="en-GB" noProof="0" dirty="0"/>
            </a:br>
            <a:r>
              <a:rPr lang="en-GB" noProof="0" dirty="0"/>
              <a:t>or click on frame and insert picture via Templafy Images</a:t>
            </a:r>
          </a:p>
        </p:txBody>
      </p:sp>
      <p:sp>
        <p:nvSpPr>
          <p:cNvPr id="15" name="Title 16">
            <a:extLst>
              <a:ext uri="{FF2B5EF4-FFF2-40B4-BE49-F238E27FC236}">
                <a16:creationId xmlns:a16="http://schemas.microsoft.com/office/drawing/2014/main" id="{4704384C-A5B7-4110-AAA9-4C8D00426179}"/>
              </a:ext>
            </a:extLst>
          </p:cNvPr>
          <p:cNvSpPr>
            <a:spLocks noGrp="1"/>
          </p:cNvSpPr>
          <p:nvPr>
            <p:ph type="title" hasCustomPrompt="1"/>
          </p:nvPr>
        </p:nvSpPr>
        <p:spPr>
          <a:xfrm>
            <a:off x="4824000" y="252000"/>
            <a:ext cx="3888000" cy="576000"/>
          </a:xfrm>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14" name="Content Placeholder 2">
            <a:extLst>
              <a:ext uri="{FF2B5EF4-FFF2-40B4-BE49-F238E27FC236}">
                <a16:creationId xmlns:a16="http://schemas.microsoft.com/office/drawing/2014/main" id="{F87392D5-D764-4675-937A-382F4E25E40A}"/>
              </a:ext>
            </a:extLst>
          </p:cNvPr>
          <p:cNvSpPr>
            <a:spLocks noGrp="1"/>
          </p:cNvSpPr>
          <p:nvPr>
            <p:ph idx="1" hasCustomPrompt="1"/>
          </p:nvPr>
        </p:nvSpPr>
        <p:spPr>
          <a:xfrm>
            <a:off x="4824000" y="1028256"/>
            <a:ext cx="3888000" cy="3420000"/>
          </a:xfrm>
        </p:spPr>
        <p:txBody>
          <a:bodyPr/>
          <a:lstStyle>
            <a:lvl1pPr marL="216000" indent="-216000">
              <a:lnSpc>
                <a:spcPct val="100000"/>
              </a:lnSpc>
              <a:spcBef>
                <a:spcPts val="0"/>
              </a:spcBef>
              <a:buFont typeface="Arial" panose="020B0604020202020204" pitchFamily="34" charset="0"/>
              <a:buChar char="•"/>
              <a:defRPr sz="1000" b="0">
                <a:solidFill>
                  <a:schemeClr val="tx2"/>
                </a:solidFill>
                <a:latin typeface="+mn-lt"/>
                <a:cs typeface="Arial" panose="020B0604020202020204" pitchFamily="34" charset="0"/>
                <a:sym typeface="Orsted Sans Office" panose="00000500000000000000" pitchFamily="2" charset="0"/>
              </a:defRPr>
            </a:lvl1pPr>
            <a:lvl2pPr marL="432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a:lnSpc>
                <a:spcPct val="100000"/>
              </a:lnSpc>
              <a:spcBef>
                <a:spcPts val="0"/>
              </a:spcBef>
              <a:defRPr sz="1000">
                <a:solidFill>
                  <a:schemeClr val="tx2"/>
                </a:solidFill>
                <a:latin typeface="+mn-lt"/>
                <a:cs typeface="Arial" panose="020B0604020202020204" pitchFamily="34" charset="0"/>
                <a:sym typeface="Orsted Sans Office" panose="00000500000000000000" pitchFamily="2" charset="0"/>
              </a:defRPr>
            </a:lvl5pPr>
            <a:lvl6pPr marL="1080000" indent="-216000">
              <a:lnSpc>
                <a:spcPct val="100000"/>
              </a:lnSpc>
              <a:buFont typeface="Arial" panose="020B0604020202020204" pitchFamily="34" charset="0"/>
              <a:buChar char="•"/>
              <a:defRPr sz="1000">
                <a:latin typeface="+mn-lt"/>
              </a:defRPr>
            </a:lvl6pPr>
            <a:lvl7pPr>
              <a:defRPr>
                <a:latin typeface="+mn-lt"/>
              </a:defRPr>
            </a:lvl7pPr>
            <a:lvl8pPr>
              <a:defRPr>
                <a:latin typeface="+mn-lt"/>
              </a:defRPr>
            </a:lvl8pPr>
            <a:lvl9pPr marL="1080000" indent="-216000">
              <a:buFont typeface="Arial" panose="020B0604020202020204" pitchFamily="34" charset="0"/>
              <a:buChar char="•"/>
              <a:defRPr>
                <a:latin typeface="+mn-lt"/>
              </a:defRPr>
            </a:lvl9pPr>
          </a:lstStyle>
          <a:p>
            <a:pPr lvl="0"/>
            <a:r>
              <a:rPr lang="en-GB" dirty="0"/>
              <a:t>Click to add text </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dirty="0"/>
              <a:t>6</a:t>
            </a:r>
          </a:p>
          <a:p>
            <a:pPr lvl="6"/>
            <a:r>
              <a:rPr lang="en-GB" dirty="0"/>
              <a:t>7</a:t>
            </a:r>
          </a:p>
          <a:p>
            <a:pPr lvl="7"/>
            <a:r>
              <a:rPr lang="en-GB" dirty="0"/>
              <a:t>8</a:t>
            </a:r>
          </a:p>
          <a:p>
            <a:pPr lvl="8"/>
            <a:r>
              <a:rPr lang="en-GB" dirty="0"/>
              <a:t>9</a:t>
            </a:r>
            <a:endParaRPr lang="en-GB" noProof="0" dirty="0"/>
          </a:p>
        </p:txBody>
      </p:sp>
      <p:sp>
        <p:nvSpPr>
          <p:cNvPr id="9" name="Text Placeholder 3">
            <a:extLst>
              <a:ext uri="{FF2B5EF4-FFF2-40B4-BE49-F238E27FC236}">
                <a16:creationId xmlns:a16="http://schemas.microsoft.com/office/drawing/2014/main" id="{37801973-ACAA-4794-A532-150133FC3F68}"/>
              </a:ext>
            </a:extLst>
          </p:cNvPr>
          <p:cNvSpPr>
            <a:spLocks noGrp="1"/>
          </p:cNvSpPr>
          <p:nvPr>
            <p:ph type="body" sz="quarter" idx="18" hasCustomPrompt="1"/>
          </p:nvPr>
        </p:nvSpPr>
        <p:spPr>
          <a:xfrm>
            <a:off x="269082" y="2843212"/>
            <a:ext cx="2701670" cy="1606551"/>
          </a:xfrm>
        </p:spPr>
        <p:txBody>
          <a:bodyPr anchor="b" anchorCtr="0"/>
          <a:lstStyle>
            <a:lvl1pPr marL="0" indent="0">
              <a:lnSpc>
                <a:spcPct val="120000"/>
              </a:lnSpc>
              <a:spcAft>
                <a:spcPts val="450"/>
              </a:spcAft>
              <a:buFont typeface="Arial" panose="020B0604020202020204" pitchFamily="34" charset="0"/>
              <a:buChar char="​"/>
              <a:defRPr sz="700" b="1" i="0">
                <a:solidFill>
                  <a:schemeClr val="bg1"/>
                </a:solidFill>
              </a:defRPr>
            </a:lvl1pPr>
            <a:lvl2pPr marL="0" indent="0">
              <a:lnSpc>
                <a:spcPct val="120000"/>
              </a:lnSpc>
              <a:spcAft>
                <a:spcPts val="450"/>
              </a:spcAft>
              <a:buFont typeface="Arial" panose="020B0604020202020204" pitchFamily="34" charset="0"/>
              <a:buChar char="​"/>
              <a:defRPr sz="700" b="0" i="0">
                <a:solidFill>
                  <a:schemeClr val="bg1"/>
                </a:solidFill>
              </a:defRPr>
            </a:lvl2pPr>
            <a:lvl3pPr marL="0" indent="0">
              <a:lnSpc>
                <a:spcPct val="120000"/>
              </a:lnSpc>
              <a:spcAft>
                <a:spcPts val="450"/>
              </a:spcAft>
              <a:buFont typeface="Arial" panose="020B0604020202020204" pitchFamily="34" charset="0"/>
              <a:buChar char="​"/>
              <a:defRPr sz="700" b="0" i="0">
                <a:solidFill>
                  <a:schemeClr val="bg1"/>
                </a:solidFill>
              </a:defRPr>
            </a:lvl3pPr>
            <a:lvl4pPr marL="0" indent="0">
              <a:lnSpc>
                <a:spcPct val="120000"/>
              </a:lnSpc>
              <a:spcAft>
                <a:spcPts val="450"/>
              </a:spcAft>
              <a:buFont typeface="Arial" panose="020B0604020202020204" pitchFamily="34" charset="0"/>
              <a:buChar char="​"/>
              <a:defRPr sz="700" b="0" i="0">
                <a:solidFill>
                  <a:schemeClr val="bg1"/>
                </a:solidFill>
              </a:defRPr>
            </a:lvl4pPr>
            <a:lvl5pPr marL="0" indent="0">
              <a:lnSpc>
                <a:spcPct val="120000"/>
              </a:lnSpc>
              <a:spcAft>
                <a:spcPts val="450"/>
              </a:spcAft>
              <a:buFont typeface="Arial" panose="020B0604020202020204" pitchFamily="34" charset="0"/>
              <a:buChar char="​"/>
              <a:defRPr sz="700" b="0" i="0">
                <a:solidFill>
                  <a:schemeClr val="bg1"/>
                </a:solidFill>
              </a:defRPr>
            </a:lvl5pPr>
            <a:lvl6pPr marL="0" indent="0">
              <a:lnSpc>
                <a:spcPct val="100000"/>
              </a:lnSpc>
              <a:buFont typeface="Arial" panose="020B0604020202020204" pitchFamily="34" charset="0"/>
              <a:buChar char="​"/>
              <a:defRPr sz="700" b="0" i="0">
                <a:solidFill>
                  <a:schemeClr val="bg1"/>
                </a:solidFill>
              </a:defRPr>
            </a:lvl6pPr>
            <a:lvl7pPr marL="0" indent="0">
              <a:lnSpc>
                <a:spcPct val="100000"/>
              </a:lnSpc>
              <a:buFont typeface="Arial" panose="020B0604020202020204" pitchFamily="34" charset="0"/>
              <a:buChar char="​"/>
              <a:defRPr sz="700" b="0" i="0">
                <a:solidFill>
                  <a:schemeClr val="bg1"/>
                </a:solidFill>
              </a:defRPr>
            </a:lvl7pPr>
            <a:lvl8pPr marL="0" indent="0">
              <a:lnSpc>
                <a:spcPct val="100000"/>
              </a:lnSpc>
              <a:buFont typeface="Arial" panose="020B0604020202020204" pitchFamily="34" charset="0"/>
              <a:buChar char="​"/>
              <a:defRPr sz="700" b="0" i="0">
                <a:solidFill>
                  <a:schemeClr val="bg1"/>
                </a:solidFill>
              </a:defRPr>
            </a:lvl8pPr>
            <a:lvl9pPr marL="0" indent="0">
              <a:lnSpc>
                <a:spcPct val="100000"/>
              </a:lnSpc>
              <a:buFont typeface="Arial" panose="020B0604020202020204" pitchFamily="34" charset="0"/>
              <a:buChar char="​"/>
              <a:defRPr sz="700" b="0" i="0">
                <a:solidFill>
                  <a:schemeClr val="bg1"/>
                </a:solidFill>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2" name="Date Placeholder 1">
            <a:extLst>
              <a:ext uri="{FF2B5EF4-FFF2-40B4-BE49-F238E27FC236}">
                <a16:creationId xmlns:a16="http://schemas.microsoft.com/office/drawing/2014/main" id="{D5149EF0-AA98-42C2-B446-EE6031E780B8}"/>
              </a:ext>
            </a:extLst>
          </p:cNvPr>
          <p:cNvSpPr>
            <a:spLocks noGrp="1"/>
          </p:cNvSpPr>
          <p:nvPr>
            <p:ph type="dt" sz="half" idx="19"/>
          </p:nvPr>
        </p:nvSpPr>
        <p:spPr/>
        <p:txBody>
          <a:bodyPr/>
          <a:lstStyle/>
          <a:p>
            <a:pPr>
              <a:lnSpc>
                <a:spcPct val="95000"/>
              </a:lnSpc>
            </a:pPr>
            <a:fld id="{ED725A5D-258F-4503-A321-3CAB4B35EBF0}" type="datetime1">
              <a:rPr lang="en-GB" smtClean="0"/>
              <a:t>17/10/2025</a:t>
            </a:fld>
            <a:endParaRPr lang="en-GB" dirty="0"/>
          </a:p>
        </p:txBody>
      </p:sp>
      <p:sp>
        <p:nvSpPr>
          <p:cNvPr id="3" name="Footer Placeholder 2">
            <a:extLst>
              <a:ext uri="{FF2B5EF4-FFF2-40B4-BE49-F238E27FC236}">
                <a16:creationId xmlns:a16="http://schemas.microsoft.com/office/drawing/2014/main" id="{7867041F-8593-4BC8-A700-DE0919BCDF45}"/>
              </a:ext>
            </a:extLst>
          </p:cNvPr>
          <p:cNvSpPr>
            <a:spLocks noGrp="1"/>
          </p:cNvSpPr>
          <p:nvPr>
            <p:ph type="ftr" sz="quarter" idx="20"/>
          </p:nvPr>
        </p:nvSpPr>
        <p:spPr/>
        <p:txBody>
          <a:bodyPr/>
          <a:lstStyle/>
          <a:p>
            <a:pPr>
              <a:lnSpc>
                <a:spcPct val="95000"/>
              </a:lnSpc>
            </a:pPr>
            <a:endParaRPr lang="en-GB" dirty="0"/>
          </a:p>
        </p:txBody>
      </p:sp>
      <p:sp>
        <p:nvSpPr>
          <p:cNvPr id="10" name="Text Placeholder 14">
            <a:extLst>
              <a:ext uri="{FF2B5EF4-FFF2-40B4-BE49-F238E27FC236}">
                <a16:creationId xmlns:a16="http://schemas.microsoft.com/office/drawing/2014/main" id="{305D4817-301D-4449-8A20-9C81D519DFF6}"/>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mn-lt"/>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11" name="Slide Number Placeholder 5 (FAST)">
            <a:extLst>
              <a:ext uri="{FF2B5EF4-FFF2-40B4-BE49-F238E27FC236}">
                <a16:creationId xmlns:a16="http://schemas.microsoft.com/office/drawing/2014/main" id="{4280D85E-6FEE-4B7A-AF14-62F0C061AB82}"/>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4223948187"/>
      </p:ext>
    </p:extLst>
  </p:cSld>
  <p:clrMapOvr>
    <a:masterClrMapping/>
  </p:clrMapOvr>
  <p:extLst>
    <p:ext uri="{DCECCB84-F9BA-43D5-87BE-67443E8EF086}">
      <p15:sldGuideLst xmlns:p15="http://schemas.microsoft.com/office/powerpoint/2012/main">
        <p15:guide id="3" pos="3037">
          <p15:clr>
            <a:srgbClr val="FBAE40"/>
          </p15:clr>
        </p15:guide>
        <p15:guide id="4"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Dark blue">
    <p:bg>
      <p:bgPr>
        <a:solidFill>
          <a:schemeClr val="tx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36726AB-14A5-4B9C-87C4-AE341AF4CDC7}"/>
              </a:ext>
            </a:extLst>
          </p:cNvPr>
          <p:cNvSpPr/>
          <p:nvPr/>
        </p:nvSpPr>
        <p:spPr bwMode="white">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solidFill>
                <a:schemeClr val="tx1"/>
              </a:solidFill>
            </a:endParaRPr>
          </a:p>
        </p:txBody>
      </p:sp>
      <p:sp>
        <p:nvSpPr>
          <p:cNvPr id="2" name="Title 1"/>
          <p:cNvSpPr>
            <a:spLocks noGrp="1"/>
          </p:cNvSpPr>
          <p:nvPr>
            <p:ph type="ctrTitle" hasCustomPrompt="1"/>
          </p:nvPr>
        </p:nvSpPr>
        <p:spPr>
          <a:xfrm>
            <a:off x="433387" y="1027113"/>
            <a:ext cx="7128000" cy="1242000"/>
          </a:xfrm>
        </p:spPr>
        <p:txBody>
          <a:bodyPr anchor="t"/>
          <a:lstStyle>
            <a:lvl1pPr algn="l" eaLnBrk="1">
              <a:lnSpc>
                <a:spcPct val="95000"/>
              </a:lnSpc>
              <a:defRPr sz="4800">
                <a:solidFill>
                  <a:schemeClr val="tx1"/>
                </a:solidFill>
                <a:latin typeface="+mj-lt"/>
                <a:cs typeface="Arial" panose="020B0604020202020204" pitchFamily="34" charset="0"/>
                <a:sym typeface="Orsted Sans Office" panose="00000500000000000000" pitchFamily="2" charset="0"/>
              </a:defRPr>
            </a:lvl1pPr>
          </a:lstStyle>
          <a:p>
            <a:r>
              <a:rPr lang="en-GB" dirty="0"/>
              <a:t>Click to add title</a:t>
            </a:r>
          </a:p>
        </p:txBody>
      </p:sp>
      <p:sp>
        <p:nvSpPr>
          <p:cNvPr id="3" name="Subtitle 2"/>
          <p:cNvSpPr>
            <a:spLocks noGrp="1"/>
          </p:cNvSpPr>
          <p:nvPr>
            <p:ph type="subTitle" idx="1" hasCustomPrompt="1"/>
          </p:nvPr>
        </p:nvSpPr>
        <p:spPr>
          <a:xfrm>
            <a:off x="431999" y="2516400"/>
            <a:ext cx="7128000" cy="550800"/>
          </a:xfrm>
        </p:spPr>
        <p:txBody>
          <a:bodyPr/>
          <a:lstStyle>
            <a:lvl1pPr marL="0" indent="0" algn="l" eaLnBrk="1">
              <a:lnSpc>
                <a:spcPct val="100000"/>
              </a:lnSpc>
              <a:spcBef>
                <a:spcPts val="0"/>
              </a:spcBef>
              <a:buFont typeface="Arial" panose="020B0604020202020204" pitchFamily="34" charset="0"/>
              <a:buChar char="​"/>
              <a:defRPr sz="1800" b="0" baseline="0">
                <a:solidFill>
                  <a:schemeClr val="tx1"/>
                </a:solidFill>
                <a:latin typeface="+mn-lt"/>
                <a:cs typeface="Arial" panose="020B0604020202020204" pitchFamily="34" charset="0"/>
                <a:sym typeface="Orsted Sans Office" panose="00000500000000000000" pitchFamily="2" charset="0"/>
              </a:defRPr>
            </a:lvl1pPr>
            <a:lvl2pPr marL="0" indent="0" algn="l">
              <a:lnSpc>
                <a:spcPct val="95000"/>
              </a:lnSpc>
              <a:spcBef>
                <a:spcPts val="0"/>
              </a:spcBef>
              <a:buFont typeface="Arial" panose="020B0604020202020204" pitchFamily="34" charset="0"/>
              <a:buChar char="​"/>
              <a:defRPr sz="1500"/>
            </a:lvl2pPr>
            <a:lvl3pPr marL="0" indent="0" algn="l">
              <a:lnSpc>
                <a:spcPct val="95000"/>
              </a:lnSpc>
              <a:spcBef>
                <a:spcPts val="0"/>
              </a:spcBef>
              <a:buFont typeface="Arial" panose="020B0604020202020204" pitchFamily="34" charset="0"/>
              <a:buChar char="​"/>
              <a:defRPr sz="1500"/>
            </a:lvl3pPr>
            <a:lvl4pPr marL="0" indent="0" algn="l">
              <a:lnSpc>
                <a:spcPct val="95000"/>
              </a:lnSpc>
              <a:spcBef>
                <a:spcPts val="0"/>
              </a:spcBef>
              <a:buFont typeface="Arial" panose="020B0604020202020204" pitchFamily="34" charset="0"/>
              <a:buChar char="​"/>
              <a:defRPr sz="1500"/>
            </a:lvl4pPr>
            <a:lvl5pPr marL="0" indent="0" algn="l">
              <a:lnSpc>
                <a:spcPct val="95000"/>
              </a:lnSpc>
              <a:spcBef>
                <a:spcPts val="0"/>
              </a:spcBef>
              <a:buFont typeface="Arial" panose="020B0604020202020204" pitchFamily="34" charset="0"/>
              <a:buChar char="​"/>
              <a:defRPr sz="1500"/>
            </a:lvl5pPr>
            <a:lvl6pPr marL="0" indent="0" algn="l">
              <a:lnSpc>
                <a:spcPct val="95000"/>
              </a:lnSpc>
              <a:spcBef>
                <a:spcPts val="0"/>
              </a:spcBef>
              <a:buFont typeface="Arial" panose="020B0604020202020204" pitchFamily="34" charset="0"/>
              <a:buChar char="​"/>
              <a:defRPr sz="1500"/>
            </a:lvl6pPr>
            <a:lvl7pPr marL="0" indent="0" algn="l">
              <a:lnSpc>
                <a:spcPct val="95000"/>
              </a:lnSpc>
              <a:spcBef>
                <a:spcPts val="0"/>
              </a:spcBef>
              <a:buFont typeface="Arial" panose="020B0604020202020204" pitchFamily="34" charset="0"/>
              <a:buChar char="​"/>
              <a:defRPr sz="1500"/>
            </a:lvl7pPr>
            <a:lvl8pPr marL="0" indent="0" algn="l">
              <a:lnSpc>
                <a:spcPct val="95000"/>
              </a:lnSpc>
              <a:spcBef>
                <a:spcPts val="0"/>
              </a:spcBef>
              <a:buFont typeface="Arial" panose="020B0604020202020204" pitchFamily="34" charset="0"/>
              <a:buChar char="​"/>
              <a:defRPr sz="1500"/>
            </a:lvl8pPr>
            <a:lvl9pPr marL="0" indent="0" algn="l">
              <a:lnSpc>
                <a:spcPct val="95000"/>
              </a:lnSpc>
              <a:spcBef>
                <a:spcPts val="0"/>
              </a:spcBef>
              <a:buFont typeface="Arial" panose="020B0604020202020204" pitchFamily="34" charset="0"/>
              <a:buChar char="​"/>
              <a:defRPr sz="1500"/>
            </a:lvl9pPr>
          </a:lstStyle>
          <a:p>
            <a:r>
              <a:rPr lang="en-GB" dirty="0"/>
              <a:t>Click to add subtitle</a:t>
            </a:r>
          </a:p>
        </p:txBody>
      </p:sp>
      <p:sp>
        <p:nvSpPr>
          <p:cNvPr id="18" name="Text Placeholder 17"/>
          <p:cNvSpPr>
            <a:spLocks noGrp="1"/>
          </p:cNvSpPr>
          <p:nvPr>
            <p:ph type="body" sz="quarter" idx="16" hasCustomPrompt="1"/>
          </p:nvPr>
        </p:nvSpPr>
        <p:spPr>
          <a:xfrm>
            <a:off x="2365200" y="4766628"/>
            <a:ext cx="1947600" cy="158400"/>
          </a:xfrm>
        </p:spPr>
        <p:txBody>
          <a:bodyPr anchor="b" anchorCtr="0"/>
          <a:lstStyle>
            <a:lvl1pPr marL="0" indent="0" algn="l">
              <a:lnSpc>
                <a:spcPct val="100000"/>
              </a:lnSpc>
              <a:spcBef>
                <a:spcPts val="0"/>
              </a:spcBef>
              <a:spcAft>
                <a:spcPts val="0"/>
              </a:spcAft>
              <a:buNone/>
              <a:defRPr sz="800" b="0" baseline="0">
                <a:solidFill>
                  <a:schemeClr val="tx1"/>
                </a:solidFill>
                <a:latin typeface="+mn-lt"/>
                <a:cs typeface="Arial" panose="020B0604020202020204" pitchFamily="34" charset="0"/>
                <a:sym typeface="Orsted Sans Office" panose="00000500000000000000" pitchFamily="2" charset="0"/>
              </a:defRPr>
            </a:lvl1pPr>
            <a:lvl2pPr marL="0" indent="0" algn="r">
              <a:spcBef>
                <a:spcPts val="0"/>
              </a:spcBef>
              <a:buFont typeface="Arial" panose="020B0604020202020204" pitchFamily="34" charset="0"/>
              <a:buChar char="​"/>
              <a:defRPr sz="1021" b="1">
                <a:solidFill>
                  <a:schemeClr val="bg1"/>
                </a:solidFill>
              </a:defRPr>
            </a:lvl2pPr>
            <a:lvl3pPr marL="0" indent="0" algn="r">
              <a:spcBef>
                <a:spcPts val="0"/>
              </a:spcBef>
              <a:buFont typeface="Arial" panose="020B0604020202020204" pitchFamily="34" charset="0"/>
              <a:buChar char="​"/>
              <a:defRPr sz="1021" b="1">
                <a:solidFill>
                  <a:schemeClr val="bg1"/>
                </a:solidFill>
              </a:defRPr>
            </a:lvl3pPr>
            <a:lvl4pPr marL="0" indent="0" algn="r">
              <a:spcBef>
                <a:spcPts val="0"/>
              </a:spcBef>
              <a:buFont typeface="Arial" panose="020B0604020202020204" pitchFamily="34" charset="0"/>
              <a:buChar char="​"/>
              <a:defRPr sz="1021" b="1">
                <a:solidFill>
                  <a:schemeClr val="bg1"/>
                </a:solidFill>
              </a:defRPr>
            </a:lvl4pPr>
            <a:lvl5pPr marL="0" indent="0" algn="r">
              <a:spcBef>
                <a:spcPts val="0"/>
              </a:spcBef>
              <a:buFont typeface="Arial" panose="020B0604020202020204" pitchFamily="34" charset="0"/>
              <a:buChar char="​"/>
              <a:defRPr sz="1021" b="1">
                <a:solidFill>
                  <a:schemeClr val="bg1"/>
                </a:solidFill>
              </a:defRPr>
            </a:lvl5pPr>
            <a:lvl6pPr marL="194424" indent="-194424" algn="r">
              <a:spcBef>
                <a:spcPts val="0"/>
              </a:spcBef>
              <a:buFont typeface="Arial" panose="020B0604020202020204" pitchFamily="34" charset="0"/>
              <a:buChar char="​"/>
              <a:defRPr sz="1021" b="1">
                <a:solidFill>
                  <a:schemeClr val="bg1"/>
                </a:solidFill>
              </a:defRPr>
            </a:lvl6pPr>
            <a:lvl7pPr marL="194424" indent="-194424" algn="r">
              <a:spcBef>
                <a:spcPts val="0"/>
              </a:spcBef>
              <a:buFont typeface="Arial" panose="020B0604020202020204" pitchFamily="34" charset="0"/>
              <a:buChar char="​"/>
              <a:defRPr sz="1021" b="1">
                <a:solidFill>
                  <a:schemeClr val="bg1"/>
                </a:solidFill>
              </a:defRPr>
            </a:lvl7pPr>
            <a:lvl8pPr marL="194424" indent="-194424" algn="r">
              <a:spcBef>
                <a:spcPts val="0"/>
              </a:spcBef>
              <a:buFont typeface="Arial" panose="020B0604020202020204" pitchFamily="34" charset="0"/>
              <a:buChar char="​"/>
              <a:defRPr sz="1021" b="1">
                <a:solidFill>
                  <a:schemeClr val="bg1"/>
                </a:solidFill>
              </a:defRPr>
            </a:lvl8pPr>
            <a:lvl9pPr marL="194424" indent="-194424" algn="r">
              <a:spcBef>
                <a:spcPts val="0"/>
              </a:spcBef>
              <a:buFont typeface="Arial" panose="020B0604020202020204" pitchFamily="34" charset="0"/>
              <a:buChar char="​"/>
              <a:defRPr sz="1021" b="1">
                <a:solidFill>
                  <a:schemeClr val="bg1"/>
                </a:solidFill>
              </a:defRPr>
            </a:lvl9pPr>
          </a:lstStyle>
          <a:p>
            <a:pPr lvl="0"/>
            <a:r>
              <a:rPr lang="en-GB" dirty="0"/>
              <a:t>Click to add subject or name</a:t>
            </a:r>
          </a:p>
        </p:txBody>
      </p:sp>
      <p:sp>
        <p:nvSpPr>
          <p:cNvPr id="4" name="Date_DateCustomA"/>
          <p:cNvSpPr>
            <a:spLocks noGrp="1"/>
          </p:cNvSpPr>
          <p:nvPr>
            <p:ph type="dt" sz="half" idx="10"/>
          </p:nvPr>
        </p:nvSpPr>
        <p:spPr>
          <a:xfrm>
            <a:off x="432000" y="4766628"/>
            <a:ext cx="1684800" cy="158400"/>
          </a:xfrm>
          <a:prstGeom prst="rect">
            <a:avLst/>
          </a:prstGeom>
        </p:spPr>
        <p:txBody>
          <a:bodyPr lIns="0" tIns="0" rIns="0" bIns="0" anchor="b" anchorCtr="0"/>
          <a:lstStyle>
            <a:lvl1pPr algn="l" eaLnBrk="1">
              <a:lnSpc>
                <a:spcPct val="100000"/>
              </a:lnSpc>
              <a:defRPr sz="800" b="0">
                <a:solidFill>
                  <a:schemeClr val="tx1"/>
                </a:solidFill>
                <a:latin typeface="+mn-lt"/>
                <a:cs typeface="Arial" panose="020B0604020202020204" pitchFamily="34" charset="0"/>
                <a:sym typeface="Orsted Sans Office" panose="00000500000000000000" pitchFamily="2" charset="0"/>
              </a:defRPr>
            </a:lvl1pPr>
          </a:lstStyle>
          <a:p>
            <a:fld id="{B241075C-F2D2-4425-AEA8-822279224C9E}" type="datetime1">
              <a:rPr lang="en-GB" smtClean="0"/>
              <a:t>17/10/2025</a:t>
            </a:fld>
            <a:endParaRPr lang="en-GB" dirty="0"/>
          </a:p>
        </p:txBody>
      </p:sp>
      <p:pic>
        <p:nvPicPr>
          <p:cNvPr id="7" name="Logo">
            <a:extLst>
              <a:ext uri="{FF2B5EF4-FFF2-40B4-BE49-F238E27FC236}">
                <a16:creationId xmlns:a16="http://schemas.microsoft.com/office/drawing/2014/main" id="{030653BC-B514-4BBA-EB10-3977E2BE83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32000" y="252593"/>
            <a:ext cx="826817" cy="224919"/>
          </a:xfrm>
          <a:prstGeom prst="rect">
            <a:avLst/>
          </a:prstGeom>
        </p:spPr>
      </p:pic>
      <p:pic>
        <p:nvPicPr>
          <p:cNvPr id="8" name="Graphic 7">
            <a:extLst>
              <a:ext uri="{FF2B5EF4-FFF2-40B4-BE49-F238E27FC236}">
                <a16:creationId xmlns:a16="http://schemas.microsoft.com/office/drawing/2014/main" id="{12829BEE-6602-DC12-B0D9-4547184DFE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03267" y="133004"/>
            <a:ext cx="465877" cy="470623"/>
          </a:xfrm>
          <a:prstGeom prst="rect">
            <a:avLst/>
          </a:prstGeom>
        </p:spPr>
      </p:pic>
    </p:spTree>
    <p:extLst>
      <p:ext uri="{BB962C8B-B14F-4D97-AF65-F5344CB8AC3E}">
        <p14:creationId xmlns:p14="http://schemas.microsoft.com/office/powerpoint/2010/main" val="14223998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133FABFE-960E-4D78-A6EF-C623F529723C}"/>
              </a:ext>
            </a:extLst>
          </p:cNvPr>
          <p:cNvSpPr>
            <a:spLocks noGrp="1"/>
          </p:cNvSpPr>
          <p:nvPr>
            <p:ph type="body" sz="quarter" idx="26" hasCustomPrompt="1"/>
          </p:nvPr>
        </p:nvSpPr>
        <p:spPr>
          <a:xfrm>
            <a:off x="748800" y="4561200"/>
            <a:ext cx="3996000" cy="367200"/>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2" name="Date Placeholder 1">
            <a:extLst>
              <a:ext uri="{FF2B5EF4-FFF2-40B4-BE49-F238E27FC236}">
                <a16:creationId xmlns:a16="http://schemas.microsoft.com/office/drawing/2014/main" id="{DB7F36C2-643E-40F1-9A8C-BBC22355DDA4}"/>
              </a:ext>
            </a:extLst>
          </p:cNvPr>
          <p:cNvSpPr>
            <a:spLocks noGrp="1"/>
          </p:cNvSpPr>
          <p:nvPr>
            <p:ph type="dt" sz="half" idx="13"/>
          </p:nvPr>
        </p:nvSpPr>
        <p:spPr/>
        <p:txBody>
          <a:bodyPr/>
          <a:lstStyle/>
          <a:p>
            <a:pPr>
              <a:lnSpc>
                <a:spcPct val="95000"/>
              </a:lnSpc>
            </a:pPr>
            <a:fld id="{E5214A51-0199-4AA1-B391-00FEDD914E0C}" type="datetime1">
              <a:rPr lang="en-GB" smtClean="0"/>
              <a:t>17/10/2025</a:t>
            </a:fld>
            <a:endParaRPr lang="en-GB" dirty="0"/>
          </a:p>
        </p:txBody>
      </p:sp>
      <p:sp>
        <p:nvSpPr>
          <p:cNvPr id="3" name="Footer Placeholder 2">
            <a:extLst>
              <a:ext uri="{FF2B5EF4-FFF2-40B4-BE49-F238E27FC236}">
                <a16:creationId xmlns:a16="http://schemas.microsoft.com/office/drawing/2014/main" id="{E56846CA-3A6B-4342-A399-29CC6BA99F5B}"/>
              </a:ext>
            </a:extLst>
          </p:cNvPr>
          <p:cNvSpPr>
            <a:spLocks noGrp="1"/>
          </p:cNvSpPr>
          <p:nvPr>
            <p:ph type="ftr" sz="quarter" idx="14"/>
          </p:nvPr>
        </p:nvSpPr>
        <p:spPr/>
        <p:txBody>
          <a:bodyPr/>
          <a:lstStyle/>
          <a:p>
            <a:pPr>
              <a:lnSpc>
                <a:spcPct val="95000"/>
              </a:lnSpc>
            </a:pPr>
            <a:endParaRPr lang="en-GB" dirty="0"/>
          </a:p>
        </p:txBody>
      </p:sp>
      <p:sp>
        <p:nvSpPr>
          <p:cNvPr id="6" name="Media Placeholder 5">
            <a:extLst>
              <a:ext uri="{FF2B5EF4-FFF2-40B4-BE49-F238E27FC236}">
                <a16:creationId xmlns:a16="http://schemas.microsoft.com/office/drawing/2014/main" id="{62F4F0A3-E514-4920-9CAC-3FB00C6151A3}"/>
              </a:ext>
            </a:extLst>
          </p:cNvPr>
          <p:cNvSpPr>
            <a:spLocks noGrp="1"/>
          </p:cNvSpPr>
          <p:nvPr>
            <p:ph type="media" sz="quarter" idx="12" hasCustomPrompt="1"/>
          </p:nvPr>
        </p:nvSpPr>
        <p:spPr>
          <a:xfrm>
            <a:off x="0" y="0"/>
            <a:ext cx="9144000" cy="5143500"/>
          </a:xfrm>
          <a:solidFill>
            <a:schemeClr val="bg1"/>
          </a:solidFill>
        </p:spPr>
        <p:txBody>
          <a:bodyPr tIns="432000" anchor="ctr" anchorCtr="0"/>
          <a:lstStyle>
            <a:lvl1pPr marL="0" indent="0" algn="ctr">
              <a:buNone/>
              <a:defRPr b="0"/>
            </a:lvl1pPr>
          </a:lstStyle>
          <a:p>
            <a:r>
              <a:rPr lang="en-GB" dirty="0"/>
              <a:t>Click icon to add media or click on frame and insert media via Templafy Images</a:t>
            </a:r>
          </a:p>
        </p:txBody>
      </p:sp>
      <p:sp>
        <p:nvSpPr>
          <p:cNvPr id="8" name="Text Placeholder logo">
            <a:extLst>
              <a:ext uri="{FF2B5EF4-FFF2-40B4-BE49-F238E27FC236}">
                <a16:creationId xmlns:a16="http://schemas.microsoft.com/office/drawing/2014/main" id="{1B49E12D-0E39-B632-4410-B8B980571B3F}"/>
              </a:ext>
            </a:extLst>
          </p:cNvPr>
          <p:cNvSpPr>
            <a:spLocks noGrp="1"/>
          </p:cNvSpPr>
          <p:nvPr>
            <p:ph type="body" sz="quarter" idx="27" hasCustomPrompt="1"/>
          </p:nvPr>
        </p:nvSpPr>
        <p:spPr>
          <a:xfrm>
            <a:off x="8026099" y="4756313"/>
            <a:ext cx="687600" cy="212400"/>
          </a:xfrm>
          <a:blipFill>
            <a:blip r:embed="rId2">
              <a:extLst>
                <a:ext uri="{96DAC541-7B7A-43D3-8B79-37D633B846F1}">
                  <asvg:svgBlip xmlns:asvg="http://schemas.microsoft.com/office/drawing/2016/SVG/main" r:embed="rId3"/>
                </a:ext>
              </a:extLst>
            </a:blip>
            <a:stretch>
              <a:fillRect/>
            </a:stretch>
          </a:blipFill>
        </p:spPr>
        <p:txBody>
          <a:bodyPr/>
          <a:lstStyle>
            <a:lvl1pPr>
              <a:defRPr sz="100" b="0">
                <a:noFill/>
              </a:defRPr>
            </a:lvl1pPr>
          </a:lstStyle>
          <a:p>
            <a:pPr lvl="0"/>
            <a:r>
              <a:rPr lang="en-GB" dirty="0"/>
              <a:t>.</a:t>
            </a:r>
          </a:p>
        </p:txBody>
      </p:sp>
    </p:spTree>
    <p:extLst>
      <p:ext uri="{BB962C8B-B14F-4D97-AF65-F5344CB8AC3E}">
        <p14:creationId xmlns:p14="http://schemas.microsoft.com/office/powerpoint/2010/main" val="392229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Clear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3629D-E860-45BE-BDB8-080D49F295A7}"/>
              </a:ext>
            </a:extLst>
          </p:cNvPr>
          <p:cNvSpPr/>
          <p:nvPr/>
        </p:nvSpPr>
        <p:spPr bwMode="white">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7" name="Freeform: Shape 16">
            <a:extLst>
              <a:ext uri="{FF2B5EF4-FFF2-40B4-BE49-F238E27FC236}">
                <a16:creationId xmlns:a16="http://schemas.microsoft.com/office/drawing/2014/main" id="{175027CF-613E-459C-A69E-35E31A5FCE55}"/>
              </a:ext>
            </a:extLst>
          </p:cNvPr>
          <p:cNvSpPr/>
          <p:nvPr/>
        </p:nvSpPr>
        <p:spPr bwMode="black">
          <a:xfrm>
            <a:off x="432000" y="270000"/>
            <a:ext cx="479123" cy="324717"/>
          </a:xfrm>
          <a:custGeom>
            <a:avLst/>
            <a:gdLst>
              <a:gd name="connsiteX0" fmla="*/ 480771 w 638831"/>
              <a:gd name="connsiteY0" fmla="*/ 0 h 432956"/>
              <a:gd name="connsiteX1" fmla="*/ 638831 w 638831"/>
              <a:gd name="connsiteY1" fmla="*/ 0 h 432956"/>
              <a:gd name="connsiteX2" fmla="*/ 563095 w 638831"/>
              <a:gd name="connsiteY2" fmla="*/ 432956 h 432956"/>
              <a:gd name="connsiteX3" fmla="*/ 330942 w 638831"/>
              <a:gd name="connsiteY3" fmla="*/ 432956 h 432956"/>
              <a:gd name="connsiteX4" fmla="*/ 149829 w 638831"/>
              <a:gd name="connsiteY4" fmla="*/ 0 h 432956"/>
              <a:gd name="connsiteX5" fmla="*/ 307891 w 638831"/>
              <a:gd name="connsiteY5" fmla="*/ 0 h 432956"/>
              <a:gd name="connsiteX6" fmla="*/ 232153 w 638831"/>
              <a:gd name="connsiteY6" fmla="*/ 432956 h 432956"/>
              <a:gd name="connsiteX7" fmla="*/ 0 w 638831"/>
              <a:gd name="connsiteY7" fmla="*/ 432956 h 4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831" h="432956">
                <a:moveTo>
                  <a:pt x="480771" y="0"/>
                </a:moveTo>
                <a:lnTo>
                  <a:pt x="638831" y="0"/>
                </a:lnTo>
                <a:lnTo>
                  <a:pt x="563095" y="432956"/>
                </a:lnTo>
                <a:lnTo>
                  <a:pt x="330942" y="432956"/>
                </a:lnTo>
                <a:close/>
                <a:moveTo>
                  <a:pt x="149829" y="0"/>
                </a:moveTo>
                <a:lnTo>
                  <a:pt x="307891" y="0"/>
                </a:lnTo>
                <a:lnTo>
                  <a:pt x="232153" y="432956"/>
                </a:lnTo>
                <a:lnTo>
                  <a:pt x="0" y="4329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oAutofit/>
          </a:bodyPr>
          <a:lstStyle/>
          <a:p>
            <a:pPr algn="ctr"/>
            <a:endParaRPr lang="en-GB" sz="1500" noProof="0" dirty="0" err="1"/>
          </a:p>
        </p:txBody>
      </p:sp>
      <p:sp>
        <p:nvSpPr>
          <p:cNvPr id="18" name="Title 17">
            <a:extLst>
              <a:ext uri="{FF2B5EF4-FFF2-40B4-BE49-F238E27FC236}">
                <a16:creationId xmlns:a16="http://schemas.microsoft.com/office/drawing/2014/main" id="{6D9C079E-C1CA-4307-B4A7-1C8B13CD4541}"/>
              </a:ext>
            </a:extLst>
          </p:cNvPr>
          <p:cNvSpPr>
            <a:spLocks noGrp="1"/>
          </p:cNvSpPr>
          <p:nvPr>
            <p:ph type="title" hasCustomPrompt="1"/>
          </p:nvPr>
        </p:nvSpPr>
        <p:spPr>
          <a:xfrm>
            <a:off x="433386" y="827088"/>
            <a:ext cx="6961913" cy="2939412"/>
          </a:xfrm>
        </p:spPr>
        <p:txBody>
          <a:bodyPr wrap="square">
            <a:noAutofit/>
          </a:bodyPr>
          <a:lstStyle>
            <a:lvl1pPr>
              <a:defRPr sz="4400">
                <a:solidFill>
                  <a:schemeClr val="tx1"/>
                </a:solidFill>
              </a:defRPr>
            </a:lvl1pPr>
          </a:lstStyle>
          <a:p>
            <a:r>
              <a:rPr lang="en-GB" dirty="0"/>
              <a:t>Click to add quote</a:t>
            </a:r>
          </a:p>
        </p:txBody>
      </p:sp>
      <p:sp>
        <p:nvSpPr>
          <p:cNvPr id="20" name="Text Placeholder 19">
            <a:extLst>
              <a:ext uri="{FF2B5EF4-FFF2-40B4-BE49-F238E27FC236}">
                <a16:creationId xmlns:a16="http://schemas.microsoft.com/office/drawing/2014/main" id="{8EA2AC93-6324-493E-AFC2-33DF15EAFE19}"/>
              </a:ext>
            </a:extLst>
          </p:cNvPr>
          <p:cNvSpPr>
            <a:spLocks noGrp="1"/>
          </p:cNvSpPr>
          <p:nvPr>
            <p:ph type="body" sz="quarter" idx="17" hasCustomPrompt="1"/>
          </p:nvPr>
        </p:nvSpPr>
        <p:spPr>
          <a:xfrm>
            <a:off x="433388" y="4128393"/>
            <a:ext cx="6961912" cy="315900"/>
          </a:xfrm>
        </p:spPr>
        <p:txBody>
          <a:bodyPr anchor="b" anchorCtr="0"/>
          <a:lstStyle>
            <a:lvl1pPr marL="0" indent="0">
              <a:lnSpc>
                <a:spcPct val="100000"/>
              </a:lnSpc>
              <a:spcAft>
                <a:spcPts val="450"/>
              </a:spcAft>
              <a:buNone/>
              <a:defRPr sz="1000" b="0">
                <a:solidFill>
                  <a:schemeClr val="tx1"/>
                </a:solidFill>
              </a:defRPr>
            </a:lvl1pPr>
            <a:lvl2pPr marL="0" indent="0">
              <a:lnSpc>
                <a:spcPct val="100000"/>
              </a:lnSpc>
              <a:spcAft>
                <a:spcPts val="450"/>
              </a:spcAft>
              <a:buNone/>
              <a:defRPr sz="750">
                <a:solidFill>
                  <a:schemeClr val="tx1"/>
                </a:solidFill>
              </a:defRPr>
            </a:lvl2pPr>
            <a:lvl3pPr marL="0" indent="0">
              <a:lnSpc>
                <a:spcPct val="100000"/>
              </a:lnSpc>
              <a:spcAft>
                <a:spcPts val="450"/>
              </a:spcAft>
              <a:buNone/>
              <a:defRPr sz="750">
                <a:solidFill>
                  <a:schemeClr val="tx1"/>
                </a:solidFill>
              </a:defRPr>
            </a:lvl3pPr>
            <a:lvl4pPr indent="0">
              <a:lnSpc>
                <a:spcPct val="100000"/>
              </a:lnSpc>
              <a:spcAft>
                <a:spcPts val="450"/>
              </a:spcAft>
              <a:buNone/>
              <a:defRPr sz="750" b="0">
                <a:solidFill>
                  <a:schemeClr val="tx1"/>
                </a:solidFill>
              </a:defRPr>
            </a:lvl4pPr>
            <a:lvl5pPr indent="0">
              <a:lnSpc>
                <a:spcPct val="100000"/>
              </a:lnSpc>
              <a:spcAft>
                <a:spcPts val="450"/>
              </a:spcAft>
              <a:buNone/>
              <a:defRPr sz="750">
                <a:solidFill>
                  <a:schemeClr val="tx1"/>
                </a:solidFill>
              </a:defRPr>
            </a:lvl5pPr>
            <a:lvl6pPr marL="0" indent="0">
              <a:lnSpc>
                <a:spcPct val="100000"/>
              </a:lnSpc>
              <a:spcAft>
                <a:spcPts val="450"/>
              </a:spcAft>
              <a:buNone/>
              <a:defRPr sz="750">
                <a:solidFill>
                  <a:schemeClr val="tx1"/>
                </a:solidFill>
              </a:defRPr>
            </a:lvl6pPr>
            <a:lvl7pPr indent="0">
              <a:lnSpc>
                <a:spcPct val="100000"/>
              </a:lnSpc>
              <a:spcAft>
                <a:spcPts val="450"/>
              </a:spcAft>
              <a:buNone/>
              <a:defRPr sz="750" b="0">
                <a:solidFill>
                  <a:schemeClr val="tx1"/>
                </a:solidFill>
              </a:defRPr>
            </a:lvl7pPr>
            <a:lvl8pPr indent="0">
              <a:lnSpc>
                <a:spcPct val="100000"/>
              </a:lnSpc>
              <a:spcAft>
                <a:spcPts val="450"/>
              </a:spcAft>
              <a:buNone/>
              <a:defRPr sz="750">
                <a:solidFill>
                  <a:schemeClr val="tx1"/>
                </a:solidFill>
              </a:defRPr>
            </a:lvl8pPr>
            <a:lvl9pPr indent="0">
              <a:lnSpc>
                <a:spcPct val="100000"/>
              </a:lnSpc>
              <a:spcAft>
                <a:spcPts val="450"/>
              </a:spcAft>
              <a:buNone/>
              <a:defRPr sz="750" b="0">
                <a:solidFill>
                  <a:schemeClr val="tx1"/>
                </a:solidFill>
              </a:defRPr>
            </a:lvl9pPr>
          </a:lstStyle>
          <a:p>
            <a:pPr lvl="0"/>
            <a:r>
              <a:rPr lang="en-GB" dirty="0"/>
              <a:t>Click to add name</a:t>
            </a:r>
          </a:p>
        </p:txBody>
      </p:sp>
      <p:sp>
        <p:nvSpPr>
          <p:cNvPr id="2" name="Date Placeholder 1">
            <a:extLst>
              <a:ext uri="{FF2B5EF4-FFF2-40B4-BE49-F238E27FC236}">
                <a16:creationId xmlns:a16="http://schemas.microsoft.com/office/drawing/2014/main" id="{8E180F1A-7E46-46CF-B46A-159E655857CA}"/>
              </a:ext>
            </a:extLst>
          </p:cNvPr>
          <p:cNvSpPr>
            <a:spLocks noGrp="1"/>
          </p:cNvSpPr>
          <p:nvPr>
            <p:ph type="dt" sz="half" idx="18"/>
          </p:nvPr>
        </p:nvSpPr>
        <p:spPr/>
        <p:txBody>
          <a:bodyPr/>
          <a:lstStyle/>
          <a:p>
            <a:pPr>
              <a:lnSpc>
                <a:spcPct val="95000"/>
              </a:lnSpc>
            </a:pPr>
            <a:fld id="{A3B1ECA7-EE9B-4EC6-A4CE-4DC8DAC28FE4}" type="datetime1">
              <a:rPr lang="en-GB" smtClean="0"/>
              <a:t>17/10/2025</a:t>
            </a:fld>
            <a:endParaRPr lang="en-GB" dirty="0"/>
          </a:p>
        </p:txBody>
      </p:sp>
      <p:sp>
        <p:nvSpPr>
          <p:cNvPr id="3" name="Footer Placeholder 2">
            <a:extLst>
              <a:ext uri="{FF2B5EF4-FFF2-40B4-BE49-F238E27FC236}">
                <a16:creationId xmlns:a16="http://schemas.microsoft.com/office/drawing/2014/main" id="{98B97192-A29C-4DAD-A2B0-293FBA2E9CCF}"/>
              </a:ext>
            </a:extLst>
          </p:cNvPr>
          <p:cNvSpPr>
            <a:spLocks noGrp="1"/>
          </p:cNvSpPr>
          <p:nvPr>
            <p:ph type="ftr" sz="quarter" idx="19"/>
          </p:nvPr>
        </p:nvSpPr>
        <p:spPr/>
        <p:txBody>
          <a:bodyPr/>
          <a:lstStyle/>
          <a:p>
            <a:pPr>
              <a:lnSpc>
                <a:spcPct val="95000"/>
              </a:lnSpc>
            </a:pPr>
            <a:endParaRPr lang="en-GB" dirty="0"/>
          </a:p>
        </p:txBody>
      </p:sp>
      <p:sp>
        <p:nvSpPr>
          <p:cNvPr id="13" name="Slide Number Placeholder 5 (FAST)">
            <a:extLst>
              <a:ext uri="{FF2B5EF4-FFF2-40B4-BE49-F238E27FC236}">
                <a16:creationId xmlns:a16="http://schemas.microsoft.com/office/drawing/2014/main" id="{B21F055B-94C9-4A0C-80D6-A2EAD732B518}"/>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5" name="Logo">
            <a:extLst>
              <a:ext uri="{FF2B5EF4-FFF2-40B4-BE49-F238E27FC236}">
                <a16:creationId xmlns:a16="http://schemas.microsoft.com/office/drawing/2014/main" id="{0E7A9606-3A6B-8004-20E1-85DA6217AE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6" name="Graphic 5">
            <a:extLst>
              <a:ext uri="{FF2B5EF4-FFF2-40B4-BE49-F238E27FC236}">
                <a16:creationId xmlns:a16="http://schemas.microsoft.com/office/drawing/2014/main" id="{8FCBB381-95CF-A6C9-CD6C-D5E793A2F7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22423774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Dark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3629D-E860-45BE-BDB8-080D49F295A7}"/>
              </a:ext>
            </a:extLst>
          </p:cNvPr>
          <p:cNvSpPr/>
          <p:nvPr/>
        </p:nvSpPr>
        <p:spPr bwMode="white">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7" name="Freeform: Shape 16">
            <a:extLst>
              <a:ext uri="{FF2B5EF4-FFF2-40B4-BE49-F238E27FC236}">
                <a16:creationId xmlns:a16="http://schemas.microsoft.com/office/drawing/2014/main" id="{175027CF-613E-459C-A69E-35E31A5FCE55}"/>
              </a:ext>
            </a:extLst>
          </p:cNvPr>
          <p:cNvSpPr/>
          <p:nvPr/>
        </p:nvSpPr>
        <p:spPr bwMode="black">
          <a:xfrm>
            <a:off x="432000" y="270000"/>
            <a:ext cx="479123" cy="324717"/>
          </a:xfrm>
          <a:custGeom>
            <a:avLst/>
            <a:gdLst>
              <a:gd name="connsiteX0" fmla="*/ 480771 w 638831"/>
              <a:gd name="connsiteY0" fmla="*/ 0 h 432956"/>
              <a:gd name="connsiteX1" fmla="*/ 638831 w 638831"/>
              <a:gd name="connsiteY1" fmla="*/ 0 h 432956"/>
              <a:gd name="connsiteX2" fmla="*/ 563095 w 638831"/>
              <a:gd name="connsiteY2" fmla="*/ 432956 h 432956"/>
              <a:gd name="connsiteX3" fmla="*/ 330942 w 638831"/>
              <a:gd name="connsiteY3" fmla="*/ 432956 h 432956"/>
              <a:gd name="connsiteX4" fmla="*/ 149829 w 638831"/>
              <a:gd name="connsiteY4" fmla="*/ 0 h 432956"/>
              <a:gd name="connsiteX5" fmla="*/ 307891 w 638831"/>
              <a:gd name="connsiteY5" fmla="*/ 0 h 432956"/>
              <a:gd name="connsiteX6" fmla="*/ 232153 w 638831"/>
              <a:gd name="connsiteY6" fmla="*/ 432956 h 432956"/>
              <a:gd name="connsiteX7" fmla="*/ 0 w 638831"/>
              <a:gd name="connsiteY7" fmla="*/ 432956 h 4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831" h="432956">
                <a:moveTo>
                  <a:pt x="480771" y="0"/>
                </a:moveTo>
                <a:lnTo>
                  <a:pt x="638831" y="0"/>
                </a:lnTo>
                <a:lnTo>
                  <a:pt x="563095" y="432956"/>
                </a:lnTo>
                <a:lnTo>
                  <a:pt x="330942" y="432956"/>
                </a:lnTo>
                <a:close/>
                <a:moveTo>
                  <a:pt x="149829" y="0"/>
                </a:moveTo>
                <a:lnTo>
                  <a:pt x="307891" y="0"/>
                </a:lnTo>
                <a:lnTo>
                  <a:pt x="232153" y="432956"/>
                </a:lnTo>
                <a:lnTo>
                  <a:pt x="0" y="43295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oAutofit/>
          </a:bodyPr>
          <a:lstStyle/>
          <a:p>
            <a:pPr algn="ctr"/>
            <a:endParaRPr lang="en-GB" sz="1500" noProof="0" dirty="0" err="1"/>
          </a:p>
        </p:txBody>
      </p:sp>
      <p:sp>
        <p:nvSpPr>
          <p:cNvPr id="18" name="Title 17">
            <a:extLst>
              <a:ext uri="{FF2B5EF4-FFF2-40B4-BE49-F238E27FC236}">
                <a16:creationId xmlns:a16="http://schemas.microsoft.com/office/drawing/2014/main" id="{6D9C079E-C1CA-4307-B4A7-1C8B13CD4541}"/>
              </a:ext>
            </a:extLst>
          </p:cNvPr>
          <p:cNvSpPr>
            <a:spLocks noGrp="1"/>
          </p:cNvSpPr>
          <p:nvPr>
            <p:ph type="title" hasCustomPrompt="1"/>
          </p:nvPr>
        </p:nvSpPr>
        <p:spPr>
          <a:xfrm>
            <a:off x="433386" y="827088"/>
            <a:ext cx="6961913" cy="2939412"/>
          </a:xfrm>
        </p:spPr>
        <p:txBody>
          <a:bodyPr wrap="square">
            <a:noAutofit/>
          </a:bodyPr>
          <a:lstStyle>
            <a:lvl1pPr>
              <a:defRPr sz="4400">
                <a:solidFill>
                  <a:schemeClr val="tx1"/>
                </a:solidFill>
              </a:defRPr>
            </a:lvl1pPr>
          </a:lstStyle>
          <a:p>
            <a:r>
              <a:rPr lang="en-GB" dirty="0"/>
              <a:t>Click to add quote</a:t>
            </a:r>
          </a:p>
        </p:txBody>
      </p:sp>
      <p:sp>
        <p:nvSpPr>
          <p:cNvPr id="20" name="Text Placeholder 19">
            <a:extLst>
              <a:ext uri="{FF2B5EF4-FFF2-40B4-BE49-F238E27FC236}">
                <a16:creationId xmlns:a16="http://schemas.microsoft.com/office/drawing/2014/main" id="{8EA2AC93-6324-493E-AFC2-33DF15EAFE19}"/>
              </a:ext>
            </a:extLst>
          </p:cNvPr>
          <p:cNvSpPr>
            <a:spLocks noGrp="1"/>
          </p:cNvSpPr>
          <p:nvPr>
            <p:ph type="body" sz="quarter" idx="17" hasCustomPrompt="1"/>
          </p:nvPr>
        </p:nvSpPr>
        <p:spPr>
          <a:xfrm>
            <a:off x="433388" y="4128393"/>
            <a:ext cx="6961912" cy="315900"/>
          </a:xfrm>
        </p:spPr>
        <p:txBody>
          <a:bodyPr anchor="b" anchorCtr="0"/>
          <a:lstStyle>
            <a:lvl1pPr marL="0" indent="0">
              <a:lnSpc>
                <a:spcPct val="100000"/>
              </a:lnSpc>
              <a:spcAft>
                <a:spcPts val="450"/>
              </a:spcAft>
              <a:buNone/>
              <a:defRPr sz="1000" b="0">
                <a:solidFill>
                  <a:schemeClr val="tx1"/>
                </a:solidFill>
              </a:defRPr>
            </a:lvl1pPr>
            <a:lvl2pPr marL="0" indent="0">
              <a:lnSpc>
                <a:spcPct val="100000"/>
              </a:lnSpc>
              <a:spcAft>
                <a:spcPts val="450"/>
              </a:spcAft>
              <a:buNone/>
              <a:defRPr sz="750">
                <a:solidFill>
                  <a:schemeClr val="tx1"/>
                </a:solidFill>
              </a:defRPr>
            </a:lvl2pPr>
            <a:lvl3pPr marL="0" indent="0">
              <a:lnSpc>
                <a:spcPct val="100000"/>
              </a:lnSpc>
              <a:spcAft>
                <a:spcPts val="450"/>
              </a:spcAft>
              <a:buNone/>
              <a:defRPr sz="750">
                <a:solidFill>
                  <a:schemeClr val="tx1"/>
                </a:solidFill>
              </a:defRPr>
            </a:lvl3pPr>
            <a:lvl4pPr indent="0">
              <a:lnSpc>
                <a:spcPct val="100000"/>
              </a:lnSpc>
              <a:spcAft>
                <a:spcPts val="450"/>
              </a:spcAft>
              <a:buNone/>
              <a:defRPr sz="750" b="0">
                <a:solidFill>
                  <a:schemeClr val="tx1"/>
                </a:solidFill>
              </a:defRPr>
            </a:lvl4pPr>
            <a:lvl5pPr indent="0">
              <a:lnSpc>
                <a:spcPct val="100000"/>
              </a:lnSpc>
              <a:spcAft>
                <a:spcPts val="450"/>
              </a:spcAft>
              <a:buNone/>
              <a:defRPr sz="750">
                <a:solidFill>
                  <a:schemeClr val="tx1"/>
                </a:solidFill>
              </a:defRPr>
            </a:lvl5pPr>
            <a:lvl6pPr marL="0" indent="0">
              <a:lnSpc>
                <a:spcPct val="100000"/>
              </a:lnSpc>
              <a:spcAft>
                <a:spcPts val="450"/>
              </a:spcAft>
              <a:buNone/>
              <a:defRPr sz="750">
                <a:solidFill>
                  <a:schemeClr val="tx1"/>
                </a:solidFill>
              </a:defRPr>
            </a:lvl6pPr>
            <a:lvl7pPr indent="0">
              <a:lnSpc>
                <a:spcPct val="100000"/>
              </a:lnSpc>
              <a:spcAft>
                <a:spcPts val="450"/>
              </a:spcAft>
              <a:buNone/>
              <a:defRPr sz="750" b="0">
                <a:solidFill>
                  <a:schemeClr val="tx1"/>
                </a:solidFill>
              </a:defRPr>
            </a:lvl7pPr>
            <a:lvl8pPr indent="0">
              <a:lnSpc>
                <a:spcPct val="100000"/>
              </a:lnSpc>
              <a:spcAft>
                <a:spcPts val="450"/>
              </a:spcAft>
              <a:buNone/>
              <a:defRPr sz="750">
                <a:solidFill>
                  <a:schemeClr val="tx1"/>
                </a:solidFill>
              </a:defRPr>
            </a:lvl8pPr>
            <a:lvl9pPr indent="0">
              <a:lnSpc>
                <a:spcPct val="100000"/>
              </a:lnSpc>
              <a:spcAft>
                <a:spcPts val="450"/>
              </a:spcAft>
              <a:buNone/>
              <a:defRPr sz="750" b="0">
                <a:solidFill>
                  <a:schemeClr val="tx1"/>
                </a:solidFill>
              </a:defRPr>
            </a:lvl9pPr>
          </a:lstStyle>
          <a:p>
            <a:pPr lvl="0"/>
            <a:r>
              <a:rPr lang="en-GB" dirty="0"/>
              <a:t>Click to add name</a:t>
            </a:r>
          </a:p>
        </p:txBody>
      </p:sp>
      <p:sp>
        <p:nvSpPr>
          <p:cNvPr id="2" name="Date Placeholder 1">
            <a:extLst>
              <a:ext uri="{FF2B5EF4-FFF2-40B4-BE49-F238E27FC236}">
                <a16:creationId xmlns:a16="http://schemas.microsoft.com/office/drawing/2014/main" id="{8E180F1A-7E46-46CF-B46A-159E655857CA}"/>
              </a:ext>
            </a:extLst>
          </p:cNvPr>
          <p:cNvSpPr>
            <a:spLocks noGrp="1"/>
          </p:cNvSpPr>
          <p:nvPr>
            <p:ph type="dt" sz="half" idx="18"/>
          </p:nvPr>
        </p:nvSpPr>
        <p:spPr/>
        <p:txBody>
          <a:bodyPr/>
          <a:lstStyle/>
          <a:p>
            <a:pPr>
              <a:lnSpc>
                <a:spcPct val="95000"/>
              </a:lnSpc>
            </a:pPr>
            <a:fld id="{CD913402-653A-4B0D-93CA-F1252B6B9FA3}" type="datetime1">
              <a:rPr lang="en-GB" smtClean="0"/>
              <a:t>17/10/2025</a:t>
            </a:fld>
            <a:endParaRPr lang="en-GB" dirty="0"/>
          </a:p>
        </p:txBody>
      </p:sp>
      <p:sp>
        <p:nvSpPr>
          <p:cNvPr id="3" name="Footer Placeholder 2">
            <a:extLst>
              <a:ext uri="{FF2B5EF4-FFF2-40B4-BE49-F238E27FC236}">
                <a16:creationId xmlns:a16="http://schemas.microsoft.com/office/drawing/2014/main" id="{98B97192-A29C-4DAD-A2B0-293FBA2E9CCF}"/>
              </a:ext>
            </a:extLst>
          </p:cNvPr>
          <p:cNvSpPr>
            <a:spLocks noGrp="1"/>
          </p:cNvSpPr>
          <p:nvPr>
            <p:ph type="ftr" sz="quarter" idx="19"/>
          </p:nvPr>
        </p:nvSpPr>
        <p:spPr/>
        <p:txBody>
          <a:bodyPr/>
          <a:lstStyle/>
          <a:p>
            <a:pPr>
              <a:lnSpc>
                <a:spcPct val="95000"/>
              </a:lnSpc>
            </a:pPr>
            <a:endParaRPr lang="en-GB" dirty="0"/>
          </a:p>
        </p:txBody>
      </p:sp>
      <p:sp>
        <p:nvSpPr>
          <p:cNvPr id="13" name="Slide Number Placeholder 5 (FAST)">
            <a:extLst>
              <a:ext uri="{FF2B5EF4-FFF2-40B4-BE49-F238E27FC236}">
                <a16:creationId xmlns:a16="http://schemas.microsoft.com/office/drawing/2014/main" id="{B21F055B-94C9-4A0C-80D6-A2EAD732B518}"/>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5" name="Logo">
            <a:extLst>
              <a:ext uri="{FF2B5EF4-FFF2-40B4-BE49-F238E27FC236}">
                <a16:creationId xmlns:a16="http://schemas.microsoft.com/office/drawing/2014/main" id="{C281CE19-10DD-1DBB-F355-1BFC6AA2A5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6" name="Graphic 5">
            <a:extLst>
              <a:ext uri="{FF2B5EF4-FFF2-40B4-BE49-F238E27FC236}">
                <a16:creationId xmlns:a16="http://schemas.microsoft.com/office/drawing/2014/main" id="{5E624784-CF0B-0A4A-16F1-EC87A22B17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27852521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Clear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3629D-E860-45BE-BDB8-080D49F295A7}"/>
              </a:ext>
            </a:extLst>
          </p:cNvPr>
          <p:cNvSpPr/>
          <p:nvPr/>
        </p:nvSpPr>
        <p:spPr bwMode="white">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8" name="Title 17">
            <a:extLst>
              <a:ext uri="{FF2B5EF4-FFF2-40B4-BE49-F238E27FC236}">
                <a16:creationId xmlns:a16="http://schemas.microsoft.com/office/drawing/2014/main" id="{6D9C079E-C1CA-4307-B4A7-1C8B13CD4541}"/>
              </a:ext>
            </a:extLst>
          </p:cNvPr>
          <p:cNvSpPr>
            <a:spLocks noGrp="1"/>
          </p:cNvSpPr>
          <p:nvPr>
            <p:ph type="title" hasCustomPrompt="1"/>
          </p:nvPr>
        </p:nvSpPr>
        <p:spPr>
          <a:xfrm>
            <a:off x="433388" y="270000"/>
            <a:ext cx="6961912" cy="3793500"/>
          </a:xfrm>
        </p:spPr>
        <p:txBody>
          <a:bodyPr wrap="square">
            <a:noAutofit/>
          </a:bodyPr>
          <a:lstStyle>
            <a:lvl1pPr>
              <a:defRPr sz="6000">
                <a:solidFill>
                  <a:schemeClr val="tx1"/>
                </a:solidFill>
              </a:defRPr>
            </a:lvl1pPr>
          </a:lstStyle>
          <a:p>
            <a:r>
              <a:rPr lang="en-GB" dirty="0"/>
              <a:t>Click to add Q&amp;A</a:t>
            </a:r>
          </a:p>
        </p:txBody>
      </p:sp>
      <p:sp>
        <p:nvSpPr>
          <p:cNvPr id="2" name="Date Placeholder 1">
            <a:extLst>
              <a:ext uri="{FF2B5EF4-FFF2-40B4-BE49-F238E27FC236}">
                <a16:creationId xmlns:a16="http://schemas.microsoft.com/office/drawing/2014/main" id="{950559A7-B871-4D4D-B475-C92C1FE8EC3D}"/>
              </a:ext>
            </a:extLst>
          </p:cNvPr>
          <p:cNvSpPr>
            <a:spLocks noGrp="1"/>
          </p:cNvSpPr>
          <p:nvPr>
            <p:ph type="dt" sz="half" idx="10"/>
          </p:nvPr>
        </p:nvSpPr>
        <p:spPr/>
        <p:txBody>
          <a:bodyPr/>
          <a:lstStyle/>
          <a:p>
            <a:pPr>
              <a:lnSpc>
                <a:spcPct val="95000"/>
              </a:lnSpc>
            </a:pPr>
            <a:fld id="{373EEBA9-718A-470B-BBA7-99C97803049B}" type="datetime1">
              <a:rPr lang="en-GB" smtClean="0"/>
              <a:t>17/10/2025</a:t>
            </a:fld>
            <a:endParaRPr lang="en-GB" dirty="0"/>
          </a:p>
        </p:txBody>
      </p:sp>
      <p:sp>
        <p:nvSpPr>
          <p:cNvPr id="3" name="Footer Placeholder 2">
            <a:extLst>
              <a:ext uri="{FF2B5EF4-FFF2-40B4-BE49-F238E27FC236}">
                <a16:creationId xmlns:a16="http://schemas.microsoft.com/office/drawing/2014/main" id="{F2EEEDEE-4E49-4561-A93D-7911464BE927}"/>
              </a:ext>
            </a:extLst>
          </p:cNvPr>
          <p:cNvSpPr>
            <a:spLocks noGrp="1"/>
          </p:cNvSpPr>
          <p:nvPr>
            <p:ph type="ftr" sz="quarter" idx="11"/>
          </p:nvPr>
        </p:nvSpPr>
        <p:spPr/>
        <p:txBody>
          <a:bodyPr/>
          <a:lstStyle/>
          <a:p>
            <a:pPr>
              <a:lnSpc>
                <a:spcPct val="95000"/>
              </a:lnSpc>
            </a:pPr>
            <a:endParaRPr lang="en-GB" dirty="0"/>
          </a:p>
        </p:txBody>
      </p:sp>
      <p:sp>
        <p:nvSpPr>
          <p:cNvPr id="9" name="Slide Number Placeholder 5 (FAST)">
            <a:extLst>
              <a:ext uri="{FF2B5EF4-FFF2-40B4-BE49-F238E27FC236}">
                <a16:creationId xmlns:a16="http://schemas.microsoft.com/office/drawing/2014/main" id="{5045C851-08B9-4003-95B0-54D60818665E}"/>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
        <p:nvSpPr>
          <p:cNvPr id="5" name="Text Placeholder logo">
            <a:extLst>
              <a:ext uri="{FF2B5EF4-FFF2-40B4-BE49-F238E27FC236}">
                <a16:creationId xmlns:a16="http://schemas.microsoft.com/office/drawing/2014/main" id="{FB609991-912C-95F2-87E9-05929D17AF50}"/>
              </a:ext>
            </a:extLst>
          </p:cNvPr>
          <p:cNvSpPr>
            <a:spLocks noGrp="1"/>
          </p:cNvSpPr>
          <p:nvPr>
            <p:ph type="body" sz="quarter" idx="26" hasCustomPrompt="1"/>
          </p:nvPr>
        </p:nvSpPr>
        <p:spPr>
          <a:xfrm>
            <a:off x="8026099" y="4756313"/>
            <a:ext cx="687600" cy="212400"/>
          </a:xfrm>
          <a:blipFill>
            <a:blip r:embed="rId2">
              <a:extLst>
                <a:ext uri="{96DAC541-7B7A-43D3-8B79-37D633B846F1}">
                  <asvg:svgBlip xmlns:asvg="http://schemas.microsoft.com/office/drawing/2016/SVG/main" r:embed="rId3"/>
                </a:ext>
              </a:extLst>
            </a:blip>
            <a:stretch>
              <a:fillRect/>
            </a:stretch>
          </a:blipFill>
        </p:spPr>
        <p:txBody>
          <a:bodyPr/>
          <a:lstStyle>
            <a:lvl1pPr>
              <a:defRPr sz="100" b="0">
                <a:noFill/>
              </a:defRPr>
            </a:lvl1pPr>
          </a:lstStyle>
          <a:p>
            <a:pPr lvl="0"/>
            <a:r>
              <a:rPr lang="en-GB" dirty="0"/>
              <a:t>.</a:t>
            </a:r>
          </a:p>
        </p:txBody>
      </p:sp>
    </p:spTree>
    <p:extLst>
      <p:ext uri="{BB962C8B-B14F-4D97-AF65-F5344CB8AC3E}">
        <p14:creationId xmlns:p14="http://schemas.microsoft.com/office/powerpoint/2010/main" val="27303521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amp;A Dark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3629D-E860-45BE-BDB8-080D49F295A7}"/>
              </a:ext>
            </a:extLst>
          </p:cNvPr>
          <p:cNvSpPr/>
          <p:nvPr/>
        </p:nvSpPr>
        <p:spPr bwMode="white">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8" name="Title 17">
            <a:extLst>
              <a:ext uri="{FF2B5EF4-FFF2-40B4-BE49-F238E27FC236}">
                <a16:creationId xmlns:a16="http://schemas.microsoft.com/office/drawing/2014/main" id="{6D9C079E-C1CA-4307-B4A7-1C8B13CD4541}"/>
              </a:ext>
            </a:extLst>
          </p:cNvPr>
          <p:cNvSpPr>
            <a:spLocks noGrp="1"/>
          </p:cNvSpPr>
          <p:nvPr>
            <p:ph type="title" hasCustomPrompt="1"/>
          </p:nvPr>
        </p:nvSpPr>
        <p:spPr>
          <a:xfrm>
            <a:off x="433388" y="270000"/>
            <a:ext cx="6961912" cy="3793500"/>
          </a:xfrm>
        </p:spPr>
        <p:txBody>
          <a:bodyPr wrap="square">
            <a:noAutofit/>
          </a:bodyPr>
          <a:lstStyle>
            <a:lvl1pPr>
              <a:defRPr sz="6000">
                <a:solidFill>
                  <a:schemeClr val="tx1"/>
                </a:solidFill>
              </a:defRPr>
            </a:lvl1pPr>
          </a:lstStyle>
          <a:p>
            <a:r>
              <a:rPr lang="en-GB" dirty="0"/>
              <a:t>Click to add Q&amp;A</a:t>
            </a:r>
          </a:p>
        </p:txBody>
      </p:sp>
      <p:sp>
        <p:nvSpPr>
          <p:cNvPr id="2" name="Date Placeholder 1">
            <a:extLst>
              <a:ext uri="{FF2B5EF4-FFF2-40B4-BE49-F238E27FC236}">
                <a16:creationId xmlns:a16="http://schemas.microsoft.com/office/drawing/2014/main" id="{950559A7-B871-4D4D-B475-C92C1FE8EC3D}"/>
              </a:ext>
            </a:extLst>
          </p:cNvPr>
          <p:cNvSpPr>
            <a:spLocks noGrp="1"/>
          </p:cNvSpPr>
          <p:nvPr>
            <p:ph type="dt" sz="half" idx="10"/>
          </p:nvPr>
        </p:nvSpPr>
        <p:spPr/>
        <p:txBody>
          <a:bodyPr/>
          <a:lstStyle/>
          <a:p>
            <a:pPr>
              <a:lnSpc>
                <a:spcPct val="95000"/>
              </a:lnSpc>
            </a:pPr>
            <a:fld id="{27D952EA-3562-4F11-AA3E-C44D4FEF4782}" type="datetime1">
              <a:rPr lang="en-GB" smtClean="0"/>
              <a:t>17/10/2025</a:t>
            </a:fld>
            <a:endParaRPr lang="en-GB" dirty="0"/>
          </a:p>
        </p:txBody>
      </p:sp>
      <p:sp>
        <p:nvSpPr>
          <p:cNvPr id="3" name="Footer Placeholder 2">
            <a:extLst>
              <a:ext uri="{FF2B5EF4-FFF2-40B4-BE49-F238E27FC236}">
                <a16:creationId xmlns:a16="http://schemas.microsoft.com/office/drawing/2014/main" id="{F2EEEDEE-4E49-4561-A93D-7911464BE927}"/>
              </a:ext>
            </a:extLst>
          </p:cNvPr>
          <p:cNvSpPr>
            <a:spLocks noGrp="1"/>
          </p:cNvSpPr>
          <p:nvPr>
            <p:ph type="ftr" sz="quarter" idx="11"/>
          </p:nvPr>
        </p:nvSpPr>
        <p:spPr/>
        <p:txBody>
          <a:bodyPr/>
          <a:lstStyle/>
          <a:p>
            <a:pPr>
              <a:lnSpc>
                <a:spcPct val="95000"/>
              </a:lnSpc>
            </a:pPr>
            <a:endParaRPr lang="en-GB" dirty="0"/>
          </a:p>
        </p:txBody>
      </p:sp>
      <p:sp>
        <p:nvSpPr>
          <p:cNvPr id="9" name="Slide Number Placeholder 5 (FAST)">
            <a:extLst>
              <a:ext uri="{FF2B5EF4-FFF2-40B4-BE49-F238E27FC236}">
                <a16:creationId xmlns:a16="http://schemas.microsoft.com/office/drawing/2014/main" id="{5045C851-08B9-4003-95B0-54D60818665E}"/>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
        <p:nvSpPr>
          <p:cNvPr id="5" name="Text Placeholder logo">
            <a:extLst>
              <a:ext uri="{FF2B5EF4-FFF2-40B4-BE49-F238E27FC236}">
                <a16:creationId xmlns:a16="http://schemas.microsoft.com/office/drawing/2014/main" id="{56E80B6D-1BAD-552D-3E4A-F71F81D97367}"/>
              </a:ext>
            </a:extLst>
          </p:cNvPr>
          <p:cNvSpPr>
            <a:spLocks noGrp="1"/>
          </p:cNvSpPr>
          <p:nvPr>
            <p:ph type="body" sz="quarter" idx="26" hasCustomPrompt="1"/>
          </p:nvPr>
        </p:nvSpPr>
        <p:spPr>
          <a:xfrm>
            <a:off x="8026099" y="4756313"/>
            <a:ext cx="687600" cy="212400"/>
          </a:xfrm>
          <a:blipFill>
            <a:blip r:embed="rId2">
              <a:extLst>
                <a:ext uri="{96DAC541-7B7A-43D3-8B79-37D633B846F1}">
                  <asvg:svgBlip xmlns:asvg="http://schemas.microsoft.com/office/drawing/2016/SVG/main" r:embed="rId3"/>
                </a:ext>
              </a:extLst>
            </a:blip>
            <a:stretch>
              <a:fillRect/>
            </a:stretch>
          </a:blipFill>
        </p:spPr>
        <p:txBody>
          <a:bodyPr/>
          <a:lstStyle>
            <a:lvl1pPr>
              <a:defRPr sz="100" b="0">
                <a:noFill/>
              </a:defRPr>
            </a:lvl1pPr>
          </a:lstStyle>
          <a:p>
            <a:pPr lvl="0"/>
            <a:r>
              <a:rPr lang="en-GB" dirty="0"/>
              <a:t>.</a:t>
            </a:r>
          </a:p>
        </p:txBody>
      </p:sp>
    </p:spTree>
    <p:extLst>
      <p:ext uri="{BB962C8B-B14F-4D97-AF65-F5344CB8AC3E}">
        <p14:creationId xmlns:p14="http://schemas.microsoft.com/office/powerpoint/2010/main" val="1084516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d Clear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3629D-E860-45BE-BDB8-080D49F295A7}"/>
              </a:ext>
            </a:extLst>
          </p:cNvPr>
          <p:cNvSpPr/>
          <p:nvPr/>
        </p:nvSpPr>
        <p:spPr bwMode="white">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8" name="Title 17">
            <a:extLst>
              <a:ext uri="{FF2B5EF4-FFF2-40B4-BE49-F238E27FC236}">
                <a16:creationId xmlns:a16="http://schemas.microsoft.com/office/drawing/2014/main" id="{6D9C079E-C1CA-4307-B4A7-1C8B13CD4541}"/>
              </a:ext>
            </a:extLst>
          </p:cNvPr>
          <p:cNvSpPr>
            <a:spLocks noGrp="1"/>
          </p:cNvSpPr>
          <p:nvPr>
            <p:ph type="title" hasCustomPrompt="1"/>
          </p:nvPr>
        </p:nvSpPr>
        <p:spPr>
          <a:xfrm>
            <a:off x="432000" y="1027113"/>
            <a:ext cx="6120900" cy="2634087"/>
          </a:xfrm>
        </p:spPr>
        <p:txBody>
          <a:bodyPr/>
          <a:lstStyle>
            <a:lvl1pPr>
              <a:defRPr sz="6000">
                <a:solidFill>
                  <a:schemeClr val="tx1"/>
                </a:solidFill>
              </a:defRPr>
            </a:lvl1pPr>
          </a:lstStyle>
          <a:p>
            <a:r>
              <a:rPr lang="en-GB" dirty="0"/>
              <a:t>Click to add Thank you</a:t>
            </a:r>
          </a:p>
        </p:txBody>
      </p:sp>
      <p:sp>
        <p:nvSpPr>
          <p:cNvPr id="10" name="Text Placeholder 17">
            <a:extLst>
              <a:ext uri="{FF2B5EF4-FFF2-40B4-BE49-F238E27FC236}">
                <a16:creationId xmlns:a16="http://schemas.microsoft.com/office/drawing/2014/main" id="{827A5D07-EA8D-4757-A840-AD94A54263CB}"/>
              </a:ext>
            </a:extLst>
          </p:cNvPr>
          <p:cNvSpPr>
            <a:spLocks noGrp="1"/>
          </p:cNvSpPr>
          <p:nvPr>
            <p:ph type="body" sz="quarter" idx="16" hasCustomPrompt="1"/>
          </p:nvPr>
        </p:nvSpPr>
        <p:spPr>
          <a:xfrm>
            <a:off x="2365200" y="4766400"/>
            <a:ext cx="1947600" cy="158400"/>
          </a:xfrm>
        </p:spPr>
        <p:txBody>
          <a:bodyPr anchor="b" anchorCtr="0"/>
          <a:lstStyle>
            <a:lvl1pPr marL="0" indent="0" algn="l">
              <a:lnSpc>
                <a:spcPct val="100000"/>
              </a:lnSpc>
              <a:spcBef>
                <a:spcPts val="0"/>
              </a:spcBef>
              <a:buNone/>
              <a:defRPr sz="800" b="0" baseline="0">
                <a:solidFill>
                  <a:schemeClr val="tx1"/>
                </a:solidFill>
                <a:latin typeface="+mn-lt"/>
                <a:cs typeface="Arial" panose="020B0604020202020204" pitchFamily="34" charset="0"/>
                <a:sym typeface="Orsted Sans Office" panose="00000500000000000000" pitchFamily="2" charset="0"/>
              </a:defRPr>
            </a:lvl1pPr>
            <a:lvl2pPr marL="0" indent="0" algn="r">
              <a:spcBef>
                <a:spcPts val="0"/>
              </a:spcBef>
              <a:buFont typeface="Arial" panose="020B0604020202020204" pitchFamily="34" charset="0"/>
              <a:buChar char="​"/>
              <a:defRPr sz="1021" b="1">
                <a:solidFill>
                  <a:schemeClr val="bg1"/>
                </a:solidFill>
              </a:defRPr>
            </a:lvl2pPr>
            <a:lvl3pPr marL="0" indent="0" algn="r">
              <a:spcBef>
                <a:spcPts val="0"/>
              </a:spcBef>
              <a:buFont typeface="Arial" panose="020B0604020202020204" pitchFamily="34" charset="0"/>
              <a:buChar char="​"/>
              <a:defRPr sz="1021" b="1">
                <a:solidFill>
                  <a:schemeClr val="bg1"/>
                </a:solidFill>
              </a:defRPr>
            </a:lvl3pPr>
            <a:lvl4pPr marL="0" indent="0" algn="r">
              <a:spcBef>
                <a:spcPts val="0"/>
              </a:spcBef>
              <a:buFont typeface="Arial" panose="020B0604020202020204" pitchFamily="34" charset="0"/>
              <a:buChar char="​"/>
              <a:defRPr sz="1021" b="1">
                <a:solidFill>
                  <a:schemeClr val="bg1"/>
                </a:solidFill>
              </a:defRPr>
            </a:lvl4pPr>
            <a:lvl5pPr marL="0" indent="0" algn="r">
              <a:spcBef>
                <a:spcPts val="0"/>
              </a:spcBef>
              <a:buFont typeface="Arial" panose="020B0604020202020204" pitchFamily="34" charset="0"/>
              <a:buChar char="​"/>
              <a:defRPr sz="1021" b="1">
                <a:solidFill>
                  <a:schemeClr val="bg1"/>
                </a:solidFill>
              </a:defRPr>
            </a:lvl5pPr>
            <a:lvl6pPr marL="194424" indent="-194424" algn="r">
              <a:spcBef>
                <a:spcPts val="0"/>
              </a:spcBef>
              <a:buFont typeface="Arial" panose="020B0604020202020204" pitchFamily="34" charset="0"/>
              <a:buChar char="​"/>
              <a:defRPr sz="1021" b="1">
                <a:solidFill>
                  <a:schemeClr val="bg1"/>
                </a:solidFill>
              </a:defRPr>
            </a:lvl6pPr>
            <a:lvl7pPr marL="194424" indent="-194424" algn="r">
              <a:spcBef>
                <a:spcPts val="0"/>
              </a:spcBef>
              <a:buFont typeface="Arial" panose="020B0604020202020204" pitchFamily="34" charset="0"/>
              <a:buChar char="​"/>
              <a:defRPr sz="1021" b="1">
                <a:solidFill>
                  <a:schemeClr val="bg1"/>
                </a:solidFill>
              </a:defRPr>
            </a:lvl7pPr>
            <a:lvl8pPr marL="194424" indent="-194424" algn="r">
              <a:spcBef>
                <a:spcPts val="0"/>
              </a:spcBef>
              <a:buFont typeface="Arial" panose="020B0604020202020204" pitchFamily="34" charset="0"/>
              <a:buChar char="​"/>
              <a:defRPr sz="1021" b="1">
                <a:solidFill>
                  <a:schemeClr val="bg1"/>
                </a:solidFill>
              </a:defRPr>
            </a:lvl8pPr>
            <a:lvl9pPr marL="194424" indent="-194424" algn="r">
              <a:spcBef>
                <a:spcPts val="0"/>
              </a:spcBef>
              <a:buFont typeface="Arial" panose="020B0604020202020204" pitchFamily="34" charset="0"/>
              <a:buChar char="​"/>
              <a:defRPr sz="1021" b="1">
                <a:solidFill>
                  <a:schemeClr val="bg1"/>
                </a:solidFill>
              </a:defRPr>
            </a:lvl9pPr>
          </a:lstStyle>
          <a:p>
            <a:pPr lvl="0"/>
            <a:r>
              <a:rPr lang="en-GB" dirty="0"/>
              <a:t>Click to add subject or name</a:t>
            </a:r>
          </a:p>
        </p:txBody>
      </p:sp>
      <p:sp>
        <p:nvSpPr>
          <p:cNvPr id="11" name="Date_DateCustomA">
            <a:extLst>
              <a:ext uri="{FF2B5EF4-FFF2-40B4-BE49-F238E27FC236}">
                <a16:creationId xmlns:a16="http://schemas.microsoft.com/office/drawing/2014/main" id="{97E70A84-94D6-402C-9DB4-EF5D384DCD0B}"/>
              </a:ext>
            </a:extLst>
          </p:cNvPr>
          <p:cNvSpPr>
            <a:spLocks noGrp="1"/>
          </p:cNvSpPr>
          <p:nvPr>
            <p:ph type="dt" sz="half" idx="10"/>
          </p:nvPr>
        </p:nvSpPr>
        <p:spPr>
          <a:xfrm>
            <a:off x="432000" y="4766400"/>
            <a:ext cx="1684800" cy="158400"/>
          </a:xfrm>
          <a:prstGeom prst="rect">
            <a:avLst/>
          </a:prstGeom>
        </p:spPr>
        <p:txBody>
          <a:bodyPr lIns="0" tIns="0" rIns="0" bIns="0" anchor="b" anchorCtr="0"/>
          <a:lstStyle>
            <a:lvl1pPr algn="l" eaLnBrk="1">
              <a:lnSpc>
                <a:spcPct val="100000"/>
              </a:lnSpc>
              <a:defRPr sz="800" b="0">
                <a:solidFill>
                  <a:schemeClr val="tx1"/>
                </a:solidFill>
                <a:latin typeface="+mn-lt"/>
                <a:cs typeface="Arial" panose="020B0604020202020204" pitchFamily="34" charset="0"/>
                <a:sym typeface="Orsted Sans Office" panose="00000500000000000000" pitchFamily="2" charset="0"/>
              </a:defRPr>
            </a:lvl1pPr>
          </a:lstStyle>
          <a:p>
            <a:fld id="{7295822B-D7FE-485D-81D8-97DA310871A8}" type="datetime1">
              <a:rPr lang="en-GB" smtClean="0"/>
              <a:t>17/10/2025</a:t>
            </a:fld>
            <a:endParaRPr lang="en-GB" dirty="0"/>
          </a:p>
        </p:txBody>
      </p:sp>
      <p:sp>
        <p:nvSpPr>
          <p:cNvPr id="12" name="Footer Placeholder 6" hidden="1">
            <a:extLst>
              <a:ext uri="{FF2B5EF4-FFF2-40B4-BE49-F238E27FC236}">
                <a16:creationId xmlns:a16="http://schemas.microsoft.com/office/drawing/2014/main" id="{269723D8-1C78-43E9-9FA9-6570E264308D}"/>
              </a:ext>
            </a:extLst>
          </p:cNvPr>
          <p:cNvSpPr>
            <a:spLocks noGrp="1"/>
          </p:cNvSpPr>
          <p:nvPr>
            <p:ph type="ftr" sz="quarter" idx="22"/>
          </p:nvPr>
        </p:nvSpPr>
        <p:spPr>
          <a:xfrm>
            <a:off x="0" y="5143500"/>
            <a:ext cx="0" cy="0"/>
          </a:xfrm>
        </p:spPr>
        <p:txBody>
          <a:bodyPr/>
          <a:lstStyle>
            <a:lvl1pPr>
              <a:defRPr sz="100">
                <a:noFill/>
              </a:defRPr>
            </a:lvl1pPr>
          </a:lstStyle>
          <a:p>
            <a:endParaRPr lang="en-GB" dirty="0"/>
          </a:p>
        </p:txBody>
      </p:sp>
      <p:pic>
        <p:nvPicPr>
          <p:cNvPr id="2" name="Logo">
            <a:extLst>
              <a:ext uri="{FF2B5EF4-FFF2-40B4-BE49-F238E27FC236}">
                <a16:creationId xmlns:a16="http://schemas.microsoft.com/office/drawing/2014/main" id="{EB884CD0-CCDB-FB31-E437-AF8CA97AB85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32000" y="252593"/>
            <a:ext cx="826817" cy="224919"/>
          </a:xfrm>
          <a:prstGeom prst="rect">
            <a:avLst/>
          </a:prstGeom>
        </p:spPr>
      </p:pic>
      <p:pic>
        <p:nvPicPr>
          <p:cNvPr id="3" name="Graphic 2">
            <a:extLst>
              <a:ext uri="{FF2B5EF4-FFF2-40B4-BE49-F238E27FC236}">
                <a16:creationId xmlns:a16="http://schemas.microsoft.com/office/drawing/2014/main" id="{0C25E291-384C-D5FD-4B04-BE7D8C71E4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03267" y="133004"/>
            <a:ext cx="465877" cy="470623"/>
          </a:xfrm>
          <a:prstGeom prst="rect">
            <a:avLst/>
          </a:prstGeom>
        </p:spPr>
      </p:pic>
    </p:spTree>
    <p:extLst>
      <p:ext uri="{BB962C8B-B14F-4D97-AF65-F5344CB8AC3E}">
        <p14:creationId xmlns:p14="http://schemas.microsoft.com/office/powerpoint/2010/main" val="23861229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36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d Dark 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13629D-E860-45BE-BDB8-080D49F295A7}"/>
              </a:ext>
            </a:extLst>
          </p:cNvPr>
          <p:cNvSpPr/>
          <p:nvPr/>
        </p:nvSpPr>
        <p:spPr bwMode="white">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8" name="Title 17">
            <a:extLst>
              <a:ext uri="{FF2B5EF4-FFF2-40B4-BE49-F238E27FC236}">
                <a16:creationId xmlns:a16="http://schemas.microsoft.com/office/drawing/2014/main" id="{6D9C079E-C1CA-4307-B4A7-1C8B13CD4541}"/>
              </a:ext>
            </a:extLst>
          </p:cNvPr>
          <p:cNvSpPr>
            <a:spLocks noGrp="1"/>
          </p:cNvSpPr>
          <p:nvPr>
            <p:ph type="title" hasCustomPrompt="1"/>
          </p:nvPr>
        </p:nvSpPr>
        <p:spPr>
          <a:xfrm>
            <a:off x="432000" y="1027113"/>
            <a:ext cx="6120900" cy="2634087"/>
          </a:xfrm>
        </p:spPr>
        <p:txBody>
          <a:bodyPr/>
          <a:lstStyle>
            <a:lvl1pPr>
              <a:defRPr sz="6000">
                <a:solidFill>
                  <a:schemeClr val="tx1"/>
                </a:solidFill>
              </a:defRPr>
            </a:lvl1pPr>
          </a:lstStyle>
          <a:p>
            <a:r>
              <a:rPr lang="en-GB" dirty="0"/>
              <a:t>Click to add Thank you</a:t>
            </a:r>
          </a:p>
        </p:txBody>
      </p:sp>
      <p:sp>
        <p:nvSpPr>
          <p:cNvPr id="10" name="Text Placeholder 17">
            <a:extLst>
              <a:ext uri="{FF2B5EF4-FFF2-40B4-BE49-F238E27FC236}">
                <a16:creationId xmlns:a16="http://schemas.microsoft.com/office/drawing/2014/main" id="{827A5D07-EA8D-4757-A840-AD94A54263CB}"/>
              </a:ext>
            </a:extLst>
          </p:cNvPr>
          <p:cNvSpPr>
            <a:spLocks noGrp="1"/>
          </p:cNvSpPr>
          <p:nvPr>
            <p:ph type="body" sz="quarter" idx="16" hasCustomPrompt="1"/>
          </p:nvPr>
        </p:nvSpPr>
        <p:spPr>
          <a:xfrm>
            <a:off x="2365200" y="4766400"/>
            <a:ext cx="1947600" cy="158400"/>
          </a:xfrm>
        </p:spPr>
        <p:txBody>
          <a:bodyPr anchor="b" anchorCtr="0"/>
          <a:lstStyle>
            <a:lvl1pPr marL="0" indent="0" algn="l">
              <a:lnSpc>
                <a:spcPct val="100000"/>
              </a:lnSpc>
              <a:spcBef>
                <a:spcPts val="0"/>
              </a:spcBef>
              <a:buNone/>
              <a:defRPr sz="800" b="0" baseline="0">
                <a:solidFill>
                  <a:schemeClr val="tx1"/>
                </a:solidFill>
                <a:latin typeface="+mn-lt"/>
                <a:cs typeface="Arial" panose="020B0604020202020204" pitchFamily="34" charset="0"/>
                <a:sym typeface="Orsted Sans Office" panose="00000500000000000000" pitchFamily="2" charset="0"/>
              </a:defRPr>
            </a:lvl1pPr>
            <a:lvl2pPr marL="0" indent="0" algn="r">
              <a:spcBef>
                <a:spcPts val="0"/>
              </a:spcBef>
              <a:buFont typeface="Arial" panose="020B0604020202020204" pitchFamily="34" charset="0"/>
              <a:buChar char="​"/>
              <a:defRPr sz="1021" b="1">
                <a:solidFill>
                  <a:schemeClr val="bg1"/>
                </a:solidFill>
              </a:defRPr>
            </a:lvl2pPr>
            <a:lvl3pPr marL="0" indent="0" algn="r">
              <a:spcBef>
                <a:spcPts val="0"/>
              </a:spcBef>
              <a:buFont typeface="Arial" panose="020B0604020202020204" pitchFamily="34" charset="0"/>
              <a:buChar char="​"/>
              <a:defRPr sz="1021" b="1">
                <a:solidFill>
                  <a:schemeClr val="bg1"/>
                </a:solidFill>
              </a:defRPr>
            </a:lvl3pPr>
            <a:lvl4pPr marL="0" indent="0" algn="r">
              <a:spcBef>
                <a:spcPts val="0"/>
              </a:spcBef>
              <a:buFont typeface="Arial" panose="020B0604020202020204" pitchFamily="34" charset="0"/>
              <a:buChar char="​"/>
              <a:defRPr sz="1021" b="1">
                <a:solidFill>
                  <a:schemeClr val="bg1"/>
                </a:solidFill>
              </a:defRPr>
            </a:lvl4pPr>
            <a:lvl5pPr marL="0" indent="0" algn="r">
              <a:spcBef>
                <a:spcPts val="0"/>
              </a:spcBef>
              <a:buFont typeface="Arial" panose="020B0604020202020204" pitchFamily="34" charset="0"/>
              <a:buChar char="​"/>
              <a:defRPr sz="1021" b="1">
                <a:solidFill>
                  <a:schemeClr val="bg1"/>
                </a:solidFill>
              </a:defRPr>
            </a:lvl5pPr>
            <a:lvl6pPr marL="194424" indent="-194424" algn="r">
              <a:spcBef>
                <a:spcPts val="0"/>
              </a:spcBef>
              <a:buFont typeface="Arial" panose="020B0604020202020204" pitchFamily="34" charset="0"/>
              <a:buChar char="​"/>
              <a:defRPr sz="1021" b="1">
                <a:solidFill>
                  <a:schemeClr val="bg1"/>
                </a:solidFill>
              </a:defRPr>
            </a:lvl6pPr>
            <a:lvl7pPr marL="194424" indent="-194424" algn="r">
              <a:spcBef>
                <a:spcPts val="0"/>
              </a:spcBef>
              <a:buFont typeface="Arial" panose="020B0604020202020204" pitchFamily="34" charset="0"/>
              <a:buChar char="​"/>
              <a:defRPr sz="1021" b="1">
                <a:solidFill>
                  <a:schemeClr val="bg1"/>
                </a:solidFill>
              </a:defRPr>
            </a:lvl7pPr>
            <a:lvl8pPr marL="194424" indent="-194424" algn="r">
              <a:spcBef>
                <a:spcPts val="0"/>
              </a:spcBef>
              <a:buFont typeface="Arial" panose="020B0604020202020204" pitchFamily="34" charset="0"/>
              <a:buChar char="​"/>
              <a:defRPr sz="1021" b="1">
                <a:solidFill>
                  <a:schemeClr val="bg1"/>
                </a:solidFill>
              </a:defRPr>
            </a:lvl8pPr>
            <a:lvl9pPr marL="194424" indent="-194424" algn="r">
              <a:spcBef>
                <a:spcPts val="0"/>
              </a:spcBef>
              <a:buFont typeface="Arial" panose="020B0604020202020204" pitchFamily="34" charset="0"/>
              <a:buChar char="​"/>
              <a:defRPr sz="1021" b="1">
                <a:solidFill>
                  <a:schemeClr val="bg1"/>
                </a:solidFill>
              </a:defRPr>
            </a:lvl9pPr>
          </a:lstStyle>
          <a:p>
            <a:pPr lvl="0"/>
            <a:r>
              <a:rPr lang="en-GB" dirty="0"/>
              <a:t>Click to add subject or name</a:t>
            </a:r>
          </a:p>
        </p:txBody>
      </p:sp>
      <p:sp>
        <p:nvSpPr>
          <p:cNvPr id="11" name="Date_DateCustomA">
            <a:extLst>
              <a:ext uri="{FF2B5EF4-FFF2-40B4-BE49-F238E27FC236}">
                <a16:creationId xmlns:a16="http://schemas.microsoft.com/office/drawing/2014/main" id="{97E70A84-94D6-402C-9DB4-EF5D384DCD0B}"/>
              </a:ext>
            </a:extLst>
          </p:cNvPr>
          <p:cNvSpPr>
            <a:spLocks noGrp="1"/>
          </p:cNvSpPr>
          <p:nvPr>
            <p:ph type="dt" sz="half" idx="10"/>
          </p:nvPr>
        </p:nvSpPr>
        <p:spPr>
          <a:xfrm>
            <a:off x="432000" y="4766400"/>
            <a:ext cx="1684800" cy="158400"/>
          </a:xfrm>
          <a:prstGeom prst="rect">
            <a:avLst/>
          </a:prstGeom>
        </p:spPr>
        <p:txBody>
          <a:bodyPr lIns="0" tIns="0" rIns="0" bIns="0" anchor="b" anchorCtr="0"/>
          <a:lstStyle>
            <a:lvl1pPr algn="l" eaLnBrk="1">
              <a:lnSpc>
                <a:spcPct val="100000"/>
              </a:lnSpc>
              <a:defRPr sz="800" b="0">
                <a:solidFill>
                  <a:schemeClr val="tx1"/>
                </a:solidFill>
                <a:latin typeface="+mn-lt"/>
                <a:cs typeface="Arial" panose="020B0604020202020204" pitchFamily="34" charset="0"/>
                <a:sym typeface="Orsted Sans Office" panose="00000500000000000000" pitchFamily="2" charset="0"/>
              </a:defRPr>
            </a:lvl1pPr>
          </a:lstStyle>
          <a:p>
            <a:fld id="{A8B9F300-1E99-4FE1-A757-515115F1A964}" type="datetime1">
              <a:rPr lang="en-GB" smtClean="0"/>
              <a:t>17/10/2025</a:t>
            </a:fld>
            <a:endParaRPr lang="en-GB" dirty="0"/>
          </a:p>
        </p:txBody>
      </p:sp>
      <p:sp>
        <p:nvSpPr>
          <p:cNvPr id="12" name="Footer Placeholder 6" hidden="1">
            <a:extLst>
              <a:ext uri="{FF2B5EF4-FFF2-40B4-BE49-F238E27FC236}">
                <a16:creationId xmlns:a16="http://schemas.microsoft.com/office/drawing/2014/main" id="{269723D8-1C78-43E9-9FA9-6570E264308D}"/>
              </a:ext>
            </a:extLst>
          </p:cNvPr>
          <p:cNvSpPr>
            <a:spLocks noGrp="1"/>
          </p:cNvSpPr>
          <p:nvPr>
            <p:ph type="ftr" sz="quarter" idx="22"/>
          </p:nvPr>
        </p:nvSpPr>
        <p:spPr>
          <a:xfrm>
            <a:off x="0" y="5143500"/>
            <a:ext cx="0" cy="0"/>
          </a:xfrm>
        </p:spPr>
        <p:txBody>
          <a:bodyPr/>
          <a:lstStyle>
            <a:lvl1pPr>
              <a:defRPr sz="100">
                <a:noFill/>
              </a:defRPr>
            </a:lvl1pPr>
          </a:lstStyle>
          <a:p>
            <a:endParaRPr lang="en-GB" dirty="0"/>
          </a:p>
        </p:txBody>
      </p:sp>
      <p:pic>
        <p:nvPicPr>
          <p:cNvPr id="2" name="Logo">
            <a:extLst>
              <a:ext uri="{FF2B5EF4-FFF2-40B4-BE49-F238E27FC236}">
                <a16:creationId xmlns:a16="http://schemas.microsoft.com/office/drawing/2014/main" id="{7D53C8E1-A174-2097-07C3-162E7585CA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432000" y="252593"/>
            <a:ext cx="826817" cy="224919"/>
          </a:xfrm>
          <a:prstGeom prst="rect">
            <a:avLst/>
          </a:prstGeom>
        </p:spPr>
      </p:pic>
      <p:pic>
        <p:nvPicPr>
          <p:cNvPr id="3" name="Graphic 2">
            <a:extLst>
              <a:ext uri="{FF2B5EF4-FFF2-40B4-BE49-F238E27FC236}">
                <a16:creationId xmlns:a16="http://schemas.microsoft.com/office/drawing/2014/main" id="{20E2D535-8A0B-7E2F-69D8-4CAD56E163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03267" y="133004"/>
            <a:ext cx="465877" cy="470623"/>
          </a:xfrm>
          <a:prstGeom prst="rect">
            <a:avLst/>
          </a:prstGeom>
        </p:spPr>
      </p:pic>
    </p:spTree>
    <p:extLst>
      <p:ext uri="{BB962C8B-B14F-4D97-AF65-F5344CB8AC3E}">
        <p14:creationId xmlns:p14="http://schemas.microsoft.com/office/powerpoint/2010/main" val="4447603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36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Only Dark">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D556C6-991D-4FD9-9393-739D0F8A60D2}"/>
              </a:ext>
            </a:extLst>
          </p:cNvPr>
          <p:cNvGraphicFramePr>
            <a:graphicFrameLocks noChangeAspect="1"/>
          </p:cNvGraphicFramePr>
          <p:nvPr>
            <p:custDataLst>
              <p:tags r:id="rId1"/>
            </p:custDataLst>
            <p:extLst>
              <p:ext uri="{D42A27DB-BD31-4B8C-83A1-F6EECF244321}">
                <p14:modId xmlns:p14="http://schemas.microsoft.com/office/powerpoint/2010/main" val="553733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DAD556C6-991D-4FD9-9393-739D0F8A60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14">
            <a:extLst>
              <a:ext uri="{FF2B5EF4-FFF2-40B4-BE49-F238E27FC236}">
                <a16:creationId xmlns:a16="http://schemas.microsoft.com/office/drawing/2014/main" id="{49757780-C244-418D-A0DD-15ED296FE331}"/>
              </a:ext>
            </a:extLst>
          </p:cNvPr>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10" name="Title 9">
            <a:extLst>
              <a:ext uri="{FF2B5EF4-FFF2-40B4-BE49-F238E27FC236}">
                <a16:creationId xmlns:a16="http://schemas.microsoft.com/office/drawing/2014/main" id="{4E76D947-08D5-4897-BC99-FA8B3E3B5C0A}"/>
              </a:ext>
            </a:extLst>
          </p:cNvPr>
          <p:cNvSpPr>
            <a:spLocks noGrp="1"/>
          </p:cNvSpPr>
          <p:nvPr>
            <p:ph type="title" hasCustomPrompt="1"/>
          </p:nvPr>
        </p:nvSpPr>
        <p:spPr/>
        <p:txBody>
          <a:bodyPr/>
          <a:lstStyle>
            <a:lvl1pPr>
              <a:defRPr>
                <a:solidFill>
                  <a:schemeClr val="accent1"/>
                </a:solidFill>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2" name="Date Placeholder 1">
            <a:extLst>
              <a:ext uri="{FF2B5EF4-FFF2-40B4-BE49-F238E27FC236}">
                <a16:creationId xmlns:a16="http://schemas.microsoft.com/office/drawing/2014/main" id="{B2D0878B-07BF-4B46-B6AF-DD7B9CC6B7FE}"/>
              </a:ext>
            </a:extLst>
          </p:cNvPr>
          <p:cNvSpPr>
            <a:spLocks noGrp="1"/>
          </p:cNvSpPr>
          <p:nvPr>
            <p:ph type="dt" sz="half" idx="27"/>
          </p:nvPr>
        </p:nvSpPr>
        <p:spPr/>
        <p:txBody>
          <a:bodyPr/>
          <a:lstStyle>
            <a:lvl1pPr>
              <a:defRPr>
                <a:solidFill>
                  <a:schemeClr val="bg1"/>
                </a:solidFill>
              </a:defRPr>
            </a:lvl1pPr>
          </a:lstStyle>
          <a:p>
            <a:pPr>
              <a:lnSpc>
                <a:spcPct val="95000"/>
              </a:lnSpc>
            </a:pPr>
            <a:fld id="{37666DB3-AA63-4B2E-9C77-C195EC0AB882}" type="datetime1">
              <a:rPr lang="en-GB" smtClean="0"/>
              <a:pPr>
                <a:lnSpc>
                  <a:spcPct val="95000"/>
                </a:lnSpc>
              </a:pPr>
              <a:t>17/10/2025</a:t>
            </a:fld>
            <a:endParaRPr lang="en-GB" dirty="0"/>
          </a:p>
        </p:txBody>
      </p:sp>
      <p:sp>
        <p:nvSpPr>
          <p:cNvPr id="4" name="Footer Placeholder 3">
            <a:extLst>
              <a:ext uri="{FF2B5EF4-FFF2-40B4-BE49-F238E27FC236}">
                <a16:creationId xmlns:a16="http://schemas.microsoft.com/office/drawing/2014/main" id="{B32315FD-1629-4CE7-A201-A0B8CB9838B8}"/>
              </a:ext>
            </a:extLst>
          </p:cNvPr>
          <p:cNvSpPr>
            <a:spLocks noGrp="1"/>
          </p:cNvSpPr>
          <p:nvPr>
            <p:ph type="ftr" sz="quarter" idx="28"/>
          </p:nvPr>
        </p:nvSpPr>
        <p:spPr/>
        <p:txBody>
          <a:bodyPr/>
          <a:lstStyle>
            <a:lvl1pPr>
              <a:defRPr>
                <a:solidFill>
                  <a:schemeClr val="bg1"/>
                </a:solidFill>
              </a:defRPr>
            </a:lvl1pPr>
          </a:lstStyle>
          <a:p>
            <a:pPr>
              <a:lnSpc>
                <a:spcPct val="95000"/>
              </a:lnSpc>
            </a:pPr>
            <a:endParaRPr lang="en-GB"/>
          </a:p>
        </p:txBody>
      </p:sp>
      <p:sp>
        <p:nvSpPr>
          <p:cNvPr id="8" name="Slide Number Placeholder 5 (FAST)">
            <a:extLst>
              <a:ext uri="{FF2B5EF4-FFF2-40B4-BE49-F238E27FC236}">
                <a16:creationId xmlns:a16="http://schemas.microsoft.com/office/drawing/2014/main" id="{5F913250-153E-4DDB-925D-E17567067676}"/>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pic>
        <p:nvPicPr>
          <p:cNvPr id="5" name="Logo">
            <a:extLst>
              <a:ext uri="{FF2B5EF4-FFF2-40B4-BE49-F238E27FC236}">
                <a16:creationId xmlns:a16="http://schemas.microsoft.com/office/drawing/2014/main" id="{0EB0AAC0-93C2-2382-924C-8ADCE623201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100" y="4814808"/>
            <a:ext cx="367200" cy="100417"/>
          </a:xfrm>
          <a:prstGeom prst="rect">
            <a:avLst/>
          </a:prstGeom>
        </p:spPr>
      </p:pic>
      <p:pic>
        <p:nvPicPr>
          <p:cNvPr id="6" name="Graphic 5">
            <a:extLst>
              <a:ext uri="{FF2B5EF4-FFF2-40B4-BE49-F238E27FC236}">
                <a16:creationId xmlns:a16="http://schemas.microsoft.com/office/drawing/2014/main" id="{6EBEDC4B-8E48-8C30-9030-3EF1401295C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232715109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light">
    <p:bg>
      <p:bgPr>
        <a:solidFill>
          <a:srgbClr val="0003B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D556C6-991D-4FD9-9393-739D0F8A60D2}"/>
              </a:ext>
            </a:extLst>
          </p:cNvPr>
          <p:cNvGraphicFramePr>
            <a:graphicFrameLocks noChangeAspect="1"/>
          </p:cNvGraphicFramePr>
          <p:nvPr>
            <p:custDataLst>
              <p:tags r:id="rId1"/>
            </p:custDataLst>
            <p:extLst>
              <p:ext uri="{D42A27DB-BD31-4B8C-83A1-F6EECF244321}">
                <p14:modId xmlns:p14="http://schemas.microsoft.com/office/powerpoint/2010/main" val="553733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DAD556C6-991D-4FD9-9393-739D0F8A60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14">
            <a:extLst>
              <a:ext uri="{FF2B5EF4-FFF2-40B4-BE49-F238E27FC236}">
                <a16:creationId xmlns:a16="http://schemas.microsoft.com/office/drawing/2014/main" id="{49757780-C244-418D-A0DD-15ED296FE331}"/>
              </a:ext>
            </a:extLst>
          </p:cNvPr>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10" name="Title 9">
            <a:extLst>
              <a:ext uri="{FF2B5EF4-FFF2-40B4-BE49-F238E27FC236}">
                <a16:creationId xmlns:a16="http://schemas.microsoft.com/office/drawing/2014/main" id="{4E76D947-08D5-4897-BC99-FA8B3E3B5C0A}"/>
              </a:ext>
            </a:extLst>
          </p:cNvPr>
          <p:cNvSpPr>
            <a:spLocks noGrp="1"/>
          </p:cNvSpPr>
          <p:nvPr>
            <p:ph type="title" hasCustomPrompt="1"/>
          </p:nvPr>
        </p:nvSpPr>
        <p:spPr/>
        <p:txBody>
          <a:bodyPr/>
          <a:lstStyle>
            <a:lvl1pPr>
              <a:defRPr>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2" name="Date Placeholder 1">
            <a:extLst>
              <a:ext uri="{FF2B5EF4-FFF2-40B4-BE49-F238E27FC236}">
                <a16:creationId xmlns:a16="http://schemas.microsoft.com/office/drawing/2014/main" id="{B2D0878B-07BF-4B46-B6AF-DD7B9CC6B7FE}"/>
              </a:ext>
            </a:extLst>
          </p:cNvPr>
          <p:cNvSpPr>
            <a:spLocks noGrp="1"/>
          </p:cNvSpPr>
          <p:nvPr>
            <p:ph type="dt" sz="half" idx="27"/>
          </p:nvPr>
        </p:nvSpPr>
        <p:spPr/>
        <p:txBody>
          <a:bodyPr/>
          <a:lstStyle>
            <a:lvl1pPr>
              <a:defRPr>
                <a:solidFill>
                  <a:schemeClr val="bg1"/>
                </a:solidFill>
              </a:defRPr>
            </a:lvl1pPr>
          </a:lstStyle>
          <a:p>
            <a:pPr>
              <a:lnSpc>
                <a:spcPct val="95000"/>
              </a:lnSpc>
            </a:pPr>
            <a:fld id="{37666DB3-AA63-4B2E-9C77-C195EC0AB882}" type="datetime1">
              <a:rPr lang="en-GB" smtClean="0"/>
              <a:pPr>
                <a:lnSpc>
                  <a:spcPct val="95000"/>
                </a:lnSpc>
              </a:pPr>
              <a:t>17/10/2025</a:t>
            </a:fld>
            <a:endParaRPr lang="en-GB" dirty="0"/>
          </a:p>
        </p:txBody>
      </p:sp>
      <p:sp>
        <p:nvSpPr>
          <p:cNvPr id="4" name="Footer Placeholder 3">
            <a:extLst>
              <a:ext uri="{FF2B5EF4-FFF2-40B4-BE49-F238E27FC236}">
                <a16:creationId xmlns:a16="http://schemas.microsoft.com/office/drawing/2014/main" id="{B32315FD-1629-4CE7-A201-A0B8CB9838B8}"/>
              </a:ext>
            </a:extLst>
          </p:cNvPr>
          <p:cNvSpPr>
            <a:spLocks noGrp="1"/>
          </p:cNvSpPr>
          <p:nvPr>
            <p:ph type="ftr" sz="quarter" idx="28"/>
          </p:nvPr>
        </p:nvSpPr>
        <p:spPr/>
        <p:txBody>
          <a:bodyPr/>
          <a:lstStyle>
            <a:lvl1pPr>
              <a:defRPr>
                <a:solidFill>
                  <a:schemeClr val="bg1"/>
                </a:solidFill>
              </a:defRPr>
            </a:lvl1pPr>
          </a:lstStyle>
          <a:p>
            <a:pPr>
              <a:lnSpc>
                <a:spcPct val="95000"/>
              </a:lnSpc>
            </a:pPr>
            <a:endParaRPr lang="en-GB"/>
          </a:p>
        </p:txBody>
      </p:sp>
      <p:sp>
        <p:nvSpPr>
          <p:cNvPr id="8" name="Slide Number Placeholder 5 (FAST)">
            <a:extLst>
              <a:ext uri="{FF2B5EF4-FFF2-40B4-BE49-F238E27FC236}">
                <a16:creationId xmlns:a16="http://schemas.microsoft.com/office/drawing/2014/main" id="{5F913250-153E-4DDB-925D-E17567067676}"/>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91449655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D556C6-991D-4FD9-9393-739D0F8A60D2}"/>
              </a:ext>
            </a:extLst>
          </p:cNvPr>
          <p:cNvGraphicFramePr>
            <a:graphicFrameLocks noChangeAspect="1"/>
          </p:cNvGraphicFramePr>
          <p:nvPr>
            <p:custDataLst>
              <p:tags r:id="rId1"/>
            </p:custDataLst>
            <p:extLst>
              <p:ext uri="{D42A27DB-BD31-4B8C-83A1-F6EECF244321}">
                <p14:modId xmlns:p14="http://schemas.microsoft.com/office/powerpoint/2010/main" val="553733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DAD556C6-991D-4FD9-9393-739D0F8A60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14">
            <a:extLst>
              <a:ext uri="{FF2B5EF4-FFF2-40B4-BE49-F238E27FC236}">
                <a16:creationId xmlns:a16="http://schemas.microsoft.com/office/drawing/2014/main" id="{49757780-C244-418D-A0DD-15ED296FE331}"/>
              </a:ext>
            </a:extLst>
          </p:cNvPr>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10" name="Title 9">
            <a:extLst>
              <a:ext uri="{FF2B5EF4-FFF2-40B4-BE49-F238E27FC236}">
                <a16:creationId xmlns:a16="http://schemas.microsoft.com/office/drawing/2014/main" id="{4E76D947-08D5-4897-BC99-FA8B3E3B5C0A}"/>
              </a:ext>
            </a:extLst>
          </p:cNvPr>
          <p:cNvSpPr>
            <a:spLocks noGrp="1"/>
          </p:cNvSpPr>
          <p:nvPr>
            <p:ph type="title" hasCustomPrompt="1"/>
          </p:nvPr>
        </p:nvSpPr>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dirty="0"/>
              <a:t>Click to add title</a:t>
            </a:r>
            <a:endParaRPr lang="en-GB" dirty="0"/>
          </a:p>
        </p:txBody>
      </p:sp>
      <p:sp>
        <p:nvSpPr>
          <p:cNvPr id="2" name="Date Placeholder 1">
            <a:extLst>
              <a:ext uri="{FF2B5EF4-FFF2-40B4-BE49-F238E27FC236}">
                <a16:creationId xmlns:a16="http://schemas.microsoft.com/office/drawing/2014/main" id="{B2D0878B-07BF-4B46-B6AF-DD7B9CC6B7FE}"/>
              </a:ext>
            </a:extLst>
          </p:cNvPr>
          <p:cNvSpPr>
            <a:spLocks noGrp="1"/>
          </p:cNvSpPr>
          <p:nvPr>
            <p:ph type="dt" sz="half" idx="27"/>
          </p:nvPr>
        </p:nvSpPr>
        <p:spPr/>
        <p:txBody>
          <a:bodyPr/>
          <a:lstStyle/>
          <a:p>
            <a:pPr>
              <a:lnSpc>
                <a:spcPct val="95000"/>
              </a:lnSpc>
            </a:pPr>
            <a:fld id="{37666DB3-AA63-4B2E-9C77-C195EC0AB882}" type="datetime1">
              <a:rPr lang="en-GB" smtClean="0"/>
              <a:t>17/10/2025</a:t>
            </a:fld>
            <a:endParaRPr lang="en-GB" dirty="0"/>
          </a:p>
        </p:txBody>
      </p:sp>
      <p:sp>
        <p:nvSpPr>
          <p:cNvPr id="4" name="Footer Placeholder 3">
            <a:extLst>
              <a:ext uri="{FF2B5EF4-FFF2-40B4-BE49-F238E27FC236}">
                <a16:creationId xmlns:a16="http://schemas.microsoft.com/office/drawing/2014/main" id="{B32315FD-1629-4CE7-A201-A0B8CB9838B8}"/>
              </a:ext>
            </a:extLst>
          </p:cNvPr>
          <p:cNvSpPr>
            <a:spLocks noGrp="1"/>
          </p:cNvSpPr>
          <p:nvPr>
            <p:ph type="ftr" sz="quarter" idx="28"/>
          </p:nvPr>
        </p:nvSpPr>
        <p:spPr/>
        <p:txBody>
          <a:bodyPr/>
          <a:lstStyle/>
          <a:p>
            <a:pPr>
              <a:lnSpc>
                <a:spcPct val="95000"/>
              </a:lnSpc>
            </a:pPr>
            <a:endParaRPr lang="en-GB" dirty="0"/>
          </a:p>
        </p:txBody>
      </p:sp>
      <p:sp>
        <p:nvSpPr>
          <p:cNvPr id="8" name="Slide Number Placeholder 5 (FAST)">
            <a:extLst>
              <a:ext uri="{FF2B5EF4-FFF2-40B4-BE49-F238E27FC236}">
                <a16:creationId xmlns:a16="http://schemas.microsoft.com/office/drawing/2014/main" id="{5F913250-153E-4DDB-925D-E17567067676}"/>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1249132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Time Dark blue">
    <p:bg bwMode="ltGray">
      <p:bgPr>
        <a:solidFill>
          <a:schemeClr val="tx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206AF1DB-5B44-40E3-894A-ED4661FC209D}"/>
              </a:ext>
            </a:extLst>
          </p:cNvPr>
          <p:cNvSpPr/>
          <p:nvPr/>
        </p:nvSpPr>
        <p:spPr bwMode="white">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11" name="Title 10">
            <a:extLst>
              <a:ext uri="{FF2B5EF4-FFF2-40B4-BE49-F238E27FC236}">
                <a16:creationId xmlns:a16="http://schemas.microsoft.com/office/drawing/2014/main" id="{51866EA2-3E59-4F1F-9491-F0B8D3CB6DE5}"/>
              </a:ext>
            </a:extLst>
          </p:cNvPr>
          <p:cNvSpPr>
            <a:spLocks noGrp="1"/>
          </p:cNvSpPr>
          <p:nvPr>
            <p:ph type="title" hasCustomPrompt="1"/>
          </p:nvPr>
        </p:nvSpPr>
        <p:spPr>
          <a:xfrm>
            <a:off x="432000" y="252000"/>
            <a:ext cx="8280000" cy="575088"/>
          </a:xfrm>
        </p:spPr>
        <p:txBody>
          <a:bodyPr/>
          <a:lstStyle>
            <a:lvl1pPr>
              <a:defRPr sz="3600">
                <a:solidFill>
                  <a:schemeClr val="tx1"/>
                </a:solidFill>
              </a:defRPr>
            </a:lvl1pPr>
          </a:lstStyle>
          <a:p>
            <a:r>
              <a:rPr lang="en-GB" noProof="0" dirty="0"/>
              <a:t>Click to add Agenda title</a:t>
            </a:r>
            <a:endParaRPr lang="en-GB" dirty="0"/>
          </a:p>
        </p:txBody>
      </p:sp>
      <p:sp>
        <p:nvSpPr>
          <p:cNvPr id="5" name="Pladsholder til dato 4">
            <a:extLst>
              <a:ext uri="{FF2B5EF4-FFF2-40B4-BE49-F238E27FC236}">
                <a16:creationId xmlns:a16="http://schemas.microsoft.com/office/drawing/2014/main" id="{F917D078-86DA-42DB-B911-886B29E5F76B}"/>
              </a:ext>
            </a:extLst>
          </p:cNvPr>
          <p:cNvSpPr>
            <a:spLocks noGrp="1"/>
          </p:cNvSpPr>
          <p:nvPr>
            <p:ph type="dt" sz="half" idx="18"/>
          </p:nvPr>
        </p:nvSpPr>
        <p:spPr/>
        <p:txBody>
          <a:bodyPr/>
          <a:lstStyle/>
          <a:p>
            <a:pPr>
              <a:lnSpc>
                <a:spcPct val="95000"/>
              </a:lnSpc>
            </a:pPr>
            <a:fld id="{07D44FCF-CE16-410D-89ED-2CBE1E1DA904}" type="datetime1">
              <a:rPr lang="en-GB" smtClean="0"/>
              <a:t>17/10/2025</a:t>
            </a:fld>
            <a:endParaRPr lang="en-GB" dirty="0"/>
          </a:p>
        </p:txBody>
      </p:sp>
      <p:sp>
        <p:nvSpPr>
          <p:cNvPr id="6" name="Pladsholder til sidefod 5">
            <a:extLst>
              <a:ext uri="{FF2B5EF4-FFF2-40B4-BE49-F238E27FC236}">
                <a16:creationId xmlns:a16="http://schemas.microsoft.com/office/drawing/2014/main" id="{2B6D7C61-B973-4F81-8768-45AD5C0D3422}"/>
              </a:ext>
            </a:extLst>
          </p:cNvPr>
          <p:cNvSpPr>
            <a:spLocks noGrp="1"/>
          </p:cNvSpPr>
          <p:nvPr>
            <p:ph type="ftr" sz="quarter" idx="19"/>
          </p:nvPr>
        </p:nvSpPr>
        <p:spPr/>
        <p:txBody>
          <a:bodyPr/>
          <a:lstStyle/>
          <a:p>
            <a:pPr>
              <a:lnSpc>
                <a:spcPct val="95000"/>
              </a:lnSpc>
            </a:pPr>
            <a:endParaRPr lang="en-GB" dirty="0"/>
          </a:p>
        </p:txBody>
      </p:sp>
      <p:sp>
        <p:nvSpPr>
          <p:cNvPr id="14" name="Slide Number Placeholder 5 (FAST)">
            <a:extLst>
              <a:ext uri="{FF2B5EF4-FFF2-40B4-BE49-F238E27FC236}">
                <a16:creationId xmlns:a16="http://schemas.microsoft.com/office/drawing/2014/main" id="{E2752BD8-BE4E-4AD0-A94A-BD3DC589BC77}"/>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
        <p:nvSpPr>
          <p:cNvPr id="8" name="Content Placeholder 2">
            <a:extLst>
              <a:ext uri="{FF2B5EF4-FFF2-40B4-BE49-F238E27FC236}">
                <a16:creationId xmlns:a16="http://schemas.microsoft.com/office/drawing/2014/main" id="{04BB1C6C-ADF1-F42E-E575-133E659842A8}"/>
              </a:ext>
            </a:extLst>
          </p:cNvPr>
          <p:cNvSpPr>
            <a:spLocks noGrp="1"/>
          </p:cNvSpPr>
          <p:nvPr>
            <p:ph idx="1" hasCustomPrompt="1"/>
          </p:nvPr>
        </p:nvSpPr>
        <p:spPr>
          <a:xfrm>
            <a:off x="2050473" y="1330036"/>
            <a:ext cx="6661527" cy="3119564"/>
          </a:xfrm>
        </p:spPr>
        <p:txBody>
          <a:bodyPr/>
          <a:lstStyle>
            <a:lvl1pPr marL="0" indent="0">
              <a:lnSpc>
                <a:spcPct val="90000"/>
              </a:lnSpc>
              <a:spcBef>
                <a:spcPts val="1200"/>
              </a:spcBef>
              <a:spcAft>
                <a:spcPts val="0"/>
              </a:spcAft>
              <a:buFont typeface="Arial" panose="020B0604020202020204" pitchFamily="34" charset="0"/>
              <a:buNone/>
              <a:defRPr sz="1200" b="0">
                <a:solidFill>
                  <a:schemeClr val="accent1"/>
                </a:solidFill>
                <a:latin typeface="+mn-lt"/>
                <a:cs typeface="Arial" panose="020B0604020202020204" pitchFamily="34" charset="0"/>
                <a:sym typeface="Orsted Sans Office" panose="00000500000000000000" pitchFamily="2" charset="0"/>
              </a:defRPr>
            </a:lvl1pPr>
            <a:lvl2pPr marL="0" indent="0">
              <a:lnSpc>
                <a:spcPct val="90000"/>
              </a:lnSpc>
              <a:spcBef>
                <a:spcPts val="0"/>
              </a:spcBef>
              <a:spcAft>
                <a:spcPts val="0"/>
              </a:spcAft>
              <a:buFont typeface="Arial" panose="020B0604020202020204" pitchFamily="34" charset="0"/>
              <a:buNone/>
              <a:defRPr sz="1200">
                <a:solidFill>
                  <a:schemeClr val="tx1"/>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a:defRPr>
                <a:latin typeface="+mn-lt"/>
              </a:defRPr>
            </a:lvl6pPr>
            <a:lvl7pPr marL="1080000">
              <a:defRPr>
                <a:latin typeface="+mn-lt"/>
              </a:defRPr>
            </a:lvl7pPr>
            <a:lvl8pPr marL="1080000">
              <a:defRPr>
                <a:latin typeface="+mn-lt"/>
              </a:defRPr>
            </a:lvl8pPr>
            <a:lvl9pPr marL="1080000">
              <a:defRPr>
                <a:latin typeface="+mn-lt"/>
              </a:defRPr>
            </a:lvl9pPr>
          </a:lstStyle>
          <a:p>
            <a:pPr lvl="0"/>
            <a:r>
              <a:rPr lang="en-GB" dirty="0"/>
              <a:t>Click to add text </a:t>
            </a:r>
            <a:endParaRPr lang="en-GB" noProof="0" dirty="0"/>
          </a:p>
          <a:p>
            <a:pPr lvl="1"/>
            <a:r>
              <a:rPr lang="en-GB" noProof="0" dirty="0"/>
              <a:t>Second level</a:t>
            </a:r>
          </a:p>
        </p:txBody>
      </p:sp>
      <p:sp>
        <p:nvSpPr>
          <p:cNvPr id="10" name="Content Placeholder 2">
            <a:extLst>
              <a:ext uri="{FF2B5EF4-FFF2-40B4-BE49-F238E27FC236}">
                <a16:creationId xmlns:a16="http://schemas.microsoft.com/office/drawing/2014/main" id="{3191984B-277F-6690-2003-8EA46DD68B50}"/>
              </a:ext>
            </a:extLst>
          </p:cNvPr>
          <p:cNvSpPr>
            <a:spLocks noGrp="1"/>
          </p:cNvSpPr>
          <p:nvPr>
            <p:ph idx="20" hasCustomPrompt="1"/>
          </p:nvPr>
        </p:nvSpPr>
        <p:spPr>
          <a:xfrm>
            <a:off x="431800" y="1330036"/>
            <a:ext cx="1328431" cy="3119564"/>
          </a:xfrm>
        </p:spPr>
        <p:txBody>
          <a:bodyPr/>
          <a:lstStyle>
            <a:lvl1pPr marL="0" indent="0">
              <a:lnSpc>
                <a:spcPct val="90000"/>
              </a:lnSpc>
              <a:spcBef>
                <a:spcPts val="1200"/>
              </a:spcBef>
              <a:spcAft>
                <a:spcPts val="0"/>
              </a:spcAft>
              <a:buFont typeface="Arial" panose="020B0604020202020204" pitchFamily="34" charset="0"/>
              <a:buNone/>
              <a:defRPr sz="1200" b="0">
                <a:solidFill>
                  <a:schemeClr val="tx1"/>
                </a:solidFill>
                <a:latin typeface="+mn-lt"/>
                <a:cs typeface="Arial" panose="020B0604020202020204" pitchFamily="34" charset="0"/>
                <a:sym typeface="Orsted Sans Office" panose="00000500000000000000" pitchFamily="2" charset="0"/>
              </a:defRPr>
            </a:lvl1pPr>
            <a:lvl2pPr marL="0" indent="0">
              <a:lnSpc>
                <a:spcPct val="90000"/>
              </a:lnSpc>
              <a:spcBef>
                <a:spcPts val="0"/>
              </a:spcBef>
              <a:spcAft>
                <a:spcPts val="0"/>
              </a:spcAft>
              <a:buFont typeface="Arial" panose="020B0604020202020204" pitchFamily="34" charset="0"/>
              <a:buNone/>
              <a:defRPr sz="1200">
                <a:solidFill>
                  <a:schemeClr val="tx1"/>
                </a:solidFill>
                <a:latin typeface="+mn-lt"/>
                <a:cs typeface="Arial" panose="020B0604020202020204" pitchFamily="34" charset="0"/>
                <a:sym typeface="Orsted Sans Office" panose="00000500000000000000" pitchFamily="2" charset="0"/>
              </a:defRPr>
            </a:lvl2pPr>
            <a:lvl3pPr marL="648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3pPr>
            <a:lvl4pPr marL="864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4pPr>
            <a:lvl5pPr marL="1080000" indent="-216000">
              <a:lnSpc>
                <a:spcPct val="100000"/>
              </a:lnSpc>
              <a:spcBef>
                <a:spcPts val="0"/>
              </a:spcBef>
              <a:buFont typeface="Arial" panose="020B0604020202020204" pitchFamily="34" charset="0"/>
              <a:buChar char="•"/>
              <a:defRPr sz="1000">
                <a:solidFill>
                  <a:schemeClr val="tx2"/>
                </a:solidFill>
                <a:latin typeface="+mn-lt"/>
                <a:cs typeface="Arial" panose="020B0604020202020204" pitchFamily="34" charset="0"/>
                <a:sym typeface="Orsted Sans Office" panose="00000500000000000000" pitchFamily="2" charset="0"/>
              </a:defRPr>
            </a:lvl5pPr>
            <a:lvl6pPr marL="1080000">
              <a:defRPr>
                <a:latin typeface="+mn-lt"/>
              </a:defRPr>
            </a:lvl6pPr>
            <a:lvl7pPr marL="1080000">
              <a:defRPr>
                <a:latin typeface="+mn-lt"/>
              </a:defRPr>
            </a:lvl7pPr>
            <a:lvl8pPr marL="1080000">
              <a:defRPr>
                <a:latin typeface="+mn-lt"/>
              </a:defRPr>
            </a:lvl8pPr>
            <a:lvl9pPr marL="1080000">
              <a:defRPr>
                <a:latin typeface="+mn-lt"/>
              </a:defRPr>
            </a:lvl9pPr>
          </a:lstStyle>
          <a:p>
            <a:pPr lvl="0"/>
            <a:r>
              <a:rPr lang="en-GB" dirty="0"/>
              <a:t>Click to add text </a:t>
            </a:r>
            <a:endParaRPr lang="en-GB" noProof="0" dirty="0"/>
          </a:p>
          <a:p>
            <a:pPr lvl="1"/>
            <a:r>
              <a:rPr lang="en-GB" noProof="0" dirty="0"/>
              <a:t>Second level</a:t>
            </a:r>
          </a:p>
        </p:txBody>
      </p:sp>
      <p:pic>
        <p:nvPicPr>
          <p:cNvPr id="4" name="Logo">
            <a:extLst>
              <a:ext uri="{FF2B5EF4-FFF2-40B4-BE49-F238E27FC236}">
                <a16:creationId xmlns:a16="http://schemas.microsoft.com/office/drawing/2014/main" id="{A45A3C82-86EC-3B7C-D3D5-6E0B20DED4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7" name="Graphic 6">
            <a:extLst>
              <a:ext uri="{FF2B5EF4-FFF2-40B4-BE49-F238E27FC236}">
                <a16:creationId xmlns:a16="http://schemas.microsoft.com/office/drawing/2014/main" id="{596C3343-5207-E813-4C8E-039EA56228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30742531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Dark">
    <p:bg>
      <p:bgPr>
        <a:solidFill>
          <a:schemeClr val="accent3"/>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55FFAC-2B80-4C30-87FF-D26CF823E90B}"/>
              </a:ext>
            </a:extLst>
          </p:cNvPr>
          <p:cNvGraphicFramePr>
            <a:graphicFrameLocks noChangeAspect="1"/>
          </p:cNvGraphicFramePr>
          <p:nvPr>
            <p:custDataLst>
              <p:tags r:id="rId1"/>
            </p:custDataLst>
            <p:extLst>
              <p:ext uri="{D42A27DB-BD31-4B8C-83A1-F6EECF244321}">
                <p14:modId xmlns:p14="http://schemas.microsoft.com/office/powerpoint/2010/main" val="892625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55FFAC-2B80-4C30-87FF-D26CF823E9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14">
            <a:extLst>
              <a:ext uri="{FF2B5EF4-FFF2-40B4-BE49-F238E27FC236}">
                <a16:creationId xmlns:a16="http://schemas.microsoft.com/office/drawing/2014/main" id="{E3FB5418-216C-4728-B3CC-740A652F46F0}"/>
              </a:ext>
            </a:extLst>
          </p:cNvPr>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3" name="Date Placeholder 2">
            <a:extLst>
              <a:ext uri="{FF2B5EF4-FFF2-40B4-BE49-F238E27FC236}">
                <a16:creationId xmlns:a16="http://schemas.microsoft.com/office/drawing/2014/main" id="{80DAFF61-D1B8-4F91-B1DF-6C41AF2547BB}"/>
              </a:ext>
            </a:extLst>
          </p:cNvPr>
          <p:cNvSpPr>
            <a:spLocks noGrp="1"/>
          </p:cNvSpPr>
          <p:nvPr>
            <p:ph type="dt" sz="half" idx="27"/>
          </p:nvPr>
        </p:nvSpPr>
        <p:spPr/>
        <p:txBody>
          <a:bodyPr/>
          <a:lstStyle>
            <a:lvl1pPr>
              <a:defRPr>
                <a:solidFill>
                  <a:schemeClr val="bg1"/>
                </a:solidFill>
              </a:defRPr>
            </a:lvl1pPr>
          </a:lstStyle>
          <a:p>
            <a:pPr>
              <a:lnSpc>
                <a:spcPct val="95000"/>
              </a:lnSpc>
            </a:pPr>
            <a:fld id="{78F80676-FDFC-4046-A7AA-B76BE03EE65D}" type="datetime1">
              <a:rPr lang="en-GB" smtClean="0"/>
              <a:pPr>
                <a:lnSpc>
                  <a:spcPct val="95000"/>
                </a:lnSpc>
              </a:pPr>
              <a:t>17/10/2025</a:t>
            </a:fld>
            <a:endParaRPr lang="en-GB" dirty="0"/>
          </a:p>
        </p:txBody>
      </p:sp>
      <p:sp>
        <p:nvSpPr>
          <p:cNvPr id="4" name="Footer Placeholder 3">
            <a:extLst>
              <a:ext uri="{FF2B5EF4-FFF2-40B4-BE49-F238E27FC236}">
                <a16:creationId xmlns:a16="http://schemas.microsoft.com/office/drawing/2014/main" id="{2262922E-8E73-43CA-88A4-1E6E2AE593D2}"/>
              </a:ext>
            </a:extLst>
          </p:cNvPr>
          <p:cNvSpPr>
            <a:spLocks noGrp="1"/>
          </p:cNvSpPr>
          <p:nvPr>
            <p:ph type="ftr" sz="quarter" idx="28"/>
          </p:nvPr>
        </p:nvSpPr>
        <p:spPr/>
        <p:txBody>
          <a:bodyPr/>
          <a:lstStyle>
            <a:lvl1pPr>
              <a:defRPr>
                <a:solidFill>
                  <a:schemeClr val="bg1"/>
                </a:solidFill>
              </a:defRPr>
            </a:lvl1pPr>
          </a:lstStyle>
          <a:p>
            <a:pPr>
              <a:lnSpc>
                <a:spcPct val="95000"/>
              </a:lnSpc>
            </a:pPr>
            <a:endParaRPr lang="en-GB"/>
          </a:p>
        </p:txBody>
      </p:sp>
      <p:sp>
        <p:nvSpPr>
          <p:cNvPr id="6" name="Slide Number Placeholder 5 (FAST)">
            <a:extLst>
              <a:ext uri="{FF2B5EF4-FFF2-40B4-BE49-F238E27FC236}">
                <a16:creationId xmlns:a16="http://schemas.microsoft.com/office/drawing/2014/main" id="{CD799328-F495-4C31-AD22-AE97BE20781A}"/>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pic>
        <p:nvPicPr>
          <p:cNvPr id="7" name="Logo">
            <a:extLst>
              <a:ext uri="{FF2B5EF4-FFF2-40B4-BE49-F238E27FC236}">
                <a16:creationId xmlns:a16="http://schemas.microsoft.com/office/drawing/2014/main" id="{F32AB9DF-0C07-3C06-4215-E63B86F838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100" y="4814808"/>
            <a:ext cx="367200" cy="100417"/>
          </a:xfrm>
          <a:prstGeom prst="rect">
            <a:avLst/>
          </a:prstGeom>
        </p:spPr>
      </p:pic>
      <p:pic>
        <p:nvPicPr>
          <p:cNvPr id="8" name="Graphic 7">
            <a:extLst>
              <a:ext uri="{FF2B5EF4-FFF2-40B4-BE49-F238E27FC236}">
                <a16:creationId xmlns:a16="http://schemas.microsoft.com/office/drawing/2014/main" id="{1082E47D-718E-7227-BD4A-F6C4A02B613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101576131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Light">
    <p:bg>
      <p:bgPr>
        <a:solidFill>
          <a:srgbClr val="0003B5"/>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55FFAC-2B80-4C30-87FF-D26CF823E90B}"/>
              </a:ext>
            </a:extLst>
          </p:cNvPr>
          <p:cNvGraphicFramePr>
            <a:graphicFrameLocks noChangeAspect="1"/>
          </p:cNvGraphicFramePr>
          <p:nvPr>
            <p:custDataLst>
              <p:tags r:id="rId1"/>
            </p:custDataLst>
            <p:extLst>
              <p:ext uri="{D42A27DB-BD31-4B8C-83A1-F6EECF244321}">
                <p14:modId xmlns:p14="http://schemas.microsoft.com/office/powerpoint/2010/main" val="892625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55FFAC-2B80-4C30-87FF-D26CF823E9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14">
            <a:extLst>
              <a:ext uri="{FF2B5EF4-FFF2-40B4-BE49-F238E27FC236}">
                <a16:creationId xmlns:a16="http://schemas.microsoft.com/office/drawing/2014/main" id="{E3FB5418-216C-4728-B3CC-740A652F46F0}"/>
              </a:ext>
            </a:extLst>
          </p:cNvPr>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bg1"/>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dirty="0"/>
              <a:t>Click to add source or notes</a:t>
            </a:r>
          </a:p>
        </p:txBody>
      </p:sp>
      <p:sp>
        <p:nvSpPr>
          <p:cNvPr id="3" name="Date Placeholder 2">
            <a:extLst>
              <a:ext uri="{FF2B5EF4-FFF2-40B4-BE49-F238E27FC236}">
                <a16:creationId xmlns:a16="http://schemas.microsoft.com/office/drawing/2014/main" id="{80DAFF61-D1B8-4F91-B1DF-6C41AF2547BB}"/>
              </a:ext>
            </a:extLst>
          </p:cNvPr>
          <p:cNvSpPr>
            <a:spLocks noGrp="1"/>
          </p:cNvSpPr>
          <p:nvPr>
            <p:ph type="dt" sz="half" idx="27"/>
          </p:nvPr>
        </p:nvSpPr>
        <p:spPr/>
        <p:txBody>
          <a:bodyPr/>
          <a:lstStyle>
            <a:lvl1pPr>
              <a:defRPr>
                <a:solidFill>
                  <a:schemeClr val="bg1"/>
                </a:solidFill>
              </a:defRPr>
            </a:lvl1pPr>
          </a:lstStyle>
          <a:p>
            <a:pPr>
              <a:lnSpc>
                <a:spcPct val="95000"/>
              </a:lnSpc>
            </a:pPr>
            <a:fld id="{78F80676-FDFC-4046-A7AA-B76BE03EE65D}" type="datetime1">
              <a:rPr lang="en-GB" smtClean="0"/>
              <a:pPr>
                <a:lnSpc>
                  <a:spcPct val="95000"/>
                </a:lnSpc>
              </a:pPr>
              <a:t>17/10/2025</a:t>
            </a:fld>
            <a:endParaRPr lang="en-GB" dirty="0"/>
          </a:p>
        </p:txBody>
      </p:sp>
      <p:sp>
        <p:nvSpPr>
          <p:cNvPr id="4" name="Footer Placeholder 3">
            <a:extLst>
              <a:ext uri="{FF2B5EF4-FFF2-40B4-BE49-F238E27FC236}">
                <a16:creationId xmlns:a16="http://schemas.microsoft.com/office/drawing/2014/main" id="{2262922E-8E73-43CA-88A4-1E6E2AE593D2}"/>
              </a:ext>
            </a:extLst>
          </p:cNvPr>
          <p:cNvSpPr>
            <a:spLocks noGrp="1"/>
          </p:cNvSpPr>
          <p:nvPr>
            <p:ph type="ftr" sz="quarter" idx="28"/>
          </p:nvPr>
        </p:nvSpPr>
        <p:spPr/>
        <p:txBody>
          <a:bodyPr/>
          <a:lstStyle>
            <a:lvl1pPr>
              <a:defRPr>
                <a:solidFill>
                  <a:schemeClr val="bg1"/>
                </a:solidFill>
              </a:defRPr>
            </a:lvl1pPr>
          </a:lstStyle>
          <a:p>
            <a:pPr>
              <a:lnSpc>
                <a:spcPct val="95000"/>
              </a:lnSpc>
            </a:pPr>
            <a:endParaRPr lang="en-GB"/>
          </a:p>
        </p:txBody>
      </p:sp>
      <p:sp>
        <p:nvSpPr>
          <p:cNvPr id="6" name="Slide Number Placeholder 5 (FAST)">
            <a:extLst>
              <a:ext uri="{FF2B5EF4-FFF2-40B4-BE49-F238E27FC236}">
                <a16:creationId xmlns:a16="http://schemas.microsoft.com/office/drawing/2014/main" id="{CD799328-F495-4C31-AD22-AE97BE20781A}"/>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bg1"/>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bg1"/>
              </a:solidFill>
              <a:latin typeface="+mn-lt"/>
              <a:ea typeface="+mn-ea"/>
              <a:cs typeface="+mn-cs"/>
            </a:endParaRPr>
          </a:p>
        </p:txBody>
      </p:sp>
      <p:pic>
        <p:nvPicPr>
          <p:cNvPr id="13" name="Logo">
            <a:extLst>
              <a:ext uri="{FF2B5EF4-FFF2-40B4-BE49-F238E27FC236}">
                <a16:creationId xmlns:a16="http://schemas.microsoft.com/office/drawing/2014/main" id="{3CB26A6A-F16B-501E-1DD0-66B880743DC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100" y="4814808"/>
            <a:ext cx="367200" cy="100417"/>
          </a:xfrm>
          <a:prstGeom prst="rect">
            <a:avLst/>
          </a:prstGeom>
        </p:spPr>
      </p:pic>
      <p:pic>
        <p:nvPicPr>
          <p:cNvPr id="14" name="Graphic 13">
            <a:extLst>
              <a:ext uri="{FF2B5EF4-FFF2-40B4-BE49-F238E27FC236}">
                <a16:creationId xmlns:a16="http://schemas.microsoft.com/office/drawing/2014/main" id="{68177F07-FB4D-59A6-2CB1-9F8B330E7BD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380504602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User guide ">
    <p:bg>
      <p:bgRef idx="1001">
        <a:schemeClr val="bg1"/>
      </p:bgRef>
    </p:bg>
    <p:spTree>
      <p:nvGrpSpPr>
        <p:cNvPr id="1" name=""/>
        <p:cNvGrpSpPr/>
        <p:nvPr/>
      </p:nvGrpSpPr>
      <p:grpSpPr>
        <a:xfrm>
          <a:off x="0" y="0"/>
          <a:ext cx="0" cy="0"/>
          <a:chOff x="0" y="0"/>
          <a:chExt cx="0" cy="0"/>
        </a:xfrm>
      </p:grpSpPr>
      <p:sp>
        <p:nvSpPr>
          <p:cNvPr id="65" name="Fast overskrift">
            <a:extLst>
              <a:ext uri="{FF2B5EF4-FFF2-40B4-BE49-F238E27FC236}">
                <a16:creationId xmlns:a16="http://schemas.microsoft.com/office/drawing/2014/main" id="{09C05D50-8477-4113-8B72-9C373B0FF9F9}"/>
              </a:ext>
            </a:extLst>
          </p:cNvPr>
          <p:cNvSpPr txBox="1"/>
          <p:nvPr/>
        </p:nvSpPr>
        <p:spPr>
          <a:xfrm>
            <a:off x="431800" y="336535"/>
            <a:ext cx="8278813" cy="487628"/>
          </a:xfrm>
          <a:prstGeom prst="rect">
            <a:avLst/>
          </a:prstGeom>
          <a:noFill/>
        </p:spPr>
        <p:txBody>
          <a:bodyPr wrap="square" lIns="0" tIns="0" rIns="0" bIns="0" rtlCol="0" anchor="t" anchorCtr="0">
            <a:noAutofit/>
          </a:bodyPr>
          <a:lstStyle/>
          <a:p>
            <a:r>
              <a:rPr lang="en-GB" sz="2400" b="0" noProof="1">
                <a:solidFill>
                  <a:schemeClr val="tx2"/>
                </a:solidFill>
                <a:latin typeface="+mn-lt"/>
                <a:cs typeface="Arial" panose="020B0604020202020204" pitchFamily="34" charset="0"/>
              </a:rPr>
              <a:t>Tips &amp; tricks - your user guide</a:t>
            </a:r>
          </a:p>
        </p:txBody>
      </p:sp>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5143500"/>
            <a:ext cx="0" cy="0"/>
          </a:xfrm>
        </p:spPr>
        <p:txBody>
          <a:bodyPr/>
          <a:lstStyle>
            <a:lvl1pPr>
              <a:defRPr sz="100">
                <a:noFill/>
              </a:defRPr>
            </a:lvl1pPr>
          </a:lstStyle>
          <a:p>
            <a:fld id="{42CF309B-6B4B-44AD-8472-46B410455D81}" type="datetime1">
              <a:rPr lang="en-GB" smtClean="0"/>
              <a:t>17/10/2025</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5143500"/>
            <a:ext cx="0" cy="0"/>
          </a:xfrm>
        </p:spPr>
        <p:txBody>
          <a:bodyPr/>
          <a:lstStyle>
            <a:lvl1pPr>
              <a:defRPr sz="100">
                <a:noFill/>
              </a:defRPr>
            </a:lvl1pPr>
          </a:lstStyle>
          <a:p>
            <a:endParaRPr lang="en-GB" dirty="0"/>
          </a:p>
        </p:txBody>
      </p:sp>
      <p:sp>
        <p:nvSpPr>
          <p:cNvPr id="2" name="Text Box 3">
            <a:extLst>
              <a:ext uri="{FF2B5EF4-FFF2-40B4-BE49-F238E27FC236}">
                <a16:creationId xmlns:a16="http://schemas.microsoft.com/office/drawing/2014/main" id="{3B5986B6-9A9C-0B93-B380-B82879DF9DB5}"/>
              </a:ext>
            </a:extLst>
          </p:cNvPr>
          <p:cNvSpPr txBox="1">
            <a:spLocks noChangeArrowheads="1"/>
          </p:cNvSpPr>
          <p:nvPr userDrawn="1"/>
        </p:nvSpPr>
        <p:spPr bwMode="auto">
          <a:xfrm>
            <a:off x="438487" y="1034421"/>
            <a:ext cx="252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76256" rtl="0" eaLnBrk="1" fontAlgn="auto" latinLnBrk="0" hangingPunct="1">
              <a:lnSpc>
                <a:spcPct val="90000"/>
              </a:lnSpc>
              <a:spcBef>
                <a:spcPts val="0"/>
              </a:spcBef>
              <a:spcAft>
                <a:spcPts val="600"/>
              </a:spcAft>
              <a:buClrTx/>
              <a:buSzTx/>
              <a:buFontTx/>
              <a:buNone/>
              <a:tabLst/>
              <a:defRPr/>
            </a:pPr>
            <a:r>
              <a:rPr lang="en-GB" sz="1200" dirty="0">
                <a:solidFill>
                  <a:schemeClr val="tx2"/>
                </a:solidFill>
                <a:latin typeface="+mn-lt"/>
                <a:cs typeface="Arial" panose="020B0604020202020204" pitchFamily="34" charset="0"/>
              </a:rPr>
              <a:t>Slides, slide elements &amp; Ørsted photos (</a:t>
            </a:r>
            <a:r>
              <a:rPr lang="en-GB" sz="1200" dirty="0" err="1">
                <a:solidFill>
                  <a:schemeClr val="tx2"/>
                </a:solidFill>
                <a:latin typeface="+mn-lt"/>
                <a:cs typeface="Arial" panose="020B0604020202020204" pitchFamily="34" charset="0"/>
              </a:rPr>
              <a:t>Skyfish</a:t>
            </a:r>
            <a:r>
              <a:rPr lang="en-GB" sz="1200" dirty="0">
                <a:solidFill>
                  <a:schemeClr val="tx2"/>
                </a:solidFill>
                <a:latin typeface="+mn-lt"/>
                <a:cs typeface="Arial" panose="020B0604020202020204" pitchFamily="34" charset="0"/>
              </a:rPr>
              <a:t>)</a:t>
            </a:r>
          </a:p>
          <a:p>
            <a:pPr marL="0" marR="0" lvl="0" indent="0" algn="l" defTabSz="676256" rtl="0" eaLnBrk="1" fontAlgn="auto" latinLnBrk="0" hangingPunct="1">
              <a:lnSpc>
                <a:spcPct val="90000"/>
              </a:lnSpc>
              <a:spcBef>
                <a:spcPts val="0"/>
              </a:spcBef>
              <a:spcAft>
                <a:spcPts val="600"/>
              </a:spcAft>
              <a:buClrTx/>
              <a:buSzTx/>
              <a:buFontTx/>
              <a:buNone/>
              <a:tabLst/>
              <a:defRPr/>
            </a:pPr>
            <a:r>
              <a:rPr lang="en-GB" sz="700" dirty="0">
                <a:solidFill>
                  <a:schemeClr val="tx2"/>
                </a:solidFill>
                <a:latin typeface="+mn-lt"/>
                <a:cs typeface="Arial" panose="020B0604020202020204" pitchFamily="34" charset="0"/>
              </a:rPr>
              <a:t>Insert content into your presentation from the Content Library. Select the </a:t>
            </a:r>
            <a:r>
              <a:rPr lang="en-GB" sz="700" b="1" dirty="0">
                <a:solidFill>
                  <a:schemeClr val="tx2"/>
                </a:solidFill>
                <a:latin typeface="+mn-lt"/>
                <a:cs typeface="Arial" panose="020B0604020202020204" pitchFamily="34" charset="0"/>
              </a:rPr>
              <a:t>Slides, Slide elements or </a:t>
            </a:r>
            <a:r>
              <a:rPr lang="en-GB" sz="700" b="1" dirty="0" err="1">
                <a:solidFill>
                  <a:schemeClr val="tx2"/>
                </a:solidFill>
                <a:latin typeface="+mn-lt"/>
                <a:cs typeface="Arial" panose="020B0604020202020204" pitchFamily="34" charset="0"/>
              </a:rPr>
              <a:t>Skyfish</a:t>
            </a:r>
            <a:r>
              <a:rPr lang="en-GB" sz="700" b="1" dirty="0">
                <a:solidFill>
                  <a:schemeClr val="tx2"/>
                </a:solidFill>
                <a:latin typeface="+mn-lt"/>
                <a:cs typeface="Arial" panose="020B0604020202020204" pitchFamily="34" charset="0"/>
              </a:rPr>
              <a:t> tabs </a:t>
            </a:r>
            <a:r>
              <a:rPr lang="en-GB" sz="700" dirty="0">
                <a:solidFill>
                  <a:schemeClr val="tx2"/>
                </a:solidFill>
                <a:latin typeface="+mn-lt"/>
                <a:cs typeface="Arial" panose="020B0604020202020204" pitchFamily="34" charset="0"/>
              </a:rPr>
              <a:t>from the library side panel.</a:t>
            </a:r>
          </a:p>
          <a:p>
            <a:pPr marL="0" marR="0" lvl="0" indent="0" algn="l" defTabSz="676256" rtl="0" eaLnBrk="1" fontAlgn="auto" latinLnBrk="0" hangingPunct="1">
              <a:lnSpc>
                <a:spcPct val="90000"/>
              </a:lnSpc>
              <a:spcBef>
                <a:spcPts val="0"/>
              </a:spcBef>
              <a:spcAft>
                <a:spcPts val="600"/>
              </a:spcAft>
              <a:buClrTx/>
              <a:buSzTx/>
              <a:buFontTx/>
              <a:buNone/>
              <a:tabLst/>
              <a:defRPr/>
            </a:pPr>
            <a:r>
              <a:rPr lang="en-GB" sz="700" dirty="0">
                <a:solidFill>
                  <a:schemeClr val="tx2"/>
                </a:solidFill>
                <a:latin typeface="+mn-lt"/>
                <a:cs typeface="Arial" panose="020B0604020202020204" pitchFamily="34" charset="0"/>
              </a:rPr>
              <a:t>In </a:t>
            </a:r>
            <a:r>
              <a:rPr lang="en-GB" sz="700" b="1" dirty="0">
                <a:solidFill>
                  <a:schemeClr val="tx2"/>
                </a:solidFill>
                <a:latin typeface="+mn-lt"/>
                <a:cs typeface="Arial" panose="020B0604020202020204" pitchFamily="34" charset="0"/>
              </a:rPr>
              <a:t>Slides</a:t>
            </a:r>
            <a:r>
              <a:rPr lang="en-GB" sz="700" dirty="0">
                <a:solidFill>
                  <a:schemeClr val="tx2"/>
                </a:solidFill>
                <a:latin typeface="+mn-lt"/>
                <a:cs typeface="Arial" panose="020B0604020202020204" pitchFamily="34" charset="0"/>
              </a:rPr>
              <a:t>, you will find individual slides such as general template slides, maps slides and many more.</a:t>
            </a:r>
          </a:p>
          <a:p>
            <a:pPr marL="0" marR="0" lvl="0" indent="0" algn="l" defTabSz="676256" rtl="0" eaLnBrk="1" fontAlgn="auto" latinLnBrk="0" hangingPunct="1">
              <a:lnSpc>
                <a:spcPct val="90000"/>
              </a:lnSpc>
              <a:spcBef>
                <a:spcPts val="0"/>
              </a:spcBef>
              <a:spcAft>
                <a:spcPts val="600"/>
              </a:spcAft>
              <a:buClrTx/>
              <a:buSzTx/>
              <a:buFontTx/>
              <a:buNone/>
              <a:tabLst/>
              <a:defRPr/>
            </a:pPr>
            <a:r>
              <a:rPr lang="en-GB" sz="700" dirty="0">
                <a:solidFill>
                  <a:schemeClr val="tx2"/>
                </a:solidFill>
                <a:latin typeface="+mn-lt"/>
                <a:cs typeface="Arial" panose="020B0604020202020204" pitchFamily="34" charset="0"/>
              </a:rPr>
              <a:t>In </a:t>
            </a:r>
            <a:r>
              <a:rPr lang="en-GB" sz="700" b="1" dirty="0">
                <a:solidFill>
                  <a:schemeClr val="tx2"/>
                </a:solidFill>
                <a:latin typeface="+mn-lt"/>
                <a:cs typeface="Arial" panose="020B0604020202020204" pitchFamily="34" charset="0"/>
              </a:rPr>
              <a:t>Slide elements</a:t>
            </a:r>
            <a:r>
              <a:rPr lang="en-GB" sz="700" dirty="0">
                <a:solidFill>
                  <a:schemeClr val="tx2"/>
                </a:solidFill>
                <a:latin typeface="+mn-lt"/>
                <a:cs typeface="Arial" panose="020B0604020202020204" pitchFamily="34" charset="0"/>
              </a:rPr>
              <a:t>, you fill find elements which you can add to your slide such as illustrations, flags, pictograms, arrows and many more work files.</a:t>
            </a:r>
          </a:p>
          <a:p>
            <a:pPr marL="0" marR="0" lvl="0" indent="0" algn="l" defTabSz="676256" rtl="0" eaLnBrk="1" fontAlgn="auto" latinLnBrk="0" hangingPunct="1">
              <a:lnSpc>
                <a:spcPct val="90000"/>
              </a:lnSpc>
              <a:spcBef>
                <a:spcPts val="0"/>
              </a:spcBef>
              <a:spcAft>
                <a:spcPts val="600"/>
              </a:spcAft>
              <a:buClrTx/>
              <a:buSzTx/>
              <a:buFontTx/>
              <a:buNone/>
              <a:tabLst/>
              <a:defRPr/>
            </a:pPr>
            <a:r>
              <a:rPr lang="en-GB" sz="700" dirty="0">
                <a:solidFill>
                  <a:schemeClr val="tx2"/>
                </a:solidFill>
                <a:latin typeface="+mn-lt"/>
                <a:cs typeface="Arial" panose="020B0604020202020204" pitchFamily="34" charset="0"/>
              </a:rPr>
              <a:t>In </a:t>
            </a:r>
            <a:r>
              <a:rPr lang="en-GB" sz="700" b="1" dirty="0" err="1">
                <a:solidFill>
                  <a:schemeClr val="tx2"/>
                </a:solidFill>
                <a:latin typeface="+mn-lt"/>
                <a:cs typeface="Arial" panose="020B0604020202020204" pitchFamily="34" charset="0"/>
              </a:rPr>
              <a:t>Skyfish</a:t>
            </a:r>
            <a:r>
              <a:rPr lang="en-GB" sz="700" dirty="0">
                <a:solidFill>
                  <a:schemeClr val="tx2"/>
                </a:solidFill>
                <a:latin typeface="+mn-lt"/>
                <a:cs typeface="Arial" panose="020B0604020202020204" pitchFamily="34" charset="0"/>
              </a:rPr>
              <a:t>, you will find Ørsted photos of employees, energy solutions, locations, top management and many more!</a:t>
            </a:r>
          </a:p>
          <a:p>
            <a:pPr marL="0" marR="0" lvl="0" indent="0" algn="l" defTabSz="676256" rtl="0" eaLnBrk="1" fontAlgn="auto" latinLnBrk="0" hangingPunct="1">
              <a:lnSpc>
                <a:spcPct val="90000"/>
              </a:lnSpc>
              <a:spcBef>
                <a:spcPts val="0"/>
              </a:spcBef>
              <a:spcAft>
                <a:spcPts val="600"/>
              </a:spcAft>
              <a:buClrTx/>
              <a:buSzTx/>
              <a:buFontTx/>
              <a:buNone/>
              <a:tabLst/>
              <a:defRPr/>
            </a:pPr>
            <a:endParaRPr lang="en-GB" sz="700" dirty="0">
              <a:solidFill>
                <a:schemeClr val="tx2"/>
              </a:solidFill>
              <a:latin typeface="+mn-lt"/>
              <a:cs typeface="Arial" panose="020B0604020202020204" pitchFamily="34" charset="0"/>
            </a:endParaRPr>
          </a:p>
          <a:p>
            <a:pPr marL="0" marR="0" lvl="0" indent="0" algn="l" defTabSz="676256" rtl="0" eaLnBrk="1" fontAlgn="auto" latinLnBrk="0" hangingPunct="1">
              <a:lnSpc>
                <a:spcPct val="90000"/>
              </a:lnSpc>
              <a:spcBef>
                <a:spcPts val="0"/>
              </a:spcBef>
              <a:spcAft>
                <a:spcPts val="600"/>
              </a:spcAft>
              <a:buClrTx/>
              <a:buSzTx/>
              <a:buFontTx/>
              <a:buNone/>
              <a:tabLst/>
              <a:defRPr/>
            </a:pPr>
            <a:endParaRPr lang="en-GB" sz="700" dirty="0">
              <a:solidFill>
                <a:schemeClr val="tx2"/>
              </a:solidFill>
              <a:latin typeface="+mn-lt"/>
              <a:cs typeface="Arial" panose="020B0604020202020204" pitchFamily="34" charset="0"/>
            </a:endParaRPr>
          </a:p>
          <a:p>
            <a:pPr marL="0" marR="0" lvl="0" indent="0" algn="l" defTabSz="676256" rtl="0" eaLnBrk="1" fontAlgn="auto" latinLnBrk="0" hangingPunct="1">
              <a:lnSpc>
                <a:spcPct val="90000"/>
              </a:lnSpc>
              <a:spcBef>
                <a:spcPts val="0"/>
              </a:spcBef>
              <a:spcAft>
                <a:spcPts val="600"/>
              </a:spcAft>
              <a:buClrTx/>
              <a:buSzTx/>
              <a:buFontTx/>
              <a:buNone/>
              <a:tabLst/>
              <a:defRPr/>
            </a:pPr>
            <a:r>
              <a:rPr lang="en-GB" sz="1200" kern="1200" dirty="0">
                <a:solidFill>
                  <a:schemeClr val="tx2"/>
                </a:solidFill>
                <a:latin typeface="+mn-lt"/>
                <a:ea typeface="+mn-ea"/>
                <a:cs typeface="Arial" panose="020B0604020202020204" pitchFamily="34" charset="0"/>
              </a:rPr>
              <a:t>Slides &amp; layouts</a:t>
            </a:r>
            <a:br>
              <a:rPr lang="en-GB" altLang="da-DK" sz="700" b="1" kern="1200" noProof="1">
                <a:solidFill>
                  <a:schemeClr val="tx2"/>
                </a:solidFill>
                <a:latin typeface="+mn-lt"/>
                <a:ea typeface="+mn-ea"/>
                <a:cs typeface="Arial" panose="020B0604020202020204" pitchFamily="34" charset="0"/>
              </a:rPr>
            </a:br>
            <a:br>
              <a:rPr lang="en-GB" altLang="da-DK" sz="700" b="1" kern="1200" noProof="1">
                <a:solidFill>
                  <a:schemeClr val="tx2"/>
                </a:solidFill>
                <a:latin typeface="+mn-lt"/>
                <a:ea typeface="+mn-ea"/>
                <a:cs typeface="Arial" panose="020B0604020202020204" pitchFamily="34" charset="0"/>
              </a:rPr>
            </a:br>
            <a:r>
              <a:rPr lang="en-GB" altLang="da-DK" sz="700" b="0" kern="1200" noProof="1">
                <a:solidFill>
                  <a:schemeClr val="tx2"/>
                </a:solidFill>
                <a:latin typeface="+mn-lt"/>
                <a:ea typeface="+mn-ea"/>
                <a:cs typeface="Arial" panose="020B0604020202020204" pitchFamily="34" charset="0"/>
              </a:rPr>
              <a:t>Click on the menu </a:t>
            </a:r>
            <a:r>
              <a:rPr lang="en-GB" altLang="da-DK" sz="700" b="1" kern="1200" noProof="1">
                <a:solidFill>
                  <a:schemeClr val="tx2"/>
                </a:solidFill>
                <a:latin typeface="+mn-lt"/>
                <a:ea typeface="+mn-ea"/>
                <a:cs typeface="Arial" panose="020B0604020202020204" pitchFamily="34" charset="0"/>
              </a:rPr>
              <a:t>New Slide </a:t>
            </a:r>
            <a:r>
              <a:rPr lang="en-GB" altLang="da-DK" sz="700" b="0" kern="1200" noProof="1">
                <a:solidFill>
                  <a:schemeClr val="tx2"/>
                </a:solidFill>
                <a:latin typeface="+mn-lt"/>
                <a:ea typeface="+mn-ea"/>
                <a:cs typeface="Arial" panose="020B0604020202020204" pitchFamily="34" charset="0"/>
              </a:rPr>
              <a:t>in the </a:t>
            </a:r>
            <a:r>
              <a:rPr lang="en-GB" altLang="da-DK" sz="700" b="1" kern="1200" noProof="1">
                <a:solidFill>
                  <a:schemeClr val="tx2"/>
                </a:solidFill>
                <a:latin typeface="+mn-lt"/>
                <a:ea typeface="+mn-ea"/>
                <a:cs typeface="Arial" panose="020B0604020202020204" pitchFamily="34" charset="0"/>
              </a:rPr>
              <a:t>Home</a:t>
            </a:r>
            <a:r>
              <a:rPr lang="en-GB" altLang="da-DK" sz="700" b="0" kern="1200" noProof="1">
                <a:solidFill>
                  <a:schemeClr val="tx2"/>
                </a:solidFill>
                <a:latin typeface="+mn-lt"/>
                <a:ea typeface="+mn-ea"/>
                <a:cs typeface="Arial" panose="020B0604020202020204" pitchFamily="34" charset="0"/>
              </a:rPr>
              <a:t> tab to insert a new slide</a:t>
            </a:r>
            <a:br>
              <a:rPr lang="en-GB" altLang="da-DK" sz="700" b="0" kern="1200" noProof="1">
                <a:solidFill>
                  <a:schemeClr val="tx2"/>
                </a:solidFill>
                <a:latin typeface="+mn-lt"/>
                <a:ea typeface="+mn-ea"/>
                <a:cs typeface="Arial" panose="020B0604020202020204" pitchFamily="34" charset="0"/>
              </a:rPr>
            </a:br>
            <a:br>
              <a:rPr lang="en-GB" altLang="da-DK" sz="700" b="0" kern="1200" noProof="1">
                <a:solidFill>
                  <a:schemeClr val="tx2"/>
                </a:solidFill>
                <a:latin typeface="+mn-lt"/>
                <a:ea typeface="+mn-ea"/>
                <a:cs typeface="Arial" panose="020B0604020202020204" pitchFamily="34" charset="0"/>
              </a:rPr>
            </a:br>
            <a:r>
              <a:rPr lang="en-GB" altLang="da-DK" sz="700" b="1" kern="1200" noProof="1">
                <a:solidFill>
                  <a:schemeClr val="tx2"/>
                </a:solidFill>
                <a:latin typeface="+mn-lt"/>
                <a:ea typeface="+mn-ea"/>
                <a:cs typeface="Arial" panose="020B0604020202020204" pitchFamily="34" charset="0"/>
              </a:rPr>
              <a:t>Change layout</a:t>
            </a:r>
            <a:br>
              <a:rPr lang="en-GB" altLang="da-DK" sz="700" b="1" kern="1200" noProof="1">
                <a:solidFill>
                  <a:schemeClr val="tx2"/>
                </a:solidFill>
                <a:latin typeface="+mn-lt"/>
                <a:ea typeface="+mn-ea"/>
                <a:cs typeface="Arial" panose="020B0604020202020204" pitchFamily="34" charset="0"/>
              </a:rPr>
            </a:br>
            <a:r>
              <a:rPr lang="en-GB" sz="700" kern="1200" dirty="0">
                <a:solidFill>
                  <a:schemeClr val="tx2"/>
                </a:solidFill>
                <a:latin typeface="+mn-lt"/>
                <a:ea typeface="Arial" panose="020B0604020202020204" pitchFamily="34" charset="0"/>
                <a:cs typeface="Arial" panose="020B0604020202020204" pitchFamily="34" charset="0"/>
              </a:rPr>
              <a:t>Click on the arrow next to </a:t>
            </a:r>
            <a:r>
              <a:rPr lang="en-GB" sz="700" b="1" kern="1200" dirty="0">
                <a:solidFill>
                  <a:schemeClr val="tx2"/>
                </a:solidFill>
                <a:latin typeface="+mn-lt"/>
                <a:ea typeface="Arial" panose="020B0604020202020204" pitchFamily="34" charset="0"/>
                <a:cs typeface="Arial" panose="020B0604020202020204" pitchFamily="34" charset="0"/>
              </a:rPr>
              <a:t>Layout </a:t>
            </a:r>
            <a:r>
              <a:rPr lang="en-GB" sz="700" kern="1200" dirty="0">
                <a:solidFill>
                  <a:schemeClr val="tx2"/>
                </a:solidFill>
                <a:latin typeface="+mn-lt"/>
                <a:ea typeface="Arial" panose="020B0604020202020204" pitchFamily="34" charset="0"/>
                <a:cs typeface="Arial" panose="020B0604020202020204" pitchFamily="34" charset="0"/>
              </a:rPr>
              <a:t>to view a dropdown menu of possible slide layouts</a:t>
            </a:r>
            <a:br>
              <a:rPr lang="en-GB" altLang="da-DK" sz="700" b="0" kern="1200" baseline="0" noProof="1">
                <a:solidFill>
                  <a:schemeClr val="tx2"/>
                </a:solidFill>
                <a:latin typeface="+mn-lt"/>
                <a:ea typeface="+mn-ea"/>
                <a:cs typeface="Arial" panose="020B0604020202020204" pitchFamily="34" charset="0"/>
              </a:rPr>
            </a:br>
            <a:br>
              <a:rPr lang="en-GB" altLang="da-DK" sz="700" b="0" kern="1200" baseline="0" noProof="1">
                <a:solidFill>
                  <a:schemeClr val="tx2"/>
                </a:solidFill>
                <a:latin typeface="+mn-lt"/>
                <a:ea typeface="+mn-ea"/>
                <a:cs typeface="Arial" panose="020B0604020202020204" pitchFamily="34" charset="0"/>
              </a:rPr>
            </a:br>
            <a:r>
              <a:rPr lang="en-GB" sz="700" b="1" kern="1200" noProof="1">
                <a:solidFill>
                  <a:schemeClr val="tx2"/>
                </a:solidFill>
                <a:latin typeface="+mn-lt"/>
                <a:ea typeface="+mn-ea"/>
                <a:cs typeface="Arial" panose="020B0604020202020204" pitchFamily="34" charset="0"/>
              </a:rPr>
              <a:t>Reset slide</a:t>
            </a:r>
            <a:br>
              <a:rPr lang="en-GB" sz="700" b="1" kern="1200" noProof="1">
                <a:solidFill>
                  <a:schemeClr val="tx2"/>
                </a:solidFill>
                <a:latin typeface="+mn-lt"/>
                <a:ea typeface="+mn-ea"/>
                <a:cs typeface="Arial" panose="020B0604020202020204" pitchFamily="34" charset="0"/>
              </a:rPr>
            </a:br>
            <a:r>
              <a:rPr lang="en-GB" altLang="da-DK" sz="700" kern="1200" noProof="1">
                <a:solidFill>
                  <a:schemeClr val="tx2"/>
                </a:solidFill>
                <a:latin typeface="+mn-lt"/>
                <a:ea typeface="+mn-ea"/>
                <a:cs typeface="Arial" panose="020B0604020202020204" pitchFamily="34" charset="0"/>
              </a:rPr>
              <a:t>Click the </a:t>
            </a:r>
            <a:r>
              <a:rPr lang="en-GB" altLang="da-DK" sz="700" b="1" kern="1200" baseline="0" noProof="1">
                <a:solidFill>
                  <a:schemeClr val="tx2"/>
                </a:solidFill>
                <a:latin typeface="+mn-lt"/>
                <a:ea typeface="+mn-ea"/>
                <a:cs typeface="Arial" panose="020B0604020202020204" pitchFamily="34" charset="0"/>
              </a:rPr>
              <a:t>Reset </a:t>
            </a:r>
            <a:r>
              <a:rPr lang="en-GB" altLang="da-DK" sz="700" kern="1200" noProof="1">
                <a:solidFill>
                  <a:schemeClr val="tx2"/>
                </a:solidFill>
                <a:latin typeface="+mn-lt"/>
                <a:ea typeface="+mn-ea"/>
                <a:cs typeface="Arial" panose="020B0604020202020204" pitchFamily="34" charset="0"/>
              </a:rPr>
              <a:t>menu to reset position, size</a:t>
            </a:r>
            <a:r>
              <a:rPr lang="en-GB" altLang="da-DK" sz="700" kern="1200" baseline="0" noProof="1">
                <a:solidFill>
                  <a:schemeClr val="tx2"/>
                </a:solidFill>
                <a:latin typeface="+mn-lt"/>
                <a:ea typeface="+mn-ea"/>
                <a:cs typeface="Arial" panose="020B0604020202020204" pitchFamily="34" charset="0"/>
              </a:rPr>
              <a:t> and formatting of the slide placeholders to their default settings</a:t>
            </a:r>
            <a:endParaRPr lang="en-GB" altLang="da-DK" sz="700" kern="1200" noProof="1">
              <a:solidFill>
                <a:schemeClr val="tx2"/>
              </a:solidFill>
              <a:latin typeface="+mn-lt"/>
              <a:ea typeface="+mn-ea"/>
              <a:cs typeface="Arial" panose="020B0604020202020204" pitchFamily="34" charset="0"/>
            </a:endParaRPr>
          </a:p>
        </p:txBody>
      </p:sp>
      <p:sp>
        <p:nvSpPr>
          <p:cNvPr id="3" name="Text Box 4">
            <a:extLst>
              <a:ext uri="{FF2B5EF4-FFF2-40B4-BE49-F238E27FC236}">
                <a16:creationId xmlns:a16="http://schemas.microsoft.com/office/drawing/2014/main" id="{9583FC05-2981-3C05-8894-C42140146DA0}"/>
              </a:ext>
            </a:extLst>
          </p:cNvPr>
          <p:cNvSpPr txBox="1">
            <a:spLocks noChangeArrowheads="1"/>
          </p:cNvSpPr>
          <p:nvPr userDrawn="1"/>
        </p:nvSpPr>
        <p:spPr bwMode="auto">
          <a:xfrm>
            <a:off x="5392082" y="1034424"/>
            <a:ext cx="2520000" cy="31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6511"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76256" rtl="0" eaLnBrk="1" fontAlgn="auto" latinLnBrk="0" hangingPunct="1">
              <a:lnSpc>
                <a:spcPct val="90000"/>
              </a:lnSpc>
              <a:spcBef>
                <a:spcPts val="0"/>
              </a:spcBef>
              <a:spcAft>
                <a:spcPts val="600"/>
              </a:spcAft>
              <a:buClrTx/>
              <a:buSzTx/>
              <a:buFontTx/>
              <a:buNone/>
              <a:tabLst/>
              <a:defRPr/>
            </a:pPr>
            <a:r>
              <a:rPr lang="en-GB" sz="1200" dirty="0">
                <a:solidFill>
                  <a:schemeClr val="tx2"/>
                </a:solidFill>
                <a:latin typeface="+mn-lt"/>
                <a:cs typeface="Arial" panose="020B0604020202020204" pitchFamily="34" charset="0"/>
              </a:rPr>
              <a:t>Header &amp; footer</a:t>
            </a:r>
          </a:p>
          <a:p>
            <a:pPr eaLnBrk="1" hangingPunct="1">
              <a:lnSpc>
                <a:spcPct val="90000"/>
              </a:lnSpc>
              <a:spcBef>
                <a:spcPts val="0"/>
              </a:spcBef>
              <a:spcAft>
                <a:spcPts val="600"/>
              </a:spcAft>
              <a:defRPr/>
            </a:pPr>
            <a:r>
              <a:rPr lang="en-GB" altLang="da-DK" sz="700" b="0" noProof="1">
                <a:solidFill>
                  <a:schemeClr val="tx2"/>
                </a:solidFill>
                <a:latin typeface="+mn-lt"/>
                <a:cs typeface="Arial" panose="020B0604020202020204" pitchFamily="34" charset="0"/>
              </a:rPr>
              <a:t>Do this at the very end to apply the changes on all slides</a:t>
            </a:r>
          </a:p>
          <a:p>
            <a:pPr eaLnBrk="1" hangingPunct="1">
              <a:lnSpc>
                <a:spcPct val="90000"/>
              </a:lnSpc>
              <a:spcBef>
                <a:spcPts val="0"/>
              </a:spcBef>
              <a:spcAft>
                <a:spcPts val="600"/>
              </a:spcAft>
              <a:defRPr/>
            </a:pPr>
            <a:r>
              <a:rPr lang="en-GB" altLang="da-DK" sz="700" b="0" noProof="1">
                <a:solidFill>
                  <a:schemeClr val="tx2"/>
                </a:solidFill>
                <a:latin typeface="+mn-lt"/>
                <a:cs typeface="Arial" panose="020B0604020202020204" pitchFamily="34" charset="0"/>
              </a:rPr>
              <a:t>Click on </a:t>
            </a:r>
            <a:r>
              <a:rPr lang="en-GB" altLang="da-DK" sz="700" b="1" noProof="1">
                <a:solidFill>
                  <a:schemeClr val="tx2"/>
                </a:solidFill>
                <a:latin typeface="+mn-lt"/>
                <a:cs typeface="Arial" panose="020B0604020202020204" pitchFamily="34" charset="0"/>
              </a:rPr>
              <a:t>Header and Footer </a:t>
            </a:r>
            <a:r>
              <a:rPr lang="en-GB" altLang="da-DK" sz="700" b="0" noProof="1">
                <a:solidFill>
                  <a:schemeClr val="tx2"/>
                </a:solidFill>
                <a:latin typeface="+mn-lt"/>
                <a:cs typeface="Arial" panose="020B0604020202020204" pitchFamily="34" charset="0"/>
              </a:rPr>
              <a:t>in the </a:t>
            </a:r>
            <a:r>
              <a:rPr lang="en-GB" altLang="da-DK" sz="700" b="1" noProof="1">
                <a:solidFill>
                  <a:schemeClr val="tx2"/>
                </a:solidFill>
                <a:latin typeface="+mn-lt"/>
                <a:cs typeface="Arial" panose="020B0604020202020204" pitchFamily="34" charset="0"/>
              </a:rPr>
              <a:t>Insert</a:t>
            </a:r>
            <a:r>
              <a:rPr lang="en-GB" altLang="da-DK" sz="700" b="0" noProof="1">
                <a:solidFill>
                  <a:schemeClr val="tx2"/>
                </a:solidFill>
                <a:latin typeface="+mn-lt"/>
                <a:cs typeface="Arial" panose="020B0604020202020204" pitchFamily="34" charset="0"/>
              </a:rPr>
              <a:t> tab (write the desired text)</a:t>
            </a:r>
          </a:p>
          <a:p>
            <a:pPr eaLnBrk="1" hangingPunct="1">
              <a:lnSpc>
                <a:spcPct val="90000"/>
              </a:lnSpc>
              <a:spcBef>
                <a:spcPts val="0"/>
              </a:spcBef>
              <a:spcAft>
                <a:spcPts val="600"/>
              </a:spcAft>
              <a:defRPr/>
            </a:pPr>
            <a:r>
              <a:rPr lang="en-GB" altLang="da-DK" sz="700" b="0" noProof="1">
                <a:solidFill>
                  <a:schemeClr val="tx2"/>
                </a:solidFill>
                <a:latin typeface="+mn-lt"/>
                <a:cs typeface="Arial" panose="020B0604020202020204" pitchFamily="34" charset="0"/>
              </a:rPr>
              <a:t>Click </a:t>
            </a:r>
            <a:r>
              <a:rPr lang="en-GB" altLang="da-DK" sz="700" b="1" noProof="1">
                <a:solidFill>
                  <a:schemeClr val="tx2"/>
                </a:solidFill>
                <a:latin typeface="+mn-lt"/>
                <a:cs typeface="Arial" panose="020B0604020202020204" pitchFamily="34" charset="0"/>
              </a:rPr>
              <a:t>Apply to All </a:t>
            </a:r>
            <a:r>
              <a:rPr lang="en-GB" altLang="da-DK" sz="700" b="0" noProof="1">
                <a:solidFill>
                  <a:schemeClr val="tx2"/>
                </a:solidFill>
                <a:latin typeface="+mn-lt"/>
                <a:cs typeface="Arial" panose="020B0604020202020204" pitchFamily="34" charset="0"/>
              </a:rPr>
              <a:t>or </a:t>
            </a:r>
            <a:r>
              <a:rPr lang="en-GB" altLang="da-DK" sz="700" b="1" noProof="1">
                <a:solidFill>
                  <a:schemeClr val="tx2"/>
                </a:solidFill>
                <a:latin typeface="+mn-lt"/>
                <a:cs typeface="Arial" panose="020B0604020202020204" pitchFamily="34" charset="0"/>
              </a:rPr>
              <a:t>Apply</a:t>
            </a:r>
            <a:r>
              <a:rPr lang="en-GB" altLang="da-DK" sz="700" b="0" noProof="1">
                <a:solidFill>
                  <a:schemeClr val="tx2"/>
                </a:solidFill>
                <a:latin typeface="+mn-lt"/>
                <a:cs typeface="Arial" panose="020B0604020202020204" pitchFamily="34" charset="0"/>
              </a:rPr>
              <a:t> if only used on one slide</a:t>
            </a:r>
          </a:p>
          <a:p>
            <a:pPr eaLnBrk="1" hangingPunct="1">
              <a:lnSpc>
                <a:spcPct val="90000"/>
              </a:lnSpc>
              <a:spcBef>
                <a:spcPts val="0"/>
              </a:spcBef>
              <a:spcAft>
                <a:spcPts val="600"/>
              </a:spcAft>
              <a:defRPr/>
            </a:pPr>
            <a:endParaRPr lang="en-GB" altLang="da-DK" sz="700" b="0" noProof="1">
              <a:solidFill>
                <a:schemeClr val="tx2"/>
              </a:solidFill>
              <a:latin typeface="+mn-lt"/>
              <a:cs typeface="Arial" panose="020B0604020202020204" pitchFamily="34" charset="0"/>
            </a:endParaRPr>
          </a:p>
          <a:p>
            <a:pPr eaLnBrk="1" hangingPunct="1">
              <a:lnSpc>
                <a:spcPct val="90000"/>
              </a:lnSpc>
              <a:spcBef>
                <a:spcPts val="0"/>
              </a:spcBef>
              <a:spcAft>
                <a:spcPts val="600"/>
              </a:spcAft>
              <a:defRPr/>
            </a:pPr>
            <a:r>
              <a:rPr lang="en-GB" altLang="da-DK" sz="1200" b="0" noProof="1">
                <a:solidFill>
                  <a:schemeClr val="tx2"/>
                </a:solidFill>
                <a:latin typeface="+mn-lt"/>
                <a:cs typeface="Arial" panose="020B0604020202020204" pitchFamily="34" charset="0"/>
              </a:rPr>
              <a:t>Copy/paste content</a:t>
            </a:r>
          </a:p>
          <a:p>
            <a:pPr eaLnBrk="1" hangingPunct="1">
              <a:lnSpc>
                <a:spcPct val="90000"/>
              </a:lnSpc>
              <a:spcBef>
                <a:spcPts val="0"/>
              </a:spcBef>
              <a:spcAft>
                <a:spcPts val="600"/>
              </a:spcAft>
              <a:defRPr/>
            </a:pPr>
            <a:r>
              <a:rPr lang="en-GB" altLang="da-DK" sz="700" b="0" noProof="1">
                <a:solidFill>
                  <a:schemeClr val="tx2"/>
                </a:solidFill>
                <a:latin typeface="+mn-lt"/>
                <a:cs typeface="Arial" panose="020B0604020202020204" pitchFamily="34" charset="0"/>
              </a:rPr>
              <a:t>When copying old content to your new presentation, 2 options are available:</a:t>
            </a:r>
          </a:p>
          <a:p>
            <a:pPr eaLnBrk="1" hangingPunct="1">
              <a:lnSpc>
                <a:spcPct val="90000"/>
              </a:lnSpc>
              <a:spcBef>
                <a:spcPts val="0"/>
              </a:spcBef>
              <a:spcAft>
                <a:spcPts val="600"/>
              </a:spcAft>
              <a:defRPr/>
            </a:pPr>
            <a:r>
              <a:rPr lang="en-GB" altLang="da-DK" sz="700" b="1" noProof="1">
                <a:solidFill>
                  <a:schemeClr val="tx2"/>
                </a:solidFill>
                <a:latin typeface="+mn-lt"/>
                <a:cs typeface="Arial" panose="020B0604020202020204" pitchFamily="34" charset="0"/>
              </a:rPr>
              <a:t>1. Best practice: </a:t>
            </a:r>
            <a:r>
              <a:rPr lang="en-GB" altLang="da-DK" sz="700" b="0" noProof="1">
                <a:solidFill>
                  <a:schemeClr val="tx2"/>
                </a:solidFill>
                <a:latin typeface="+mn-lt"/>
                <a:cs typeface="Arial" panose="020B0604020202020204" pitchFamily="34" charset="0"/>
              </a:rPr>
              <a:t>Create a slide in your new presentation and copy </a:t>
            </a:r>
            <a:r>
              <a:rPr lang="en-GB" altLang="da-DK" sz="700" b="0" i="0" u="sng" noProof="1">
                <a:solidFill>
                  <a:schemeClr val="tx2"/>
                </a:solidFill>
                <a:latin typeface="+mn-lt"/>
                <a:cs typeface="Arial" panose="020B0604020202020204" pitchFamily="34" charset="0"/>
              </a:rPr>
              <a:t>one</a:t>
            </a:r>
            <a:r>
              <a:rPr lang="en-GB" altLang="da-DK" sz="700" b="0" i="0" u="none" noProof="1">
                <a:solidFill>
                  <a:schemeClr val="tx2"/>
                </a:solidFill>
                <a:latin typeface="+mn-lt"/>
                <a:cs typeface="Arial" panose="020B0604020202020204" pitchFamily="34" charset="0"/>
              </a:rPr>
              <a:t> piece of content at a time (e.g. copy all text from </a:t>
            </a:r>
            <a:r>
              <a:rPr lang="en-GB" altLang="da-DK" sz="700" b="0" i="0" u="sng" noProof="1">
                <a:solidFill>
                  <a:schemeClr val="tx2"/>
                </a:solidFill>
                <a:latin typeface="+mn-lt"/>
                <a:cs typeface="Arial" panose="020B0604020202020204" pitchFamily="34" charset="0"/>
              </a:rPr>
              <a:t>one</a:t>
            </a:r>
            <a:r>
              <a:rPr lang="en-GB" altLang="da-DK" sz="700" b="0" i="0" u="none" noProof="1">
                <a:solidFill>
                  <a:schemeClr val="tx2"/>
                </a:solidFill>
                <a:latin typeface="+mn-lt"/>
                <a:cs typeface="Arial" panose="020B0604020202020204" pitchFamily="34" charset="0"/>
              </a:rPr>
              <a:t> textbox)</a:t>
            </a:r>
            <a:endParaRPr lang="en-GB" altLang="da-DK" sz="700" b="1" i="0" u="sng" noProof="1">
              <a:solidFill>
                <a:schemeClr val="tx2"/>
              </a:solidFill>
              <a:latin typeface="+mn-lt"/>
              <a:cs typeface="Arial" panose="020B0604020202020204" pitchFamily="34" charset="0"/>
            </a:endParaRPr>
          </a:p>
          <a:p>
            <a:pPr eaLnBrk="1" hangingPunct="1">
              <a:lnSpc>
                <a:spcPct val="90000"/>
              </a:lnSpc>
              <a:spcBef>
                <a:spcPts val="0"/>
              </a:spcBef>
              <a:spcAft>
                <a:spcPts val="600"/>
              </a:spcAft>
              <a:defRPr/>
            </a:pPr>
            <a:r>
              <a:rPr lang="en-GB" altLang="da-DK" sz="700" b="1" noProof="1">
                <a:solidFill>
                  <a:schemeClr val="tx2"/>
                </a:solidFill>
                <a:latin typeface="+mn-lt"/>
                <a:cs typeface="Arial" panose="020B0604020202020204" pitchFamily="34" charset="0"/>
              </a:rPr>
              <a:t>2. </a:t>
            </a:r>
            <a:r>
              <a:rPr lang="en-GB" altLang="da-DK" sz="700" b="0" noProof="1">
                <a:solidFill>
                  <a:schemeClr val="tx2"/>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marL="0" marR="0" lvl="0" indent="0" algn="l" defTabSz="676256" rtl="0" eaLnBrk="1" fontAlgn="auto" latinLnBrk="0" hangingPunct="1">
              <a:lnSpc>
                <a:spcPct val="90000"/>
              </a:lnSpc>
              <a:spcBef>
                <a:spcPts val="0"/>
              </a:spcBef>
              <a:spcAft>
                <a:spcPts val="600"/>
              </a:spcAft>
              <a:buClrTx/>
              <a:buSzTx/>
              <a:buFontTx/>
              <a:buNone/>
              <a:tabLst/>
              <a:defRPr/>
            </a:pPr>
            <a:r>
              <a:rPr lang="en-GB" sz="1200" dirty="0">
                <a:solidFill>
                  <a:schemeClr val="tx2"/>
                </a:solidFill>
                <a:latin typeface="+mn-lt"/>
                <a:cs typeface="Arial" panose="020B0604020202020204" pitchFamily="34" charset="0"/>
              </a:rPr>
              <a:t>Gridlines</a:t>
            </a:r>
            <a:endParaRPr lang="en-GB" sz="1200" b="1" noProof="1">
              <a:solidFill>
                <a:schemeClr val="tx2"/>
              </a:solidFill>
              <a:latin typeface="+mn-lt"/>
              <a:cs typeface="Arial" panose="020B0604020202020204" pitchFamily="34" charset="0"/>
            </a:endParaRPr>
          </a:p>
          <a:p>
            <a:pPr eaLnBrk="1" hangingPunct="1">
              <a:lnSpc>
                <a:spcPct val="90000"/>
              </a:lnSpc>
              <a:spcBef>
                <a:spcPts val="0"/>
              </a:spcBef>
              <a:spcAft>
                <a:spcPts val="600"/>
              </a:spcAft>
              <a:defRPr/>
            </a:pPr>
            <a:r>
              <a:rPr lang="en-GB" altLang="da-DK" sz="700" b="0" noProof="1">
                <a:solidFill>
                  <a:schemeClr val="tx2"/>
                </a:solidFill>
                <a:latin typeface="+mn-lt"/>
                <a:cs typeface="Arial" panose="020B0604020202020204" pitchFamily="34" charset="0"/>
              </a:rPr>
              <a:t>Click the </a:t>
            </a:r>
            <a:r>
              <a:rPr lang="en-GB" altLang="da-DK" sz="700" b="1" noProof="1">
                <a:solidFill>
                  <a:schemeClr val="tx2"/>
                </a:solidFill>
                <a:latin typeface="+mn-lt"/>
                <a:cs typeface="Arial" panose="020B0604020202020204" pitchFamily="34" charset="0"/>
              </a:rPr>
              <a:t>View</a:t>
            </a:r>
            <a:r>
              <a:rPr lang="en-GB" altLang="da-DK" sz="700" b="0" noProof="1">
                <a:solidFill>
                  <a:schemeClr val="tx2"/>
                </a:solidFill>
                <a:latin typeface="+mn-lt"/>
                <a:cs typeface="Arial" panose="020B0604020202020204" pitchFamily="34" charset="0"/>
              </a:rPr>
              <a:t> tab and set tick mark next to </a:t>
            </a:r>
            <a:r>
              <a:rPr lang="en-GB" altLang="da-DK" sz="700" b="1" noProof="1">
                <a:solidFill>
                  <a:schemeClr val="tx2"/>
                </a:solidFill>
                <a:latin typeface="+mn-lt"/>
                <a:cs typeface="Arial" panose="020B0604020202020204" pitchFamily="34" charset="0"/>
              </a:rPr>
              <a:t>Guides</a:t>
            </a:r>
            <a:endParaRPr lang="en-GB" altLang="da-DK" sz="700" b="0" noProof="1">
              <a:solidFill>
                <a:schemeClr val="tx2"/>
              </a:solidFill>
              <a:latin typeface="+mn-lt"/>
              <a:cs typeface="Arial" panose="020B0604020202020204" pitchFamily="34" charset="0"/>
            </a:endParaRPr>
          </a:p>
          <a:p>
            <a:pPr eaLnBrk="1" hangingPunct="1">
              <a:lnSpc>
                <a:spcPct val="90000"/>
              </a:lnSpc>
              <a:spcBef>
                <a:spcPts val="0"/>
              </a:spcBef>
              <a:spcAft>
                <a:spcPts val="600"/>
              </a:spcAft>
              <a:defRPr/>
            </a:pPr>
            <a:r>
              <a:rPr lang="en-GB" altLang="da-DK" sz="700" b="1" noProof="1">
                <a:solidFill>
                  <a:schemeClr val="tx2"/>
                </a:solidFill>
                <a:latin typeface="+mn-lt"/>
                <a:cs typeface="Arial" panose="020B0604020202020204" pitchFamily="34" charset="0"/>
              </a:rPr>
              <a:t>HINT: Alt + F9 </a:t>
            </a:r>
            <a:r>
              <a:rPr lang="en-GB" altLang="da-DK" sz="700" b="0" noProof="1">
                <a:solidFill>
                  <a:schemeClr val="tx2"/>
                </a:solidFill>
                <a:latin typeface="+mn-lt"/>
                <a:cs typeface="Arial" panose="020B0604020202020204" pitchFamily="34" charset="0"/>
              </a:rPr>
              <a:t>for quick view of guides</a:t>
            </a:r>
          </a:p>
          <a:p>
            <a:pPr eaLnBrk="1" hangingPunct="1">
              <a:lnSpc>
                <a:spcPct val="90000"/>
              </a:lnSpc>
              <a:spcBef>
                <a:spcPts val="0"/>
              </a:spcBef>
              <a:spcAft>
                <a:spcPts val="600"/>
              </a:spcAft>
              <a:defRPr/>
            </a:pPr>
            <a:endParaRPr lang="en-GB" altLang="da-DK" sz="700" b="1" noProof="1">
              <a:solidFill>
                <a:schemeClr val="tx2"/>
              </a:solidFill>
              <a:latin typeface="+mn-lt"/>
              <a:cs typeface="Arial" panose="020B0604020202020204" pitchFamily="34" charset="0"/>
            </a:endParaRPr>
          </a:p>
        </p:txBody>
      </p:sp>
      <p:pic>
        <p:nvPicPr>
          <p:cNvPr id="4" name="Picture 12">
            <a:extLst>
              <a:ext uri="{FF2B5EF4-FFF2-40B4-BE49-F238E27FC236}">
                <a16:creationId xmlns:a16="http://schemas.microsoft.com/office/drawing/2014/main" id="{70AAED93-7347-4AD3-A31C-F3CCD8303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8910" y="1307387"/>
            <a:ext cx="283720" cy="407525"/>
          </a:xfrm>
          <a:prstGeom prst="rect">
            <a:avLst/>
          </a:prstGeom>
        </p:spPr>
      </p:pic>
      <p:pic>
        <p:nvPicPr>
          <p:cNvPr id="5" name="Picture 16">
            <a:extLst>
              <a:ext uri="{FF2B5EF4-FFF2-40B4-BE49-F238E27FC236}">
                <a16:creationId xmlns:a16="http://schemas.microsoft.com/office/drawing/2014/main" id="{A5B5F159-1E32-568E-C191-288EF3104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7495" y="3325459"/>
            <a:ext cx="246661" cy="379126"/>
          </a:xfrm>
          <a:prstGeom prst="rect">
            <a:avLst/>
          </a:prstGeom>
        </p:spPr>
      </p:pic>
      <p:pic>
        <p:nvPicPr>
          <p:cNvPr id="6" name="Picture 20">
            <a:extLst>
              <a:ext uri="{FF2B5EF4-FFF2-40B4-BE49-F238E27FC236}">
                <a16:creationId xmlns:a16="http://schemas.microsoft.com/office/drawing/2014/main" id="{5EFF6879-7ABD-29C3-DC3F-084561516A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77495" y="4099301"/>
            <a:ext cx="403849" cy="129631"/>
          </a:xfrm>
          <a:prstGeom prst="rect">
            <a:avLst/>
          </a:prstGeom>
        </p:spPr>
      </p:pic>
      <p:pic>
        <p:nvPicPr>
          <p:cNvPr id="7" name="Picture 6">
            <a:extLst>
              <a:ext uri="{FF2B5EF4-FFF2-40B4-BE49-F238E27FC236}">
                <a16:creationId xmlns:a16="http://schemas.microsoft.com/office/drawing/2014/main" id="{52278232-55E5-18DE-9A05-DB2C466EF1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77495" y="3835657"/>
            <a:ext cx="356571" cy="132572"/>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0E78803F-A909-D0ED-6254-3A3AABA0D217}"/>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3227728" y="1416486"/>
            <a:ext cx="1033806" cy="476403"/>
          </a:xfrm>
          <a:prstGeom prst="rect">
            <a:avLst/>
          </a:prstGeom>
        </p:spPr>
      </p:pic>
      <p:pic>
        <p:nvPicPr>
          <p:cNvPr id="10" name="Picture 9" descr="A screenshot of a browser window&#10;&#10;AI-generated content may be incorrect.">
            <a:extLst>
              <a:ext uri="{FF2B5EF4-FFF2-40B4-BE49-F238E27FC236}">
                <a16:creationId xmlns:a16="http://schemas.microsoft.com/office/drawing/2014/main" id="{1FFA81D7-4B4D-BAAF-3B0D-2C2871704D6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77495" y="2018915"/>
            <a:ext cx="1293725" cy="932593"/>
          </a:xfrm>
          <a:prstGeom prst="rect">
            <a:avLst/>
          </a:prstGeom>
        </p:spPr>
      </p:pic>
    </p:spTree>
    <p:extLst>
      <p:ext uri="{BB962C8B-B14F-4D97-AF65-F5344CB8AC3E}">
        <p14:creationId xmlns:p14="http://schemas.microsoft.com/office/powerpoint/2010/main" val="1715192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p:nvSpPr>
        <p:spPr bwMode="white">
          <a:xfrm>
            <a:off x="0" y="0"/>
            <a:ext cx="9144000" cy="51435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sp>
        <p:nvSpPr>
          <p:cNvPr id="5" name="Do not use"/>
          <p:cNvSpPr txBox="1"/>
          <p:nvPr/>
        </p:nvSpPr>
        <p:spPr>
          <a:xfrm>
            <a:off x="322660" y="492618"/>
            <a:ext cx="8517733"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dirty="0">
                <a:solidFill>
                  <a:schemeClr val="bg1"/>
                </a:solidFill>
              </a:rPr>
              <a:t>If you see any </a:t>
            </a:r>
            <a:r>
              <a:rPr lang="en-GB" sz="3300" b="1" i="1" noProof="0" dirty="0">
                <a:solidFill>
                  <a:schemeClr val="bg1"/>
                </a:solidFill>
              </a:rPr>
              <a:t>layouts after this </a:t>
            </a:r>
            <a:r>
              <a:rPr lang="en-GB" sz="3300" b="0" i="0" noProof="0" dirty="0">
                <a:solidFill>
                  <a:schemeClr val="bg1"/>
                </a:solidFill>
              </a:rPr>
              <a:t>one</a:t>
            </a:r>
            <a:r>
              <a:rPr lang="en-GB" sz="3300" b="1" i="1" noProof="0" dirty="0">
                <a:solidFill>
                  <a:schemeClr val="bg1"/>
                </a:solidFill>
              </a:rPr>
              <a:t>,</a:t>
            </a:r>
            <a:br>
              <a:rPr lang="en-GB" sz="3300" b="0" i="0" noProof="0" dirty="0">
                <a:solidFill>
                  <a:schemeClr val="bg1"/>
                </a:solidFill>
              </a:rPr>
            </a:br>
            <a:r>
              <a:rPr lang="en-GB" sz="3300" b="0" noProof="0" dirty="0">
                <a:solidFill>
                  <a:schemeClr val="bg1"/>
                </a:solidFill>
              </a:rPr>
              <a:t>do not use them. These layouts </a:t>
            </a:r>
            <a:r>
              <a:rPr lang="en-GB" sz="3300" b="1" i="1" u="none" noProof="0" dirty="0">
                <a:solidFill>
                  <a:schemeClr val="bg1"/>
                </a:solidFill>
              </a:rPr>
              <a:t>are not </a:t>
            </a:r>
            <a:r>
              <a:rPr lang="en-GB" sz="3300" b="0" noProof="0" dirty="0">
                <a:solidFill>
                  <a:schemeClr val="bg1"/>
                </a:solidFill>
              </a:rPr>
              <a:t>part of our corporate template.</a:t>
            </a:r>
            <a:br>
              <a:rPr lang="en-GB" sz="2100" b="0" noProof="0" dirty="0">
                <a:solidFill>
                  <a:schemeClr val="bg1"/>
                </a:solidFill>
              </a:rPr>
            </a:br>
            <a:br>
              <a:rPr lang="en-GB" sz="2100" b="0" noProof="0" dirty="0">
                <a:solidFill>
                  <a:schemeClr val="bg1"/>
                </a:solidFill>
              </a:rPr>
            </a:br>
            <a:endParaRPr lang="en-GB" sz="21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p:nvGrpSpPr>
        <p:grpSpPr>
          <a:xfrm rot="8100000">
            <a:off x="7803656" y="2493920"/>
            <a:ext cx="777591" cy="777591"/>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p:nvSpPr>
        <p:spPr>
          <a:xfrm>
            <a:off x="322660" y="1941281"/>
            <a:ext cx="7614260" cy="1685077"/>
          </a:xfrm>
          <a:prstGeom prst="rect">
            <a:avLst/>
          </a:prstGeom>
        </p:spPr>
        <p:txBody>
          <a:bodyPr wrap="square">
            <a:spAutoFit/>
          </a:bodyPr>
          <a:lstStyle/>
          <a:p>
            <a:pPr algn="ctr"/>
            <a:r>
              <a:rPr lang="en-GB" sz="10350" b="1" i="1" noProof="0" dirty="0">
                <a:solidFill>
                  <a:schemeClr val="bg1"/>
                </a:solidFill>
              </a:rPr>
              <a:t>Do not use </a:t>
            </a:r>
            <a:endParaRPr lang="en-GB" sz="1800" b="1" i="1" dirty="0"/>
          </a:p>
        </p:txBody>
      </p:sp>
      <p:sp>
        <p:nvSpPr>
          <p:cNvPr id="16" name="Do not use">
            <a:extLst>
              <a:ext uri="{FF2B5EF4-FFF2-40B4-BE49-F238E27FC236}">
                <a16:creationId xmlns:a16="http://schemas.microsoft.com/office/drawing/2014/main" id="{A8FA78FA-4D94-4717-B7C6-6F86378D6B01}"/>
              </a:ext>
            </a:extLst>
          </p:cNvPr>
          <p:cNvSpPr txBox="1"/>
          <p:nvPr/>
        </p:nvSpPr>
        <p:spPr>
          <a:xfrm>
            <a:off x="322660" y="3889841"/>
            <a:ext cx="8517731" cy="66428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350" b="0" noProof="0" dirty="0">
                <a:solidFill>
                  <a:schemeClr val="bg1"/>
                </a:solidFill>
              </a:rPr>
              <a:t>Due to PowerPoint’s standard Copy/Paste functionality extra undesirable layouts can appear.</a:t>
            </a:r>
          </a:p>
          <a:p>
            <a:pPr marL="0" marR="0" indent="0" algn="ctr" fontAlgn="auto">
              <a:lnSpc>
                <a:spcPct val="100000"/>
              </a:lnSpc>
              <a:spcBef>
                <a:spcPts val="450"/>
              </a:spcBef>
              <a:spcAft>
                <a:spcPts val="0"/>
              </a:spcAft>
              <a:buClr>
                <a:srgbClr val="003755"/>
              </a:buClr>
              <a:buSzTx/>
              <a:buFontTx/>
              <a:buNone/>
              <a:tabLst/>
            </a:pPr>
            <a:r>
              <a:rPr lang="en-GB" sz="1350" b="0" noProof="0" dirty="0">
                <a:solidFill>
                  <a:schemeClr val="bg1"/>
                </a:solidFill>
              </a:rPr>
              <a:t>Also notice: Layouts after this might contain potential confidential information.</a:t>
            </a:r>
            <a:br>
              <a:rPr lang="en-GB" sz="1200" b="0" noProof="0" dirty="0">
                <a:solidFill>
                  <a:schemeClr val="bg1"/>
                </a:solidFill>
              </a:rPr>
            </a:br>
            <a:endParaRPr lang="en-GB" sz="12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5143500"/>
            <a:ext cx="0" cy="0"/>
          </a:xfrm>
        </p:spPr>
        <p:txBody>
          <a:bodyPr/>
          <a:lstStyle>
            <a:lvl1pPr>
              <a:defRPr sz="100">
                <a:noFill/>
              </a:defRPr>
            </a:lvl1pPr>
          </a:lstStyle>
          <a:p>
            <a:fld id="{78ECE5D0-7E44-47EA-BBDA-C8CD107BB671}" type="datetime1">
              <a:rPr lang="en-GB" smtClean="0"/>
              <a:t>17/10/2025</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5143500"/>
            <a:ext cx="0" cy="0"/>
          </a:xfrm>
        </p:spPr>
        <p:txBody>
          <a:bodyPr/>
          <a:lstStyle>
            <a:lvl1pPr>
              <a:defRPr sz="100">
                <a:noFill/>
              </a:defRPr>
            </a:lvl1pPr>
          </a:lstStyle>
          <a:p>
            <a:endParaRPr lang="en-GB" dirty="0"/>
          </a:p>
        </p:txBody>
      </p:sp>
    </p:spTree>
    <p:extLst>
      <p:ext uri="{BB962C8B-B14F-4D97-AF65-F5344CB8AC3E}">
        <p14:creationId xmlns:p14="http://schemas.microsoft.com/office/powerpoint/2010/main" val="3850139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77C1F19-EB34-3CF3-877E-E095E4742329}"/>
              </a:ext>
            </a:extLst>
          </p:cNvPr>
          <p:cNvGraphicFramePr>
            <a:graphicFrameLocks noChangeAspect="1"/>
          </p:cNvGraphicFramePr>
          <p:nvPr userDrawn="1">
            <p:custDataLst>
              <p:tags r:id="rId1"/>
            </p:custDataLst>
            <p:extLst>
              <p:ext uri="{D42A27DB-BD31-4B8C-83A1-F6EECF244321}">
                <p14:modId xmlns:p14="http://schemas.microsoft.com/office/powerpoint/2010/main" val="260343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5" name="think-cell data - do not delete" hidden="1">
                        <a:extLst>
                          <a:ext uri="{FF2B5EF4-FFF2-40B4-BE49-F238E27FC236}">
                            <a16:creationId xmlns:a16="http://schemas.microsoft.com/office/drawing/2014/main" id="{E77C1F19-EB34-3CF3-877E-E095E47423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B2D0878B-07BF-4B46-B6AF-DD7B9CC6B7FE}"/>
              </a:ext>
            </a:extLst>
          </p:cNvPr>
          <p:cNvSpPr>
            <a:spLocks noGrp="1"/>
          </p:cNvSpPr>
          <p:nvPr>
            <p:ph type="dt" sz="half" idx="27"/>
          </p:nvPr>
        </p:nvSpPr>
        <p:spPr/>
        <p:txBody>
          <a:bodyPr/>
          <a:lstStyle/>
          <a:p>
            <a:pPr>
              <a:lnSpc>
                <a:spcPct val="95000"/>
              </a:lnSpc>
            </a:pPr>
            <a:endParaRPr lang="en-GB"/>
          </a:p>
        </p:txBody>
      </p:sp>
      <p:sp>
        <p:nvSpPr>
          <p:cNvPr id="4" name="Footer Placeholder 3">
            <a:extLst>
              <a:ext uri="{FF2B5EF4-FFF2-40B4-BE49-F238E27FC236}">
                <a16:creationId xmlns:a16="http://schemas.microsoft.com/office/drawing/2014/main" id="{B32315FD-1629-4CE7-A201-A0B8CB9838B8}"/>
              </a:ext>
            </a:extLst>
          </p:cNvPr>
          <p:cNvSpPr>
            <a:spLocks noGrp="1"/>
          </p:cNvSpPr>
          <p:nvPr>
            <p:ph type="ftr" sz="quarter" idx="28"/>
          </p:nvPr>
        </p:nvSpPr>
        <p:spPr/>
        <p:txBody>
          <a:bodyPr/>
          <a:lstStyle/>
          <a:p>
            <a:pPr>
              <a:lnSpc>
                <a:spcPct val="95000"/>
              </a:lnSpc>
            </a:pPr>
            <a:endParaRPr lang="en-GB"/>
          </a:p>
        </p:txBody>
      </p:sp>
      <p:sp>
        <p:nvSpPr>
          <p:cNvPr id="8" name="Slide Number Placeholder 5 (FAST)">
            <a:extLst>
              <a:ext uri="{FF2B5EF4-FFF2-40B4-BE49-F238E27FC236}">
                <a16:creationId xmlns:a16="http://schemas.microsoft.com/office/drawing/2014/main" id="{5F913250-153E-4DDB-925D-E17567067676}"/>
              </a:ext>
            </a:extLst>
          </p:cNvPr>
          <p:cNvSpPr txBox="1">
            <a:spLocks/>
          </p:cNvSpPr>
          <p:nvPr userDrawn="1"/>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87149B3-2FC3-4473-B4A4-80D84D4D08C9}" type="slidenum">
              <a:rPr lang="en-GB" sz="600" kern="1200" noProof="0" smtClean="0">
                <a:solidFill>
                  <a:schemeClr val="tx2"/>
                </a:solidFill>
                <a:latin typeface="+mn-lt"/>
                <a:ea typeface="+mn-ea"/>
                <a:cs typeface="+mn-cs"/>
              </a:rPr>
              <a:t>‹#›</a:t>
            </a:fld>
            <a:endParaRPr lang="en-GB" sz="700" kern="1200" noProof="0">
              <a:solidFill>
                <a:schemeClr val="tx2"/>
              </a:solidFill>
              <a:latin typeface="+mn-lt"/>
              <a:ea typeface="+mn-ea"/>
              <a:cs typeface="+mn-cs"/>
            </a:endParaRPr>
          </a:p>
        </p:txBody>
      </p:sp>
    </p:spTree>
    <p:extLst>
      <p:ext uri="{BB962C8B-B14F-4D97-AF65-F5344CB8AC3E}">
        <p14:creationId xmlns:p14="http://schemas.microsoft.com/office/powerpoint/2010/main" val="274460589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4FB7FDDD-A018-4F87-6B9E-7364C08617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pic>
        <p:nvPicPr>
          <p:cNvPr id="11" name="Logo">
            <a:extLst>
              <a:ext uri="{FF2B5EF4-FFF2-40B4-BE49-F238E27FC236}">
                <a16:creationId xmlns:a16="http://schemas.microsoft.com/office/drawing/2014/main" id="{781D6E24-EF31-40AE-9B17-23D4CEDFF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432000" y="252000"/>
            <a:ext cx="489895" cy="134381"/>
          </a:xfrm>
          <a:prstGeom prst="rect">
            <a:avLst/>
          </a:prstGeom>
        </p:spPr>
      </p:pic>
      <p:sp>
        <p:nvSpPr>
          <p:cNvPr id="2" name="Title 1"/>
          <p:cNvSpPr>
            <a:spLocks noGrp="1"/>
          </p:cNvSpPr>
          <p:nvPr>
            <p:ph type="ctrTitle" hasCustomPrompt="1"/>
          </p:nvPr>
        </p:nvSpPr>
        <p:spPr>
          <a:xfrm>
            <a:off x="433387" y="1027113"/>
            <a:ext cx="7128000" cy="1242000"/>
          </a:xfrm>
        </p:spPr>
        <p:txBody>
          <a:bodyPr anchor="t"/>
          <a:lstStyle>
            <a:lvl1pPr algn="l" eaLnBrk="1">
              <a:lnSpc>
                <a:spcPct val="95000"/>
              </a:lnSpc>
              <a:defRPr sz="4800">
                <a:solidFill>
                  <a:schemeClr val="tx1"/>
                </a:solidFill>
                <a:latin typeface="+mj-lt"/>
                <a:cs typeface="Arial" panose="020B0604020202020204" pitchFamily="34" charset="0"/>
                <a:sym typeface="Orsted Sans Office" panose="00000500000000000000" pitchFamily="2" charset="0"/>
              </a:defRPr>
            </a:lvl1pPr>
          </a:lstStyle>
          <a:p>
            <a:r>
              <a:rPr lang="en-GB"/>
              <a:t>Click to add title</a:t>
            </a:r>
          </a:p>
        </p:txBody>
      </p:sp>
      <p:sp>
        <p:nvSpPr>
          <p:cNvPr id="3" name="Subtitle 2"/>
          <p:cNvSpPr>
            <a:spLocks noGrp="1"/>
          </p:cNvSpPr>
          <p:nvPr>
            <p:ph type="subTitle" idx="1" hasCustomPrompt="1"/>
          </p:nvPr>
        </p:nvSpPr>
        <p:spPr>
          <a:xfrm>
            <a:off x="431999" y="2516400"/>
            <a:ext cx="7128000" cy="550800"/>
          </a:xfrm>
        </p:spPr>
        <p:txBody>
          <a:bodyPr/>
          <a:lstStyle>
            <a:lvl1pPr marL="0" indent="0" algn="l" eaLnBrk="1">
              <a:lnSpc>
                <a:spcPct val="100000"/>
              </a:lnSpc>
              <a:spcBef>
                <a:spcPts val="0"/>
              </a:spcBef>
              <a:buFont typeface="Arial" panose="020B0604020202020204" pitchFamily="34" charset="0"/>
              <a:buChar char="​"/>
              <a:defRPr sz="1800" b="1" baseline="0">
                <a:solidFill>
                  <a:schemeClr val="tx1"/>
                </a:solidFill>
                <a:latin typeface="+mn-lt"/>
                <a:cs typeface="Arial" panose="020B0604020202020204" pitchFamily="34" charset="0"/>
                <a:sym typeface="Orsted Sans Office" panose="00000500000000000000" pitchFamily="2" charset="0"/>
              </a:defRPr>
            </a:lvl1pPr>
            <a:lvl2pPr marL="0" indent="0" algn="l">
              <a:lnSpc>
                <a:spcPct val="95000"/>
              </a:lnSpc>
              <a:spcBef>
                <a:spcPts val="0"/>
              </a:spcBef>
              <a:buFont typeface="Arial" panose="020B0604020202020204" pitchFamily="34" charset="0"/>
              <a:buChar char="​"/>
              <a:defRPr sz="1500"/>
            </a:lvl2pPr>
            <a:lvl3pPr marL="0" indent="0" algn="l">
              <a:lnSpc>
                <a:spcPct val="95000"/>
              </a:lnSpc>
              <a:spcBef>
                <a:spcPts val="0"/>
              </a:spcBef>
              <a:buFont typeface="Arial" panose="020B0604020202020204" pitchFamily="34" charset="0"/>
              <a:buChar char="​"/>
              <a:defRPr sz="1500"/>
            </a:lvl3pPr>
            <a:lvl4pPr marL="0" indent="0" algn="l">
              <a:lnSpc>
                <a:spcPct val="95000"/>
              </a:lnSpc>
              <a:spcBef>
                <a:spcPts val="0"/>
              </a:spcBef>
              <a:buFont typeface="Arial" panose="020B0604020202020204" pitchFamily="34" charset="0"/>
              <a:buChar char="​"/>
              <a:defRPr sz="1500"/>
            </a:lvl4pPr>
            <a:lvl5pPr marL="0" indent="0" algn="l">
              <a:lnSpc>
                <a:spcPct val="95000"/>
              </a:lnSpc>
              <a:spcBef>
                <a:spcPts val="0"/>
              </a:spcBef>
              <a:buFont typeface="Arial" panose="020B0604020202020204" pitchFamily="34" charset="0"/>
              <a:buChar char="​"/>
              <a:defRPr sz="1500"/>
            </a:lvl5pPr>
            <a:lvl6pPr marL="0" indent="0" algn="l">
              <a:lnSpc>
                <a:spcPct val="95000"/>
              </a:lnSpc>
              <a:spcBef>
                <a:spcPts val="0"/>
              </a:spcBef>
              <a:buFont typeface="Arial" panose="020B0604020202020204" pitchFamily="34" charset="0"/>
              <a:buChar char="​"/>
              <a:defRPr sz="1500"/>
            </a:lvl6pPr>
            <a:lvl7pPr marL="0" indent="0" algn="l">
              <a:lnSpc>
                <a:spcPct val="95000"/>
              </a:lnSpc>
              <a:spcBef>
                <a:spcPts val="0"/>
              </a:spcBef>
              <a:buFont typeface="Arial" panose="020B0604020202020204" pitchFamily="34" charset="0"/>
              <a:buChar char="​"/>
              <a:defRPr sz="1500"/>
            </a:lvl7pPr>
            <a:lvl8pPr marL="0" indent="0" algn="l">
              <a:lnSpc>
                <a:spcPct val="95000"/>
              </a:lnSpc>
              <a:spcBef>
                <a:spcPts val="0"/>
              </a:spcBef>
              <a:buFont typeface="Arial" panose="020B0604020202020204" pitchFamily="34" charset="0"/>
              <a:buChar char="​"/>
              <a:defRPr sz="1500"/>
            </a:lvl8pPr>
            <a:lvl9pPr marL="0" indent="0" algn="l">
              <a:lnSpc>
                <a:spcPct val="95000"/>
              </a:lnSpc>
              <a:spcBef>
                <a:spcPts val="0"/>
              </a:spcBef>
              <a:buFont typeface="Arial" panose="020B0604020202020204" pitchFamily="34" charset="0"/>
              <a:buChar char="​"/>
              <a:defRPr sz="1500"/>
            </a:lvl9pPr>
          </a:lstStyle>
          <a:p>
            <a:r>
              <a:rPr lang="en-GB"/>
              <a:t>Click to add subtitle</a:t>
            </a:r>
          </a:p>
        </p:txBody>
      </p:sp>
    </p:spTree>
    <p:extLst>
      <p:ext uri="{BB962C8B-B14F-4D97-AF65-F5344CB8AC3E}">
        <p14:creationId xmlns:p14="http://schemas.microsoft.com/office/powerpoint/2010/main" val="13546539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D556C6-991D-4FD9-9393-739D0F8A60D2}"/>
              </a:ext>
            </a:extLst>
          </p:cNvPr>
          <p:cNvGraphicFramePr>
            <a:graphicFrameLocks noChangeAspect="1"/>
          </p:cNvGraphicFramePr>
          <p:nvPr>
            <p:custDataLst>
              <p:tags r:id="rId1"/>
            </p:custDataLst>
            <p:extLst>
              <p:ext uri="{D42A27DB-BD31-4B8C-83A1-F6EECF244321}">
                <p14:modId xmlns:p14="http://schemas.microsoft.com/office/powerpoint/2010/main" val="553733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DAD556C6-991D-4FD9-9393-739D0F8A60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14">
            <a:extLst>
              <a:ext uri="{FF2B5EF4-FFF2-40B4-BE49-F238E27FC236}">
                <a16:creationId xmlns:a16="http://schemas.microsoft.com/office/drawing/2014/main" id="{49757780-C244-418D-A0DD-15ED296FE331}"/>
              </a:ext>
            </a:extLst>
          </p:cNvPr>
          <p:cNvSpPr>
            <a:spLocks noGrp="1"/>
          </p:cNvSpPr>
          <p:nvPr>
            <p:ph type="body" sz="quarter" idx="26" hasCustomPrompt="1"/>
          </p:nvPr>
        </p:nvSpPr>
        <p:spPr>
          <a:xfrm>
            <a:off x="748800" y="4561200"/>
            <a:ext cx="3996000" cy="367409"/>
          </a:xfrm>
        </p:spPr>
        <p:txBody>
          <a:bodyPr anchor="b" anchorCtr="0"/>
          <a:lstStyle>
            <a:lvl1pPr marL="0" indent="0">
              <a:lnSpc>
                <a:spcPct val="95000"/>
              </a:lnSpc>
              <a:spcBef>
                <a:spcPts val="0"/>
              </a:spcBef>
              <a:buNone/>
              <a:defRPr sz="600" b="0" baseline="0">
                <a:solidFill>
                  <a:schemeClr val="tx2"/>
                </a:solidFill>
                <a:latin typeface="Orsted Sans Office" panose="00000500000000000000" pitchFamily="2" charset="0"/>
                <a:cs typeface="Arial" panose="020B0604020202020204" pitchFamily="34" charset="0"/>
                <a:sym typeface="Orsted Sans Office" panose="00000500000000000000" pitchFamily="2" charset="0"/>
              </a:defRPr>
            </a:lvl1pPr>
            <a:lvl2pPr>
              <a:lnSpc>
                <a:spcPct val="95000"/>
              </a:lnSpc>
              <a:spcBef>
                <a:spcPts val="204"/>
              </a:spcBef>
              <a:defRPr sz="476" b="0">
                <a:solidFill>
                  <a:schemeClr val="accent6"/>
                </a:solidFill>
              </a:defRPr>
            </a:lvl2pPr>
            <a:lvl3pPr>
              <a:lnSpc>
                <a:spcPct val="95000"/>
              </a:lnSpc>
              <a:spcBef>
                <a:spcPts val="204"/>
              </a:spcBef>
              <a:defRPr sz="476" b="0">
                <a:solidFill>
                  <a:schemeClr val="accent6"/>
                </a:solidFill>
              </a:defRPr>
            </a:lvl3pPr>
            <a:lvl4pPr>
              <a:lnSpc>
                <a:spcPct val="95000"/>
              </a:lnSpc>
              <a:spcBef>
                <a:spcPts val="204"/>
              </a:spcBef>
              <a:defRPr sz="476" b="0">
                <a:solidFill>
                  <a:schemeClr val="accent6"/>
                </a:solidFill>
              </a:defRPr>
            </a:lvl4pPr>
            <a:lvl5pPr>
              <a:lnSpc>
                <a:spcPct val="95000"/>
              </a:lnSpc>
              <a:spcBef>
                <a:spcPts val="204"/>
              </a:spcBef>
              <a:defRPr sz="476" b="0">
                <a:solidFill>
                  <a:schemeClr val="accent6"/>
                </a:solidFill>
              </a:defRPr>
            </a:lvl5pPr>
          </a:lstStyle>
          <a:p>
            <a:pPr lvl="0"/>
            <a:r>
              <a:rPr lang="en-GB"/>
              <a:t>Click to add source or notes</a:t>
            </a:r>
          </a:p>
        </p:txBody>
      </p:sp>
      <p:sp>
        <p:nvSpPr>
          <p:cNvPr id="10" name="Title 9">
            <a:extLst>
              <a:ext uri="{FF2B5EF4-FFF2-40B4-BE49-F238E27FC236}">
                <a16:creationId xmlns:a16="http://schemas.microsoft.com/office/drawing/2014/main" id="{4E76D947-08D5-4897-BC99-FA8B3E3B5C0A}"/>
              </a:ext>
            </a:extLst>
          </p:cNvPr>
          <p:cNvSpPr>
            <a:spLocks noGrp="1"/>
          </p:cNvSpPr>
          <p:nvPr>
            <p:ph type="title" hasCustomPrompt="1"/>
          </p:nvPr>
        </p:nvSpPr>
        <p:spPr/>
        <p:txBody>
          <a:bodyPr/>
          <a:lstStyle>
            <a:lvl1pPr>
              <a:defRPr>
                <a:latin typeface="Orsted Sans Office" panose="00000500000000000000" pitchFamily="2" charset="0"/>
                <a:cs typeface="Arial" panose="020B0604020202020204" pitchFamily="34" charset="0"/>
                <a:sym typeface="Orsted Sans Office" panose="00000500000000000000" pitchFamily="2" charset="0"/>
              </a:defRPr>
            </a:lvl1pPr>
          </a:lstStyle>
          <a:p>
            <a:r>
              <a:rPr lang="en-GB" noProof="0"/>
              <a:t>Click to add title</a:t>
            </a:r>
            <a:endParaRPr lang="en-GB"/>
          </a:p>
        </p:txBody>
      </p:sp>
      <p:sp>
        <p:nvSpPr>
          <p:cNvPr id="2" name="Date Placeholder 1">
            <a:extLst>
              <a:ext uri="{FF2B5EF4-FFF2-40B4-BE49-F238E27FC236}">
                <a16:creationId xmlns:a16="http://schemas.microsoft.com/office/drawing/2014/main" id="{B2D0878B-07BF-4B46-B6AF-DD7B9CC6B7FE}"/>
              </a:ext>
            </a:extLst>
          </p:cNvPr>
          <p:cNvSpPr>
            <a:spLocks noGrp="1"/>
          </p:cNvSpPr>
          <p:nvPr>
            <p:ph type="dt" sz="half" idx="27"/>
          </p:nvPr>
        </p:nvSpPr>
        <p:spPr/>
        <p:txBody>
          <a:bodyPr/>
          <a:lstStyle/>
          <a:p>
            <a:pPr>
              <a:lnSpc>
                <a:spcPct val="95000"/>
              </a:lnSpc>
            </a:pPr>
            <a:fld id="{601A05B2-52CF-4621-A3D2-02603B9F13A4}" type="datetime1">
              <a:rPr lang="en-GB" smtClean="0"/>
              <a:t>17/10/2025</a:t>
            </a:fld>
            <a:endParaRPr lang="en-GB"/>
          </a:p>
        </p:txBody>
      </p:sp>
      <p:sp>
        <p:nvSpPr>
          <p:cNvPr id="4" name="Footer Placeholder 3">
            <a:extLst>
              <a:ext uri="{FF2B5EF4-FFF2-40B4-BE49-F238E27FC236}">
                <a16:creationId xmlns:a16="http://schemas.microsoft.com/office/drawing/2014/main" id="{B32315FD-1629-4CE7-A201-A0B8CB9838B8}"/>
              </a:ext>
            </a:extLst>
          </p:cNvPr>
          <p:cNvSpPr>
            <a:spLocks noGrp="1"/>
          </p:cNvSpPr>
          <p:nvPr>
            <p:ph type="ftr" sz="quarter" idx="28"/>
          </p:nvPr>
        </p:nvSpPr>
        <p:spPr/>
        <p:txBody>
          <a:bodyPr/>
          <a:lstStyle/>
          <a:p>
            <a:pPr>
              <a:lnSpc>
                <a:spcPct val="95000"/>
              </a:lnSpc>
            </a:pPr>
            <a:endParaRPr lang="en-GB"/>
          </a:p>
        </p:txBody>
      </p:sp>
      <p:sp>
        <p:nvSpPr>
          <p:cNvPr id="8" name="Slide Number Placeholder 5 (FAST)">
            <a:extLst>
              <a:ext uri="{FF2B5EF4-FFF2-40B4-BE49-F238E27FC236}">
                <a16:creationId xmlns:a16="http://schemas.microsoft.com/office/drawing/2014/main" id="{5F913250-153E-4DDB-925D-E17567067676}"/>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a:solidFill>
                <a:schemeClr val="tx2"/>
              </a:solidFill>
              <a:latin typeface="+mn-lt"/>
              <a:ea typeface="+mn-ea"/>
              <a:cs typeface="+mn-cs"/>
            </a:endParaRPr>
          </a:p>
        </p:txBody>
      </p:sp>
    </p:spTree>
    <p:extLst>
      <p:ext uri="{BB962C8B-B14F-4D97-AF65-F5344CB8AC3E}">
        <p14:creationId xmlns:p14="http://schemas.microsoft.com/office/powerpoint/2010/main" val="41654549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Clear blue">
    <p:bg bwMode="ltGray">
      <p:bgPr>
        <a:solidFill>
          <a:schemeClr val="tx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206AF1DB-5B44-40E3-894A-ED4661FC209D}"/>
              </a:ext>
            </a:extLst>
          </p:cNvPr>
          <p:cNvSpPr/>
          <p:nvPr/>
        </p:nvSpPr>
        <p:spPr bwMode="white">
          <a:xfrm>
            <a:off x="0" y="0"/>
            <a:ext cx="91449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11" name="Title 10">
            <a:extLst>
              <a:ext uri="{FF2B5EF4-FFF2-40B4-BE49-F238E27FC236}">
                <a16:creationId xmlns:a16="http://schemas.microsoft.com/office/drawing/2014/main" id="{51866EA2-3E59-4F1F-9491-F0B8D3CB6DE5}"/>
              </a:ext>
            </a:extLst>
          </p:cNvPr>
          <p:cNvSpPr>
            <a:spLocks noGrp="1"/>
          </p:cNvSpPr>
          <p:nvPr>
            <p:ph type="title" hasCustomPrompt="1"/>
          </p:nvPr>
        </p:nvSpPr>
        <p:spPr>
          <a:xfrm>
            <a:off x="432000" y="252000"/>
            <a:ext cx="8280000" cy="575088"/>
          </a:xfrm>
        </p:spPr>
        <p:txBody>
          <a:bodyPr/>
          <a:lstStyle>
            <a:lvl1pPr>
              <a:defRPr sz="3600">
                <a:solidFill>
                  <a:schemeClr val="tx1"/>
                </a:solidFill>
              </a:defRPr>
            </a:lvl1pPr>
          </a:lstStyle>
          <a:p>
            <a:r>
              <a:rPr lang="en-GB" noProof="0" dirty="0"/>
              <a:t>Click to add Agenda title</a:t>
            </a:r>
            <a:endParaRPr lang="en-GB" dirty="0"/>
          </a:p>
        </p:txBody>
      </p:sp>
      <p:sp>
        <p:nvSpPr>
          <p:cNvPr id="10" name="Text Placeholder 2">
            <a:extLst>
              <a:ext uri="{FF2B5EF4-FFF2-40B4-BE49-F238E27FC236}">
                <a16:creationId xmlns:a16="http://schemas.microsoft.com/office/drawing/2014/main" id="{39F4716C-9221-4692-8911-EF8F39D2D80F}"/>
              </a:ext>
            </a:extLst>
          </p:cNvPr>
          <p:cNvSpPr>
            <a:spLocks noGrp="1"/>
          </p:cNvSpPr>
          <p:nvPr>
            <p:ph type="body" sz="quarter" idx="13" hasCustomPrompt="1"/>
          </p:nvPr>
        </p:nvSpPr>
        <p:spPr>
          <a:xfrm>
            <a:off x="432001" y="1029600"/>
            <a:ext cx="8276400" cy="3420000"/>
          </a:xfrm>
        </p:spPr>
        <p:txBody>
          <a:bodyPr tIns="21600"/>
          <a:lstStyle>
            <a:lvl1pPr marL="0" indent="0">
              <a:lnSpc>
                <a:spcPct val="100000"/>
              </a:lnSpc>
              <a:spcBef>
                <a:spcPts val="0"/>
              </a:spcBef>
              <a:spcAft>
                <a:spcPts val="600"/>
              </a:spcAft>
              <a:buFont typeface="Arial" panose="020B0604020202020204" pitchFamily="34" charset="0"/>
              <a:buChar char="​"/>
              <a:defRPr sz="1500">
                <a:solidFill>
                  <a:schemeClr val="tx1"/>
                </a:solidFill>
              </a:defRPr>
            </a:lvl1pPr>
            <a:lvl2pPr marL="0" indent="0">
              <a:lnSpc>
                <a:spcPct val="100000"/>
              </a:lnSpc>
              <a:spcBef>
                <a:spcPts val="0"/>
              </a:spcBef>
              <a:spcAft>
                <a:spcPts val="600"/>
              </a:spcAft>
              <a:buFont typeface="Arial" panose="020B0604020202020204" pitchFamily="34" charset="0"/>
              <a:buChar char="​"/>
              <a:defRPr sz="1500" b="0">
                <a:solidFill>
                  <a:schemeClr val="tx1"/>
                </a:solidFill>
              </a:defRPr>
            </a:lvl2pPr>
            <a:lvl3pPr marL="0" indent="0">
              <a:lnSpc>
                <a:spcPct val="100000"/>
              </a:lnSpc>
              <a:spcBef>
                <a:spcPts val="0"/>
              </a:spcBef>
              <a:spcAft>
                <a:spcPts val="600"/>
              </a:spcAft>
              <a:buFont typeface="Arial" panose="020B0604020202020204" pitchFamily="34" charset="0"/>
              <a:buChar char="​"/>
              <a:defRPr sz="1500">
                <a:solidFill>
                  <a:schemeClr val="tx1"/>
                </a:solidFill>
              </a:defRPr>
            </a:lvl3pPr>
            <a:lvl4pPr marL="0" indent="0">
              <a:lnSpc>
                <a:spcPct val="100000"/>
              </a:lnSpc>
              <a:spcBef>
                <a:spcPts val="0"/>
              </a:spcBef>
              <a:spcAft>
                <a:spcPts val="600"/>
              </a:spcAft>
              <a:buFont typeface="Arial" panose="020B0604020202020204" pitchFamily="34" charset="0"/>
              <a:buChar char="​"/>
              <a:defRPr sz="1500">
                <a:solidFill>
                  <a:schemeClr val="tx1"/>
                </a:solidFill>
              </a:defRPr>
            </a:lvl4pPr>
            <a:lvl5pPr marL="0" indent="0">
              <a:lnSpc>
                <a:spcPct val="100000"/>
              </a:lnSpc>
              <a:spcBef>
                <a:spcPts val="0"/>
              </a:spcBef>
              <a:spcAft>
                <a:spcPts val="600"/>
              </a:spcAft>
              <a:buFont typeface="Arial" panose="020B0604020202020204" pitchFamily="34" charset="0"/>
              <a:buChar char="​"/>
              <a:defRPr sz="1500">
                <a:solidFill>
                  <a:schemeClr val="tx1"/>
                </a:solidFill>
              </a:defRPr>
            </a:lvl5pPr>
            <a:lvl6pPr marL="0" indent="0">
              <a:lnSpc>
                <a:spcPct val="100000"/>
              </a:lnSpc>
              <a:spcBef>
                <a:spcPts val="0"/>
              </a:spcBef>
              <a:spcAft>
                <a:spcPts val="600"/>
              </a:spcAft>
              <a:buFont typeface="Arial" panose="020B0604020202020204" pitchFamily="34" charset="0"/>
              <a:buChar char="​"/>
              <a:defRPr sz="1500">
                <a:solidFill>
                  <a:schemeClr val="tx1"/>
                </a:solidFill>
              </a:defRPr>
            </a:lvl6pPr>
            <a:lvl7pPr marL="0" indent="0">
              <a:lnSpc>
                <a:spcPct val="100000"/>
              </a:lnSpc>
              <a:spcBef>
                <a:spcPts val="0"/>
              </a:spcBef>
              <a:spcAft>
                <a:spcPts val="600"/>
              </a:spcAft>
              <a:buFont typeface="Arial" panose="020B0604020202020204" pitchFamily="34" charset="0"/>
              <a:buChar char="​"/>
              <a:defRPr sz="1500">
                <a:solidFill>
                  <a:schemeClr val="tx1"/>
                </a:solidFill>
              </a:defRPr>
            </a:lvl7pPr>
            <a:lvl8pPr marL="0" indent="0">
              <a:lnSpc>
                <a:spcPct val="100000"/>
              </a:lnSpc>
              <a:spcBef>
                <a:spcPts val="0"/>
              </a:spcBef>
              <a:spcAft>
                <a:spcPts val="600"/>
              </a:spcAft>
              <a:buFont typeface="Arial" panose="020B0604020202020204" pitchFamily="34" charset="0"/>
              <a:buChar char="​"/>
              <a:defRPr sz="1500">
                <a:solidFill>
                  <a:schemeClr val="tx1"/>
                </a:solidFill>
              </a:defRPr>
            </a:lvl8pPr>
            <a:lvl9pPr marL="0" indent="0">
              <a:lnSpc>
                <a:spcPct val="100000"/>
              </a:lnSpc>
              <a:spcBef>
                <a:spcPts val="0"/>
              </a:spcBef>
              <a:spcAft>
                <a:spcPts val="600"/>
              </a:spcAft>
              <a:buFont typeface="Arial" panose="020B0604020202020204" pitchFamily="34" charset="0"/>
              <a:buChar char="​"/>
              <a:defRPr sz="1500">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e Placeholder 1">
            <a:extLst>
              <a:ext uri="{FF2B5EF4-FFF2-40B4-BE49-F238E27FC236}">
                <a16:creationId xmlns:a16="http://schemas.microsoft.com/office/drawing/2014/main" id="{DD65CD90-C414-4A15-A278-B6A194770CF5}"/>
              </a:ext>
            </a:extLst>
          </p:cNvPr>
          <p:cNvSpPr>
            <a:spLocks noGrp="1"/>
          </p:cNvSpPr>
          <p:nvPr>
            <p:ph type="dt" sz="half" idx="14"/>
          </p:nvPr>
        </p:nvSpPr>
        <p:spPr/>
        <p:txBody>
          <a:bodyPr/>
          <a:lstStyle/>
          <a:p>
            <a:pPr>
              <a:lnSpc>
                <a:spcPct val="95000"/>
              </a:lnSpc>
            </a:pPr>
            <a:fld id="{2DC7D96F-D281-4D5E-810B-17F03270F672}" type="datetime1">
              <a:rPr lang="en-GB" smtClean="0"/>
              <a:t>17/10/2025</a:t>
            </a:fld>
            <a:endParaRPr lang="en-GB" dirty="0"/>
          </a:p>
        </p:txBody>
      </p:sp>
      <p:sp>
        <p:nvSpPr>
          <p:cNvPr id="3" name="Footer Placeholder 2">
            <a:extLst>
              <a:ext uri="{FF2B5EF4-FFF2-40B4-BE49-F238E27FC236}">
                <a16:creationId xmlns:a16="http://schemas.microsoft.com/office/drawing/2014/main" id="{A96079E2-07E2-4425-B2D7-C877DDC1948A}"/>
              </a:ext>
            </a:extLst>
          </p:cNvPr>
          <p:cNvSpPr>
            <a:spLocks noGrp="1"/>
          </p:cNvSpPr>
          <p:nvPr>
            <p:ph type="ftr" sz="quarter" idx="15"/>
          </p:nvPr>
        </p:nvSpPr>
        <p:spPr/>
        <p:txBody>
          <a:bodyPr/>
          <a:lstStyle/>
          <a:p>
            <a:pPr>
              <a:lnSpc>
                <a:spcPct val="95000"/>
              </a:lnSpc>
            </a:pPr>
            <a:endParaRPr lang="en-GB" dirty="0"/>
          </a:p>
        </p:txBody>
      </p:sp>
      <p:sp>
        <p:nvSpPr>
          <p:cNvPr id="15" name="Slide Number Placeholder 5 (FAST)">
            <a:extLst>
              <a:ext uri="{FF2B5EF4-FFF2-40B4-BE49-F238E27FC236}">
                <a16:creationId xmlns:a16="http://schemas.microsoft.com/office/drawing/2014/main" id="{8363E194-0C85-4CEF-ACEE-EF5BAD2B850B}"/>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6" name="Logo">
            <a:extLst>
              <a:ext uri="{FF2B5EF4-FFF2-40B4-BE49-F238E27FC236}">
                <a16:creationId xmlns:a16="http://schemas.microsoft.com/office/drawing/2014/main" id="{A3D77A6E-AB79-2103-4AAE-6EF696B47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7" name="Graphic 6">
            <a:extLst>
              <a:ext uri="{FF2B5EF4-FFF2-40B4-BE49-F238E27FC236}">
                <a16:creationId xmlns:a16="http://schemas.microsoft.com/office/drawing/2014/main" id="{C8E6CC74-E248-AA1B-904E-9B4415E4032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322258434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Dark blue">
    <p:bg bwMode="ltGray">
      <p:bgPr>
        <a:solidFill>
          <a:schemeClr val="tx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206AF1DB-5B44-40E3-894A-ED4661FC209D}"/>
              </a:ext>
            </a:extLst>
          </p:cNvPr>
          <p:cNvSpPr/>
          <p:nvPr/>
        </p:nvSpPr>
        <p:spPr bwMode="white">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11" name="Title 10">
            <a:extLst>
              <a:ext uri="{FF2B5EF4-FFF2-40B4-BE49-F238E27FC236}">
                <a16:creationId xmlns:a16="http://schemas.microsoft.com/office/drawing/2014/main" id="{51866EA2-3E59-4F1F-9491-F0B8D3CB6DE5}"/>
              </a:ext>
            </a:extLst>
          </p:cNvPr>
          <p:cNvSpPr>
            <a:spLocks noGrp="1"/>
          </p:cNvSpPr>
          <p:nvPr>
            <p:ph type="title" hasCustomPrompt="1"/>
          </p:nvPr>
        </p:nvSpPr>
        <p:spPr>
          <a:xfrm>
            <a:off x="432000" y="252000"/>
            <a:ext cx="8280000" cy="575088"/>
          </a:xfrm>
        </p:spPr>
        <p:txBody>
          <a:bodyPr/>
          <a:lstStyle>
            <a:lvl1pPr>
              <a:defRPr sz="3600">
                <a:solidFill>
                  <a:schemeClr val="tx1"/>
                </a:solidFill>
              </a:defRPr>
            </a:lvl1pPr>
          </a:lstStyle>
          <a:p>
            <a:r>
              <a:rPr lang="en-GB" noProof="0" dirty="0"/>
              <a:t>Click to add Agenda title</a:t>
            </a:r>
            <a:endParaRPr lang="en-GB" dirty="0"/>
          </a:p>
        </p:txBody>
      </p:sp>
      <p:sp>
        <p:nvSpPr>
          <p:cNvPr id="10" name="Text Placeholder 2">
            <a:extLst>
              <a:ext uri="{FF2B5EF4-FFF2-40B4-BE49-F238E27FC236}">
                <a16:creationId xmlns:a16="http://schemas.microsoft.com/office/drawing/2014/main" id="{39F4716C-9221-4692-8911-EF8F39D2D80F}"/>
              </a:ext>
            </a:extLst>
          </p:cNvPr>
          <p:cNvSpPr>
            <a:spLocks noGrp="1"/>
          </p:cNvSpPr>
          <p:nvPr>
            <p:ph type="body" sz="quarter" idx="13" hasCustomPrompt="1"/>
          </p:nvPr>
        </p:nvSpPr>
        <p:spPr>
          <a:xfrm>
            <a:off x="432001" y="1029600"/>
            <a:ext cx="8276400" cy="3420000"/>
          </a:xfrm>
        </p:spPr>
        <p:txBody>
          <a:bodyPr tIns="21600"/>
          <a:lstStyle>
            <a:lvl1pPr marL="0" indent="0">
              <a:lnSpc>
                <a:spcPct val="100000"/>
              </a:lnSpc>
              <a:spcBef>
                <a:spcPts val="0"/>
              </a:spcBef>
              <a:spcAft>
                <a:spcPts val="600"/>
              </a:spcAft>
              <a:buFont typeface="Arial" panose="020B0604020202020204" pitchFamily="34" charset="0"/>
              <a:buChar char="​"/>
              <a:defRPr sz="1500">
                <a:solidFill>
                  <a:schemeClr val="tx1"/>
                </a:solidFill>
              </a:defRPr>
            </a:lvl1pPr>
            <a:lvl2pPr marL="0" indent="0">
              <a:lnSpc>
                <a:spcPct val="100000"/>
              </a:lnSpc>
              <a:spcBef>
                <a:spcPts val="0"/>
              </a:spcBef>
              <a:spcAft>
                <a:spcPts val="600"/>
              </a:spcAft>
              <a:buFont typeface="Arial" panose="020B0604020202020204" pitchFamily="34" charset="0"/>
              <a:buChar char="​"/>
              <a:defRPr sz="1500" b="0">
                <a:solidFill>
                  <a:schemeClr val="tx1"/>
                </a:solidFill>
              </a:defRPr>
            </a:lvl2pPr>
            <a:lvl3pPr marL="0" indent="0">
              <a:lnSpc>
                <a:spcPct val="100000"/>
              </a:lnSpc>
              <a:spcBef>
                <a:spcPts val="0"/>
              </a:spcBef>
              <a:spcAft>
                <a:spcPts val="600"/>
              </a:spcAft>
              <a:buFont typeface="Arial" panose="020B0604020202020204" pitchFamily="34" charset="0"/>
              <a:buChar char="​"/>
              <a:defRPr sz="1500">
                <a:solidFill>
                  <a:schemeClr val="tx1"/>
                </a:solidFill>
              </a:defRPr>
            </a:lvl3pPr>
            <a:lvl4pPr marL="0" indent="0">
              <a:lnSpc>
                <a:spcPct val="100000"/>
              </a:lnSpc>
              <a:spcBef>
                <a:spcPts val="0"/>
              </a:spcBef>
              <a:spcAft>
                <a:spcPts val="600"/>
              </a:spcAft>
              <a:buFont typeface="Arial" panose="020B0604020202020204" pitchFamily="34" charset="0"/>
              <a:buChar char="​"/>
              <a:defRPr sz="1500">
                <a:solidFill>
                  <a:schemeClr val="tx1"/>
                </a:solidFill>
              </a:defRPr>
            </a:lvl4pPr>
            <a:lvl5pPr marL="0" indent="0">
              <a:lnSpc>
                <a:spcPct val="100000"/>
              </a:lnSpc>
              <a:spcBef>
                <a:spcPts val="0"/>
              </a:spcBef>
              <a:spcAft>
                <a:spcPts val="600"/>
              </a:spcAft>
              <a:buFont typeface="Arial" panose="020B0604020202020204" pitchFamily="34" charset="0"/>
              <a:buChar char="​"/>
              <a:defRPr sz="1500">
                <a:solidFill>
                  <a:schemeClr val="tx1"/>
                </a:solidFill>
              </a:defRPr>
            </a:lvl5pPr>
            <a:lvl6pPr marL="0" indent="0">
              <a:lnSpc>
                <a:spcPct val="100000"/>
              </a:lnSpc>
              <a:spcBef>
                <a:spcPts val="0"/>
              </a:spcBef>
              <a:spcAft>
                <a:spcPts val="600"/>
              </a:spcAft>
              <a:buFont typeface="Arial" panose="020B0604020202020204" pitchFamily="34" charset="0"/>
              <a:buChar char="​"/>
              <a:defRPr sz="1500">
                <a:solidFill>
                  <a:schemeClr val="tx1"/>
                </a:solidFill>
              </a:defRPr>
            </a:lvl6pPr>
            <a:lvl7pPr marL="0" indent="0">
              <a:lnSpc>
                <a:spcPct val="100000"/>
              </a:lnSpc>
              <a:spcBef>
                <a:spcPts val="0"/>
              </a:spcBef>
              <a:spcAft>
                <a:spcPts val="600"/>
              </a:spcAft>
              <a:buFont typeface="Arial" panose="020B0604020202020204" pitchFamily="34" charset="0"/>
              <a:buChar char="​"/>
              <a:defRPr sz="1500">
                <a:solidFill>
                  <a:schemeClr val="tx1"/>
                </a:solidFill>
              </a:defRPr>
            </a:lvl7pPr>
            <a:lvl8pPr marL="0" indent="0">
              <a:lnSpc>
                <a:spcPct val="100000"/>
              </a:lnSpc>
              <a:spcBef>
                <a:spcPts val="0"/>
              </a:spcBef>
              <a:spcAft>
                <a:spcPts val="600"/>
              </a:spcAft>
              <a:buFont typeface="Arial" panose="020B0604020202020204" pitchFamily="34" charset="0"/>
              <a:buChar char="​"/>
              <a:defRPr sz="1500">
                <a:solidFill>
                  <a:schemeClr val="tx1"/>
                </a:solidFill>
              </a:defRPr>
            </a:lvl8pPr>
            <a:lvl9pPr marL="0" indent="0">
              <a:lnSpc>
                <a:spcPct val="100000"/>
              </a:lnSpc>
              <a:spcBef>
                <a:spcPts val="0"/>
              </a:spcBef>
              <a:spcAft>
                <a:spcPts val="600"/>
              </a:spcAft>
              <a:buFont typeface="Arial" panose="020B0604020202020204" pitchFamily="34" charset="0"/>
              <a:buChar char="​"/>
              <a:defRPr sz="1500">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e Placeholder 1">
            <a:extLst>
              <a:ext uri="{FF2B5EF4-FFF2-40B4-BE49-F238E27FC236}">
                <a16:creationId xmlns:a16="http://schemas.microsoft.com/office/drawing/2014/main" id="{DD65CD90-C414-4A15-A278-B6A194770CF5}"/>
              </a:ext>
            </a:extLst>
          </p:cNvPr>
          <p:cNvSpPr>
            <a:spLocks noGrp="1"/>
          </p:cNvSpPr>
          <p:nvPr>
            <p:ph type="dt" sz="half" idx="14"/>
          </p:nvPr>
        </p:nvSpPr>
        <p:spPr/>
        <p:txBody>
          <a:bodyPr/>
          <a:lstStyle/>
          <a:p>
            <a:pPr>
              <a:lnSpc>
                <a:spcPct val="95000"/>
              </a:lnSpc>
            </a:pPr>
            <a:fld id="{34A1EFBD-9296-4A03-B6C2-CB91A39361D5}" type="datetime1">
              <a:rPr lang="en-GB" smtClean="0"/>
              <a:t>17/10/2025</a:t>
            </a:fld>
            <a:endParaRPr lang="en-GB" dirty="0"/>
          </a:p>
        </p:txBody>
      </p:sp>
      <p:sp>
        <p:nvSpPr>
          <p:cNvPr id="3" name="Footer Placeholder 2">
            <a:extLst>
              <a:ext uri="{FF2B5EF4-FFF2-40B4-BE49-F238E27FC236}">
                <a16:creationId xmlns:a16="http://schemas.microsoft.com/office/drawing/2014/main" id="{A96079E2-07E2-4425-B2D7-C877DDC1948A}"/>
              </a:ext>
            </a:extLst>
          </p:cNvPr>
          <p:cNvSpPr>
            <a:spLocks noGrp="1"/>
          </p:cNvSpPr>
          <p:nvPr>
            <p:ph type="ftr" sz="quarter" idx="15"/>
          </p:nvPr>
        </p:nvSpPr>
        <p:spPr/>
        <p:txBody>
          <a:bodyPr/>
          <a:lstStyle/>
          <a:p>
            <a:pPr>
              <a:lnSpc>
                <a:spcPct val="95000"/>
              </a:lnSpc>
            </a:pPr>
            <a:endParaRPr lang="en-GB" dirty="0"/>
          </a:p>
        </p:txBody>
      </p:sp>
      <p:sp>
        <p:nvSpPr>
          <p:cNvPr id="15" name="Slide Number Placeholder 5 (FAST)">
            <a:extLst>
              <a:ext uri="{FF2B5EF4-FFF2-40B4-BE49-F238E27FC236}">
                <a16:creationId xmlns:a16="http://schemas.microsoft.com/office/drawing/2014/main" id="{8363E194-0C85-4CEF-ACEE-EF5BAD2B850B}"/>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6" name="Logo">
            <a:extLst>
              <a:ext uri="{FF2B5EF4-FFF2-40B4-BE49-F238E27FC236}">
                <a16:creationId xmlns:a16="http://schemas.microsoft.com/office/drawing/2014/main" id="{B30C9D58-9F26-43E3-4DD7-EA5905C15E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7" name="Graphic 6">
            <a:extLst>
              <a:ext uri="{FF2B5EF4-FFF2-40B4-BE49-F238E27FC236}">
                <a16:creationId xmlns:a16="http://schemas.microsoft.com/office/drawing/2014/main" id="{159B4A1E-8CA2-7F7B-74C0-ABA462EA2A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32983103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esenter Clear blue">
    <p:bg>
      <p:bgPr>
        <a:solidFill>
          <a:schemeClr val="tx1"/>
        </a:solidFill>
        <a:effectLst/>
      </p:bgPr>
    </p:bg>
    <p:spTree>
      <p:nvGrpSpPr>
        <p:cNvPr id="1" name=""/>
        <p:cNvGrpSpPr/>
        <p:nvPr/>
      </p:nvGrpSpPr>
      <p:grpSpPr>
        <a:xfrm>
          <a:off x="0" y="0"/>
          <a:ext cx="0" cy="0"/>
          <a:chOff x="0" y="0"/>
          <a:chExt cx="0" cy="0"/>
        </a:xfrm>
      </p:grpSpPr>
      <p:sp>
        <p:nvSpPr>
          <p:cNvPr id="7" name="Baggund"/>
          <p:cNvSpPr/>
          <p:nvPr/>
        </p:nvSpPr>
        <p:spPr bwMode="ltGray">
          <a:xfrm>
            <a:off x="0" y="0"/>
            <a:ext cx="9144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2" name="Title 1"/>
          <p:cNvSpPr>
            <a:spLocks noGrp="1"/>
          </p:cNvSpPr>
          <p:nvPr>
            <p:ph type="ctrTitle" hasCustomPrompt="1"/>
          </p:nvPr>
        </p:nvSpPr>
        <p:spPr>
          <a:xfrm>
            <a:off x="432000" y="2199285"/>
            <a:ext cx="6948000" cy="422472"/>
          </a:xfrm>
        </p:spPr>
        <p:txBody>
          <a:bodyPr anchor="t" anchorCtr="0"/>
          <a:lstStyle>
            <a:lvl1pPr algn="l">
              <a:defRPr sz="2000">
                <a:solidFill>
                  <a:schemeClr val="bg2"/>
                </a:solidFill>
              </a:defRPr>
            </a:lvl1pPr>
          </a:lstStyle>
          <a:p>
            <a:r>
              <a:rPr lang="en-GB" noProof="0" dirty="0"/>
              <a:t>Click to add title</a:t>
            </a:r>
            <a:endParaRPr lang="en-GB" dirty="0"/>
          </a:p>
        </p:txBody>
      </p:sp>
      <p:sp>
        <p:nvSpPr>
          <p:cNvPr id="6" name="Pladsholder til tekst 5">
            <a:extLst>
              <a:ext uri="{FF2B5EF4-FFF2-40B4-BE49-F238E27FC236}">
                <a16:creationId xmlns:a16="http://schemas.microsoft.com/office/drawing/2014/main" id="{9CAB55B8-171B-4F1C-833B-2E4E8489F74F}"/>
              </a:ext>
            </a:extLst>
          </p:cNvPr>
          <p:cNvSpPr>
            <a:spLocks noGrp="1"/>
          </p:cNvSpPr>
          <p:nvPr>
            <p:ph type="body" sz="quarter" idx="22" hasCustomPrompt="1"/>
          </p:nvPr>
        </p:nvSpPr>
        <p:spPr>
          <a:xfrm>
            <a:off x="432000" y="1837912"/>
            <a:ext cx="6948000" cy="361372"/>
          </a:xfrm>
        </p:spPr>
        <p:txBody>
          <a:bodyPr tIns="0" bIns="0" anchor="t" anchorCtr="0"/>
          <a:lstStyle>
            <a:lvl1pPr marL="0" indent="0">
              <a:lnSpc>
                <a:spcPct val="95000"/>
              </a:lnSpc>
              <a:spcAft>
                <a:spcPts val="0"/>
              </a:spcAft>
              <a:buNone/>
              <a:defRPr sz="2000" b="0">
                <a:solidFill>
                  <a:schemeClr val="tx1"/>
                </a:solidFill>
                <a:latin typeface="+mj-lt"/>
              </a:defRPr>
            </a:lvl1pPr>
            <a:lvl2pPr>
              <a:buNone/>
              <a:defRPr/>
            </a:lvl2pPr>
          </a:lstStyle>
          <a:p>
            <a:pPr lvl="0"/>
            <a:r>
              <a:rPr lang="en-GB" dirty="0"/>
              <a:t>Click to add time</a:t>
            </a:r>
          </a:p>
        </p:txBody>
      </p:sp>
      <p:sp>
        <p:nvSpPr>
          <p:cNvPr id="3" name="Date Placeholder 2">
            <a:extLst>
              <a:ext uri="{FF2B5EF4-FFF2-40B4-BE49-F238E27FC236}">
                <a16:creationId xmlns:a16="http://schemas.microsoft.com/office/drawing/2014/main" id="{83113E86-62B0-4A42-8910-20CA5360F85E}"/>
              </a:ext>
            </a:extLst>
          </p:cNvPr>
          <p:cNvSpPr>
            <a:spLocks noGrp="1"/>
          </p:cNvSpPr>
          <p:nvPr>
            <p:ph type="dt" sz="half" idx="23"/>
          </p:nvPr>
        </p:nvSpPr>
        <p:spPr/>
        <p:txBody>
          <a:bodyPr/>
          <a:lstStyle/>
          <a:p>
            <a:pPr>
              <a:lnSpc>
                <a:spcPct val="95000"/>
              </a:lnSpc>
            </a:pPr>
            <a:fld id="{93403A1C-5170-4EFB-AD35-DDD4779694F6}" type="datetime1">
              <a:rPr lang="en-GB" smtClean="0"/>
              <a:t>17/10/2025</a:t>
            </a:fld>
            <a:endParaRPr lang="en-GB" dirty="0"/>
          </a:p>
        </p:txBody>
      </p:sp>
      <p:sp>
        <p:nvSpPr>
          <p:cNvPr id="5" name="Footer Placeholder 4">
            <a:extLst>
              <a:ext uri="{FF2B5EF4-FFF2-40B4-BE49-F238E27FC236}">
                <a16:creationId xmlns:a16="http://schemas.microsoft.com/office/drawing/2014/main" id="{02881767-1FB6-446D-91F4-4B622059F5EF}"/>
              </a:ext>
            </a:extLst>
          </p:cNvPr>
          <p:cNvSpPr>
            <a:spLocks noGrp="1"/>
          </p:cNvSpPr>
          <p:nvPr>
            <p:ph type="ftr" sz="quarter" idx="24"/>
          </p:nvPr>
        </p:nvSpPr>
        <p:spPr/>
        <p:txBody>
          <a:bodyPr/>
          <a:lstStyle/>
          <a:p>
            <a:pPr>
              <a:lnSpc>
                <a:spcPct val="95000"/>
              </a:lnSpc>
            </a:pPr>
            <a:endParaRPr lang="en-GB" dirty="0"/>
          </a:p>
        </p:txBody>
      </p:sp>
      <p:sp>
        <p:nvSpPr>
          <p:cNvPr id="10" name="Slide Number Placeholder 5 (FAST)">
            <a:extLst>
              <a:ext uri="{FF2B5EF4-FFF2-40B4-BE49-F238E27FC236}">
                <a16:creationId xmlns:a16="http://schemas.microsoft.com/office/drawing/2014/main" id="{1AC19423-0B5F-4075-BF2C-917496EB3979}"/>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9" name="Logo">
            <a:extLst>
              <a:ext uri="{FF2B5EF4-FFF2-40B4-BE49-F238E27FC236}">
                <a16:creationId xmlns:a16="http://schemas.microsoft.com/office/drawing/2014/main" id="{FCBC2B22-3B18-41DF-02BB-CEA7456F27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11" name="Graphic 10">
            <a:extLst>
              <a:ext uri="{FF2B5EF4-FFF2-40B4-BE49-F238E27FC236}">
                <a16:creationId xmlns:a16="http://schemas.microsoft.com/office/drawing/2014/main" id="{EBD9EAD6-E294-FE39-8E5D-BC192AE69E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22110245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esenter Dark blue">
    <p:bg>
      <p:bgPr>
        <a:solidFill>
          <a:schemeClr val="tx1"/>
        </a:solidFill>
        <a:effectLst/>
      </p:bgPr>
    </p:bg>
    <p:spTree>
      <p:nvGrpSpPr>
        <p:cNvPr id="1" name=""/>
        <p:cNvGrpSpPr/>
        <p:nvPr/>
      </p:nvGrpSpPr>
      <p:grpSpPr>
        <a:xfrm>
          <a:off x="0" y="0"/>
          <a:ext cx="0" cy="0"/>
          <a:chOff x="0" y="0"/>
          <a:chExt cx="0" cy="0"/>
        </a:xfrm>
      </p:grpSpPr>
      <p:sp>
        <p:nvSpPr>
          <p:cNvPr id="7" name="Baggund"/>
          <p:cNvSpPr/>
          <p:nvPr/>
        </p:nvSpPr>
        <p:spPr bwMode="ltGray">
          <a:xfrm>
            <a:off x="0" y="0"/>
            <a:ext cx="91449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2" name="Title 1"/>
          <p:cNvSpPr>
            <a:spLocks noGrp="1"/>
          </p:cNvSpPr>
          <p:nvPr>
            <p:ph type="ctrTitle" hasCustomPrompt="1"/>
          </p:nvPr>
        </p:nvSpPr>
        <p:spPr>
          <a:xfrm>
            <a:off x="432000" y="2199285"/>
            <a:ext cx="6948000" cy="422472"/>
          </a:xfrm>
        </p:spPr>
        <p:txBody>
          <a:bodyPr anchor="t" anchorCtr="0"/>
          <a:lstStyle>
            <a:lvl1pPr algn="l">
              <a:defRPr sz="2000">
                <a:solidFill>
                  <a:schemeClr val="accent1"/>
                </a:solidFill>
              </a:defRPr>
            </a:lvl1pPr>
          </a:lstStyle>
          <a:p>
            <a:r>
              <a:rPr lang="en-GB" noProof="0" dirty="0"/>
              <a:t>Click to add title</a:t>
            </a:r>
            <a:endParaRPr lang="en-GB" dirty="0"/>
          </a:p>
        </p:txBody>
      </p:sp>
      <p:sp>
        <p:nvSpPr>
          <p:cNvPr id="6" name="Pladsholder til tekst 5">
            <a:extLst>
              <a:ext uri="{FF2B5EF4-FFF2-40B4-BE49-F238E27FC236}">
                <a16:creationId xmlns:a16="http://schemas.microsoft.com/office/drawing/2014/main" id="{9CAB55B8-171B-4F1C-833B-2E4E8489F74F}"/>
              </a:ext>
            </a:extLst>
          </p:cNvPr>
          <p:cNvSpPr>
            <a:spLocks noGrp="1"/>
          </p:cNvSpPr>
          <p:nvPr>
            <p:ph type="body" sz="quarter" idx="22" hasCustomPrompt="1"/>
          </p:nvPr>
        </p:nvSpPr>
        <p:spPr>
          <a:xfrm>
            <a:off x="432000" y="1837912"/>
            <a:ext cx="6948000" cy="361372"/>
          </a:xfrm>
        </p:spPr>
        <p:txBody>
          <a:bodyPr tIns="0" bIns="0" anchor="t" anchorCtr="0"/>
          <a:lstStyle>
            <a:lvl1pPr marL="0" indent="0">
              <a:lnSpc>
                <a:spcPct val="95000"/>
              </a:lnSpc>
              <a:spcAft>
                <a:spcPts val="0"/>
              </a:spcAft>
              <a:buNone/>
              <a:defRPr sz="2000" b="0">
                <a:solidFill>
                  <a:schemeClr val="tx1"/>
                </a:solidFill>
                <a:latin typeface="+mj-lt"/>
              </a:defRPr>
            </a:lvl1pPr>
            <a:lvl2pPr>
              <a:buNone/>
              <a:defRPr/>
            </a:lvl2pPr>
          </a:lstStyle>
          <a:p>
            <a:pPr lvl="0"/>
            <a:r>
              <a:rPr lang="en-GB" dirty="0"/>
              <a:t>Click to add time</a:t>
            </a:r>
          </a:p>
        </p:txBody>
      </p:sp>
      <p:sp>
        <p:nvSpPr>
          <p:cNvPr id="3" name="Date Placeholder 2">
            <a:extLst>
              <a:ext uri="{FF2B5EF4-FFF2-40B4-BE49-F238E27FC236}">
                <a16:creationId xmlns:a16="http://schemas.microsoft.com/office/drawing/2014/main" id="{83113E86-62B0-4A42-8910-20CA5360F85E}"/>
              </a:ext>
            </a:extLst>
          </p:cNvPr>
          <p:cNvSpPr>
            <a:spLocks noGrp="1"/>
          </p:cNvSpPr>
          <p:nvPr>
            <p:ph type="dt" sz="half" idx="23"/>
          </p:nvPr>
        </p:nvSpPr>
        <p:spPr/>
        <p:txBody>
          <a:bodyPr/>
          <a:lstStyle/>
          <a:p>
            <a:pPr>
              <a:lnSpc>
                <a:spcPct val="95000"/>
              </a:lnSpc>
            </a:pPr>
            <a:fld id="{33F0B220-BC37-4113-BFBB-2D37FD14ACAD}" type="datetime1">
              <a:rPr lang="en-GB" smtClean="0"/>
              <a:t>17/10/2025</a:t>
            </a:fld>
            <a:endParaRPr lang="en-GB" dirty="0"/>
          </a:p>
        </p:txBody>
      </p:sp>
      <p:sp>
        <p:nvSpPr>
          <p:cNvPr id="5" name="Footer Placeholder 4">
            <a:extLst>
              <a:ext uri="{FF2B5EF4-FFF2-40B4-BE49-F238E27FC236}">
                <a16:creationId xmlns:a16="http://schemas.microsoft.com/office/drawing/2014/main" id="{02881767-1FB6-446D-91F4-4B622059F5EF}"/>
              </a:ext>
            </a:extLst>
          </p:cNvPr>
          <p:cNvSpPr>
            <a:spLocks noGrp="1"/>
          </p:cNvSpPr>
          <p:nvPr>
            <p:ph type="ftr" sz="quarter" idx="24"/>
          </p:nvPr>
        </p:nvSpPr>
        <p:spPr/>
        <p:txBody>
          <a:bodyPr/>
          <a:lstStyle/>
          <a:p>
            <a:pPr>
              <a:lnSpc>
                <a:spcPct val="95000"/>
              </a:lnSpc>
            </a:pPr>
            <a:endParaRPr lang="en-GB" dirty="0"/>
          </a:p>
        </p:txBody>
      </p:sp>
      <p:sp>
        <p:nvSpPr>
          <p:cNvPr id="10" name="Slide Number Placeholder 5 (FAST)">
            <a:extLst>
              <a:ext uri="{FF2B5EF4-FFF2-40B4-BE49-F238E27FC236}">
                <a16:creationId xmlns:a16="http://schemas.microsoft.com/office/drawing/2014/main" id="{1AC19423-0B5F-4075-BF2C-917496EB3979}"/>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pic>
        <p:nvPicPr>
          <p:cNvPr id="12" name="Logo">
            <a:extLst>
              <a:ext uri="{FF2B5EF4-FFF2-40B4-BE49-F238E27FC236}">
                <a16:creationId xmlns:a16="http://schemas.microsoft.com/office/drawing/2014/main" id="{7B6562EF-33E1-9174-4E16-5CC62EE13F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6100" y="4814808"/>
            <a:ext cx="367200" cy="100417"/>
          </a:xfrm>
          <a:prstGeom prst="rect">
            <a:avLst/>
          </a:prstGeom>
        </p:spPr>
      </p:pic>
      <p:pic>
        <p:nvPicPr>
          <p:cNvPr id="13" name="Graphic 12">
            <a:extLst>
              <a:ext uri="{FF2B5EF4-FFF2-40B4-BE49-F238E27FC236}">
                <a16:creationId xmlns:a16="http://schemas.microsoft.com/office/drawing/2014/main" id="{FF37C8C3-0D93-AA69-B558-61CB89C6EC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10538764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eaker Clear blue">
    <p:bg>
      <p:bgPr>
        <a:solidFill>
          <a:schemeClr val="tx1"/>
        </a:solidFill>
        <a:effectLst/>
      </p:bgPr>
    </p:bg>
    <p:spTree>
      <p:nvGrpSpPr>
        <p:cNvPr id="1" name=""/>
        <p:cNvGrpSpPr/>
        <p:nvPr/>
      </p:nvGrpSpPr>
      <p:grpSpPr>
        <a:xfrm>
          <a:off x="0" y="0"/>
          <a:ext cx="0" cy="0"/>
          <a:chOff x="0" y="0"/>
          <a:chExt cx="0" cy="0"/>
        </a:xfrm>
      </p:grpSpPr>
      <p:sp>
        <p:nvSpPr>
          <p:cNvPr id="7" name="Baggund"/>
          <p:cNvSpPr/>
          <p:nvPr/>
        </p:nvSpPr>
        <p:spPr bwMode="ltGray">
          <a:xfrm>
            <a:off x="0" y="0"/>
            <a:ext cx="91449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err="1"/>
          </a:p>
        </p:txBody>
      </p:sp>
      <p:sp>
        <p:nvSpPr>
          <p:cNvPr id="2" name="Title 1"/>
          <p:cNvSpPr>
            <a:spLocks noGrp="1"/>
          </p:cNvSpPr>
          <p:nvPr>
            <p:ph type="ctrTitle" hasCustomPrompt="1"/>
          </p:nvPr>
        </p:nvSpPr>
        <p:spPr>
          <a:xfrm>
            <a:off x="432000" y="250825"/>
            <a:ext cx="6948000" cy="3542675"/>
          </a:xfrm>
        </p:spPr>
        <p:txBody>
          <a:bodyPr anchor="t" anchorCtr="0"/>
          <a:lstStyle>
            <a:lvl1pPr algn="l">
              <a:defRPr sz="3600">
                <a:solidFill>
                  <a:schemeClr val="tx1"/>
                </a:solidFill>
              </a:defRPr>
            </a:lvl1pPr>
          </a:lstStyle>
          <a:p>
            <a:r>
              <a:rPr lang="en-GB" noProof="0" dirty="0"/>
              <a:t>Click to add title</a:t>
            </a:r>
            <a:endParaRPr lang="en-GB" dirty="0"/>
          </a:p>
        </p:txBody>
      </p:sp>
      <p:sp>
        <p:nvSpPr>
          <p:cNvPr id="3" name="Date Placeholder 2">
            <a:extLst>
              <a:ext uri="{FF2B5EF4-FFF2-40B4-BE49-F238E27FC236}">
                <a16:creationId xmlns:a16="http://schemas.microsoft.com/office/drawing/2014/main" id="{15F9D778-5323-4710-AF37-B75701896622}"/>
              </a:ext>
            </a:extLst>
          </p:cNvPr>
          <p:cNvSpPr>
            <a:spLocks noGrp="1"/>
          </p:cNvSpPr>
          <p:nvPr>
            <p:ph type="dt" sz="half" idx="10"/>
          </p:nvPr>
        </p:nvSpPr>
        <p:spPr/>
        <p:txBody>
          <a:bodyPr/>
          <a:lstStyle/>
          <a:p>
            <a:pPr>
              <a:lnSpc>
                <a:spcPct val="95000"/>
              </a:lnSpc>
            </a:pPr>
            <a:fld id="{5E32B8D9-242D-45C9-A3E4-537AB07D6A3E}" type="datetime1">
              <a:rPr lang="en-GB" smtClean="0"/>
              <a:t>17/10/2025</a:t>
            </a:fld>
            <a:endParaRPr lang="en-GB" dirty="0"/>
          </a:p>
        </p:txBody>
      </p:sp>
      <p:sp>
        <p:nvSpPr>
          <p:cNvPr id="6" name="Footer Placeholder 5">
            <a:extLst>
              <a:ext uri="{FF2B5EF4-FFF2-40B4-BE49-F238E27FC236}">
                <a16:creationId xmlns:a16="http://schemas.microsoft.com/office/drawing/2014/main" id="{939412F9-6B5D-4840-B0BF-C93A26CF70C8}"/>
              </a:ext>
            </a:extLst>
          </p:cNvPr>
          <p:cNvSpPr>
            <a:spLocks noGrp="1"/>
          </p:cNvSpPr>
          <p:nvPr>
            <p:ph type="ftr" sz="quarter" idx="11"/>
          </p:nvPr>
        </p:nvSpPr>
        <p:spPr/>
        <p:txBody>
          <a:bodyPr/>
          <a:lstStyle/>
          <a:p>
            <a:pPr>
              <a:lnSpc>
                <a:spcPct val="95000"/>
              </a:lnSpc>
            </a:pPr>
            <a:endParaRPr lang="en-GB" dirty="0"/>
          </a:p>
        </p:txBody>
      </p:sp>
      <p:sp>
        <p:nvSpPr>
          <p:cNvPr id="11" name="Slide Number Placeholder 5 (FAST)">
            <a:extLst>
              <a:ext uri="{FF2B5EF4-FFF2-40B4-BE49-F238E27FC236}">
                <a16:creationId xmlns:a16="http://schemas.microsoft.com/office/drawing/2014/main" id="{73ED603D-6388-4533-B1AD-A8A9B97A82BC}"/>
              </a:ext>
            </a:extLst>
          </p:cNvPr>
          <p:cNvSpPr txBox="1">
            <a:spLocks/>
          </p:cNvSpPr>
          <p:nvPr/>
        </p:nvSpPr>
        <p:spPr>
          <a:xfrm>
            <a:off x="432000" y="4806209"/>
            <a:ext cx="241200" cy="122400"/>
          </a:xfrm>
          <a:prstGeom prst="rect">
            <a:avLst/>
          </a:prstGeom>
        </p:spPr>
        <p:txBody>
          <a:bodyPr vert="horz" lIns="0" tIns="0" rIns="0" bIns="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lang="en-GB" sz="600" kern="1200" noProof="0" smtClean="0">
                <a:solidFill>
                  <a:schemeClr val="tx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GB" sz="700" kern="1200" noProof="0" dirty="0">
              <a:solidFill>
                <a:schemeClr val="tx2"/>
              </a:solidFill>
              <a:latin typeface="+mn-lt"/>
              <a:ea typeface="+mn-ea"/>
              <a:cs typeface="+mn-cs"/>
            </a:endParaRPr>
          </a:p>
        </p:txBody>
      </p:sp>
    </p:spTree>
    <p:extLst>
      <p:ext uri="{BB962C8B-B14F-4D97-AF65-F5344CB8AC3E}">
        <p14:creationId xmlns:p14="http://schemas.microsoft.com/office/powerpoint/2010/main" val="1003574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212">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theme" Target="../theme/theme1.xml"/><Relationship Id="rId63" Type="http://schemas.openxmlformats.org/officeDocument/2006/relationships/tags" Target="../tags/tag16.xml"/><Relationship Id="rId68" Type="http://schemas.openxmlformats.org/officeDocument/2006/relationships/tags" Target="../tags/tag2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6.xml"/><Relationship Id="rId58" Type="http://schemas.openxmlformats.org/officeDocument/2006/relationships/tags" Target="../tags/tag11.xml"/><Relationship Id="rId66" Type="http://schemas.openxmlformats.org/officeDocument/2006/relationships/tags" Target="../tags/tag19.xml"/><Relationship Id="rId74" Type="http://schemas.openxmlformats.org/officeDocument/2006/relationships/image" Target="../media/image4.png"/><Relationship Id="rId5" Type="http://schemas.openxmlformats.org/officeDocument/2006/relationships/slideLayout" Target="../slideLayouts/slideLayout5.xml"/><Relationship Id="rId61" Type="http://schemas.openxmlformats.org/officeDocument/2006/relationships/tags" Target="../tags/tag14.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1.xml"/><Relationship Id="rId56" Type="http://schemas.openxmlformats.org/officeDocument/2006/relationships/tags" Target="../tags/tag9.xml"/><Relationship Id="rId64" Type="http://schemas.openxmlformats.org/officeDocument/2006/relationships/tags" Target="../tags/tag17.xml"/><Relationship Id="rId69" Type="http://schemas.openxmlformats.org/officeDocument/2006/relationships/tags" Target="../tags/tag22.xml"/><Relationship Id="rId8" Type="http://schemas.openxmlformats.org/officeDocument/2006/relationships/slideLayout" Target="../slideLayouts/slideLayout8.xml"/><Relationship Id="rId51" Type="http://schemas.openxmlformats.org/officeDocument/2006/relationships/tags" Target="../tags/tag4.xml"/><Relationship Id="rId72"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12.xml"/><Relationship Id="rId67" Type="http://schemas.openxmlformats.org/officeDocument/2006/relationships/tags" Target="../tags/tag2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7.xml"/><Relationship Id="rId62" Type="http://schemas.openxmlformats.org/officeDocument/2006/relationships/tags" Target="../tags/tag15.xml"/><Relationship Id="rId70" Type="http://schemas.openxmlformats.org/officeDocument/2006/relationships/oleObject" Target="../embeddings/oleObject1.bin"/><Relationship Id="rId75"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57" Type="http://schemas.openxmlformats.org/officeDocument/2006/relationships/tags" Target="../tags/tag10.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5.xml"/><Relationship Id="rId60" Type="http://schemas.openxmlformats.org/officeDocument/2006/relationships/tags" Target="../tags/tag13.xml"/><Relationship Id="rId65" Type="http://schemas.openxmlformats.org/officeDocument/2006/relationships/tags" Target="../tags/tag18.xml"/><Relationship Id="rId73"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tags" Target="../tags/tag3.xml"/><Relationship Id="rId55" Type="http://schemas.openxmlformats.org/officeDocument/2006/relationships/tags" Target="../tags/tag8.xml"/><Relationship Id="rId7" Type="http://schemas.openxmlformats.org/officeDocument/2006/relationships/slideLayout" Target="../slideLayouts/slideLayout7.xml"/><Relationship Id="rId71"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ECE4BDE5-66CB-9704-BB86-E7BE0C549EA6}"/>
              </a:ext>
            </a:extLst>
          </p:cNvPr>
          <p:cNvGraphicFramePr>
            <a:graphicFrameLocks noChangeAspect="1"/>
          </p:cNvGraphicFramePr>
          <p:nvPr userDrawn="1">
            <p:custDataLst>
              <p:tags r:id="rId48"/>
            </p:custDataLst>
            <p:extLst>
              <p:ext uri="{D42A27DB-BD31-4B8C-83A1-F6EECF244321}">
                <p14:modId xmlns:p14="http://schemas.microsoft.com/office/powerpoint/2010/main" val="3294071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0" imgW="404" imgH="405" progId="TCLayout.ActiveDocument.1">
                  <p:embed/>
                </p:oleObj>
              </mc:Choice>
              <mc:Fallback>
                <p:oleObj name="think-cell Slide" r:id="rId70" imgW="404" imgH="405" progId="TCLayout.ActiveDocument.1">
                  <p:embed/>
                  <p:pic>
                    <p:nvPicPr>
                      <p:cNvPr id="12" name="think-cell data - do not delete" hidden="1">
                        <a:extLst>
                          <a:ext uri="{FF2B5EF4-FFF2-40B4-BE49-F238E27FC236}">
                            <a16:creationId xmlns:a16="http://schemas.microsoft.com/office/drawing/2014/main" id="{ECE4BDE5-66CB-9704-BB86-E7BE0C549EA6}"/>
                          </a:ext>
                        </a:extLst>
                      </p:cNvPr>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32000" y="252000"/>
            <a:ext cx="8280000" cy="576000"/>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432000" y="1029599"/>
            <a:ext cx="8280000" cy="3420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pic>
        <p:nvPicPr>
          <p:cNvPr id="5" name="Logo">
            <a:extLst>
              <a:ext uri="{FF2B5EF4-FFF2-40B4-BE49-F238E27FC236}">
                <a16:creationId xmlns:a16="http://schemas.microsoft.com/office/drawing/2014/main" id="{85BBB29C-AF5D-474D-8DC6-C992E73BDC22}"/>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8026100" y="4814808"/>
            <a:ext cx="367200" cy="100417"/>
          </a:xfrm>
          <a:prstGeom prst="rect">
            <a:avLst/>
          </a:prstGeom>
        </p:spPr>
      </p:pic>
      <p:sp>
        <p:nvSpPr>
          <p:cNvPr id="9" name="Date Placeholder 3">
            <a:extLst>
              <a:ext uri="{FF2B5EF4-FFF2-40B4-BE49-F238E27FC236}">
                <a16:creationId xmlns:a16="http://schemas.microsoft.com/office/drawing/2014/main" id="{AB618018-A126-4E13-B4A2-591A064ED423}"/>
              </a:ext>
            </a:extLst>
          </p:cNvPr>
          <p:cNvSpPr>
            <a:spLocks noGrp="1"/>
          </p:cNvSpPr>
          <p:nvPr>
            <p:ph type="dt" sz="half" idx="2"/>
          </p:nvPr>
        </p:nvSpPr>
        <p:spPr>
          <a:xfrm>
            <a:off x="6757200" y="4806187"/>
            <a:ext cx="786600" cy="122422"/>
          </a:xfrm>
          <a:prstGeom prst="rect">
            <a:avLst/>
          </a:prstGeom>
        </p:spPr>
        <p:txBody>
          <a:bodyPr vert="horz" lIns="0" tIns="0" rIns="0" bIns="0" rtlCol="0" anchor="b" anchorCtr="0"/>
          <a:lstStyle>
            <a:lvl1pPr algn="r">
              <a:defRPr lang="en-GB" sz="600" smtClean="0">
                <a:solidFill>
                  <a:schemeClr val="tx2"/>
                </a:solidFill>
                <a:latin typeface="+mn-lt"/>
                <a:cs typeface="Arial" panose="020B0604020202020204" pitchFamily="34" charset="0"/>
                <a:sym typeface="Orsted Sans Office" panose="00000500000000000000" pitchFamily="2" charset="0"/>
              </a:defRPr>
            </a:lvl1pPr>
          </a:lstStyle>
          <a:p>
            <a:pPr>
              <a:lnSpc>
                <a:spcPct val="95000"/>
              </a:lnSpc>
            </a:pPr>
            <a:fld id="{AB279095-9A17-4E92-888B-DBBC4C318720}" type="datetime1">
              <a:rPr lang="en-GB" smtClean="0"/>
              <a:t>17/10/2025</a:t>
            </a:fld>
            <a:endParaRPr lang="en-GB" dirty="0"/>
          </a:p>
        </p:txBody>
      </p:sp>
      <p:sp>
        <p:nvSpPr>
          <p:cNvPr id="11" name="Footer Placeholder 4">
            <a:extLst>
              <a:ext uri="{FF2B5EF4-FFF2-40B4-BE49-F238E27FC236}">
                <a16:creationId xmlns:a16="http://schemas.microsoft.com/office/drawing/2014/main" id="{E6C61017-E9EE-48D0-B222-079BF55D563B}"/>
              </a:ext>
            </a:extLst>
          </p:cNvPr>
          <p:cNvSpPr>
            <a:spLocks noGrp="1"/>
          </p:cNvSpPr>
          <p:nvPr>
            <p:ph type="ftr" sz="quarter" idx="3"/>
          </p:nvPr>
        </p:nvSpPr>
        <p:spPr>
          <a:xfrm>
            <a:off x="4921200" y="4806187"/>
            <a:ext cx="1800000" cy="122422"/>
          </a:xfrm>
          <a:prstGeom prst="rect">
            <a:avLst/>
          </a:prstGeom>
        </p:spPr>
        <p:txBody>
          <a:bodyPr vert="horz" lIns="0" tIns="0" rIns="0" bIns="0" rtlCol="0" anchor="b" anchorCtr="0"/>
          <a:lstStyle>
            <a:lvl1pPr algn="r">
              <a:defRPr lang="en-GB" sz="600" dirty="0">
                <a:solidFill>
                  <a:schemeClr val="tx2"/>
                </a:solidFill>
                <a:latin typeface="+mn-lt"/>
                <a:cs typeface="Arial" panose="020B0604020202020204" pitchFamily="34" charset="0"/>
                <a:sym typeface="Orsted Sans Office" panose="00000500000000000000" pitchFamily="2" charset="0"/>
              </a:defRPr>
            </a:lvl1pPr>
          </a:lstStyle>
          <a:p>
            <a:pPr>
              <a:lnSpc>
                <a:spcPct val="95000"/>
              </a:lnSpc>
            </a:pPr>
            <a:endParaRPr lang="en-GB" dirty="0"/>
          </a:p>
        </p:txBody>
      </p:sp>
      <p:grpSp>
        <p:nvGrpSpPr>
          <p:cNvPr id="8" name="Harvey 8" hidden="1">
            <a:extLst>
              <a:ext uri="{FF2B5EF4-FFF2-40B4-BE49-F238E27FC236}">
                <a16:creationId xmlns:a16="http://schemas.microsoft.com/office/drawing/2014/main" id="{B5C3E6DC-9028-49BB-B3A7-9838BAB4A3C2}"/>
              </a:ext>
            </a:extLst>
          </p:cNvPr>
          <p:cNvGrpSpPr>
            <a:grpSpLocks/>
          </p:cNvGrpSpPr>
          <p:nvPr>
            <p:custDataLst>
              <p:tags r:id="rId49"/>
            </p:custDataLst>
          </p:nvPr>
        </p:nvGrpSpPr>
        <p:grpSpPr>
          <a:xfrm>
            <a:off x="9221001" y="0"/>
            <a:ext cx="292608" cy="292608"/>
            <a:chOff x="0" y="0"/>
            <a:chExt cx="914400" cy="914400"/>
          </a:xfrm>
          <a:solidFill>
            <a:schemeClr val="tx2"/>
          </a:solidFill>
        </p:grpSpPr>
        <p:sp>
          <p:nvSpPr>
            <p:cNvPr id="10" name="Harvey 0/8 [0]">
              <a:extLst>
                <a:ext uri="{FF2B5EF4-FFF2-40B4-BE49-F238E27FC236}">
                  <a16:creationId xmlns:a16="http://schemas.microsoft.com/office/drawing/2014/main" id="{D73F2B36-99AF-452E-A4CE-30A82C0E46EF}"/>
                </a:ext>
              </a:extLst>
            </p:cNvPr>
            <p:cNvSpPr>
              <a:spLocks noChangeAspect="1"/>
            </p:cNvSpPr>
            <p:nvPr>
              <p:custDataLst>
                <p:tags r:id="rId6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Harvey 1/8 [1]">
              <a:extLst>
                <a:ext uri="{FF2B5EF4-FFF2-40B4-BE49-F238E27FC236}">
                  <a16:creationId xmlns:a16="http://schemas.microsoft.com/office/drawing/2014/main" id="{E76D02E5-0569-48CE-BCC2-CF833134036C}"/>
                </a:ext>
              </a:extLst>
            </p:cNvPr>
            <p:cNvSpPr>
              <a:spLocks noChangeAspect="1"/>
            </p:cNvSpPr>
            <p:nvPr>
              <p:custDataLst>
                <p:tags r:id="rId62"/>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Harvey 2/8 [2]">
              <a:extLst>
                <a:ext uri="{FF2B5EF4-FFF2-40B4-BE49-F238E27FC236}">
                  <a16:creationId xmlns:a16="http://schemas.microsoft.com/office/drawing/2014/main" id="{F7403225-3E54-4050-8105-58E800163853}"/>
                </a:ext>
              </a:extLst>
            </p:cNvPr>
            <p:cNvSpPr>
              <a:spLocks noChangeAspect="1"/>
            </p:cNvSpPr>
            <p:nvPr>
              <p:custDataLst>
                <p:tags r:id="rId6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Harvey 3/8 [3]">
              <a:extLst>
                <a:ext uri="{FF2B5EF4-FFF2-40B4-BE49-F238E27FC236}">
                  <a16:creationId xmlns:a16="http://schemas.microsoft.com/office/drawing/2014/main" id="{A3824D64-51BD-49DE-BBA9-3A7E20B6467B}"/>
                </a:ext>
              </a:extLst>
            </p:cNvPr>
            <p:cNvSpPr>
              <a:spLocks noChangeAspect="1"/>
            </p:cNvSpPr>
            <p:nvPr>
              <p:custDataLst>
                <p:tags r:id="rId64"/>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Harvey 4/8 [4]">
              <a:extLst>
                <a:ext uri="{FF2B5EF4-FFF2-40B4-BE49-F238E27FC236}">
                  <a16:creationId xmlns:a16="http://schemas.microsoft.com/office/drawing/2014/main" id="{39D19455-DC99-4361-9ACB-F108ED0581AF}"/>
                </a:ext>
              </a:extLst>
            </p:cNvPr>
            <p:cNvSpPr>
              <a:spLocks noChangeAspect="1"/>
            </p:cNvSpPr>
            <p:nvPr>
              <p:custDataLst>
                <p:tags r:id="rId6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Harvey 5/8 [5]">
              <a:extLst>
                <a:ext uri="{FF2B5EF4-FFF2-40B4-BE49-F238E27FC236}">
                  <a16:creationId xmlns:a16="http://schemas.microsoft.com/office/drawing/2014/main" id="{DD06353C-A97B-4A96-8304-54F233F832E4}"/>
                </a:ext>
              </a:extLst>
            </p:cNvPr>
            <p:cNvSpPr>
              <a:spLocks noChangeAspect="1"/>
            </p:cNvSpPr>
            <p:nvPr>
              <p:custDataLst>
                <p:tags r:id="rId66"/>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Harvey 6/8 [6]">
              <a:extLst>
                <a:ext uri="{FF2B5EF4-FFF2-40B4-BE49-F238E27FC236}">
                  <a16:creationId xmlns:a16="http://schemas.microsoft.com/office/drawing/2014/main" id="{9E343501-3E40-406B-8018-8649EB8FA51C}"/>
                </a:ext>
              </a:extLst>
            </p:cNvPr>
            <p:cNvSpPr>
              <a:spLocks noChangeAspect="1"/>
            </p:cNvSpPr>
            <p:nvPr>
              <p:custDataLst>
                <p:tags r:id="rId67"/>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Harvey 7/8 [7]">
              <a:extLst>
                <a:ext uri="{FF2B5EF4-FFF2-40B4-BE49-F238E27FC236}">
                  <a16:creationId xmlns:a16="http://schemas.microsoft.com/office/drawing/2014/main" id="{8F4C5207-5473-4EF0-BD4D-341E98E5C589}"/>
                </a:ext>
              </a:extLst>
            </p:cNvPr>
            <p:cNvSpPr>
              <a:spLocks noChangeAspect="1"/>
            </p:cNvSpPr>
            <p:nvPr>
              <p:custDataLst>
                <p:tags r:id="rId68"/>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Harvey 8/8 [8]">
              <a:extLst>
                <a:ext uri="{FF2B5EF4-FFF2-40B4-BE49-F238E27FC236}">
                  <a16:creationId xmlns:a16="http://schemas.microsoft.com/office/drawing/2014/main" id="{7422FA6C-8552-471A-B0EB-0F92F10332BC}"/>
                </a:ext>
              </a:extLst>
            </p:cNvPr>
            <p:cNvSpPr>
              <a:spLocks noChangeAspect="1"/>
            </p:cNvSpPr>
            <p:nvPr>
              <p:custDataLst>
                <p:tags r:id="rId6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1" name="Harvey 4" hidden="1">
            <a:extLst>
              <a:ext uri="{FF2B5EF4-FFF2-40B4-BE49-F238E27FC236}">
                <a16:creationId xmlns:a16="http://schemas.microsoft.com/office/drawing/2014/main" id="{413A4284-8E26-4668-AF73-C488D2680E2F}"/>
              </a:ext>
            </a:extLst>
          </p:cNvPr>
          <p:cNvGrpSpPr>
            <a:grpSpLocks/>
          </p:cNvGrpSpPr>
          <p:nvPr>
            <p:custDataLst>
              <p:tags r:id="rId50"/>
            </p:custDataLst>
          </p:nvPr>
        </p:nvGrpSpPr>
        <p:grpSpPr>
          <a:xfrm>
            <a:off x="9221001" y="0"/>
            <a:ext cx="292608" cy="292608"/>
            <a:chOff x="0" y="0"/>
            <a:chExt cx="914400" cy="914400"/>
          </a:xfrm>
          <a:solidFill>
            <a:schemeClr val="tx2"/>
          </a:solidFill>
        </p:grpSpPr>
        <p:sp>
          <p:nvSpPr>
            <p:cNvPr id="22" name="Harvey 0/4 [0]">
              <a:extLst>
                <a:ext uri="{FF2B5EF4-FFF2-40B4-BE49-F238E27FC236}">
                  <a16:creationId xmlns:a16="http://schemas.microsoft.com/office/drawing/2014/main" id="{2BE1A3E0-EED3-45DD-807D-82037D3B4945}"/>
                </a:ext>
              </a:extLst>
            </p:cNvPr>
            <p:cNvSpPr>
              <a:spLocks noChangeAspect="1"/>
            </p:cNvSpPr>
            <p:nvPr>
              <p:custDataLst>
                <p:tags r:id="rId5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Harvey 1/4 [1]">
              <a:extLst>
                <a:ext uri="{FF2B5EF4-FFF2-40B4-BE49-F238E27FC236}">
                  <a16:creationId xmlns:a16="http://schemas.microsoft.com/office/drawing/2014/main" id="{55524878-8D3A-4A68-90F5-C1C6AF43E446}"/>
                </a:ext>
              </a:extLst>
            </p:cNvPr>
            <p:cNvSpPr>
              <a:spLocks noChangeAspect="1"/>
            </p:cNvSpPr>
            <p:nvPr>
              <p:custDataLst>
                <p:tags r:id="rId5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Harvey 2/4 [2]">
              <a:extLst>
                <a:ext uri="{FF2B5EF4-FFF2-40B4-BE49-F238E27FC236}">
                  <a16:creationId xmlns:a16="http://schemas.microsoft.com/office/drawing/2014/main" id="{DBEAEB5F-E6DE-4E07-B114-F9A1E82C21A1}"/>
                </a:ext>
              </a:extLst>
            </p:cNvPr>
            <p:cNvSpPr>
              <a:spLocks noChangeAspect="1"/>
            </p:cNvSpPr>
            <p:nvPr>
              <p:custDataLst>
                <p:tags r:id="rId5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Harvey 3/4 [3]">
              <a:extLst>
                <a:ext uri="{FF2B5EF4-FFF2-40B4-BE49-F238E27FC236}">
                  <a16:creationId xmlns:a16="http://schemas.microsoft.com/office/drawing/2014/main" id="{F59A9C23-DDA2-4A9A-B41D-846ADBB21087}"/>
                </a:ext>
              </a:extLst>
            </p:cNvPr>
            <p:cNvSpPr>
              <a:spLocks noChangeAspect="1"/>
            </p:cNvSpPr>
            <p:nvPr>
              <p:custDataLst>
                <p:tags r:id="rId5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Harvey 4/4 [4]">
              <a:extLst>
                <a:ext uri="{FF2B5EF4-FFF2-40B4-BE49-F238E27FC236}">
                  <a16:creationId xmlns:a16="http://schemas.microsoft.com/office/drawing/2014/main" id="{144E6F3E-7AFB-4D14-8669-31C8DF74593C}"/>
                </a:ext>
              </a:extLst>
            </p:cNvPr>
            <p:cNvSpPr>
              <a:spLocks noChangeAspect="1"/>
            </p:cNvSpPr>
            <p:nvPr>
              <p:custDataLst>
                <p:tags r:id="rId6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7" name="Harvey 3" hidden="1">
            <a:extLst>
              <a:ext uri="{FF2B5EF4-FFF2-40B4-BE49-F238E27FC236}">
                <a16:creationId xmlns:a16="http://schemas.microsoft.com/office/drawing/2014/main" id="{B2986398-423E-40E4-B68A-4DA28DFDBC0E}"/>
              </a:ext>
            </a:extLst>
          </p:cNvPr>
          <p:cNvGrpSpPr>
            <a:grpSpLocks/>
          </p:cNvGrpSpPr>
          <p:nvPr>
            <p:custDataLst>
              <p:tags r:id="rId51"/>
            </p:custDataLst>
          </p:nvPr>
        </p:nvGrpSpPr>
        <p:grpSpPr>
          <a:xfrm>
            <a:off x="9221001" y="0"/>
            <a:ext cx="292608" cy="292608"/>
            <a:chOff x="0" y="0"/>
            <a:chExt cx="914400" cy="914400"/>
          </a:xfrm>
          <a:solidFill>
            <a:schemeClr val="tx2"/>
          </a:solidFill>
        </p:grpSpPr>
        <p:sp>
          <p:nvSpPr>
            <p:cNvPr id="28" name="Harvey 0/3 [0]">
              <a:extLst>
                <a:ext uri="{FF2B5EF4-FFF2-40B4-BE49-F238E27FC236}">
                  <a16:creationId xmlns:a16="http://schemas.microsoft.com/office/drawing/2014/main" id="{BF13D4D1-38BB-47B1-918E-B24CD24C6794}"/>
                </a:ext>
              </a:extLst>
            </p:cNvPr>
            <p:cNvSpPr>
              <a:spLocks noChangeAspect="1"/>
            </p:cNvSpPr>
            <p:nvPr>
              <p:custDataLst>
                <p:tags r:id="rId5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Harvey 1/3 [1]">
              <a:extLst>
                <a:ext uri="{FF2B5EF4-FFF2-40B4-BE49-F238E27FC236}">
                  <a16:creationId xmlns:a16="http://schemas.microsoft.com/office/drawing/2014/main" id="{9B1A069F-AC5A-4A39-9A08-0B08F9DA5B68}"/>
                </a:ext>
              </a:extLst>
            </p:cNvPr>
            <p:cNvSpPr>
              <a:spLocks noChangeAspect="1"/>
            </p:cNvSpPr>
            <p:nvPr>
              <p:custDataLst>
                <p:tags r:id="rId53"/>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Harvey 2/3 [2]">
              <a:extLst>
                <a:ext uri="{FF2B5EF4-FFF2-40B4-BE49-F238E27FC236}">
                  <a16:creationId xmlns:a16="http://schemas.microsoft.com/office/drawing/2014/main" id="{A727ACA9-73A3-4AC8-BFEF-EB8A2373640A}"/>
                </a:ext>
              </a:extLst>
            </p:cNvPr>
            <p:cNvSpPr>
              <a:spLocks noChangeAspect="1"/>
            </p:cNvSpPr>
            <p:nvPr>
              <p:custDataLst>
                <p:tags r:id="rId54"/>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Harvey 3/3 [3]">
              <a:extLst>
                <a:ext uri="{FF2B5EF4-FFF2-40B4-BE49-F238E27FC236}">
                  <a16:creationId xmlns:a16="http://schemas.microsoft.com/office/drawing/2014/main" id="{30F9E70B-9B8F-455C-A9B1-FA09C6044BFF}"/>
                </a:ext>
              </a:extLst>
            </p:cNvPr>
            <p:cNvSpPr>
              <a:spLocks noChangeAspect="1"/>
            </p:cNvSpPr>
            <p:nvPr>
              <p:custDataLst>
                <p:tags r:id="rId5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41" name="Traffic lights Red" hidden="1">
            <a:extLst>
              <a:ext uri="{FF2B5EF4-FFF2-40B4-BE49-F238E27FC236}">
                <a16:creationId xmlns:a16="http://schemas.microsoft.com/office/drawing/2014/main" id="{D60F9D9B-EC56-49F4-8772-2D0653904A04}"/>
              </a:ext>
            </a:extLst>
          </p:cNvPr>
          <p:cNvSpPr>
            <a:spLocks noChangeAspect="1"/>
          </p:cNvSpPr>
          <p:nvPr/>
        </p:nvSpPr>
        <p:spPr>
          <a:xfrm>
            <a:off x="9221001" y="0"/>
            <a:ext cx="390525" cy="390525"/>
          </a:xfrm>
          <a:prstGeom prst="ellipse">
            <a:avLst/>
          </a:prstGeom>
          <a:solidFill>
            <a:srgbClr val="E85757"/>
          </a:solidFill>
          <a:ln>
            <a:solidFill>
              <a:srgbClr val="E8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42" name="Traffic lights Yellow" hidden="1">
            <a:extLst>
              <a:ext uri="{FF2B5EF4-FFF2-40B4-BE49-F238E27FC236}">
                <a16:creationId xmlns:a16="http://schemas.microsoft.com/office/drawing/2014/main" id="{AA0C3F70-A9D3-45D8-B045-61F08EAB5310}"/>
              </a:ext>
            </a:extLst>
          </p:cNvPr>
          <p:cNvSpPr>
            <a:spLocks noChangeAspect="1"/>
          </p:cNvSpPr>
          <p:nvPr/>
        </p:nvSpPr>
        <p:spPr>
          <a:xfrm>
            <a:off x="9221001" y="0"/>
            <a:ext cx="390525" cy="390525"/>
          </a:xfrm>
          <a:prstGeom prst="ellipse">
            <a:avLst/>
          </a:prstGeom>
          <a:solidFill>
            <a:srgbClr val="F3D779"/>
          </a:solidFill>
          <a:ln>
            <a:solidFill>
              <a:srgbClr val="F3D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43" name="Traffic lights Green" hidden="1">
            <a:extLst>
              <a:ext uri="{FF2B5EF4-FFF2-40B4-BE49-F238E27FC236}">
                <a16:creationId xmlns:a16="http://schemas.microsoft.com/office/drawing/2014/main" id="{C90A57ED-36FE-46E1-AE9B-434A19EB85D6}"/>
              </a:ext>
            </a:extLst>
          </p:cNvPr>
          <p:cNvSpPr>
            <a:spLocks noChangeAspect="1"/>
          </p:cNvSpPr>
          <p:nvPr/>
        </p:nvSpPr>
        <p:spPr>
          <a:xfrm>
            <a:off x="9221001" y="0"/>
            <a:ext cx="390525" cy="390525"/>
          </a:xfrm>
          <a:prstGeom prst="ellipse">
            <a:avLst/>
          </a:prstGeom>
          <a:solidFill>
            <a:srgbClr val="8ECDC8"/>
          </a:solidFill>
          <a:ln>
            <a:solidFill>
              <a:srgbClr val="8EC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32" name="Call out 1 [Sticker]" hidden="1">
            <a:extLst>
              <a:ext uri="{FF2B5EF4-FFF2-40B4-BE49-F238E27FC236}">
                <a16:creationId xmlns:a16="http://schemas.microsoft.com/office/drawing/2014/main" id="{B7DA51AC-55CB-4274-99F5-F4F49314FD0A}"/>
              </a:ext>
            </a:extLst>
          </p:cNvPr>
          <p:cNvSpPr>
            <a:spLocks/>
          </p:cNvSpPr>
          <p:nvPr/>
        </p:nvSpPr>
        <p:spPr bwMode="auto">
          <a:xfrm>
            <a:off x="9214671" y="-30083"/>
            <a:ext cx="703942" cy="524295"/>
          </a:xfrm>
          <a:custGeom>
            <a:avLst/>
            <a:gdLst>
              <a:gd name="T0" fmla="*/ 329 w 475"/>
              <a:gd name="T1" fmla="*/ 0 h 354"/>
              <a:gd name="T2" fmla="*/ 160 w 475"/>
              <a:gd name="T3" fmla="*/ 0 h 354"/>
              <a:gd name="T4" fmla="*/ 0 w 475"/>
              <a:gd name="T5" fmla="*/ 177 h 354"/>
              <a:gd name="T6" fmla="*/ 160 w 475"/>
              <a:gd name="T7" fmla="*/ 354 h 354"/>
              <a:gd name="T8" fmla="*/ 160 w 475"/>
              <a:gd name="T9" fmla="*/ 292 h 354"/>
              <a:gd name="T10" fmla="*/ 329 w 475"/>
              <a:gd name="T11" fmla="*/ 292 h 354"/>
              <a:gd name="T12" fmla="*/ 475 w 475"/>
              <a:gd name="T13" fmla="*/ 146 h 354"/>
              <a:gd name="T14" fmla="*/ 475 w 475"/>
              <a:gd name="T15" fmla="*/ 146 h 354"/>
              <a:gd name="T16" fmla="*/ 329 w 475"/>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354">
                <a:moveTo>
                  <a:pt x="329" y="0"/>
                </a:moveTo>
                <a:cubicBezTo>
                  <a:pt x="160" y="0"/>
                  <a:pt x="160" y="0"/>
                  <a:pt x="160" y="0"/>
                </a:cubicBezTo>
                <a:cubicBezTo>
                  <a:pt x="71" y="0"/>
                  <a:pt x="0" y="79"/>
                  <a:pt x="0" y="177"/>
                </a:cubicBezTo>
                <a:cubicBezTo>
                  <a:pt x="0" y="275"/>
                  <a:pt x="71" y="354"/>
                  <a:pt x="160" y="354"/>
                </a:cubicBezTo>
                <a:cubicBezTo>
                  <a:pt x="160" y="292"/>
                  <a:pt x="160" y="292"/>
                  <a:pt x="160" y="292"/>
                </a:cubicBezTo>
                <a:cubicBezTo>
                  <a:pt x="329" y="292"/>
                  <a:pt x="329" y="292"/>
                  <a:pt x="329" y="292"/>
                </a:cubicBezTo>
                <a:cubicBezTo>
                  <a:pt x="410" y="292"/>
                  <a:pt x="475" y="226"/>
                  <a:pt x="475" y="146"/>
                </a:cubicBezTo>
                <a:cubicBezTo>
                  <a:pt x="475" y="146"/>
                  <a:pt x="475" y="146"/>
                  <a:pt x="475" y="146"/>
                </a:cubicBezTo>
                <a:cubicBezTo>
                  <a:pt x="475" y="65"/>
                  <a:pt x="410" y="0"/>
                  <a:pt x="329" y="0"/>
                </a:cubicBezTo>
                <a:close/>
              </a:path>
            </a:pathLst>
          </a:custGeom>
          <a:solidFill>
            <a:srgbClr val="644C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000" tIns="72000" rIns="72000" bIns="144000" numCol="1" anchor="ctr" anchorCtr="0" compatLnSpc="1">
            <a:prstTxWarp prst="textNoShape">
              <a:avLst/>
            </a:prstTxWarp>
          </a:bodyPr>
          <a:lstStyle/>
          <a:p>
            <a:pPr algn="ctr"/>
            <a:r>
              <a:rPr lang="en-GB" sz="1000" b="1" dirty="0">
                <a:solidFill>
                  <a:schemeClr val="bg1"/>
                </a:solidFill>
              </a:rPr>
              <a:t>Text</a:t>
            </a:r>
          </a:p>
        </p:txBody>
      </p:sp>
      <p:sp>
        <p:nvSpPr>
          <p:cNvPr id="33" name="Call out 2 [Sticker]" hidden="1">
            <a:extLst>
              <a:ext uri="{FF2B5EF4-FFF2-40B4-BE49-F238E27FC236}">
                <a16:creationId xmlns:a16="http://schemas.microsoft.com/office/drawing/2014/main" id="{60D09F83-F724-4FAB-B781-E8292AEF07B4}"/>
              </a:ext>
            </a:extLst>
          </p:cNvPr>
          <p:cNvSpPr>
            <a:spLocks/>
          </p:cNvSpPr>
          <p:nvPr/>
        </p:nvSpPr>
        <p:spPr bwMode="auto">
          <a:xfrm>
            <a:off x="9214671" y="-30083"/>
            <a:ext cx="1472053" cy="995129"/>
          </a:xfrm>
          <a:custGeom>
            <a:avLst/>
            <a:gdLst>
              <a:gd name="T0" fmla="*/ 329 w 475"/>
              <a:gd name="T1" fmla="*/ 0 h 354"/>
              <a:gd name="T2" fmla="*/ 160 w 475"/>
              <a:gd name="T3" fmla="*/ 0 h 354"/>
              <a:gd name="T4" fmla="*/ 0 w 475"/>
              <a:gd name="T5" fmla="*/ 177 h 354"/>
              <a:gd name="T6" fmla="*/ 160 w 475"/>
              <a:gd name="T7" fmla="*/ 354 h 354"/>
              <a:gd name="T8" fmla="*/ 160 w 475"/>
              <a:gd name="T9" fmla="*/ 292 h 354"/>
              <a:gd name="T10" fmla="*/ 329 w 475"/>
              <a:gd name="T11" fmla="*/ 292 h 354"/>
              <a:gd name="T12" fmla="*/ 475 w 475"/>
              <a:gd name="T13" fmla="*/ 146 h 354"/>
              <a:gd name="T14" fmla="*/ 475 w 475"/>
              <a:gd name="T15" fmla="*/ 146 h 354"/>
              <a:gd name="T16" fmla="*/ 329 w 475"/>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354">
                <a:moveTo>
                  <a:pt x="329" y="0"/>
                </a:moveTo>
                <a:cubicBezTo>
                  <a:pt x="160" y="0"/>
                  <a:pt x="160" y="0"/>
                  <a:pt x="160" y="0"/>
                </a:cubicBezTo>
                <a:cubicBezTo>
                  <a:pt x="71" y="0"/>
                  <a:pt x="0" y="79"/>
                  <a:pt x="0" y="177"/>
                </a:cubicBezTo>
                <a:cubicBezTo>
                  <a:pt x="0" y="275"/>
                  <a:pt x="71" y="354"/>
                  <a:pt x="160" y="354"/>
                </a:cubicBezTo>
                <a:cubicBezTo>
                  <a:pt x="160" y="292"/>
                  <a:pt x="160" y="292"/>
                  <a:pt x="160" y="292"/>
                </a:cubicBezTo>
                <a:cubicBezTo>
                  <a:pt x="329" y="292"/>
                  <a:pt x="329" y="292"/>
                  <a:pt x="329" y="292"/>
                </a:cubicBezTo>
                <a:cubicBezTo>
                  <a:pt x="410" y="292"/>
                  <a:pt x="475" y="226"/>
                  <a:pt x="475" y="146"/>
                </a:cubicBezTo>
                <a:cubicBezTo>
                  <a:pt x="475" y="146"/>
                  <a:pt x="475" y="146"/>
                  <a:pt x="475" y="146"/>
                </a:cubicBezTo>
                <a:cubicBezTo>
                  <a:pt x="475" y="65"/>
                  <a:pt x="410" y="0"/>
                  <a:pt x="329" y="0"/>
                </a:cubicBezTo>
                <a:close/>
              </a:path>
            </a:pathLst>
          </a:custGeom>
          <a:solidFill>
            <a:srgbClr val="644C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24000" tIns="0" rIns="72000" bIns="144000" numCol="1" anchor="ctr" anchorCtr="0" compatLnSpc="1">
            <a:prstTxWarp prst="textNoShape">
              <a:avLst/>
            </a:prstTxWarp>
          </a:bodyPr>
          <a:lstStyle/>
          <a:p>
            <a:pPr>
              <a:lnSpc>
                <a:spcPct val="96000"/>
              </a:lnSpc>
            </a:pPr>
            <a:r>
              <a:rPr lang="en-GB" sz="1000" b="1" dirty="0">
                <a:solidFill>
                  <a:schemeClr val="bg1"/>
                </a:solidFill>
              </a:rPr>
              <a:t>Click to add text</a:t>
            </a:r>
          </a:p>
        </p:txBody>
      </p:sp>
      <p:sp>
        <p:nvSpPr>
          <p:cNvPr id="34" name="Call out 3 [Sticker]" hidden="1">
            <a:extLst>
              <a:ext uri="{FF2B5EF4-FFF2-40B4-BE49-F238E27FC236}">
                <a16:creationId xmlns:a16="http://schemas.microsoft.com/office/drawing/2014/main" id="{97B57B16-C10A-4201-8AC7-D97E350A6AFF}"/>
              </a:ext>
            </a:extLst>
          </p:cNvPr>
          <p:cNvSpPr>
            <a:spLocks/>
          </p:cNvSpPr>
          <p:nvPr/>
        </p:nvSpPr>
        <p:spPr bwMode="auto">
          <a:xfrm>
            <a:off x="9214671" y="-30083"/>
            <a:ext cx="1750706" cy="1183503"/>
          </a:xfrm>
          <a:custGeom>
            <a:avLst/>
            <a:gdLst>
              <a:gd name="T0" fmla="*/ 329 w 475"/>
              <a:gd name="T1" fmla="*/ 0 h 354"/>
              <a:gd name="T2" fmla="*/ 160 w 475"/>
              <a:gd name="T3" fmla="*/ 0 h 354"/>
              <a:gd name="T4" fmla="*/ 0 w 475"/>
              <a:gd name="T5" fmla="*/ 177 h 354"/>
              <a:gd name="T6" fmla="*/ 160 w 475"/>
              <a:gd name="T7" fmla="*/ 354 h 354"/>
              <a:gd name="T8" fmla="*/ 160 w 475"/>
              <a:gd name="T9" fmla="*/ 292 h 354"/>
              <a:gd name="T10" fmla="*/ 329 w 475"/>
              <a:gd name="T11" fmla="*/ 292 h 354"/>
              <a:gd name="T12" fmla="*/ 475 w 475"/>
              <a:gd name="T13" fmla="*/ 146 h 354"/>
              <a:gd name="T14" fmla="*/ 475 w 475"/>
              <a:gd name="T15" fmla="*/ 146 h 354"/>
              <a:gd name="T16" fmla="*/ 329 w 475"/>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354">
                <a:moveTo>
                  <a:pt x="329" y="0"/>
                </a:moveTo>
                <a:cubicBezTo>
                  <a:pt x="160" y="0"/>
                  <a:pt x="160" y="0"/>
                  <a:pt x="160" y="0"/>
                </a:cubicBezTo>
                <a:cubicBezTo>
                  <a:pt x="71" y="0"/>
                  <a:pt x="0" y="79"/>
                  <a:pt x="0" y="177"/>
                </a:cubicBezTo>
                <a:cubicBezTo>
                  <a:pt x="0" y="275"/>
                  <a:pt x="71" y="354"/>
                  <a:pt x="160" y="354"/>
                </a:cubicBezTo>
                <a:cubicBezTo>
                  <a:pt x="160" y="292"/>
                  <a:pt x="160" y="292"/>
                  <a:pt x="160" y="292"/>
                </a:cubicBezTo>
                <a:cubicBezTo>
                  <a:pt x="329" y="292"/>
                  <a:pt x="329" y="292"/>
                  <a:pt x="329" y="292"/>
                </a:cubicBezTo>
                <a:cubicBezTo>
                  <a:pt x="410" y="292"/>
                  <a:pt x="475" y="226"/>
                  <a:pt x="475" y="146"/>
                </a:cubicBezTo>
                <a:cubicBezTo>
                  <a:pt x="475" y="146"/>
                  <a:pt x="475" y="146"/>
                  <a:pt x="475" y="146"/>
                </a:cubicBezTo>
                <a:cubicBezTo>
                  <a:pt x="475" y="65"/>
                  <a:pt x="410" y="0"/>
                  <a:pt x="329" y="0"/>
                </a:cubicBezTo>
                <a:close/>
              </a:path>
            </a:pathLst>
          </a:custGeom>
          <a:solidFill>
            <a:srgbClr val="644C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24000" tIns="0" rIns="72000" bIns="144000" numCol="1" anchor="ctr" anchorCtr="0" compatLnSpc="1">
            <a:prstTxWarp prst="textNoShape">
              <a:avLst/>
            </a:prstTxWarp>
          </a:bodyPr>
          <a:lstStyle/>
          <a:p>
            <a:pPr>
              <a:lnSpc>
                <a:spcPct val="96000"/>
              </a:lnSpc>
            </a:pPr>
            <a:r>
              <a:rPr lang="en-GB" sz="1000" b="1" dirty="0">
                <a:solidFill>
                  <a:schemeClr val="bg1"/>
                </a:solidFill>
              </a:rPr>
              <a:t>Click to add text</a:t>
            </a:r>
          </a:p>
        </p:txBody>
      </p:sp>
      <p:sp>
        <p:nvSpPr>
          <p:cNvPr id="35" name="Call out 4 [Sticker]" hidden="1">
            <a:extLst>
              <a:ext uri="{FF2B5EF4-FFF2-40B4-BE49-F238E27FC236}">
                <a16:creationId xmlns:a16="http://schemas.microsoft.com/office/drawing/2014/main" id="{79ECB79A-60F9-4A61-AC9F-6FA204806232}"/>
              </a:ext>
            </a:extLst>
          </p:cNvPr>
          <p:cNvSpPr>
            <a:spLocks/>
          </p:cNvSpPr>
          <p:nvPr/>
        </p:nvSpPr>
        <p:spPr bwMode="auto">
          <a:xfrm>
            <a:off x="9214671" y="-30083"/>
            <a:ext cx="2449329" cy="1592629"/>
          </a:xfrm>
          <a:custGeom>
            <a:avLst/>
            <a:gdLst>
              <a:gd name="T0" fmla="*/ 329 w 475"/>
              <a:gd name="T1" fmla="*/ 0 h 354"/>
              <a:gd name="T2" fmla="*/ 160 w 475"/>
              <a:gd name="T3" fmla="*/ 0 h 354"/>
              <a:gd name="T4" fmla="*/ 0 w 475"/>
              <a:gd name="T5" fmla="*/ 177 h 354"/>
              <a:gd name="T6" fmla="*/ 160 w 475"/>
              <a:gd name="T7" fmla="*/ 354 h 354"/>
              <a:gd name="T8" fmla="*/ 160 w 475"/>
              <a:gd name="T9" fmla="*/ 292 h 354"/>
              <a:gd name="T10" fmla="*/ 329 w 475"/>
              <a:gd name="T11" fmla="*/ 292 h 354"/>
              <a:gd name="T12" fmla="*/ 475 w 475"/>
              <a:gd name="T13" fmla="*/ 146 h 354"/>
              <a:gd name="T14" fmla="*/ 475 w 475"/>
              <a:gd name="T15" fmla="*/ 146 h 354"/>
              <a:gd name="T16" fmla="*/ 329 w 475"/>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354">
                <a:moveTo>
                  <a:pt x="329" y="0"/>
                </a:moveTo>
                <a:cubicBezTo>
                  <a:pt x="160" y="0"/>
                  <a:pt x="160" y="0"/>
                  <a:pt x="160" y="0"/>
                </a:cubicBezTo>
                <a:cubicBezTo>
                  <a:pt x="71" y="0"/>
                  <a:pt x="0" y="79"/>
                  <a:pt x="0" y="177"/>
                </a:cubicBezTo>
                <a:cubicBezTo>
                  <a:pt x="0" y="275"/>
                  <a:pt x="71" y="354"/>
                  <a:pt x="160" y="354"/>
                </a:cubicBezTo>
                <a:cubicBezTo>
                  <a:pt x="160" y="292"/>
                  <a:pt x="160" y="292"/>
                  <a:pt x="160" y="292"/>
                </a:cubicBezTo>
                <a:cubicBezTo>
                  <a:pt x="329" y="292"/>
                  <a:pt x="329" y="292"/>
                  <a:pt x="329" y="292"/>
                </a:cubicBezTo>
                <a:cubicBezTo>
                  <a:pt x="410" y="292"/>
                  <a:pt x="475" y="226"/>
                  <a:pt x="475" y="146"/>
                </a:cubicBezTo>
                <a:cubicBezTo>
                  <a:pt x="475" y="146"/>
                  <a:pt x="475" y="146"/>
                  <a:pt x="475" y="146"/>
                </a:cubicBezTo>
                <a:cubicBezTo>
                  <a:pt x="475" y="65"/>
                  <a:pt x="410" y="0"/>
                  <a:pt x="329" y="0"/>
                </a:cubicBezTo>
                <a:close/>
              </a:path>
            </a:pathLst>
          </a:custGeom>
          <a:solidFill>
            <a:srgbClr val="644C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0" rIns="72000" bIns="144000" numCol="1" anchor="ctr" anchorCtr="0" compatLnSpc="1">
            <a:prstTxWarp prst="textNoShape">
              <a:avLst/>
            </a:prstTxWarp>
          </a:bodyPr>
          <a:lstStyle/>
          <a:p>
            <a:pPr>
              <a:lnSpc>
                <a:spcPct val="96000"/>
              </a:lnSpc>
            </a:pPr>
            <a:r>
              <a:rPr lang="en-GB" sz="1000" b="1" dirty="0">
                <a:solidFill>
                  <a:schemeClr val="bg1"/>
                </a:solidFill>
              </a:rPr>
              <a:t>Click to add text</a:t>
            </a:r>
          </a:p>
        </p:txBody>
      </p:sp>
      <p:sp>
        <p:nvSpPr>
          <p:cNvPr id="36" name="Call out 5 [Sticker]" hidden="1">
            <a:extLst>
              <a:ext uri="{FF2B5EF4-FFF2-40B4-BE49-F238E27FC236}">
                <a16:creationId xmlns:a16="http://schemas.microsoft.com/office/drawing/2014/main" id="{EA30F7B7-8A62-4C5C-ABE3-57A7E8C4269E}"/>
              </a:ext>
            </a:extLst>
          </p:cNvPr>
          <p:cNvSpPr>
            <a:spLocks/>
          </p:cNvSpPr>
          <p:nvPr/>
        </p:nvSpPr>
        <p:spPr bwMode="auto">
          <a:xfrm>
            <a:off x="9214671" y="-30083"/>
            <a:ext cx="4510861" cy="1440206"/>
          </a:xfrm>
          <a:custGeom>
            <a:avLst/>
            <a:gdLst>
              <a:gd name="connsiteX0" fmla="*/ 1428011 w 1642145"/>
              <a:gd name="connsiteY0" fmla="*/ 0 h 524296"/>
              <a:gd name="connsiteX1" fmla="*/ 1642145 w 1642145"/>
              <a:gd name="connsiteY1" fmla="*/ 215977 h 524296"/>
              <a:gd name="connsiteX2" fmla="*/ 1471167 w 1642145"/>
              <a:gd name="connsiteY2" fmla="*/ 427566 h 524296"/>
              <a:gd name="connsiteX3" fmla="*/ 1428657 w 1642145"/>
              <a:gd name="connsiteY3" fmla="*/ 431889 h 524296"/>
              <a:gd name="connsiteX4" fmla="*/ 1428657 w 1642145"/>
              <a:gd name="connsiteY4" fmla="*/ 431955 h 524296"/>
              <a:gd name="connsiteX5" fmla="*/ 492663 w 1642145"/>
              <a:gd name="connsiteY5" fmla="*/ 431955 h 524296"/>
              <a:gd name="connsiteX6" fmla="*/ 487573 w 1642145"/>
              <a:gd name="connsiteY6" fmla="*/ 432471 h 524296"/>
              <a:gd name="connsiteX7" fmla="*/ 237118 w 1642145"/>
              <a:gd name="connsiteY7" fmla="*/ 432471 h 524296"/>
              <a:gd name="connsiteX8" fmla="*/ 237118 w 1642145"/>
              <a:gd name="connsiteY8" fmla="*/ 524296 h 524296"/>
              <a:gd name="connsiteX9" fmla="*/ 0 w 1642145"/>
              <a:gd name="connsiteY9" fmla="*/ 262149 h 524296"/>
              <a:gd name="connsiteX10" fmla="*/ 237118 w 1642145"/>
              <a:gd name="connsiteY10" fmla="*/ 1 h 524296"/>
              <a:gd name="connsiteX11" fmla="*/ 487573 w 1642145"/>
              <a:gd name="connsiteY11" fmla="*/ 1 h 524296"/>
              <a:gd name="connsiteX12" fmla="*/ 493340 w 1642145"/>
              <a:gd name="connsiteY12" fmla="*/ 577 h 524296"/>
              <a:gd name="connsiteX13" fmla="*/ 1422336 w 1642145"/>
              <a:gd name="connsiteY13" fmla="*/ 577 h 52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2145" h="524296">
                <a:moveTo>
                  <a:pt x="1428011" y="0"/>
                </a:moveTo>
                <a:cubicBezTo>
                  <a:pt x="1546274" y="0"/>
                  <a:pt x="1642145" y="96696"/>
                  <a:pt x="1642145" y="215977"/>
                </a:cubicBezTo>
                <a:cubicBezTo>
                  <a:pt x="1642145" y="320348"/>
                  <a:pt x="1568744" y="407427"/>
                  <a:pt x="1471167" y="427566"/>
                </a:cubicBezTo>
                <a:lnTo>
                  <a:pt x="1428657" y="431889"/>
                </a:lnTo>
                <a:lnTo>
                  <a:pt x="1428657" y="431955"/>
                </a:lnTo>
                <a:lnTo>
                  <a:pt x="492663" y="431955"/>
                </a:lnTo>
                <a:lnTo>
                  <a:pt x="487573" y="432471"/>
                </a:lnTo>
                <a:cubicBezTo>
                  <a:pt x="487573" y="432471"/>
                  <a:pt x="487573" y="432471"/>
                  <a:pt x="237118" y="432471"/>
                </a:cubicBezTo>
                <a:cubicBezTo>
                  <a:pt x="237118" y="432471"/>
                  <a:pt x="237118" y="432471"/>
                  <a:pt x="237118" y="524296"/>
                </a:cubicBezTo>
                <a:cubicBezTo>
                  <a:pt x="105221" y="524296"/>
                  <a:pt x="0" y="407293"/>
                  <a:pt x="0" y="262149"/>
                </a:cubicBezTo>
                <a:cubicBezTo>
                  <a:pt x="0" y="117005"/>
                  <a:pt x="105221" y="1"/>
                  <a:pt x="237118" y="1"/>
                </a:cubicBezTo>
                <a:cubicBezTo>
                  <a:pt x="237118" y="1"/>
                  <a:pt x="237118" y="1"/>
                  <a:pt x="487573" y="1"/>
                </a:cubicBezTo>
                <a:lnTo>
                  <a:pt x="493340" y="577"/>
                </a:lnTo>
                <a:lnTo>
                  <a:pt x="1422336" y="577"/>
                </a:lnTo>
                <a:close/>
              </a:path>
            </a:pathLst>
          </a:custGeom>
          <a:solidFill>
            <a:schemeClr val="accent3"/>
          </a:solidFill>
          <a:ln>
            <a:noFill/>
          </a:ln>
        </p:spPr>
        <p:txBody>
          <a:bodyPr vert="horz" wrap="square" lIns="72000" tIns="72000" rIns="72000" bIns="360000" numCol="1" anchor="ctr" anchorCtr="0" compatLnSpc="1">
            <a:prstTxWarp prst="textNoShape">
              <a:avLst/>
            </a:prstTxWarp>
            <a:noAutofit/>
          </a:bodyPr>
          <a:lstStyle/>
          <a:p>
            <a:pPr marL="0" marR="0" lvl="0" indent="0" algn="ctr" defTabSz="622048" rtl="0" eaLnBrk="1" fontAlgn="auto" latinLnBrk="0" hangingPunct="1">
              <a:lnSpc>
                <a:spcPct val="96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ea typeface="+mn-ea"/>
                <a:cs typeface="+mn-cs"/>
              </a:rPr>
              <a:t>Click to add text</a:t>
            </a:r>
          </a:p>
        </p:txBody>
      </p:sp>
      <p:sp>
        <p:nvSpPr>
          <p:cNvPr id="37" name="Comment box [Sticker]" hidden="1">
            <a:extLst>
              <a:ext uri="{FF2B5EF4-FFF2-40B4-BE49-F238E27FC236}">
                <a16:creationId xmlns:a16="http://schemas.microsoft.com/office/drawing/2014/main" id="{E2D24638-2C59-445A-A356-D83768687C04}"/>
              </a:ext>
            </a:extLst>
          </p:cNvPr>
          <p:cNvSpPr/>
          <p:nvPr/>
        </p:nvSpPr>
        <p:spPr>
          <a:xfrm>
            <a:off x="9214671" y="-30083"/>
            <a:ext cx="1687256" cy="576000"/>
          </a:xfrm>
          <a:prstGeom prst="roundRect">
            <a:avLst>
              <a:gd name="adj" fmla="val 0"/>
            </a:avLst>
          </a:prstGeom>
          <a:solidFill>
            <a:srgbClr val="FDD779">
              <a:alpha val="9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GB" sz="1000" dirty="0">
                <a:solidFill>
                  <a:srgbClr val="FF0000"/>
                </a:solidFill>
              </a:rPr>
              <a:t>Comment box</a:t>
            </a:r>
            <a:endParaRPr lang="en-GB" sz="1000" noProof="0" dirty="0">
              <a:solidFill>
                <a:srgbClr val="FF0000"/>
              </a:solidFill>
            </a:endParaRPr>
          </a:p>
        </p:txBody>
      </p:sp>
      <p:sp>
        <p:nvSpPr>
          <p:cNvPr id="38" name="Preliminary [Sticker]" hidden="1">
            <a:extLst>
              <a:ext uri="{FF2B5EF4-FFF2-40B4-BE49-F238E27FC236}">
                <a16:creationId xmlns:a16="http://schemas.microsoft.com/office/drawing/2014/main" id="{E5C38300-1B57-4EFA-A738-56C162EEB378}"/>
              </a:ext>
            </a:extLst>
          </p:cNvPr>
          <p:cNvSpPr/>
          <p:nvPr/>
        </p:nvSpPr>
        <p:spPr>
          <a:xfrm>
            <a:off x="9214671" y="-30083"/>
            <a:ext cx="1433705" cy="270000"/>
          </a:xfrm>
          <a:prstGeom prst="roundRect">
            <a:avLst>
              <a:gd name="adj" fmla="val 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GB" sz="1000" dirty="0">
                <a:solidFill>
                  <a:schemeClr val="bg1"/>
                </a:solidFill>
              </a:rPr>
              <a:t>Preliminary</a:t>
            </a:r>
            <a:endParaRPr lang="en-GB" sz="1000" noProof="0" dirty="0">
              <a:solidFill>
                <a:schemeClr val="bg1"/>
              </a:solidFill>
            </a:endParaRPr>
          </a:p>
        </p:txBody>
      </p:sp>
      <p:sp>
        <p:nvSpPr>
          <p:cNvPr id="39" name="For discussion [Sticker]" hidden="1">
            <a:extLst>
              <a:ext uri="{FF2B5EF4-FFF2-40B4-BE49-F238E27FC236}">
                <a16:creationId xmlns:a16="http://schemas.microsoft.com/office/drawing/2014/main" id="{ACC6C9F8-91DF-4DB0-8B38-437B2CABBB16}"/>
              </a:ext>
            </a:extLst>
          </p:cNvPr>
          <p:cNvSpPr/>
          <p:nvPr/>
        </p:nvSpPr>
        <p:spPr>
          <a:xfrm>
            <a:off x="9214671" y="-30083"/>
            <a:ext cx="1433705" cy="270000"/>
          </a:xfrm>
          <a:prstGeom prst="roundRect">
            <a:avLst>
              <a:gd name="adj" fmla="val 0"/>
            </a:avLst>
          </a:prstGeom>
          <a:solidFill>
            <a:srgbClr val="E8575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GB" sz="1000" dirty="0">
                <a:solidFill>
                  <a:schemeClr val="bg1"/>
                </a:solidFill>
              </a:rPr>
              <a:t>For discussion</a:t>
            </a:r>
            <a:endParaRPr lang="en-GB" sz="1000" noProof="0" dirty="0">
              <a:solidFill>
                <a:schemeClr val="bg1"/>
              </a:solidFill>
            </a:endParaRPr>
          </a:p>
        </p:txBody>
      </p:sp>
      <p:sp>
        <p:nvSpPr>
          <p:cNvPr id="40" name="Illustrative [Sticker]" hidden="1">
            <a:extLst>
              <a:ext uri="{FF2B5EF4-FFF2-40B4-BE49-F238E27FC236}">
                <a16:creationId xmlns:a16="http://schemas.microsoft.com/office/drawing/2014/main" id="{08668850-F042-468B-9813-9A5B3CC938C5}"/>
              </a:ext>
            </a:extLst>
          </p:cNvPr>
          <p:cNvSpPr/>
          <p:nvPr/>
        </p:nvSpPr>
        <p:spPr>
          <a:xfrm>
            <a:off x="9214671" y="-30083"/>
            <a:ext cx="1433705" cy="270000"/>
          </a:xfrm>
          <a:prstGeom prst="roundRect">
            <a:avLst>
              <a:gd name="adj" fmla="val 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GB" sz="1000" dirty="0">
                <a:solidFill>
                  <a:schemeClr val="bg1"/>
                </a:solidFill>
              </a:rPr>
              <a:t>Illustrative</a:t>
            </a:r>
            <a:endParaRPr lang="en-GB" sz="1000" noProof="0" dirty="0">
              <a:solidFill>
                <a:schemeClr val="bg1"/>
              </a:solidFill>
            </a:endParaRPr>
          </a:p>
        </p:txBody>
      </p:sp>
      <p:sp>
        <p:nvSpPr>
          <p:cNvPr id="4" name="MSIPCMContentMarking" descr="{&quot;HashCode&quot;:1626816942,&quot;Placement&quot;:&quot;Header&quot;,&quot;Top&quot;:0.0,&quot;Left&quot;:640.5311,&quot;SlideWidth&quot;:720,&quot;SlideHeight&quot;:405}" hidden="1">
            <a:extLst>
              <a:ext uri="{FF2B5EF4-FFF2-40B4-BE49-F238E27FC236}">
                <a16:creationId xmlns:a16="http://schemas.microsoft.com/office/drawing/2014/main" id="{E8F2DDB0-1C53-40E6-9949-A6815ECF2C53}"/>
              </a:ext>
            </a:extLst>
          </p:cNvPr>
          <p:cNvSpPr txBox="1"/>
          <p:nvPr/>
        </p:nvSpPr>
        <p:spPr>
          <a:xfrm>
            <a:off x="8134745" y="69336"/>
            <a:ext cx="1009255" cy="147733"/>
          </a:xfrm>
          <a:prstGeom prst="rect">
            <a:avLst/>
          </a:prstGeom>
          <a:noFill/>
        </p:spPr>
        <p:txBody>
          <a:bodyPr vert="horz" wrap="square" lIns="0" tIns="0" rIns="0" bIns="0" rtlCol="0" anchor="ctr" anchorCtr="1">
            <a:spAutoFit/>
          </a:bodyPr>
          <a:lstStyle/>
          <a:p>
            <a:pPr algn="r">
              <a:lnSpc>
                <a:spcPct val="96000"/>
              </a:lnSpc>
              <a:spcBef>
                <a:spcPts val="0"/>
              </a:spcBef>
              <a:spcAft>
                <a:spcPts val="0"/>
              </a:spcAft>
            </a:pPr>
            <a:r>
              <a:rPr lang="en-GB" sz="1000" dirty="0">
                <a:solidFill>
                  <a:srgbClr val="4099DA"/>
                </a:solidFill>
                <a:latin typeface="Orsted Sans Office" panose="00000500000000000000" pitchFamily="2" charset="0"/>
              </a:rPr>
              <a:t>INTERNAL</a:t>
            </a:r>
          </a:p>
        </p:txBody>
      </p:sp>
      <p:pic>
        <p:nvPicPr>
          <p:cNvPr id="6" name="Graphic 5">
            <a:extLst>
              <a:ext uri="{FF2B5EF4-FFF2-40B4-BE49-F238E27FC236}">
                <a16:creationId xmlns:a16="http://schemas.microsoft.com/office/drawing/2014/main" id="{306B432B-72B7-5512-E495-5C5C773A0BF6}"/>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8503186" y="4757187"/>
            <a:ext cx="208814" cy="210941"/>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58" r:id="rId1"/>
    <p:sldLayoutId id="2147483767" r:id="rId2"/>
    <p:sldLayoutId id="2147483774" r:id="rId3"/>
    <p:sldLayoutId id="2147483790" r:id="rId4"/>
    <p:sldLayoutId id="2147483744" r:id="rId5"/>
    <p:sldLayoutId id="2147483792" r:id="rId6"/>
    <p:sldLayoutId id="2147483797" r:id="rId7"/>
    <p:sldLayoutId id="2147483776" r:id="rId8"/>
    <p:sldLayoutId id="2147483746" r:id="rId9"/>
    <p:sldLayoutId id="2147483777" r:id="rId10"/>
    <p:sldLayoutId id="2147483748" r:id="rId11"/>
    <p:sldLayoutId id="2147483747" r:id="rId12"/>
    <p:sldLayoutId id="2147483772" r:id="rId13"/>
    <p:sldLayoutId id="2147483766" r:id="rId14"/>
    <p:sldLayoutId id="2147483781" r:id="rId15"/>
    <p:sldLayoutId id="2147483782" r:id="rId16"/>
    <p:sldLayoutId id="2147483728" r:id="rId17"/>
    <p:sldLayoutId id="2147483731" r:id="rId18"/>
    <p:sldLayoutId id="2147483737" r:id="rId19"/>
    <p:sldLayoutId id="2147483779" r:id="rId20"/>
    <p:sldLayoutId id="2147483739" r:id="rId21"/>
    <p:sldLayoutId id="2147483736" r:id="rId22"/>
    <p:sldLayoutId id="2147483750" r:id="rId23"/>
    <p:sldLayoutId id="2147483734" r:id="rId24"/>
    <p:sldLayoutId id="2147483735" r:id="rId25"/>
    <p:sldLayoutId id="2147483771" r:id="rId26"/>
    <p:sldLayoutId id="2147483727" r:id="rId27"/>
    <p:sldLayoutId id="2147483752" r:id="rId28"/>
    <p:sldLayoutId id="2147483753" r:id="rId29"/>
    <p:sldLayoutId id="2147483754" r:id="rId30"/>
    <p:sldLayoutId id="2147483755" r:id="rId31"/>
    <p:sldLayoutId id="2147483784" r:id="rId32"/>
    <p:sldLayoutId id="2147483756" r:id="rId33"/>
    <p:sldLayoutId id="2147483786" r:id="rId34"/>
    <p:sldLayoutId id="2147483757" r:id="rId35"/>
    <p:sldLayoutId id="2147483788" r:id="rId36"/>
    <p:sldLayoutId id="2147483799" r:id="rId37"/>
    <p:sldLayoutId id="2147483800" r:id="rId38"/>
    <p:sldLayoutId id="2147483654" r:id="rId39"/>
    <p:sldLayoutId id="2147483655" r:id="rId40"/>
    <p:sldLayoutId id="2147483798" r:id="rId41"/>
    <p:sldLayoutId id="2147483758" r:id="rId42"/>
    <p:sldLayoutId id="2147483759" r:id="rId43"/>
    <p:sldLayoutId id="2147483801" r:id="rId44"/>
    <p:sldLayoutId id="2147483802" r:id="rId45"/>
    <p:sldLayoutId id="2147483803" r:id="rId46"/>
  </p:sldLayoutIdLst>
  <p:hf sldNum="0" hdr="0" ftr="0" dt="0"/>
  <p:txStyles>
    <p:titleStyle>
      <a:lvl1pPr algn="l" defTabSz="685804" rtl="0" eaLnBrk="1" latinLnBrk="0" hangingPunct="1">
        <a:lnSpc>
          <a:spcPct val="95000"/>
        </a:lnSpc>
        <a:spcBef>
          <a:spcPct val="0"/>
        </a:spcBef>
        <a:buNone/>
        <a:defRPr sz="2000" b="0" i="0" kern="1200">
          <a:solidFill>
            <a:srgbClr val="0003B5"/>
          </a:solidFill>
          <a:latin typeface="+mj-lt"/>
          <a:ea typeface="+mj-ea"/>
          <a:cs typeface="Arial" panose="020B0604020202020204" pitchFamily="34" charset="0"/>
          <a:sym typeface="Orsted Sans Office" panose="00000500000000000000" pitchFamily="2" charset="0"/>
        </a:defRPr>
      </a:lvl1pPr>
    </p:titleStyle>
    <p:bodyStyle>
      <a:lvl1pPr marL="216000" indent="-216000" algn="l" defTabSz="685804" rtl="0" eaLnBrk="1" latinLnBrk="0" hangingPunct="1">
        <a:lnSpc>
          <a:spcPct val="100000"/>
        </a:lnSpc>
        <a:spcBef>
          <a:spcPts val="0"/>
        </a:spcBef>
        <a:spcAft>
          <a:spcPts val="300"/>
        </a:spcAft>
        <a:buFont typeface="Arial" panose="020B0604020202020204" pitchFamily="34" charset="0"/>
        <a:buChar char="•"/>
        <a:defRPr sz="1000" b="0" kern="1200">
          <a:solidFill>
            <a:schemeClr val="tx2"/>
          </a:solidFill>
          <a:latin typeface="+mn-lt"/>
          <a:ea typeface="+mn-ea"/>
          <a:cs typeface="Arial" panose="020B0604020202020204" pitchFamily="34" charset="0"/>
          <a:sym typeface="Orsted Sans Office" panose="00000500000000000000" pitchFamily="2" charset="0"/>
        </a:defRPr>
      </a:lvl1pPr>
      <a:lvl2pPr marL="432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2pPr>
      <a:lvl3pPr marL="648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3pPr>
      <a:lvl4pPr marL="864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4pPr>
      <a:lvl5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5pPr>
      <a:lvl6pPr marL="1080000" indent="-216000" algn="l" defTabSz="685804" rtl="0" eaLnBrk="1" latinLnBrk="0" hangingPunct="1">
        <a:lnSpc>
          <a:spcPct val="100000"/>
        </a:lnSpc>
        <a:spcBef>
          <a:spcPts val="0"/>
        </a:spcBef>
        <a:spcAft>
          <a:spcPts val="300"/>
        </a:spcAft>
        <a:buFont typeface="Arial" panose="020B0604020202020204" pitchFamily="34" charset="0"/>
        <a:buChar char="•"/>
        <a:defRPr lang="en-GB" sz="1000" kern="1200" noProof="0" dirty="0">
          <a:solidFill>
            <a:schemeClr val="tx2"/>
          </a:solidFill>
          <a:latin typeface="+mn-lt"/>
          <a:ea typeface="+mn-ea"/>
          <a:cs typeface="Arial" panose="020B0604020202020204" pitchFamily="34" charset="0"/>
          <a:sym typeface="Arial" panose="020B0604020202020204" pitchFamily="34" charset="0"/>
        </a:defRPr>
      </a:lvl6pPr>
      <a:lvl7pPr marL="1080000" indent="-216000" algn="l" defTabSz="685804" rtl="0" eaLnBrk="1" latinLnBrk="0" hangingPunct="1">
        <a:lnSpc>
          <a:spcPct val="100000"/>
        </a:lnSpc>
        <a:spcBef>
          <a:spcPts val="0"/>
        </a:spcBef>
        <a:spcAft>
          <a:spcPts val="300"/>
        </a:spcAft>
        <a:buFont typeface="Arial" panose="020B0604020202020204" pitchFamily="34" charset="0"/>
        <a:buChar char="•"/>
        <a:defRPr lang="en-GB" sz="1000" kern="1200" baseline="0" noProof="0" dirty="0">
          <a:solidFill>
            <a:schemeClr val="tx2"/>
          </a:solidFill>
          <a:latin typeface="+mn-lt"/>
          <a:ea typeface="+mn-ea"/>
          <a:cs typeface="Arial" panose="020B0604020202020204" pitchFamily="34" charset="0"/>
          <a:sym typeface="Arial" panose="020B0604020202020204" pitchFamily="34" charset="0"/>
        </a:defRPr>
      </a:lvl7pPr>
      <a:lvl8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mn-cs"/>
        </a:defRPr>
      </a:lvl8pPr>
      <a:lvl9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73">
          <p15:clr>
            <a:srgbClr val="F26B43"/>
          </p15:clr>
        </p15:guide>
        <p15:guide id="4" orient="horz" pos="3104">
          <p15:clr>
            <a:srgbClr val="F26B43"/>
          </p15:clr>
        </p15:guide>
        <p15:guide id="5" pos="272">
          <p15:clr>
            <a:srgbClr val="F26B43"/>
          </p15:clr>
        </p15:guide>
        <p15:guide id="7" orient="horz" pos="647">
          <p15:clr>
            <a:srgbClr val="F26B43"/>
          </p15:clr>
        </p15:guide>
        <p15:guide id="8" orient="horz" pos="2803">
          <p15:clr>
            <a:srgbClr val="F26B43"/>
          </p15:clr>
        </p15:guide>
        <p15:guide id="9" pos="5487">
          <p15:clr>
            <a:srgbClr val="F26B43"/>
          </p15:clr>
        </p15:guide>
        <p15:guide id="10" orient="horz" pos="158">
          <p15:clr>
            <a:srgbClr val="F26B43"/>
          </p15:clr>
        </p15:guide>
        <p15:guide id="11" orient="horz" pos="521">
          <p15:clr>
            <a:srgbClr val="F26B43"/>
          </p15:clr>
        </p15:guide>
        <p15:guide id="12" orient="horz" pos="30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4.bin"/><Relationship Id="rId5" Type="http://schemas.openxmlformats.org/officeDocument/2006/relationships/image" Target="../media/image3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4.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8.bin"/><Relationship Id="rId5" Type="http://schemas.openxmlformats.org/officeDocument/2006/relationships/image" Target="../media/image88.jpeg"/><Relationship Id="rId4" Type="http://schemas.openxmlformats.org/officeDocument/2006/relationships/notesSlide" Target="../notesSlides/notesSlide9.xml"/><Relationship Id="rId9" Type="http://schemas.openxmlformats.org/officeDocument/2006/relationships/image" Target="../media/image89.svg"/></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10.xml"/><Relationship Id="rId7" Type="http://schemas.openxmlformats.org/officeDocument/2006/relationships/image" Target="../media/image72.svg"/><Relationship Id="rId2" Type="http://schemas.openxmlformats.org/officeDocument/2006/relationships/slideLayout" Target="../slideLayouts/slideLayout39.xml"/><Relationship Id="rId1" Type="http://schemas.openxmlformats.org/officeDocument/2006/relationships/tags" Target="../tags/tag45.xml"/><Relationship Id="rId6" Type="http://schemas.openxmlformats.org/officeDocument/2006/relationships/image" Target="../media/image71.png"/><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91.svg"/></Relationships>
</file>

<file path=ppt/slides/_rels/slide1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Layout" Target="../slideLayouts/slideLayout46.xml"/><Relationship Id="rId7" Type="http://schemas.openxmlformats.org/officeDocument/2006/relationships/image" Target="../media/image94.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93.png"/><Relationship Id="rId5" Type="http://schemas.openxmlformats.org/officeDocument/2006/relationships/image" Target="../media/image92.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Layout" Target="../slideLayouts/slideLayout46.xml"/><Relationship Id="rId7" Type="http://schemas.openxmlformats.org/officeDocument/2006/relationships/image" Target="../media/image37.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6.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chart" Target="../charts/chart1.xml"/><Relationship Id="rId12" Type="http://schemas.openxmlformats.org/officeDocument/2006/relationships/chart" Target="../charts/chart4.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0.svg"/><Relationship Id="rId11" Type="http://schemas.openxmlformats.org/officeDocument/2006/relationships/chart" Target="../charts/chart3.xml"/><Relationship Id="rId5" Type="http://schemas.openxmlformats.org/officeDocument/2006/relationships/image" Target="../media/image39.png"/><Relationship Id="rId10" Type="http://schemas.openxmlformats.org/officeDocument/2006/relationships/chart" Target="../charts/chart2.xml"/><Relationship Id="rId4" Type="http://schemas.openxmlformats.org/officeDocument/2006/relationships/notesSlide" Target="../notesSlides/notesSlide3.xml"/><Relationship Id="rId9" Type="http://schemas.openxmlformats.org/officeDocument/2006/relationships/image" Target="../media/image42.svg"/><Relationship Id="rId1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46.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6.png"/><Relationship Id="rId21" Type="http://schemas.openxmlformats.org/officeDocument/2006/relationships/image" Target="../media/image64.png"/><Relationship Id="rId34" Type="http://schemas.openxmlformats.org/officeDocument/2006/relationships/image" Target="../media/image77.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76.svg"/><Relationship Id="rId2" Type="http://schemas.openxmlformats.org/officeDocument/2006/relationships/notesSlide" Target="../notesSlides/notesSlide6.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svg"/><Relationship Id="rId1" Type="http://schemas.openxmlformats.org/officeDocument/2006/relationships/slideLayout" Target="../slideLayouts/slideLayout39.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32" Type="http://schemas.openxmlformats.org/officeDocument/2006/relationships/image" Target="../media/image75.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74.sv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 Id="rId30" Type="http://schemas.openxmlformats.org/officeDocument/2006/relationships/image" Target="../media/image73.png"/><Relationship Id="rId35" Type="http://schemas.openxmlformats.org/officeDocument/2006/relationships/image" Target="../media/image78.svg"/><Relationship Id="rId8"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png"/><Relationship Id="rId3" Type="http://schemas.openxmlformats.org/officeDocument/2006/relationships/tags" Target="../tags/tag39.xml"/><Relationship Id="rId7" Type="http://schemas.openxmlformats.org/officeDocument/2006/relationships/image" Target="../media/image79.png"/><Relationship Id="rId12" Type="http://schemas.openxmlformats.org/officeDocument/2006/relationships/image" Target="../media/image1.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7.xml"/><Relationship Id="rId11" Type="http://schemas.openxmlformats.org/officeDocument/2006/relationships/oleObject" Target="../embeddings/oleObject6.bin"/><Relationship Id="rId5" Type="http://schemas.openxmlformats.org/officeDocument/2006/relationships/slideLayout" Target="../slideLayouts/slideLayout44.xml"/><Relationship Id="rId10" Type="http://schemas.openxmlformats.org/officeDocument/2006/relationships/image" Target="../media/image82.png"/><Relationship Id="rId4" Type="http://schemas.openxmlformats.org/officeDocument/2006/relationships/tags" Target="../tags/tag40.xml"/><Relationship Id="rId9" Type="http://schemas.openxmlformats.org/officeDocument/2006/relationships/image" Target="../media/image81.png"/><Relationship Id="rId14" Type="http://schemas.openxmlformats.org/officeDocument/2006/relationships/image" Target="../media/image84.svg"/></Relationships>
</file>

<file path=ppt/slides/_rels/slide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46.xml"/><Relationship Id="rId7" Type="http://schemas.openxmlformats.org/officeDocument/2006/relationships/image" Target="../media/image8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5.emf"/><Relationship Id="rId5" Type="http://schemas.openxmlformats.org/officeDocument/2006/relationships/oleObject" Target="../embeddings/oleObject7.bin"/><Relationship Id="rId4" Type="http://schemas.openxmlformats.org/officeDocument/2006/relationships/notesSlide" Target="../notesSlides/notesSlide8.xml"/><Relationship Id="rId9" Type="http://schemas.openxmlformats.org/officeDocument/2006/relationships/image" Target="../media/image8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5E7FA-DD27-8B83-D398-736520DE8B81}"/>
            </a:ext>
          </a:extLst>
        </p:cNvPr>
        <p:cNvGrpSpPr/>
        <p:nvPr/>
      </p:nvGrpSpPr>
      <p:grpSpPr>
        <a:xfrm>
          <a:off x="0" y="0"/>
          <a:ext cx="0" cy="0"/>
          <a:chOff x="0" y="0"/>
          <a:chExt cx="0" cy="0"/>
        </a:xfrm>
      </p:grpSpPr>
      <p:pic>
        <p:nvPicPr>
          <p:cNvPr id="23" name="Picture 22" descr="A white lines in a black background&#10;&#10;Description automatically generated">
            <a:extLst>
              <a:ext uri="{FF2B5EF4-FFF2-40B4-BE49-F238E27FC236}">
                <a16:creationId xmlns:a16="http://schemas.microsoft.com/office/drawing/2014/main" id="{6239D624-9AA0-6C54-20D3-B747FBF0165A}"/>
              </a:ext>
            </a:extLst>
          </p:cNvPr>
          <p:cNvPicPr>
            <a:picLocks noChangeAspect="1"/>
          </p:cNvPicPr>
          <p:nvPr/>
        </p:nvPicPr>
        <p:blipFill rotWithShape="1">
          <a:blip r:embed="rId5">
            <a:extLst>
              <a:ext uri="{28A0092B-C50C-407E-A947-70E740481C1C}">
                <a14:useLocalDpi xmlns:a14="http://schemas.microsoft.com/office/drawing/2010/main" val="0"/>
              </a:ext>
            </a:extLst>
          </a:blip>
          <a:srcRect t="-807" r="2705" b="648"/>
          <a:stretch/>
        </p:blipFill>
        <p:spPr>
          <a:xfrm rot="18958204">
            <a:off x="51863" y="-2232320"/>
            <a:ext cx="11116200" cy="12085058"/>
          </a:xfrm>
          <a:prstGeom prst="rect">
            <a:avLst/>
          </a:prstGeom>
        </p:spPr>
      </p:pic>
      <p:graphicFrame>
        <p:nvGraphicFramePr>
          <p:cNvPr id="17" name="think-cell data - do not delete" hidden="1">
            <a:extLst>
              <a:ext uri="{FF2B5EF4-FFF2-40B4-BE49-F238E27FC236}">
                <a16:creationId xmlns:a16="http://schemas.microsoft.com/office/drawing/2014/main" id="{C9D0BCFC-451C-F8C9-3113-B0C49EF7B5D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17" name="think-cell data - do not delete" hidden="1">
                        <a:extLst>
                          <a:ext uri="{FF2B5EF4-FFF2-40B4-BE49-F238E27FC236}">
                            <a16:creationId xmlns:a16="http://schemas.microsoft.com/office/drawing/2014/main" id="{C9D0BCFC-451C-F8C9-3113-B0C49EF7B5D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5" name="btfpColumnIndicatorGroup2">
            <a:extLst>
              <a:ext uri="{FF2B5EF4-FFF2-40B4-BE49-F238E27FC236}">
                <a16:creationId xmlns:a16="http://schemas.microsoft.com/office/drawing/2014/main" id="{FD6E8277-5D75-3F36-C106-A7C3991A10C3}"/>
              </a:ext>
            </a:extLst>
          </p:cNvPr>
          <p:cNvGrpSpPr/>
          <p:nvPr/>
        </p:nvGrpSpPr>
        <p:grpSpPr>
          <a:xfrm>
            <a:off x="0" y="5194935"/>
            <a:ext cx="9144000" cy="102870"/>
            <a:chOff x="0" y="5194935"/>
            <a:chExt cx="9144000" cy="102870"/>
          </a:xfrm>
        </p:grpSpPr>
        <p:sp>
          <p:nvSpPr>
            <p:cNvPr id="13" name="btfpColumnGapBlocker136814">
              <a:extLst>
                <a:ext uri="{FF2B5EF4-FFF2-40B4-BE49-F238E27FC236}">
                  <a16:creationId xmlns:a16="http://schemas.microsoft.com/office/drawing/2014/main" id="{198F0412-F82D-B54B-F88F-E1FD8A11EB5C}"/>
                </a:ext>
              </a:extLst>
            </p:cNvPr>
            <p:cNvSpPr/>
            <p:nvPr/>
          </p:nvSpPr>
          <p:spPr bwMode="gray">
            <a:xfrm>
              <a:off x="871220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sp>
          <p:nvSpPr>
            <p:cNvPr id="11" name="btfpColumnGapBlocker153051">
              <a:extLst>
                <a:ext uri="{FF2B5EF4-FFF2-40B4-BE49-F238E27FC236}">
                  <a16:creationId xmlns:a16="http://schemas.microsoft.com/office/drawing/2014/main" id="{C395B24C-F1DD-6CC7-47C7-75217938E8AF}"/>
                </a:ext>
              </a:extLst>
            </p:cNvPr>
            <p:cNvSpPr/>
            <p:nvPr/>
          </p:nvSpPr>
          <p:spPr bwMode="gray">
            <a:xfrm>
              <a:off x="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cxnSp>
          <p:nvCxnSpPr>
            <p:cNvPr id="9" name="btfpColumnIndicator498525">
              <a:extLst>
                <a:ext uri="{FF2B5EF4-FFF2-40B4-BE49-F238E27FC236}">
                  <a16:creationId xmlns:a16="http://schemas.microsoft.com/office/drawing/2014/main" id="{39CD0398-DED2-2698-ACED-82CDC642E5F9}"/>
                </a:ext>
              </a:extLst>
            </p:cNvPr>
            <p:cNvCxnSpPr/>
            <p:nvPr/>
          </p:nvCxnSpPr>
          <p:spPr bwMode="gray">
            <a:xfrm flipV="1">
              <a:off x="8712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 name="btfpColumnIndicator907332">
              <a:extLst>
                <a:ext uri="{FF2B5EF4-FFF2-40B4-BE49-F238E27FC236}">
                  <a16:creationId xmlns:a16="http://schemas.microsoft.com/office/drawing/2014/main" id="{8E3D53DF-DEA8-0A85-F169-1B00E6A8DCC8}"/>
                </a:ext>
              </a:extLst>
            </p:cNvPr>
            <p:cNvCxnSpPr/>
            <p:nvPr/>
          </p:nvCxnSpPr>
          <p:spPr bwMode="gray">
            <a:xfrm flipV="1">
              <a:off x="431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4" name="btfpColumnIndicatorGroup1">
            <a:extLst>
              <a:ext uri="{FF2B5EF4-FFF2-40B4-BE49-F238E27FC236}">
                <a16:creationId xmlns:a16="http://schemas.microsoft.com/office/drawing/2014/main" id="{7F589CB3-1C90-977F-220B-C7C6FD3B665A}"/>
              </a:ext>
            </a:extLst>
          </p:cNvPr>
          <p:cNvGrpSpPr/>
          <p:nvPr/>
        </p:nvGrpSpPr>
        <p:grpSpPr>
          <a:xfrm>
            <a:off x="0" y="-154305"/>
            <a:ext cx="9144000" cy="102870"/>
            <a:chOff x="0" y="-154305"/>
            <a:chExt cx="9144000" cy="102870"/>
          </a:xfrm>
        </p:grpSpPr>
        <p:sp>
          <p:nvSpPr>
            <p:cNvPr id="12" name="btfpColumnGapBlocker689010">
              <a:extLst>
                <a:ext uri="{FF2B5EF4-FFF2-40B4-BE49-F238E27FC236}">
                  <a16:creationId xmlns:a16="http://schemas.microsoft.com/office/drawing/2014/main" id="{325695EE-6ED7-16C9-A385-2A27DFA10DE7}"/>
                </a:ext>
              </a:extLst>
            </p:cNvPr>
            <p:cNvSpPr/>
            <p:nvPr/>
          </p:nvSpPr>
          <p:spPr bwMode="gray">
            <a:xfrm>
              <a:off x="871220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sp>
          <p:nvSpPr>
            <p:cNvPr id="10" name="btfpColumnGapBlocker990031">
              <a:extLst>
                <a:ext uri="{FF2B5EF4-FFF2-40B4-BE49-F238E27FC236}">
                  <a16:creationId xmlns:a16="http://schemas.microsoft.com/office/drawing/2014/main" id="{0CE83746-51F9-1D85-4424-D47515290E47}"/>
                </a:ext>
              </a:extLst>
            </p:cNvPr>
            <p:cNvSpPr/>
            <p:nvPr/>
          </p:nvSpPr>
          <p:spPr bwMode="gray">
            <a:xfrm>
              <a:off x="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cxnSp>
          <p:nvCxnSpPr>
            <p:cNvPr id="8" name="btfpColumnIndicator916135">
              <a:extLst>
                <a:ext uri="{FF2B5EF4-FFF2-40B4-BE49-F238E27FC236}">
                  <a16:creationId xmlns:a16="http://schemas.microsoft.com/office/drawing/2014/main" id="{55A0E7D0-5A67-AC53-EB82-4CE470875C96}"/>
                </a:ext>
              </a:extLst>
            </p:cNvPr>
            <p:cNvCxnSpPr/>
            <p:nvPr/>
          </p:nvCxnSpPr>
          <p:spPr bwMode="gray">
            <a:xfrm flipV="1">
              <a:off x="8712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104827">
              <a:extLst>
                <a:ext uri="{FF2B5EF4-FFF2-40B4-BE49-F238E27FC236}">
                  <a16:creationId xmlns:a16="http://schemas.microsoft.com/office/drawing/2014/main" id="{380EA2BE-477C-6714-D528-978375628D0A}"/>
                </a:ext>
              </a:extLst>
            </p:cNvPr>
            <p:cNvCxnSpPr/>
            <p:nvPr/>
          </p:nvCxnSpPr>
          <p:spPr bwMode="gray">
            <a:xfrm flipV="1">
              <a:off x="431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3D289357-9AC5-2968-B4C5-F99A11B1A7B8}"/>
              </a:ext>
            </a:extLst>
          </p:cNvPr>
          <p:cNvSpPr txBox="1">
            <a:spLocks/>
          </p:cNvSpPr>
          <p:nvPr/>
        </p:nvSpPr>
        <p:spPr>
          <a:xfrm>
            <a:off x="433386" y="712351"/>
            <a:ext cx="5176578" cy="1040249"/>
          </a:xfrm>
          <a:prstGeom prst="rect">
            <a:avLst/>
          </a:prstGeom>
        </p:spPr>
        <p:txBody>
          <a:bodyPr vert="horz" lIns="0" tIns="0" rIns="0" bIns="0" rtlCol="0" anchor="t" anchorCtr="0">
            <a:noAutofit/>
          </a:bodyPr>
          <a:lstStyle>
            <a:lvl1pPr algn="l" defTabSz="685804" rtl="0" eaLnBrk="1" latinLnBrk="0" hangingPunct="1">
              <a:lnSpc>
                <a:spcPct val="95000"/>
              </a:lnSpc>
              <a:spcBef>
                <a:spcPct val="0"/>
              </a:spcBef>
              <a:buNone/>
              <a:defRPr sz="4800" b="1" i="0" kern="1200">
                <a:solidFill>
                  <a:schemeClr val="tx1"/>
                </a:solidFill>
                <a:latin typeface="+mj-lt"/>
                <a:ea typeface="+mj-ea"/>
                <a:cs typeface="Arial" panose="020B0604020202020204" pitchFamily="34" charset="0"/>
                <a:sym typeface="Orsted Sans Office" panose="00000500000000000000" pitchFamily="2" charset="0"/>
              </a:defRPr>
            </a:lvl1pPr>
          </a:lstStyle>
          <a:p>
            <a:pPr marL="0" indent="0">
              <a:lnSpc>
                <a:spcPts val="4000"/>
              </a:lnSpc>
            </a:pPr>
            <a:r>
              <a:rPr lang="en-GB" sz="3600" b="0" dirty="0"/>
              <a:t>Offshore Wind 2.0</a:t>
            </a:r>
            <a:endParaRPr lang="en-GB" sz="3600" dirty="0"/>
          </a:p>
        </p:txBody>
      </p:sp>
      <p:sp>
        <p:nvSpPr>
          <p:cNvPr id="2" name="TextBox 1">
            <a:extLst>
              <a:ext uri="{FF2B5EF4-FFF2-40B4-BE49-F238E27FC236}">
                <a16:creationId xmlns:a16="http://schemas.microsoft.com/office/drawing/2014/main" id="{E86ABB01-039E-D267-C380-FCA2332F2802}"/>
              </a:ext>
            </a:extLst>
          </p:cNvPr>
          <p:cNvSpPr txBox="1"/>
          <p:nvPr/>
        </p:nvSpPr>
        <p:spPr bwMode="gray">
          <a:xfrm>
            <a:off x="714101" y="4133187"/>
            <a:ext cx="2020186" cy="795978"/>
          </a:xfrm>
          <a:prstGeom prst="rect">
            <a:avLst/>
          </a:prstGeom>
          <a:noFill/>
        </p:spPr>
        <p:txBody>
          <a:bodyPr wrap="square" lIns="36000" tIns="36000" rIns="36000" bIns="36000" rtlCol="0">
            <a:spAutoFit/>
          </a:bodyPr>
          <a:lstStyle/>
          <a:p>
            <a:pPr marL="0" indent="0" algn="l">
              <a:spcBef>
                <a:spcPts val="600"/>
              </a:spcBef>
              <a:buNone/>
            </a:pPr>
            <a:r>
              <a:rPr lang="en-US" sz="800" b="1" dirty="0"/>
              <a:t>17-10-2025 EUFORES </a:t>
            </a:r>
          </a:p>
          <a:p>
            <a:pPr marL="0" indent="0" algn="l">
              <a:spcBef>
                <a:spcPts val="600"/>
              </a:spcBef>
              <a:buNone/>
            </a:pPr>
            <a:r>
              <a:rPr lang="en-US" sz="800" b="1" dirty="0"/>
              <a:t>IPM Copenhagen</a:t>
            </a:r>
          </a:p>
          <a:p>
            <a:pPr marL="0" indent="0" algn="l">
              <a:spcBef>
                <a:spcPts val="600"/>
              </a:spcBef>
              <a:buNone/>
            </a:pPr>
            <a:r>
              <a:rPr lang="en-US" sz="800" dirty="0"/>
              <a:t>Jørgen Madsen</a:t>
            </a:r>
          </a:p>
          <a:p>
            <a:pPr marL="0" indent="0" algn="l">
              <a:spcBef>
                <a:spcPts val="600"/>
              </a:spcBef>
              <a:buNone/>
            </a:pPr>
            <a:r>
              <a:rPr lang="en-US" sz="800" dirty="0"/>
              <a:t>Head of EU &amp; Global Affairs – Ørsted </a:t>
            </a:r>
          </a:p>
        </p:txBody>
      </p:sp>
      <p:sp>
        <p:nvSpPr>
          <p:cNvPr id="3" name="Subtitle 2">
            <a:extLst>
              <a:ext uri="{FF2B5EF4-FFF2-40B4-BE49-F238E27FC236}">
                <a16:creationId xmlns:a16="http://schemas.microsoft.com/office/drawing/2014/main" id="{AE799A10-D8AC-3B76-74CD-C2DA0517C34C}"/>
              </a:ext>
            </a:extLst>
          </p:cNvPr>
          <p:cNvSpPr txBox="1">
            <a:spLocks/>
          </p:cNvSpPr>
          <p:nvPr/>
        </p:nvSpPr>
        <p:spPr>
          <a:xfrm>
            <a:off x="488507" y="1704914"/>
            <a:ext cx="4348964" cy="832501"/>
          </a:xfrm>
          <a:prstGeom prst="rect">
            <a:avLst/>
          </a:prstGeom>
        </p:spPr>
        <p:txBody>
          <a:bodyPr vert="horz" lIns="0" tIns="0" rIns="0" bIns="0" rtlCol="0">
            <a:noAutofit/>
          </a:bodyPr>
          <a:lstStyle>
            <a:lvl1pPr marL="0" indent="0" algn="l" defTabSz="685804" rtl="0" eaLnBrk="1" latinLnBrk="0" hangingPunct="1">
              <a:lnSpc>
                <a:spcPct val="100000"/>
              </a:lnSpc>
              <a:spcBef>
                <a:spcPts val="0"/>
              </a:spcBef>
              <a:spcAft>
                <a:spcPts val="300"/>
              </a:spcAft>
              <a:buFont typeface="Arial" panose="020B0604020202020204" pitchFamily="34" charset="0"/>
              <a:buChar char="​"/>
              <a:defRPr sz="1800" b="1" kern="1200" baseline="0">
                <a:solidFill>
                  <a:schemeClr val="tx1"/>
                </a:solidFill>
                <a:latin typeface="+mn-lt"/>
                <a:ea typeface="+mn-ea"/>
                <a:cs typeface="Arial" panose="020B0604020202020204" pitchFamily="34" charset="0"/>
                <a:sym typeface="Orsted Sans Office" panose="00000500000000000000" pitchFamily="2" charset="0"/>
              </a:defRPr>
            </a:lvl1pPr>
            <a:lvl2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2pPr>
            <a:lvl3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3pPr>
            <a:lvl4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4pPr>
            <a:lvl5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5pPr>
            <a:lvl6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noProof="0">
                <a:solidFill>
                  <a:schemeClr val="tx2"/>
                </a:solidFill>
                <a:latin typeface="+mn-lt"/>
                <a:ea typeface="+mn-ea"/>
                <a:cs typeface="Arial" panose="020B0604020202020204" pitchFamily="34" charset="0"/>
                <a:sym typeface="Arial" panose="020B0604020202020204" pitchFamily="34" charset="0"/>
              </a:defRPr>
            </a:lvl6pPr>
            <a:lvl7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baseline="0" noProof="0">
                <a:solidFill>
                  <a:schemeClr val="tx2"/>
                </a:solidFill>
                <a:latin typeface="+mn-lt"/>
                <a:ea typeface="+mn-ea"/>
                <a:cs typeface="Arial" panose="020B0604020202020204" pitchFamily="34" charset="0"/>
                <a:sym typeface="Arial" panose="020B0604020202020204" pitchFamily="34" charset="0"/>
              </a:defRPr>
            </a:lvl7pPr>
            <a:lvl8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mn-cs"/>
              </a:defRPr>
            </a:lvl8pPr>
            <a:lvl9pPr marL="0" indent="0" algn="l" defTabSz="685804" rtl="0" eaLnBrk="1" latinLnBrk="0" hangingPunct="1">
              <a:lnSpc>
                <a:spcPct val="95000"/>
              </a:lnSpc>
              <a:spcBef>
                <a:spcPts val="0"/>
              </a:spcBef>
              <a:spcAft>
                <a:spcPts val="300"/>
              </a:spcAft>
              <a:buFont typeface="Arial" panose="020B0604020202020204" pitchFamily="34" charset="0"/>
              <a:buChar char="​"/>
              <a:defRPr sz="1500" kern="1200" baseline="0">
                <a:solidFill>
                  <a:schemeClr val="tx2"/>
                </a:solidFill>
                <a:latin typeface="+mn-lt"/>
                <a:ea typeface="+mn-ea"/>
                <a:cs typeface="+mn-cs"/>
              </a:defRPr>
            </a:lvl9pPr>
          </a:lstStyle>
          <a:p>
            <a:r>
              <a:rPr lang="da-DK" b="0" dirty="0" err="1"/>
              <a:t>Speeding</a:t>
            </a:r>
            <a:r>
              <a:rPr lang="da-DK" b="0" dirty="0"/>
              <a:t> up </a:t>
            </a:r>
            <a:r>
              <a:rPr lang="da-DK" b="0" dirty="0" err="1"/>
              <a:t>seabed</a:t>
            </a:r>
            <a:r>
              <a:rPr lang="da-DK" b="0" dirty="0"/>
              <a:t> </a:t>
            </a:r>
            <a:r>
              <a:rPr lang="da-DK" b="0" dirty="0" err="1"/>
              <a:t>planning</a:t>
            </a:r>
            <a:r>
              <a:rPr lang="da-DK" b="0" dirty="0"/>
              <a:t> and </a:t>
            </a:r>
            <a:r>
              <a:rPr lang="da-DK" b="0" dirty="0" err="1"/>
              <a:t>grid</a:t>
            </a:r>
            <a:r>
              <a:rPr lang="da-DK" b="0" dirty="0"/>
              <a:t> </a:t>
            </a:r>
            <a:r>
              <a:rPr lang="da-DK" b="0" dirty="0" err="1"/>
              <a:t>connection</a:t>
            </a:r>
            <a:r>
              <a:rPr lang="da-DK" b="0" dirty="0"/>
              <a:t> and a </a:t>
            </a:r>
            <a:r>
              <a:rPr lang="da-DK" b="0" dirty="0" err="1"/>
              <a:t>concrete</a:t>
            </a:r>
            <a:r>
              <a:rPr lang="da-DK" b="0" dirty="0"/>
              <a:t> 2040 framework for offshore </a:t>
            </a:r>
            <a:r>
              <a:rPr lang="da-DK" b="0" dirty="0" err="1"/>
              <a:t>wind</a:t>
            </a:r>
            <a:endParaRPr lang="en-GB" sz="1300" b="0" dirty="0"/>
          </a:p>
        </p:txBody>
      </p:sp>
    </p:spTree>
    <p:custDataLst>
      <p:tags r:id="rId1"/>
    </p:custDataLst>
    <p:extLst>
      <p:ext uri="{BB962C8B-B14F-4D97-AF65-F5344CB8AC3E}">
        <p14:creationId xmlns:p14="http://schemas.microsoft.com/office/powerpoint/2010/main" val="259478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1468-4C25-A148-FA04-2C5DEDC33975}"/>
            </a:ext>
          </a:extLst>
        </p:cNvPr>
        <p:cNvGrpSpPr/>
        <p:nvPr/>
      </p:nvGrpSpPr>
      <p:grpSpPr>
        <a:xfrm>
          <a:off x="0" y="0"/>
          <a:ext cx="0" cy="0"/>
          <a:chOff x="0" y="0"/>
          <a:chExt cx="0" cy="0"/>
        </a:xfrm>
      </p:grpSpPr>
      <p:pic>
        <p:nvPicPr>
          <p:cNvPr id="38" name="Picture 37" descr="A large group of wind turbines in the ocean&#10;&#10;AI-generated content may be incorrect.">
            <a:extLst>
              <a:ext uri="{FF2B5EF4-FFF2-40B4-BE49-F238E27FC236}">
                <a16:creationId xmlns:a16="http://schemas.microsoft.com/office/drawing/2014/main" id="{A17B7C60-3776-9965-3FF0-E676E7B08E57}"/>
              </a:ext>
            </a:extLst>
          </p:cNvPr>
          <p:cNvPicPr>
            <a:picLocks noChangeAspect="1"/>
          </p:cNvPicPr>
          <p:nvPr/>
        </p:nvPicPr>
        <p:blipFill>
          <a:blip r:embed="rId5">
            <a:alphaModFix/>
            <a:extLst>
              <a:ext uri="{28A0092B-C50C-407E-A947-70E740481C1C}">
                <a14:useLocalDpi xmlns:a14="http://schemas.microsoft.com/office/drawing/2010/main" val="0"/>
              </a:ext>
            </a:extLst>
          </a:blip>
          <a:srcRect b="15625"/>
          <a:stretch/>
        </p:blipFill>
        <p:spPr>
          <a:xfrm>
            <a:off x="0" y="0"/>
            <a:ext cx="9144000" cy="5143500"/>
          </a:xfrm>
          <a:prstGeom prst="rect">
            <a:avLst/>
          </a:prstGeom>
          <a:noFill/>
        </p:spPr>
      </p:pic>
      <p:graphicFrame>
        <p:nvGraphicFramePr>
          <p:cNvPr id="15" name="think-cell data - do not delete" hidden="1">
            <a:extLst>
              <a:ext uri="{FF2B5EF4-FFF2-40B4-BE49-F238E27FC236}">
                <a16:creationId xmlns:a16="http://schemas.microsoft.com/office/drawing/2014/main" id="{A3601BCB-B727-8237-9757-3F1E8B5D2D56}"/>
              </a:ext>
            </a:extLst>
          </p:cNvPr>
          <p:cNvGraphicFramePr>
            <a:graphicFrameLocks noChangeAspect="1"/>
          </p:cNvGraphicFramePr>
          <p:nvPr>
            <p:custDataLst>
              <p:tags r:id="rId2"/>
            </p:custDataLst>
            <p:extLst>
              <p:ext uri="{D42A27DB-BD31-4B8C-83A1-F6EECF244321}">
                <p14:modId xmlns:p14="http://schemas.microsoft.com/office/powerpoint/2010/main" val="3773384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15" name="think-cell data - do not delete" hidden="1">
                        <a:extLst>
                          <a:ext uri="{FF2B5EF4-FFF2-40B4-BE49-F238E27FC236}">
                            <a16:creationId xmlns:a16="http://schemas.microsoft.com/office/drawing/2014/main" id="{A3601BCB-B727-8237-9757-3F1E8B5D2D5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50" name="btfpColumnIndicatorGroup2">
            <a:extLst>
              <a:ext uri="{FF2B5EF4-FFF2-40B4-BE49-F238E27FC236}">
                <a16:creationId xmlns:a16="http://schemas.microsoft.com/office/drawing/2014/main" id="{4B60002D-ECEA-AE49-247E-EF5B9F990D98}"/>
              </a:ext>
            </a:extLst>
          </p:cNvPr>
          <p:cNvGrpSpPr/>
          <p:nvPr/>
        </p:nvGrpSpPr>
        <p:grpSpPr>
          <a:xfrm>
            <a:off x="0" y="5194935"/>
            <a:ext cx="9144000" cy="102870"/>
            <a:chOff x="0" y="5194935"/>
            <a:chExt cx="9144000" cy="102870"/>
          </a:xfrm>
        </p:grpSpPr>
        <p:sp>
          <p:nvSpPr>
            <p:cNvPr id="48" name="btfpColumnGapBlocker335140">
              <a:extLst>
                <a:ext uri="{FF2B5EF4-FFF2-40B4-BE49-F238E27FC236}">
                  <a16:creationId xmlns:a16="http://schemas.microsoft.com/office/drawing/2014/main" id="{D3F21EF8-E952-8BF3-0041-2F73B8ECE053}"/>
                </a:ext>
              </a:extLst>
            </p:cNvPr>
            <p:cNvSpPr/>
            <p:nvPr/>
          </p:nvSpPr>
          <p:spPr bwMode="gray">
            <a:xfrm>
              <a:off x="871220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sp>
          <p:nvSpPr>
            <p:cNvPr id="46" name="btfpColumnGapBlocker268063">
              <a:extLst>
                <a:ext uri="{FF2B5EF4-FFF2-40B4-BE49-F238E27FC236}">
                  <a16:creationId xmlns:a16="http://schemas.microsoft.com/office/drawing/2014/main" id="{130FE47C-5F14-E055-EAA6-BFCBC377E1E7}"/>
                </a:ext>
              </a:extLst>
            </p:cNvPr>
            <p:cNvSpPr/>
            <p:nvPr/>
          </p:nvSpPr>
          <p:spPr bwMode="gray">
            <a:xfrm>
              <a:off x="4368800" y="5194935"/>
              <a:ext cx="4064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28" name="btfpColumnIndicator681343">
              <a:extLst>
                <a:ext uri="{FF2B5EF4-FFF2-40B4-BE49-F238E27FC236}">
                  <a16:creationId xmlns:a16="http://schemas.microsoft.com/office/drawing/2014/main" id="{2B980083-6A73-F4D2-0C2E-3FD58D6A87E5}"/>
                </a:ext>
              </a:extLst>
            </p:cNvPr>
            <p:cNvCxnSpPr/>
            <p:nvPr/>
          </p:nvCxnSpPr>
          <p:spPr bwMode="gray">
            <a:xfrm flipV="1">
              <a:off x="8712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188101">
              <a:extLst>
                <a:ext uri="{FF2B5EF4-FFF2-40B4-BE49-F238E27FC236}">
                  <a16:creationId xmlns:a16="http://schemas.microsoft.com/office/drawing/2014/main" id="{C1B50441-FB80-C4AB-04D5-753115E82623}"/>
                </a:ext>
              </a:extLst>
            </p:cNvPr>
            <p:cNvCxnSpPr/>
            <p:nvPr/>
          </p:nvCxnSpPr>
          <p:spPr bwMode="gray">
            <a:xfrm flipV="1">
              <a:off x="4775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3" name="btfpColumnGapBlocker788382">
              <a:extLst>
                <a:ext uri="{FF2B5EF4-FFF2-40B4-BE49-F238E27FC236}">
                  <a16:creationId xmlns:a16="http://schemas.microsoft.com/office/drawing/2014/main" id="{2B02E8F3-C062-D046-87BF-468779936FB4}"/>
                </a:ext>
              </a:extLst>
            </p:cNvPr>
            <p:cNvSpPr/>
            <p:nvPr/>
          </p:nvSpPr>
          <p:spPr bwMode="gray">
            <a:xfrm>
              <a:off x="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11" name="btfpColumnIndicator911366">
              <a:extLst>
                <a:ext uri="{FF2B5EF4-FFF2-40B4-BE49-F238E27FC236}">
                  <a16:creationId xmlns:a16="http://schemas.microsoft.com/office/drawing/2014/main" id="{E61F0B3E-DF52-65FF-3232-E4E8D89C359E}"/>
                </a:ext>
              </a:extLst>
            </p:cNvPr>
            <p:cNvCxnSpPr/>
            <p:nvPr/>
          </p:nvCxnSpPr>
          <p:spPr bwMode="gray">
            <a:xfrm flipV="1">
              <a:off x="4368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 name="btfpColumnIndicator830622">
              <a:extLst>
                <a:ext uri="{FF2B5EF4-FFF2-40B4-BE49-F238E27FC236}">
                  <a16:creationId xmlns:a16="http://schemas.microsoft.com/office/drawing/2014/main" id="{B58F5111-A8C3-BF17-EAEC-29D3115C683E}"/>
                </a:ext>
              </a:extLst>
            </p:cNvPr>
            <p:cNvCxnSpPr/>
            <p:nvPr/>
          </p:nvCxnSpPr>
          <p:spPr bwMode="gray">
            <a:xfrm flipV="1">
              <a:off x="431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9" name="btfpColumnIndicatorGroup1">
            <a:extLst>
              <a:ext uri="{FF2B5EF4-FFF2-40B4-BE49-F238E27FC236}">
                <a16:creationId xmlns:a16="http://schemas.microsoft.com/office/drawing/2014/main" id="{07A1BC28-BE5E-C31F-6908-8CCD0E746B33}"/>
              </a:ext>
            </a:extLst>
          </p:cNvPr>
          <p:cNvGrpSpPr/>
          <p:nvPr/>
        </p:nvGrpSpPr>
        <p:grpSpPr>
          <a:xfrm>
            <a:off x="0" y="-154305"/>
            <a:ext cx="9144000" cy="102870"/>
            <a:chOff x="0" y="-154305"/>
            <a:chExt cx="9144000" cy="102870"/>
          </a:xfrm>
        </p:grpSpPr>
        <p:sp>
          <p:nvSpPr>
            <p:cNvPr id="47" name="btfpColumnGapBlocker238178">
              <a:extLst>
                <a:ext uri="{FF2B5EF4-FFF2-40B4-BE49-F238E27FC236}">
                  <a16:creationId xmlns:a16="http://schemas.microsoft.com/office/drawing/2014/main" id="{EC427ED6-79CF-E3ED-7C89-4D6EC1D29AB9}"/>
                </a:ext>
              </a:extLst>
            </p:cNvPr>
            <p:cNvSpPr/>
            <p:nvPr/>
          </p:nvSpPr>
          <p:spPr bwMode="gray">
            <a:xfrm>
              <a:off x="871220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sp>
          <p:nvSpPr>
            <p:cNvPr id="29" name="btfpColumnGapBlocker607673">
              <a:extLst>
                <a:ext uri="{FF2B5EF4-FFF2-40B4-BE49-F238E27FC236}">
                  <a16:creationId xmlns:a16="http://schemas.microsoft.com/office/drawing/2014/main" id="{97259190-4D86-7FBE-13CA-932D5234F2D7}"/>
                </a:ext>
              </a:extLst>
            </p:cNvPr>
            <p:cNvSpPr/>
            <p:nvPr/>
          </p:nvSpPr>
          <p:spPr bwMode="gray">
            <a:xfrm>
              <a:off x="4368800" y="-154305"/>
              <a:ext cx="4064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27" name="btfpColumnIndicator323664">
              <a:extLst>
                <a:ext uri="{FF2B5EF4-FFF2-40B4-BE49-F238E27FC236}">
                  <a16:creationId xmlns:a16="http://schemas.microsoft.com/office/drawing/2014/main" id="{06959615-7A0B-0167-400A-E5FED4B68FC2}"/>
                </a:ext>
              </a:extLst>
            </p:cNvPr>
            <p:cNvCxnSpPr/>
            <p:nvPr/>
          </p:nvCxnSpPr>
          <p:spPr bwMode="gray">
            <a:xfrm flipV="1">
              <a:off x="8712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598478">
              <a:extLst>
                <a:ext uri="{FF2B5EF4-FFF2-40B4-BE49-F238E27FC236}">
                  <a16:creationId xmlns:a16="http://schemas.microsoft.com/office/drawing/2014/main" id="{28950F6D-580B-2C39-6B57-6A76BB4E7C07}"/>
                </a:ext>
              </a:extLst>
            </p:cNvPr>
            <p:cNvCxnSpPr/>
            <p:nvPr/>
          </p:nvCxnSpPr>
          <p:spPr bwMode="gray">
            <a:xfrm flipV="1">
              <a:off x="4775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2" name="btfpColumnGapBlocker888404">
              <a:extLst>
                <a:ext uri="{FF2B5EF4-FFF2-40B4-BE49-F238E27FC236}">
                  <a16:creationId xmlns:a16="http://schemas.microsoft.com/office/drawing/2014/main" id="{890B9579-9149-61ED-90C9-2368073222A1}"/>
                </a:ext>
              </a:extLst>
            </p:cNvPr>
            <p:cNvSpPr/>
            <p:nvPr/>
          </p:nvSpPr>
          <p:spPr bwMode="gray">
            <a:xfrm>
              <a:off x="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10" name="btfpColumnIndicator747252">
              <a:extLst>
                <a:ext uri="{FF2B5EF4-FFF2-40B4-BE49-F238E27FC236}">
                  <a16:creationId xmlns:a16="http://schemas.microsoft.com/office/drawing/2014/main" id="{F8C94788-E099-6041-7BB5-BA7A15285D91}"/>
                </a:ext>
              </a:extLst>
            </p:cNvPr>
            <p:cNvCxnSpPr/>
            <p:nvPr/>
          </p:nvCxnSpPr>
          <p:spPr bwMode="gray">
            <a:xfrm flipV="1">
              <a:off x="4368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 name="btfpColumnIndicator439285">
              <a:extLst>
                <a:ext uri="{FF2B5EF4-FFF2-40B4-BE49-F238E27FC236}">
                  <a16:creationId xmlns:a16="http://schemas.microsoft.com/office/drawing/2014/main" id="{7FE3BA8E-1CFC-1E3D-8F54-71D42EB25682}"/>
                </a:ext>
              </a:extLst>
            </p:cNvPr>
            <p:cNvCxnSpPr/>
            <p:nvPr/>
          </p:nvCxnSpPr>
          <p:spPr bwMode="gray">
            <a:xfrm flipV="1">
              <a:off x="431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4787A72-4A64-5A02-A3E2-F34DC3B17408}"/>
              </a:ext>
            </a:extLst>
          </p:cNvPr>
          <p:cNvSpPr>
            <a:spLocks noGrp="1"/>
          </p:cNvSpPr>
          <p:nvPr>
            <p:ph type="title" idx="4294967295"/>
          </p:nvPr>
        </p:nvSpPr>
        <p:spPr>
          <a:xfrm>
            <a:off x="432001" y="296127"/>
            <a:ext cx="7425065" cy="639001"/>
          </a:xfrm>
        </p:spPr>
        <p:txBody>
          <a:bodyPr vert="horz"/>
          <a:lstStyle/>
          <a:p>
            <a:r>
              <a:rPr lang="en-GB" sz="1800" b="0" dirty="0"/>
              <a:t>Close collaboration between governments and industry can deliver significant benefits</a:t>
            </a:r>
          </a:p>
        </p:txBody>
      </p:sp>
      <p:grpSp>
        <p:nvGrpSpPr>
          <p:cNvPr id="33" name="Group 32">
            <a:extLst>
              <a:ext uri="{FF2B5EF4-FFF2-40B4-BE49-F238E27FC236}">
                <a16:creationId xmlns:a16="http://schemas.microsoft.com/office/drawing/2014/main" id="{9BFF6859-591E-14D6-29DA-11356E3403B8}"/>
              </a:ext>
            </a:extLst>
          </p:cNvPr>
          <p:cNvGrpSpPr/>
          <p:nvPr/>
        </p:nvGrpSpPr>
        <p:grpSpPr>
          <a:xfrm>
            <a:off x="670666" y="1445243"/>
            <a:ext cx="7802667" cy="80899"/>
            <a:chOff x="670666" y="1249319"/>
            <a:chExt cx="7802667" cy="371731"/>
          </a:xfrm>
        </p:grpSpPr>
        <p:sp>
          <p:nvSpPr>
            <p:cNvPr id="51" name="Rectangle 50">
              <a:extLst>
                <a:ext uri="{FF2B5EF4-FFF2-40B4-BE49-F238E27FC236}">
                  <a16:creationId xmlns:a16="http://schemas.microsoft.com/office/drawing/2014/main" id="{DE5876A3-3689-D8D8-2491-A55C390E5DA8}"/>
                </a:ext>
              </a:extLst>
            </p:cNvPr>
            <p:cNvSpPr/>
            <p:nvPr/>
          </p:nvSpPr>
          <p:spPr bwMode="gray">
            <a:xfrm>
              <a:off x="670666" y="1290594"/>
              <a:ext cx="3591613" cy="29123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indent="0" algn="ctr">
                <a:buNone/>
              </a:pPr>
              <a:r>
                <a:rPr lang="en-US" sz="2400" dirty="0">
                  <a:solidFill>
                    <a:schemeClr val="tx1"/>
                  </a:solidFill>
                </a:rPr>
                <a:t>Governments</a:t>
              </a:r>
            </a:p>
          </p:txBody>
        </p:sp>
        <p:sp>
          <p:nvSpPr>
            <p:cNvPr id="52" name="Rectangle 51">
              <a:extLst>
                <a:ext uri="{FF2B5EF4-FFF2-40B4-BE49-F238E27FC236}">
                  <a16:creationId xmlns:a16="http://schemas.microsoft.com/office/drawing/2014/main" id="{E59AAD9F-B670-8E7E-0BEA-15D2F8F50F2C}"/>
                </a:ext>
              </a:extLst>
            </p:cNvPr>
            <p:cNvSpPr/>
            <p:nvPr/>
          </p:nvSpPr>
          <p:spPr bwMode="gray">
            <a:xfrm>
              <a:off x="4881720" y="1249319"/>
              <a:ext cx="3591613" cy="37173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indent="0" algn="ctr">
                <a:buNone/>
              </a:pPr>
              <a:r>
                <a:rPr lang="en-US" sz="2400" dirty="0">
                  <a:solidFill>
                    <a:schemeClr val="tx1"/>
                  </a:solidFill>
                </a:rPr>
                <a:t>Industry</a:t>
              </a:r>
            </a:p>
          </p:txBody>
        </p:sp>
      </p:grpSp>
      <p:pic>
        <p:nvPicPr>
          <p:cNvPr id="6" name="Logo">
            <a:extLst>
              <a:ext uri="{FF2B5EF4-FFF2-40B4-BE49-F238E27FC236}">
                <a16:creationId xmlns:a16="http://schemas.microsoft.com/office/drawing/2014/main" id="{9C36E458-31C3-1109-A48A-DA7E15328B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black">
          <a:xfrm>
            <a:off x="8161455" y="297543"/>
            <a:ext cx="489895" cy="134381"/>
          </a:xfrm>
          <a:prstGeom prst="rect">
            <a:avLst/>
          </a:prstGeom>
        </p:spPr>
      </p:pic>
      <p:grpSp>
        <p:nvGrpSpPr>
          <p:cNvPr id="34" name="Group 33">
            <a:extLst>
              <a:ext uri="{FF2B5EF4-FFF2-40B4-BE49-F238E27FC236}">
                <a16:creationId xmlns:a16="http://schemas.microsoft.com/office/drawing/2014/main" id="{90B4278A-8331-9C23-A359-A800AC279B67}"/>
              </a:ext>
            </a:extLst>
          </p:cNvPr>
          <p:cNvGrpSpPr/>
          <p:nvPr/>
        </p:nvGrpSpPr>
        <p:grpSpPr>
          <a:xfrm>
            <a:off x="2230872" y="1698175"/>
            <a:ext cx="4712282" cy="523220"/>
            <a:chOff x="2230872" y="1622465"/>
            <a:chExt cx="4712282" cy="523220"/>
          </a:xfrm>
        </p:grpSpPr>
        <p:sp>
          <p:nvSpPr>
            <p:cNvPr id="20" name="TextBox 19">
              <a:extLst>
                <a:ext uri="{FF2B5EF4-FFF2-40B4-BE49-F238E27FC236}">
                  <a16:creationId xmlns:a16="http://schemas.microsoft.com/office/drawing/2014/main" id="{CCE132A9-4D6E-C3A0-4C48-F9DF3A5D7F50}"/>
                </a:ext>
              </a:extLst>
            </p:cNvPr>
            <p:cNvSpPr txBox="1"/>
            <p:nvPr/>
          </p:nvSpPr>
          <p:spPr bwMode="gray">
            <a:xfrm>
              <a:off x="2230872" y="1622465"/>
              <a:ext cx="437332" cy="523220"/>
            </a:xfrm>
            <a:prstGeom prst="rect">
              <a:avLst/>
            </a:prstGeom>
            <a:noFill/>
          </p:spPr>
          <p:txBody>
            <a:bodyPr wrap="square">
              <a:spAutoFit/>
            </a:bodyPr>
            <a:lstStyle/>
            <a:p>
              <a:pPr marL="0" indent="0">
                <a:buNone/>
              </a:pPr>
              <a:r>
                <a:rPr lang="en-DK" sz="2800" dirty="0"/>
                <a:t>↓</a:t>
              </a:r>
            </a:p>
          </p:txBody>
        </p:sp>
        <p:sp>
          <p:nvSpPr>
            <p:cNvPr id="21" name="TextBox 20">
              <a:extLst>
                <a:ext uri="{FF2B5EF4-FFF2-40B4-BE49-F238E27FC236}">
                  <a16:creationId xmlns:a16="http://schemas.microsoft.com/office/drawing/2014/main" id="{DF475A59-5708-9EED-4AFB-C8037F89D9FA}"/>
                </a:ext>
              </a:extLst>
            </p:cNvPr>
            <p:cNvSpPr txBox="1"/>
            <p:nvPr/>
          </p:nvSpPr>
          <p:spPr bwMode="gray">
            <a:xfrm>
              <a:off x="6424994" y="1622465"/>
              <a:ext cx="518160" cy="523220"/>
            </a:xfrm>
            <a:prstGeom prst="rect">
              <a:avLst/>
            </a:prstGeom>
            <a:noFill/>
          </p:spPr>
          <p:txBody>
            <a:bodyPr wrap="square">
              <a:spAutoFit/>
            </a:bodyPr>
            <a:lstStyle/>
            <a:p>
              <a:pPr marL="0" indent="0">
                <a:buNone/>
              </a:pPr>
              <a:r>
                <a:rPr lang="en-DK" sz="2800" dirty="0"/>
                <a:t>↓</a:t>
              </a:r>
            </a:p>
          </p:txBody>
        </p:sp>
      </p:grpSp>
      <p:grpSp>
        <p:nvGrpSpPr>
          <p:cNvPr id="31" name="Group 30">
            <a:extLst>
              <a:ext uri="{FF2B5EF4-FFF2-40B4-BE49-F238E27FC236}">
                <a16:creationId xmlns:a16="http://schemas.microsoft.com/office/drawing/2014/main" id="{3F7FD80B-EEDC-D2A7-0A64-C66E938AA470}"/>
              </a:ext>
            </a:extLst>
          </p:cNvPr>
          <p:cNvGrpSpPr/>
          <p:nvPr/>
        </p:nvGrpSpPr>
        <p:grpSpPr>
          <a:xfrm>
            <a:off x="670667" y="2232957"/>
            <a:ext cx="7802666" cy="2414350"/>
            <a:chOff x="524044" y="2145685"/>
            <a:chExt cx="7802666" cy="2414350"/>
          </a:xfrm>
        </p:grpSpPr>
        <p:sp>
          <p:nvSpPr>
            <p:cNvPr id="23" name="Rounded Rectangle 22">
              <a:extLst>
                <a:ext uri="{FF2B5EF4-FFF2-40B4-BE49-F238E27FC236}">
                  <a16:creationId xmlns:a16="http://schemas.microsoft.com/office/drawing/2014/main" id="{E07FE1A3-D22B-B18A-164E-7BDF45368941}"/>
                </a:ext>
              </a:extLst>
            </p:cNvPr>
            <p:cNvSpPr/>
            <p:nvPr/>
          </p:nvSpPr>
          <p:spPr bwMode="gray">
            <a:xfrm>
              <a:off x="524044" y="2145685"/>
              <a:ext cx="3591613" cy="112697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600"/>
                </a:spcBef>
                <a:buNone/>
              </a:pPr>
              <a:r>
                <a:rPr lang="en-GB" sz="1400" dirty="0">
                  <a:solidFill>
                    <a:schemeClr val="tx1"/>
                  </a:solidFill>
                </a:rPr>
                <a:t>10 GW </a:t>
              </a:r>
              <a:r>
                <a:rPr lang="en-GB" sz="1400" dirty="0" err="1">
                  <a:solidFill>
                    <a:schemeClr val="tx1"/>
                  </a:solidFill>
                </a:rPr>
                <a:t>CfDs</a:t>
              </a:r>
              <a:r>
                <a:rPr lang="en-GB" sz="1400" dirty="0">
                  <a:solidFill>
                    <a:schemeClr val="tx1"/>
                  </a:solidFill>
                </a:rPr>
                <a:t> x 10 years</a:t>
              </a:r>
              <a:r>
                <a:rPr lang="en-GB" sz="1400" dirty="0">
                  <a:solidFill>
                    <a:schemeClr val="tx1"/>
                  </a:solidFill>
                  <a:effectLst/>
                  <a:ea typeface="Calibri" panose="020F0502020204030204" pitchFamily="34" charset="0"/>
                  <a:cs typeface="Arial" panose="020B0604020202020204" pitchFamily="34" charset="0"/>
                </a:rPr>
                <a:t> </a:t>
              </a:r>
            </a:p>
            <a:p>
              <a:pPr marL="0" indent="0" algn="ctr">
                <a:spcBef>
                  <a:spcPts val="600"/>
                </a:spcBef>
                <a:buNone/>
              </a:pPr>
              <a:r>
                <a:rPr lang="en-GB" sz="1000" dirty="0">
                  <a:solidFill>
                    <a:srgbClr val="007ACC"/>
                  </a:solidFill>
                </a:rPr>
                <a:t>Government support and strong European cross-border collaboration </a:t>
              </a:r>
              <a:r>
                <a:rPr lang="en-GB" sz="1000" dirty="0">
                  <a:solidFill>
                    <a:schemeClr val="tx1"/>
                  </a:solidFill>
                </a:rPr>
                <a:t>to ensure an evenly distributed </a:t>
              </a:r>
              <a:r>
                <a:rPr lang="en-GB" sz="1000" dirty="0" err="1">
                  <a:solidFill>
                    <a:schemeClr val="tx1"/>
                  </a:solidFill>
                </a:rPr>
                <a:t>CfD</a:t>
              </a:r>
              <a:r>
                <a:rPr lang="en-GB" sz="1000" dirty="0">
                  <a:solidFill>
                    <a:schemeClr val="tx1"/>
                  </a:solidFill>
                </a:rPr>
                <a:t>-backed build-out plan</a:t>
              </a:r>
            </a:p>
          </p:txBody>
        </p:sp>
        <p:sp>
          <p:nvSpPr>
            <p:cNvPr id="25" name="Rounded Rectangle 24">
              <a:extLst>
                <a:ext uri="{FF2B5EF4-FFF2-40B4-BE49-F238E27FC236}">
                  <a16:creationId xmlns:a16="http://schemas.microsoft.com/office/drawing/2014/main" id="{A063EC42-7692-8942-7302-D15803E07D17}"/>
                </a:ext>
              </a:extLst>
            </p:cNvPr>
            <p:cNvSpPr/>
            <p:nvPr/>
          </p:nvSpPr>
          <p:spPr bwMode="gray">
            <a:xfrm>
              <a:off x="524044" y="3427730"/>
              <a:ext cx="3591613" cy="112697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600"/>
                </a:spcBef>
                <a:buNone/>
              </a:pPr>
              <a:r>
                <a:rPr lang="en-GB" sz="1400" dirty="0">
                  <a:solidFill>
                    <a:schemeClr val="tx1"/>
                  </a:solidFill>
                </a:rPr>
                <a:t>~5 GW top-up per year </a:t>
              </a:r>
            </a:p>
            <a:p>
              <a:pPr marL="0" indent="0" algn="ctr">
                <a:spcBef>
                  <a:spcPts val="600"/>
                </a:spcBef>
                <a:buNone/>
              </a:pPr>
              <a:r>
                <a:rPr lang="en-GB" sz="1000" dirty="0">
                  <a:solidFill>
                    <a:srgbClr val="007ACC"/>
                  </a:solidFill>
                </a:rPr>
                <a:t>Tender merchant projects </a:t>
              </a:r>
              <a:r>
                <a:rPr lang="en-GB" sz="1000" dirty="0">
                  <a:solidFill>
                    <a:schemeClr val="tx1"/>
                  </a:solidFill>
                </a:rPr>
                <a:t>to promote </a:t>
              </a:r>
              <a:br>
                <a:rPr lang="en-GB" sz="1000" dirty="0">
                  <a:solidFill>
                    <a:schemeClr val="tx1"/>
                  </a:solidFill>
                </a:rPr>
              </a:br>
              <a:r>
                <a:rPr lang="en-GB" sz="1000" dirty="0">
                  <a:solidFill>
                    <a:schemeClr val="tx1"/>
                  </a:solidFill>
                </a:rPr>
                <a:t>flexible market-making by developers</a:t>
              </a:r>
            </a:p>
          </p:txBody>
        </p:sp>
        <p:sp>
          <p:nvSpPr>
            <p:cNvPr id="26" name="Rounded Rectangle 25">
              <a:extLst>
                <a:ext uri="{FF2B5EF4-FFF2-40B4-BE49-F238E27FC236}">
                  <a16:creationId xmlns:a16="http://schemas.microsoft.com/office/drawing/2014/main" id="{EA311D4D-2117-5C04-6F20-33F80F4FDAB6}"/>
                </a:ext>
              </a:extLst>
            </p:cNvPr>
            <p:cNvSpPr/>
            <p:nvPr/>
          </p:nvSpPr>
          <p:spPr bwMode="gray">
            <a:xfrm>
              <a:off x="4735097" y="2145685"/>
              <a:ext cx="3591613" cy="112697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600"/>
                </a:spcBef>
                <a:buNone/>
              </a:pPr>
              <a:r>
                <a:rPr lang="en-GB" sz="1400" dirty="0">
                  <a:solidFill>
                    <a:schemeClr val="tx1"/>
                  </a:solidFill>
                </a:rPr>
                <a:t>Capacity certainty </a:t>
              </a:r>
            </a:p>
            <a:p>
              <a:pPr marL="0" indent="0" algn="ctr">
                <a:spcBef>
                  <a:spcPts val="600"/>
                </a:spcBef>
                <a:buNone/>
              </a:pPr>
              <a:r>
                <a:rPr lang="en-GB" sz="1000" dirty="0">
                  <a:solidFill>
                    <a:srgbClr val="007ACC"/>
                  </a:solidFill>
                </a:rPr>
                <a:t>Mobilizing the investments needed </a:t>
              </a:r>
              <a:r>
                <a:rPr lang="en-GB" sz="1000" dirty="0">
                  <a:solidFill>
                    <a:schemeClr val="tx1"/>
                  </a:solidFill>
                </a:rPr>
                <a:t>to meet the necessary build-out towards 2040</a:t>
              </a:r>
            </a:p>
          </p:txBody>
        </p:sp>
        <p:sp>
          <p:nvSpPr>
            <p:cNvPr id="30" name="Rounded Rectangle 29">
              <a:extLst>
                <a:ext uri="{FF2B5EF4-FFF2-40B4-BE49-F238E27FC236}">
                  <a16:creationId xmlns:a16="http://schemas.microsoft.com/office/drawing/2014/main" id="{C32CA9F0-AB61-6511-0790-48275D48A85E}"/>
                </a:ext>
              </a:extLst>
            </p:cNvPr>
            <p:cNvSpPr/>
            <p:nvPr/>
          </p:nvSpPr>
          <p:spPr bwMode="gray">
            <a:xfrm>
              <a:off x="4735097" y="3433064"/>
              <a:ext cx="3591613" cy="112697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600"/>
                </a:spcBef>
                <a:buNone/>
              </a:pPr>
              <a:r>
                <a:rPr lang="en-GB" sz="1400" dirty="0">
                  <a:solidFill>
                    <a:schemeClr val="tx1"/>
                  </a:solidFill>
                </a:rPr>
                <a:t>~30% LCOE reduction by 2040 </a:t>
              </a:r>
            </a:p>
            <a:p>
              <a:pPr marL="0" indent="0" algn="ctr">
                <a:spcBef>
                  <a:spcPts val="600"/>
                </a:spcBef>
                <a:buNone/>
              </a:pPr>
              <a:r>
                <a:rPr lang="en-GB" sz="1000" dirty="0">
                  <a:solidFill>
                    <a:schemeClr val="tx1"/>
                  </a:solidFill>
                </a:rPr>
                <a:t>By reducing the 1) </a:t>
              </a:r>
              <a:r>
                <a:rPr lang="en-GB" sz="1000" dirty="0">
                  <a:solidFill>
                    <a:srgbClr val="007ACC"/>
                  </a:solidFill>
                </a:rPr>
                <a:t>cost of capital (~15%) </a:t>
              </a:r>
              <a:r>
                <a:rPr lang="en-GB" sz="1000" dirty="0">
                  <a:solidFill>
                    <a:schemeClr val="tx1"/>
                  </a:solidFill>
                </a:rPr>
                <a:t>and </a:t>
              </a:r>
              <a:br>
                <a:rPr lang="en-GB" sz="1000" dirty="0">
                  <a:solidFill>
                    <a:schemeClr val="tx1"/>
                  </a:solidFill>
                </a:rPr>
              </a:br>
              <a:r>
                <a:rPr lang="en-GB" sz="1000" dirty="0">
                  <a:solidFill>
                    <a:schemeClr val="tx1"/>
                  </a:solidFill>
                </a:rPr>
                <a:t>2) </a:t>
              </a:r>
              <a:r>
                <a:rPr lang="en-GB" sz="1000" dirty="0">
                  <a:solidFill>
                    <a:srgbClr val="007ACC"/>
                  </a:solidFill>
                </a:rPr>
                <a:t>accelerating the industry learning curve (~15%)</a:t>
              </a:r>
            </a:p>
          </p:txBody>
        </p:sp>
      </p:grpSp>
    </p:spTree>
    <p:custDataLst>
      <p:tags r:id="rId1"/>
    </p:custDataLst>
    <p:extLst>
      <p:ext uri="{BB962C8B-B14F-4D97-AF65-F5344CB8AC3E}">
        <p14:creationId xmlns:p14="http://schemas.microsoft.com/office/powerpoint/2010/main" val="240141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B55DC-B1EA-8AB5-BF09-C172BA45E1C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CEE81B2-833D-0463-D15B-D3C950AD7D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FCEE81B2-833D-0463-D15B-D3C950AD7D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EA4506A9-51DA-3F62-A62C-D705350FA2E7}"/>
              </a:ext>
            </a:extLst>
          </p:cNvPr>
          <p:cNvSpPr>
            <a:spLocks noGrp="1"/>
          </p:cNvSpPr>
          <p:nvPr>
            <p:ph type="body" sz="quarter" idx="26"/>
          </p:nvPr>
        </p:nvSpPr>
        <p:spPr/>
        <p:txBody>
          <a:bodyPr/>
          <a:lstStyle/>
          <a:p>
            <a:endParaRPr lang="en-GB" noProof="0" dirty="0"/>
          </a:p>
        </p:txBody>
      </p:sp>
      <p:sp>
        <p:nvSpPr>
          <p:cNvPr id="3" name="Title 2">
            <a:extLst>
              <a:ext uri="{FF2B5EF4-FFF2-40B4-BE49-F238E27FC236}">
                <a16:creationId xmlns:a16="http://schemas.microsoft.com/office/drawing/2014/main" id="{1221AC39-2D68-7D79-28BD-C29E56D7BAD3}"/>
              </a:ext>
            </a:extLst>
          </p:cNvPr>
          <p:cNvSpPr>
            <a:spLocks noGrp="1"/>
          </p:cNvSpPr>
          <p:nvPr>
            <p:ph type="title"/>
          </p:nvPr>
        </p:nvSpPr>
        <p:spPr/>
        <p:txBody>
          <a:bodyPr vert="horz"/>
          <a:lstStyle/>
          <a:p>
            <a:r>
              <a:rPr lang="en-GB" noProof="0" dirty="0">
                <a:latin typeface="+mn-lt"/>
              </a:rPr>
              <a:t>Criteria for success</a:t>
            </a:r>
          </a:p>
        </p:txBody>
      </p:sp>
      <p:grpSp>
        <p:nvGrpSpPr>
          <p:cNvPr id="11" name="Group 10">
            <a:extLst>
              <a:ext uri="{FF2B5EF4-FFF2-40B4-BE49-F238E27FC236}">
                <a16:creationId xmlns:a16="http://schemas.microsoft.com/office/drawing/2014/main" id="{24F6AEF9-EE8C-3087-5236-B1AA1C0323A8}"/>
              </a:ext>
            </a:extLst>
          </p:cNvPr>
          <p:cNvGrpSpPr/>
          <p:nvPr/>
        </p:nvGrpSpPr>
        <p:grpSpPr>
          <a:xfrm>
            <a:off x="1356815" y="1792126"/>
            <a:ext cx="6430370" cy="1386374"/>
            <a:chOff x="432000" y="1792126"/>
            <a:chExt cx="6430370" cy="1386374"/>
          </a:xfrm>
        </p:grpSpPr>
        <p:grpSp>
          <p:nvGrpSpPr>
            <p:cNvPr id="7" name="Group 6">
              <a:extLst>
                <a:ext uri="{FF2B5EF4-FFF2-40B4-BE49-F238E27FC236}">
                  <a16:creationId xmlns:a16="http://schemas.microsoft.com/office/drawing/2014/main" id="{7D9775DE-2CF3-9628-CF4D-7A3308A74F6C}"/>
                </a:ext>
              </a:extLst>
            </p:cNvPr>
            <p:cNvGrpSpPr/>
            <p:nvPr/>
          </p:nvGrpSpPr>
          <p:grpSpPr>
            <a:xfrm>
              <a:off x="432000" y="1792126"/>
              <a:ext cx="2016000" cy="1370491"/>
              <a:chOff x="432000" y="1792126"/>
              <a:chExt cx="2016000" cy="1370491"/>
            </a:xfrm>
          </p:grpSpPr>
          <p:sp>
            <p:nvSpPr>
              <p:cNvPr id="21" name="Free-form: Shape 20">
                <a:extLst>
                  <a:ext uri="{FF2B5EF4-FFF2-40B4-BE49-F238E27FC236}">
                    <a16:creationId xmlns:a16="http://schemas.microsoft.com/office/drawing/2014/main" id="{09713638-987B-3858-4242-E71033497D15}"/>
                  </a:ext>
                </a:extLst>
              </p:cNvPr>
              <p:cNvSpPr/>
              <p:nvPr/>
            </p:nvSpPr>
            <p:spPr>
              <a:xfrm>
                <a:off x="1080000" y="1792126"/>
                <a:ext cx="720000" cy="720000"/>
              </a:xfrm>
              <a:custGeom>
                <a:avLst/>
                <a:gdLst>
                  <a:gd name="connsiteX0" fmla="*/ 295537 w 720000"/>
                  <a:gd name="connsiteY0" fmla="*/ 536936 h 720000"/>
                  <a:gd name="connsiteX1" fmla="*/ 271334 w 720000"/>
                  <a:gd name="connsiteY1" fmla="*/ 561157 h 720000"/>
                  <a:gd name="connsiteX2" fmla="*/ 271334 w 720000"/>
                  <a:gd name="connsiteY2" fmla="*/ 586725 h 720000"/>
                  <a:gd name="connsiteX3" fmla="*/ 494174 w 720000"/>
                  <a:gd name="connsiteY3" fmla="*/ 586725 h 720000"/>
                  <a:gd name="connsiteX4" fmla="*/ 494174 w 720000"/>
                  <a:gd name="connsiteY4" fmla="*/ 561157 h 720000"/>
                  <a:gd name="connsiteX5" fmla="*/ 470060 w 720000"/>
                  <a:gd name="connsiteY5" fmla="*/ 536936 h 720000"/>
                  <a:gd name="connsiteX6" fmla="*/ 439195 w 720000"/>
                  <a:gd name="connsiteY6" fmla="*/ 403296 h 720000"/>
                  <a:gd name="connsiteX7" fmla="*/ 309811 w 720000"/>
                  <a:gd name="connsiteY7" fmla="*/ 429330 h 720000"/>
                  <a:gd name="connsiteX8" fmla="*/ 310852 w 720000"/>
                  <a:gd name="connsiteY8" fmla="*/ 434429 h 720000"/>
                  <a:gd name="connsiteX9" fmla="*/ 340385 w 720000"/>
                  <a:gd name="connsiteY9" fmla="*/ 454216 h 720000"/>
                  <a:gd name="connsiteX10" fmla="*/ 340567 w 720000"/>
                  <a:gd name="connsiteY10" fmla="*/ 454180 h 720000"/>
                  <a:gd name="connsiteX11" fmla="*/ 420468 w 720000"/>
                  <a:gd name="connsiteY11" fmla="*/ 438111 h 720000"/>
                  <a:gd name="connsiteX12" fmla="*/ 440218 w 720000"/>
                  <a:gd name="connsiteY12" fmla="*/ 408377 h 720000"/>
                  <a:gd name="connsiteX13" fmla="*/ 261457 w 720000"/>
                  <a:gd name="connsiteY13" fmla="*/ 314580 h 720000"/>
                  <a:gd name="connsiteX14" fmla="*/ 138608 w 720000"/>
                  <a:gd name="connsiteY14" fmla="*/ 332140 h 720000"/>
                  <a:gd name="connsiteX15" fmla="*/ 71546 w 720000"/>
                  <a:gd name="connsiteY15" fmla="*/ 347904 h 720000"/>
                  <a:gd name="connsiteX16" fmla="*/ 71295 w 720000"/>
                  <a:gd name="connsiteY16" fmla="*/ 359808 h 720000"/>
                  <a:gd name="connsiteX17" fmla="*/ 73252 w 720000"/>
                  <a:gd name="connsiteY17" fmla="*/ 393708 h 720000"/>
                  <a:gd name="connsiteX18" fmla="*/ 146868 w 720000"/>
                  <a:gd name="connsiteY18" fmla="*/ 381463 h 720000"/>
                  <a:gd name="connsiteX19" fmla="*/ 268549 w 720000"/>
                  <a:gd name="connsiteY19" fmla="*/ 349789 h 720000"/>
                  <a:gd name="connsiteX20" fmla="*/ 402543 w 720000"/>
                  <a:gd name="connsiteY20" fmla="*/ 221482 h 720000"/>
                  <a:gd name="connsiteX21" fmla="*/ 273168 w 720000"/>
                  <a:gd name="connsiteY21" fmla="*/ 247522 h 720000"/>
                  <a:gd name="connsiteX22" fmla="*/ 304097 w 720000"/>
                  <a:gd name="connsiteY22" fmla="*/ 401188 h 720000"/>
                  <a:gd name="connsiteX23" fmla="*/ 433472 w 720000"/>
                  <a:gd name="connsiteY23" fmla="*/ 375149 h 720000"/>
                  <a:gd name="connsiteX24" fmla="*/ 366010 w 720000"/>
                  <a:gd name="connsiteY24" fmla="*/ 167563 h 720000"/>
                  <a:gd name="connsiteX25" fmla="*/ 286109 w 720000"/>
                  <a:gd name="connsiteY25" fmla="*/ 183722 h 720000"/>
                  <a:gd name="connsiteX26" fmla="*/ 266359 w 720000"/>
                  <a:gd name="connsiteY26" fmla="*/ 213438 h 720000"/>
                  <a:gd name="connsiteX27" fmla="*/ 267544 w 720000"/>
                  <a:gd name="connsiteY27" fmla="*/ 219328 h 720000"/>
                  <a:gd name="connsiteX28" fmla="*/ 396929 w 720000"/>
                  <a:gd name="connsiteY28" fmla="*/ 193292 h 720000"/>
                  <a:gd name="connsiteX29" fmla="*/ 395726 w 720000"/>
                  <a:gd name="connsiteY29" fmla="*/ 187314 h 720000"/>
                  <a:gd name="connsiteX30" fmla="*/ 366010 w 720000"/>
                  <a:gd name="connsiteY30" fmla="*/ 167563 h 720000"/>
                  <a:gd name="connsiteX31" fmla="*/ 360000 w 720000"/>
                  <a:gd name="connsiteY31" fmla="*/ 0 h 720000"/>
                  <a:gd name="connsiteX32" fmla="*/ 720000 w 720000"/>
                  <a:gd name="connsiteY32" fmla="*/ 360000 h 720000"/>
                  <a:gd name="connsiteX33" fmla="*/ 360000 w 720000"/>
                  <a:gd name="connsiteY33" fmla="*/ 720000 h 720000"/>
                  <a:gd name="connsiteX34" fmla="*/ 0 w 720000"/>
                  <a:gd name="connsiteY34" fmla="*/ 360000 h 720000"/>
                  <a:gd name="connsiteX35" fmla="*/ 360000 w 720000"/>
                  <a:gd name="connsiteY35"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0000" h="720000">
                    <a:moveTo>
                      <a:pt x="295537" y="536936"/>
                    </a:moveTo>
                    <a:cubicBezTo>
                      <a:pt x="282168" y="536945"/>
                      <a:pt x="271334" y="547788"/>
                      <a:pt x="271334" y="561157"/>
                    </a:cubicBezTo>
                    <a:lnTo>
                      <a:pt x="271334" y="586725"/>
                    </a:lnTo>
                    <a:lnTo>
                      <a:pt x="494174" y="586725"/>
                    </a:lnTo>
                    <a:lnTo>
                      <a:pt x="494174" y="561157"/>
                    </a:lnTo>
                    <a:cubicBezTo>
                      <a:pt x="494174" y="547822"/>
                      <a:pt x="483396" y="536995"/>
                      <a:pt x="470060" y="536936"/>
                    </a:cubicBezTo>
                    <a:close/>
                    <a:moveTo>
                      <a:pt x="439195" y="403296"/>
                    </a:moveTo>
                    <a:lnTo>
                      <a:pt x="309811" y="429330"/>
                    </a:lnTo>
                    <a:lnTo>
                      <a:pt x="310852" y="434429"/>
                    </a:lnTo>
                    <a:cubicBezTo>
                      <a:pt x="313544" y="448048"/>
                      <a:pt x="326766" y="456907"/>
                      <a:pt x="340385" y="454216"/>
                    </a:cubicBezTo>
                    <a:cubicBezTo>
                      <a:pt x="340445" y="454205"/>
                      <a:pt x="340507" y="454192"/>
                      <a:pt x="340567" y="454180"/>
                    </a:cubicBezTo>
                    <a:lnTo>
                      <a:pt x="420468" y="438111"/>
                    </a:lnTo>
                    <a:cubicBezTo>
                      <a:pt x="434125" y="435344"/>
                      <a:pt x="442962" y="422039"/>
                      <a:pt x="440218" y="408377"/>
                    </a:cubicBezTo>
                    <a:close/>
                    <a:moveTo>
                      <a:pt x="261457" y="314580"/>
                    </a:moveTo>
                    <a:cubicBezTo>
                      <a:pt x="220227" y="318264"/>
                      <a:pt x="179219" y="324126"/>
                      <a:pt x="138608" y="332140"/>
                    </a:cubicBezTo>
                    <a:cubicBezTo>
                      <a:pt x="114602" y="336970"/>
                      <a:pt x="91297" y="342679"/>
                      <a:pt x="71546" y="347904"/>
                    </a:cubicBezTo>
                    <a:cubicBezTo>
                      <a:pt x="71390" y="351855"/>
                      <a:pt x="71307" y="355823"/>
                      <a:pt x="71295" y="359808"/>
                    </a:cubicBezTo>
                    <a:cubicBezTo>
                      <a:pt x="71284" y="371137"/>
                      <a:pt x="71937" y="382456"/>
                      <a:pt x="73252" y="393708"/>
                    </a:cubicBezTo>
                    <a:cubicBezTo>
                      <a:pt x="93954" y="390943"/>
                      <a:pt x="119504" y="386975"/>
                      <a:pt x="146868" y="381463"/>
                    </a:cubicBezTo>
                    <a:cubicBezTo>
                      <a:pt x="187983" y="373160"/>
                      <a:pt x="228605" y="362586"/>
                      <a:pt x="268549" y="349789"/>
                    </a:cubicBezTo>
                    <a:close/>
                    <a:moveTo>
                      <a:pt x="402543" y="221482"/>
                    </a:moveTo>
                    <a:lnTo>
                      <a:pt x="273168" y="247522"/>
                    </a:lnTo>
                    <a:lnTo>
                      <a:pt x="304097" y="401188"/>
                    </a:lnTo>
                    <a:lnTo>
                      <a:pt x="433472" y="375149"/>
                    </a:lnTo>
                    <a:close/>
                    <a:moveTo>
                      <a:pt x="366010" y="167563"/>
                    </a:moveTo>
                    <a:lnTo>
                      <a:pt x="286109" y="183722"/>
                    </a:lnTo>
                    <a:cubicBezTo>
                      <a:pt x="272455" y="186482"/>
                      <a:pt x="263616" y="199780"/>
                      <a:pt x="266359" y="213438"/>
                    </a:cubicBezTo>
                    <a:lnTo>
                      <a:pt x="267544" y="219328"/>
                    </a:lnTo>
                    <a:lnTo>
                      <a:pt x="396929" y="193292"/>
                    </a:lnTo>
                    <a:lnTo>
                      <a:pt x="395726" y="187314"/>
                    </a:lnTo>
                    <a:cubicBezTo>
                      <a:pt x="392966" y="173658"/>
                      <a:pt x="379669" y="164819"/>
                      <a:pt x="366010" y="167563"/>
                    </a:cubicBezTo>
                    <a:close/>
                    <a:moveTo>
                      <a:pt x="360000" y="0"/>
                    </a:moveTo>
                    <a:cubicBezTo>
                      <a:pt x="558823" y="0"/>
                      <a:pt x="720000" y="161177"/>
                      <a:pt x="720000" y="360000"/>
                    </a:cubicBezTo>
                    <a:cubicBezTo>
                      <a:pt x="720000" y="558823"/>
                      <a:pt x="558823" y="720000"/>
                      <a:pt x="360000" y="720000"/>
                    </a:cubicBezTo>
                    <a:cubicBezTo>
                      <a:pt x="161177" y="720000"/>
                      <a:pt x="0" y="558823"/>
                      <a:pt x="0" y="360000"/>
                    </a:cubicBezTo>
                    <a:cubicBezTo>
                      <a:pt x="0" y="161177"/>
                      <a:pt x="161177" y="0"/>
                      <a:pt x="36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GB" sz="1300" noProof="0" dirty="0"/>
              </a:p>
            </p:txBody>
          </p:sp>
          <p:sp>
            <p:nvSpPr>
              <p:cNvPr id="8" name="TextBox 7">
                <a:extLst>
                  <a:ext uri="{FF2B5EF4-FFF2-40B4-BE49-F238E27FC236}">
                    <a16:creationId xmlns:a16="http://schemas.microsoft.com/office/drawing/2014/main" id="{73675436-981F-FD3D-AA01-ABDFBA6B384A}"/>
                  </a:ext>
                </a:extLst>
              </p:cNvPr>
              <p:cNvSpPr txBox="1"/>
              <p:nvPr/>
            </p:nvSpPr>
            <p:spPr>
              <a:xfrm>
                <a:off x="432000" y="2689923"/>
                <a:ext cx="2016000" cy="472694"/>
              </a:xfrm>
              <a:prstGeom prst="rect">
                <a:avLst/>
              </a:prstGeom>
              <a:noFill/>
            </p:spPr>
            <p:txBody>
              <a:bodyPr wrap="square" lIns="0" tIns="0" rIns="0" bIns="0" rtlCol="0">
                <a:spAutoFit/>
              </a:bodyPr>
              <a:lstStyle/>
              <a:p>
                <a:pPr algn="ctr">
                  <a:lnSpc>
                    <a:spcPct val="96000"/>
                  </a:lnSpc>
                  <a:spcAft>
                    <a:spcPts val="600"/>
                  </a:spcAft>
                </a:pPr>
                <a:r>
                  <a:rPr lang="en-GB" sz="1600" noProof="0" dirty="0">
                    <a:solidFill>
                      <a:srgbClr val="0003B5"/>
                    </a:solidFill>
                  </a:rPr>
                  <a:t>CfD </a:t>
                </a:r>
                <a:br>
                  <a:rPr lang="en-GB" sz="1600" noProof="0" dirty="0">
                    <a:solidFill>
                      <a:srgbClr val="0003B5"/>
                    </a:solidFill>
                  </a:rPr>
                </a:br>
                <a:r>
                  <a:rPr lang="en-GB" sz="1600" noProof="0" dirty="0">
                    <a:solidFill>
                      <a:srgbClr val="0003B5"/>
                    </a:solidFill>
                  </a:rPr>
                  <a:t>auction pipeline</a:t>
                </a:r>
                <a:endParaRPr lang="en-GB" sz="1600" i="1" noProof="0" dirty="0">
                  <a:solidFill>
                    <a:srgbClr val="0003B5"/>
                  </a:solidFill>
                  <a:ea typeface="Arial" panose="020B0604020202020204" pitchFamily="34" charset="0"/>
                </a:endParaRPr>
              </a:p>
            </p:txBody>
          </p:sp>
        </p:grpSp>
        <p:grpSp>
          <p:nvGrpSpPr>
            <p:cNvPr id="9" name="Group 8">
              <a:extLst>
                <a:ext uri="{FF2B5EF4-FFF2-40B4-BE49-F238E27FC236}">
                  <a16:creationId xmlns:a16="http://schemas.microsoft.com/office/drawing/2014/main" id="{D884E326-DEBC-105A-B1CB-B519476F27C8}"/>
                </a:ext>
              </a:extLst>
            </p:cNvPr>
            <p:cNvGrpSpPr/>
            <p:nvPr/>
          </p:nvGrpSpPr>
          <p:grpSpPr>
            <a:xfrm>
              <a:off x="4846370" y="1792126"/>
              <a:ext cx="2016000" cy="1386374"/>
              <a:chOff x="6612817" y="1792126"/>
              <a:chExt cx="2016000" cy="1386374"/>
            </a:xfrm>
          </p:grpSpPr>
          <p:sp>
            <p:nvSpPr>
              <p:cNvPr id="25" name="TextBox 24">
                <a:extLst>
                  <a:ext uri="{FF2B5EF4-FFF2-40B4-BE49-F238E27FC236}">
                    <a16:creationId xmlns:a16="http://schemas.microsoft.com/office/drawing/2014/main" id="{8363E7E8-8B65-CF34-FA9F-7737CD8018CF}"/>
                  </a:ext>
                </a:extLst>
              </p:cNvPr>
              <p:cNvSpPr txBox="1"/>
              <p:nvPr/>
            </p:nvSpPr>
            <p:spPr>
              <a:xfrm>
                <a:off x="6612817" y="2705806"/>
                <a:ext cx="2016000" cy="472694"/>
              </a:xfrm>
              <a:prstGeom prst="rect">
                <a:avLst/>
              </a:prstGeom>
              <a:noFill/>
            </p:spPr>
            <p:txBody>
              <a:bodyPr wrap="square" lIns="0" tIns="0" rIns="0" bIns="0" rtlCol="0">
                <a:spAutoFit/>
              </a:bodyPr>
              <a:lstStyle/>
              <a:p>
                <a:pPr algn="ctr">
                  <a:lnSpc>
                    <a:spcPct val="96000"/>
                  </a:lnSpc>
                  <a:spcAft>
                    <a:spcPts val="600"/>
                  </a:spcAft>
                </a:pPr>
                <a:r>
                  <a:rPr lang="en-GB" sz="1600" noProof="0" dirty="0">
                    <a:solidFill>
                      <a:srgbClr val="0003B5"/>
                    </a:solidFill>
                  </a:rPr>
                  <a:t>Grid </a:t>
                </a:r>
                <a:br>
                  <a:rPr lang="en-GB" sz="1600" noProof="0" dirty="0">
                    <a:solidFill>
                      <a:srgbClr val="0003B5"/>
                    </a:solidFill>
                  </a:rPr>
                </a:br>
                <a:r>
                  <a:rPr lang="en-GB" sz="1600" noProof="0" dirty="0">
                    <a:solidFill>
                      <a:srgbClr val="0003B5"/>
                    </a:solidFill>
                  </a:rPr>
                  <a:t>investments</a:t>
                </a:r>
                <a:endParaRPr lang="en-GB" sz="1600" i="1" noProof="0" dirty="0">
                  <a:solidFill>
                    <a:srgbClr val="0003B5"/>
                  </a:solidFill>
                  <a:ea typeface="Arial" panose="020B0604020202020204" pitchFamily="34" charset="0"/>
                </a:endParaRPr>
              </a:p>
            </p:txBody>
          </p:sp>
          <p:pic>
            <p:nvPicPr>
              <p:cNvPr id="27" name="Graphic 26">
                <a:extLst>
                  <a:ext uri="{FF2B5EF4-FFF2-40B4-BE49-F238E27FC236}">
                    <a16:creationId xmlns:a16="http://schemas.microsoft.com/office/drawing/2014/main" id="{7B2637F3-6EB1-405A-6C23-DE3CFB5E37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0817" y="1792126"/>
                <a:ext cx="720000" cy="720000"/>
              </a:xfrm>
              <a:prstGeom prst="rect">
                <a:avLst/>
              </a:prstGeom>
            </p:spPr>
          </p:pic>
        </p:grpSp>
        <p:grpSp>
          <p:nvGrpSpPr>
            <p:cNvPr id="10" name="Group 9">
              <a:extLst>
                <a:ext uri="{FF2B5EF4-FFF2-40B4-BE49-F238E27FC236}">
                  <a16:creationId xmlns:a16="http://schemas.microsoft.com/office/drawing/2014/main" id="{B504ECB4-643D-D5C4-EC02-566676D47AFA}"/>
                </a:ext>
              </a:extLst>
            </p:cNvPr>
            <p:cNvGrpSpPr/>
            <p:nvPr/>
          </p:nvGrpSpPr>
          <p:grpSpPr>
            <a:xfrm>
              <a:off x="2639185" y="1792126"/>
              <a:ext cx="2016000" cy="1379844"/>
              <a:chOff x="3564000" y="1792126"/>
              <a:chExt cx="2016000" cy="1379844"/>
            </a:xfrm>
          </p:grpSpPr>
          <p:sp>
            <p:nvSpPr>
              <p:cNvPr id="23" name="TextBox 22">
                <a:extLst>
                  <a:ext uri="{FF2B5EF4-FFF2-40B4-BE49-F238E27FC236}">
                    <a16:creationId xmlns:a16="http://schemas.microsoft.com/office/drawing/2014/main" id="{1E164944-10BF-FC3B-491C-5C3A28FF74D7}"/>
                  </a:ext>
                </a:extLst>
              </p:cNvPr>
              <p:cNvSpPr txBox="1"/>
              <p:nvPr/>
            </p:nvSpPr>
            <p:spPr>
              <a:xfrm>
                <a:off x="3564000" y="2699276"/>
                <a:ext cx="2016000" cy="472694"/>
              </a:xfrm>
              <a:prstGeom prst="rect">
                <a:avLst/>
              </a:prstGeom>
              <a:noFill/>
            </p:spPr>
            <p:txBody>
              <a:bodyPr wrap="square" lIns="0" tIns="0" rIns="0" bIns="0" rtlCol="0">
                <a:spAutoFit/>
              </a:bodyPr>
              <a:lstStyle/>
              <a:p>
                <a:pPr algn="ctr">
                  <a:lnSpc>
                    <a:spcPct val="96000"/>
                  </a:lnSpc>
                  <a:spcAft>
                    <a:spcPts val="600"/>
                  </a:spcAft>
                </a:pPr>
                <a:r>
                  <a:rPr lang="en-GB" sz="1600" noProof="0" dirty="0">
                    <a:solidFill>
                      <a:srgbClr val="0003B5"/>
                    </a:solidFill>
                  </a:rPr>
                  <a:t>Electrification </a:t>
                </a:r>
                <a:br>
                  <a:rPr lang="en-GB" sz="1600" noProof="0" dirty="0">
                    <a:solidFill>
                      <a:srgbClr val="0003B5"/>
                    </a:solidFill>
                  </a:rPr>
                </a:br>
                <a:r>
                  <a:rPr lang="en-GB" sz="1600" noProof="0" dirty="0">
                    <a:solidFill>
                      <a:srgbClr val="0003B5"/>
                    </a:solidFill>
                  </a:rPr>
                  <a:t>push</a:t>
                </a:r>
                <a:endParaRPr lang="en-GB" sz="1600" i="1" noProof="0" dirty="0">
                  <a:solidFill>
                    <a:srgbClr val="0003B5"/>
                  </a:solidFill>
                  <a:ea typeface="Arial" panose="020B0604020202020204" pitchFamily="34" charset="0"/>
                </a:endParaRPr>
              </a:p>
            </p:txBody>
          </p:sp>
          <p:pic>
            <p:nvPicPr>
              <p:cNvPr id="28" name="Graphic 27">
                <a:extLst>
                  <a:ext uri="{FF2B5EF4-FFF2-40B4-BE49-F238E27FC236}">
                    <a16:creationId xmlns:a16="http://schemas.microsoft.com/office/drawing/2014/main" id="{AA751FFE-DC83-4997-F48D-60BD3AED03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12000" y="1792126"/>
                <a:ext cx="720000" cy="720000"/>
              </a:xfrm>
              <a:prstGeom prst="rect">
                <a:avLst/>
              </a:prstGeom>
            </p:spPr>
          </p:pic>
        </p:grpSp>
      </p:grpSp>
    </p:spTree>
    <p:extLst>
      <p:ext uri="{BB962C8B-B14F-4D97-AF65-F5344CB8AC3E}">
        <p14:creationId xmlns:p14="http://schemas.microsoft.com/office/powerpoint/2010/main" val="32275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DB404-AEE9-952C-C1AD-AD5448A6B85D}"/>
            </a:ext>
          </a:extLst>
        </p:cNvPr>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214FA583-E4F5-C399-A9AB-BF03D083223E}"/>
              </a:ext>
            </a:extLst>
          </p:cNvPr>
          <p:cNvGraphicFramePr>
            <a:graphicFrameLocks noChangeAspect="1"/>
          </p:cNvGraphicFramePr>
          <p:nvPr>
            <p:custDataLst>
              <p:tags r:id="rId1"/>
            </p:custDataLst>
          </p:nvPr>
        </p:nvGraphicFramePr>
        <p:xfrm>
          <a:off x="14257" y="8713"/>
          <a:ext cx="1584" cy="1584"/>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4" name="think-cell data - do not delete" hidden="1">
                        <a:extLst>
                          <a:ext uri="{FF2B5EF4-FFF2-40B4-BE49-F238E27FC236}">
                            <a16:creationId xmlns:a16="http://schemas.microsoft.com/office/drawing/2014/main" id="{214FA583-E4F5-C399-A9AB-BF03D083223E}"/>
                          </a:ext>
                        </a:extLst>
                      </p:cNvPr>
                      <p:cNvPicPr/>
                      <p:nvPr/>
                    </p:nvPicPr>
                    <p:blipFill>
                      <a:blip r:embed="rId5"/>
                      <a:stretch>
                        <a:fillRect/>
                      </a:stretch>
                    </p:blipFill>
                    <p:spPr>
                      <a:xfrm>
                        <a:off x="14257" y="8713"/>
                        <a:ext cx="1584" cy="1584"/>
                      </a:xfrm>
                      <a:prstGeom prst="rect">
                        <a:avLst/>
                      </a:prstGeom>
                    </p:spPr>
                  </p:pic>
                </p:oleObj>
              </mc:Fallback>
            </mc:AlternateContent>
          </a:graphicData>
        </a:graphic>
      </p:graphicFrame>
      <p:sp>
        <p:nvSpPr>
          <p:cNvPr id="15" name="Text Placeholder 14">
            <a:extLst>
              <a:ext uri="{FF2B5EF4-FFF2-40B4-BE49-F238E27FC236}">
                <a16:creationId xmlns:a16="http://schemas.microsoft.com/office/drawing/2014/main" id="{7B4196D0-18E7-8CC5-FC19-A818E58CCC62}"/>
              </a:ext>
            </a:extLst>
          </p:cNvPr>
          <p:cNvSpPr>
            <a:spLocks noGrp="1"/>
          </p:cNvSpPr>
          <p:nvPr>
            <p:ph type="body" sz="quarter" idx="26"/>
          </p:nvPr>
        </p:nvSpPr>
        <p:spPr/>
        <p:txBody>
          <a:bodyPr/>
          <a:lstStyle/>
          <a:p>
            <a:endParaRPr lang="en-GB" noProof="0"/>
          </a:p>
        </p:txBody>
      </p:sp>
      <p:sp>
        <p:nvSpPr>
          <p:cNvPr id="34" name="Title 33">
            <a:extLst>
              <a:ext uri="{FF2B5EF4-FFF2-40B4-BE49-F238E27FC236}">
                <a16:creationId xmlns:a16="http://schemas.microsoft.com/office/drawing/2014/main" id="{6D5D959F-C251-2962-BB49-257C96442F21}"/>
              </a:ext>
            </a:extLst>
          </p:cNvPr>
          <p:cNvSpPr>
            <a:spLocks noGrp="1"/>
          </p:cNvSpPr>
          <p:nvPr>
            <p:ph type="title"/>
          </p:nvPr>
        </p:nvSpPr>
        <p:spPr/>
        <p:txBody>
          <a:bodyPr vert="horz"/>
          <a:lstStyle/>
          <a:p>
            <a:r>
              <a:rPr lang="en-GB" noProof="0"/>
              <a:t>New advances in offshore wind</a:t>
            </a:r>
          </a:p>
        </p:txBody>
      </p:sp>
      <p:sp>
        <p:nvSpPr>
          <p:cNvPr id="25" name="TextBox 24">
            <a:extLst>
              <a:ext uri="{FF2B5EF4-FFF2-40B4-BE49-F238E27FC236}">
                <a16:creationId xmlns:a16="http://schemas.microsoft.com/office/drawing/2014/main" id="{9B35AEA0-F3AC-3B93-1303-676523D11A73}"/>
              </a:ext>
            </a:extLst>
          </p:cNvPr>
          <p:cNvSpPr txBox="1"/>
          <p:nvPr/>
        </p:nvSpPr>
        <p:spPr>
          <a:xfrm>
            <a:off x="439701" y="1067988"/>
            <a:ext cx="2376000" cy="177293"/>
          </a:xfrm>
          <a:prstGeom prst="rect">
            <a:avLst/>
          </a:prstGeom>
          <a:noFill/>
        </p:spPr>
        <p:txBody>
          <a:bodyPr wrap="square" lIns="0" tIns="0" rIns="0" bIns="0" rtlCol="0">
            <a:spAutoFit/>
          </a:bodyPr>
          <a:lstStyle/>
          <a:p>
            <a:pPr algn="ctr">
              <a:lnSpc>
                <a:spcPct val="96000"/>
              </a:lnSpc>
              <a:spcBef>
                <a:spcPts val="1794"/>
              </a:spcBef>
            </a:pPr>
            <a:r>
              <a:rPr lang="en-GB" sz="1200" noProof="0" dirty="0">
                <a:solidFill>
                  <a:srgbClr val="001142"/>
                </a:solidFill>
              </a:rPr>
              <a:t>Low-noise installation</a:t>
            </a:r>
          </a:p>
        </p:txBody>
      </p:sp>
      <p:sp>
        <p:nvSpPr>
          <p:cNvPr id="26" name="TextBox 25">
            <a:extLst>
              <a:ext uri="{FF2B5EF4-FFF2-40B4-BE49-F238E27FC236}">
                <a16:creationId xmlns:a16="http://schemas.microsoft.com/office/drawing/2014/main" id="{8E3DE007-1CE0-4FB8-9B1A-C8EF51118F09}"/>
              </a:ext>
            </a:extLst>
          </p:cNvPr>
          <p:cNvSpPr txBox="1"/>
          <p:nvPr/>
        </p:nvSpPr>
        <p:spPr>
          <a:xfrm>
            <a:off x="3385042" y="1067988"/>
            <a:ext cx="2376000" cy="177293"/>
          </a:xfrm>
          <a:prstGeom prst="rect">
            <a:avLst/>
          </a:prstGeom>
          <a:noFill/>
        </p:spPr>
        <p:txBody>
          <a:bodyPr wrap="square" lIns="0" tIns="0" rIns="0" bIns="0" rtlCol="0">
            <a:spAutoFit/>
          </a:bodyPr>
          <a:lstStyle/>
          <a:p>
            <a:pPr algn="ctr">
              <a:lnSpc>
                <a:spcPct val="96000"/>
              </a:lnSpc>
              <a:spcBef>
                <a:spcPts val="1794"/>
              </a:spcBef>
            </a:pPr>
            <a:r>
              <a:rPr lang="en-GB" sz="1200" noProof="0">
                <a:solidFill>
                  <a:srgbClr val="001142"/>
                </a:solidFill>
              </a:rPr>
              <a:t>Bio-reefs</a:t>
            </a:r>
          </a:p>
        </p:txBody>
      </p:sp>
      <p:sp>
        <p:nvSpPr>
          <p:cNvPr id="27" name="TextBox 26">
            <a:extLst>
              <a:ext uri="{FF2B5EF4-FFF2-40B4-BE49-F238E27FC236}">
                <a16:creationId xmlns:a16="http://schemas.microsoft.com/office/drawing/2014/main" id="{108F0A70-3A95-ECCE-6CDA-6693DFCB63FB}"/>
              </a:ext>
            </a:extLst>
          </p:cNvPr>
          <p:cNvSpPr txBox="1"/>
          <p:nvPr/>
        </p:nvSpPr>
        <p:spPr>
          <a:xfrm>
            <a:off x="6330382" y="1067988"/>
            <a:ext cx="2376000" cy="177293"/>
          </a:xfrm>
          <a:prstGeom prst="rect">
            <a:avLst/>
          </a:prstGeom>
          <a:noFill/>
        </p:spPr>
        <p:txBody>
          <a:bodyPr wrap="square" lIns="0" tIns="0" rIns="0" bIns="0" rtlCol="0">
            <a:spAutoFit/>
          </a:bodyPr>
          <a:lstStyle/>
          <a:p>
            <a:pPr algn="ctr">
              <a:lnSpc>
                <a:spcPct val="96000"/>
              </a:lnSpc>
              <a:spcBef>
                <a:spcPts val="598"/>
              </a:spcBef>
            </a:pPr>
            <a:r>
              <a:rPr lang="en-GB" sz="1200" noProof="0">
                <a:solidFill>
                  <a:srgbClr val="001142"/>
                </a:solidFill>
              </a:rPr>
              <a:t>Heavy lift drones</a:t>
            </a:r>
          </a:p>
        </p:txBody>
      </p:sp>
      <p:grpSp>
        <p:nvGrpSpPr>
          <p:cNvPr id="2" name="Group 1">
            <a:extLst>
              <a:ext uri="{FF2B5EF4-FFF2-40B4-BE49-F238E27FC236}">
                <a16:creationId xmlns:a16="http://schemas.microsoft.com/office/drawing/2014/main" id="{7257D186-9972-6E84-8C28-8BF5A950232E}"/>
              </a:ext>
            </a:extLst>
          </p:cNvPr>
          <p:cNvGrpSpPr/>
          <p:nvPr/>
        </p:nvGrpSpPr>
        <p:grpSpPr>
          <a:xfrm>
            <a:off x="6408885" y="1493229"/>
            <a:ext cx="2289473" cy="2213974"/>
            <a:chOff x="3425957" y="2106589"/>
            <a:chExt cx="2292653" cy="2217049"/>
          </a:xfrm>
        </p:grpSpPr>
        <p:pic>
          <p:nvPicPr>
            <p:cNvPr id="3" name="Picture 2">
              <a:extLst>
                <a:ext uri="{FF2B5EF4-FFF2-40B4-BE49-F238E27FC236}">
                  <a16:creationId xmlns:a16="http://schemas.microsoft.com/office/drawing/2014/main" id="{8E9C0328-6AEC-D49E-BB11-31D9BA27FC03}"/>
                </a:ext>
              </a:extLst>
            </p:cNvPr>
            <p:cNvPicPr>
              <a:picLocks noChangeAspect="1"/>
            </p:cNvPicPr>
            <p:nvPr/>
          </p:nvPicPr>
          <p:blipFill>
            <a:blip r:embed="rId6"/>
            <a:srcRect l="71210" r="14000"/>
            <a:stretch/>
          </p:blipFill>
          <p:spPr>
            <a:xfrm>
              <a:off x="5135707" y="2106589"/>
              <a:ext cx="582903" cy="2217049"/>
            </a:xfrm>
            <a:prstGeom prst="rect">
              <a:avLst/>
            </a:prstGeom>
          </p:spPr>
        </p:pic>
        <p:pic>
          <p:nvPicPr>
            <p:cNvPr id="4" name="Picture 3">
              <a:extLst>
                <a:ext uri="{FF2B5EF4-FFF2-40B4-BE49-F238E27FC236}">
                  <a16:creationId xmlns:a16="http://schemas.microsoft.com/office/drawing/2014/main" id="{A9FD20BC-B897-3886-3435-E9868B77C5D2}"/>
                </a:ext>
              </a:extLst>
            </p:cNvPr>
            <p:cNvPicPr>
              <a:picLocks noChangeAspect="1"/>
            </p:cNvPicPr>
            <p:nvPr/>
          </p:nvPicPr>
          <p:blipFill>
            <a:blip r:embed="rId6"/>
            <a:srcRect l="14565" r="41832"/>
            <a:stretch/>
          </p:blipFill>
          <p:spPr>
            <a:xfrm>
              <a:off x="3425957" y="2106589"/>
              <a:ext cx="1718554" cy="2217049"/>
            </a:xfrm>
            <a:prstGeom prst="rect">
              <a:avLst/>
            </a:prstGeom>
          </p:spPr>
        </p:pic>
      </p:grpSp>
      <p:pic>
        <p:nvPicPr>
          <p:cNvPr id="5" name="TextBox 26">
            <a:extLst>
              <a:ext uri="{FF2B5EF4-FFF2-40B4-BE49-F238E27FC236}">
                <a16:creationId xmlns:a16="http://schemas.microsoft.com/office/drawing/2014/main" id="{063FA92D-B5BC-F5EB-EE23-CEF64367812B}"/>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19444" t="-3104" r="23978" b="1073"/>
          <a:stretch/>
        </p:blipFill>
        <p:spPr>
          <a:xfrm>
            <a:off x="3418909" y="1427240"/>
            <a:ext cx="2306492" cy="2279143"/>
          </a:xfrm>
          <a:prstGeom prst="rect">
            <a:avLst/>
          </a:prstGeom>
        </p:spPr>
      </p:pic>
      <p:pic>
        <p:nvPicPr>
          <p:cNvPr id="6" name="Picture 5">
            <a:extLst>
              <a:ext uri="{FF2B5EF4-FFF2-40B4-BE49-F238E27FC236}">
                <a16:creationId xmlns:a16="http://schemas.microsoft.com/office/drawing/2014/main" id="{2106C28E-0E98-AB1B-630F-05913F1AFB0D}"/>
              </a:ext>
            </a:extLst>
          </p:cNvPr>
          <p:cNvPicPr>
            <a:picLocks noChangeAspect="1"/>
          </p:cNvPicPr>
          <p:nvPr/>
        </p:nvPicPr>
        <p:blipFill>
          <a:blip r:embed="rId8"/>
          <a:srcRect l="20023" r="14367" b="16749"/>
          <a:stretch/>
        </p:blipFill>
        <p:spPr>
          <a:xfrm>
            <a:off x="448364" y="1493229"/>
            <a:ext cx="2324768" cy="2213974"/>
          </a:xfrm>
          <a:prstGeom prst="rect">
            <a:avLst/>
          </a:prstGeom>
        </p:spPr>
      </p:pic>
    </p:spTree>
    <p:extLst>
      <p:ext uri="{BB962C8B-B14F-4D97-AF65-F5344CB8AC3E}">
        <p14:creationId xmlns:p14="http://schemas.microsoft.com/office/powerpoint/2010/main" val="89759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 name="think-cell data - do not delete" hidden="1">
            <a:extLst>
              <a:ext uri="{FF2B5EF4-FFF2-40B4-BE49-F238E27FC236}">
                <a16:creationId xmlns:a16="http://schemas.microsoft.com/office/drawing/2014/main" id="{A241E7BE-DC4D-AEDA-F76D-4C238AD92BE0}"/>
              </a:ext>
            </a:extLst>
          </p:cNvPr>
          <p:cNvGraphicFramePr>
            <a:graphicFrameLocks noChangeAspect="1"/>
          </p:cNvGraphicFramePr>
          <p:nvPr>
            <p:custDataLst>
              <p:tags r:id="rId2"/>
            </p:custDataLst>
          </p:nvPr>
        </p:nvGraphicFramePr>
        <p:xfrm>
          <a:off x="39490" y="22903"/>
          <a:ext cx="1576" cy="1576"/>
        </p:xfrm>
        <a:graphic>
          <a:graphicData uri="http://schemas.openxmlformats.org/presentationml/2006/ole">
            <mc:AlternateContent xmlns:mc="http://schemas.openxmlformats.org/markup-compatibility/2006">
              <mc:Choice xmlns:v="urn:schemas-microsoft-com:vml" Requires="v">
                <p:oleObj name="think-cell Slide" r:id="rId5" imgW="532" imgH="533" progId="TCLayout.ActiveDocument.1">
                  <p:embed/>
                </p:oleObj>
              </mc:Choice>
              <mc:Fallback>
                <p:oleObj name="think-cell Slide" r:id="rId5" imgW="532" imgH="533" progId="TCLayout.ActiveDocument.1">
                  <p:embed/>
                  <p:pic>
                    <p:nvPicPr>
                      <p:cNvPr id="512" name="think-cell data - do not delete" hidden="1">
                        <a:extLst>
                          <a:ext uri="{FF2B5EF4-FFF2-40B4-BE49-F238E27FC236}">
                            <a16:creationId xmlns:a16="http://schemas.microsoft.com/office/drawing/2014/main" id="{A241E7BE-DC4D-AEDA-F76D-4C238AD92BE0}"/>
                          </a:ext>
                        </a:extLst>
                      </p:cNvPr>
                      <p:cNvPicPr/>
                      <p:nvPr/>
                    </p:nvPicPr>
                    <p:blipFill>
                      <a:blip r:embed="rId6"/>
                      <a:stretch>
                        <a:fillRect/>
                      </a:stretch>
                    </p:blipFill>
                    <p:spPr>
                      <a:xfrm>
                        <a:off x="39490" y="22903"/>
                        <a:ext cx="1576" cy="1576"/>
                      </a:xfrm>
                      <a:prstGeom prst="rect">
                        <a:avLst/>
                      </a:prstGeom>
                    </p:spPr>
                  </p:pic>
                </p:oleObj>
              </mc:Fallback>
            </mc:AlternateContent>
          </a:graphicData>
        </a:graphic>
      </p:graphicFrame>
      <p:grpSp>
        <p:nvGrpSpPr>
          <p:cNvPr id="487" name="Group 486">
            <a:extLst>
              <a:ext uri="{FF2B5EF4-FFF2-40B4-BE49-F238E27FC236}">
                <a16:creationId xmlns:a16="http://schemas.microsoft.com/office/drawing/2014/main" id="{F2EB75FA-D8B4-65A0-874B-30AE7771C843}"/>
              </a:ext>
            </a:extLst>
          </p:cNvPr>
          <p:cNvGrpSpPr>
            <a:grpSpLocks/>
          </p:cNvGrpSpPr>
          <p:nvPr/>
        </p:nvGrpSpPr>
        <p:grpSpPr>
          <a:xfrm>
            <a:off x="37920" y="27047"/>
            <a:ext cx="9068170" cy="5092683"/>
            <a:chOff x="0" y="0"/>
            <a:chExt cx="9144001" cy="5135270"/>
          </a:xfrm>
        </p:grpSpPr>
        <p:pic>
          <p:nvPicPr>
            <p:cNvPr id="533" name="Graphic 532">
              <a:extLst>
                <a:ext uri="{FF2B5EF4-FFF2-40B4-BE49-F238E27FC236}">
                  <a16:creationId xmlns:a16="http://schemas.microsoft.com/office/drawing/2014/main" id="{3C308EB0-F93C-486F-E018-254356C146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0"/>
              <a:ext cx="9144001" cy="5135270"/>
            </a:xfrm>
            <a:prstGeom prst="rect">
              <a:avLst/>
            </a:prstGeom>
          </p:spPr>
        </p:pic>
        <p:sp>
          <p:nvSpPr>
            <p:cNvPr id="486" name="Freeform: Shape 485">
              <a:extLst>
                <a:ext uri="{FF2B5EF4-FFF2-40B4-BE49-F238E27FC236}">
                  <a16:creationId xmlns:a16="http://schemas.microsoft.com/office/drawing/2014/main" id="{7330474C-E347-6795-9C3C-AB8AEA2DF620}"/>
                </a:ext>
              </a:extLst>
            </p:cNvPr>
            <p:cNvSpPr/>
            <p:nvPr/>
          </p:nvSpPr>
          <p:spPr>
            <a:xfrm>
              <a:off x="4340659" y="1693872"/>
              <a:ext cx="390319" cy="340526"/>
            </a:xfrm>
            <a:custGeom>
              <a:avLst/>
              <a:gdLst>
                <a:gd name="connsiteX0" fmla="*/ 357427 w 390319"/>
                <a:gd name="connsiteY0" fmla="*/ 269355 h 340526"/>
                <a:gd name="connsiteX1" fmla="*/ 356331 w 390319"/>
                <a:gd name="connsiteY1" fmla="*/ 269355 h 340526"/>
                <a:gd name="connsiteX2" fmla="*/ 348656 w 390319"/>
                <a:gd name="connsiteY2" fmla="*/ 239792 h 340526"/>
                <a:gd name="connsiteX3" fmla="*/ 359620 w 390319"/>
                <a:gd name="connsiteY3" fmla="*/ 228843 h 340526"/>
                <a:gd name="connsiteX4" fmla="*/ 350849 w 390319"/>
                <a:gd name="connsiteY4" fmla="*/ 214608 h 340526"/>
                <a:gd name="connsiteX5" fmla="*/ 351945 w 390319"/>
                <a:gd name="connsiteY5" fmla="*/ 203659 h 340526"/>
                <a:gd name="connsiteX6" fmla="*/ 340981 w 390319"/>
                <a:gd name="connsiteY6" fmla="*/ 186140 h 340526"/>
                <a:gd name="connsiteX7" fmla="*/ 326728 w 390319"/>
                <a:gd name="connsiteY7" fmla="*/ 192710 h 340526"/>
                <a:gd name="connsiteX8" fmla="*/ 326728 w 390319"/>
                <a:gd name="connsiteY8" fmla="*/ 192710 h 340526"/>
                <a:gd name="connsiteX9" fmla="*/ 326728 w 390319"/>
                <a:gd name="connsiteY9" fmla="*/ 192710 h 340526"/>
                <a:gd name="connsiteX10" fmla="*/ 326728 w 390319"/>
                <a:gd name="connsiteY10" fmla="*/ 175190 h 340526"/>
                <a:gd name="connsiteX11" fmla="*/ 348656 w 390319"/>
                <a:gd name="connsiteY11" fmla="*/ 154387 h 340526"/>
                <a:gd name="connsiteX12" fmla="*/ 349753 w 390319"/>
                <a:gd name="connsiteY12" fmla="*/ 153292 h 340526"/>
                <a:gd name="connsiteX13" fmla="*/ 348656 w 390319"/>
                <a:gd name="connsiteY13" fmla="*/ 143437 h 340526"/>
                <a:gd name="connsiteX14" fmla="*/ 348656 w 390319"/>
                <a:gd name="connsiteY14" fmla="*/ 143437 h 340526"/>
                <a:gd name="connsiteX15" fmla="*/ 348656 w 390319"/>
                <a:gd name="connsiteY15" fmla="*/ 143437 h 340526"/>
                <a:gd name="connsiteX16" fmla="*/ 362909 w 390319"/>
                <a:gd name="connsiteY16" fmla="*/ 146722 h 340526"/>
                <a:gd name="connsiteX17" fmla="*/ 370584 w 390319"/>
                <a:gd name="connsiteY17" fmla="*/ 140152 h 340526"/>
                <a:gd name="connsiteX18" fmla="*/ 374970 w 390319"/>
                <a:gd name="connsiteY18" fmla="*/ 112779 h 340526"/>
                <a:gd name="connsiteX19" fmla="*/ 390320 w 390319"/>
                <a:gd name="connsiteY19" fmla="*/ 85405 h 340526"/>
                <a:gd name="connsiteX20" fmla="*/ 346463 w 390319"/>
                <a:gd name="connsiteY20" fmla="*/ 78836 h 340526"/>
                <a:gd name="connsiteX21" fmla="*/ 331114 w 390319"/>
                <a:gd name="connsiteY21" fmla="*/ 67886 h 340526"/>
                <a:gd name="connsiteX22" fmla="*/ 322342 w 390319"/>
                <a:gd name="connsiteY22" fmla="*/ 68981 h 340526"/>
                <a:gd name="connsiteX23" fmla="*/ 315764 w 390319"/>
                <a:gd name="connsiteY23" fmla="*/ 65696 h 340526"/>
                <a:gd name="connsiteX24" fmla="*/ 289450 w 390319"/>
                <a:gd name="connsiteY24" fmla="*/ 47082 h 340526"/>
                <a:gd name="connsiteX25" fmla="*/ 273004 w 390319"/>
                <a:gd name="connsiteY25" fmla="*/ 50367 h 340526"/>
                <a:gd name="connsiteX26" fmla="*/ 252173 w 390319"/>
                <a:gd name="connsiteY26" fmla="*/ 31753 h 340526"/>
                <a:gd name="connsiteX27" fmla="*/ 236823 w 390319"/>
                <a:gd name="connsiteY27" fmla="*/ 15329 h 340526"/>
                <a:gd name="connsiteX28" fmla="*/ 222570 w 390319"/>
                <a:gd name="connsiteY28" fmla="*/ 14234 h 340526"/>
                <a:gd name="connsiteX29" fmla="*/ 218184 w 390319"/>
                <a:gd name="connsiteY29" fmla="*/ 0 h 340526"/>
                <a:gd name="connsiteX30" fmla="*/ 219281 w 390319"/>
                <a:gd name="connsiteY30" fmla="*/ 0 h 340526"/>
                <a:gd name="connsiteX31" fmla="*/ 218184 w 390319"/>
                <a:gd name="connsiteY31" fmla="*/ 0 h 340526"/>
                <a:gd name="connsiteX32" fmla="*/ 191871 w 390319"/>
                <a:gd name="connsiteY32" fmla="*/ 8760 h 340526"/>
                <a:gd name="connsiteX33" fmla="*/ 182003 w 390319"/>
                <a:gd name="connsiteY33" fmla="*/ 41608 h 340526"/>
                <a:gd name="connsiteX34" fmla="*/ 110737 w 390319"/>
                <a:gd name="connsiteY34" fmla="*/ 72266 h 340526"/>
                <a:gd name="connsiteX35" fmla="*/ 82230 w 390319"/>
                <a:gd name="connsiteY35" fmla="*/ 55842 h 340526"/>
                <a:gd name="connsiteX36" fmla="*/ 91002 w 390319"/>
                <a:gd name="connsiteY36" fmla="*/ 100734 h 340526"/>
                <a:gd name="connsiteX37" fmla="*/ 39471 w 390319"/>
                <a:gd name="connsiteY37" fmla="*/ 89785 h 340526"/>
                <a:gd name="connsiteX38" fmla="*/ 0 w 390319"/>
                <a:gd name="connsiteY38" fmla="*/ 98545 h 340526"/>
                <a:gd name="connsiteX39" fmla="*/ 3289 w 390319"/>
                <a:gd name="connsiteY39" fmla="*/ 127013 h 340526"/>
                <a:gd name="connsiteX40" fmla="*/ 50435 w 390319"/>
                <a:gd name="connsiteY40" fmla="*/ 142342 h 340526"/>
                <a:gd name="connsiteX41" fmla="*/ 72363 w 390319"/>
                <a:gd name="connsiteY41" fmla="*/ 162051 h 340526"/>
                <a:gd name="connsiteX42" fmla="*/ 104158 w 390319"/>
                <a:gd name="connsiteY42" fmla="*/ 202564 h 340526"/>
                <a:gd name="connsiteX43" fmla="*/ 98676 w 390319"/>
                <a:gd name="connsiteY43" fmla="*/ 278115 h 340526"/>
                <a:gd name="connsiteX44" fmla="*/ 83327 w 390319"/>
                <a:gd name="connsiteY44" fmla="*/ 300014 h 340526"/>
                <a:gd name="connsiteX45" fmla="*/ 95387 w 390319"/>
                <a:gd name="connsiteY45" fmla="*/ 314248 h 340526"/>
                <a:gd name="connsiteX46" fmla="*/ 151304 w 390319"/>
                <a:gd name="connsiteY46" fmla="*/ 331767 h 340526"/>
                <a:gd name="connsiteX47" fmla="*/ 163364 w 390319"/>
                <a:gd name="connsiteY47" fmla="*/ 323007 h 340526"/>
                <a:gd name="connsiteX48" fmla="*/ 197353 w 390319"/>
                <a:gd name="connsiteY48" fmla="*/ 340527 h 340526"/>
                <a:gd name="connsiteX49" fmla="*/ 233534 w 390319"/>
                <a:gd name="connsiteY49" fmla="*/ 335052 h 340526"/>
                <a:gd name="connsiteX50" fmla="*/ 236823 w 390319"/>
                <a:gd name="connsiteY50" fmla="*/ 313153 h 340526"/>
                <a:gd name="connsiteX51" fmla="*/ 281776 w 390319"/>
                <a:gd name="connsiteY51" fmla="*/ 301109 h 340526"/>
                <a:gd name="connsiteX52" fmla="*/ 342078 w 390319"/>
                <a:gd name="connsiteY52" fmla="*/ 310963 h 340526"/>
                <a:gd name="connsiteX53" fmla="*/ 369488 w 390319"/>
                <a:gd name="connsiteY53" fmla="*/ 290159 h 340526"/>
                <a:gd name="connsiteX54" fmla="*/ 373874 w 390319"/>
                <a:gd name="connsiteY54" fmla="*/ 273735 h 3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0319" h="340526">
                  <a:moveTo>
                    <a:pt x="357427" y="269355"/>
                  </a:moveTo>
                  <a:lnTo>
                    <a:pt x="356331" y="269355"/>
                  </a:lnTo>
                  <a:lnTo>
                    <a:pt x="348656" y="239792"/>
                  </a:lnTo>
                  <a:lnTo>
                    <a:pt x="359620" y="228843"/>
                  </a:lnTo>
                  <a:lnTo>
                    <a:pt x="350849" y="214608"/>
                  </a:lnTo>
                  <a:lnTo>
                    <a:pt x="351945" y="203659"/>
                  </a:lnTo>
                  <a:lnTo>
                    <a:pt x="340981" y="186140"/>
                  </a:lnTo>
                  <a:lnTo>
                    <a:pt x="326728" y="192710"/>
                  </a:lnTo>
                  <a:lnTo>
                    <a:pt x="326728" y="192710"/>
                  </a:lnTo>
                  <a:lnTo>
                    <a:pt x="326728" y="192710"/>
                  </a:lnTo>
                  <a:lnTo>
                    <a:pt x="326728" y="175190"/>
                  </a:lnTo>
                  <a:lnTo>
                    <a:pt x="348656" y="154387"/>
                  </a:lnTo>
                  <a:lnTo>
                    <a:pt x="349753" y="153292"/>
                  </a:lnTo>
                  <a:lnTo>
                    <a:pt x="348656" y="143437"/>
                  </a:lnTo>
                  <a:lnTo>
                    <a:pt x="348656" y="143437"/>
                  </a:lnTo>
                  <a:lnTo>
                    <a:pt x="348656" y="143437"/>
                  </a:lnTo>
                  <a:lnTo>
                    <a:pt x="362909" y="146722"/>
                  </a:lnTo>
                  <a:lnTo>
                    <a:pt x="370584" y="140152"/>
                  </a:lnTo>
                  <a:lnTo>
                    <a:pt x="374970" y="112779"/>
                  </a:lnTo>
                  <a:lnTo>
                    <a:pt x="390320" y="85405"/>
                  </a:lnTo>
                  <a:lnTo>
                    <a:pt x="346463" y="78836"/>
                  </a:lnTo>
                  <a:lnTo>
                    <a:pt x="331114" y="67886"/>
                  </a:lnTo>
                  <a:lnTo>
                    <a:pt x="322342" y="68981"/>
                  </a:lnTo>
                  <a:lnTo>
                    <a:pt x="315764" y="65696"/>
                  </a:lnTo>
                  <a:lnTo>
                    <a:pt x="289450" y="47082"/>
                  </a:lnTo>
                  <a:lnTo>
                    <a:pt x="273004" y="50367"/>
                  </a:lnTo>
                  <a:lnTo>
                    <a:pt x="252173" y="31753"/>
                  </a:lnTo>
                  <a:lnTo>
                    <a:pt x="236823" y="15329"/>
                  </a:lnTo>
                  <a:lnTo>
                    <a:pt x="222570" y="14234"/>
                  </a:lnTo>
                  <a:lnTo>
                    <a:pt x="218184" y="0"/>
                  </a:lnTo>
                  <a:lnTo>
                    <a:pt x="219281" y="0"/>
                  </a:lnTo>
                  <a:lnTo>
                    <a:pt x="218184" y="0"/>
                  </a:lnTo>
                  <a:lnTo>
                    <a:pt x="191871" y="8760"/>
                  </a:lnTo>
                  <a:lnTo>
                    <a:pt x="182003" y="41608"/>
                  </a:lnTo>
                  <a:lnTo>
                    <a:pt x="110737" y="72266"/>
                  </a:lnTo>
                  <a:lnTo>
                    <a:pt x="82230" y="55842"/>
                  </a:lnTo>
                  <a:lnTo>
                    <a:pt x="91002" y="100734"/>
                  </a:lnTo>
                  <a:lnTo>
                    <a:pt x="39471" y="89785"/>
                  </a:lnTo>
                  <a:lnTo>
                    <a:pt x="0" y="98545"/>
                  </a:lnTo>
                  <a:lnTo>
                    <a:pt x="3289" y="127013"/>
                  </a:lnTo>
                  <a:lnTo>
                    <a:pt x="50435" y="142342"/>
                  </a:lnTo>
                  <a:lnTo>
                    <a:pt x="72363" y="162051"/>
                  </a:lnTo>
                  <a:lnTo>
                    <a:pt x="104158" y="202564"/>
                  </a:lnTo>
                  <a:lnTo>
                    <a:pt x="98676" y="278115"/>
                  </a:lnTo>
                  <a:lnTo>
                    <a:pt x="83327" y="300014"/>
                  </a:lnTo>
                  <a:lnTo>
                    <a:pt x="95387" y="314248"/>
                  </a:lnTo>
                  <a:lnTo>
                    <a:pt x="151304" y="331767"/>
                  </a:lnTo>
                  <a:lnTo>
                    <a:pt x="163364" y="323007"/>
                  </a:lnTo>
                  <a:lnTo>
                    <a:pt x="197353" y="340527"/>
                  </a:lnTo>
                  <a:lnTo>
                    <a:pt x="233534" y="335052"/>
                  </a:lnTo>
                  <a:lnTo>
                    <a:pt x="236823" y="313153"/>
                  </a:lnTo>
                  <a:lnTo>
                    <a:pt x="281776" y="301109"/>
                  </a:lnTo>
                  <a:lnTo>
                    <a:pt x="342078" y="310963"/>
                  </a:lnTo>
                  <a:lnTo>
                    <a:pt x="369488" y="290159"/>
                  </a:lnTo>
                  <a:lnTo>
                    <a:pt x="373874" y="273735"/>
                  </a:lnTo>
                  <a:close/>
                </a:path>
              </a:pathLst>
            </a:custGeom>
            <a:solidFill>
              <a:srgbClr val="ECE8E4"/>
            </a:solidFill>
            <a:ln w="5482" cap="flat">
              <a:solidFill>
                <a:srgbClr val="FFFFFF"/>
              </a:solidFill>
              <a:prstDash val="solid"/>
              <a:miter/>
            </a:ln>
          </p:spPr>
          <p:txBody>
            <a:bodyPr rtlCol="0" anchor="ctr"/>
            <a:lstStyle/>
            <a:p>
              <a:endParaRPr lang="en-GB" sz="1213" noProof="0"/>
            </a:p>
          </p:txBody>
        </p:sp>
      </p:grpSp>
      <p:sp>
        <p:nvSpPr>
          <p:cNvPr id="6" name="Title 5">
            <a:extLst>
              <a:ext uri="{FF2B5EF4-FFF2-40B4-BE49-F238E27FC236}">
                <a16:creationId xmlns:a16="http://schemas.microsoft.com/office/drawing/2014/main" id="{AFBF3AF9-768D-4200-B8D1-036D6AC7158E}"/>
              </a:ext>
            </a:extLst>
          </p:cNvPr>
          <p:cNvSpPr>
            <a:spLocks noGrp="1"/>
          </p:cNvSpPr>
          <p:nvPr>
            <p:ph type="title"/>
          </p:nvPr>
        </p:nvSpPr>
        <p:spPr>
          <a:xfrm>
            <a:off x="432000" y="252000"/>
            <a:ext cx="8280000" cy="576000"/>
          </a:xfrm>
        </p:spPr>
        <p:txBody>
          <a:bodyPr vert="horz"/>
          <a:lstStyle/>
          <a:p>
            <a:r>
              <a:rPr lang="en-GB" noProof="0"/>
              <a:t>Our global</a:t>
            </a:r>
            <a:br>
              <a:rPr lang="en-GB" noProof="0"/>
            </a:br>
            <a:r>
              <a:rPr lang="en-GB" noProof="0"/>
              <a:t>footprint today</a:t>
            </a:r>
          </a:p>
        </p:txBody>
      </p:sp>
      <p:sp>
        <p:nvSpPr>
          <p:cNvPr id="322" name="Date Placeholder 403">
            <a:extLst>
              <a:ext uri="{FF2B5EF4-FFF2-40B4-BE49-F238E27FC236}">
                <a16:creationId xmlns:a16="http://schemas.microsoft.com/office/drawing/2014/main" id="{5D63E1AB-B0AC-634A-8009-4FB665A6313B}"/>
              </a:ext>
            </a:extLst>
          </p:cNvPr>
          <p:cNvSpPr>
            <a:spLocks noGrp="1"/>
          </p:cNvSpPr>
          <p:nvPr>
            <p:ph type="dt" sz="half" idx="27"/>
          </p:nvPr>
        </p:nvSpPr>
        <p:spPr>
          <a:xfrm>
            <a:off x="6757200" y="4806187"/>
            <a:ext cx="786600" cy="122422"/>
          </a:xfrm>
        </p:spPr>
        <p:txBody>
          <a:bodyPr/>
          <a:lstStyle/>
          <a:p>
            <a:r>
              <a:rPr lang="en-GB" noProof="0"/>
              <a:t>May 2025</a:t>
            </a:r>
          </a:p>
        </p:txBody>
      </p:sp>
      <p:grpSp>
        <p:nvGrpSpPr>
          <p:cNvPr id="500" name="Group 499">
            <a:extLst>
              <a:ext uri="{FF2B5EF4-FFF2-40B4-BE49-F238E27FC236}">
                <a16:creationId xmlns:a16="http://schemas.microsoft.com/office/drawing/2014/main" id="{EFD6D44D-F949-3046-97FC-05C850E3445C}"/>
              </a:ext>
            </a:extLst>
          </p:cNvPr>
          <p:cNvGrpSpPr>
            <a:grpSpLocks/>
          </p:cNvGrpSpPr>
          <p:nvPr/>
        </p:nvGrpSpPr>
        <p:grpSpPr>
          <a:xfrm>
            <a:off x="4922166" y="1655673"/>
            <a:ext cx="1387247" cy="346767"/>
            <a:chOff x="4821137" y="3073214"/>
            <a:chExt cx="1515418" cy="378804"/>
          </a:xfrm>
        </p:grpSpPr>
        <p:sp>
          <p:nvSpPr>
            <p:cNvPr id="501" name="TextBox 500">
              <a:extLst>
                <a:ext uri="{FF2B5EF4-FFF2-40B4-BE49-F238E27FC236}">
                  <a16:creationId xmlns:a16="http://schemas.microsoft.com/office/drawing/2014/main" id="{E5D97A78-E007-1046-8898-F3FF5FD1B6C5}"/>
                </a:ext>
              </a:extLst>
            </p:cNvPr>
            <p:cNvSpPr txBox="1"/>
            <p:nvPr/>
          </p:nvSpPr>
          <p:spPr>
            <a:xfrm>
              <a:off x="4995910" y="3156239"/>
              <a:ext cx="430674" cy="144067"/>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Poland</a:t>
              </a:r>
            </a:p>
          </p:txBody>
        </p:sp>
        <p:cxnSp>
          <p:nvCxnSpPr>
            <p:cNvPr id="502" name="Straight Connector 501">
              <a:extLst>
                <a:ext uri="{FF2B5EF4-FFF2-40B4-BE49-F238E27FC236}">
                  <a16:creationId xmlns:a16="http://schemas.microsoft.com/office/drawing/2014/main" id="{DEAABA0B-A715-C04E-998F-4A5C15C4C913}"/>
                </a:ext>
              </a:extLst>
            </p:cNvPr>
            <p:cNvCxnSpPr>
              <a:cxnSpLocks/>
            </p:cNvCxnSpPr>
            <p:nvPr/>
          </p:nvCxnSpPr>
          <p:spPr>
            <a:xfrm flipV="1">
              <a:off x="4873820" y="3073214"/>
              <a:ext cx="0" cy="15600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pSp>
          <p:nvGrpSpPr>
            <p:cNvPr id="503" name="Group 502">
              <a:extLst>
                <a:ext uri="{FF2B5EF4-FFF2-40B4-BE49-F238E27FC236}">
                  <a16:creationId xmlns:a16="http://schemas.microsoft.com/office/drawing/2014/main" id="{BA99960F-8EF8-F245-9703-CA88AB3CA752}"/>
                </a:ext>
              </a:extLst>
            </p:cNvPr>
            <p:cNvGrpSpPr/>
            <p:nvPr/>
          </p:nvGrpSpPr>
          <p:grpSpPr>
            <a:xfrm>
              <a:off x="4821137" y="3310354"/>
              <a:ext cx="106316" cy="141664"/>
              <a:chOff x="2265548" y="3068441"/>
              <a:chExt cx="71521" cy="95300"/>
            </a:xfrm>
          </p:grpSpPr>
          <p:sp>
            <p:nvSpPr>
              <p:cNvPr id="505" name="Freeform: Shape 372">
                <a:extLst>
                  <a:ext uri="{FF2B5EF4-FFF2-40B4-BE49-F238E27FC236}">
                    <a16:creationId xmlns:a16="http://schemas.microsoft.com/office/drawing/2014/main" id="{0C68476D-4B9A-084F-A19B-9BBF686BA981}"/>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506" name="Freeform: Shape 373">
                <a:extLst>
                  <a:ext uri="{FF2B5EF4-FFF2-40B4-BE49-F238E27FC236}">
                    <a16:creationId xmlns:a16="http://schemas.microsoft.com/office/drawing/2014/main" id="{41D7EC46-1CBA-2844-9A71-A68A05E0733B}"/>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507" name="Freeform: Shape 374">
                <a:extLst>
                  <a:ext uri="{FF2B5EF4-FFF2-40B4-BE49-F238E27FC236}">
                    <a16:creationId xmlns:a16="http://schemas.microsoft.com/office/drawing/2014/main" id="{FCBD3F2E-B6BF-7449-BED7-F7342562C7B9}"/>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508" name="Freeform: Shape 375">
                <a:extLst>
                  <a:ext uri="{FF2B5EF4-FFF2-40B4-BE49-F238E27FC236}">
                    <a16:creationId xmlns:a16="http://schemas.microsoft.com/office/drawing/2014/main" id="{7AA9F9CF-E226-3244-A06A-8A842E9FB8BC}"/>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509" name="Freeform: Shape 376">
                <a:extLst>
                  <a:ext uri="{FF2B5EF4-FFF2-40B4-BE49-F238E27FC236}">
                    <a16:creationId xmlns:a16="http://schemas.microsoft.com/office/drawing/2014/main" id="{7F4E62F8-5BD2-904A-9B03-6A91A64A5F2E}"/>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510" name="Freeform: Shape 377">
                <a:extLst>
                  <a:ext uri="{FF2B5EF4-FFF2-40B4-BE49-F238E27FC236}">
                    <a16:creationId xmlns:a16="http://schemas.microsoft.com/office/drawing/2014/main" id="{80888AF0-CC84-3F4D-A0D0-65FE1B8B4A02}"/>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504" name="TextBox 503">
              <a:extLst>
                <a:ext uri="{FF2B5EF4-FFF2-40B4-BE49-F238E27FC236}">
                  <a16:creationId xmlns:a16="http://schemas.microsoft.com/office/drawing/2014/main" id="{A8BA84CC-6375-8E46-9CA7-97562F8B6A89}"/>
                </a:ext>
              </a:extLst>
            </p:cNvPr>
            <p:cNvSpPr txBox="1"/>
            <p:nvPr/>
          </p:nvSpPr>
          <p:spPr>
            <a:xfrm>
              <a:off x="4995910" y="3336548"/>
              <a:ext cx="1340645" cy="104056"/>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3"/>
                  </a:solidFill>
                </a:rPr>
                <a:t>Under development: 2,753MW</a:t>
              </a:r>
            </a:p>
          </p:txBody>
        </p:sp>
      </p:grpSp>
      <p:grpSp>
        <p:nvGrpSpPr>
          <p:cNvPr id="29" name="Group 28">
            <a:extLst>
              <a:ext uri="{FF2B5EF4-FFF2-40B4-BE49-F238E27FC236}">
                <a16:creationId xmlns:a16="http://schemas.microsoft.com/office/drawing/2014/main" id="{8EE4DBFA-62B5-1E4E-8E5C-E795EB709719}"/>
              </a:ext>
            </a:extLst>
          </p:cNvPr>
          <p:cNvGrpSpPr>
            <a:grpSpLocks/>
          </p:cNvGrpSpPr>
          <p:nvPr/>
        </p:nvGrpSpPr>
        <p:grpSpPr>
          <a:xfrm>
            <a:off x="6520251" y="1817818"/>
            <a:ext cx="1666474" cy="849977"/>
            <a:chOff x="6726634" y="1849153"/>
            <a:chExt cx="1680410" cy="857085"/>
          </a:xfrm>
        </p:grpSpPr>
        <p:sp>
          <p:nvSpPr>
            <p:cNvPr id="393" name="TextBox 392">
              <a:extLst>
                <a:ext uri="{FF2B5EF4-FFF2-40B4-BE49-F238E27FC236}">
                  <a16:creationId xmlns:a16="http://schemas.microsoft.com/office/drawing/2014/main" id="{DF4D026E-AC55-4E1F-B0C2-DD1D1FFD7080}"/>
                </a:ext>
              </a:extLst>
            </p:cNvPr>
            <p:cNvSpPr txBox="1"/>
            <p:nvPr/>
          </p:nvSpPr>
          <p:spPr>
            <a:xfrm>
              <a:off x="6887963" y="1849153"/>
              <a:ext cx="421590"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Taiwan</a:t>
              </a:r>
            </a:p>
          </p:txBody>
        </p:sp>
        <p:grpSp>
          <p:nvGrpSpPr>
            <p:cNvPr id="394" name="Group 393">
              <a:extLst>
                <a:ext uri="{FF2B5EF4-FFF2-40B4-BE49-F238E27FC236}">
                  <a16:creationId xmlns:a16="http://schemas.microsoft.com/office/drawing/2014/main" id="{2D837D8C-76C7-4AB6-B8FA-7A44E7945F26}"/>
                </a:ext>
              </a:extLst>
            </p:cNvPr>
            <p:cNvGrpSpPr/>
            <p:nvPr/>
          </p:nvGrpSpPr>
          <p:grpSpPr>
            <a:xfrm>
              <a:off x="6726634" y="2015604"/>
              <a:ext cx="98138" cy="130767"/>
              <a:chOff x="2265548" y="3068441"/>
              <a:chExt cx="71521" cy="95300"/>
            </a:xfrm>
          </p:grpSpPr>
          <p:sp>
            <p:nvSpPr>
              <p:cNvPr id="397" name="Freeform: Shape 396">
                <a:extLst>
                  <a:ext uri="{FF2B5EF4-FFF2-40B4-BE49-F238E27FC236}">
                    <a16:creationId xmlns:a16="http://schemas.microsoft.com/office/drawing/2014/main" id="{1B01E202-1D56-469B-AE31-11898B3951C6}"/>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398" name="Freeform: Shape 397">
                <a:extLst>
                  <a:ext uri="{FF2B5EF4-FFF2-40B4-BE49-F238E27FC236}">
                    <a16:creationId xmlns:a16="http://schemas.microsoft.com/office/drawing/2014/main" id="{E15559C8-C8FC-4D36-A117-5569D36B1D68}"/>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399" name="Freeform: Shape 398">
                <a:extLst>
                  <a:ext uri="{FF2B5EF4-FFF2-40B4-BE49-F238E27FC236}">
                    <a16:creationId xmlns:a16="http://schemas.microsoft.com/office/drawing/2014/main" id="{3AD2081C-9BDC-4E4B-A692-85E7AF350387}"/>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400" name="Freeform: Shape 399">
                <a:extLst>
                  <a:ext uri="{FF2B5EF4-FFF2-40B4-BE49-F238E27FC236}">
                    <a16:creationId xmlns:a16="http://schemas.microsoft.com/office/drawing/2014/main" id="{332DD004-44D5-4A79-BF0A-3506485B417D}"/>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401" name="Freeform: Shape 400">
                <a:extLst>
                  <a:ext uri="{FF2B5EF4-FFF2-40B4-BE49-F238E27FC236}">
                    <a16:creationId xmlns:a16="http://schemas.microsoft.com/office/drawing/2014/main" id="{7D59FE19-6255-4D31-A38F-06C77A9108C1}"/>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402" name="Freeform: Shape 401">
                <a:extLst>
                  <a:ext uri="{FF2B5EF4-FFF2-40B4-BE49-F238E27FC236}">
                    <a16:creationId xmlns:a16="http://schemas.microsoft.com/office/drawing/2014/main" id="{6EBAC42D-CB7F-406A-B069-BAAF6D344968}"/>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395" name="TextBox 394">
              <a:extLst>
                <a:ext uri="{FF2B5EF4-FFF2-40B4-BE49-F238E27FC236}">
                  <a16:creationId xmlns:a16="http://schemas.microsoft.com/office/drawing/2014/main" id="{F3E88DC3-54E2-46A5-9789-13AB88710D75}"/>
                </a:ext>
              </a:extLst>
            </p:cNvPr>
            <p:cNvSpPr txBox="1"/>
            <p:nvPr/>
          </p:nvSpPr>
          <p:spPr>
            <a:xfrm>
              <a:off x="6887962" y="2039781"/>
              <a:ext cx="1122102"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1,028MW</a:t>
              </a:r>
              <a:br>
                <a:rPr lang="en-GB" sz="644" noProof="0">
                  <a:solidFill>
                    <a:schemeClr val="accent1"/>
                  </a:solidFill>
                </a:rPr>
              </a:br>
              <a:r>
                <a:rPr lang="en-GB" sz="644" noProof="0">
                  <a:solidFill>
                    <a:srgbClr val="00948A"/>
                  </a:solidFill>
                </a:rPr>
                <a:t>Under construction: 920MW</a:t>
              </a:r>
            </a:p>
          </p:txBody>
        </p:sp>
        <p:cxnSp>
          <p:nvCxnSpPr>
            <p:cNvPr id="354" name="Straight Connector 353">
              <a:extLst>
                <a:ext uri="{FF2B5EF4-FFF2-40B4-BE49-F238E27FC236}">
                  <a16:creationId xmlns:a16="http://schemas.microsoft.com/office/drawing/2014/main" id="{6ABD38A6-9700-C14A-B14C-C88C59E2B245}"/>
                </a:ext>
              </a:extLst>
            </p:cNvPr>
            <p:cNvCxnSpPr>
              <a:cxnSpLocks/>
            </p:cNvCxnSpPr>
            <p:nvPr/>
          </p:nvCxnSpPr>
          <p:spPr>
            <a:xfrm>
              <a:off x="8407044" y="1922634"/>
              <a:ext cx="0" cy="783604"/>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02814F95-A771-A94C-AD0C-2BEFC39A2FC6}"/>
                </a:ext>
              </a:extLst>
            </p:cNvPr>
            <p:cNvCxnSpPr>
              <a:cxnSpLocks/>
            </p:cNvCxnSpPr>
            <p:nvPr/>
          </p:nvCxnSpPr>
          <p:spPr>
            <a:xfrm>
              <a:off x="7373710" y="1922634"/>
              <a:ext cx="1032439"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5D9635E-2A17-AE40-8DEE-2FB3A6918DB5}"/>
              </a:ext>
            </a:extLst>
          </p:cNvPr>
          <p:cNvGrpSpPr>
            <a:grpSpLocks/>
          </p:cNvGrpSpPr>
          <p:nvPr/>
        </p:nvGrpSpPr>
        <p:grpSpPr>
          <a:xfrm>
            <a:off x="6710394" y="1384216"/>
            <a:ext cx="1674119" cy="849844"/>
            <a:chOff x="6728271" y="1404262"/>
            <a:chExt cx="1688118" cy="856951"/>
          </a:xfrm>
        </p:grpSpPr>
        <p:sp>
          <p:nvSpPr>
            <p:cNvPr id="405" name="TextBox 404">
              <a:extLst>
                <a:ext uri="{FF2B5EF4-FFF2-40B4-BE49-F238E27FC236}">
                  <a16:creationId xmlns:a16="http://schemas.microsoft.com/office/drawing/2014/main" id="{2A4486C1-FB85-3649-BF9D-557AC0586AA0}"/>
                </a:ext>
              </a:extLst>
            </p:cNvPr>
            <p:cNvSpPr txBox="1"/>
            <p:nvPr/>
          </p:nvSpPr>
          <p:spPr>
            <a:xfrm>
              <a:off x="6889600" y="1404262"/>
              <a:ext cx="697308" cy="132984"/>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South Korea</a:t>
              </a:r>
            </a:p>
          </p:txBody>
        </p:sp>
        <p:grpSp>
          <p:nvGrpSpPr>
            <p:cNvPr id="406" name="Group 405">
              <a:extLst>
                <a:ext uri="{FF2B5EF4-FFF2-40B4-BE49-F238E27FC236}">
                  <a16:creationId xmlns:a16="http://schemas.microsoft.com/office/drawing/2014/main" id="{1FAC3416-255E-6D40-9FB2-F1F6F1CF0520}"/>
                </a:ext>
              </a:extLst>
            </p:cNvPr>
            <p:cNvGrpSpPr/>
            <p:nvPr/>
          </p:nvGrpSpPr>
          <p:grpSpPr>
            <a:xfrm>
              <a:off x="6728271" y="1570712"/>
              <a:ext cx="98138" cy="130766"/>
              <a:chOff x="2265548" y="3068441"/>
              <a:chExt cx="71521" cy="95300"/>
            </a:xfrm>
          </p:grpSpPr>
          <p:sp>
            <p:nvSpPr>
              <p:cNvPr id="415" name="Freeform: Shape 396">
                <a:extLst>
                  <a:ext uri="{FF2B5EF4-FFF2-40B4-BE49-F238E27FC236}">
                    <a16:creationId xmlns:a16="http://schemas.microsoft.com/office/drawing/2014/main" id="{8419C4DC-4025-6146-929B-D4A06099E620}"/>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416" name="Freeform: Shape 397">
                <a:extLst>
                  <a:ext uri="{FF2B5EF4-FFF2-40B4-BE49-F238E27FC236}">
                    <a16:creationId xmlns:a16="http://schemas.microsoft.com/office/drawing/2014/main" id="{11221DBE-6838-7840-9C59-934080EAD215}"/>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417" name="Freeform: Shape 398">
                <a:extLst>
                  <a:ext uri="{FF2B5EF4-FFF2-40B4-BE49-F238E27FC236}">
                    <a16:creationId xmlns:a16="http://schemas.microsoft.com/office/drawing/2014/main" id="{4EF0130C-91DE-C749-8952-45E83021C894}"/>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418" name="Freeform: Shape 399">
                <a:extLst>
                  <a:ext uri="{FF2B5EF4-FFF2-40B4-BE49-F238E27FC236}">
                    <a16:creationId xmlns:a16="http://schemas.microsoft.com/office/drawing/2014/main" id="{FD6972F9-D8AB-4B4A-9A81-2D4D13294DFD}"/>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419" name="Freeform: Shape 400">
                <a:extLst>
                  <a:ext uri="{FF2B5EF4-FFF2-40B4-BE49-F238E27FC236}">
                    <a16:creationId xmlns:a16="http://schemas.microsoft.com/office/drawing/2014/main" id="{9C80EDE5-80EC-244C-B66C-0FE6212DC9A9}"/>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420" name="Freeform: Shape 401">
                <a:extLst>
                  <a:ext uri="{FF2B5EF4-FFF2-40B4-BE49-F238E27FC236}">
                    <a16:creationId xmlns:a16="http://schemas.microsoft.com/office/drawing/2014/main" id="{7D8A0ACE-77B2-CA4A-A381-8B9D54EDCC4E}"/>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408" name="TextBox 407">
              <a:extLst>
                <a:ext uri="{FF2B5EF4-FFF2-40B4-BE49-F238E27FC236}">
                  <a16:creationId xmlns:a16="http://schemas.microsoft.com/office/drawing/2014/main" id="{33BD68DA-DC9E-F044-B4EC-1652F53C16D5}"/>
                </a:ext>
              </a:extLst>
            </p:cNvPr>
            <p:cNvSpPr txBox="1"/>
            <p:nvPr/>
          </p:nvSpPr>
          <p:spPr>
            <a:xfrm>
              <a:off x="6889600" y="1594893"/>
              <a:ext cx="1421869" cy="96052"/>
            </a:xfrm>
            <a:prstGeom prst="rect">
              <a:avLst/>
            </a:prstGeom>
            <a:noFill/>
          </p:spPr>
          <p:txBody>
            <a:bodyPr wrap="square" lIns="0" tIns="0" rIns="0" bIns="0" rtlCol="0">
              <a:spAutoFit/>
            </a:bodyPr>
            <a:lstStyle/>
            <a:p>
              <a:pPr>
                <a:lnSpc>
                  <a:spcPct val="96000"/>
                </a:lnSpc>
                <a:spcBef>
                  <a:spcPts val="1783"/>
                </a:spcBef>
              </a:pPr>
              <a:r>
                <a:rPr lang="en-GB" sz="644" noProof="0">
                  <a:solidFill>
                    <a:schemeClr val="accent3"/>
                  </a:solidFill>
                </a:rPr>
                <a:t>Under development: 1,395MW</a:t>
              </a:r>
            </a:p>
          </p:txBody>
        </p:sp>
        <p:cxnSp>
          <p:nvCxnSpPr>
            <p:cNvPr id="356" name="Straight Connector 355">
              <a:extLst>
                <a:ext uri="{FF2B5EF4-FFF2-40B4-BE49-F238E27FC236}">
                  <a16:creationId xmlns:a16="http://schemas.microsoft.com/office/drawing/2014/main" id="{586D7BCF-817E-1946-8C8A-FF31DB5BB049}"/>
                </a:ext>
              </a:extLst>
            </p:cNvPr>
            <p:cNvCxnSpPr>
              <a:cxnSpLocks/>
            </p:cNvCxnSpPr>
            <p:nvPr/>
          </p:nvCxnSpPr>
          <p:spPr>
            <a:xfrm>
              <a:off x="8416389" y="1447800"/>
              <a:ext cx="0" cy="813413"/>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7E23C061-D401-3645-B81E-9E9AA32A3A68}"/>
                </a:ext>
              </a:extLst>
            </p:cNvPr>
            <p:cNvCxnSpPr>
              <a:cxnSpLocks/>
            </p:cNvCxnSpPr>
            <p:nvPr/>
          </p:nvCxnSpPr>
          <p:spPr>
            <a:xfrm>
              <a:off x="7667625" y="1450077"/>
              <a:ext cx="748764"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35" name="Group 534">
            <a:extLst>
              <a:ext uri="{FF2B5EF4-FFF2-40B4-BE49-F238E27FC236}">
                <a16:creationId xmlns:a16="http://schemas.microsoft.com/office/drawing/2014/main" id="{AF380894-A550-72D3-AF5B-717C5E14036E}"/>
              </a:ext>
            </a:extLst>
          </p:cNvPr>
          <p:cNvGrpSpPr>
            <a:grpSpLocks/>
          </p:cNvGrpSpPr>
          <p:nvPr/>
        </p:nvGrpSpPr>
        <p:grpSpPr>
          <a:xfrm>
            <a:off x="3694312" y="2110883"/>
            <a:ext cx="729470" cy="1938583"/>
            <a:chOff x="3708361" y="1993686"/>
            <a:chExt cx="735570" cy="1954793"/>
          </a:xfrm>
        </p:grpSpPr>
        <p:cxnSp>
          <p:nvCxnSpPr>
            <p:cNvPr id="5" name="Straight Connector 4">
              <a:extLst>
                <a:ext uri="{FF2B5EF4-FFF2-40B4-BE49-F238E27FC236}">
                  <a16:creationId xmlns:a16="http://schemas.microsoft.com/office/drawing/2014/main" id="{E27DD535-91A7-59EB-9F53-762AF946178F}"/>
                </a:ext>
              </a:extLst>
            </p:cNvPr>
            <p:cNvCxnSpPr>
              <a:cxnSpLocks/>
            </p:cNvCxnSpPr>
            <p:nvPr/>
          </p:nvCxnSpPr>
          <p:spPr>
            <a:xfrm flipV="1">
              <a:off x="4443561" y="1993686"/>
              <a:ext cx="370" cy="1896924"/>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606CF4-9796-19BD-A89E-963D06E63713}"/>
                </a:ext>
              </a:extLst>
            </p:cNvPr>
            <p:cNvSpPr txBox="1"/>
            <p:nvPr/>
          </p:nvSpPr>
          <p:spPr>
            <a:xfrm>
              <a:off x="3708361" y="3815494"/>
              <a:ext cx="309380"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Spain</a:t>
              </a:r>
            </a:p>
          </p:txBody>
        </p:sp>
        <p:cxnSp>
          <p:nvCxnSpPr>
            <p:cNvPr id="9" name="Straight Connector 8">
              <a:extLst>
                <a:ext uri="{FF2B5EF4-FFF2-40B4-BE49-F238E27FC236}">
                  <a16:creationId xmlns:a16="http://schemas.microsoft.com/office/drawing/2014/main" id="{C37BC710-BE79-6480-8074-73DB6DAD5F0D}"/>
                </a:ext>
              </a:extLst>
            </p:cNvPr>
            <p:cNvCxnSpPr>
              <a:cxnSpLocks/>
            </p:cNvCxnSpPr>
            <p:nvPr/>
          </p:nvCxnSpPr>
          <p:spPr>
            <a:xfrm>
              <a:off x="4099435" y="3888760"/>
              <a:ext cx="344496"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14" name="Group 613">
            <a:extLst>
              <a:ext uri="{FF2B5EF4-FFF2-40B4-BE49-F238E27FC236}">
                <a16:creationId xmlns:a16="http://schemas.microsoft.com/office/drawing/2014/main" id="{E6AFCC88-9C56-E438-E7FC-40B9BD5D3F62}"/>
              </a:ext>
            </a:extLst>
          </p:cNvPr>
          <p:cNvGrpSpPr>
            <a:grpSpLocks/>
          </p:cNvGrpSpPr>
          <p:nvPr/>
        </p:nvGrpSpPr>
        <p:grpSpPr>
          <a:xfrm>
            <a:off x="2716797" y="282611"/>
            <a:ext cx="2088052" cy="1189585"/>
            <a:chOff x="2702476" y="275888"/>
            <a:chExt cx="2105512" cy="1199532"/>
          </a:xfrm>
        </p:grpSpPr>
        <p:sp>
          <p:nvSpPr>
            <p:cNvPr id="476" name="Freeform: Shape 340">
              <a:extLst>
                <a:ext uri="{FF2B5EF4-FFF2-40B4-BE49-F238E27FC236}">
                  <a16:creationId xmlns:a16="http://schemas.microsoft.com/office/drawing/2014/main" id="{29F3D246-924D-B84C-87F4-3088CB6B4A98}"/>
                </a:ext>
              </a:extLst>
            </p:cNvPr>
            <p:cNvSpPr/>
            <p:nvPr/>
          </p:nvSpPr>
          <p:spPr>
            <a:xfrm>
              <a:off x="2747136" y="1025708"/>
              <a:ext cx="78740" cy="84282"/>
            </a:xfrm>
            <a:custGeom>
              <a:avLst/>
              <a:gdLst>
                <a:gd name="connsiteX0" fmla="*/ 0 w 71521"/>
                <a:gd name="connsiteY0" fmla="*/ 20003 h 71521"/>
                <a:gd name="connsiteX1" fmla="*/ 16220 w 71521"/>
                <a:gd name="connsiteY1" fmla="*/ 7480 h 71521"/>
                <a:gd name="connsiteX2" fmla="*/ 16220 w 71521"/>
                <a:gd name="connsiteY2" fmla="*/ 84 h 71521"/>
                <a:gd name="connsiteX3" fmla="*/ 0 w 71521"/>
                <a:gd name="connsiteY3" fmla="*/ 84 h 71521"/>
                <a:gd name="connsiteX4" fmla="*/ 0 w 71521"/>
                <a:gd name="connsiteY4" fmla="*/ 20003 h 71521"/>
                <a:gd name="connsiteX5" fmla="*/ 62109 w 71521"/>
                <a:gd name="connsiteY5" fmla="*/ 62108 h 71521"/>
                <a:gd name="connsiteX6" fmla="*/ 52696 w 71521"/>
                <a:gd name="connsiteY6" fmla="*/ 62108 h 71521"/>
                <a:gd name="connsiteX7" fmla="*/ 52696 w 71521"/>
                <a:gd name="connsiteY7" fmla="*/ 52695 h 71521"/>
                <a:gd name="connsiteX8" fmla="*/ 62109 w 71521"/>
                <a:gd name="connsiteY8" fmla="*/ 52695 h 71521"/>
                <a:gd name="connsiteX9" fmla="*/ 62109 w 71521"/>
                <a:gd name="connsiteY9" fmla="*/ 62108 h 71521"/>
                <a:gd name="connsiteX10" fmla="*/ 62109 w 71521"/>
                <a:gd name="connsiteY10" fmla="*/ 45636 h 71521"/>
                <a:gd name="connsiteX11" fmla="*/ 52696 w 71521"/>
                <a:gd name="connsiteY11" fmla="*/ 45636 h 71521"/>
                <a:gd name="connsiteX12" fmla="*/ 52696 w 71521"/>
                <a:gd name="connsiteY12" fmla="*/ 36223 h 71521"/>
                <a:gd name="connsiteX13" fmla="*/ 62109 w 71521"/>
                <a:gd name="connsiteY13" fmla="*/ 36223 h 71521"/>
                <a:gd name="connsiteX14" fmla="*/ 62109 w 71521"/>
                <a:gd name="connsiteY14" fmla="*/ 45636 h 71521"/>
                <a:gd name="connsiteX15" fmla="*/ 45636 w 71521"/>
                <a:gd name="connsiteY15" fmla="*/ 62108 h 71521"/>
                <a:gd name="connsiteX16" fmla="*/ 36223 w 71521"/>
                <a:gd name="connsiteY16" fmla="*/ 62108 h 71521"/>
                <a:gd name="connsiteX17" fmla="*/ 36223 w 71521"/>
                <a:gd name="connsiteY17" fmla="*/ 52695 h 71521"/>
                <a:gd name="connsiteX18" fmla="*/ 45636 w 71521"/>
                <a:gd name="connsiteY18" fmla="*/ 52695 h 71521"/>
                <a:gd name="connsiteX19" fmla="*/ 45636 w 71521"/>
                <a:gd name="connsiteY19" fmla="*/ 62108 h 71521"/>
                <a:gd name="connsiteX20" fmla="*/ 45636 w 71521"/>
                <a:gd name="connsiteY20" fmla="*/ 45636 h 71521"/>
                <a:gd name="connsiteX21" fmla="*/ 36223 w 71521"/>
                <a:gd name="connsiteY21" fmla="*/ 45636 h 71521"/>
                <a:gd name="connsiteX22" fmla="*/ 36223 w 71521"/>
                <a:gd name="connsiteY22" fmla="*/ 36223 h 71521"/>
                <a:gd name="connsiteX23" fmla="*/ 45636 w 71521"/>
                <a:gd name="connsiteY23" fmla="*/ 36223 h 71521"/>
                <a:gd name="connsiteX24" fmla="*/ 45636 w 71521"/>
                <a:gd name="connsiteY24" fmla="*/ 45636 h 71521"/>
                <a:gd name="connsiteX25" fmla="*/ 71522 w 71521"/>
                <a:gd name="connsiteY25" fmla="*/ 71521 h 71521"/>
                <a:gd name="connsiteX26" fmla="*/ 71522 w 71521"/>
                <a:gd name="connsiteY26" fmla="*/ 27650 h 71521"/>
                <a:gd name="connsiteX27" fmla="*/ 35803 w 71521"/>
                <a:gd name="connsiteY27" fmla="*/ 0 h 71521"/>
                <a:gd name="connsiteX28" fmla="*/ 84 w 71521"/>
                <a:gd name="connsiteY28" fmla="*/ 27650 h 71521"/>
                <a:gd name="connsiteX29" fmla="*/ 84 w 71521"/>
                <a:gd name="connsiteY29" fmla="*/ 71521 h 71521"/>
                <a:gd name="connsiteX30" fmla="*/ 71522 w 71521"/>
                <a:gd name="connsiteY30" fmla="*/ 71521 h 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21" h="71521">
                  <a:moveTo>
                    <a:pt x="0" y="20003"/>
                  </a:moveTo>
                  <a:lnTo>
                    <a:pt x="16220" y="7480"/>
                  </a:lnTo>
                  <a:lnTo>
                    <a:pt x="16220" y="84"/>
                  </a:lnTo>
                  <a:lnTo>
                    <a:pt x="0" y="84"/>
                  </a:lnTo>
                  <a:lnTo>
                    <a:pt x="0" y="20003"/>
                  </a:lnTo>
                  <a:close/>
                  <a:moveTo>
                    <a:pt x="62109" y="62108"/>
                  </a:moveTo>
                  <a:lnTo>
                    <a:pt x="52696" y="62108"/>
                  </a:lnTo>
                  <a:lnTo>
                    <a:pt x="52696" y="52695"/>
                  </a:lnTo>
                  <a:lnTo>
                    <a:pt x="62109" y="52695"/>
                  </a:lnTo>
                  <a:lnTo>
                    <a:pt x="62109" y="62108"/>
                  </a:lnTo>
                  <a:close/>
                  <a:moveTo>
                    <a:pt x="62109" y="45636"/>
                  </a:moveTo>
                  <a:lnTo>
                    <a:pt x="52696" y="45636"/>
                  </a:lnTo>
                  <a:lnTo>
                    <a:pt x="52696" y="36223"/>
                  </a:lnTo>
                  <a:lnTo>
                    <a:pt x="62109" y="36223"/>
                  </a:lnTo>
                  <a:lnTo>
                    <a:pt x="62109" y="45636"/>
                  </a:lnTo>
                  <a:close/>
                  <a:moveTo>
                    <a:pt x="45636" y="62108"/>
                  </a:moveTo>
                  <a:lnTo>
                    <a:pt x="36223" y="62108"/>
                  </a:lnTo>
                  <a:lnTo>
                    <a:pt x="36223" y="52695"/>
                  </a:lnTo>
                  <a:lnTo>
                    <a:pt x="45636" y="52695"/>
                  </a:lnTo>
                  <a:lnTo>
                    <a:pt x="45636" y="62108"/>
                  </a:lnTo>
                  <a:close/>
                  <a:moveTo>
                    <a:pt x="45636" y="45636"/>
                  </a:moveTo>
                  <a:lnTo>
                    <a:pt x="36223" y="45636"/>
                  </a:lnTo>
                  <a:lnTo>
                    <a:pt x="36223" y="36223"/>
                  </a:lnTo>
                  <a:lnTo>
                    <a:pt x="45636" y="36223"/>
                  </a:lnTo>
                  <a:lnTo>
                    <a:pt x="45636" y="45636"/>
                  </a:lnTo>
                  <a:close/>
                  <a:moveTo>
                    <a:pt x="71522" y="71521"/>
                  </a:moveTo>
                  <a:lnTo>
                    <a:pt x="71522" y="27650"/>
                  </a:lnTo>
                  <a:lnTo>
                    <a:pt x="35803" y="0"/>
                  </a:lnTo>
                  <a:lnTo>
                    <a:pt x="84" y="27650"/>
                  </a:lnTo>
                  <a:lnTo>
                    <a:pt x="84" y="71521"/>
                  </a:lnTo>
                  <a:lnTo>
                    <a:pt x="71522" y="71521"/>
                  </a:lnTo>
                  <a:close/>
                </a:path>
              </a:pathLst>
            </a:custGeom>
            <a:solidFill>
              <a:srgbClr val="3B4956"/>
            </a:solidFill>
            <a:ln w="8404" cap="flat">
              <a:noFill/>
              <a:prstDash val="solid"/>
              <a:miter/>
            </a:ln>
          </p:spPr>
          <p:txBody>
            <a:bodyPr rtlCol="0" anchor="ctr"/>
            <a:lstStyle/>
            <a:p>
              <a:endParaRPr lang="en-GB" sz="1213" noProof="0"/>
            </a:p>
          </p:txBody>
        </p:sp>
        <p:sp>
          <p:nvSpPr>
            <p:cNvPr id="477" name="TextBox 476">
              <a:extLst>
                <a:ext uri="{FF2B5EF4-FFF2-40B4-BE49-F238E27FC236}">
                  <a16:creationId xmlns:a16="http://schemas.microsoft.com/office/drawing/2014/main" id="{ABF52112-1BD5-DF41-9092-6CB7F00EAEEE}"/>
                </a:ext>
              </a:extLst>
            </p:cNvPr>
            <p:cNvSpPr txBox="1"/>
            <p:nvPr/>
          </p:nvSpPr>
          <p:spPr>
            <a:xfrm>
              <a:off x="2885633" y="275888"/>
              <a:ext cx="519373"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Denmark</a:t>
              </a:r>
            </a:p>
          </p:txBody>
        </p:sp>
        <p:sp>
          <p:nvSpPr>
            <p:cNvPr id="478" name="TextBox 477">
              <a:extLst>
                <a:ext uri="{FF2B5EF4-FFF2-40B4-BE49-F238E27FC236}">
                  <a16:creationId xmlns:a16="http://schemas.microsoft.com/office/drawing/2014/main" id="{7C636125-19B9-AB46-8196-98352134B764}"/>
                </a:ext>
              </a:extLst>
            </p:cNvPr>
            <p:cNvSpPr txBox="1"/>
            <p:nvPr/>
          </p:nvSpPr>
          <p:spPr>
            <a:xfrm>
              <a:off x="2883765" y="1027427"/>
              <a:ext cx="615553" cy="96052"/>
            </a:xfrm>
            <a:prstGeom prst="rect">
              <a:avLst/>
            </a:prstGeom>
            <a:noFill/>
          </p:spPr>
          <p:txBody>
            <a:bodyPr wrap="none" lIns="0" tIns="0" rIns="0" bIns="0" rtlCol="0">
              <a:spAutoFit/>
            </a:bodyPr>
            <a:lstStyle/>
            <a:p>
              <a:pPr>
                <a:lnSpc>
                  <a:spcPct val="96000"/>
                </a:lnSpc>
                <a:spcBef>
                  <a:spcPts val="1783"/>
                </a:spcBef>
              </a:pPr>
              <a:r>
                <a:rPr lang="en-GB" sz="644" noProof="0">
                  <a:solidFill>
                    <a:schemeClr val="tx2"/>
                  </a:solidFill>
                </a:rPr>
                <a:t>Sales of energy</a:t>
              </a:r>
            </a:p>
          </p:txBody>
        </p:sp>
        <p:grpSp>
          <p:nvGrpSpPr>
            <p:cNvPr id="479" name="Group 478">
              <a:extLst>
                <a:ext uri="{FF2B5EF4-FFF2-40B4-BE49-F238E27FC236}">
                  <a16:creationId xmlns:a16="http://schemas.microsoft.com/office/drawing/2014/main" id="{DBB45719-E153-FD49-A837-3B4DDF471587}"/>
                </a:ext>
              </a:extLst>
            </p:cNvPr>
            <p:cNvGrpSpPr/>
            <p:nvPr/>
          </p:nvGrpSpPr>
          <p:grpSpPr>
            <a:xfrm>
              <a:off x="2724305" y="431694"/>
              <a:ext cx="98138" cy="130767"/>
              <a:chOff x="2265548" y="3068441"/>
              <a:chExt cx="71521" cy="95300"/>
            </a:xfrm>
          </p:grpSpPr>
          <p:sp>
            <p:nvSpPr>
              <p:cNvPr id="494" name="Freeform: Shape 359">
                <a:extLst>
                  <a:ext uri="{FF2B5EF4-FFF2-40B4-BE49-F238E27FC236}">
                    <a16:creationId xmlns:a16="http://schemas.microsoft.com/office/drawing/2014/main" id="{041F5827-F590-EF41-92FC-DBE866D0DA5D}"/>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495" name="Freeform: Shape 360">
                <a:extLst>
                  <a:ext uri="{FF2B5EF4-FFF2-40B4-BE49-F238E27FC236}">
                    <a16:creationId xmlns:a16="http://schemas.microsoft.com/office/drawing/2014/main" id="{BDCB574E-731A-A946-9875-2F16788ABAC4}"/>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496" name="Freeform: Shape 361">
                <a:extLst>
                  <a:ext uri="{FF2B5EF4-FFF2-40B4-BE49-F238E27FC236}">
                    <a16:creationId xmlns:a16="http://schemas.microsoft.com/office/drawing/2014/main" id="{FD993565-68DD-124F-B4B6-0D7210D97AEF}"/>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497" name="Freeform: Shape 362">
                <a:extLst>
                  <a:ext uri="{FF2B5EF4-FFF2-40B4-BE49-F238E27FC236}">
                    <a16:creationId xmlns:a16="http://schemas.microsoft.com/office/drawing/2014/main" id="{53DCA318-7110-AD42-AD37-EA415A242D6F}"/>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498" name="Freeform: Shape 363">
                <a:extLst>
                  <a:ext uri="{FF2B5EF4-FFF2-40B4-BE49-F238E27FC236}">
                    <a16:creationId xmlns:a16="http://schemas.microsoft.com/office/drawing/2014/main" id="{C0BAC454-AA64-DA44-92EA-55317C0676AB}"/>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499" name="Freeform: Shape 364">
                <a:extLst>
                  <a:ext uri="{FF2B5EF4-FFF2-40B4-BE49-F238E27FC236}">
                    <a16:creationId xmlns:a16="http://schemas.microsoft.com/office/drawing/2014/main" id="{5FD68344-FD2A-3E4C-A4CD-F580443D4A43}"/>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480" name="TextBox 479">
              <a:extLst>
                <a:ext uri="{FF2B5EF4-FFF2-40B4-BE49-F238E27FC236}">
                  <a16:creationId xmlns:a16="http://schemas.microsoft.com/office/drawing/2014/main" id="{D5628DBA-7CF2-EA4C-863C-73EAD9DCDA1E}"/>
                </a:ext>
              </a:extLst>
            </p:cNvPr>
            <p:cNvSpPr txBox="1"/>
            <p:nvPr/>
          </p:nvSpPr>
          <p:spPr>
            <a:xfrm>
              <a:off x="2885633" y="455872"/>
              <a:ext cx="843478" cy="96003"/>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940MW</a:t>
              </a:r>
              <a:endParaRPr lang="en-GB" sz="644" noProof="0">
                <a:solidFill>
                  <a:schemeClr val="accent3"/>
                </a:solidFill>
              </a:endParaRPr>
            </a:p>
          </p:txBody>
        </p:sp>
        <p:sp>
          <p:nvSpPr>
            <p:cNvPr id="481" name="TextBox 480">
              <a:extLst>
                <a:ext uri="{FF2B5EF4-FFF2-40B4-BE49-F238E27FC236}">
                  <a16:creationId xmlns:a16="http://schemas.microsoft.com/office/drawing/2014/main" id="{DFD6DFCA-5836-9745-B484-F2559FD6CC63}"/>
                </a:ext>
              </a:extLst>
            </p:cNvPr>
            <p:cNvSpPr txBox="1"/>
            <p:nvPr/>
          </p:nvSpPr>
          <p:spPr>
            <a:xfrm>
              <a:off x="2885633" y="595025"/>
              <a:ext cx="1473160"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our CHP plants,</a:t>
              </a:r>
              <a:br>
                <a:rPr lang="en-GB" sz="644" noProof="0">
                  <a:solidFill>
                    <a:schemeClr val="accent1"/>
                  </a:solidFill>
                </a:rPr>
              </a:br>
              <a:r>
                <a:rPr lang="en-GB" sz="644" noProof="0">
                  <a:solidFill>
                    <a:schemeClr val="accent1"/>
                  </a:solidFill>
                </a:rPr>
                <a:t>2,167MW power and 2,909MJ/s heat</a:t>
              </a:r>
            </a:p>
          </p:txBody>
        </p:sp>
        <p:grpSp>
          <p:nvGrpSpPr>
            <p:cNvPr id="482" name="Group 481">
              <a:extLst>
                <a:ext uri="{FF2B5EF4-FFF2-40B4-BE49-F238E27FC236}">
                  <a16:creationId xmlns:a16="http://schemas.microsoft.com/office/drawing/2014/main" id="{AE12D7EA-7532-DC43-82D3-A575951E6CFD}"/>
                </a:ext>
              </a:extLst>
            </p:cNvPr>
            <p:cNvGrpSpPr/>
            <p:nvPr/>
          </p:nvGrpSpPr>
          <p:grpSpPr>
            <a:xfrm>
              <a:off x="2738350" y="600816"/>
              <a:ext cx="109901" cy="88106"/>
              <a:chOff x="2267229" y="3421673"/>
              <a:chExt cx="80093" cy="64210"/>
            </a:xfrm>
          </p:grpSpPr>
          <p:sp>
            <p:nvSpPr>
              <p:cNvPr id="488" name="Freeform: Shape 353">
                <a:extLst>
                  <a:ext uri="{FF2B5EF4-FFF2-40B4-BE49-F238E27FC236}">
                    <a16:creationId xmlns:a16="http://schemas.microsoft.com/office/drawing/2014/main" id="{DDFDA330-40FD-F746-9685-EC074D529305}"/>
                  </a:ext>
                </a:extLst>
              </p:cNvPr>
              <p:cNvSpPr/>
              <p:nvPr/>
            </p:nvSpPr>
            <p:spPr>
              <a:xfrm>
                <a:off x="2291097" y="3428733"/>
                <a:ext cx="5715" cy="11345"/>
              </a:xfrm>
              <a:custGeom>
                <a:avLst/>
                <a:gdLst>
                  <a:gd name="connsiteX0" fmla="*/ 0 w 5715"/>
                  <a:gd name="connsiteY0" fmla="*/ 0 h 11345"/>
                  <a:gd name="connsiteX1" fmla="*/ 0 w 5715"/>
                  <a:gd name="connsiteY1" fmla="*/ 11346 h 11345"/>
                  <a:gd name="connsiteX2" fmla="*/ 5715 w 5715"/>
                  <a:gd name="connsiteY2" fmla="*/ 10085 h 11345"/>
                  <a:gd name="connsiteX3" fmla="*/ 5715 w 5715"/>
                  <a:gd name="connsiteY3" fmla="*/ 0 h 11345"/>
                </a:gdLst>
                <a:ahLst/>
                <a:cxnLst>
                  <a:cxn ang="0">
                    <a:pos x="connsiteX0" y="connsiteY0"/>
                  </a:cxn>
                  <a:cxn ang="0">
                    <a:pos x="connsiteX1" y="connsiteY1"/>
                  </a:cxn>
                  <a:cxn ang="0">
                    <a:pos x="connsiteX2" y="connsiteY2"/>
                  </a:cxn>
                  <a:cxn ang="0">
                    <a:pos x="connsiteX3" y="connsiteY3"/>
                  </a:cxn>
                </a:cxnLst>
                <a:rect l="l" t="t" r="r" b="b"/>
                <a:pathLst>
                  <a:path w="5715" h="11345">
                    <a:moveTo>
                      <a:pt x="0" y="0"/>
                    </a:moveTo>
                    <a:lnTo>
                      <a:pt x="0" y="11346"/>
                    </a:lnTo>
                    <a:lnTo>
                      <a:pt x="5715" y="10085"/>
                    </a:lnTo>
                    <a:lnTo>
                      <a:pt x="5715" y="0"/>
                    </a:lnTo>
                    <a:close/>
                  </a:path>
                </a:pathLst>
              </a:custGeom>
              <a:solidFill>
                <a:srgbClr val="3B4956"/>
              </a:solidFill>
              <a:ln w="8404" cap="flat">
                <a:noFill/>
                <a:prstDash val="solid"/>
                <a:miter/>
              </a:ln>
            </p:spPr>
            <p:txBody>
              <a:bodyPr rtlCol="0" anchor="ctr"/>
              <a:lstStyle/>
              <a:p>
                <a:endParaRPr lang="en-GB" sz="1213" noProof="0"/>
              </a:p>
            </p:txBody>
          </p:sp>
          <p:sp>
            <p:nvSpPr>
              <p:cNvPr id="489" name="Freeform: Shape 354">
                <a:extLst>
                  <a:ext uri="{FF2B5EF4-FFF2-40B4-BE49-F238E27FC236}">
                    <a16:creationId xmlns:a16="http://schemas.microsoft.com/office/drawing/2014/main" id="{91D161F1-A4FE-B64C-9290-17711EB62BE7}"/>
                  </a:ext>
                </a:extLst>
              </p:cNvPr>
              <p:cNvSpPr/>
              <p:nvPr/>
            </p:nvSpPr>
            <p:spPr>
              <a:xfrm>
                <a:off x="2279835" y="3425959"/>
                <a:ext cx="5715" cy="16556"/>
              </a:xfrm>
              <a:custGeom>
                <a:avLst/>
                <a:gdLst>
                  <a:gd name="connsiteX0" fmla="*/ 0 w 5715"/>
                  <a:gd name="connsiteY0" fmla="*/ 0 h 16556"/>
                  <a:gd name="connsiteX1" fmla="*/ 0 w 5715"/>
                  <a:gd name="connsiteY1" fmla="*/ 16557 h 16556"/>
                  <a:gd name="connsiteX2" fmla="*/ 5715 w 5715"/>
                  <a:gd name="connsiteY2" fmla="*/ 15296 h 16556"/>
                  <a:gd name="connsiteX3" fmla="*/ 5715 w 5715"/>
                  <a:gd name="connsiteY3" fmla="*/ 0 h 16556"/>
                </a:gdLst>
                <a:ahLst/>
                <a:cxnLst>
                  <a:cxn ang="0">
                    <a:pos x="connsiteX0" y="connsiteY0"/>
                  </a:cxn>
                  <a:cxn ang="0">
                    <a:pos x="connsiteX1" y="connsiteY1"/>
                  </a:cxn>
                  <a:cxn ang="0">
                    <a:pos x="connsiteX2" y="connsiteY2"/>
                  </a:cxn>
                  <a:cxn ang="0">
                    <a:pos x="connsiteX3" y="connsiteY3"/>
                  </a:cxn>
                </a:cxnLst>
                <a:rect l="l" t="t" r="r" b="b"/>
                <a:pathLst>
                  <a:path w="5715" h="16556">
                    <a:moveTo>
                      <a:pt x="0" y="0"/>
                    </a:moveTo>
                    <a:lnTo>
                      <a:pt x="0" y="16557"/>
                    </a:lnTo>
                    <a:lnTo>
                      <a:pt x="5715" y="15296"/>
                    </a:lnTo>
                    <a:lnTo>
                      <a:pt x="5715" y="0"/>
                    </a:lnTo>
                    <a:close/>
                  </a:path>
                </a:pathLst>
              </a:custGeom>
              <a:solidFill>
                <a:srgbClr val="3B4956"/>
              </a:solidFill>
              <a:ln w="8404" cap="flat">
                <a:noFill/>
                <a:prstDash val="solid"/>
                <a:miter/>
              </a:ln>
            </p:spPr>
            <p:txBody>
              <a:bodyPr rtlCol="0" anchor="ctr"/>
              <a:lstStyle/>
              <a:p>
                <a:endParaRPr lang="en-GB" sz="1213" noProof="0"/>
              </a:p>
            </p:txBody>
          </p:sp>
          <p:sp>
            <p:nvSpPr>
              <p:cNvPr id="490" name="Freeform: Shape 355">
                <a:extLst>
                  <a:ext uri="{FF2B5EF4-FFF2-40B4-BE49-F238E27FC236}">
                    <a16:creationId xmlns:a16="http://schemas.microsoft.com/office/drawing/2014/main" id="{F3D0F17A-FD81-9042-BE6B-27FC68C3C1D3}"/>
                  </a:ext>
                </a:extLst>
              </p:cNvPr>
              <p:cNvSpPr/>
              <p:nvPr/>
            </p:nvSpPr>
            <p:spPr>
              <a:xfrm>
                <a:off x="2267229" y="3442180"/>
                <a:ext cx="40341" cy="43703"/>
              </a:xfrm>
              <a:custGeom>
                <a:avLst/>
                <a:gdLst>
                  <a:gd name="connsiteX0" fmla="*/ 0 w 40341"/>
                  <a:gd name="connsiteY0" fmla="*/ 43703 h 43703"/>
                  <a:gd name="connsiteX1" fmla="*/ 40341 w 40341"/>
                  <a:gd name="connsiteY1" fmla="*/ 43703 h 43703"/>
                  <a:gd name="connsiteX2" fmla="*/ 40341 w 40341"/>
                  <a:gd name="connsiteY2" fmla="*/ 0 h 43703"/>
                  <a:gd name="connsiteX3" fmla="*/ 6976 w 40341"/>
                  <a:gd name="connsiteY3" fmla="*/ 7312 h 43703"/>
                </a:gdLst>
                <a:ahLst/>
                <a:cxnLst>
                  <a:cxn ang="0">
                    <a:pos x="connsiteX0" y="connsiteY0"/>
                  </a:cxn>
                  <a:cxn ang="0">
                    <a:pos x="connsiteX1" y="connsiteY1"/>
                  </a:cxn>
                  <a:cxn ang="0">
                    <a:pos x="connsiteX2" y="connsiteY2"/>
                  </a:cxn>
                  <a:cxn ang="0">
                    <a:pos x="connsiteX3" y="connsiteY3"/>
                  </a:cxn>
                </a:cxnLst>
                <a:rect l="l" t="t" r="r" b="b"/>
                <a:pathLst>
                  <a:path w="40341" h="43703">
                    <a:moveTo>
                      <a:pt x="0" y="43703"/>
                    </a:moveTo>
                    <a:lnTo>
                      <a:pt x="40341" y="43703"/>
                    </a:lnTo>
                    <a:lnTo>
                      <a:pt x="40341" y="0"/>
                    </a:lnTo>
                    <a:lnTo>
                      <a:pt x="6976" y="7312"/>
                    </a:lnTo>
                    <a:close/>
                  </a:path>
                </a:pathLst>
              </a:custGeom>
              <a:solidFill>
                <a:srgbClr val="3B4956"/>
              </a:solidFill>
              <a:ln w="8404" cap="flat">
                <a:noFill/>
                <a:prstDash val="solid"/>
                <a:miter/>
              </a:ln>
            </p:spPr>
            <p:txBody>
              <a:bodyPr rtlCol="0" anchor="ctr"/>
              <a:lstStyle/>
              <a:p>
                <a:endParaRPr lang="en-GB" sz="1213" noProof="0"/>
              </a:p>
            </p:txBody>
          </p:sp>
          <p:grpSp>
            <p:nvGrpSpPr>
              <p:cNvPr id="491" name="Graphic 2">
                <a:extLst>
                  <a:ext uri="{FF2B5EF4-FFF2-40B4-BE49-F238E27FC236}">
                    <a16:creationId xmlns:a16="http://schemas.microsoft.com/office/drawing/2014/main" id="{B5177753-72DD-5447-B74A-E368ABD662F3}"/>
                  </a:ext>
                </a:extLst>
              </p:cNvPr>
              <p:cNvGrpSpPr/>
              <p:nvPr/>
            </p:nvGrpSpPr>
            <p:grpSpPr>
              <a:xfrm>
                <a:off x="2312696" y="3421673"/>
                <a:ext cx="34626" cy="64209"/>
                <a:chOff x="2312696" y="3421673"/>
                <a:chExt cx="34626" cy="64209"/>
              </a:xfrm>
              <a:solidFill>
                <a:srgbClr val="3B4956"/>
              </a:solidFill>
            </p:grpSpPr>
            <p:sp>
              <p:nvSpPr>
                <p:cNvPr id="492" name="Freeform: Shape 357">
                  <a:extLst>
                    <a:ext uri="{FF2B5EF4-FFF2-40B4-BE49-F238E27FC236}">
                      <a16:creationId xmlns:a16="http://schemas.microsoft.com/office/drawing/2014/main" id="{CA5F439A-6647-694A-A349-2B91BEC52660}"/>
                    </a:ext>
                  </a:extLst>
                </p:cNvPr>
                <p:cNvSpPr/>
                <p:nvPr/>
              </p:nvSpPr>
              <p:spPr>
                <a:xfrm>
                  <a:off x="2313201" y="3454030"/>
                  <a:ext cx="20590" cy="31852"/>
                </a:xfrm>
                <a:custGeom>
                  <a:avLst/>
                  <a:gdLst>
                    <a:gd name="connsiteX0" fmla="*/ 0 w 20590"/>
                    <a:gd name="connsiteY0" fmla="*/ 0 h 31852"/>
                    <a:gd name="connsiteX1" fmla="*/ 0 w 20590"/>
                    <a:gd name="connsiteY1" fmla="*/ 31853 h 31852"/>
                    <a:gd name="connsiteX2" fmla="*/ 20591 w 20590"/>
                    <a:gd name="connsiteY2" fmla="*/ 31853 h 31852"/>
                    <a:gd name="connsiteX3" fmla="*/ 15800 w 20590"/>
                    <a:gd name="connsiteY3" fmla="*/ 7480 h 31852"/>
                    <a:gd name="connsiteX4" fmla="*/ 0 w 20590"/>
                    <a:gd name="connsiteY4" fmla="*/ 0 h 3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0" h="31852">
                      <a:moveTo>
                        <a:pt x="0" y="0"/>
                      </a:moveTo>
                      <a:lnTo>
                        <a:pt x="0" y="31853"/>
                      </a:lnTo>
                      <a:lnTo>
                        <a:pt x="20591" y="31853"/>
                      </a:lnTo>
                      <a:lnTo>
                        <a:pt x="15800" y="7480"/>
                      </a:lnTo>
                      <a:cubicBezTo>
                        <a:pt x="9497" y="7228"/>
                        <a:pt x="3866" y="4454"/>
                        <a:pt x="0" y="0"/>
                      </a:cubicBezTo>
                    </a:path>
                  </a:pathLst>
                </a:custGeom>
                <a:solidFill>
                  <a:srgbClr val="3B4956"/>
                </a:solidFill>
                <a:ln w="8404" cap="flat">
                  <a:noFill/>
                  <a:prstDash val="solid"/>
                  <a:miter/>
                </a:ln>
              </p:spPr>
              <p:txBody>
                <a:bodyPr rtlCol="0" anchor="ctr"/>
                <a:lstStyle/>
                <a:p>
                  <a:endParaRPr lang="en-GB" sz="1213" noProof="0"/>
                </a:p>
              </p:txBody>
            </p:sp>
            <p:sp>
              <p:nvSpPr>
                <p:cNvPr id="493" name="Freeform: Shape 358">
                  <a:extLst>
                    <a:ext uri="{FF2B5EF4-FFF2-40B4-BE49-F238E27FC236}">
                      <a16:creationId xmlns:a16="http://schemas.microsoft.com/office/drawing/2014/main" id="{A4B5721E-BDDB-0642-A7BD-B12853EA2EA5}"/>
                    </a:ext>
                  </a:extLst>
                </p:cNvPr>
                <p:cNvSpPr/>
                <p:nvPr/>
              </p:nvSpPr>
              <p:spPr>
                <a:xfrm>
                  <a:off x="2312696" y="3421673"/>
                  <a:ext cx="34626" cy="34626"/>
                </a:xfrm>
                <a:custGeom>
                  <a:avLst/>
                  <a:gdLst>
                    <a:gd name="connsiteX0" fmla="*/ 15044 w 34626"/>
                    <a:gd name="connsiteY0" fmla="*/ 24961 h 34626"/>
                    <a:gd name="connsiteX1" fmla="*/ 10842 w 34626"/>
                    <a:gd name="connsiteY1" fmla="*/ 24205 h 34626"/>
                    <a:gd name="connsiteX2" fmla="*/ 7648 w 34626"/>
                    <a:gd name="connsiteY2" fmla="*/ 27062 h 34626"/>
                    <a:gd name="connsiteX3" fmla="*/ 6892 w 34626"/>
                    <a:gd name="connsiteY3" fmla="*/ 23869 h 34626"/>
                    <a:gd name="connsiteX4" fmla="*/ 9077 w 34626"/>
                    <a:gd name="connsiteY4" fmla="*/ 22104 h 34626"/>
                    <a:gd name="connsiteX5" fmla="*/ 24457 w 34626"/>
                    <a:gd name="connsiteY5" fmla="*/ 9245 h 34626"/>
                    <a:gd name="connsiteX6" fmla="*/ 28323 w 34626"/>
                    <a:gd name="connsiteY6" fmla="*/ 9497 h 34626"/>
                    <a:gd name="connsiteX7" fmla="*/ 15044 w 34626"/>
                    <a:gd name="connsiteY7" fmla="*/ 24961 h 34626"/>
                    <a:gd name="connsiteX8" fmla="*/ 17313 w 34626"/>
                    <a:gd name="connsiteY8" fmla="*/ 0 h 34626"/>
                    <a:gd name="connsiteX9" fmla="*/ 0 w 34626"/>
                    <a:gd name="connsiteY9" fmla="*/ 17313 h 34626"/>
                    <a:gd name="connsiteX10" fmla="*/ 17313 w 34626"/>
                    <a:gd name="connsiteY10" fmla="*/ 34626 h 34626"/>
                    <a:gd name="connsiteX11" fmla="*/ 34626 w 34626"/>
                    <a:gd name="connsiteY11" fmla="*/ 17313 h 34626"/>
                    <a:gd name="connsiteX12" fmla="*/ 17313 w 34626"/>
                    <a:gd name="connsiteY12" fmla="*/ 0 h 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26" h="34626">
                      <a:moveTo>
                        <a:pt x="15044" y="24961"/>
                      </a:moveTo>
                      <a:cubicBezTo>
                        <a:pt x="13363" y="24961"/>
                        <a:pt x="11850" y="24625"/>
                        <a:pt x="10842" y="24205"/>
                      </a:cubicBezTo>
                      <a:lnTo>
                        <a:pt x="7648" y="27062"/>
                      </a:lnTo>
                      <a:lnTo>
                        <a:pt x="6892" y="23869"/>
                      </a:lnTo>
                      <a:lnTo>
                        <a:pt x="9077" y="22104"/>
                      </a:lnTo>
                      <a:cubicBezTo>
                        <a:pt x="8909" y="10842"/>
                        <a:pt x="18826" y="9245"/>
                        <a:pt x="24457" y="9245"/>
                      </a:cubicBezTo>
                      <a:cubicBezTo>
                        <a:pt x="26726" y="9245"/>
                        <a:pt x="28323" y="9497"/>
                        <a:pt x="28323" y="9497"/>
                      </a:cubicBezTo>
                      <a:cubicBezTo>
                        <a:pt x="25549" y="22188"/>
                        <a:pt x="19582" y="24961"/>
                        <a:pt x="15044" y="24961"/>
                      </a:cubicBezTo>
                      <a:moveTo>
                        <a:pt x="17313" y="0"/>
                      </a:moveTo>
                      <a:cubicBezTo>
                        <a:pt x="7732" y="0"/>
                        <a:pt x="0" y="7732"/>
                        <a:pt x="0" y="17313"/>
                      </a:cubicBezTo>
                      <a:cubicBezTo>
                        <a:pt x="0" y="26894"/>
                        <a:pt x="7732" y="34626"/>
                        <a:pt x="17313" y="34626"/>
                      </a:cubicBezTo>
                      <a:cubicBezTo>
                        <a:pt x="26894" y="34626"/>
                        <a:pt x="34626" y="26894"/>
                        <a:pt x="34626" y="17313"/>
                      </a:cubicBezTo>
                      <a:cubicBezTo>
                        <a:pt x="34626" y="7732"/>
                        <a:pt x="26894" y="0"/>
                        <a:pt x="17313" y="0"/>
                      </a:cubicBezTo>
                    </a:path>
                  </a:pathLst>
                </a:custGeom>
                <a:solidFill>
                  <a:srgbClr val="3B4956"/>
                </a:solidFill>
                <a:ln w="8404" cap="flat">
                  <a:noFill/>
                  <a:prstDash val="solid"/>
                  <a:miter/>
                </a:ln>
              </p:spPr>
              <p:txBody>
                <a:bodyPr rtlCol="0" anchor="ctr"/>
                <a:lstStyle/>
                <a:p>
                  <a:endParaRPr lang="en-GB" sz="1213" noProof="0"/>
                </a:p>
              </p:txBody>
            </p:sp>
          </p:grpSp>
        </p:grpSp>
        <p:cxnSp>
          <p:nvCxnSpPr>
            <p:cNvPr id="474" name="Straight Connector 473">
              <a:extLst>
                <a:ext uri="{FF2B5EF4-FFF2-40B4-BE49-F238E27FC236}">
                  <a16:creationId xmlns:a16="http://schemas.microsoft.com/office/drawing/2014/main" id="{412C75BD-0F80-FF44-9588-6F7DDA1E9189}"/>
                </a:ext>
              </a:extLst>
            </p:cNvPr>
            <p:cNvCxnSpPr>
              <a:cxnSpLocks/>
            </p:cNvCxnSpPr>
            <p:nvPr/>
          </p:nvCxnSpPr>
          <p:spPr>
            <a:xfrm>
              <a:off x="4807988" y="359420"/>
              <a:ext cx="0" cy="111600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0A59BAB8-2909-5648-9DD4-CEB9BBC83097}"/>
                </a:ext>
              </a:extLst>
            </p:cNvPr>
            <p:cNvCxnSpPr>
              <a:cxnSpLocks/>
            </p:cNvCxnSpPr>
            <p:nvPr/>
          </p:nvCxnSpPr>
          <p:spPr>
            <a:xfrm>
              <a:off x="3439744" y="359420"/>
              <a:ext cx="1368244"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44" name="Group 543">
              <a:extLst>
                <a:ext uri="{FF2B5EF4-FFF2-40B4-BE49-F238E27FC236}">
                  <a16:creationId xmlns:a16="http://schemas.microsoft.com/office/drawing/2014/main" id="{70133FAA-BF05-1AF1-6A37-00ED4FDEC4BC}"/>
                </a:ext>
              </a:extLst>
            </p:cNvPr>
            <p:cNvGrpSpPr/>
            <p:nvPr/>
          </p:nvGrpSpPr>
          <p:grpSpPr>
            <a:xfrm>
              <a:off x="2702476" y="855667"/>
              <a:ext cx="992393" cy="115384"/>
              <a:chOff x="962985" y="3908863"/>
              <a:chExt cx="992393" cy="115384"/>
            </a:xfrm>
          </p:grpSpPr>
          <p:grpSp>
            <p:nvGrpSpPr>
              <p:cNvPr id="545" name="Graphic 37">
                <a:extLst>
                  <a:ext uri="{FF2B5EF4-FFF2-40B4-BE49-F238E27FC236}">
                    <a16:creationId xmlns:a16="http://schemas.microsoft.com/office/drawing/2014/main" id="{9B20F079-6B37-96C8-5B54-F269CABB6F86}"/>
                  </a:ext>
                </a:extLst>
              </p:cNvPr>
              <p:cNvGrpSpPr/>
              <p:nvPr/>
            </p:nvGrpSpPr>
            <p:grpSpPr>
              <a:xfrm>
                <a:off x="962985" y="3908863"/>
                <a:ext cx="155006" cy="115384"/>
                <a:chOff x="2972134" y="1211579"/>
                <a:chExt cx="3648074" cy="2715577"/>
              </a:xfrm>
              <a:solidFill>
                <a:srgbClr val="3B4956"/>
              </a:solidFill>
            </p:grpSpPr>
            <p:sp>
              <p:nvSpPr>
                <p:cNvPr id="547" name="Freeform 546">
                  <a:extLst>
                    <a:ext uri="{FF2B5EF4-FFF2-40B4-BE49-F238E27FC236}">
                      <a16:creationId xmlns:a16="http://schemas.microsoft.com/office/drawing/2014/main" id="{ED600AB4-8B28-6E94-79E5-F672333C1DA5}"/>
                    </a:ext>
                  </a:extLst>
                </p:cNvPr>
                <p:cNvSpPr/>
                <p:nvPr/>
              </p:nvSpPr>
              <p:spPr>
                <a:xfrm>
                  <a:off x="3837965" y="1211579"/>
                  <a:ext cx="2782243" cy="2053581"/>
                </a:xfrm>
                <a:custGeom>
                  <a:avLst/>
                  <a:gdLst>
                    <a:gd name="connsiteX0" fmla="*/ 2546033 w 2782252"/>
                    <a:gd name="connsiteY0" fmla="*/ 1186815 h 2053589"/>
                    <a:gd name="connsiteX1" fmla="*/ 2317433 w 2782252"/>
                    <a:gd name="connsiteY1" fmla="*/ 1415415 h 2053589"/>
                    <a:gd name="connsiteX2" fmla="*/ 2317433 w 2782252"/>
                    <a:gd name="connsiteY2" fmla="*/ 1357313 h 2053589"/>
                    <a:gd name="connsiteX3" fmla="*/ 960120 w 2782252"/>
                    <a:gd name="connsiteY3" fmla="*/ 0 h 2053589"/>
                    <a:gd name="connsiteX4" fmla="*/ 0 w 2782252"/>
                    <a:gd name="connsiteY4" fmla="*/ 397192 h 2053589"/>
                    <a:gd name="connsiteX5" fmla="*/ 235268 w 2782252"/>
                    <a:gd name="connsiteY5" fmla="*/ 632460 h 2053589"/>
                    <a:gd name="connsiteX6" fmla="*/ 960120 w 2782252"/>
                    <a:gd name="connsiteY6" fmla="*/ 332423 h 2053589"/>
                    <a:gd name="connsiteX7" fmla="*/ 1985010 w 2782252"/>
                    <a:gd name="connsiteY7" fmla="*/ 1356360 h 2053589"/>
                    <a:gd name="connsiteX8" fmla="*/ 1985010 w 2782252"/>
                    <a:gd name="connsiteY8" fmla="*/ 1417320 h 2053589"/>
                    <a:gd name="connsiteX9" fmla="*/ 1754505 w 2782252"/>
                    <a:gd name="connsiteY9" fmla="*/ 1186815 h 2053589"/>
                    <a:gd name="connsiteX10" fmla="*/ 1519238 w 2782252"/>
                    <a:gd name="connsiteY10" fmla="*/ 1422083 h 2053589"/>
                    <a:gd name="connsiteX11" fmla="*/ 2150745 w 2782252"/>
                    <a:gd name="connsiteY11" fmla="*/ 2053590 h 2053589"/>
                    <a:gd name="connsiteX12" fmla="*/ 2782253 w 2782252"/>
                    <a:gd name="connsiteY12" fmla="*/ 1422083 h 2053589"/>
                    <a:gd name="connsiteX13" fmla="*/ 2546033 w 2782252"/>
                    <a:gd name="connsiteY13" fmla="*/ 11868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2252" h="2053589">
                      <a:moveTo>
                        <a:pt x="2546033" y="1186815"/>
                      </a:moveTo>
                      <a:lnTo>
                        <a:pt x="2317433" y="1415415"/>
                      </a:lnTo>
                      <a:lnTo>
                        <a:pt x="2317433" y="1357313"/>
                      </a:lnTo>
                      <a:cubicBezTo>
                        <a:pt x="2317433" y="608648"/>
                        <a:pt x="1708785" y="0"/>
                        <a:pt x="960120" y="0"/>
                      </a:cubicBezTo>
                      <a:cubicBezTo>
                        <a:pt x="597218" y="0"/>
                        <a:pt x="257175" y="140970"/>
                        <a:pt x="0" y="397192"/>
                      </a:cubicBezTo>
                      <a:lnTo>
                        <a:pt x="235268" y="632460"/>
                      </a:lnTo>
                      <a:cubicBezTo>
                        <a:pt x="428625" y="439103"/>
                        <a:pt x="685800" y="332423"/>
                        <a:pt x="960120" y="332423"/>
                      </a:cubicBezTo>
                      <a:cubicBezTo>
                        <a:pt x="1524953" y="332423"/>
                        <a:pt x="1985010" y="792480"/>
                        <a:pt x="1985010" y="1356360"/>
                      </a:cubicBezTo>
                      <a:lnTo>
                        <a:pt x="1985010" y="1417320"/>
                      </a:lnTo>
                      <a:lnTo>
                        <a:pt x="1754505" y="1186815"/>
                      </a:lnTo>
                      <a:lnTo>
                        <a:pt x="1519238" y="1422083"/>
                      </a:lnTo>
                      <a:lnTo>
                        <a:pt x="2150745" y="2053590"/>
                      </a:lnTo>
                      <a:lnTo>
                        <a:pt x="2782253" y="1422083"/>
                      </a:lnTo>
                      <a:lnTo>
                        <a:pt x="2546033" y="1186815"/>
                      </a:lnTo>
                      <a:close/>
                    </a:path>
                  </a:pathLst>
                </a:custGeom>
                <a:grpFill/>
                <a:ln w="9525" cap="flat">
                  <a:noFill/>
                  <a:prstDash val="solid"/>
                  <a:miter/>
                </a:ln>
              </p:spPr>
              <p:txBody>
                <a:bodyPr rtlCol="0" anchor="ctr"/>
                <a:lstStyle/>
                <a:p>
                  <a:endParaRPr lang="en-GB" sz="1213" noProof="0"/>
                </a:p>
              </p:txBody>
            </p:sp>
            <p:sp>
              <p:nvSpPr>
                <p:cNvPr id="548" name="Freeform 547">
                  <a:extLst>
                    <a:ext uri="{FF2B5EF4-FFF2-40B4-BE49-F238E27FC236}">
                      <a16:creationId xmlns:a16="http://schemas.microsoft.com/office/drawing/2014/main" id="{297BED57-80DF-FFE9-E62D-CC087DBE129F}"/>
                    </a:ext>
                  </a:extLst>
                </p:cNvPr>
                <p:cNvSpPr/>
                <p:nvPr/>
              </p:nvSpPr>
              <p:spPr>
                <a:xfrm>
                  <a:off x="2972134" y="1873575"/>
                  <a:ext cx="2781302" cy="2053581"/>
                </a:xfrm>
                <a:custGeom>
                  <a:avLst/>
                  <a:gdLst>
                    <a:gd name="connsiteX0" fmla="*/ 1821180 w 2781300"/>
                    <a:gd name="connsiteY0" fmla="*/ 1720215 h 2053589"/>
                    <a:gd name="connsiteX1" fmla="*/ 796290 w 2781300"/>
                    <a:gd name="connsiteY1" fmla="*/ 696278 h 2053589"/>
                    <a:gd name="connsiteX2" fmla="*/ 796290 w 2781300"/>
                    <a:gd name="connsiteY2" fmla="*/ 635318 h 2053589"/>
                    <a:gd name="connsiteX3" fmla="*/ 1026795 w 2781300"/>
                    <a:gd name="connsiteY3" fmla="*/ 865823 h 2053589"/>
                    <a:gd name="connsiteX4" fmla="*/ 1262063 w 2781300"/>
                    <a:gd name="connsiteY4" fmla="*/ 631508 h 2053589"/>
                    <a:gd name="connsiteX5" fmla="*/ 630555 w 2781300"/>
                    <a:gd name="connsiteY5" fmla="*/ 0 h 2053589"/>
                    <a:gd name="connsiteX6" fmla="*/ 0 w 2781300"/>
                    <a:gd name="connsiteY6" fmla="*/ 631508 h 2053589"/>
                    <a:gd name="connsiteX7" fmla="*/ 235267 w 2781300"/>
                    <a:gd name="connsiteY7" fmla="*/ 866775 h 2053589"/>
                    <a:gd name="connsiteX8" fmla="*/ 463867 w 2781300"/>
                    <a:gd name="connsiteY8" fmla="*/ 638175 h 2053589"/>
                    <a:gd name="connsiteX9" fmla="*/ 463867 w 2781300"/>
                    <a:gd name="connsiteY9" fmla="*/ 696278 h 2053589"/>
                    <a:gd name="connsiteX10" fmla="*/ 1821180 w 2781300"/>
                    <a:gd name="connsiteY10" fmla="*/ 2053590 h 2053589"/>
                    <a:gd name="connsiteX11" fmla="*/ 2781300 w 2781300"/>
                    <a:gd name="connsiteY11" fmla="*/ 1656398 h 2053589"/>
                    <a:gd name="connsiteX12" fmla="*/ 2546033 w 2781300"/>
                    <a:gd name="connsiteY12" fmla="*/ 1421130 h 2053589"/>
                    <a:gd name="connsiteX13" fmla="*/ 1821180 w 2781300"/>
                    <a:gd name="connsiteY13" fmla="*/ 17202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300" h="2053589">
                      <a:moveTo>
                        <a:pt x="1821180" y="1720215"/>
                      </a:moveTo>
                      <a:cubicBezTo>
                        <a:pt x="1256348" y="1720215"/>
                        <a:pt x="796290" y="1260158"/>
                        <a:pt x="796290" y="696278"/>
                      </a:cubicBezTo>
                      <a:lnTo>
                        <a:pt x="796290" y="635318"/>
                      </a:lnTo>
                      <a:lnTo>
                        <a:pt x="1026795" y="865823"/>
                      </a:lnTo>
                      <a:lnTo>
                        <a:pt x="1262063" y="631508"/>
                      </a:lnTo>
                      <a:lnTo>
                        <a:pt x="630555" y="0"/>
                      </a:lnTo>
                      <a:lnTo>
                        <a:pt x="0" y="631508"/>
                      </a:lnTo>
                      <a:lnTo>
                        <a:pt x="235267" y="866775"/>
                      </a:lnTo>
                      <a:lnTo>
                        <a:pt x="463867" y="638175"/>
                      </a:lnTo>
                      <a:lnTo>
                        <a:pt x="463867" y="696278"/>
                      </a:lnTo>
                      <a:cubicBezTo>
                        <a:pt x="463867" y="1444943"/>
                        <a:pt x="1072515" y="2053590"/>
                        <a:pt x="1821180" y="2053590"/>
                      </a:cubicBezTo>
                      <a:cubicBezTo>
                        <a:pt x="2184083" y="2053590"/>
                        <a:pt x="2524125" y="1912620"/>
                        <a:pt x="2781300" y="1656398"/>
                      </a:cubicBezTo>
                      <a:lnTo>
                        <a:pt x="2546033" y="1421130"/>
                      </a:lnTo>
                      <a:cubicBezTo>
                        <a:pt x="2351723" y="1613535"/>
                        <a:pt x="2094548" y="1720215"/>
                        <a:pt x="1821180" y="1720215"/>
                      </a:cubicBezTo>
                      <a:close/>
                    </a:path>
                  </a:pathLst>
                </a:custGeom>
                <a:grpFill/>
                <a:ln w="9525" cap="flat">
                  <a:noFill/>
                  <a:prstDash val="solid"/>
                  <a:miter/>
                </a:ln>
              </p:spPr>
              <p:txBody>
                <a:bodyPr rtlCol="0" anchor="ctr"/>
                <a:lstStyle/>
                <a:p>
                  <a:endParaRPr lang="en-GB" sz="1213" noProof="0"/>
                </a:p>
              </p:txBody>
            </p:sp>
            <p:sp>
              <p:nvSpPr>
                <p:cNvPr id="549" name="Freeform 548">
                  <a:extLst>
                    <a:ext uri="{FF2B5EF4-FFF2-40B4-BE49-F238E27FC236}">
                      <a16:creationId xmlns:a16="http://schemas.microsoft.com/office/drawing/2014/main" id="{6D9CE26A-F003-5A0B-F53D-369A6A59A457}"/>
                    </a:ext>
                  </a:extLst>
                </p:cNvPr>
                <p:cNvSpPr/>
                <p:nvPr/>
              </p:nvSpPr>
              <p:spPr>
                <a:xfrm>
                  <a:off x="4256112" y="2075506"/>
                  <a:ext cx="1078235" cy="993465"/>
                </a:xfrm>
                <a:custGeom>
                  <a:avLst/>
                  <a:gdLst>
                    <a:gd name="connsiteX0" fmla="*/ 722948 w 1078229"/>
                    <a:gd name="connsiteY0" fmla="*/ 993458 h 993457"/>
                    <a:gd name="connsiteX1" fmla="*/ 540068 w 1078229"/>
                    <a:gd name="connsiteY1" fmla="*/ 659130 h 993457"/>
                    <a:gd name="connsiteX2" fmla="*/ 357188 w 1078229"/>
                    <a:gd name="connsiteY2" fmla="*/ 993458 h 993457"/>
                    <a:gd name="connsiteX3" fmla="*/ 0 w 1078229"/>
                    <a:gd name="connsiteY3" fmla="*/ 993458 h 993457"/>
                    <a:gd name="connsiteX4" fmla="*/ 313372 w 1078229"/>
                    <a:gd name="connsiteY4" fmla="*/ 461010 h 993457"/>
                    <a:gd name="connsiteX5" fmla="*/ 19050 w 1078229"/>
                    <a:gd name="connsiteY5" fmla="*/ 0 h 993457"/>
                    <a:gd name="connsiteX6" fmla="*/ 376238 w 1078229"/>
                    <a:gd name="connsiteY6" fmla="*/ 0 h 993457"/>
                    <a:gd name="connsiteX7" fmla="*/ 537210 w 1078229"/>
                    <a:gd name="connsiteY7" fmla="*/ 268605 h 993457"/>
                    <a:gd name="connsiteX8" fmla="*/ 692468 w 1078229"/>
                    <a:gd name="connsiteY8" fmla="*/ 0 h 993457"/>
                    <a:gd name="connsiteX9" fmla="*/ 1051560 w 1078229"/>
                    <a:gd name="connsiteY9" fmla="*/ 0 h 993457"/>
                    <a:gd name="connsiteX10" fmla="*/ 766762 w 1078229"/>
                    <a:gd name="connsiteY10" fmla="*/ 459105 h 993457"/>
                    <a:gd name="connsiteX11" fmla="*/ 1078230 w 1078229"/>
                    <a:gd name="connsiteY11" fmla="*/ 993458 h 993457"/>
                    <a:gd name="connsiteX12" fmla="*/ 722948 w 1078229"/>
                    <a:gd name="connsiteY12" fmla="*/ 993458 h 99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229" h="993457">
                      <a:moveTo>
                        <a:pt x="722948" y="993458"/>
                      </a:moveTo>
                      <a:cubicBezTo>
                        <a:pt x="688658" y="853440"/>
                        <a:pt x="632460" y="755333"/>
                        <a:pt x="540068" y="659130"/>
                      </a:cubicBezTo>
                      <a:cubicBezTo>
                        <a:pt x="447675" y="755333"/>
                        <a:pt x="390525" y="853440"/>
                        <a:pt x="357188" y="993458"/>
                      </a:cubicBezTo>
                      <a:lnTo>
                        <a:pt x="0" y="993458"/>
                      </a:lnTo>
                      <a:cubicBezTo>
                        <a:pt x="32385" y="791528"/>
                        <a:pt x="124777" y="620078"/>
                        <a:pt x="313372" y="461010"/>
                      </a:cubicBezTo>
                      <a:cubicBezTo>
                        <a:pt x="143827" y="320993"/>
                        <a:pt x="63817" y="166688"/>
                        <a:pt x="19050" y="0"/>
                      </a:cubicBezTo>
                      <a:lnTo>
                        <a:pt x="376238" y="0"/>
                      </a:lnTo>
                      <a:cubicBezTo>
                        <a:pt x="416242" y="119063"/>
                        <a:pt x="464820" y="194310"/>
                        <a:pt x="537210" y="268605"/>
                      </a:cubicBezTo>
                      <a:cubicBezTo>
                        <a:pt x="610552" y="193358"/>
                        <a:pt x="654368" y="119063"/>
                        <a:pt x="692468" y="0"/>
                      </a:cubicBezTo>
                      <a:lnTo>
                        <a:pt x="1051560" y="0"/>
                      </a:lnTo>
                      <a:cubicBezTo>
                        <a:pt x="1009650" y="165735"/>
                        <a:pt x="930593" y="319088"/>
                        <a:pt x="766762" y="459105"/>
                      </a:cubicBezTo>
                      <a:cubicBezTo>
                        <a:pt x="953452" y="612458"/>
                        <a:pt x="1043940" y="791528"/>
                        <a:pt x="1078230" y="993458"/>
                      </a:cubicBezTo>
                      <a:lnTo>
                        <a:pt x="722948" y="993458"/>
                      </a:lnTo>
                      <a:close/>
                    </a:path>
                  </a:pathLst>
                </a:custGeom>
                <a:grpFill/>
                <a:ln w="9525" cap="flat">
                  <a:noFill/>
                  <a:prstDash val="solid"/>
                  <a:miter/>
                </a:ln>
              </p:spPr>
              <p:txBody>
                <a:bodyPr rtlCol="0" anchor="ctr"/>
                <a:lstStyle/>
                <a:p>
                  <a:endParaRPr lang="en-GB" sz="1213" noProof="0"/>
                </a:p>
              </p:txBody>
            </p:sp>
          </p:grpSp>
          <p:sp>
            <p:nvSpPr>
              <p:cNvPr id="546" name="TextBox 545">
                <a:extLst>
                  <a:ext uri="{FF2B5EF4-FFF2-40B4-BE49-F238E27FC236}">
                    <a16:creationId xmlns:a16="http://schemas.microsoft.com/office/drawing/2014/main" id="{368A785C-1ED5-67A8-B5A0-3D0C0BDE6B49}"/>
                  </a:ext>
                </a:extLst>
              </p:cNvPr>
              <p:cNvSpPr txBox="1"/>
              <p:nvPr/>
            </p:nvSpPr>
            <p:spPr>
              <a:xfrm>
                <a:off x="1152273" y="3911489"/>
                <a:ext cx="803105" cy="96052"/>
              </a:xfrm>
              <a:prstGeom prst="rect">
                <a:avLst/>
              </a:prstGeom>
              <a:noFill/>
            </p:spPr>
            <p:txBody>
              <a:bodyPr wrap="none" lIns="0" tIns="0" rIns="0" bIns="0" rtlCol="0">
                <a:spAutoFit/>
              </a:bodyPr>
              <a:lstStyle/>
              <a:p>
                <a:pPr>
                  <a:lnSpc>
                    <a:spcPct val="96000"/>
                  </a:lnSpc>
                  <a:spcBef>
                    <a:spcPts val="1783"/>
                  </a:spcBef>
                </a:pPr>
                <a:r>
                  <a:rPr lang="en-GB" sz="644" noProof="0">
                    <a:solidFill>
                      <a:srgbClr val="644C76"/>
                    </a:solidFill>
                  </a:rPr>
                  <a:t>Under development</a:t>
                </a:r>
              </a:p>
            </p:txBody>
          </p:sp>
        </p:grpSp>
      </p:grpSp>
      <p:grpSp>
        <p:nvGrpSpPr>
          <p:cNvPr id="618" name="Group 617">
            <a:extLst>
              <a:ext uri="{FF2B5EF4-FFF2-40B4-BE49-F238E27FC236}">
                <a16:creationId xmlns:a16="http://schemas.microsoft.com/office/drawing/2014/main" id="{AF164115-5F78-491C-AF03-1C4E761BF094}"/>
              </a:ext>
            </a:extLst>
          </p:cNvPr>
          <p:cNvGrpSpPr>
            <a:grpSpLocks/>
          </p:cNvGrpSpPr>
          <p:nvPr/>
        </p:nvGrpSpPr>
        <p:grpSpPr>
          <a:xfrm>
            <a:off x="4798905" y="1719136"/>
            <a:ext cx="1465410" cy="1397620"/>
            <a:chOff x="4800798" y="1711996"/>
            <a:chExt cx="1477664" cy="1409308"/>
          </a:xfrm>
        </p:grpSpPr>
        <p:sp>
          <p:nvSpPr>
            <p:cNvPr id="514" name="Freeform: Shape 366">
              <a:extLst>
                <a:ext uri="{FF2B5EF4-FFF2-40B4-BE49-F238E27FC236}">
                  <a16:creationId xmlns:a16="http://schemas.microsoft.com/office/drawing/2014/main" id="{31365A79-42B4-0947-8270-2D4492606CCF}"/>
                </a:ext>
              </a:extLst>
            </p:cNvPr>
            <p:cNvSpPr/>
            <p:nvPr/>
          </p:nvSpPr>
          <p:spPr>
            <a:xfrm>
              <a:off x="4929553" y="3022584"/>
              <a:ext cx="98138" cy="98138"/>
            </a:xfrm>
            <a:custGeom>
              <a:avLst/>
              <a:gdLst>
                <a:gd name="connsiteX0" fmla="*/ 0 w 71521"/>
                <a:gd name="connsiteY0" fmla="*/ 20003 h 71521"/>
                <a:gd name="connsiteX1" fmla="*/ 16220 w 71521"/>
                <a:gd name="connsiteY1" fmla="*/ 7480 h 71521"/>
                <a:gd name="connsiteX2" fmla="*/ 16220 w 71521"/>
                <a:gd name="connsiteY2" fmla="*/ 84 h 71521"/>
                <a:gd name="connsiteX3" fmla="*/ 0 w 71521"/>
                <a:gd name="connsiteY3" fmla="*/ 84 h 71521"/>
                <a:gd name="connsiteX4" fmla="*/ 0 w 71521"/>
                <a:gd name="connsiteY4" fmla="*/ 20003 h 71521"/>
                <a:gd name="connsiteX5" fmla="*/ 62109 w 71521"/>
                <a:gd name="connsiteY5" fmla="*/ 62108 h 71521"/>
                <a:gd name="connsiteX6" fmla="*/ 52696 w 71521"/>
                <a:gd name="connsiteY6" fmla="*/ 62108 h 71521"/>
                <a:gd name="connsiteX7" fmla="*/ 52696 w 71521"/>
                <a:gd name="connsiteY7" fmla="*/ 52695 h 71521"/>
                <a:gd name="connsiteX8" fmla="*/ 62109 w 71521"/>
                <a:gd name="connsiteY8" fmla="*/ 52695 h 71521"/>
                <a:gd name="connsiteX9" fmla="*/ 62109 w 71521"/>
                <a:gd name="connsiteY9" fmla="*/ 62108 h 71521"/>
                <a:gd name="connsiteX10" fmla="*/ 62109 w 71521"/>
                <a:gd name="connsiteY10" fmla="*/ 45636 h 71521"/>
                <a:gd name="connsiteX11" fmla="*/ 52696 w 71521"/>
                <a:gd name="connsiteY11" fmla="*/ 45636 h 71521"/>
                <a:gd name="connsiteX12" fmla="*/ 52696 w 71521"/>
                <a:gd name="connsiteY12" fmla="*/ 36223 h 71521"/>
                <a:gd name="connsiteX13" fmla="*/ 62109 w 71521"/>
                <a:gd name="connsiteY13" fmla="*/ 36223 h 71521"/>
                <a:gd name="connsiteX14" fmla="*/ 62109 w 71521"/>
                <a:gd name="connsiteY14" fmla="*/ 45636 h 71521"/>
                <a:gd name="connsiteX15" fmla="*/ 45636 w 71521"/>
                <a:gd name="connsiteY15" fmla="*/ 62108 h 71521"/>
                <a:gd name="connsiteX16" fmla="*/ 36223 w 71521"/>
                <a:gd name="connsiteY16" fmla="*/ 62108 h 71521"/>
                <a:gd name="connsiteX17" fmla="*/ 36223 w 71521"/>
                <a:gd name="connsiteY17" fmla="*/ 52695 h 71521"/>
                <a:gd name="connsiteX18" fmla="*/ 45636 w 71521"/>
                <a:gd name="connsiteY18" fmla="*/ 52695 h 71521"/>
                <a:gd name="connsiteX19" fmla="*/ 45636 w 71521"/>
                <a:gd name="connsiteY19" fmla="*/ 62108 h 71521"/>
                <a:gd name="connsiteX20" fmla="*/ 45636 w 71521"/>
                <a:gd name="connsiteY20" fmla="*/ 45636 h 71521"/>
                <a:gd name="connsiteX21" fmla="*/ 36223 w 71521"/>
                <a:gd name="connsiteY21" fmla="*/ 45636 h 71521"/>
                <a:gd name="connsiteX22" fmla="*/ 36223 w 71521"/>
                <a:gd name="connsiteY22" fmla="*/ 36223 h 71521"/>
                <a:gd name="connsiteX23" fmla="*/ 45636 w 71521"/>
                <a:gd name="connsiteY23" fmla="*/ 36223 h 71521"/>
                <a:gd name="connsiteX24" fmla="*/ 45636 w 71521"/>
                <a:gd name="connsiteY24" fmla="*/ 45636 h 71521"/>
                <a:gd name="connsiteX25" fmla="*/ 71522 w 71521"/>
                <a:gd name="connsiteY25" fmla="*/ 71521 h 71521"/>
                <a:gd name="connsiteX26" fmla="*/ 71522 w 71521"/>
                <a:gd name="connsiteY26" fmla="*/ 27650 h 71521"/>
                <a:gd name="connsiteX27" fmla="*/ 35803 w 71521"/>
                <a:gd name="connsiteY27" fmla="*/ 0 h 71521"/>
                <a:gd name="connsiteX28" fmla="*/ 84 w 71521"/>
                <a:gd name="connsiteY28" fmla="*/ 27650 h 71521"/>
                <a:gd name="connsiteX29" fmla="*/ 84 w 71521"/>
                <a:gd name="connsiteY29" fmla="*/ 71521 h 71521"/>
                <a:gd name="connsiteX30" fmla="*/ 71522 w 71521"/>
                <a:gd name="connsiteY30" fmla="*/ 71521 h 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21" h="71521">
                  <a:moveTo>
                    <a:pt x="0" y="20003"/>
                  </a:moveTo>
                  <a:lnTo>
                    <a:pt x="16220" y="7480"/>
                  </a:lnTo>
                  <a:lnTo>
                    <a:pt x="16220" y="84"/>
                  </a:lnTo>
                  <a:lnTo>
                    <a:pt x="0" y="84"/>
                  </a:lnTo>
                  <a:lnTo>
                    <a:pt x="0" y="20003"/>
                  </a:lnTo>
                  <a:close/>
                  <a:moveTo>
                    <a:pt x="62109" y="62108"/>
                  </a:moveTo>
                  <a:lnTo>
                    <a:pt x="52696" y="62108"/>
                  </a:lnTo>
                  <a:lnTo>
                    <a:pt x="52696" y="52695"/>
                  </a:lnTo>
                  <a:lnTo>
                    <a:pt x="62109" y="52695"/>
                  </a:lnTo>
                  <a:lnTo>
                    <a:pt x="62109" y="62108"/>
                  </a:lnTo>
                  <a:close/>
                  <a:moveTo>
                    <a:pt x="62109" y="45636"/>
                  </a:moveTo>
                  <a:lnTo>
                    <a:pt x="52696" y="45636"/>
                  </a:lnTo>
                  <a:lnTo>
                    <a:pt x="52696" y="36223"/>
                  </a:lnTo>
                  <a:lnTo>
                    <a:pt x="62109" y="36223"/>
                  </a:lnTo>
                  <a:lnTo>
                    <a:pt x="62109" y="45636"/>
                  </a:lnTo>
                  <a:close/>
                  <a:moveTo>
                    <a:pt x="45636" y="62108"/>
                  </a:moveTo>
                  <a:lnTo>
                    <a:pt x="36223" y="62108"/>
                  </a:lnTo>
                  <a:lnTo>
                    <a:pt x="36223" y="52695"/>
                  </a:lnTo>
                  <a:lnTo>
                    <a:pt x="45636" y="52695"/>
                  </a:lnTo>
                  <a:lnTo>
                    <a:pt x="45636" y="62108"/>
                  </a:lnTo>
                  <a:close/>
                  <a:moveTo>
                    <a:pt x="45636" y="45636"/>
                  </a:moveTo>
                  <a:lnTo>
                    <a:pt x="36223" y="45636"/>
                  </a:lnTo>
                  <a:lnTo>
                    <a:pt x="36223" y="36223"/>
                  </a:lnTo>
                  <a:lnTo>
                    <a:pt x="45636" y="36223"/>
                  </a:lnTo>
                  <a:lnTo>
                    <a:pt x="45636" y="45636"/>
                  </a:lnTo>
                  <a:close/>
                  <a:moveTo>
                    <a:pt x="71522" y="71521"/>
                  </a:moveTo>
                  <a:lnTo>
                    <a:pt x="71522" y="27650"/>
                  </a:lnTo>
                  <a:lnTo>
                    <a:pt x="35803" y="0"/>
                  </a:lnTo>
                  <a:lnTo>
                    <a:pt x="84" y="27650"/>
                  </a:lnTo>
                  <a:lnTo>
                    <a:pt x="84" y="71521"/>
                  </a:lnTo>
                  <a:lnTo>
                    <a:pt x="71522" y="71521"/>
                  </a:lnTo>
                  <a:close/>
                </a:path>
              </a:pathLst>
            </a:custGeom>
            <a:solidFill>
              <a:srgbClr val="3B4956"/>
            </a:solidFill>
            <a:ln w="8404" cap="flat">
              <a:noFill/>
              <a:prstDash val="solid"/>
              <a:miter/>
            </a:ln>
          </p:spPr>
          <p:txBody>
            <a:bodyPr rtlCol="0" anchor="ctr"/>
            <a:lstStyle/>
            <a:p>
              <a:endParaRPr lang="en-GB" sz="1213" noProof="0"/>
            </a:p>
          </p:txBody>
        </p:sp>
        <p:sp>
          <p:nvSpPr>
            <p:cNvPr id="515" name="TextBox 514">
              <a:extLst>
                <a:ext uri="{FF2B5EF4-FFF2-40B4-BE49-F238E27FC236}">
                  <a16:creationId xmlns:a16="http://schemas.microsoft.com/office/drawing/2014/main" id="{58989656-B389-7647-9C39-44EB3ECDCBF3}"/>
                </a:ext>
              </a:extLst>
            </p:cNvPr>
            <p:cNvSpPr txBox="1"/>
            <p:nvPr/>
          </p:nvSpPr>
          <p:spPr>
            <a:xfrm>
              <a:off x="5082622" y="2129997"/>
              <a:ext cx="522579"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Germany</a:t>
              </a:r>
            </a:p>
          </p:txBody>
        </p:sp>
        <p:sp>
          <p:nvSpPr>
            <p:cNvPr id="516" name="TextBox 515">
              <a:extLst>
                <a:ext uri="{FF2B5EF4-FFF2-40B4-BE49-F238E27FC236}">
                  <a16:creationId xmlns:a16="http://schemas.microsoft.com/office/drawing/2014/main" id="{347EFF34-A60E-0845-9437-E18CAE266E86}"/>
                </a:ext>
              </a:extLst>
            </p:cNvPr>
            <p:cNvSpPr txBox="1"/>
            <p:nvPr/>
          </p:nvSpPr>
          <p:spPr>
            <a:xfrm>
              <a:off x="5082622" y="3025252"/>
              <a:ext cx="615553" cy="96052"/>
            </a:xfrm>
            <a:prstGeom prst="rect">
              <a:avLst/>
            </a:prstGeom>
            <a:noFill/>
          </p:spPr>
          <p:txBody>
            <a:bodyPr wrap="none" lIns="0" tIns="0" rIns="0" bIns="0" rtlCol="0">
              <a:spAutoFit/>
            </a:bodyPr>
            <a:lstStyle/>
            <a:p>
              <a:pPr>
                <a:lnSpc>
                  <a:spcPct val="96000"/>
                </a:lnSpc>
                <a:spcBef>
                  <a:spcPts val="1783"/>
                </a:spcBef>
              </a:pPr>
              <a:r>
                <a:rPr lang="en-GB" sz="644" noProof="0">
                  <a:solidFill>
                    <a:schemeClr val="tx2"/>
                  </a:solidFill>
                </a:rPr>
                <a:t>Sales of energy</a:t>
              </a:r>
            </a:p>
          </p:txBody>
        </p:sp>
        <p:cxnSp>
          <p:nvCxnSpPr>
            <p:cNvPr id="517" name="Straight Connector 516">
              <a:extLst>
                <a:ext uri="{FF2B5EF4-FFF2-40B4-BE49-F238E27FC236}">
                  <a16:creationId xmlns:a16="http://schemas.microsoft.com/office/drawing/2014/main" id="{FA5375F0-D516-F548-B6B9-515D3AA16FA4}"/>
                </a:ext>
              </a:extLst>
            </p:cNvPr>
            <p:cNvCxnSpPr>
              <a:cxnSpLocks/>
            </p:cNvCxnSpPr>
            <p:nvPr/>
          </p:nvCxnSpPr>
          <p:spPr>
            <a:xfrm flipV="1">
              <a:off x="4805021" y="1711996"/>
              <a:ext cx="0" cy="480801"/>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pSp>
          <p:nvGrpSpPr>
            <p:cNvPr id="518" name="Group 517">
              <a:extLst>
                <a:ext uri="{FF2B5EF4-FFF2-40B4-BE49-F238E27FC236}">
                  <a16:creationId xmlns:a16="http://schemas.microsoft.com/office/drawing/2014/main" id="{E7A1896C-C823-B54B-A6F0-96322881C469}"/>
                </a:ext>
              </a:extLst>
            </p:cNvPr>
            <p:cNvGrpSpPr/>
            <p:nvPr/>
          </p:nvGrpSpPr>
          <p:grpSpPr>
            <a:xfrm>
              <a:off x="4921293" y="2272257"/>
              <a:ext cx="98138" cy="130767"/>
              <a:chOff x="2265548" y="3068441"/>
              <a:chExt cx="71521" cy="95300"/>
            </a:xfrm>
          </p:grpSpPr>
          <p:sp>
            <p:nvSpPr>
              <p:cNvPr id="520" name="Freeform: Shape 372">
                <a:extLst>
                  <a:ext uri="{FF2B5EF4-FFF2-40B4-BE49-F238E27FC236}">
                    <a16:creationId xmlns:a16="http://schemas.microsoft.com/office/drawing/2014/main" id="{89AACAA2-B47D-3E48-889E-1AE3DB275584}"/>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521" name="Freeform: Shape 373">
                <a:extLst>
                  <a:ext uri="{FF2B5EF4-FFF2-40B4-BE49-F238E27FC236}">
                    <a16:creationId xmlns:a16="http://schemas.microsoft.com/office/drawing/2014/main" id="{16104F1A-84E2-5849-9F87-1D0DFD0C0DC0}"/>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522" name="Freeform: Shape 374">
                <a:extLst>
                  <a:ext uri="{FF2B5EF4-FFF2-40B4-BE49-F238E27FC236}">
                    <a16:creationId xmlns:a16="http://schemas.microsoft.com/office/drawing/2014/main" id="{6AB49317-5E86-A34F-B068-813D918F7EF2}"/>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523" name="Freeform: Shape 375">
                <a:extLst>
                  <a:ext uri="{FF2B5EF4-FFF2-40B4-BE49-F238E27FC236}">
                    <a16:creationId xmlns:a16="http://schemas.microsoft.com/office/drawing/2014/main" id="{25E08183-AB6A-BD4E-81E3-AB728DEAA2E9}"/>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524" name="Freeform: Shape 376">
                <a:extLst>
                  <a:ext uri="{FF2B5EF4-FFF2-40B4-BE49-F238E27FC236}">
                    <a16:creationId xmlns:a16="http://schemas.microsoft.com/office/drawing/2014/main" id="{E939BB8C-1EEB-B94C-A317-7D34FC4103C5}"/>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525" name="Freeform: Shape 377">
                <a:extLst>
                  <a:ext uri="{FF2B5EF4-FFF2-40B4-BE49-F238E27FC236}">
                    <a16:creationId xmlns:a16="http://schemas.microsoft.com/office/drawing/2014/main" id="{6C28C9D0-84EF-A84D-B47A-9C713421B23B}"/>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519" name="TextBox 518">
              <a:extLst>
                <a:ext uri="{FF2B5EF4-FFF2-40B4-BE49-F238E27FC236}">
                  <a16:creationId xmlns:a16="http://schemas.microsoft.com/office/drawing/2014/main" id="{2B0B40F7-B70F-3D49-8B45-C9403C6C4792}"/>
                </a:ext>
              </a:extLst>
            </p:cNvPr>
            <p:cNvSpPr txBox="1"/>
            <p:nvPr/>
          </p:nvSpPr>
          <p:spPr>
            <a:xfrm>
              <a:off x="5082622" y="2296435"/>
              <a:ext cx="1195840"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1,346MW</a:t>
              </a:r>
              <a:br>
                <a:rPr lang="en-GB" sz="644" noProof="0">
                  <a:solidFill>
                    <a:schemeClr val="accent1"/>
                  </a:solidFill>
                </a:rPr>
              </a:br>
              <a:r>
                <a:rPr lang="en-GB" sz="644" noProof="0">
                  <a:solidFill>
                    <a:srgbClr val="00948A"/>
                  </a:solidFill>
                </a:rPr>
                <a:t>Under construction: 1,166MW</a:t>
              </a:r>
            </a:p>
          </p:txBody>
        </p:sp>
        <p:cxnSp>
          <p:nvCxnSpPr>
            <p:cNvPr id="513" name="Straight Connector 512">
              <a:extLst>
                <a:ext uri="{FF2B5EF4-FFF2-40B4-BE49-F238E27FC236}">
                  <a16:creationId xmlns:a16="http://schemas.microsoft.com/office/drawing/2014/main" id="{B877873D-3F16-EA47-8AD5-5A791D47482D}"/>
                </a:ext>
              </a:extLst>
            </p:cNvPr>
            <p:cNvCxnSpPr>
              <a:cxnSpLocks/>
            </p:cNvCxnSpPr>
            <p:nvPr/>
          </p:nvCxnSpPr>
          <p:spPr>
            <a:xfrm flipH="1">
              <a:off x="4800798" y="2189541"/>
              <a:ext cx="168274"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D3E6661E-C52D-35E2-D536-BCD818366E6B}"/>
                </a:ext>
              </a:extLst>
            </p:cNvPr>
            <p:cNvGrpSpPr/>
            <p:nvPr/>
          </p:nvGrpSpPr>
          <p:grpSpPr>
            <a:xfrm>
              <a:off x="4918544" y="2442105"/>
              <a:ext cx="108000" cy="144000"/>
              <a:chOff x="2265548" y="3181564"/>
              <a:chExt cx="71521" cy="95300"/>
            </a:xfrm>
          </p:grpSpPr>
          <p:sp>
            <p:nvSpPr>
              <p:cNvPr id="46" name="Freeform: Shape 295">
                <a:extLst>
                  <a:ext uri="{FF2B5EF4-FFF2-40B4-BE49-F238E27FC236}">
                    <a16:creationId xmlns:a16="http://schemas.microsoft.com/office/drawing/2014/main" id="{DBD786F8-9157-9E8D-48CE-D3B5C9999526}"/>
                  </a:ext>
                </a:extLst>
              </p:cNvPr>
              <p:cNvSpPr/>
              <p:nvPr/>
            </p:nvSpPr>
            <p:spPr>
              <a:xfrm>
                <a:off x="2294459" y="3214588"/>
                <a:ext cx="8908" cy="8909"/>
              </a:xfrm>
              <a:custGeom>
                <a:avLst/>
                <a:gdLst>
                  <a:gd name="connsiteX0" fmla="*/ 8909 w 8908"/>
                  <a:gd name="connsiteY0" fmla="*/ 4455 h 8909"/>
                  <a:gd name="connsiteX1" fmla="*/ 4454 w 8908"/>
                  <a:gd name="connsiteY1" fmla="*/ 8909 h 8909"/>
                  <a:gd name="connsiteX2" fmla="*/ 0 w 8908"/>
                  <a:gd name="connsiteY2" fmla="*/ 4455 h 8909"/>
                  <a:gd name="connsiteX3" fmla="*/ 4454 w 8908"/>
                  <a:gd name="connsiteY3" fmla="*/ 0 h 8909"/>
                  <a:gd name="connsiteX4" fmla="*/ 8909 w 8908"/>
                  <a:gd name="connsiteY4" fmla="*/ 4455 h 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9">
                    <a:moveTo>
                      <a:pt x="8909" y="4455"/>
                    </a:moveTo>
                    <a:cubicBezTo>
                      <a:pt x="8909" y="6892"/>
                      <a:pt x="6892" y="8909"/>
                      <a:pt x="4454" y="8909"/>
                    </a:cubicBezTo>
                    <a:cubicBezTo>
                      <a:pt x="2017" y="8909"/>
                      <a:pt x="0" y="6892"/>
                      <a:pt x="0" y="4455"/>
                    </a:cubicBezTo>
                    <a:cubicBezTo>
                      <a:pt x="0" y="1933"/>
                      <a:pt x="2017" y="0"/>
                      <a:pt x="4454" y="0"/>
                    </a:cubicBezTo>
                    <a:cubicBezTo>
                      <a:pt x="6892" y="0"/>
                      <a:pt x="8909" y="2017"/>
                      <a:pt x="8909" y="4455"/>
                    </a:cubicBezTo>
                  </a:path>
                </a:pathLst>
              </a:custGeom>
              <a:solidFill>
                <a:srgbClr val="3B4956"/>
              </a:solidFill>
              <a:ln w="8404" cap="flat">
                <a:noFill/>
                <a:prstDash val="solid"/>
                <a:miter/>
              </a:ln>
            </p:spPr>
            <p:txBody>
              <a:bodyPr rtlCol="0" anchor="ctr"/>
              <a:lstStyle/>
              <a:p>
                <a:endParaRPr lang="en-GB" sz="1213" noProof="0"/>
              </a:p>
            </p:txBody>
          </p:sp>
          <p:sp>
            <p:nvSpPr>
              <p:cNvPr id="47" name="Freeform: Shape 296">
                <a:extLst>
                  <a:ext uri="{FF2B5EF4-FFF2-40B4-BE49-F238E27FC236}">
                    <a16:creationId xmlns:a16="http://schemas.microsoft.com/office/drawing/2014/main" id="{FCD322C0-F73D-F267-C0AE-2528583DFB5B}"/>
                  </a:ext>
                </a:extLst>
              </p:cNvPr>
              <p:cNvSpPr/>
              <p:nvPr/>
            </p:nvSpPr>
            <p:spPr>
              <a:xfrm>
                <a:off x="2287231" y="3181564"/>
                <a:ext cx="14623" cy="29572"/>
              </a:xfrm>
              <a:custGeom>
                <a:avLst/>
                <a:gdLst>
                  <a:gd name="connsiteX0" fmla="*/ 0 w 14623"/>
                  <a:gd name="connsiteY0" fmla="*/ 163 h 29572"/>
                  <a:gd name="connsiteX1" fmla="*/ 4370 w 14623"/>
                  <a:gd name="connsiteY1" fmla="*/ 22518 h 29572"/>
                  <a:gd name="connsiteX2" fmla="*/ 14624 w 14623"/>
                  <a:gd name="connsiteY2" fmla="*/ 29410 h 29572"/>
                  <a:gd name="connsiteX3" fmla="*/ 10253 w 14623"/>
                  <a:gd name="connsiteY3" fmla="*/ 7054 h 29572"/>
                  <a:gd name="connsiteX4" fmla="*/ 0 w 14623"/>
                  <a:gd name="connsiteY4" fmla="*/ 163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2">
                    <a:moveTo>
                      <a:pt x="0" y="163"/>
                    </a:moveTo>
                    <a:lnTo>
                      <a:pt x="4370" y="22518"/>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48" name="Freeform: Shape 297">
                <a:extLst>
                  <a:ext uri="{FF2B5EF4-FFF2-40B4-BE49-F238E27FC236}">
                    <a16:creationId xmlns:a16="http://schemas.microsoft.com/office/drawing/2014/main" id="{56C34289-6213-8765-DD48-E47761FD7774}"/>
                  </a:ext>
                </a:extLst>
              </p:cNvPr>
              <p:cNvSpPr/>
              <p:nvPr/>
            </p:nvSpPr>
            <p:spPr>
              <a:xfrm>
                <a:off x="2270285" y="3220471"/>
                <a:ext cx="22294" cy="27398"/>
              </a:xfrm>
              <a:custGeom>
                <a:avLst/>
                <a:gdLst>
                  <a:gd name="connsiteX0" fmla="*/ 2154 w 22294"/>
                  <a:gd name="connsiteY0" fmla="*/ 27398 h 27398"/>
                  <a:gd name="connsiteX1" fmla="*/ 19299 w 22294"/>
                  <a:gd name="connsiteY1" fmla="*/ 12355 h 27398"/>
                  <a:gd name="connsiteX2" fmla="*/ 20140 w 22294"/>
                  <a:gd name="connsiteY2" fmla="*/ 0 h 27398"/>
                  <a:gd name="connsiteX3" fmla="*/ 2995 w 22294"/>
                  <a:gd name="connsiteY3" fmla="*/ 14960 h 27398"/>
                  <a:gd name="connsiteX4" fmla="*/ 2154 w 22294"/>
                  <a:gd name="connsiteY4" fmla="*/ 27398 h 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8">
                    <a:moveTo>
                      <a:pt x="2154" y="27398"/>
                    </a:moveTo>
                    <a:lnTo>
                      <a:pt x="19299" y="12355"/>
                    </a:lnTo>
                    <a:cubicBezTo>
                      <a:pt x="22913" y="9161"/>
                      <a:pt x="23334" y="3614"/>
                      <a:pt x="20140" y="0"/>
                    </a:cubicBezTo>
                    <a:lnTo>
                      <a:pt x="2995" y="14960"/>
                    </a:lnTo>
                    <a:cubicBezTo>
                      <a:pt x="-619" y="18238"/>
                      <a:pt x="-1039" y="23785"/>
                      <a:pt x="2154" y="27398"/>
                    </a:cubicBezTo>
                  </a:path>
                </a:pathLst>
              </a:custGeom>
              <a:solidFill>
                <a:srgbClr val="3B4956"/>
              </a:solidFill>
              <a:ln w="8404" cap="flat">
                <a:noFill/>
                <a:prstDash val="solid"/>
                <a:miter/>
              </a:ln>
            </p:spPr>
            <p:txBody>
              <a:bodyPr rtlCol="0" anchor="ctr"/>
              <a:lstStyle/>
              <a:p>
                <a:endParaRPr lang="en-GB" sz="1213" noProof="0"/>
              </a:p>
            </p:txBody>
          </p:sp>
          <p:sp>
            <p:nvSpPr>
              <p:cNvPr id="49" name="Freeform: Shape 298">
                <a:extLst>
                  <a:ext uri="{FF2B5EF4-FFF2-40B4-BE49-F238E27FC236}">
                    <a16:creationId xmlns:a16="http://schemas.microsoft.com/office/drawing/2014/main" id="{94F088EA-A958-5AAB-39EA-53001C0BBB07}"/>
                  </a:ext>
                </a:extLst>
              </p:cNvPr>
              <p:cNvSpPr/>
              <p:nvPr/>
            </p:nvSpPr>
            <p:spPr>
              <a:xfrm>
                <a:off x="2304376" y="3219772"/>
                <a:ext cx="32693" cy="13662"/>
              </a:xfrm>
              <a:custGeom>
                <a:avLst/>
                <a:gdLst>
                  <a:gd name="connsiteX0" fmla="*/ 32693 w 32693"/>
                  <a:gd name="connsiteY0" fmla="*/ 7675 h 13662"/>
                  <a:gd name="connsiteX1" fmla="*/ 11094 w 32693"/>
                  <a:gd name="connsiteY1" fmla="*/ 448 h 13662"/>
                  <a:gd name="connsiteX2" fmla="*/ 0 w 32693"/>
                  <a:gd name="connsiteY2" fmla="*/ 5994 h 13662"/>
                  <a:gd name="connsiteX3" fmla="*/ 21599 w 32693"/>
                  <a:gd name="connsiteY3" fmla="*/ 13222 h 13662"/>
                  <a:gd name="connsiteX4" fmla="*/ 32693 w 32693"/>
                  <a:gd name="connsiteY4" fmla="*/ 7675 h 1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62">
                    <a:moveTo>
                      <a:pt x="32693" y="7675"/>
                    </a:moveTo>
                    <a:lnTo>
                      <a:pt x="11094" y="448"/>
                    </a:lnTo>
                    <a:cubicBezTo>
                      <a:pt x="6555" y="-1065"/>
                      <a:pt x="1513" y="1372"/>
                      <a:pt x="0" y="5994"/>
                    </a:cubicBezTo>
                    <a:lnTo>
                      <a:pt x="21599" y="13222"/>
                    </a:lnTo>
                    <a:cubicBezTo>
                      <a:pt x="26222" y="14735"/>
                      <a:pt x="31180" y="12214"/>
                      <a:pt x="32693" y="7675"/>
                    </a:cubicBezTo>
                  </a:path>
                </a:pathLst>
              </a:custGeom>
              <a:solidFill>
                <a:srgbClr val="3B4956"/>
              </a:solidFill>
              <a:ln w="8404" cap="flat">
                <a:noFill/>
                <a:prstDash val="solid"/>
                <a:miter/>
              </a:ln>
            </p:spPr>
            <p:txBody>
              <a:bodyPr rtlCol="0" anchor="ctr"/>
              <a:lstStyle/>
              <a:p>
                <a:endParaRPr lang="en-GB" sz="1213" noProof="0"/>
              </a:p>
            </p:txBody>
          </p:sp>
          <p:sp>
            <p:nvSpPr>
              <p:cNvPr id="50" name="Freeform: Shape 299">
                <a:extLst>
                  <a:ext uri="{FF2B5EF4-FFF2-40B4-BE49-F238E27FC236}">
                    <a16:creationId xmlns:a16="http://schemas.microsoft.com/office/drawing/2014/main" id="{D9F30191-BA7B-1457-3F00-B83BD973F4B1}"/>
                  </a:ext>
                </a:extLst>
              </p:cNvPr>
              <p:cNvSpPr/>
              <p:nvPr/>
            </p:nvSpPr>
            <p:spPr>
              <a:xfrm>
                <a:off x="2293114" y="3228099"/>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2"/>
                      <a:pt x="9497" y="3467"/>
                    </a:cubicBezTo>
                    <a:cubicBezTo>
                      <a:pt x="8320" y="-1156"/>
                      <a:pt x="3194" y="-1156"/>
                      <a:pt x="2017" y="3467"/>
                    </a:cubicBezTo>
                    <a:cubicBezTo>
                      <a:pt x="1261" y="6492"/>
                      <a:pt x="420" y="21872"/>
                      <a:pt x="0" y="33555"/>
                    </a:cubicBezTo>
                    <a:cubicBezTo>
                      <a:pt x="1765" y="35067"/>
                      <a:pt x="3782" y="36076"/>
                      <a:pt x="5799" y="36076"/>
                    </a:cubicBezTo>
                  </a:path>
                </a:pathLst>
              </a:custGeom>
              <a:solidFill>
                <a:srgbClr val="3B4956"/>
              </a:solidFill>
              <a:ln w="8404" cap="flat">
                <a:noFill/>
                <a:prstDash val="solid"/>
                <a:miter/>
              </a:ln>
            </p:spPr>
            <p:txBody>
              <a:bodyPr rtlCol="0" anchor="ctr"/>
              <a:lstStyle/>
              <a:p>
                <a:endParaRPr lang="en-GB" sz="1213" noProof="0"/>
              </a:p>
            </p:txBody>
          </p:sp>
          <p:sp>
            <p:nvSpPr>
              <p:cNvPr id="51" name="Freeform: Shape 300">
                <a:extLst>
                  <a:ext uri="{FF2B5EF4-FFF2-40B4-BE49-F238E27FC236}">
                    <a16:creationId xmlns:a16="http://schemas.microsoft.com/office/drawing/2014/main" id="{65C3338C-A6B3-AEA2-97B9-8E8C85C32AC7}"/>
                  </a:ext>
                </a:extLst>
              </p:cNvPr>
              <p:cNvSpPr/>
              <p:nvPr/>
            </p:nvSpPr>
            <p:spPr>
              <a:xfrm>
                <a:off x="2265548" y="3269721"/>
                <a:ext cx="66646" cy="7143"/>
              </a:xfrm>
              <a:custGeom>
                <a:avLst/>
                <a:gdLst>
                  <a:gd name="connsiteX0" fmla="*/ 0 w 66646"/>
                  <a:gd name="connsiteY0" fmla="*/ 0 h 7143"/>
                  <a:gd name="connsiteX1" fmla="*/ 66647 w 66646"/>
                  <a:gd name="connsiteY1" fmla="*/ 0 h 7143"/>
                  <a:gd name="connsiteX2" fmla="*/ 66647 w 66646"/>
                  <a:gd name="connsiteY2" fmla="*/ 7144 h 7143"/>
                  <a:gd name="connsiteX3" fmla="*/ 0 w 66646"/>
                  <a:gd name="connsiteY3" fmla="*/ 7144 h 7143"/>
                </a:gdLst>
                <a:ahLst/>
                <a:cxnLst>
                  <a:cxn ang="0">
                    <a:pos x="connsiteX0" y="connsiteY0"/>
                  </a:cxn>
                  <a:cxn ang="0">
                    <a:pos x="connsiteX1" y="connsiteY1"/>
                  </a:cxn>
                  <a:cxn ang="0">
                    <a:pos x="connsiteX2" y="connsiteY2"/>
                  </a:cxn>
                  <a:cxn ang="0">
                    <a:pos x="connsiteX3" y="connsiteY3"/>
                  </a:cxn>
                </a:cxnLst>
                <a:rect l="l" t="t" r="r" b="b"/>
                <a:pathLst>
                  <a:path w="66646" h="7143">
                    <a:moveTo>
                      <a:pt x="0" y="0"/>
                    </a:moveTo>
                    <a:lnTo>
                      <a:pt x="66647" y="0"/>
                    </a:lnTo>
                    <a:lnTo>
                      <a:pt x="66647" y="7144"/>
                    </a:lnTo>
                    <a:lnTo>
                      <a:pt x="0" y="7144"/>
                    </a:lnTo>
                    <a:close/>
                  </a:path>
                </a:pathLst>
              </a:custGeom>
              <a:solidFill>
                <a:srgbClr val="3B4956"/>
              </a:solidFill>
              <a:ln w="8404" cap="flat">
                <a:noFill/>
                <a:prstDash val="solid"/>
                <a:miter/>
              </a:ln>
            </p:spPr>
            <p:txBody>
              <a:bodyPr rtlCol="0" anchor="ctr"/>
              <a:lstStyle/>
              <a:p>
                <a:endParaRPr lang="en-GB" sz="1213" noProof="0"/>
              </a:p>
            </p:txBody>
          </p:sp>
        </p:grpSp>
        <p:sp>
          <p:nvSpPr>
            <p:cNvPr id="52" name="TextBox 51">
              <a:extLst>
                <a:ext uri="{FF2B5EF4-FFF2-40B4-BE49-F238E27FC236}">
                  <a16:creationId xmlns:a16="http://schemas.microsoft.com/office/drawing/2014/main" id="{F08D4534-B2F1-239A-4CFF-5FF65176B577}"/>
                </a:ext>
              </a:extLst>
            </p:cNvPr>
            <p:cNvSpPr txBox="1"/>
            <p:nvPr/>
          </p:nvSpPr>
          <p:spPr>
            <a:xfrm>
              <a:off x="5074353" y="2543015"/>
              <a:ext cx="1195840"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81,4MW</a:t>
              </a:r>
              <a:br>
                <a:rPr lang="en-GB" sz="644" noProof="0">
                  <a:solidFill>
                    <a:schemeClr val="accent1"/>
                  </a:solidFill>
                </a:rPr>
              </a:br>
              <a:r>
                <a:rPr lang="en-GB" sz="644" noProof="0">
                  <a:solidFill>
                    <a:srgbClr val="00948A"/>
                  </a:solidFill>
                </a:rPr>
                <a:t>Under construction: 128,6MW</a:t>
              </a:r>
            </a:p>
          </p:txBody>
        </p:sp>
        <p:grpSp>
          <p:nvGrpSpPr>
            <p:cNvPr id="53" name="Graphic 2">
              <a:extLst>
                <a:ext uri="{FF2B5EF4-FFF2-40B4-BE49-F238E27FC236}">
                  <a16:creationId xmlns:a16="http://schemas.microsoft.com/office/drawing/2014/main" id="{CC41CA3A-C2A8-7FC0-C01A-B6937FCE0101}"/>
                </a:ext>
              </a:extLst>
            </p:cNvPr>
            <p:cNvGrpSpPr/>
            <p:nvPr/>
          </p:nvGrpSpPr>
          <p:grpSpPr>
            <a:xfrm>
              <a:off x="4914684" y="2805744"/>
              <a:ext cx="121016" cy="121015"/>
              <a:chOff x="2259665" y="3308466"/>
              <a:chExt cx="83287" cy="83287"/>
            </a:xfrm>
            <a:solidFill>
              <a:srgbClr val="3B4956"/>
            </a:solidFill>
          </p:grpSpPr>
          <p:sp>
            <p:nvSpPr>
              <p:cNvPr id="54" name="Freeform: Shape 286">
                <a:extLst>
                  <a:ext uri="{FF2B5EF4-FFF2-40B4-BE49-F238E27FC236}">
                    <a16:creationId xmlns:a16="http://schemas.microsoft.com/office/drawing/2014/main" id="{1E696522-3AAA-EC4C-B71E-AC291A327869}"/>
                  </a:ext>
                </a:extLst>
              </p:cNvPr>
              <p:cNvSpPr/>
              <p:nvPr/>
            </p:nvSpPr>
            <p:spPr>
              <a:xfrm>
                <a:off x="2297821" y="3308466"/>
                <a:ext cx="7143" cy="10169"/>
              </a:xfrm>
              <a:custGeom>
                <a:avLst/>
                <a:gdLst>
                  <a:gd name="connsiteX0" fmla="*/ 3530 w 7143"/>
                  <a:gd name="connsiteY0" fmla="*/ 10169 h 10169"/>
                  <a:gd name="connsiteX1" fmla="*/ 3530 w 7143"/>
                  <a:gd name="connsiteY1" fmla="*/ 10169 h 10169"/>
                  <a:gd name="connsiteX2" fmla="*/ 3530 w 7143"/>
                  <a:gd name="connsiteY2" fmla="*/ 10169 h 10169"/>
                  <a:gd name="connsiteX3" fmla="*/ 7144 w 7143"/>
                  <a:gd name="connsiteY3" fmla="*/ 6723 h 10169"/>
                  <a:gd name="connsiteX4" fmla="*/ 7144 w 7143"/>
                  <a:gd name="connsiteY4" fmla="*/ 0 h 10169"/>
                  <a:gd name="connsiteX5" fmla="*/ 0 w 7143"/>
                  <a:gd name="connsiteY5" fmla="*/ 0 h 10169"/>
                  <a:gd name="connsiteX6" fmla="*/ 0 w 7143"/>
                  <a:gd name="connsiteY6" fmla="*/ 6723 h 10169"/>
                  <a:gd name="connsiteX7" fmla="*/ 3530 w 7143"/>
                  <a:gd name="connsiteY7" fmla="*/ 10169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530" y="10169"/>
                    </a:moveTo>
                    <a:lnTo>
                      <a:pt x="3530" y="10169"/>
                    </a:lnTo>
                    <a:lnTo>
                      <a:pt x="3530" y="10169"/>
                    </a:lnTo>
                    <a:cubicBezTo>
                      <a:pt x="5547" y="10169"/>
                      <a:pt x="7144" y="8656"/>
                      <a:pt x="7144" y="6723"/>
                    </a:cubicBezTo>
                    <a:lnTo>
                      <a:pt x="7144" y="0"/>
                    </a:lnTo>
                    <a:lnTo>
                      <a:pt x="0" y="0"/>
                    </a:lnTo>
                    <a:lnTo>
                      <a:pt x="0" y="6723"/>
                    </a:lnTo>
                    <a:cubicBezTo>
                      <a:pt x="0" y="8656"/>
                      <a:pt x="1597" y="10169"/>
                      <a:pt x="3530" y="10169"/>
                    </a:cubicBezTo>
                  </a:path>
                </a:pathLst>
              </a:custGeom>
              <a:solidFill>
                <a:srgbClr val="3B4956"/>
              </a:solidFill>
              <a:ln w="8404" cap="flat">
                <a:noFill/>
                <a:prstDash val="solid"/>
                <a:miter/>
              </a:ln>
            </p:spPr>
            <p:txBody>
              <a:bodyPr rtlCol="0" anchor="ctr"/>
              <a:lstStyle/>
              <a:p>
                <a:endParaRPr lang="en-GB" sz="1213" noProof="0"/>
              </a:p>
            </p:txBody>
          </p:sp>
          <p:sp>
            <p:nvSpPr>
              <p:cNvPr id="55" name="Freeform: Shape 287">
                <a:extLst>
                  <a:ext uri="{FF2B5EF4-FFF2-40B4-BE49-F238E27FC236}">
                    <a16:creationId xmlns:a16="http://schemas.microsoft.com/office/drawing/2014/main" id="{FB39B951-BAC4-359E-BEB4-209904B31898}"/>
                  </a:ext>
                </a:extLst>
              </p:cNvPr>
              <p:cNvSpPr/>
              <p:nvPr/>
            </p:nvSpPr>
            <p:spPr>
              <a:xfrm>
                <a:off x="2269330" y="3318131"/>
                <a:ext cx="10831" cy="10768"/>
              </a:xfrm>
              <a:custGeom>
                <a:avLst/>
                <a:gdLst>
                  <a:gd name="connsiteX0" fmla="*/ 9749 w 10831"/>
                  <a:gd name="connsiteY0" fmla="*/ 9749 h 10768"/>
                  <a:gd name="connsiteX1" fmla="*/ 9749 w 10831"/>
                  <a:gd name="connsiteY1" fmla="*/ 9749 h 10768"/>
                  <a:gd name="connsiteX2" fmla="*/ 9749 w 10831"/>
                  <a:gd name="connsiteY2" fmla="*/ 9749 h 10768"/>
                  <a:gd name="connsiteX3" fmla="*/ 9833 w 10831"/>
                  <a:gd name="connsiteY3" fmla="*/ 4791 h 10768"/>
                  <a:gd name="connsiteX4" fmla="*/ 5043 w 10831"/>
                  <a:gd name="connsiteY4" fmla="*/ 0 h 10768"/>
                  <a:gd name="connsiteX5" fmla="*/ 0 w 10831"/>
                  <a:gd name="connsiteY5" fmla="*/ 5043 h 10768"/>
                  <a:gd name="connsiteX6" fmla="*/ 4791 w 10831"/>
                  <a:gd name="connsiteY6" fmla="*/ 9834 h 10768"/>
                  <a:gd name="connsiteX7" fmla="*/ 9749 w 10831"/>
                  <a:gd name="connsiteY7" fmla="*/ 9749 h 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768">
                    <a:moveTo>
                      <a:pt x="9749" y="9749"/>
                    </a:moveTo>
                    <a:lnTo>
                      <a:pt x="9749" y="9749"/>
                    </a:lnTo>
                    <a:cubicBezTo>
                      <a:pt x="9833" y="9665"/>
                      <a:pt x="9833" y="9665"/>
                      <a:pt x="9749" y="9749"/>
                    </a:cubicBezTo>
                    <a:cubicBezTo>
                      <a:pt x="11178" y="8321"/>
                      <a:pt x="11178" y="6136"/>
                      <a:pt x="9833" y="4791"/>
                    </a:cubicBezTo>
                    <a:lnTo>
                      <a:pt x="5043" y="0"/>
                    </a:lnTo>
                    <a:lnTo>
                      <a:pt x="0" y="5043"/>
                    </a:lnTo>
                    <a:lnTo>
                      <a:pt x="4791" y="9834"/>
                    </a:lnTo>
                    <a:cubicBezTo>
                      <a:pt x="6219" y="11094"/>
                      <a:pt x="8404" y="11094"/>
                      <a:pt x="9749" y="9749"/>
                    </a:cubicBezTo>
                  </a:path>
                </a:pathLst>
              </a:custGeom>
              <a:solidFill>
                <a:srgbClr val="3B4956"/>
              </a:solidFill>
              <a:ln w="8404" cap="flat">
                <a:noFill/>
                <a:prstDash val="solid"/>
                <a:miter/>
              </a:ln>
            </p:spPr>
            <p:txBody>
              <a:bodyPr rtlCol="0" anchor="ctr"/>
              <a:lstStyle/>
              <a:p>
                <a:endParaRPr lang="en-GB" sz="1213" noProof="0"/>
              </a:p>
            </p:txBody>
          </p:sp>
          <p:sp>
            <p:nvSpPr>
              <p:cNvPr id="56" name="Freeform: Shape 288">
                <a:extLst>
                  <a:ext uri="{FF2B5EF4-FFF2-40B4-BE49-F238E27FC236}">
                    <a16:creationId xmlns:a16="http://schemas.microsoft.com/office/drawing/2014/main" id="{DA4A58A5-AB0B-0F9A-1CEE-C80B520AF588}"/>
                  </a:ext>
                </a:extLst>
              </p:cNvPr>
              <p:cNvSpPr/>
              <p:nvPr/>
            </p:nvSpPr>
            <p:spPr>
              <a:xfrm>
                <a:off x="2259665" y="3346538"/>
                <a:ext cx="10169" cy="7059"/>
              </a:xfrm>
              <a:custGeom>
                <a:avLst/>
                <a:gdLst>
                  <a:gd name="connsiteX0" fmla="*/ 10169 w 10169"/>
                  <a:gd name="connsiteY0" fmla="*/ 3530 h 7059"/>
                  <a:gd name="connsiteX1" fmla="*/ 10169 w 10169"/>
                  <a:gd name="connsiteY1" fmla="*/ 3530 h 7059"/>
                  <a:gd name="connsiteX2" fmla="*/ 6724 w 10169"/>
                  <a:gd name="connsiteY2" fmla="*/ 0 h 7059"/>
                  <a:gd name="connsiteX3" fmla="*/ 0 w 10169"/>
                  <a:gd name="connsiteY3" fmla="*/ 0 h 7059"/>
                  <a:gd name="connsiteX4" fmla="*/ 0 w 10169"/>
                  <a:gd name="connsiteY4" fmla="*/ 7060 h 7059"/>
                  <a:gd name="connsiteX5" fmla="*/ 6724 w 10169"/>
                  <a:gd name="connsiteY5" fmla="*/ 7060 h 7059"/>
                  <a:gd name="connsiteX6" fmla="*/ 10169 w 10169"/>
                  <a:gd name="connsiteY6" fmla="*/ 3530 h 7059"/>
                  <a:gd name="connsiteX7" fmla="*/ 10169 w 10169"/>
                  <a:gd name="connsiteY7" fmla="*/ 3530 h 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059">
                    <a:moveTo>
                      <a:pt x="10169" y="3530"/>
                    </a:moveTo>
                    <a:lnTo>
                      <a:pt x="10169" y="3530"/>
                    </a:lnTo>
                    <a:cubicBezTo>
                      <a:pt x="10169" y="1597"/>
                      <a:pt x="8657" y="0"/>
                      <a:pt x="6724" y="0"/>
                    </a:cubicBezTo>
                    <a:lnTo>
                      <a:pt x="0" y="0"/>
                    </a:lnTo>
                    <a:lnTo>
                      <a:pt x="0" y="7060"/>
                    </a:lnTo>
                    <a:lnTo>
                      <a:pt x="6724" y="7060"/>
                    </a:lnTo>
                    <a:cubicBezTo>
                      <a:pt x="8657" y="7060"/>
                      <a:pt x="10169" y="5463"/>
                      <a:pt x="10169" y="3530"/>
                    </a:cubicBezTo>
                    <a:lnTo>
                      <a:pt x="10169" y="3530"/>
                    </a:lnTo>
                    <a:close/>
                  </a:path>
                </a:pathLst>
              </a:custGeom>
              <a:solidFill>
                <a:srgbClr val="3B4956"/>
              </a:solidFill>
              <a:ln w="8404" cap="flat">
                <a:noFill/>
                <a:prstDash val="solid"/>
                <a:miter/>
              </a:ln>
            </p:spPr>
            <p:txBody>
              <a:bodyPr rtlCol="0" anchor="ctr"/>
              <a:lstStyle/>
              <a:p>
                <a:endParaRPr lang="en-GB" sz="1213" noProof="0"/>
              </a:p>
            </p:txBody>
          </p:sp>
          <p:sp>
            <p:nvSpPr>
              <p:cNvPr id="57" name="Freeform: Shape 289">
                <a:extLst>
                  <a:ext uri="{FF2B5EF4-FFF2-40B4-BE49-F238E27FC236}">
                    <a16:creationId xmlns:a16="http://schemas.microsoft.com/office/drawing/2014/main" id="{FB10C37B-BEFC-8C29-BF3C-E48AB77B809C}"/>
                  </a:ext>
                </a:extLst>
              </p:cNvPr>
              <p:cNvSpPr/>
              <p:nvPr/>
            </p:nvSpPr>
            <p:spPr>
              <a:xfrm>
                <a:off x="2269246" y="3371257"/>
                <a:ext cx="10831" cy="10831"/>
              </a:xfrm>
              <a:custGeom>
                <a:avLst/>
                <a:gdLst>
                  <a:gd name="connsiteX0" fmla="*/ 9749 w 10831"/>
                  <a:gd name="connsiteY0" fmla="*/ 1082 h 10831"/>
                  <a:gd name="connsiteX1" fmla="*/ 9749 w 10831"/>
                  <a:gd name="connsiteY1" fmla="*/ 1082 h 10831"/>
                  <a:gd name="connsiteX2" fmla="*/ 4791 w 10831"/>
                  <a:gd name="connsiteY2" fmla="*/ 998 h 10831"/>
                  <a:gd name="connsiteX3" fmla="*/ 0 w 10831"/>
                  <a:gd name="connsiteY3" fmla="*/ 5789 h 10831"/>
                  <a:gd name="connsiteX4" fmla="*/ 5043 w 10831"/>
                  <a:gd name="connsiteY4" fmla="*/ 10832 h 10831"/>
                  <a:gd name="connsiteX5" fmla="*/ 9833 w 10831"/>
                  <a:gd name="connsiteY5" fmla="*/ 6041 h 10831"/>
                  <a:gd name="connsiteX6" fmla="*/ 9749 w 10831"/>
                  <a:gd name="connsiteY6" fmla="*/ 1082 h 10831"/>
                  <a:gd name="connsiteX7" fmla="*/ 9749 w 10831"/>
                  <a:gd name="connsiteY7" fmla="*/ 1082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9749" y="1082"/>
                    </a:moveTo>
                    <a:lnTo>
                      <a:pt x="9749" y="1082"/>
                    </a:lnTo>
                    <a:cubicBezTo>
                      <a:pt x="8320" y="-346"/>
                      <a:pt x="6135" y="-346"/>
                      <a:pt x="4791" y="998"/>
                    </a:cubicBezTo>
                    <a:lnTo>
                      <a:pt x="0" y="5789"/>
                    </a:lnTo>
                    <a:lnTo>
                      <a:pt x="5043" y="10832"/>
                    </a:lnTo>
                    <a:lnTo>
                      <a:pt x="9833" y="6041"/>
                    </a:lnTo>
                    <a:cubicBezTo>
                      <a:pt x="11178" y="4696"/>
                      <a:pt x="11178" y="2511"/>
                      <a:pt x="9749" y="1082"/>
                    </a:cubicBezTo>
                    <a:cubicBezTo>
                      <a:pt x="9749" y="1082"/>
                      <a:pt x="9749" y="1082"/>
                      <a:pt x="9749" y="1082"/>
                    </a:cubicBezTo>
                  </a:path>
                </a:pathLst>
              </a:custGeom>
              <a:solidFill>
                <a:srgbClr val="3B4956"/>
              </a:solidFill>
              <a:ln w="8404" cap="flat">
                <a:noFill/>
                <a:prstDash val="solid"/>
                <a:miter/>
              </a:ln>
            </p:spPr>
            <p:txBody>
              <a:bodyPr rtlCol="0" anchor="ctr"/>
              <a:lstStyle/>
              <a:p>
                <a:endParaRPr lang="en-GB" sz="1213" noProof="0"/>
              </a:p>
            </p:txBody>
          </p:sp>
          <p:sp>
            <p:nvSpPr>
              <p:cNvPr id="58" name="Freeform: Shape 290">
                <a:extLst>
                  <a:ext uri="{FF2B5EF4-FFF2-40B4-BE49-F238E27FC236}">
                    <a16:creationId xmlns:a16="http://schemas.microsoft.com/office/drawing/2014/main" id="{3B540C0F-DDEF-52A2-C39C-0A5DBB36B12D}"/>
                  </a:ext>
                </a:extLst>
              </p:cNvPr>
              <p:cNvSpPr/>
              <p:nvPr/>
            </p:nvSpPr>
            <p:spPr>
              <a:xfrm>
                <a:off x="2297653" y="3381584"/>
                <a:ext cx="7143" cy="10169"/>
              </a:xfrm>
              <a:custGeom>
                <a:avLst/>
                <a:gdLst>
                  <a:gd name="connsiteX0" fmla="*/ 3614 w 7143"/>
                  <a:gd name="connsiteY0" fmla="*/ 0 h 10169"/>
                  <a:gd name="connsiteX1" fmla="*/ 3614 w 7143"/>
                  <a:gd name="connsiteY1" fmla="*/ 0 h 10169"/>
                  <a:gd name="connsiteX2" fmla="*/ 3614 w 7143"/>
                  <a:gd name="connsiteY2" fmla="*/ 0 h 10169"/>
                  <a:gd name="connsiteX3" fmla="*/ 0 w 7143"/>
                  <a:gd name="connsiteY3" fmla="*/ 3446 h 10169"/>
                  <a:gd name="connsiteX4" fmla="*/ 0 w 7143"/>
                  <a:gd name="connsiteY4" fmla="*/ 10169 h 10169"/>
                  <a:gd name="connsiteX5" fmla="*/ 7144 w 7143"/>
                  <a:gd name="connsiteY5" fmla="*/ 10169 h 10169"/>
                  <a:gd name="connsiteX6" fmla="*/ 7144 w 7143"/>
                  <a:gd name="connsiteY6" fmla="*/ 3446 h 10169"/>
                  <a:gd name="connsiteX7" fmla="*/ 3614 w 7143"/>
                  <a:gd name="connsiteY7" fmla="*/ 0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614" y="0"/>
                    </a:moveTo>
                    <a:lnTo>
                      <a:pt x="3614" y="0"/>
                    </a:lnTo>
                    <a:lnTo>
                      <a:pt x="3614" y="0"/>
                    </a:lnTo>
                    <a:cubicBezTo>
                      <a:pt x="1597" y="0"/>
                      <a:pt x="0" y="1513"/>
                      <a:pt x="0" y="3446"/>
                    </a:cubicBezTo>
                    <a:lnTo>
                      <a:pt x="0" y="10169"/>
                    </a:lnTo>
                    <a:lnTo>
                      <a:pt x="7144" y="10169"/>
                    </a:lnTo>
                    <a:lnTo>
                      <a:pt x="7144" y="3446"/>
                    </a:lnTo>
                    <a:cubicBezTo>
                      <a:pt x="7144" y="1597"/>
                      <a:pt x="5547" y="0"/>
                      <a:pt x="3614" y="0"/>
                    </a:cubicBezTo>
                  </a:path>
                </a:pathLst>
              </a:custGeom>
              <a:solidFill>
                <a:srgbClr val="3B4956"/>
              </a:solidFill>
              <a:ln w="8404" cap="flat">
                <a:noFill/>
                <a:prstDash val="solid"/>
                <a:miter/>
              </a:ln>
            </p:spPr>
            <p:txBody>
              <a:bodyPr rtlCol="0" anchor="ctr"/>
              <a:lstStyle/>
              <a:p>
                <a:endParaRPr lang="en-GB" sz="1213" noProof="0"/>
              </a:p>
            </p:txBody>
          </p:sp>
          <p:sp>
            <p:nvSpPr>
              <p:cNvPr id="59" name="Freeform: Shape 291">
                <a:extLst>
                  <a:ext uri="{FF2B5EF4-FFF2-40B4-BE49-F238E27FC236}">
                    <a16:creationId xmlns:a16="http://schemas.microsoft.com/office/drawing/2014/main" id="{B682E9D8-80A6-1708-8351-03A167AC3AFA}"/>
                  </a:ext>
                </a:extLst>
              </p:cNvPr>
              <p:cNvSpPr/>
              <p:nvPr/>
            </p:nvSpPr>
            <p:spPr>
              <a:xfrm>
                <a:off x="2322456" y="3371372"/>
                <a:ext cx="10831" cy="10800"/>
              </a:xfrm>
              <a:custGeom>
                <a:avLst/>
                <a:gdLst>
                  <a:gd name="connsiteX0" fmla="*/ 1082 w 10831"/>
                  <a:gd name="connsiteY0" fmla="*/ 1051 h 10800"/>
                  <a:gd name="connsiteX1" fmla="*/ 1082 w 10831"/>
                  <a:gd name="connsiteY1" fmla="*/ 1051 h 10800"/>
                  <a:gd name="connsiteX2" fmla="*/ 1082 w 10831"/>
                  <a:gd name="connsiteY2" fmla="*/ 1051 h 10800"/>
                  <a:gd name="connsiteX3" fmla="*/ 998 w 10831"/>
                  <a:gd name="connsiteY3" fmla="*/ 6010 h 10800"/>
                  <a:gd name="connsiteX4" fmla="*/ 5789 w 10831"/>
                  <a:gd name="connsiteY4" fmla="*/ 10800 h 10800"/>
                  <a:gd name="connsiteX5" fmla="*/ 10831 w 10831"/>
                  <a:gd name="connsiteY5" fmla="*/ 5758 h 10800"/>
                  <a:gd name="connsiteX6" fmla="*/ 6041 w 10831"/>
                  <a:gd name="connsiteY6" fmla="*/ 967 h 10800"/>
                  <a:gd name="connsiteX7" fmla="*/ 1082 w 10831"/>
                  <a:gd name="connsiteY7" fmla="*/ 1051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00">
                    <a:moveTo>
                      <a:pt x="1082" y="1051"/>
                    </a:moveTo>
                    <a:cubicBezTo>
                      <a:pt x="1082" y="1051"/>
                      <a:pt x="1082" y="1051"/>
                      <a:pt x="1082" y="1051"/>
                    </a:cubicBezTo>
                    <a:lnTo>
                      <a:pt x="1082" y="1051"/>
                    </a:lnTo>
                    <a:cubicBezTo>
                      <a:pt x="-346" y="2480"/>
                      <a:pt x="-346" y="4665"/>
                      <a:pt x="998" y="6010"/>
                    </a:cubicBezTo>
                    <a:lnTo>
                      <a:pt x="5789" y="10800"/>
                    </a:lnTo>
                    <a:lnTo>
                      <a:pt x="10831" y="5758"/>
                    </a:lnTo>
                    <a:lnTo>
                      <a:pt x="6041" y="967"/>
                    </a:lnTo>
                    <a:cubicBezTo>
                      <a:pt x="4612" y="-377"/>
                      <a:pt x="2427" y="-293"/>
                      <a:pt x="1082" y="1051"/>
                    </a:cubicBezTo>
                  </a:path>
                </a:pathLst>
              </a:custGeom>
              <a:solidFill>
                <a:srgbClr val="3B4956"/>
              </a:solidFill>
              <a:ln w="8404" cap="flat">
                <a:noFill/>
                <a:prstDash val="solid"/>
                <a:miter/>
              </a:ln>
            </p:spPr>
            <p:txBody>
              <a:bodyPr rtlCol="0" anchor="ctr"/>
              <a:lstStyle/>
              <a:p>
                <a:endParaRPr lang="en-GB" sz="1213" noProof="0"/>
              </a:p>
            </p:txBody>
          </p:sp>
          <p:sp>
            <p:nvSpPr>
              <p:cNvPr id="60" name="Freeform: Shape 292">
                <a:extLst>
                  <a:ext uri="{FF2B5EF4-FFF2-40B4-BE49-F238E27FC236}">
                    <a16:creationId xmlns:a16="http://schemas.microsoft.com/office/drawing/2014/main" id="{C9503D21-DE74-A915-631B-7A90D8E4E36D}"/>
                  </a:ext>
                </a:extLst>
              </p:cNvPr>
              <p:cNvSpPr/>
              <p:nvPr/>
            </p:nvSpPr>
            <p:spPr>
              <a:xfrm>
                <a:off x="2332783" y="3346622"/>
                <a:ext cx="10169" cy="7144"/>
              </a:xfrm>
              <a:custGeom>
                <a:avLst/>
                <a:gdLst>
                  <a:gd name="connsiteX0" fmla="*/ 3446 w 10169"/>
                  <a:gd name="connsiteY0" fmla="*/ 0 h 7144"/>
                  <a:gd name="connsiteX1" fmla="*/ 0 w 10169"/>
                  <a:gd name="connsiteY1" fmla="*/ 3530 h 7144"/>
                  <a:gd name="connsiteX2" fmla="*/ 0 w 10169"/>
                  <a:gd name="connsiteY2" fmla="*/ 3530 h 7144"/>
                  <a:gd name="connsiteX3" fmla="*/ 0 w 10169"/>
                  <a:gd name="connsiteY3" fmla="*/ 3614 h 7144"/>
                  <a:gd name="connsiteX4" fmla="*/ 3446 w 10169"/>
                  <a:gd name="connsiteY4" fmla="*/ 7144 h 7144"/>
                  <a:gd name="connsiteX5" fmla="*/ 10169 w 10169"/>
                  <a:gd name="connsiteY5" fmla="*/ 7144 h 7144"/>
                  <a:gd name="connsiteX6" fmla="*/ 10169 w 10169"/>
                  <a:gd name="connsiteY6" fmla="*/ 84 h 7144"/>
                  <a:gd name="connsiteX7" fmla="*/ 3446 w 10169"/>
                  <a:gd name="connsiteY7" fmla="*/ 84 h 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144">
                    <a:moveTo>
                      <a:pt x="3446" y="0"/>
                    </a:moveTo>
                    <a:cubicBezTo>
                      <a:pt x="1513" y="0"/>
                      <a:pt x="0" y="1597"/>
                      <a:pt x="0" y="3530"/>
                    </a:cubicBezTo>
                    <a:lnTo>
                      <a:pt x="0" y="3530"/>
                    </a:lnTo>
                    <a:lnTo>
                      <a:pt x="0" y="3614"/>
                    </a:lnTo>
                    <a:cubicBezTo>
                      <a:pt x="0" y="5547"/>
                      <a:pt x="1513" y="7144"/>
                      <a:pt x="3446" y="7144"/>
                    </a:cubicBezTo>
                    <a:lnTo>
                      <a:pt x="10169" y="7144"/>
                    </a:lnTo>
                    <a:lnTo>
                      <a:pt x="10169" y="84"/>
                    </a:lnTo>
                    <a:lnTo>
                      <a:pt x="3446" y="84"/>
                    </a:lnTo>
                    <a:close/>
                  </a:path>
                </a:pathLst>
              </a:custGeom>
              <a:solidFill>
                <a:srgbClr val="3B4956"/>
              </a:solidFill>
              <a:ln w="8404" cap="flat">
                <a:noFill/>
                <a:prstDash val="solid"/>
                <a:miter/>
              </a:ln>
            </p:spPr>
            <p:txBody>
              <a:bodyPr rtlCol="0" anchor="ctr"/>
              <a:lstStyle/>
              <a:p>
                <a:endParaRPr lang="en-GB" sz="1213" noProof="0"/>
              </a:p>
            </p:txBody>
          </p:sp>
          <p:sp>
            <p:nvSpPr>
              <p:cNvPr id="61" name="Freeform: Shape 293">
                <a:extLst>
                  <a:ext uri="{FF2B5EF4-FFF2-40B4-BE49-F238E27FC236}">
                    <a16:creationId xmlns:a16="http://schemas.microsoft.com/office/drawing/2014/main" id="{F2A3645C-56BB-BCB0-6BAD-6503CDD46A4A}"/>
                  </a:ext>
                </a:extLst>
              </p:cNvPr>
              <p:cNvSpPr/>
              <p:nvPr/>
            </p:nvSpPr>
            <p:spPr>
              <a:xfrm>
                <a:off x="2322540" y="3318215"/>
                <a:ext cx="10831" cy="10831"/>
              </a:xfrm>
              <a:custGeom>
                <a:avLst/>
                <a:gdLst>
                  <a:gd name="connsiteX0" fmla="*/ 1082 w 10831"/>
                  <a:gd name="connsiteY0" fmla="*/ 9749 h 10831"/>
                  <a:gd name="connsiteX1" fmla="*/ 1082 w 10831"/>
                  <a:gd name="connsiteY1" fmla="*/ 9749 h 10831"/>
                  <a:gd name="connsiteX2" fmla="*/ 6041 w 10831"/>
                  <a:gd name="connsiteY2" fmla="*/ 9833 h 10831"/>
                  <a:gd name="connsiteX3" fmla="*/ 10831 w 10831"/>
                  <a:gd name="connsiteY3" fmla="*/ 5043 h 10831"/>
                  <a:gd name="connsiteX4" fmla="*/ 5789 w 10831"/>
                  <a:gd name="connsiteY4" fmla="*/ 0 h 10831"/>
                  <a:gd name="connsiteX5" fmla="*/ 998 w 10831"/>
                  <a:gd name="connsiteY5" fmla="*/ 4791 h 10831"/>
                  <a:gd name="connsiteX6" fmla="*/ 1082 w 10831"/>
                  <a:gd name="connsiteY6" fmla="*/ 9749 h 10831"/>
                  <a:gd name="connsiteX7" fmla="*/ 1082 w 10831"/>
                  <a:gd name="connsiteY7" fmla="*/ 9749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1082" y="9749"/>
                    </a:moveTo>
                    <a:cubicBezTo>
                      <a:pt x="1082" y="9749"/>
                      <a:pt x="1082" y="9749"/>
                      <a:pt x="1082" y="9749"/>
                    </a:cubicBezTo>
                    <a:cubicBezTo>
                      <a:pt x="2511" y="11178"/>
                      <a:pt x="4696" y="11178"/>
                      <a:pt x="6041" y="9833"/>
                    </a:cubicBezTo>
                    <a:lnTo>
                      <a:pt x="10831" y="5043"/>
                    </a:lnTo>
                    <a:lnTo>
                      <a:pt x="5789" y="0"/>
                    </a:lnTo>
                    <a:lnTo>
                      <a:pt x="998" y="4791"/>
                    </a:lnTo>
                    <a:cubicBezTo>
                      <a:pt x="-346" y="6136"/>
                      <a:pt x="-346" y="8320"/>
                      <a:pt x="1082" y="9749"/>
                    </a:cubicBezTo>
                    <a:cubicBezTo>
                      <a:pt x="1082" y="9749"/>
                      <a:pt x="1082" y="9749"/>
                      <a:pt x="1082" y="9749"/>
                    </a:cubicBezTo>
                  </a:path>
                </a:pathLst>
              </a:custGeom>
              <a:solidFill>
                <a:srgbClr val="3B4956"/>
              </a:solidFill>
              <a:ln w="8404" cap="flat">
                <a:noFill/>
                <a:prstDash val="solid"/>
                <a:miter/>
              </a:ln>
            </p:spPr>
            <p:txBody>
              <a:bodyPr rtlCol="0" anchor="ctr"/>
              <a:lstStyle/>
              <a:p>
                <a:endParaRPr lang="en-GB" sz="1213" noProof="0"/>
              </a:p>
            </p:txBody>
          </p:sp>
          <p:sp>
            <p:nvSpPr>
              <p:cNvPr id="62" name="Freeform: Shape 294">
                <a:extLst>
                  <a:ext uri="{FF2B5EF4-FFF2-40B4-BE49-F238E27FC236}">
                    <a16:creationId xmlns:a16="http://schemas.microsoft.com/office/drawing/2014/main" id="{41AD0304-77AC-7777-92C5-0A809F557807}"/>
                  </a:ext>
                </a:extLst>
              </p:cNvPr>
              <p:cNvSpPr/>
              <p:nvPr/>
            </p:nvSpPr>
            <p:spPr>
              <a:xfrm>
                <a:off x="2276305" y="3325106"/>
                <a:ext cx="50090" cy="50090"/>
              </a:xfrm>
              <a:custGeom>
                <a:avLst/>
                <a:gdLst>
                  <a:gd name="connsiteX0" fmla="*/ 25045 w 50090"/>
                  <a:gd name="connsiteY0" fmla="*/ 0 h 50090"/>
                  <a:gd name="connsiteX1" fmla="*/ 0 w 50090"/>
                  <a:gd name="connsiteY1" fmla="*/ 25045 h 50090"/>
                  <a:gd name="connsiteX2" fmla="*/ 25045 w 50090"/>
                  <a:gd name="connsiteY2" fmla="*/ 50090 h 50090"/>
                  <a:gd name="connsiteX3" fmla="*/ 50090 w 50090"/>
                  <a:gd name="connsiteY3" fmla="*/ 25045 h 50090"/>
                  <a:gd name="connsiteX4" fmla="*/ 25045 w 50090"/>
                  <a:gd name="connsiteY4" fmla="*/ 0 h 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 h="50090">
                    <a:moveTo>
                      <a:pt x="25045" y="0"/>
                    </a:moveTo>
                    <a:cubicBezTo>
                      <a:pt x="11178" y="0"/>
                      <a:pt x="0" y="11178"/>
                      <a:pt x="0" y="25045"/>
                    </a:cubicBezTo>
                    <a:cubicBezTo>
                      <a:pt x="0" y="38828"/>
                      <a:pt x="11178" y="50090"/>
                      <a:pt x="25045" y="50090"/>
                    </a:cubicBezTo>
                    <a:cubicBezTo>
                      <a:pt x="38912" y="50090"/>
                      <a:pt x="50090" y="38828"/>
                      <a:pt x="50090" y="25045"/>
                    </a:cubicBezTo>
                    <a:cubicBezTo>
                      <a:pt x="50090" y="11178"/>
                      <a:pt x="38828" y="0"/>
                      <a:pt x="25045" y="0"/>
                    </a:cubicBezTo>
                  </a:path>
                </a:pathLst>
              </a:custGeom>
              <a:solidFill>
                <a:srgbClr val="3B4956"/>
              </a:solidFill>
              <a:ln w="8404" cap="flat">
                <a:noFill/>
                <a:prstDash val="solid"/>
                <a:miter/>
              </a:ln>
            </p:spPr>
            <p:txBody>
              <a:bodyPr rtlCol="0" anchor="ctr"/>
              <a:lstStyle/>
              <a:p>
                <a:endParaRPr lang="en-GB" sz="1213" noProof="0"/>
              </a:p>
            </p:txBody>
          </p:sp>
        </p:grpSp>
        <p:sp>
          <p:nvSpPr>
            <p:cNvPr id="63" name="TextBox 62">
              <a:extLst>
                <a:ext uri="{FF2B5EF4-FFF2-40B4-BE49-F238E27FC236}">
                  <a16:creationId xmlns:a16="http://schemas.microsoft.com/office/drawing/2014/main" id="{A51EE3B3-E219-B49F-3025-2315DCCB7901}"/>
                </a:ext>
              </a:extLst>
            </p:cNvPr>
            <p:cNvSpPr txBox="1"/>
            <p:nvPr/>
          </p:nvSpPr>
          <p:spPr>
            <a:xfrm>
              <a:off x="5078250" y="2782679"/>
              <a:ext cx="1069203"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15MW</a:t>
              </a:r>
              <a:br>
                <a:rPr lang="en-GB" sz="644" noProof="0">
                  <a:solidFill>
                    <a:schemeClr val="accent1"/>
                  </a:solidFill>
                </a:rPr>
              </a:br>
              <a:r>
                <a:rPr lang="en-GB" sz="644" noProof="0">
                  <a:solidFill>
                    <a:srgbClr val="00948A"/>
                  </a:solidFill>
                </a:rPr>
                <a:t>Under construction: 16MW</a:t>
              </a:r>
            </a:p>
          </p:txBody>
        </p:sp>
      </p:grpSp>
      <p:grpSp>
        <p:nvGrpSpPr>
          <p:cNvPr id="542" name="Group 541">
            <a:extLst>
              <a:ext uri="{FF2B5EF4-FFF2-40B4-BE49-F238E27FC236}">
                <a16:creationId xmlns:a16="http://schemas.microsoft.com/office/drawing/2014/main" id="{3742825C-2CAA-1C1E-6090-D114C724288D}"/>
              </a:ext>
            </a:extLst>
          </p:cNvPr>
          <p:cNvGrpSpPr>
            <a:grpSpLocks/>
          </p:cNvGrpSpPr>
          <p:nvPr/>
        </p:nvGrpSpPr>
        <p:grpSpPr>
          <a:xfrm>
            <a:off x="4662711" y="1651969"/>
            <a:ext cx="1334980" cy="2260029"/>
            <a:chOff x="4663466" y="1529127"/>
            <a:chExt cx="1346143" cy="2278928"/>
          </a:xfrm>
        </p:grpSpPr>
        <p:sp>
          <p:nvSpPr>
            <p:cNvPr id="461" name="TextBox 460">
              <a:extLst>
                <a:ext uri="{FF2B5EF4-FFF2-40B4-BE49-F238E27FC236}">
                  <a16:creationId xmlns:a16="http://schemas.microsoft.com/office/drawing/2014/main" id="{2C162C8D-09C3-BD4F-AA5A-AAD54D683EF3}"/>
                </a:ext>
              </a:extLst>
            </p:cNvPr>
            <p:cNvSpPr txBox="1"/>
            <p:nvPr/>
          </p:nvSpPr>
          <p:spPr>
            <a:xfrm>
              <a:off x="5076661" y="3364840"/>
              <a:ext cx="932948"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The Netherlands</a:t>
              </a:r>
            </a:p>
          </p:txBody>
        </p:sp>
        <p:cxnSp>
          <p:nvCxnSpPr>
            <p:cNvPr id="462" name="Straight Connector 461">
              <a:extLst>
                <a:ext uri="{FF2B5EF4-FFF2-40B4-BE49-F238E27FC236}">
                  <a16:creationId xmlns:a16="http://schemas.microsoft.com/office/drawing/2014/main" id="{9B3EBFB7-ADD7-6340-97C5-5FE167B91F03}"/>
                </a:ext>
              </a:extLst>
            </p:cNvPr>
            <p:cNvCxnSpPr>
              <a:cxnSpLocks/>
            </p:cNvCxnSpPr>
            <p:nvPr/>
          </p:nvCxnSpPr>
          <p:spPr>
            <a:xfrm flipV="1">
              <a:off x="4667101" y="1529127"/>
              <a:ext cx="0" cy="190800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pSp>
          <p:nvGrpSpPr>
            <p:cNvPr id="463" name="Group 462">
              <a:extLst>
                <a:ext uri="{FF2B5EF4-FFF2-40B4-BE49-F238E27FC236}">
                  <a16:creationId xmlns:a16="http://schemas.microsoft.com/office/drawing/2014/main" id="{C3F7536D-1C8E-A045-B309-3E123D15A9FB}"/>
                </a:ext>
              </a:extLst>
            </p:cNvPr>
            <p:cNvGrpSpPr/>
            <p:nvPr/>
          </p:nvGrpSpPr>
          <p:grpSpPr>
            <a:xfrm>
              <a:off x="4915333" y="3507100"/>
              <a:ext cx="98138" cy="130767"/>
              <a:chOff x="2265548" y="3068441"/>
              <a:chExt cx="71521" cy="95300"/>
            </a:xfrm>
          </p:grpSpPr>
          <p:sp>
            <p:nvSpPr>
              <p:cNvPr id="466" name="Freeform: Shape 384">
                <a:extLst>
                  <a:ext uri="{FF2B5EF4-FFF2-40B4-BE49-F238E27FC236}">
                    <a16:creationId xmlns:a16="http://schemas.microsoft.com/office/drawing/2014/main" id="{DC4F4CA3-508F-5B48-B0BB-E96F531EA968}"/>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467" name="Freeform: Shape 385">
                <a:extLst>
                  <a:ext uri="{FF2B5EF4-FFF2-40B4-BE49-F238E27FC236}">
                    <a16:creationId xmlns:a16="http://schemas.microsoft.com/office/drawing/2014/main" id="{494972C9-F71A-ED48-BB46-FF1CD98EFBB6}"/>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468" name="Freeform: Shape 386">
                <a:extLst>
                  <a:ext uri="{FF2B5EF4-FFF2-40B4-BE49-F238E27FC236}">
                    <a16:creationId xmlns:a16="http://schemas.microsoft.com/office/drawing/2014/main" id="{4A7F8DBD-AF7D-FC48-B718-525EA93EFABF}"/>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469" name="Freeform: Shape 387">
                <a:extLst>
                  <a:ext uri="{FF2B5EF4-FFF2-40B4-BE49-F238E27FC236}">
                    <a16:creationId xmlns:a16="http://schemas.microsoft.com/office/drawing/2014/main" id="{B62011C6-3775-4641-86D7-A810ED501397}"/>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470" name="Freeform: Shape 388">
                <a:extLst>
                  <a:ext uri="{FF2B5EF4-FFF2-40B4-BE49-F238E27FC236}">
                    <a16:creationId xmlns:a16="http://schemas.microsoft.com/office/drawing/2014/main" id="{4570F482-12E9-0948-B270-DB165FB6DD2C}"/>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471" name="Freeform: Shape 389">
                <a:extLst>
                  <a:ext uri="{FF2B5EF4-FFF2-40B4-BE49-F238E27FC236}">
                    <a16:creationId xmlns:a16="http://schemas.microsoft.com/office/drawing/2014/main" id="{C0EA8AFE-93C1-484D-B551-526823339B86}"/>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464" name="TextBox 463">
              <a:extLst>
                <a:ext uri="{FF2B5EF4-FFF2-40B4-BE49-F238E27FC236}">
                  <a16:creationId xmlns:a16="http://schemas.microsoft.com/office/drawing/2014/main" id="{BBC1BF87-70B2-114E-A62B-1E603E82FBA8}"/>
                </a:ext>
              </a:extLst>
            </p:cNvPr>
            <p:cNvSpPr txBox="1"/>
            <p:nvPr/>
          </p:nvSpPr>
          <p:spPr>
            <a:xfrm>
              <a:off x="5076663" y="3538051"/>
              <a:ext cx="860813" cy="96052"/>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a:t>
              </a:r>
              <a:r>
                <a:rPr lang="en-GB" sz="644" noProof="0">
                  <a:solidFill>
                    <a:srgbClr val="4099DA"/>
                  </a:solidFill>
                </a:rPr>
                <a:t>: 752MW</a:t>
              </a:r>
            </a:p>
          </p:txBody>
        </p:sp>
        <p:cxnSp>
          <p:nvCxnSpPr>
            <p:cNvPr id="465" name="Straight Connector 464">
              <a:extLst>
                <a:ext uri="{FF2B5EF4-FFF2-40B4-BE49-F238E27FC236}">
                  <a16:creationId xmlns:a16="http://schemas.microsoft.com/office/drawing/2014/main" id="{E67995D5-CE7F-9143-894E-E6FA591ED537}"/>
                </a:ext>
              </a:extLst>
            </p:cNvPr>
            <p:cNvCxnSpPr>
              <a:cxnSpLocks/>
            </p:cNvCxnSpPr>
            <p:nvPr/>
          </p:nvCxnSpPr>
          <p:spPr>
            <a:xfrm>
              <a:off x="4663466" y="3436760"/>
              <a:ext cx="302070"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0" name="Group 559">
              <a:extLst>
                <a:ext uri="{FF2B5EF4-FFF2-40B4-BE49-F238E27FC236}">
                  <a16:creationId xmlns:a16="http://schemas.microsoft.com/office/drawing/2014/main" id="{BF34F866-8771-EF1A-7BDE-4FDD518B9625}"/>
                </a:ext>
              </a:extLst>
            </p:cNvPr>
            <p:cNvGrpSpPr/>
            <p:nvPr/>
          </p:nvGrpSpPr>
          <p:grpSpPr>
            <a:xfrm>
              <a:off x="4884300" y="3692671"/>
              <a:ext cx="1000673" cy="115384"/>
              <a:chOff x="953460" y="3908863"/>
              <a:chExt cx="1000673" cy="115384"/>
            </a:xfrm>
          </p:grpSpPr>
          <p:grpSp>
            <p:nvGrpSpPr>
              <p:cNvPr id="561" name="Graphic 37">
                <a:extLst>
                  <a:ext uri="{FF2B5EF4-FFF2-40B4-BE49-F238E27FC236}">
                    <a16:creationId xmlns:a16="http://schemas.microsoft.com/office/drawing/2014/main" id="{03903A88-BA4F-DEAB-1DA7-7E1C2B2D9A43}"/>
                  </a:ext>
                </a:extLst>
              </p:cNvPr>
              <p:cNvGrpSpPr/>
              <p:nvPr/>
            </p:nvGrpSpPr>
            <p:grpSpPr>
              <a:xfrm>
                <a:off x="953460" y="3908863"/>
                <a:ext cx="155006" cy="115384"/>
                <a:chOff x="2747962" y="1211579"/>
                <a:chExt cx="3648075" cy="2715577"/>
              </a:xfrm>
              <a:solidFill>
                <a:srgbClr val="3B4956"/>
              </a:solidFill>
            </p:grpSpPr>
            <p:sp>
              <p:nvSpPr>
                <p:cNvPr id="563" name="Freeform 562">
                  <a:extLst>
                    <a:ext uri="{FF2B5EF4-FFF2-40B4-BE49-F238E27FC236}">
                      <a16:creationId xmlns:a16="http://schemas.microsoft.com/office/drawing/2014/main" id="{89B5D8DA-D3E2-7E8E-4A07-4D40B50A1E57}"/>
                    </a:ext>
                  </a:extLst>
                </p:cNvPr>
                <p:cNvSpPr/>
                <p:nvPr/>
              </p:nvSpPr>
              <p:spPr>
                <a:xfrm>
                  <a:off x="3613784" y="1211579"/>
                  <a:ext cx="2782252" cy="2053589"/>
                </a:xfrm>
                <a:custGeom>
                  <a:avLst/>
                  <a:gdLst>
                    <a:gd name="connsiteX0" fmla="*/ 2546033 w 2782252"/>
                    <a:gd name="connsiteY0" fmla="*/ 1186815 h 2053589"/>
                    <a:gd name="connsiteX1" fmla="*/ 2317433 w 2782252"/>
                    <a:gd name="connsiteY1" fmla="*/ 1415415 h 2053589"/>
                    <a:gd name="connsiteX2" fmla="*/ 2317433 w 2782252"/>
                    <a:gd name="connsiteY2" fmla="*/ 1357313 h 2053589"/>
                    <a:gd name="connsiteX3" fmla="*/ 960120 w 2782252"/>
                    <a:gd name="connsiteY3" fmla="*/ 0 h 2053589"/>
                    <a:gd name="connsiteX4" fmla="*/ 0 w 2782252"/>
                    <a:gd name="connsiteY4" fmla="*/ 397192 h 2053589"/>
                    <a:gd name="connsiteX5" fmla="*/ 235268 w 2782252"/>
                    <a:gd name="connsiteY5" fmla="*/ 632460 h 2053589"/>
                    <a:gd name="connsiteX6" fmla="*/ 960120 w 2782252"/>
                    <a:gd name="connsiteY6" fmla="*/ 332423 h 2053589"/>
                    <a:gd name="connsiteX7" fmla="*/ 1985010 w 2782252"/>
                    <a:gd name="connsiteY7" fmla="*/ 1356360 h 2053589"/>
                    <a:gd name="connsiteX8" fmla="*/ 1985010 w 2782252"/>
                    <a:gd name="connsiteY8" fmla="*/ 1417320 h 2053589"/>
                    <a:gd name="connsiteX9" fmla="*/ 1754505 w 2782252"/>
                    <a:gd name="connsiteY9" fmla="*/ 1186815 h 2053589"/>
                    <a:gd name="connsiteX10" fmla="*/ 1519238 w 2782252"/>
                    <a:gd name="connsiteY10" fmla="*/ 1422083 h 2053589"/>
                    <a:gd name="connsiteX11" fmla="*/ 2150745 w 2782252"/>
                    <a:gd name="connsiteY11" fmla="*/ 2053590 h 2053589"/>
                    <a:gd name="connsiteX12" fmla="*/ 2782253 w 2782252"/>
                    <a:gd name="connsiteY12" fmla="*/ 1422083 h 2053589"/>
                    <a:gd name="connsiteX13" fmla="*/ 2546033 w 2782252"/>
                    <a:gd name="connsiteY13" fmla="*/ 11868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2252" h="2053589">
                      <a:moveTo>
                        <a:pt x="2546033" y="1186815"/>
                      </a:moveTo>
                      <a:lnTo>
                        <a:pt x="2317433" y="1415415"/>
                      </a:lnTo>
                      <a:lnTo>
                        <a:pt x="2317433" y="1357313"/>
                      </a:lnTo>
                      <a:cubicBezTo>
                        <a:pt x="2317433" y="608648"/>
                        <a:pt x="1708785" y="0"/>
                        <a:pt x="960120" y="0"/>
                      </a:cubicBezTo>
                      <a:cubicBezTo>
                        <a:pt x="597218" y="0"/>
                        <a:pt x="257175" y="140970"/>
                        <a:pt x="0" y="397192"/>
                      </a:cubicBezTo>
                      <a:lnTo>
                        <a:pt x="235268" y="632460"/>
                      </a:lnTo>
                      <a:cubicBezTo>
                        <a:pt x="428625" y="439103"/>
                        <a:pt x="685800" y="332423"/>
                        <a:pt x="960120" y="332423"/>
                      </a:cubicBezTo>
                      <a:cubicBezTo>
                        <a:pt x="1524953" y="332423"/>
                        <a:pt x="1985010" y="792480"/>
                        <a:pt x="1985010" y="1356360"/>
                      </a:cubicBezTo>
                      <a:lnTo>
                        <a:pt x="1985010" y="1417320"/>
                      </a:lnTo>
                      <a:lnTo>
                        <a:pt x="1754505" y="1186815"/>
                      </a:lnTo>
                      <a:lnTo>
                        <a:pt x="1519238" y="1422083"/>
                      </a:lnTo>
                      <a:lnTo>
                        <a:pt x="2150745" y="2053590"/>
                      </a:lnTo>
                      <a:lnTo>
                        <a:pt x="2782253" y="1422083"/>
                      </a:lnTo>
                      <a:lnTo>
                        <a:pt x="2546033" y="1186815"/>
                      </a:lnTo>
                      <a:close/>
                    </a:path>
                  </a:pathLst>
                </a:custGeom>
                <a:grpFill/>
                <a:ln w="9525" cap="flat">
                  <a:noFill/>
                  <a:prstDash val="solid"/>
                  <a:miter/>
                </a:ln>
              </p:spPr>
              <p:txBody>
                <a:bodyPr rtlCol="0" anchor="ctr"/>
                <a:lstStyle/>
                <a:p>
                  <a:endParaRPr lang="en-GB" sz="1213" noProof="0"/>
                </a:p>
              </p:txBody>
            </p:sp>
            <p:sp>
              <p:nvSpPr>
                <p:cNvPr id="564" name="Freeform 563">
                  <a:extLst>
                    <a:ext uri="{FF2B5EF4-FFF2-40B4-BE49-F238E27FC236}">
                      <a16:creationId xmlns:a16="http://schemas.microsoft.com/office/drawing/2014/main" id="{F5A6327D-A183-9785-F3AE-525A9926207B}"/>
                    </a:ext>
                  </a:extLst>
                </p:cNvPr>
                <p:cNvSpPr/>
                <p:nvPr/>
              </p:nvSpPr>
              <p:spPr>
                <a:xfrm>
                  <a:off x="2747962" y="1873567"/>
                  <a:ext cx="2781300" cy="2053589"/>
                </a:xfrm>
                <a:custGeom>
                  <a:avLst/>
                  <a:gdLst>
                    <a:gd name="connsiteX0" fmla="*/ 1821180 w 2781300"/>
                    <a:gd name="connsiteY0" fmla="*/ 1720215 h 2053589"/>
                    <a:gd name="connsiteX1" fmla="*/ 796290 w 2781300"/>
                    <a:gd name="connsiteY1" fmla="*/ 696278 h 2053589"/>
                    <a:gd name="connsiteX2" fmla="*/ 796290 w 2781300"/>
                    <a:gd name="connsiteY2" fmla="*/ 635318 h 2053589"/>
                    <a:gd name="connsiteX3" fmla="*/ 1026795 w 2781300"/>
                    <a:gd name="connsiteY3" fmla="*/ 865823 h 2053589"/>
                    <a:gd name="connsiteX4" fmla="*/ 1262063 w 2781300"/>
                    <a:gd name="connsiteY4" fmla="*/ 631508 h 2053589"/>
                    <a:gd name="connsiteX5" fmla="*/ 630555 w 2781300"/>
                    <a:gd name="connsiteY5" fmla="*/ 0 h 2053589"/>
                    <a:gd name="connsiteX6" fmla="*/ 0 w 2781300"/>
                    <a:gd name="connsiteY6" fmla="*/ 631508 h 2053589"/>
                    <a:gd name="connsiteX7" fmla="*/ 235267 w 2781300"/>
                    <a:gd name="connsiteY7" fmla="*/ 866775 h 2053589"/>
                    <a:gd name="connsiteX8" fmla="*/ 463867 w 2781300"/>
                    <a:gd name="connsiteY8" fmla="*/ 638175 h 2053589"/>
                    <a:gd name="connsiteX9" fmla="*/ 463867 w 2781300"/>
                    <a:gd name="connsiteY9" fmla="*/ 696278 h 2053589"/>
                    <a:gd name="connsiteX10" fmla="*/ 1821180 w 2781300"/>
                    <a:gd name="connsiteY10" fmla="*/ 2053590 h 2053589"/>
                    <a:gd name="connsiteX11" fmla="*/ 2781300 w 2781300"/>
                    <a:gd name="connsiteY11" fmla="*/ 1656398 h 2053589"/>
                    <a:gd name="connsiteX12" fmla="*/ 2546033 w 2781300"/>
                    <a:gd name="connsiteY12" fmla="*/ 1421130 h 2053589"/>
                    <a:gd name="connsiteX13" fmla="*/ 1821180 w 2781300"/>
                    <a:gd name="connsiteY13" fmla="*/ 17202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300" h="2053589">
                      <a:moveTo>
                        <a:pt x="1821180" y="1720215"/>
                      </a:moveTo>
                      <a:cubicBezTo>
                        <a:pt x="1256348" y="1720215"/>
                        <a:pt x="796290" y="1260158"/>
                        <a:pt x="796290" y="696278"/>
                      </a:cubicBezTo>
                      <a:lnTo>
                        <a:pt x="796290" y="635318"/>
                      </a:lnTo>
                      <a:lnTo>
                        <a:pt x="1026795" y="865823"/>
                      </a:lnTo>
                      <a:lnTo>
                        <a:pt x="1262063" y="631508"/>
                      </a:lnTo>
                      <a:lnTo>
                        <a:pt x="630555" y="0"/>
                      </a:lnTo>
                      <a:lnTo>
                        <a:pt x="0" y="631508"/>
                      </a:lnTo>
                      <a:lnTo>
                        <a:pt x="235267" y="866775"/>
                      </a:lnTo>
                      <a:lnTo>
                        <a:pt x="463867" y="638175"/>
                      </a:lnTo>
                      <a:lnTo>
                        <a:pt x="463867" y="696278"/>
                      </a:lnTo>
                      <a:cubicBezTo>
                        <a:pt x="463867" y="1444943"/>
                        <a:pt x="1072515" y="2053590"/>
                        <a:pt x="1821180" y="2053590"/>
                      </a:cubicBezTo>
                      <a:cubicBezTo>
                        <a:pt x="2184083" y="2053590"/>
                        <a:pt x="2524125" y="1912620"/>
                        <a:pt x="2781300" y="1656398"/>
                      </a:cubicBezTo>
                      <a:lnTo>
                        <a:pt x="2546033" y="1421130"/>
                      </a:lnTo>
                      <a:cubicBezTo>
                        <a:pt x="2351723" y="1613535"/>
                        <a:pt x="2094548" y="1720215"/>
                        <a:pt x="1821180" y="1720215"/>
                      </a:cubicBezTo>
                      <a:close/>
                    </a:path>
                  </a:pathLst>
                </a:custGeom>
                <a:grpFill/>
                <a:ln w="9525" cap="flat">
                  <a:noFill/>
                  <a:prstDash val="solid"/>
                  <a:miter/>
                </a:ln>
              </p:spPr>
              <p:txBody>
                <a:bodyPr rtlCol="0" anchor="ctr"/>
                <a:lstStyle/>
                <a:p>
                  <a:endParaRPr lang="en-GB" sz="1213" noProof="0"/>
                </a:p>
              </p:txBody>
            </p:sp>
            <p:sp>
              <p:nvSpPr>
                <p:cNvPr id="565" name="Freeform 564">
                  <a:extLst>
                    <a:ext uri="{FF2B5EF4-FFF2-40B4-BE49-F238E27FC236}">
                      <a16:creationId xmlns:a16="http://schemas.microsoft.com/office/drawing/2014/main" id="{CBC4662B-47D7-5A18-8830-2B1EEDF67280}"/>
                    </a:ext>
                  </a:extLst>
                </p:cNvPr>
                <p:cNvSpPr/>
                <p:nvPr/>
              </p:nvSpPr>
              <p:spPr>
                <a:xfrm>
                  <a:off x="4031932" y="2075497"/>
                  <a:ext cx="1078229" cy="993457"/>
                </a:xfrm>
                <a:custGeom>
                  <a:avLst/>
                  <a:gdLst>
                    <a:gd name="connsiteX0" fmla="*/ 722948 w 1078229"/>
                    <a:gd name="connsiteY0" fmla="*/ 993458 h 993457"/>
                    <a:gd name="connsiteX1" fmla="*/ 540068 w 1078229"/>
                    <a:gd name="connsiteY1" fmla="*/ 659130 h 993457"/>
                    <a:gd name="connsiteX2" fmla="*/ 357188 w 1078229"/>
                    <a:gd name="connsiteY2" fmla="*/ 993458 h 993457"/>
                    <a:gd name="connsiteX3" fmla="*/ 0 w 1078229"/>
                    <a:gd name="connsiteY3" fmla="*/ 993458 h 993457"/>
                    <a:gd name="connsiteX4" fmla="*/ 313372 w 1078229"/>
                    <a:gd name="connsiteY4" fmla="*/ 461010 h 993457"/>
                    <a:gd name="connsiteX5" fmla="*/ 19050 w 1078229"/>
                    <a:gd name="connsiteY5" fmla="*/ 0 h 993457"/>
                    <a:gd name="connsiteX6" fmla="*/ 376238 w 1078229"/>
                    <a:gd name="connsiteY6" fmla="*/ 0 h 993457"/>
                    <a:gd name="connsiteX7" fmla="*/ 537210 w 1078229"/>
                    <a:gd name="connsiteY7" fmla="*/ 268605 h 993457"/>
                    <a:gd name="connsiteX8" fmla="*/ 692468 w 1078229"/>
                    <a:gd name="connsiteY8" fmla="*/ 0 h 993457"/>
                    <a:gd name="connsiteX9" fmla="*/ 1051560 w 1078229"/>
                    <a:gd name="connsiteY9" fmla="*/ 0 h 993457"/>
                    <a:gd name="connsiteX10" fmla="*/ 766762 w 1078229"/>
                    <a:gd name="connsiteY10" fmla="*/ 459105 h 993457"/>
                    <a:gd name="connsiteX11" fmla="*/ 1078230 w 1078229"/>
                    <a:gd name="connsiteY11" fmla="*/ 993458 h 993457"/>
                    <a:gd name="connsiteX12" fmla="*/ 722948 w 1078229"/>
                    <a:gd name="connsiteY12" fmla="*/ 993458 h 99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229" h="993457">
                      <a:moveTo>
                        <a:pt x="722948" y="993458"/>
                      </a:moveTo>
                      <a:cubicBezTo>
                        <a:pt x="688658" y="853440"/>
                        <a:pt x="632460" y="755333"/>
                        <a:pt x="540068" y="659130"/>
                      </a:cubicBezTo>
                      <a:cubicBezTo>
                        <a:pt x="447675" y="755333"/>
                        <a:pt x="390525" y="853440"/>
                        <a:pt x="357188" y="993458"/>
                      </a:cubicBezTo>
                      <a:lnTo>
                        <a:pt x="0" y="993458"/>
                      </a:lnTo>
                      <a:cubicBezTo>
                        <a:pt x="32385" y="791528"/>
                        <a:pt x="124777" y="620078"/>
                        <a:pt x="313372" y="461010"/>
                      </a:cubicBezTo>
                      <a:cubicBezTo>
                        <a:pt x="143827" y="320993"/>
                        <a:pt x="63817" y="166688"/>
                        <a:pt x="19050" y="0"/>
                      </a:cubicBezTo>
                      <a:lnTo>
                        <a:pt x="376238" y="0"/>
                      </a:lnTo>
                      <a:cubicBezTo>
                        <a:pt x="416242" y="119063"/>
                        <a:pt x="464820" y="194310"/>
                        <a:pt x="537210" y="268605"/>
                      </a:cubicBezTo>
                      <a:cubicBezTo>
                        <a:pt x="610552" y="193358"/>
                        <a:pt x="654368" y="119063"/>
                        <a:pt x="692468" y="0"/>
                      </a:cubicBezTo>
                      <a:lnTo>
                        <a:pt x="1051560" y="0"/>
                      </a:lnTo>
                      <a:cubicBezTo>
                        <a:pt x="1009650" y="165735"/>
                        <a:pt x="930593" y="319088"/>
                        <a:pt x="766762" y="459105"/>
                      </a:cubicBezTo>
                      <a:cubicBezTo>
                        <a:pt x="953452" y="612458"/>
                        <a:pt x="1043940" y="791528"/>
                        <a:pt x="1078230" y="993458"/>
                      </a:cubicBezTo>
                      <a:lnTo>
                        <a:pt x="722948" y="993458"/>
                      </a:lnTo>
                      <a:close/>
                    </a:path>
                  </a:pathLst>
                </a:custGeom>
                <a:grpFill/>
                <a:ln w="9525" cap="flat">
                  <a:noFill/>
                  <a:prstDash val="solid"/>
                  <a:miter/>
                </a:ln>
              </p:spPr>
              <p:txBody>
                <a:bodyPr rtlCol="0" anchor="ctr"/>
                <a:lstStyle/>
                <a:p>
                  <a:endParaRPr lang="en-GB" sz="1213" noProof="0"/>
                </a:p>
              </p:txBody>
            </p:sp>
          </p:grpSp>
          <p:sp>
            <p:nvSpPr>
              <p:cNvPr id="562" name="TextBox 561">
                <a:extLst>
                  <a:ext uri="{FF2B5EF4-FFF2-40B4-BE49-F238E27FC236}">
                    <a16:creationId xmlns:a16="http://schemas.microsoft.com/office/drawing/2014/main" id="{F7D43A73-D0D8-D104-0BBD-C72E3F89BF9A}"/>
                  </a:ext>
                </a:extLst>
              </p:cNvPr>
              <p:cNvSpPr txBox="1"/>
              <p:nvPr/>
            </p:nvSpPr>
            <p:spPr>
              <a:xfrm>
                <a:off x="1151028" y="3925303"/>
                <a:ext cx="803105" cy="96052"/>
              </a:xfrm>
              <a:prstGeom prst="rect">
                <a:avLst/>
              </a:prstGeom>
              <a:noFill/>
            </p:spPr>
            <p:txBody>
              <a:bodyPr wrap="none" lIns="0" tIns="0" rIns="0" bIns="0" rtlCol="0">
                <a:spAutoFit/>
              </a:bodyPr>
              <a:lstStyle/>
              <a:p>
                <a:pPr>
                  <a:lnSpc>
                    <a:spcPct val="96000"/>
                  </a:lnSpc>
                  <a:spcBef>
                    <a:spcPts val="1783"/>
                  </a:spcBef>
                </a:pPr>
                <a:r>
                  <a:rPr lang="en-GB" sz="644" noProof="0">
                    <a:solidFill>
                      <a:srgbClr val="644C76"/>
                    </a:solidFill>
                  </a:rPr>
                  <a:t>Under development</a:t>
                </a:r>
              </a:p>
            </p:txBody>
          </p:sp>
        </p:grpSp>
      </p:grpSp>
      <p:grpSp>
        <p:nvGrpSpPr>
          <p:cNvPr id="617" name="Group 616">
            <a:extLst>
              <a:ext uri="{FF2B5EF4-FFF2-40B4-BE49-F238E27FC236}">
                <a16:creationId xmlns:a16="http://schemas.microsoft.com/office/drawing/2014/main" id="{70A2BE63-D016-82A1-19BA-A6E46455D907}"/>
              </a:ext>
            </a:extLst>
          </p:cNvPr>
          <p:cNvGrpSpPr>
            <a:grpSpLocks/>
          </p:cNvGrpSpPr>
          <p:nvPr/>
        </p:nvGrpSpPr>
        <p:grpSpPr>
          <a:xfrm>
            <a:off x="5038415" y="938941"/>
            <a:ext cx="1492643" cy="468397"/>
            <a:chOff x="5042309" y="925284"/>
            <a:chExt cx="1505126" cy="472313"/>
          </a:xfrm>
        </p:grpSpPr>
        <p:sp>
          <p:nvSpPr>
            <p:cNvPr id="337" name="Freeform: Shape 336">
              <a:extLst>
                <a:ext uri="{FF2B5EF4-FFF2-40B4-BE49-F238E27FC236}">
                  <a16:creationId xmlns:a16="http://schemas.microsoft.com/office/drawing/2014/main" id="{8DED10C4-C750-41EB-8C72-3F39A0877836}"/>
                </a:ext>
              </a:extLst>
            </p:cNvPr>
            <p:cNvSpPr/>
            <p:nvPr/>
          </p:nvSpPr>
          <p:spPr>
            <a:xfrm>
              <a:off x="5264452" y="1298877"/>
              <a:ext cx="98138" cy="98138"/>
            </a:xfrm>
            <a:custGeom>
              <a:avLst/>
              <a:gdLst>
                <a:gd name="connsiteX0" fmla="*/ 0 w 71521"/>
                <a:gd name="connsiteY0" fmla="*/ 20003 h 71521"/>
                <a:gd name="connsiteX1" fmla="*/ 16220 w 71521"/>
                <a:gd name="connsiteY1" fmla="*/ 7480 h 71521"/>
                <a:gd name="connsiteX2" fmla="*/ 16220 w 71521"/>
                <a:gd name="connsiteY2" fmla="*/ 84 h 71521"/>
                <a:gd name="connsiteX3" fmla="*/ 0 w 71521"/>
                <a:gd name="connsiteY3" fmla="*/ 84 h 71521"/>
                <a:gd name="connsiteX4" fmla="*/ 0 w 71521"/>
                <a:gd name="connsiteY4" fmla="*/ 20003 h 71521"/>
                <a:gd name="connsiteX5" fmla="*/ 62109 w 71521"/>
                <a:gd name="connsiteY5" fmla="*/ 62108 h 71521"/>
                <a:gd name="connsiteX6" fmla="*/ 52696 w 71521"/>
                <a:gd name="connsiteY6" fmla="*/ 62108 h 71521"/>
                <a:gd name="connsiteX7" fmla="*/ 52696 w 71521"/>
                <a:gd name="connsiteY7" fmla="*/ 52695 h 71521"/>
                <a:gd name="connsiteX8" fmla="*/ 62109 w 71521"/>
                <a:gd name="connsiteY8" fmla="*/ 52695 h 71521"/>
                <a:gd name="connsiteX9" fmla="*/ 62109 w 71521"/>
                <a:gd name="connsiteY9" fmla="*/ 62108 h 71521"/>
                <a:gd name="connsiteX10" fmla="*/ 62109 w 71521"/>
                <a:gd name="connsiteY10" fmla="*/ 45636 h 71521"/>
                <a:gd name="connsiteX11" fmla="*/ 52696 w 71521"/>
                <a:gd name="connsiteY11" fmla="*/ 45636 h 71521"/>
                <a:gd name="connsiteX12" fmla="*/ 52696 w 71521"/>
                <a:gd name="connsiteY12" fmla="*/ 36223 h 71521"/>
                <a:gd name="connsiteX13" fmla="*/ 62109 w 71521"/>
                <a:gd name="connsiteY13" fmla="*/ 36223 h 71521"/>
                <a:gd name="connsiteX14" fmla="*/ 62109 w 71521"/>
                <a:gd name="connsiteY14" fmla="*/ 45636 h 71521"/>
                <a:gd name="connsiteX15" fmla="*/ 45636 w 71521"/>
                <a:gd name="connsiteY15" fmla="*/ 62108 h 71521"/>
                <a:gd name="connsiteX16" fmla="*/ 36223 w 71521"/>
                <a:gd name="connsiteY16" fmla="*/ 62108 h 71521"/>
                <a:gd name="connsiteX17" fmla="*/ 36223 w 71521"/>
                <a:gd name="connsiteY17" fmla="*/ 52695 h 71521"/>
                <a:gd name="connsiteX18" fmla="*/ 45636 w 71521"/>
                <a:gd name="connsiteY18" fmla="*/ 52695 h 71521"/>
                <a:gd name="connsiteX19" fmla="*/ 45636 w 71521"/>
                <a:gd name="connsiteY19" fmla="*/ 62108 h 71521"/>
                <a:gd name="connsiteX20" fmla="*/ 45636 w 71521"/>
                <a:gd name="connsiteY20" fmla="*/ 45636 h 71521"/>
                <a:gd name="connsiteX21" fmla="*/ 36223 w 71521"/>
                <a:gd name="connsiteY21" fmla="*/ 45636 h 71521"/>
                <a:gd name="connsiteX22" fmla="*/ 36223 w 71521"/>
                <a:gd name="connsiteY22" fmla="*/ 36223 h 71521"/>
                <a:gd name="connsiteX23" fmla="*/ 45636 w 71521"/>
                <a:gd name="connsiteY23" fmla="*/ 36223 h 71521"/>
                <a:gd name="connsiteX24" fmla="*/ 45636 w 71521"/>
                <a:gd name="connsiteY24" fmla="*/ 45636 h 71521"/>
                <a:gd name="connsiteX25" fmla="*/ 71522 w 71521"/>
                <a:gd name="connsiteY25" fmla="*/ 71521 h 71521"/>
                <a:gd name="connsiteX26" fmla="*/ 71522 w 71521"/>
                <a:gd name="connsiteY26" fmla="*/ 27650 h 71521"/>
                <a:gd name="connsiteX27" fmla="*/ 35803 w 71521"/>
                <a:gd name="connsiteY27" fmla="*/ 0 h 71521"/>
                <a:gd name="connsiteX28" fmla="*/ 84 w 71521"/>
                <a:gd name="connsiteY28" fmla="*/ 27650 h 71521"/>
                <a:gd name="connsiteX29" fmla="*/ 84 w 71521"/>
                <a:gd name="connsiteY29" fmla="*/ 71521 h 71521"/>
                <a:gd name="connsiteX30" fmla="*/ 71522 w 71521"/>
                <a:gd name="connsiteY30" fmla="*/ 71521 h 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21" h="71521">
                  <a:moveTo>
                    <a:pt x="0" y="20003"/>
                  </a:moveTo>
                  <a:lnTo>
                    <a:pt x="16220" y="7480"/>
                  </a:lnTo>
                  <a:lnTo>
                    <a:pt x="16220" y="84"/>
                  </a:lnTo>
                  <a:lnTo>
                    <a:pt x="0" y="84"/>
                  </a:lnTo>
                  <a:lnTo>
                    <a:pt x="0" y="20003"/>
                  </a:lnTo>
                  <a:close/>
                  <a:moveTo>
                    <a:pt x="62109" y="62108"/>
                  </a:moveTo>
                  <a:lnTo>
                    <a:pt x="52696" y="62108"/>
                  </a:lnTo>
                  <a:lnTo>
                    <a:pt x="52696" y="52695"/>
                  </a:lnTo>
                  <a:lnTo>
                    <a:pt x="62109" y="52695"/>
                  </a:lnTo>
                  <a:lnTo>
                    <a:pt x="62109" y="62108"/>
                  </a:lnTo>
                  <a:close/>
                  <a:moveTo>
                    <a:pt x="62109" y="45636"/>
                  </a:moveTo>
                  <a:lnTo>
                    <a:pt x="52696" y="45636"/>
                  </a:lnTo>
                  <a:lnTo>
                    <a:pt x="52696" y="36223"/>
                  </a:lnTo>
                  <a:lnTo>
                    <a:pt x="62109" y="36223"/>
                  </a:lnTo>
                  <a:lnTo>
                    <a:pt x="62109" y="45636"/>
                  </a:lnTo>
                  <a:close/>
                  <a:moveTo>
                    <a:pt x="45636" y="62108"/>
                  </a:moveTo>
                  <a:lnTo>
                    <a:pt x="36223" y="62108"/>
                  </a:lnTo>
                  <a:lnTo>
                    <a:pt x="36223" y="52695"/>
                  </a:lnTo>
                  <a:lnTo>
                    <a:pt x="45636" y="52695"/>
                  </a:lnTo>
                  <a:lnTo>
                    <a:pt x="45636" y="62108"/>
                  </a:lnTo>
                  <a:close/>
                  <a:moveTo>
                    <a:pt x="45636" y="45636"/>
                  </a:moveTo>
                  <a:lnTo>
                    <a:pt x="36223" y="45636"/>
                  </a:lnTo>
                  <a:lnTo>
                    <a:pt x="36223" y="36223"/>
                  </a:lnTo>
                  <a:lnTo>
                    <a:pt x="45636" y="36223"/>
                  </a:lnTo>
                  <a:lnTo>
                    <a:pt x="45636" y="45636"/>
                  </a:lnTo>
                  <a:close/>
                  <a:moveTo>
                    <a:pt x="71522" y="71521"/>
                  </a:moveTo>
                  <a:lnTo>
                    <a:pt x="71522" y="27650"/>
                  </a:lnTo>
                  <a:lnTo>
                    <a:pt x="35803" y="0"/>
                  </a:lnTo>
                  <a:lnTo>
                    <a:pt x="84" y="27650"/>
                  </a:lnTo>
                  <a:lnTo>
                    <a:pt x="84" y="71521"/>
                  </a:lnTo>
                  <a:lnTo>
                    <a:pt x="71522" y="71521"/>
                  </a:lnTo>
                  <a:close/>
                </a:path>
              </a:pathLst>
            </a:custGeom>
            <a:solidFill>
              <a:srgbClr val="3B4956"/>
            </a:solidFill>
            <a:ln w="8404" cap="flat">
              <a:noFill/>
              <a:prstDash val="solid"/>
              <a:miter/>
            </a:ln>
          </p:spPr>
          <p:txBody>
            <a:bodyPr rtlCol="0" anchor="ctr"/>
            <a:lstStyle/>
            <a:p>
              <a:endParaRPr lang="en-GB" sz="1213" noProof="0"/>
            </a:p>
          </p:txBody>
        </p:sp>
        <p:sp>
          <p:nvSpPr>
            <p:cNvPr id="338" name="TextBox 337">
              <a:extLst>
                <a:ext uri="{FF2B5EF4-FFF2-40B4-BE49-F238E27FC236}">
                  <a16:creationId xmlns:a16="http://schemas.microsoft.com/office/drawing/2014/main" id="{CECF7586-7F13-4F40-A5F0-9751A4EBEBED}"/>
                </a:ext>
              </a:extLst>
            </p:cNvPr>
            <p:cNvSpPr txBox="1"/>
            <p:nvPr/>
          </p:nvSpPr>
          <p:spPr>
            <a:xfrm>
              <a:off x="5415682" y="925284"/>
              <a:ext cx="445635"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Sweden</a:t>
              </a:r>
            </a:p>
          </p:txBody>
        </p:sp>
        <p:sp>
          <p:nvSpPr>
            <p:cNvPr id="339" name="TextBox 338">
              <a:extLst>
                <a:ext uri="{FF2B5EF4-FFF2-40B4-BE49-F238E27FC236}">
                  <a16:creationId xmlns:a16="http://schemas.microsoft.com/office/drawing/2014/main" id="{0652ECBF-ADE3-45CB-9669-BEE450F9DAFE}"/>
                </a:ext>
              </a:extLst>
            </p:cNvPr>
            <p:cNvSpPr txBox="1"/>
            <p:nvPr/>
          </p:nvSpPr>
          <p:spPr>
            <a:xfrm>
              <a:off x="5417521" y="1301545"/>
              <a:ext cx="615553" cy="96052"/>
            </a:xfrm>
            <a:prstGeom prst="rect">
              <a:avLst/>
            </a:prstGeom>
            <a:noFill/>
          </p:spPr>
          <p:txBody>
            <a:bodyPr wrap="none" lIns="0" tIns="0" rIns="0" bIns="0" rtlCol="0">
              <a:spAutoFit/>
            </a:bodyPr>
            <a:lstStyle/>
            <a:p>
              <a:pPr>
                <a:lnSpc>
                  <a:spcPct val="96000"/>
                </a:lnSpc>
                <a:spcBef>
                  <a:spcPts val="1783"/>
                </a:spcBef>
              </a:pPr>
              <a:r>
                <a:rPr lang="en-GB" sz="644" noProof="0">
                  <a:solidFill>
                    <a:schemeClr val="tx2"/>
                  </a:solidFill>
                </a:rPr>
                <a:t>Sales of energy</a:t>
              </a:r>
            </a:p>
          </p:txBody>
        </p:sp>
        <p:cxnSp>
          <p:nvCxnSpPr>
            <p:cNvPr id="340" name="Straight Connector 339">
              <a:extLst>
                <a:ext uri="{FF2B5EF4-FFF2-40B4-BE49-F238E27FC236}">
                  <a16:creationId xmlns:a16="http://schemas.microsoft.com/office/drawing/2014/main" id="{BA6DB9BB-0029-4B92-B519-2F61CEC38390}"/>
                </a:ext>
              </a:extLst>
            </p:cNvPr>
            <p:cNvCxnSpPr>
              <a:cxnSpLocks/>
            </p:cNvCxnSpPr>
            <p:nvPr/>
          </p:nvCxnSpPr>
          <p:spPr>
            <a:xfrm flipH="1">
              <a:off x="5042309" y="983465"/>
              <a:ext cx="325913"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EEBF8717-24BC-BA44-A52B-20372E45FCF0}"/>
                </a:ext>
              </a:extLst>
            </p:cNvPr>
            <p:cNvGrpSpPr/>
            <p:nvPr/>
          </p:nvGrpSpPr>
          <p:grpSpPr>
            <a:xfrm>
              <a:off x="5262400" y="1097119"/>
              <a:ext cx="98138" cy="130767"/>
              <a:chOff x="2265548" y="3068441"/>
              <a:chExt cx="71521" cy="95300"/>
            </a:xfrm>
          </p:grpSpPr>
          <p:sp>
            <p:nvSpPr>
              <p:cNvPr id="316" name="Freeform: Shape 372">
                <a:extLst>
                  <a:ext uri="{FF2B5EF4-FFF2-40B4-BE49-F238E27FC236}">
                    <a16:creationId xmlns:a16="http://schemas.microsoft.com/office/drawing/2014/main" id="{9631AB21-80FB-EB4D-BE12-5BA3655E95C8}"/>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317" name="Freeform: Shape 373">
                <a:extLst>
                  <a:ext uri="{FF2B5EF4-FFF2-40B4-BE49-F238E27FC236}">
                    <a16:creationId xmlns:a16="http://schemas.microsoft.com/office/drawing/2014/main" id="{93AE3898-F226-B14A-9B1A-D54F2228D4BA}"/>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318" name="Freeform: Shape 374">
                <a:extLst>
                  <a:ext uri="{FF2B5EF4-FFF2-40B4-BE49-F238E27FC236}">
                    <a16:creationId xmlns:a16="http://schemas.microsoft.com/office/drawing/2014/main" id="{D38DEB06-E7FC-BA4F-8761-B8BEC68F76A4}"/>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319" name="Freeform: Shape 375">
                <a:extLst>
                  <a:ext uri="{FF2B5EF4-FFF2-40B4-BE49-F238E27FC236}">
                    <a16:creationId xmlns:a16="http://schemas.microsoft.com/office/drawing/2014/main" id="{FF6E0BC6-11C6-2B43-B036-A7F83E989286}"/>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320" name="Freeform: Shape 376">
                <a:extLst>
                  <a:ext uri="{FF2B5EF4-FFF2-40B4-BE49-F238E27FC236}">
                    <a16:creationId xmlns:a16="http://schemas.microsoft.com/office/drawing/2014/main" id="{ECBA9F37-33DB-9343-AB01-C44D81B6BCC9}"/>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321" name="Freeform: Shape 377">
                <a:extLst>
                  <a:ext uri="{FF2B5EF4-FFF2-40B4-BE49-F238E27FC236}">
                    <a16:creationId xmlns:a16="http://schemas.microsoft.com/office/drawing/2014/main" id="{46C25EF8-FDAB-8447-88D2-59663E291C81}"/>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315" name="TextBox 314">
              <a:extLst>
                <a:ext uri="{FF2B5EF4-FFF2-40B4-BE49-F238E27FC236}">
                  <a16:creationId xmlns:a16="http://schemas.microsoft.com/office/drawing/2014/main" id="{B66F5533-6260-744D-847C-34F62DCA584B}"/>
                </a:ext>
              </a:extLst>
            </p:cNvPr>
            <p:cNvSpPr txBox="1"/>
            <p:nvPr/>
          </p:nvSpPr>
          <p:spPr>
            <a:xfrm>
              <a:off x="5423729" y="1121298"/>
              <a:ext cx="1123706" cy="96052"/>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3"/>
                  </a:solidFill>
                </a:rPr>
                <a:t>Under development: 11 GW</a:t>
              </a:r>
            </a:p>
          </p:txBody>
        </p:sp>
      </p:grpSp>
      <p:grpSp>
        <p:nvGrpSpPr>
          <p:cNvPr id="612" name="Group 611">
            <a:extLst>
              <a:ext uri="{FF2B5EF4-FFF2-40B4-BE49-F238E27FC236}">
                <a16:creationId xmlns:a16="http://schemas.microsoft.com/office/drawing/2014/main" id="{3D01EEC5-3B8B-4DEA-56C5-0F816F7F7FA5}"/>
              </a:ext>
            </a:extLst>
          </p:cNvPr>
          <p:cNvGrpSpPr>
            <a:grpSpLocks/>
          </p:cNvGrpSpPr>
          <p:nvPr/>
        </p:nvGrpSpPr>
        <p:grpSpPr>
          <a:xfrm>
            <a:off x="716272" y="4370785"/>
            <a:ext cx="3031804" cy="557746"/>
            <a:chOff x="441845" y="4006140"/>
            <a:chExt cx="3057157" cy="562411"/>
          </a:xfrm>
        </p:grpSpPr>
        <p:grpSp>
          <p:nvGrpSpPr>
            <p:cNvPr id="349" name="Group 348">
              <a:extLst>
                <a:ext uri="{FF2B5EF4-FFF2-40B4-BE49-F238E27FC236}">
                  <a16:creationId xmlns:a16="http://schemas.microsoft.com/office/drawing/2014/main" id="{45BE3828-7C78-5B67-AA55-266BCA6CC66E}"/>
                </a:ext>
              </a:extLst>
            </p:cNvPr>
            <p:cNvGrpSpPr/>
            <p:nvPr/>
          </p:nvGrpSpPr>
          <p:grpSpPr>
            <a:xfrm>
              <a:off x="441845" y="4180726"/>
              <a:ext cx="83963" cy="111879"/>
              <a:chOff x="2265548" y="3068441"/>
              <a:chExt cx="71521" cy="95300"/>
            </a:xfrm>
          </p:grpSpPr>
          <p:sp>
            <p:nvSpPr>
              <p:cNvPr id="597" name="Freeform: Shape 266">
                <a:extLst>
                  <a:ext uri="{FF2B5EF4-FFF2-40B4-BE49-F238E27FC236}">
                    <a16:creationId xmlns:a16="http://schemas.microsoft.com/office/drawing/2014/main" id="{DDEB60E4-7F9A-DEC5-D25F-E64A1D02819F}"/>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088" noProof="0"/>
              </a:p>
            </p:txBody>
          </p:sp>
          <p:sp>
            <p:nvSpPr>
              <p:cNvPr id="598" name="Freeform: Shape 267">
                <a:extLst>
                  <a:ext uri="{FF2B5EF4-FFF2-40B4-BE49-F238E27FC236}">
                    <a16:creationId xmlns:a16="http://schemas.microsoft.com/office/drawing/2014/main" id="{840C56E1-DB03-E65D-EE73-C2DFA980D04E}"/>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088" noProof="0"/>
              </a:p>
            </p:txBody>
          </p:sp>
          <p:sp>
            <p:nvSpPr>
              <p:cNvPr id="599" name="Freeform: Shape 268">
                <a:extLst>
                  <a:ext uri="{FF2B5EF4-FFF2-40B4-BE49-F238E27FC236}">
                    <a16:creationId xmlns:a16="http://schemas.microsoft.com/office/drawing/2014/main" id="{5C3920B7-84EC-F99E-7F8A-FFC8276AB706}"/>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088" noProof="0"/>
              </a:p>
            </p:txBody>
          </p:sp>
          <p:sp>
            <p:nvSpPr>
              <p:cNvPr id="600" name="Freeform: Shape 269">
                <a:extLst>
                  <a:ext uri="{FF2B5EF4-FFF2-40B4-BE49-F238E27FC236}">
                    <a16:creationId xmlns:a16="http://schemas.microsoft.com/office/drawing/2014/main" id="{20B99189-0631-45E5-E549-E60EEBEC48B4}"/>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088" noProof="0"/>
              </a:p>
            </p:txBody>
          </p:sp>
          <p:sp>
            <p:nvSpPr>
              <p:cNvPr id="601" name="Freeform: Shape 270">
                <a:extLst>
                  <a:ext uri="{FF2B5EF4-FFF2-40B4-BE49-F238E27FC236}">
                    <a16:creationId xmlns:a16="http://schemas.microsoft.com/office/drawing/2014/main" id="{EC792963-E5D5-F566-1E56-6C08D169401F}"/>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088" noProof="0"/>
              </a:p>
            </p:txBody>
          </p:sp>
          <p:sp>
            <p:nvSpPr>
              <p:cNvPr id="602" name="Freeform: Shape 271">
                <a:extLst>
                  <a:ext uri="{FF2B5EF4-FFF2-40B4-BE49-F238E27FC236}">
                    <a16:creationId xmlns:a16="http://schemas.microsoft.com/office/drawing/2014/main" id="{70CE5B57-5199-DD7C-9CA8-7065FACDC2E6}"/>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088" noProof="0"/>
              </a:p>
            </p:txBody>
          </p:sp>
        </p:grpSp>
        <p:grpSp>
          <p:nvGrpSpPr>
            <p:cNvPr id="350" name="Group 349">
              <a:extLst>
                <a:ext uri="{FF2B5EF4-FFF2-40B4-BE49-F238E27FC236}">
                  <a16:creationId xmlns:a16="http://schemas.microsoft.com/office/drawing/2014/main" id="{D3C514A7-176D-2B6F-8E76-D488A8E80E8D}"/>
                </a:ext>
              </a:extLst>
            </p:cNvPr>
            <p:cNvGrpSpPr/>
            <p:nvPr/>
          </p:nvGrpSpPr>
          <p:grpSpPr>
            <a:xfrm>
              <a:off x="448112" y="4317699"/>
              <a:ext cx="83963" cy="111879"/>
              <a:chOff x="2265548" y="3181564"/>
              <a:chExt cx="71521" cy="95300"/>
            </a:xfrm>
          </p:grpSpPr>
          <p:sp>
            <p:nvSpPr>
              <p:cNvPr id="591" name="Freeform: Shape 260">
                <a:extLst>
                  <a:ext uri="{FF2B5EF4-FFF2-40B4-BE49-F238E27FC236}">
                    <a16:creationId xmlns:a16="http://schemas.microsoft.com/office/drawing/2014/main" id="{8B1092DF-C49B-F6AB-E4C6-7F7BCA9E28A5}"/>
                  </a:ext>
                </a:extLst>
              </p:cNvPr>
              <p:cNvSpPr/>
              <p:nvPr/>
            </p:nvSpPr>
            <p:spPr>
              <a:xfrm>
                <a:off x="2294459" y="3214588"/>
                <a:ext cx="8908" cy="8909"/>
              </a:xfrm>
              <a:custGeom>
                <a:avLst/>
                <a:gdLst>
                  <a:gd name="connsiteX0" fmla="*/ 8909 w 8908"/>
                  <a:gd name="connsiteY0" fmla="*/ 4455 h 8909"/>
                  <a:gd name="connsiteX1" fmla="*/ 4454 w 8908"/>
                  <a:gd name="connsiteY1" fmla="*/ 8909 h 8909"/>
                  <a:gd name="connsiteX2" fmla="*/ 0 w 8908"/>
                  <a:gd name="connsiteY2" fmla="*/ 4455 h 8909"/>
                  <a:gd name="connsiteX3" fmla="*/ 4454 w 8908"/>
                  <a:gd name="connsiteY3" fmla="*/ 0 h 8909"/>
                  <a:gd name="connsiteX4" fmla="*/ 8909 w 8908"/>
                  <a:gd name="connsiteY4" fmla="*/ 4455 h 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9">
                    <a:moveTo>
                      <a:pt x="8909" y="4455"/>
                    </a:moveTo>
                    <a:cubicBezTo>
                      <a:pt x="8909" y="6892"/>
                      <a:pt x="6892" y="8909"/>
                      <a:pt x="4454" y="8909"/>
                    </a:cubicBezTo>
                    <a:cubicBezTo>
                      <a:pt x="2017" y="8909"/>
                      <a:pt x="0" y="6892"/>
                      <a:pt x="0" y="4455"/>
                    </a:cubicBezTo>
                    <a:cubicBezTo>
                      <a:pt x="0" y="1933"/>
                      <a:pt x="2017" y="0"/>
                      <a:pt x="4454" y="0"/>
                    </a:cubicBezTo>
                    <a:cubicBezTo>
                      <a:pt x="6892" y="0"/>
                      <a:pt x="8909" y="2017"/>
                      <a:pt x="8909" y="4455"/>
                    </a:cubicBezTo>
                  </a:path>
                </a:pathLst>
              </a:custGeom>
              <a:solidFill>
                <a:srgbClr val="3B4956"/>
              </a:solidFill>
              <a:ln w="8404" cap="flat">
                <a:noFill/>
                <a:prstDash val="solid"/>
                <a:miter/>
              </a:ln>
            </p:spPr>
            <p:txBody>
              <a:bodyPr rtlCol="0" anchor="ctr"/>
              <a:lstStyle/>
              <a:p>
                <a:endParaRPr lang="en-GB" sz="1088" noProof="0"/>
              </a:p>
            </p:txBody>
          </p:sp>
          <p:sp>
            <p:nvSpPr>
              <p:cNvPr id="592" name="Freeform: Shape 261">
                <a:extLst>
                  <a:ext uri="{FF2B5EF4-FFF2-40B4-BE49-F238E27FC236}">
                    <a16:creationId xmlns:a16="http://schemas.microsoft.com/office/drawing/2014/main" id="{E135EE91-720C-55E7-E60E-CEBE7B41FD91}"/>
                  </a:ext>
                </a:extLst>
              </p:cNvPr>
              <p:cNvSpPr/>
              <p:nvPr/>
            </p:nvSpPr>
            <p:spPr>
              <a:xfrm>
                <a:off x="2287231" y="3181564"/>
                <a:ext cx="14623" cy="29572"/>
              </a:xfrm>
              <a:custGeom>
                <a:avLst/>
                <a:gdLst>
                  <a:gd name="connsiteX0" fmla="*/ 0 w 14623"/>
                  <a:gd name="connsiteY0" fmla="*/ 163 h 29572"/>
                  <a:gd name="connsiteX1" fmla="*/ 4370 w 14623"/>
                  <a:gd name="connsiteY1" fmla="*/ 22518 h 29572"/>
                  <a:gd name="connsiteX2" fmla="*/ 14624 w 14623"/>
                  <a:gd name="connsiteY2" fmla="*/ 29410 h 29572"/>
                  <a:gd name="connsiteX3" fmla="*/ 10253 w 14623"/>
                  <a:gd name="connsiteY3" fmla="*/ 7054 h 29572"/>
                  <a:gd name="connsiteX4" fmla="*/ 0 w 14623"/>
                  <a:gd name="connsiteY4" fmla="*/ 163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2">
                    <a:moveTo>
                      <a:pt x="0" y="163"/>
                    </a:moveTo>
                    <a:lnTo>
                      <a:pt x="4370" y="22518"/>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088" noProof="0"/>
              </a:p>
            </p:txBody>
          </p:sp>
          <p:sp>
            <p:nvSpPr>
              <p:cNvPr id="593" name="Freeform: Shape 262">
                <a:extLst>
                  <a:ext uri="{FF2B5EF4-FFF2-40B4-BE49-F238E27FC236}">
                    <a16:creationId xmlns:a16="http://schemas.microsoft.com/office/drawing/2014/main" id="{FC71B37C-2CF4-A66C-C101-1670F209A6B8}"/>
                  </a:ext>
                </a:extLst>
              </p:cNvPr>
              <p:cNvSpPr/>
              <p:nvPr/>
            </p:nvSpPr>
            <p:spPr>
              <a:xfrm>
                <a:off x="2270285" y="3220471"/>
                <a:ext cx="22294" cy="27398"/>
              </a:xfrm>
              <a:custGeom>
                <a:avLst/>
                <a:gdLst>
                  <a:gd name="connsiteX0" fmla="*/ 2154 w 22294"/>
                  <a:gd name="connsiteY0" fmla="*/ 27398 h 27398"/>
                  <a:gd name="connsiteX1" fmla="*/ 19299 w 22294"/>
                  <a:gd name="connsiteY1" fmla="*/ 12355 h 27398"/>
                  <a:gd name="connsiteX2" fmla="*/ 20140 w 22294"/>
                  <a:gd name="connsiteY2" fmla="*/ 0 h 27398"/>
                  <a:gd name="connsiteX3" fmla="*/ 2995 w 22294"/>
                  <a:gd name="connsiteY3" fmla="*/ 14960 h 27398"/>
                  <a:gd name="connsiteX4" fmla="*/ 2154 w 22294"/>
                  <a:gd name="connsiteY4" fmla="*/ 27398 h 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8">
                    <a:moveTo>
                      <a:pt x="2154" y="27398"/>
                    </a:moveTo>
                    <a:lnTo>
                      <a:pt x="19299" y="12355"/>
                    </a:lnTo>
                    <a:cubicBezTo>
                      <a:pt x="22913" y="9161"/>
                      <a:pt x="23334" y="3614"/>
                      <a:pt x="20140" y="0"/>
                    </a:cubicBezTo>
                    <a:lnTo>
                      <a:pt x="2995" y="14960"/>
                    </a:lnTo>
                    <a:cubicBezTo>
                      <a:pt x="-619" y="18238"/>
                      <a:pt x="-1039" y="23785"/>
                      <a:pt x="2154" y="27398"/>
                    </a:cubicBezTo>
                  </a:path>
                </a:pathLst>
              </a:custGeom>
              <a:solidFill>
                <a:srgbClr val="3B4956"/>
              </a:solidFill>
              <a:ln w="8404" cap="flat">
                <a:noFill/>
                <a:prstDash val="solid"/>
                <a:miter/>
              </a:ln>
            </p:spPr>
            <p:txBody>
              <a:bodyPr rtlCol="0" anchor="ctr"/>
              <a:lstStyle/>
              <a:p>
                <a:endParaRPr lang="en-GB" sz="1088" noProof="0"/>
              </a:p>
            </p:txBody>
          </p:sp>
          <p:sp>
            <p:nvSpPr>
              <p:cNvPr id="594" name="Freeform: Shape 263">
                <a:extLst>
                  <a:ext uri="{FF2B5EF4-FFF2-40B4-BE49-F238E27FC236}">
                    <a16:creationId xmlns:a16="http://schemas.microsoft.com/office/drawing/2014/main" id="{12C7D659-3660-8C83-C509-040FCF567C06}"/>
                  </a:ext>
                </a:extLst>
              </p:cNvPr>
              <p:cNvSpPr/>
              <p:nvPr/>
            </p:nvSpPr>
            <p:spPr>
              <a:xfrm>
                <a:off x="2304376" y="3219772"/>
                <a:ext cx="32693" cy="13662"/>
              </a:xfrm>
              <a:custGeom>
                <a:avLst/>
                <a:gdLst>
                  <a:gd name="connsiteX0" fmla="*/ 32693 w 32693"/>
                  <a:gd name="connsiteY0" fmla="*/ 7675 h 13662"/>
                  <a:gd name="connsiteX1" fmla="*/ 11094 w 32693"/>
                  <a:gd name="connsiteY1" fmla="*/ 448 h 13662"/>
                  <a:gd name="connsiteX2" fmla="*/ 0 w 32693"/>
                  <a:gd name="connsiteY2" fmla="*/ 5994 h 13662"/>
                  <a:gd name="connsiteX3" fmla="*/ 21599 w 32693"/>
                  <a:gd name="connsiteY3" fmla="*/ 13222 h 13662"/>
                  <a:gd name="connsiteX4" fmla="*/ 32693 w 32693"/>
                  <a:gd name="connsiteY4" fmla="*/ 7675 h 1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62">
                    <a:moveTo>
                      <a:pt x="32693" y="7675"/>
                    </a:moveTo>
                    <a:lnTo>
                      <a:pt x="11094" y="448"/>
                    </a:lnTo>
                    <a:cubicBezTo>
                      <a:pt x="6555" y="-1065"/>
                      <a:pt x="1513" y="1372"/>
                      <a:pt x="0" y="5994"/>
                    </a:cubicBezTo>
                    <a:lnTo>
                      <a:pt x="21599" y="13222"/>
                    </a:lnTo>
                    <a:cubicBezTo>
                      <a:pt x="26222" y="14735"/>
                      <a:pt x="31180" y="12214"/>
                      <a:pt x="32693" y="7675"/>
                    </a:cubicBezTo>
                  </a:path>
                </a:pathLst>
              </a:custGeom>
              <a:solidFill>
                <a:srgbClr val="3B4956"/>
              </a:solidFill>
              <a:ln w="8404" cap="flat">
                <a:noFill/>
                <a:prstDash val="solid"/>
                <a:miter/>
              </a:ln>
            </p:spPr>
            <p:txBody>
              <a:bodyPr rtlCol="0" anchor="ctr"/>
              <a:lstStyle/>
              <a:p>
                <a:endParaRPr lang="en-GB" sz="1088" noProof="0"/>
              </a:p>
            </p:txBody>
          </p:sp>
          <p:sp>
            <p:nvSpPr>
              <p:cNvPr id="595" name="Freeform: Shape 264">
                <a:extLst>
                  <a:ext uri="{FF2B5EF4-FFF2-40B4-BE49-F238E27FC236}">
                    <a16:creationId xmlns:a16="http://schemas.microsoft.com/office/drawing/2014/main" id="{708E731B-6D32-336D-F9B3-0F35CAE6FD7A}"/>
                  </a:ext>
                </a:extLst>
              </p:cNvPr>
              <p:cNvSpPr/>
              <p:nvPr/>
            </p:nvSpPr>
            <p:spPr>
              <a:xfrm>
                <a:off x="2293114" y="3228099"/>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2"/>
                      <a:pt x="9497" y="3467"/>
                    </a:cubicBezTo>
                    <a:cubicBezTo>
                      <a:pt x="8320" y="-1156"/>
                      <a:pt x="3194" y="-1156"/>
                      <a:pt x="2017" y="3467"/>
                    </a:cubicBezTo>
                    <a:cubicBezTo>
                      <a:pt x="1261" y="6492"/>
                      <a:pt x="420" y="21872"/>
                      <a:pt x="0" y="33555"/>
                    </a:cubicBezTo>
                    <a:cubicBezTo>
                      <a:pt x="1765" y="35067"/>
                      <a:pt x="3782" y="36076"/>
                      <a:pt x="5799" y="36076"/>
                    </a:cubicBezTo>
                  </a:path>
                </a:pathLst>
              </a:custGeom>
              <a:solidFill>
                <a:srgbClr val="3B4956"/>
              </a:solidFill>
              <a:ln w="8404" cap="flat">
                <a:noFill/>
                <a:prstDash val="solid"/>
                <a:miter/>
              </a:ln>
            </p:spPr>
            <p:txBody>
              <a:bodyPr rtlCol="0" anchor="ctr"/>
              <a:lstStyle/>
              <a:p>
                <a:endParaRPr lang="en-GB" sz="1088" noProof="0"/>
              </a:p>
            </p:txBody>
          </p:sp>
          <p:sp>
            <p:nvSpPr>
              <p:cNvPr id="596" name="Freeform: Shape 265">
                <a:extLst>
                  <a:ext uri="{FF2B5EF4-FFF2-40B4-BE49-F238E27FC236}">
                    <a16:creationId xmlns:a16="http://schemas.microsoft.com/office/drawing/2014/main" id="{06C0CA10-436D-1E08-C14A-8A693D9D2F42}"/>
                  </a:ext>
                </a:extLst>
              </p:cNvPr>
              <p:cNvSpPr/>
              <p:nvPr/>
            </p:nvSpPr>
            <p:spPr>
              <a:xfrm>
                <a:off x="2265548" y="3269721"/>
                <a:ext cx="66646" cy="7143"/>
              </a:xfrm>
              <a:custGeom>
                <a:avLst/>
                <a:gdLst>
                  <a:gd name="connsiteX0" fmla="*/ 0 w 66646"/>
                  <a:gd name="connsiteY0" fmla="*/ 0 h 7143"/>
                  <a:gd name="connsiteX1" fmla="*/ 66647 w 66646"/>
                  <a:gd name="connsiteY1" fmla="*/ 0 h 7143"/>
                  <a:gd name="connsiteX2" fmla="*/ 66647 w 66646"/>
                  <a:gd name="connsiteY2" fmla="*/ 7144 h 7143"/>
                  <a:gd name="connsiteX3" fmla="*/ 0 w 66646"/>
                  <a:gd name="connsiteY3" fmla="*/ 7144 h 7143"/>
                </a:gdLst>
                <a:ahLst/>
                <a:cxnLst>
                  <a:cxn ang="0">
                    <a:pos x="connsiteX0" y="connsiteY0"/>
                  </a:cxn>
                  <a:cxn ang="0">
                    <a:pos x="connsiteX1" y="connsiteY1"/>
                  </a:cxn>
                  <a:cxn ang="0">
                    <a:pos x="connsiteX2" y="connsiteY2"/>
                  </a:cxn>
                  <a:cxn ang="0">
                    <a:pos x="connsiteX3" y="connsiteY3"/>
                  </a:cxn>
                </a:cxnLst>
                <a:rect l="l" t="t" r="r" b="b"/>
                <a:pathLst>
                  <a:path w="66646" h="7143">
                    <a:moveTo>
                      <a:pt x="0" y="0"/>
                    </a:moveTo>
                    <a:lnTo>
                      <a:pt x="66647" y="0"/>
                    </a:lnTo>
                    <a:lnTo>
                      <a:pt x="66647" y="7144"/>
                    </a:lnTo>
                    <a:lnTo>
                      <a:pt x="0" y="7144"/>
                    </a:lnTo>
                    <a:close/>
                  </a:path>
                </a:pathLst>
              </a:custGeom>
              <a:solidFill>
                <a:srgbClr val="3B4956"/>
              </a:solidFill>
              <a:ln w="8404" cap="flat">
                <a:noFill/>
                <a:prstDash val="solid"/>
                <a:miter/>
              </a:ln>
            </p:spPr>
            <p:txBody>
              <a:bodyPr rtlCol="0" anchor="ctr"/>
              <a:lstStyle/>
              <a:p>
                <a:endParaRPr lang="en-GB" sz="1088" noProof="0"/>
              </a:p>
            </p:txBody>
          </p:sp>
        </p:grpSp>
        <p:grpSp>
          <p:nvGrpSpPr>
            <p:cNvPr id="351" name="Graphic 2">
              <a:extLst>
                <a:ext uri="{FF2B5EF4-FFF2-40B4-BE49-F238E27FC236}">
                  <a16:creationId xmlns:a16="http://schemas.microsoft.com/office/drawing/2014/main" id="{2224E7B3-5FEE-26A7-C88B-37C2C7F70C73}"/>
                </a:ext>
              </a:extLst>
            </p:cNvPr>
            <p:cNvGrpSpPr/>
            <p:nvPr/>
          </p:nvGrpSpPr>
          <p:grpSpPr>
            <a:xfrm>
              <a:off x="441845" y="4470774"/>
              <a:ext cx="97777" cy="97777"/>
              <a:chOff x="2259665" y="3308466"/>
              <a:chExt cx="83287" cy="83287"/>
            </a:xfrm>
            <a:solidFill>
              <a:srgbClr val="3B4956"/>
            </a:solidFill>
          </p:grpSpPr>
          <p:sp>
            <p:nvSpPr>
              <p:cNvPr id="582" name="Freeform: Shape 251">
                <a:extLst>
                  <a:ext uri="{FF2B5EF4-FFF2-40B4-BE49-F238E27FC236}">
                    <a16:creationId xmlns:a16="http://schemas.microsoft.com/office/drawing/2014/main" id="{47BED781-7BF0-C9E1-756D-38BB93880F7A}"/>
                  </a:ext>
                </a:extLst>
              </p:cNvPr>
              <p:cNvSpPr/>
              <p:nvPr/>
            </p:nvSpPr>
            <p:spPr>
              <a:xfrm>
                <a:off x="2297821" y="3308466"/>
                <a:ext cx="7143" cy="10169"/>
              </a:xfrm>
              <a:custGeom>
                <a:avLst/>
                <a:gdLst>
                  <a:gd name="connsiteX0" fmla="*/ 3530 w 7143"/>
                  <a:gd name="connsiteY0" fmla="*/ 10169 h 10169"/>
                  <a:gd name="connsiteX1" fmla="*/ 3530 w 7143"/>
                  <a:gd name="connsiteY1" fmla="*/ 10169 h 10169"/>
                  <a:gd name="connsiteX2" fmla="*/ 3530 w 7143"/>
                  <a:gd name="connsiteY2" fmla="*/ 10169 h 10169"/>
                  <a:gd name="connsiteX3" fmla="*/ 7144 w 7143"/>
                  <a:gd name="connsiteY3" fmla="*/ 6723 h 10169"/>
                  <a:gd name="connsiteX4" fmla="*/ 7144 w 7143"/>
                  <a:gd name="connsiteY4" fmla="*/ 0 h 10169"/>
                  <a:gd name="connsiteX5" fmla="*/ 0 w 7143"/>
                  <a:gd name="connsiteY5" fmla="*/ 0 h 10169"/>
                  <a:gd name="connsiteX6" fmla="*/ 0 w 7143"/>
                  <a:gd name="connsiteY6" fmla="*/ 6723 h 10169"/>
                  <a:gd name="connsiteX7" fmla="*/ 3530 w 7143"/>
                  <a:gd name="connsiteY7" fmla="*/ 10169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530" y="10169"/>
                    </a:moveTo>
                    <a:lnTo>
                      <a:pt x="3530" y="10169"/>
                    </a:lnTo>
                    <a:lnTo>
                      <a:pt x="3530" y="10169"/>
                    </a:lnTo>
                    <a:cubicBezTo>
                      <a:pt x="5547" y="10169"/>
                      <a:pt x="7144" y="8656"/>
                      <a:pt x="7144" y="6723"/>
                    </a:cubicBezTo>
                    <a:lnTo>
                      <a:pt x="7144" y="0"/>
                    </a:lnTo>
                    <a:lnTo>
                      <a:pt x="0" y="0"/>
                    </a:lnTo>
                    <a:lnTo>
                      <a:pt x="0" y="6723"/>
                    </a:lnTo>
                    <a:cubicBezTo>
                      <a:pt x="0" y="8656"/>
                      <a:pt x="1597" y="10169"/>
                      <a:pt x="3530" y="10169"/>
                    </a:cubicBezTo>
                  </a:path>
                </a:pathLst>
              </a:custGeom>
              <a:solidFill>
                <a:srgbClr val="3B4956"/>
              </a:solidFill>
              <a:ln w="8404" cap="flat">
                <a:noFill/>
                <a:prstDash val="solid"/>
                <a:miter/>
              </a:ln>
            </p:spPr>
            <p:txBody>
              <a:bodyPr rtlCol="0" anchor="ctr"/>
              <a:lstStyle/>
              <a:p>
                <a:endParaRPr lang="en-GB" sz="1088" noProof="0"/>
              </a:p>
            </p:txBody>
          </p:sp>
          <p:sp>
            <p:nvSpPr>
              <p:cNvPr id="583" name="Freeform: Shape 252">
                <a:extLst>
                  <a:ext uri="{FF2B5EF4-FFF2-40B4-BE49-F238E27FC236}">
                    <a16:creationId xmlns:a16="http://schemas.microsoft.com/office/drawing/2014/main" id="{8E3A9540-C579-C123-8845-A31A8112B61B}"/>
                  </a:ext>
                </a:extLst>
              </p:cNvPr>
              <p:cNvSpPr/>
              <p:nvPr/>
            </p:nvSpPr>
            <p:spPr>
              <a:xfrm>
                <a:off x="2269330" y="3318131"/>
                <a:ext cx="10831" cy="10768"/>
              </a:xfrm>
              <a:custGeom>
                <a:avLst/>
                <a:gdLst>
                  <a:gd name="connsiteX0" fmla="*/ 9749 w 10831"/>
                  <a:gd name="connsiteY0" fmla="*/ 9749 h 10768"/>
                  <a:gd name="connsiteX1" fmla="*/ 9749 w 10831"/>
                  <a:gd name="connsiteY1" fmla="*/ 9749 h 10768"/>
                  <a:gd name="connsiteX2" fmla="*/ 9749 w 10831"/>
                  <a:gd name="connsiteY2" fmla="*/ 9749 h 10768"/>
                  <a:gd name="connsiteX3" fmla="*/ 9833 w 10831"/>
                  <a:gd name="connsiteY3" fmla="*/ 4791 h 10768"/>
                  <a:gd name="connsiteX4" fmla="*/ 5043 w 10831"/>
                  <a:gd name="connsiteY4" fmla="*/ 0 h 10768"/>
                  <a:gd name="connsiteX5" fmla="*/ 0 w 10831"/>
                  <a:gd name="connsiteY5" fmla="*/ 5043 h 10768"/>
                  <a:gd name="connsiteX6" fmla="*/ 4791 w 10831"/>
                  <a:gd name="connsiteY6" fmla="*/ 9834 h 10768"/>
                  <a:gd name="connsiteX7" fmla="*/ 9749 w 10831"/>
                  <a:gd name="connsiteY7" fmla="*/ 9749 h 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768">
                    <a:moveTo>
                      <a:pt x="9749" y="9749"/>
                    </a:moveTo>
                    <a:lnTo>
                      <a:pt x="9749" y="9749"/>
                    </a:lnTo>
                    <a:cubicBezTo>
                      <a:pt x="9833" y="9665"/>
                      <a:pt x="9833" y="9665"/>
                      <a:pt x="9749" y="9749"/>
                    </a:cubicBezTo>
                    <a:cubicBezTo>
                      <a:pt x="11178" y="8321"/>
                      <a:pt x="11178" y="6136"/>
                      <a:pt x="9833" y="4791"/>
                    </a:cubicBezTo>
                    <a:lnTo>
                      <a:pt x="5043" y="0"/>
                    </a:lnTo>
                    <a:lnTo>
                      <a:pt x="0" y="5043"/>
                    </a:lnTo>
                    <a:lnTo>
                      <a:pt x="4791" y="9834"/>
                    </a:lnTo>
                    <a:cubicBezTo>
                      <a:pt x="6219" y="11094"/>
                      <a:pt x="8404" y="11094"/>
                      <a:pt x="9749" y="9749"/>
                    </a:cubicBezTo>
                  </a:path>
                </a:pathLst>
              </a:custGeom>
              <a:solidFill>
                <a:srgbClr val="3B4956"/>
              </a:solidFill>
              <a:ln w="8404" cap="flat">
                <a:noFill/>
                <a:prstDash val="solid"/>
                <a:miter/>
              </a:ln>
            </p:spPr>
            <p:txBody>
              <a:bodyPr rtlCol="0" anchor="ctr"/>
              <a:lstStyle/>
              <a:p>
                <a:endParaRPr lang="en-GB" sz="1088" noProof="0"/>
              </a:p>
            </p:txBody>
          </p:sp>
          <p:sp>
            <p:nvSpPr>
              <p:cNvPr id="584" name="Freeform: Shape 253">
                <a:extLst>
                  <a:ext uri="{FF2B5EF4-FFF2-40B4-BE49-F238E27FC236}">
                    <a16:creationId xmlns:a16="http://schemas.microsoft.com/office/drawing/2014/main" id="{BCD15912-00D5-EFC1-777B-DBD1AF1BC5BE}"/>
                  </a:ext>
                </a:extLst>
              </p:cNvPr>
              <p:cNvSpPr/>
              <p:nvPr/>
            </p:nvSpPr>
            <p:spPr>
              <a:xfrm>
                <a:off x="2259665" y="3346538"/>
                <a:ext cx="10169" cy="7059"/>
              </a:xfrm>
              <a:custGeom>
                <a:avLst/>
                <a:gdLst>
                  <a:gd name="connsiteX0" fmla="*/ 10169 w 10169"/>
                  <a:gd name="connsiteY0" fmla="*/ 3530 h 7059"/>
                  <a:gd name="connsiteX1" fmla="*/ 10169 w 10169"/>
                  <a:gd name="connsiteY1" fmla="*/ 3530 h 7059"/>
                  <a:gd name="connsiteX2" fmla="*/ 6724 w 10169"/>
                  <a:gd name="connsiteY2" fmla="*/ 0 h 7059"/>
                  <a:gd name="connsiteX3" fmla="*/ 0 w 10169"/>
                  <a:gd name="connsiteY3" fmla="*/ 0 h 7059"/>
                  <a:gd name="connsiteX4" fmla="*/ 0 w 10169"/>
                  <a:gd name="connsiteY4" fmla="*/ 7060 h 7059"/>
                  <a:gd name="connsiteX5" fmla="*/ 6724 w 10169"/>
                  <a:gd name="connsiteY5" fmla="*/ 7060 h 7059"/>
                  <a:gd name="connsiteX6" fmla="*/ 10169 w 10169"/>
                  <a:gd name="connsiteY6" fmla="*/ 3530 h 7059"/>
                  <a:gd name="connsiteX7" fmla="*/ 10169 w 10169"/>
                  <a:gd name="connsiteY7" fmla="*/ 3530 h 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059">
                    <a:moveTo>
                      <a:pt x="10169" y="3530"/>
                    </a:moveTo>
                    <a:lnTo>
                      <a:pt x="10169" y="3530"/>
                    </a:lnTo>
                    <a:cubicBezTo>
                      <a:pt x="10169" y="1597"/>
                      <a:pt x="8657" y="0"/>
                      <a:pt x="6724" y="0"/>
                    </a:cubicBezTo>
                    <a:lnTo>
                      <a:pt x="0" y="0"/>
                    </a:lnTo>
                    <a:lnTo>
                      <a:pt x="0" y="7060"/>
                    </a:lnTo>
                    <a:lnTo>
                      <a:pt x="6724" y="7060"/>
                    </a:lnTo>
                    <a:cubicBezTo>
                      <a:pt x="8657" y="7060"/>
                      <a:pt x="10169" y="5463"/>
                      <a:pt x="10169" y="3530"/>
                    </a:cubicBezTo>
                    <a:lnTo>
                      <a:pt x="10169" y="3530"/>
                    </a:lnTo>
                    <a:close/>
                  </a:path>
                </a:pathLst>
              </a:custGeom>
              <a:solidFill>
                <a:srgbClr val="3B4956"/>
              </a:solidFill>
              <a:ln w="8404" cap="flat">
                <a:noFill/>
                <a:prstDash val="solid"/>
                <a:miter/>
              </a:ln>
            </p:spPr>
            <p:txBody>
              <a:bodyPr rtlCol="0" anchor="ctr"/>
              <a:lstStyle/>
              <a:p>
                <a:endParaRPr lang="en-GB" sz="1088" noProof="0"/>
              </a:p>
            </p:txBody>
          </p:sp>
          <p:sp>
            <p:nvSpPr>
              <p:cNvPr id="585" name="Freeform: Shape 254">
                <a:extLst>
                  <a:ext uri="{FF2B5EF4-FFF2-40B4-BE49-F238E27FC236}">
                    <a16:creationId xmlns:a16="http://schemas.microsoft.com/office/drawing/2014/main" id="{D1E4259D-DE3C-11B8-62E8-72591CC18921}"/>
                  </a:ext>
                </a:extLst>
              </p:cNvPr>
              <p:cNvSpPr/>
              <p:nvPr/>
            </p:nvSpPr>
            <p:spPr>
              <a:xfrm>
                <a:off x="2269246" y="3371257"/>
                <a:ext cx="10831" cy="10831"/>
              </a:xfrm>
              <a:custGeom>
                <a:avLst/>
                <a:gdLst>
                  <a:gd name="connsiteX0" fmla="*/ 9749 w 10831"/>
                  <a:gd name="connsiteY0" fmla="*/ 1082 h 10831"/>
                  <a:gd name="connsiteX1" fmla="*/ 9749 w 10831"/>
                  <a:gd name="connsiteY1" fmla="*/ 1082 h 10831"/>
                  <a:gd name="connsiteX2" fmla="*/ 4791 w 10831"/>
                  <a:gd name="connsiteY2" fmla="*/ 998 h 10831"/>
                  <a:gd name="connsiteX3" fmla="*/ 0 w 10831"/>
                  <a:gd name="connsiteY3" fmla="*/ 5789 h 10831"/>
                  <a:gd name="connsiteX4" fmla="*/ 5043 w 10831"/>
                  <a:gd name="connsiteY4" fmla="*/ 10832 h 10831"/>
                  <a:gd name="connsiteX5" fmla="*/ 9833 w 10831"/>
                  <a:gd name="connsiteY5" fmla="*/ 6041 h 10831"/>
                  <a:gd name="connsiteX6" fmla="*/ 9749 w 10831"/>
                  <a:gd name="connsiteY6" fmla="*/ 1082 h 10831"/>
                  <a:gd name="connsiteX7" fmla="*/ 9749 w 10831"/>
                  <a:gd name="connsiteY7" fmla="*/ 1082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9749" y="1082"/>
                    </a:moveTo>
                    <a:lnTo>
                      <a:pt x="9749" y="1082"/>
                    </a:lnTo>
                    <a:cubicBezTo>
                      <a:pt x="8320" y="-346"/>
                      <a:pt x="6135" y="-346"/>
                      <a:pt x="4791" y="998"/>
                    </a:cubicBezTo>
                    <a:lnTo>
                      <a:pt x="0" y="5789"/>
                    </a:lnTo>
                    <a:lnTo>
                      <a:pt x="5043" y="10832"/>
                    </a:lnTo>
                    <a:lnTo>
                      <a:pt x="9833" y="6041"/>
                    </a:lnTo>
                    <a:cubicBezTo>
                      <a:pt x="11178" y="4696"/>
                      <a:pt x="11178" y="2511"/>
                      <a:pt x="9749" y="1082"/>
                    </a:cubicBezTo>
                    <a:cubicBezTo>
                      <a:pt x="9749" y="1082"/>
                      <a:pt x="9749" y="1082"/>
                      <a:pt x="9749" y="1082"/>
                    </a:cubicBezTo>
                  </a:path>
                </a:pathLst>
              </a:custGeom>
              <a:solidFill>
                <a:srgbClr val="3B4956"/>
              </a:solidFill>
              <a:ln w="8404" cap="flat">
                <a:noFill/>
                <a:prstDash val="solid"/>
                <a:miter/>
              </a:ln>
            </p:spPr>
            <p:txBody>
              <a:bodyPr rtlCol="0" anchor="ctr"/>
              <a:lstStyle/>
              <a:p>
                <a:endParaRPr lang="en-GB" sz="1088" noProof="0"/>
              </a:p>
            </p:txBody>
          </p:sp>
          <p:sp>
            <p:nvSpPr>
              <p:cNvPr id="586" name="Freeform: Shape 255">
                <a:extLst>
                  <a:ext uri="{FF2B5EF4-FFF2-40B4-BE49-F238E27FC236}">
                    <a16:creationId xmlns:a16="http://schemas.microsoft.com/office/drawing/2014/main" id="{5EDF516D-AF9D-161F-5780-B605BA4D25CB}"/>
                  </a:ext>
                </a:extLst>
              </p:cNvPr>
              <p:cNvSpPr/>
              <p:nvPr/>
            </p:nvSpPr>
            <p:spPr>
              <a:xfrm>
                <a:off x="2297653" y="3381584"/>
                <a:ext cx="7143" cy="10169"/>
              </a:xfrm>
              <a:custGeom>
                <a:avLst/>
                <a:gdLst>
                  <a:gd name="connsiteX0" fmla="*/ 3614 w 7143"/>
                  <a:gd name="connsiteY0" fmla="*/ 0 h 10169"/>
                  <a:gd name="connsiteX1" fmla="*/ 3614 w 7143"/>
                  <a:gd name="connsiteY1" fmla="*/ 0 h 10169"/>
                  <a:gd name="connsiteX2" fmla="*/ 3614 w 7143"/>
                  <a:gd name="connsiteY2" fmla="*/ 0 h 10169"/>
                  <a:gd name="connsiteX3" fmla="*/ 0 w 7143"/>
                  <a:gd name="connsiteY3" fmla="*/ 3446 h 10169"/>
                  <a:gd name="connsiteX4" fmla="*/ 0 w 7143"/>
                  <a:gd name="connsiteY4" fmla="*/ 10169 h 10169"/>
                  <a:gd name="connsiteX5" fmla="*/ 7144 w 7143"/>
                  <a:gd name="connsiteY5" fmla="*/ 10169 h 10169"/>
                  <a:gd name="connsiteX6" fmla="*/ 7144 w 7143"/>
                  <a:gd name="connsiteY6" fmla="*/ 3446 h 10169"/>
                  <a:gd name="connsiteX7" fmla="*/ 3614 w 7143"/>
                  <a:gd name="connsiteY7" fmla="*/ 0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614" y="0"/>
                    </a:moveTo>
                    <a:lnTo>
                      <a:pt x="3614" y="0"/>
                    </a:lnTo>
                    <a:lnTo>
                      <a:pt x="3614" y="0"/>
                    </a:lnTo>
                    <a:cubicBezTo>
                      <a:pt x="1597" y="0"/>
                      <a:pt x="0" y="1513"/>
                      <a:pt x="0" y="3446"/>
                    </a:cubicBezTo>
                    <a:lnTo>
                      <a:pt x="0" y="10169"/>
                    </a:lnTo>
                    <a:lnTo>
                      <a:pt x="7144" y="10169"/>
                    </a:lnTo>
                    <a:lnTo>
                      <a:pt x="7144" y="3446"/>
                    </a:lnTo>
                    <a:cubicBezTo>
                      <a:pt x="7144" y="1597"/>
                      <a:pt x="5547" y="0"/>
                      <a:pt x="3614" y="0"/>
                    </a:cubicBezTo>
                  </a:path>
                </a:pathLst>
              </a:custGeom>
              <a:solidFill>
                <a:srgbClr val="3B4956"/>
              </a:solidFill>
              <a:ln w="8404" cap="flat">
                <a:noFill/>
                <a:prstDash val="solid"/>
                <a:miter/>
              </a:ln>
            </p:spPr>
            <p:txBody>
              <a:bodyPr rtlCol="0" anchor="ctr"/>
              <a:lstStyle/>
              <a:p>
                <a:endParaRPr lang="en-GB" sz="1088" noProof="0"/>
              </a:p>
            </p:txBody>
          </p:sp>
          <p:sp>
            <p:nvSpPr>
              <p:cNvPr id="587" name="Freeform: Shape 256">
                <a:extLst>
                  <a:ext uri="{FF2B5EF4-FFF2-40B4-BE49-F238E27FC236}">
                    <a16:creationId xmlns:a16="http://schemas.microsoft.com/office/drawing/2014/main" id="{56110E92-4D52-3A61-9BF0-AA1D053101B1}"/>
                  </a:ext>
                </a:extLst>
              </p:cNvPr>
              <p:cNvSpPr/>
              <p:nvPr/>
            </p:nvSpPr>
            <p:spPr>
              <a:xfrm>
                <a:off x="2322456" y="3371372"/>
                <a:ext cx="10831" cy="10800"/>
              </a:xfrm>
              <a:custGeom>
                <a:avLst/>
                <a:gdLst>
                  <a:gd name="connsiteX0" fmla="*/ 1082 w 10831"/>
                  <a:gd name="connsiteY0" fmla="*/ 1051 h 10800"/>
                  <a:gd name="connsiteX1" fmla="*/ 1082 w 10831"/>
                  <a:gd name="connsiteY1" fmla="*/ 1051 h 10800"/>
                  <a:gd name="connsiteX2" fmla="*/ 1082 w 10831"/>
                  <a:gd name="connsiteY2" fmla="*/ 1051 h 10800"/>
                  <a:gd name="connsiteX3" fmla="*/ 998 w 10831"/>
                  <a:gd name="connsiteY3" fmla="*/ 6010 h 10800"/>
                  <a:gd name="connsiteX4" fmla="*/ 5789 w 10831"/>
                  <a:gd name="connsiteY4" fmla="*/ 10800 h 10800"/>
                  <a:gd name="connsiteX5" fmla="*/ 10831 w 10831"/>
                  <a:gd name="connsiteY5" fmla="*/ 5758 h 10800"/>
                  <a:gd name="connsiteX6" fmla="*/ 6041 w 10831"/>
                  <a:gd name="connsiteY6" fmla="*/ 967 h 10800"/>
                  <a:gd name="connsiteX7" fmla="*/ 1082 w 10831"/>
                  <a:gd name="connsiteY7" fmla="*/ 1051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00">
                    <a:moveTo>
                      <a:pt x="1082" y="1051"/>
                    </a:moveTo>
                    <a:cubicBezTo>
                      <a:pt x="1082" y="1051"/>
                      <a:pt x="1082" y="1051"/>
                      <a:pt x="1082" y="1051"/>
                    </a:cubicBezTo>
                    <a:lnTo>
                      <a:pt x="1082" y="1051"/>
                    </a:lnTo>
                    <a:cubicBezTo>
                      <a:pt x="-346" y="2480"/>
                      <a:pt x="-346" y="4665"/>
                      <a:pt x="998" y="6010"/>
                    </a:cubicBezTo>
                    <a:lnTo>
                      <a:pt x="5789" y="10800"/>
                    </a:lnTo>
                    <a:lnTo>
                      <a:pt x="10831" y="5758"/>
                    </a:lnTo>
                    <a:lnTo>
                      <a:pt x="6041" y="967"/>
                    </a:lnTo>
                    <a:cubicBezTo>
                      <a:pt x="4612" y="-377"/>
                      <a:pt x="2427" y="-293"/>
                      <a:pt x="1082" y="1051"/>
                    </a:cubicBezTo>
                  </a:path>
                </a:pathLst>
              </a:custGeom>
              <a:solidFill>
                <a:srgbClr val="3B4956"/>
              </a:solidFill>
              <a:ln w="8404" cap="flat">
                <a:noFill/>
                <a:prstDash val="solid"/>
                <a:miter/>
              </a:ln>
            </p:spPr>
            <p:txBody>
              <a:bodyPr rtlCol="0" anchor="ctr"/>
              <a:lstStyle/>
              <a:p>
                <a:endParaRPr lang="en-GB" sz="1088" noProof="0"/>
              </a:p>
            </p:txBody>
          </p:sp>
          <p:sp>
            <p:nvSpPr>
              <p:cNvPr id="588" name="Freeform: Shape 257">
                <a:extLst>
                  <a:ext uri="{FF2B5EF4-FFF2-40B4-BE49-F238E27FC236}">
                    <a16:creationId xmlns:a16="http://schemas.microsoft.com/office/drawing/2014/main" id="{CF34D809-18E1-5472-ACFF-2F7BF11FDB0E}"/>
                  </a:ext>
                </a:extLst>
              </p:cNvPr>
              <p:cNvSpPr/>
              <p:nvPr/>
            </p:nvSpPr>
            <p:spPr>
              <a:xfrm>
                <a:off x="2332783" y="3346622"/>
                <a:ext cx="10169" cy="7144"/>
              </a:xfrm>
              <a:custGeom>
                <a:avLst/>
                <a:gdLst>
                  <a:gd name="connsiteX0" fmla="*/ 3446 w 10169"/>
                  <a:gd name="connsiteY0" fmla="*/ 0 h 7144"/>
                  <a:gd name="connsiteX1" fmla="*/ 0 w 10169"/>
                  <a:gd name="connsiteY1" fmla="*/ 3530 h 7144"/>
                  <a:gd name="connsiteX2" fmla="*/ 0 w 10169"/>
                  <a:gd name="connsiteY2" fmla="*/ 3530 h 7144"/>
                  <a:gd name="connsiteX3" fmla="*/ 0 w 10169"/>
                  <a:gd name="connsiteY3" fmla="*/ 3614 h 7144"/>
                  <a:gd name="connsiteX4" fmla="*/ 3446 w 10169"/>
                  <a:gd name="connsiteY4" fmla="*/ 7144 h 7144"/>
                  <a:gd name="connsiteX5" fmla="*/ 10169 w 10169"/>
                  <a:gd name="connsiteY5" fmla="*/ 7144 h 7144"/>
                  <a:gd name="connsiteX6" fmla="*/ 10169 w 10169"/>
                  <a:gd name="connsiteY6" fmla="*/ 84 h 7144"/>
                  <a:gd name="connsiteX7" fmla="*/ 3446 w 10169"/>
                  <a:gd name="connsiteY7" fmla="*/ 84 h 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144">
                    <a:moveTo>
                      <a:pt x="3446" y="0"/>
                    </a:moveTo>
                    <a:cubicBezTo>
                      <a:pt x="1513" y="0"/>
                      <a:pt x="0" y="1597"/>
                      <a:pt x="0" y="3530"/>
                    </a:cubicBezTo>
                    <a:lnTo>
                      <a:pt x="0" y="3530"/>
                    </a:lnTo>
                    <a:lnTo>
                      <a:pt x="0" y="3614"/>
                    </a:lnTo>
                    <a:cubicBezTo>
                      <a:pt x="0" y="5547"/>
                      <a:pt x="1513" y="7144"/>
                      <a:pt x="3446" y="7144"/>
                    </a:cubicBezTo>
                    <a:lnTo>
                      <a:pt x="10169" y="7144"/>
                    </a:lnTo>
                    <a:lnTo>
                      <a:pt x="10169" y="84"/>
                    </a:lnTo>
                    <a:lnTo>
                      <a:pt x="3446" y="84"/>
                    </a:lnTo>
                    <a:close/>
                  </a:path>
                </a:pathLst>
              </a:custGeom>
              <a:solidFill>
                <a:srgbClr val="3B4956"/>
              </a:solidFill>
              <a:ln w="8404" cap="flat">
                <a:noFill/>
                <a:prstDash val="solid"/>
                <a:miter/>
              </a:ln>
            </p:spPr>
            <p:txBody>
              <a:bodyPr rtlCol="0" anchor="ctr"/>
              <a:lstStyle/>
              <a:p>
                <a:endParaRPr lang="en-GB" sz="1088" noProof="0"/>
              </a:p>
            </p:txBody>
          </p:sp>
          <p:sp>
            <p:nvSpPr>
              <p:cNvPr id="589" name="Freeform: Shape 258">
                <a:extLst>
                  <a:ext uri="{FF2B5EF4-FFF2-40B4-BE49-F238E27FC236}">
                    <a16:creationId xmlns:a16="http://schemas.microsoft.com/office/drawing/2014/main" id="{2E27B99F-4C81-1010-103E-10099C141C24}"/>
                  </a:ext>
                </a:extLst>
              </p:cNvPr>
              <p:cNvSpPr/>
              <p:nvPr/>
            </p:nvSpPr>
            <p:spPr>
              <a:xfrm>
                <a:off x="2322540" y="3318215"/>
                <a:ext cx="10831" cy="10831"/>
              </a:xfrm>
              <a:custGeom>
                <a:avLst/>
                <a:gdLst>
                  <a:gd name="connsiteX0" fmla="*/ 1082 w 10831"/>
                  <a:gd name="connsiteY0" fmla="*/ 9749 h 10831"/>
                  <a:gd name="connsiteX1" fmla="*/ 1082 w 10831"/>
                  <a:gd name="connsiteY1" fmla="*/ 9749 h 10831"/>
                  <a:gd name="connsiteX2" fmla="*/ 6041 w 10831"/>
                  <a:gd name="connsiteY2" fmla="*/ 9833 h 10831"/>
                  <a:gd name="connsiteX3" fmla="*/ 10831 w 10831"/>
                  <a:gd name="connsiteY3" fmla="*/ 5043 h 10831"/>
                  <a:gd name="connsiteX4" fmla="*/ 5789 w 10831"/>
                  <a:gd name="connsiteY4" fmla="*/ 0 h 10831"/>
                  <a:gd name="connsiteX5" fmla="*/ 998 w 10831"/>
                  <a:gd name="connsiteY5" fmla="*/ 4791 h 10831"/>
                  <a:gd name="connsiteX6" fmla="*/ 1082 w 10831"/>
                  <a:gd name="connsiteY6" fmla="*/ 9749 h 10831"/>
                  <a:gd name="connsiteX7" fmla="*/ 1082 w 10831"/>
                  <a:gd name="connsiteY7" fmla="*/ 9749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1082" y="9749"/>
                    </a:moveTo>
                    <a:cubicBezTo>
                      <a:pt x="1082" y="9749"/>
                      <a:pt x="1082" y="9749"/>
                      <a:pt x="1082" y="9749"/>
                    </a:cubicBezTo>
                    <a:cubicBezTo>
                      <a:pt x="2511" y="11178"/>
                      <a:pt x="4696" y="11178"/>
                      <a:pt x="6041" y="9833"/>
                    </a:cubicBezTo>
                    <a:lnTo>
                      <a:pt x="10831" y="5043"/>
                    </a:lnTo>
                    <a:lnTo>
                      <a:pt x="5789" y="0"/>
                    </a:lnTo>
                    <a:lnTo>
                      <a:pt x="998" y="4791"/>
                    </a:lnTo>
                    <a:cubicBezTo>
                      <a:pt x="-346" y="6136"/>
                      <a:pt x="-346" y="8320"/>
                      <a:pt x="1082" y="9749"/>
                    </a:cubicBezTo>
                    <a:cubicBezTo>
                      <a:pt x="1082" y="9749"/>
                      <a:pt x="1082" y="9749"/>
                      <a:pt x="1082" y="9749"/>
                    </a:cubicBezTo>
                  </a:path>
                </a:pathLst>
              </a:custGeom>
              <a:solidFill>
                <a:srgbClr val="3B4956"/>
              </a:solidFill>
              <a:ln w="8404" cap="flat">
                <a:noFill/>
                <a:prstDash val="solid"/>
                <a:miter/>
              </a:ln>
            </p:spPr>
            <p:txBody>
              <a:bodyPr rtlCol="0" anchor="ctr"/>
              <a:lstStyle/>
              <a:p>
                <a:endParaRPr lang="en-GB" sz="1088" noProof="0"/>
              </a:p>
            </p:txBody>
          </p:sp>
          <p:sp>
            <p:nvSpPr>
              <p:cNvPr id="590" name="Freeform: Shape 259">
                <a:extLst>
                  <a:ext uri="{FF2B5EF4-FFF2-40B4-BE49-F238E27FC236}">
                    <a16:creationId xmlns:a16="http://schemas.microsoft.com/office/drawing/2014/main" id="{CD174B10-ECA3-9123-BCC5-072343A4CCDC}"/>
                  </a:ext>
                </a:extLst>
              </p:cNvPr>
              <p:cNvSpPr/>
              <p:nvPr/>
            </p:nvSpPr>
            <p:spPr>
              <a:xfrm>
                <a:off x="2276305" y="3325106"/>
                <a:ext cx="50090" cy="50090"/>
              </a:xfrm>
              <a:custGeom>
                <a:avLst/>
                <a:gdLst>
                  <a:gd name="connsiteX0" fmla="*/ 25045 w 50090"/>
                  <a:gd name="connsiteY0" fmla="*/ 0 h 50090"/>
                  <a:gd name="connsiteX1" fmla="*/ 0 w 50090"/>
                  <a:gd name="connsiteY1" fmla="*/ 25045 h 50090"/>
                  <a:gd name="connsiteX2" fmla="*/ 25045 w 50090"/>
                  <a:gd name="connsiteY2" fmla="*/ 50090 h 50090"/>
                  <a:gd name="connsiteX3" fmla="*/ 50090 w 50090"/>
                  <a:gd name="connsiteY3" fmla="*/ 25045 h 50090"/>
                  <a:gd name="connsiteX4" fmla="*/ 25045 w 50090"/>
                  <a:gd name="connsiteY4" fmla="*/ 0 h 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 h="50090">
                    <a:moveTo>
                      <a:pt x="25045" y="0"/>
                    </a:moveTo>
                    <a:cubicBezTo>
                      <a:pt x="11178" y="0"/>
                      <a:pt x="0" y="11178"/>
                      <a:pt x="0" y="25045"/>
                    </a:cubicBezTo>
                    <a:cubicBezTo>
                      <a:pt x="0" y="38828"/>
                      <a:pt x="11178" y="50090"/>
                      <a:pt x="25045" y="50090"/>
                    </a:cubicBezTo>
                    <a:cubicBezTo>
                      <a:pt x="38912" y="50090"/>
                      <a:pt x="50090" y="38828"/>
                      <a:pt x="50090" y="25045"/>
                    </a:cubicBezTo>
                    <a:cubicBezTo>
                      <a:pt x="50090" y="11178"/>
                      <a:pt x="38828" y="0"/>
                      <a:pt x="25045" y="0"/>
                    </a:cubicBezTo>
                  </a:path>
                </a:pathLst>
              </a:custGeom>
              <a:solidFill>
                <a:srgbClr val="3B4956"/>
              </a:solidFill>
              <a:ln w="8404" cap="flat">
                <a:noFill/>
                <a:prstDash val="solid"/>
                <a:miter/>
              </a:ln>
            </p:spPr>
            <p:txBody>
              <a:bodyPr rtlCol="0" anchor="ctr"/>
              <a:lstStyle/>
              <a:p>
                <a:endParaRPr lang="en-GB" sz="1088" noProof="0"/>
              </a:p>
            </p:txBody>
          </p:sp>
        </p:grpSp>
        <p:sp>
          <p:nvSpPr>
            <p:cNvPr id="412" name="TextBox 411">
              <a:extLst>
                <a:ext uri="{FF2B5EF4-FFF2-40B4-BE49-F238E27FC236}">
                  <a16:creationId xmlns:a16="http://schemas.microsoft.com/office/drawing/2014/main" id="{5C3A45D3-4AE4-C73A-A2E9-CF20D2A7EE77}"/>
                </a:ext>
              </a:extLst>
            </p:cNvPr>
            <p:cNvSpPr txBox="1"/>
            <p:nvPr/>
          </p:nvSpPr>
          <p:spPr>
            <a:xfrm>
              <a:off x="447406" y="4013987"/>
              <a:ext cx="296556" cy="73866"/>
            </a:xfrm>
            <a:prstGeom prst="rect">
              <a:avLst/>
            </a:prstGeom>
            <a:noFill/>
          </p:spPr>
          <p:txBody>
            <a:bodyPr wrap="none" lIns="0" tIns="0" rIns="0" bIns="0" rtlCol="0">
              <a:spAutoFit/>
            </a:bodyPr>
            <a:lstStyle/>
            <a:p>
              <a:pPr>
                <a:lnSpc>
                  <a:spcPct val="96000"/>
                </a:lnSpc>
                <a:spcBef>
                  <a:spcPts val="1783"/>
                </a:spcBef>
              </a:pPr>
              <a:r>
                <a:rPr lang="en-GB" sz="494" b="1" noProof="0">
                  <a:solidFill>
                    <a:schemeClr val="tx2"/>
                  </a:solidFill>
                </a:rPr>
                <a:t>Activities</a:t>
              </a:r>
            </a:p>
          </p:txBody>
        </p:sp>
        <p:grpSp>
          <p:nvGrpSpPr>
            <p:cNvPr id="609" name="Group 608">
              <a:extLst>
                <a:ext uri="{FF2B5EF4-FFF2-40B4-BE49-F238E27FC236}">
                  <a16:creationId xmlns:a16="http://schemas.microsoft.com/office/drawing/2014/main" id="{F14DF301-CB72-D633-9D3E-6B885ADC12BC}"/>
                </a:ext>
              </a:extLst>
            </p:cNvPr>
            <p:cNvGrpSpPr/>
            <p:nvPr/>
          </p:nvGrpSpPr>
          <p:grpSpPr>
            <a:xfrm>
              <a:off x="2066470" y="4196491"/>
              <a:ext cx="612258" cy="355540"/>
              <a:chOff x="1562237" y="4325107"/>
              <a:chExt cx="612258" cy="355540"/>
            </a:xfrm>
          </p:grpSpPr>
          <p:sp>
            <p:nvSpPr>
              <p:cNvPr id="392" name="Freeform: Shape 211">
                <a:extLst>
                  <a:ext uri="{FF2B5EF4-FFF2-40B4-BE49-F238E27FC236}">
                    <a16:creationId xmlns:a16="http://schemas.microsoft.com/office/drawing/2014/main" id="{F9C8EA9A-D2CB-E7E3-2457-A9735FD7105E}"/>
                  </a:ext>
                </a:extLst>
              </p:cNvPr>
              <p:cNvSpPr/>
              <p:nvPr/>
            </p:nvSpPr>
            <p:spPr>
              <a:xfrm>
                <a:off x="1570328" y="4590701"/>
                <a:ext cx="83963" cy="83963"/>
              </a:xfrm>
              <a:custGeom>
                <a:avLst/>
                <a:gdLst>
                  <a:gd name="connsiteX0" fmla="*/ 0 w 71521"/>
                  <a:gd name="connsiteY0" fmla="*/ 20003 h 71521"/>
                  <a:gd name="connsiteX1" fmla="*/ 16220 w 71521"/>
                  <a:gd name="connsiteY1" fmla="*/ 7480 h 71521"/>
                  <a:gd name="connsiteX2" fmla="*/ 16220 w 71521"/>
                  <a:gd name="connsiteY2" fmla="*/ 84 h 71521"/>
                  <a:gd name="connsiteX3" fmla="*/ 0 w 71521"/>
                  <a:gd name="connsiteY3" fmla="*/ 84 h 71521"/>
                  <a:gd name="connsiteX4" fmla="*/ 0 w 71521"/>
                  <a:gd name="connsiteY4" fmla="*/ 20003 h 71521"/>
                  <a:gd name="connsiteX5" fmla="*/ 62109 w 71521"/>
                  <a:gd name="connsiteY5" fmla="*/ 62108 h 71521"/>
                  <a:gd name="connsiteX6" fmla="*/ 52696 w 71521"/>
                  <a:gd name="connsiteY6" fmla="*/ 62108 h 71521"/>
                  <a:gd name="connsiteX7" fmla="*/ 52696 w 71521"/>
                  <a:gd name="connsiteY7" fmla="*/ 52695 h 71521"/>
                  <a:gd name="connsiteX8" fmla="*/ 62109 w 71521"/>
                  <a:gd name="connsiteY8" fmla="*/ 52695 h 71521"/>
                  <a:gd name="connsiteX9" fmla="*/ 62109 w 71521"/>
                  <a:gd name="connsiteY9" fmla="*/ 62108 h 71521"/>
                  <a:gd name="connsiteX10" fmla="*/ 62109 w 71521"/>
                  <a:gd name="connsiteY10" fmla="*/ 45636 h 71521"/>
                  <a:gd name="connsiteX11" fmla="*/ 52696 w 71521"/>
                  <a:gd name="connsiteY11" fmla="*/ 45636 h 71521"/>
                  <a:gd name="connsiteX12" fmla="*/ 52696 w 71521"/>
                  <a:gd name="connsiteY12" fmla="*/ 36223 h 71521"/>
                  <a:gd name="connsiteX13" fmla="*/ 62109 w 71521"/>
                  <a:gd name="connsiteY13" fmla="*/ 36223 h 71521"/>
                  <a:gd name="connsiteX14" fmla="*/ 62109 w 71521"/>
                  <a:gd name="connsiteY14" fmla="*/ 45636 h 71521"/>
                  <a:gd name="connsiteX15" fmla="*/ 45636 w 71521"/>
                  <a:gd name="connsiteY15" fmla="*/ 62108 h 71521"/>
                  <a:gd name="connsiteX16" fmla="*/ 36223 w 71521"/>
                  <a:gd name="connsiteY16" fmla="*/ 62108 h 71521"/>
                  <a:gd name="connsiteX17" fmla="*/ 36223 w 71521"/>
                  <a:gd name="connsiteY17" fmla="*/ 52695 h 71521"/>
                  <a:gd name="connsiteX18" fmla="*/ 45636 w 71521"/>
                  <a:gd name="connsiteY18" fmla="*/ 52695 h 71521"/>
                  <a:gd name="connsiteX19" fmla="*/ 45636 w 71521"/>
                  <a:gd name="connsiteY19" fmla="*/ 62108 h 71521"/>
                  <a:gd name="connsiteX20" fmla="*/ 45636 w 71521"/>
                  <a:gd name="connsiteY20" fmla="*/ 45636 h 71521"/>
                  <a:gd name="connsiteX21" fmla="*/ 36223 w 71521"/>
                  <a:gd name="connsiteY21" fmla="*/ 45636 h 71521"/>
                  <a:gd name="connsiteX22" fmla="*/ 36223 w 71521"/>
                  <a:gd name="connsiteY22" fmla="*/ 36223 h 71521"/>
                  <a:gd name="connsiteX23" fmla="*/ 45636 w 71521"/>
                  <a:gd name="connsiteY23" fmla="*/ 36223 h 71521"/>
                  <a:gd name="connsiteX24" fmla="*/ 45636 w 71521"/>
                  <a:gd name="connsiteY24" fmla="*/ 45636 h 71521"/>
                  <a:gd name="connsiteX25" fmla="*/ 71522 w 71521"/>
                  <a:gd name="connsiteY25" fmla="*/ 71521 h 71521"/>
                  <a:gd name="connsiteX26" fmla="*/ 71522 w 71521"/>
                  <a:gd name="connsiteY26" fmla="*/ 27650 h 71521"/>
                  <a:gd name="connsiteX27" fmla="*/ 35803 w 71521"/>
                  <a:gd name="connsiteY27" fmla="*/ 0 h 71521"/>
                  <a:gd name="connsiteX28" fmla="*/ 84 w 71521"/>
                  <a:gd name="connsiteY28" fmla="*/ 27650 h 71521"/>
                  <a:gd name="connsiteX29" fmla="*/ 84 w 71521"/>
                  <a:gd name="connsiteY29" fmla="*/ 71521 h 71521"/>
                  <a:gd name="connsiteX30" fmla="*/ 71522 w 71521"/>
                  <a:gd name="connsiteY30" fmla="*/ 71521 h 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21" h="71521">
                    <a:moveTo>
                      <a:pt x="0" y="20003"/>
                    </a:moveTo>
                    <a:lnTo>
                      <a:pt x="16220" y="7480"/>
                    </a:lnTo>
                    <a:lnTo>
                      <a:pt x="16220" y="84"/>
                    </a:lnTo>
                    <a:lnTo>
                      <a:pt x="0" y="84"/>
                    </a:lnTo>
                    <a:lnTo>
                      <a:pt x="0" y="20003"/>
                    </a:lnTo>
                    <a:close/>
                    <a:moveTo>
                      <a:pt x="62109" y="62108"/>
                    </a:moveTo>
                    <a:lnTo>
                      <a:pt x="52696" y="62108"/>
                    </a:lnTo>
                    <a:lnTo>
                      <a:pt x="52696" y="52695"/>
                    </a:lnTo>
                    <a:lnTo>
                      <a:pt x="62109" y="52695"/>
                    </a:lnTo>
                    <a:lnTo>
                      <a:pt x="62109" y="62108"/>
                    </a:lnTo>
                    <a:close/>
                    <a:moveTo>
                      <a:pt x="62109" y="45636"/>
                    </a:moveTo>
                    <a:lnTo>
                      <a:pt x="52696" y="45636"/>
                    </a:lnTo>
                    <a:lnTo>
                      <a:pt x="52696" y="36223"/>
                    </a:lnTo>
                    <a:lnTo>
                      <a:pt x="62109" y="36223"/>
                    </a:lnTo>
                    <a:lnTo>
                      <a:pt x="62109" y="45636"/>
                    </a:lnTo>
                    <a:close/>
                    <a:moveTo>
                      <a:pt x="45636" y="62108"/>
                    </a:moveTo>
                    <a:lnTo>
                      <a:pt x="36223" y="62108"/>
                    </a:lnTo>
                    <a:lnTo>
                      <a:pt x="36223" y="52695"/>
                    </a:lnTo>
                    <a:lnTo>
                      <a:pt x="45636" y="52695"/>
                    </a:lnTo>
                    <a:lnTo>
                      <a:pt x="45636" y="62108"/>
                    </a:lnTo>
                    <a:close/>
                    <a:moveTo>
                      <a:pt x="45636" y="45636"/>
                    </a:moveTo>
                    <a:lnTo>
                      <a:pt x="36223" y="45636"/>
                    </a:lnTo>
                    <a:lnTo>
                      <a:pt x="36223" y="36223"/>
                    </a:lnTo>
                    <a:lnTo>
                      <a:pt x="45636" y="36223"/>
                    </a:lnTo>
                    <a:lnTo>
                      <a:pt x="45636" y="45636"/>
                    </a:lnTo>
                    <a:close/>
                    <a:moveTo>
                      <a:pt x="71522" y="71521"/>
                    </a:moveTo>
                    <a:lnTo>
                      <a:pt x="71522" y="27650"/>
                    </a:lnTo>
                    <a:lnTo>
                      <a:pt x="35803" y="0"/>
                    </a:lnTo>
                    <a:lnTo>
                      <a:pt x="84" y="27650"/>
                    </a:lnTo>
                    <a:lnTo>
                      <a:pt x="84" y="71521"/>
                    </a:lnTo>
                    <a:lnTo>
                      <a:pt x="71522" y="71521"/>
                    </a:lnTo>
                    <a:close/>
                  </a:path>
                </a:pathLst>
              </a:custGeom>
              <a:solidFill>
                <a:srgbClr val="3B4956"/>
              </a:solidFill>
              <a:ln w="8404" cap="flat">
                <a:noFill/>
                <a:prstDash val="solid"/>
                <a:miter/>
              </a:ln>
            </p:spPr>
            <p:txBody>
              <a:bodyPr rtlCol="0" anchor="ctr"/>
              <a:lstStyle/>
              <a:p>
                <a:endParaRPr lang="en-GB" sz="1088" noProof="0"/>
              </a:p>
            </p:txBody>
          </p:sp>
          <p:grpSp>
            <p:nvGrpSpPr>
              <p:cNvPr id="396" name="Group 395">
                <a:extLst>
                  <a:ext uri="{FF2B5EF4-FFF2-40B4-BE49-F238E27FC236}">
                    <a16:creationId xmlns:a16="http://schemas.microsoft.com/office/drawing/2014/main" id="{82F3CD39-E73C-EDCE-7C89-D6D750D33493}"/>
                  </a:ext>
                </a:extLst>
              </p:cNvPr>
              <p:cNvGrpSpPr/>
              <p:nvPr/>
            </p:nvGrpSpPr>
            <p:grpSpPr>
              <a:xfrm>
                <a:off x="1562237" y="4463422"/>
                <a:ext cx="100243" cy="83963"/>
                <a:chOff x="3260714" y="3305692"/>
                <a:chExt cx="85388" cy="71521"/>
              </a:xfrm>
            </p:grpSpPr>
            <p:sp>
              <p:nvSpPr>
                <p:cNvPr id="444" name="Freeform: Shape 241">
                  <a:extLst>
                    <a:ext uri="{FF2B5EF4-FFF2-40B4-BE49-F238E27FC236}">
                      <a16:creationId xmlns:a16="http://schemas.microsoft.com/office/drawing/2014/main" id="{A18CE0FE-02A2-C411-E945-611AB75CEE61}"/>
                    </a:ext>
                  </a:extLst>
                </p:cNvPr>
                <p:cNvSpPr/>
                <p:nvPr/>
              </p:nvSpPr>
              <p:spPr>
                <a:xfrm>
                  <a:off x="3333244" y="3323594"/>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088" noProof="0"/>
                </a:p>
              </p:txBody>
            </p:sp>
            <p:sp>
              <p:nvSpPr>
                <p:cNvPr id="445" name="Freeform: Shape 242">
                  <a:extLst>
                    <a:ext uri="{FF2B5EF4-FFF2-40B4-BE49-F238E27FC236}">
                      <a16:creationId xmlns:a16="http://schemas.microsoft.com/office/drawing/2014/main" id="{10978F97-806D-EC71-A870-30EA6CB78443}"/>
                    </a:ext>
                  </a:extLst>
                </p:cNvPr>
                <p:cNvSpPr/>
                <p:nvPr/>
              </p:nvSpPr>
              <p:spPr>
                <a:xfrm>
                  <a:off x="3266765" y="3323594"/>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088" noProof="0"/>
                </a:p>
              </p:txBody>
            </p:sp>
            <p:sp>
              <p:nvSpPr>
                <p:cNvPr id="446" name="Freeform: Shape 243">
                  <a:extLst>
                    <a:ext uri="{FF2B5EF4-FFF2-40B4-BE49-F238E27FC236}">
                      <a16:creationId xmlns:a16="http://schemas.microsoft.com/office/drawing/2014/main" id="{ECE5C80A-E9D7-8FA3-CB56-A4D3505EC4CE}"/>
                    </a:ext>
                  </a:extLst>
                </p:cNvPr>
                <p:cNvSpPr/>
                <p:nvPr/>
              </p:nvSpPr>
              <p:spPr>
                <a:xfrm>
                  <a:off x="3280969" y="3305692"/>
                  <a:ext cx="44879" cy="58999"/>
                </a:xfrm>
                <a:custGeom>
                  <a:avLst/>
                  <a:gdLst>
                    <a:gd name="connsiteX0" fmla="*/ 21683 w 44879"/>
                    <a:gd name="connsiteY0" fmla="*/ 46729 h 58999"/>
                    <a:gd name="connsiteX1" fmla="*/ 21683 w 44879"/>
                    <a:gd name="connsiteY1" fmla="*/ 33954 h 58999"/>
                    <a:gd name="connsiteX2" fmla="*/ 12691 w 44879"/>
                    <a:gd name="connsiteY2" fmla="*/ 33954 h 58999"/>
                    <a:gd name="connsiteX3" fmla="*/ 16641 w 44879"/>
                    <a:gd name="connsiteY3" fmla="*/ 17817 h 58999"/>
                    <a:gd name="connsiteX4" fmla="*/ 29499 w 44879"/>
                    <a:gd name="connsiteY4" fmla="*/ 17817 h 58999"/>
                    <a:gd name="connsiteX5" fmla="*/ 24457 w 44879"/>
                    <a:gd name="connsiteY5" fmla="*/ 28071 h 58999"/>
                    <a:gd name="connsiteX6" fmla="*/ 33281 w 44879"/>
                    <a:gd name="connsiteY6" fmla="*/ 28071 h 58999"/>
                    <a:gd name="connsiteX7" fmla="*/ 21683 w 44879"/>
                    <a:gd name="connsiteY7" fmla="*/ 46729 h 58999"/>
                    <a:gd name="connsiteX8" fmla="*/ 44880 w 44879"/>
                    <a:gd name="connsiteY8" fmla="*/ 0 h 58999"/>
                    <a:gd name="connsiteX9" fmla="*/ 0 w 44879"/>
                    <a:gd name="connsiteY9" fmla="*/ 0 h 58999"/>
                    <a:gd name="connsiteX10" fmla="*/ 0 w 44879"/>
                    <a:gd name="connsiteY10" fmla="*/ 58999 h 58999"/>
                    <a:gd name="connsiteX11" fmla="*/ 44880 w 44879"/>
                    <a:gd name="connsiteY11" fmla="*/ 58999 h 58999"/>
                    <a:gd name="connsiteX12" fmla="*/ 44880 w 44879"/>
                    <a:gd name="connsiteY12" fmla="*/ 0 h 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79" h="58999">
                      <a:moveTo>
                        <a:pt x="21683" y="46729"/>
                      </a:moveTo>
                      <a:lnTo>
                        <a:pt x="21683" y="33954"/>
                      </a:lnTo>
                      <a:lnTo>
                        <a:pt x="12691" y="33954"/>
                      </a:lnTo>
                      <a:lnTo>
                        <a:pt x="16641" y="17817"/>
                      </a:lnTo>
                      <a:lnTo>
                        <a:pt x="29499" y="17817"/>
                      </a:lnTo>
                      <a:lnTo>
                        <a:pt x="24457" y="28071"/>
                      </a:lnTo>
                      <a:lnTo>
                        <a:pt x="33281" y="28071"/>
                      </a:lnTo>
                      <a:lnTo>
                        <a:pt x="21683" y="46729"/>
                      </a:lnTo>
                      <a:close/>
                      <a:moveTo>
                        <a:pt x="44880" y="0"/>
                      </a:moveTo>
                      <a:lnTo>
                        <a:pt x="0" y="0"/>
                      </a:lnTo>
                      <a:lnTo>
                        <a:pt x="0" y="58999"/>
                      </a:lnTo>
                      <a:lnTo>
                        <a:pt x="44880" y="58999"/>
                      </a:lnTo>
                      <a:lnTo>
                        <a:pt x="44880" y="0"/>
                      </a:lnTo>
                      <a:close/>
                    </a:path>
                  </a:pathLst>
                </a:custGeom>
                <a:solidFill>
                  <a:srgbClr val="3B4956"/>
                </a:solidFill>
                <a:ln w="8404" cap="flat">
                  <a:noFill/>
                  <a:prstDash val="solid"/>
                  <a:miter/>
                </a:ln>
              </p:spPr>
              <p:txBody>
                <a:bodyPr rtlCol="0" anchor="ctr"/>
                <a:lstStyle/>
                <a:p>
                  <a:endParaRPr lang="en-GB" sz="1088" noProof="0"/>
                </a:p>
              </p:txBody>
            </p:sp>
            <p:sp>
              <p:nvSpPr>
                <p:cNvPr id="447" name="Freeform: Shape 244">
                  <a:extLst>
                    <a:ext uri="{FF2B5EF4-FFF2-40B4-BE49-F238E27FC236}">
                      <a16:creationId xmlns:a16="http://schemas.microsoft.com/office/drawing/2014/main" id="{7256BA65-BD63-681C-5656-1750591A7E00}"/>
                    </a:ext>
                  </a:extLst>
                </p:cNvPr>
                <p:cNvSpPr/>
                <p:nvPr/>
              </p:nvSpPr>
              <p:spPr>
                <a:xfrm>
                  <a:off x="3260714" y="3370490"/>
                  <a:ext cx="85388" cy="6723"/>
                </a:xfrm>
                <a:custGeom>
                  <a:avLst/>
                  <a:gdLst>
                    <a:gd name="connsiteX0" fmla="*/ 0 w 85388"/>
                    <a:gd name="connsiteY0" fmla="*/ 0 h 6723"/>
                    <a:gd name="connsiteX1" fmla="*/ 85389 w 85388"/>
                    <a:gd name="connsiteY1" fmla="*/ 0 h 6723"/>
                    <a:gd name="connsiteX2" fmla="*/ 85389 w 85388"/>
                    <a:gd name="connsiteY2" fmla="*/ 6724 h 6723"/>
                    <a:gd name="connsiteX3" fmla="*/ 0 w 85388"/>
                    <a:gd name="connsiteY3" fmla="*/ 6724 h 6723"/>
                  </a:gdLst>
                  <a:ahLst/>
                  <a:cxnLst>
                    <a:cxn ang="0">
                      <a:pos x="connsiteX0" y="connsiteY0"/>
                    </a:cxn>
                    <a:cxn ang="0">
                      <a:pos x="connsiteX1" y="connsiteY1"/>
                    </a:cxn>
                    <a:cxn ang="0">
                      <a:pos x="connsiteX2" y="connsiteY2"/>
                    </a:cxn>
                    <a:cxn ang="0">
                      <a:pos x="connsiteX3" y="connsiteY3"/>
                    </a:cxn>
                  </a:cxnLst>
                  <a:rect l="l" t="t" r="r" b="b"/>
                  <a:pathLst>
                    <a:path w="85388" h="6723">
                      <a:moveTo>
                        <a:pt x="0" y="0"/>
                      </a:moveTo>
                      <a:lnTo>
                        <a:pt x="85389" y="0"/>
                      </a:lnTo>
                      <a:lnTo>
                        <a:pt x="85389" y="6724"/>
                      </a:lnTo>
                      <a:lnTo>
                        <a:pt x="0" y="6724"/>
                      </a:lnTo>
                      <a:close/>
                    </a:path>
                  </a:pathLst>
                </a:custGeom>
                <a:solidFill>
                  <a:srgbClr val="3B4956"/>
                </a:solidFill>
                <a:ln w="8404" cap="flat">
                  <a:noFill/>
                  <a:prstDash val="solid"/>
                  <a:miter/>
                </a:ln>
              </p:spPr>
              <p:txBody>
                <a:bodyPr rtlCol="0" anchor="ctr"/>
                <a:lstStyle/>
                <a:p>
                  <a:endParaRPr lang="en-GB" sz="1088" noProof="0"/>
                </a:p>
              </p:txBody>
            </p:sp>
          </p:grpSp>
          <p:grpSp>
            <p:nvGrpSpPr>
              <p:cNvPr id="407" name="Group 406">
                <a:extLst>
                  <a:ext uri="{FF2B5EF4-FFF2-40B4-BE49-F238E27FC236}">
                    <a16:creationId xmlns:a16="http://schemas.microsoft.com/office/drawing/2014/main" id="{540B6717-1CB4-E55A-49EB-408C60253A52}"/>
                  </a:ext>
                </a:extLst>
              </p:cNvPr>
              <p:cNvGrpSpPr/>
              <p:nvPr/>
            </p:nvGrpSpPr>
            <p:grpSpPr>
              <a:xfrm>
                <a:off x="1574076" y="4325107"/>
                <a:ext cx="82162" cy="101315"/>
                <a:chOff x="3270799" y="3187874"/>
                <a:chExt cx="69986" cy="86301"/>
              </a:xfrm>
            </p:grpSpPr>
            <p:sp>
              <p:nvSpPr>
                <p:cNvPr id="434" name="Freeform: Shape 231">
                  <a:extLst>
                    <a:ext uri="{FF2B5EF4-FFF2-40B4-BE49-F238E27FC236}">
                      <a16:creationId xmlns:a16="http://schemas.microsoft.com/office/drawing/2014/main" id="{B37E3A9D-0918-54B0-A66A-DDCD309A326B}"/>
                    </a:ext>
                  </a:extLst>
                </p:cNvPr>
                <p:cNvSpPr/>
                <p:nvPr/>
              </p:nvSpPr>
              <p:spPr>
                <a:xfrm>
                  <a:off x="3323663" y="3213412"/>
                  <a:ext cx="14791" cy="8572"/>
                </a:xfrm>
                <a:custGeom>
                  <a:avLst/>
                  <a:gdLst>
                    <a:gd name="connsiteX0" fmla="*/ 0 w 14791"/>
                    <a:gd name="connsiteY0" fmla="*/ 0 h 8572"/>
                    <a:gd name="connsiteX1" fmla="*/ 14792 w 14791"/>
                    <a:gd name="connsiteY1" fmla="*/ 0 h 8572"/>
                    <a:gd name="connsiteX2" fmla="*/ 14792 w 14791"/>
                    <a:gd name="connsiteY2" fmla="*/ 8573 h 8572"/>
                    <a:gd name="connsiteX3" fmla="*/ 0 w 14791"/>
                    <a:gd name="connsiteY3" fmla="*/ 8573 h 8572"/>
                  </a:gdLst>
                  <a:ahLst/>
                  <a:cxnLst>
                    <a:cxn ang="0">
                      <a:pos x="connsiteX0" y="connsiteY0"/>
                    </a:cxn>
                    <a:cxn ang="0">
                      <a:pos x="connsiteX1" y="connsiteY1"/>
                    </a:cxn>
                    <a:cxn ang="0">
                      <a:pos x="connsiteX2" y="connsiteY2"/>
                    </a:cxn>
                    <a:cxn ang="0">
                      <a:pos x="connsiteX3" y="connsiteY3"/>
                    </a:cxn>
                  </a:cxnLst>
                  <a:rect l="l" t="t" r="r" b="b"/>
                  <a:pathLst>
                    <a:path w="14791" h="8572">
                      <a:moveTo>
                        <a:pt x="0" y="0"/>
                      </a:moveTo>
                      <a:lnTo>
                        <a:pt x="14792" y="0"/>
                      </a:lnTo>
                      <a:lnTo>
                        <a:pt x="14792" y="8573"/>
                      </a:lnTo>
                      <a:lnTo>
                        <a:pt x="0" y="8573"/>
                      </a:lnTo>
                      <a:close/>
                    </a:path>
                  </a:pathLst>
                </a:custGeom>
                <a:solidFill>
                  <a:srgbClr val="3B4956"/>
                </a:solidFill>
                <a:ln w="8404" cap="flat">
                  <a:noFill/>
                  <a:prstDash val="solid"/>
                  <a:miter/>
                </a:ln>
              </p:spPr>
              <p:txBody>
                <a:bodyPr rtlCol="0" anchor="ctr"/>
                <a:lstStyle/>
                <a:p>
                  <a:endParaRPr lang="en-GB" sz="1088" noProof="0"/>
                </a:p>
              </p:txBody>
            </p:sp>
            <p:sp>
              <p:nvSpPr>
                <p:cNvPr id="435" name="Freeform: Shape 232">
                  <a:extLst>
                    <a:ext uri="{FF2B5EF4-FFF2-40B4-BE49-F238E27FC236}">
                      <a16:creationId xmlns:a16="http://schemas.microsoft.com/office/drawing/2014/main" id="{9B187CA0-4C24-F947-C087-89E904F1068B}"/>
                    </a:ext>
                  </a:extLst>
                </p:cNvPr>
                <p:cNvSpPr/>
                <p:nvPr/>
              </p:nvSpPr>
              <p:spPr>
                <a:xfrm rot="17847868">
                  <a:off x="3309988" y="3190354"/>
                  <a:ext cx="13531" cy="8572"/>
                </a:xfrm>
                <a:custGeom>
                  <a:avLst/>
                  <a:gdLst>
                    <a:gd name="connsiteX0" fmla="*/ 0 w 13531"/>
                    <a:gd name="connsiteY0" fmla="*/ 0 h 8572"/>
                    <a:gd name="connsiteX1" fmla="*/ 13531 w 13531"/>
                    <a:gd name="connsiteY1" fmla="*/ 0 h 8572"/>
                    <a:gd name="connsiteX2" fmla="*/ 13531 w 13531"/>
                    <a:gd name="connsiteY2" fmla="*/ 8572 h 8572"/>
                    <a:gd name="connsiteX3" fmla="*/ 0 w 13531"/>
                    <a:gd name="connsiteY3" fmla="*/ 8572 h 8572"/>
                  </a:gdLst>
                  <a:ahLst/>
                  <a:cxnLst>
                    <a:cxn ang="0">
                      <a:pos x="connsiteX0" y="connsiteY0"/>
                    </a:cxn>
                    <a:cxn ang="0">
                      <a:pos x="connsiteX1" y="connsiteY1"/>
                    </a:cxn>
                    <a:cxn ang="0">
                      <a:pos x="connsiteX2" y="connsiteY2"/>
                    </a:cxn>
                    <a:cxn ang="0">
                      <a:pos x="connsiteX3" y="connsiteY3"/>
                    </a:cxn>
                  </a:cxnLst>
                  <a:rect l="l" t="t" r="r" b="b"/>
                  <a:pathLst>
                    <a:path w="13531" h="8572">
                      <a:moveTo>
                        <a:pt x="0" y="0"/>
                      </a:moveTo>
                      <a:lnTo>
                        <a:pt x="13531" y="0"/>
                      </a:lnTo>
                      <a:lnTo>
                        <a:pt x="13531" y="8572"/>
                      </a:lnTo>
                      <a:lnTo>
                        <a:pt x="0" y="8572"/>
                      </a:lnTo>
                      <a:close/>
                    </a:path>
                  </a:pathLst>
                </a:custGeom>
                <a:solidFill>
                  <a:srgbClr val="3B4956"/>
                </a:solidFill>
                <a:ln w="8404" cap="flat">
                  <a:noFill/>
                  <a:prstDash val="solid"/>
                  <a:miter/>
                </a:ln>
              </p:spPr>
              <p:txBody>
                <a:bodyPr rtlCol="0" anchor="ctr"/>
                <a:lstStyle/>
                <a:p>
                  <a:endParaRPr lang="en-GB" sz="1088" noProof="0"/>
                </a:p>
              </p:txBody>
            </p:sp>
            <p:sp>
              <p:nvSpPr>
                <p:cNvPr id="436" name="Freeform: Shape 233">
                  <a:extLst>
                    <a:ext uri="{FF2B5EF4-FFF2-40B4-BE49-F238E27FC236}">
                      <a16:creationId xmlns:a16="http://schemas.microsoft.com/office/drawing/2014/main" id="{C9A39D23-9F58-DF4B-2351-000EC86746C4}"/>
                    </a:ext>
                  </a:extLst>
                </p:cNvPr>
                <p:cNvSpPr/>
                <p:nvPr/>
              </p:nvSpPr>
              <p:spPr>
                <a:xfrm rot="19840763">
                  <a:off x="3327759" y="3195696"/>
                  <a:ext cx="13026" cy="8572"/>
                </a:xfrm>
                <a:custGeom>
                  <a:avLst/>
                  <a:gdLst>
                    <a:gd name="connsiteX0" fmla="*/ 0 w 13026"/>
                    <a:gd name="connsiteY0" fmla="*/ 0 h 8572"/>
                    <a:gd name="connsiteX1" fmla="*/ 13027 w 13026"/>
                    <a:gd name="connsiteY1" fmla="*/ 0 h 8572"/>
                    <a:gd name="connsiteX2" fmla="*/ 13027 w 13026"/>
                    <a:gd name="connsiteY2" fmla="*/ 8573 h 8572"/>
                    <a:gd name="connsiteX3" fmla="*/ 0 w 13026"/>
                    <a:gd name="connsiteY3" fmla="*/ 8573 h 8572"/>
                  </a:gdLst>
                  <a:ahLst/>
                  <a:cxnLst>
                    <a:cxn ang="0">
                      <a:pos x="connsiteX0" y="connsiteY0"/>
                    </a:cxn>
                    <a:cxn ang="0">
                      <a:pos x="connsiteX1" y="connsiteY1"/>
                    </a:cxn>
                    <a:cxn ang="0">
                      <a:pos x="connsiteX2" y="connsiteY2"/>
                    </a:cxn>
                    <a:cxn ang="0">
                      <a:pos x="connsiteX3" y="connsiteY3"/>
                    </a:cxn>
                  </a:cxnLst>
                  <a:rect l="l" t="t" r="r" b="b"/>
                  <a:pathLst>
                    <a:path w="13026" h="8572">
                      <a:moveTo>
                        <a:pt x="0" y="0"/>
                      </a:moveTo>
                      <a:lnTo>
                        <a:pt x="13027" y="0"/>
                      </a:lnTo>
                      <a:lnTo>
                        <a:pt x="13027" y="8573"/>
                      </a:lnTo>
                      <a:lnTo>
                        <a:pt x="0" y="8573"/>
                      </a:lnTo>
                      <a:close/>
                    </a:path>
                  </a:pathLst>
                </a:custGeom>
                <a:solidFill>
                  <a:srgbClr val="3B4956"/>
                </a:solidFill>
                <a:ln w="8404" cap="flat">
                  <a:noFill/>
                  <a:prstDash val="solid"/>
                  <a:miter/>
                </a:ln>
              </p:spPr>
              <p:txBody>
                <a:bodyPr rtlCol="0" anchor="ctr"/>
                <a:lstStyle/>
                <a:p>
                  <a:endParaRPr lang="en-GB" sz="1088" noProof="0"/>
                </a:p>
              </p:txBody>
            </p:sp>
            <p:grpSp>
              <p:nvGrpSpPr>
                <p:cNvPr id="437" name="Graphic 2">
                  <a:extLst>
                    <a:ext uri="{FF2B5EF4-FFF2-40B4-BE49-F238E27FC236}">
                      <a16:creationId xmlns:a16="http://schemas.microsoft.com/office/drawing/2014/main" id="{01FA2191-131C-B0F6-3A72-524D5F1DF9D6}"/>
                    </a:ext>
                  </a:extLst>
                </p:cNvPr>
                <p:cNvGrpSpPr/>
                <p:nvPr/>
              </p:nvGrpSpPr>
              <p:grpSpPr>
                <a:xfrm>
                  <a:off x="3270799" y="3187946"/>
                  <a:ext cx="57822" cy="86229"/>
                  <a:chOff x="3270799" y="3187946"/>
                  <a:chExt cx="57822" cy="86229"/>
                </a:xfrm>
                <a:solidFill>
                  <a:srgbClr val="3B4956"/>
                </a:solidFill>
              </p:grpSpPr>
              <p:sp>
                <p:nvSpPr>
                  <p:cNvPr id="438" name="Freeform: Shape 235">
                    <a:extLst>
                      <a:ext uri="{FF2B5EF4-FFF2-40B4-BE49-F238E27FC236}">
                        <a16:creationId xmlns:a16="http://schemas.microsoft.com/office/drawing/2014/main" id="{824215C2-66FD-1674-C9B6-0C9C812C3E9B}"/>
                      </a:ext>
                    </a:extLst>
                  </p:cNvPr>
                  <p:cNvSpPr/>
                  <p:nvPr/>
                </p:nvSpPr>
                <p:spPr>
                  <a:xfrm>
                    <a:off x="3293659" y="3210974"/>
                    <a:ext cx="14455" cy="14455"/>
                  </a:xfrm>
                  <a:custGeom>
                    <a:avLst/>
                    <a:gdLst>
                      <a:gd name="connsiteX0" fmla="*/ 14456 w 14455"/>
                      <a:gd name="connsiteY0" fmla="*/ 7228 h 14455"/>
                      <a:gd name="connsiteX1" fmla="*/ 7228 w 14455"/>
                      <a:gd name="connsiteY1" fmla="*/ 0 h 14455"/>
                      <a:gd name="connsiteX2" fmla="*/ 0 w 14455"/>
                      <a:gd name="connsiteY2" fmla="*/ 7228 h 14455"/>
                      <a:gd name="connsiteX3" fmla="*/ 7228 w 14455"/>
                      <a:gd name="connsiteY3" fmla="*/ 14456 h 14455"/>
                      <a:gd name="connsiteX4" fmla="*/ 14456 w 14455"/>
                      <a:gd name="connsiteY4" fmla="*/ 7228 h 1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14455">
                        <a:moveTo>
                          <a:pt x="14456" y="7228"/>
                        </a:moveTo>
                        <a:cubicBezTo>
                          <a:pt x="14456" y="3278"/>
                          <a:pt x="11178" y="0"/>
                          <a:pt x="7228" y="0"/>
                        </a:cubicBezTo>
                        <a:cubicBezTo>
                          <a:pt x="3278" y="0"/>
                          <a:pt x="0" y="3194"/>
                          <a:pt x="0" y="7228"/>
                        </a:cubicBezTo>
                        <a:cubicBezTo>
                          <a:pt x="0" y="11178"/>
                          <a:pt x="3194" y="14456"/>
                          <a:pt x="7228" y="14456"/>
                        </a:cubicBezTo>
                        <a:cubicBezTo>
                          <a:pt x="11262" y="14372"/>
                          <a:pt x="14456" y="11178"/>
                          <a:pt x="14456" y="7228"/>
                        </a:cubicBezTo>
                      </a:path>
                    </a:pathLst>
                  </a:custGeom>
                  <a:solidFill>
                    <a:srgbClr val="3B4956"/>
                  </a:solidFill>
                  <a:ln w="8404" cap="flat">
                    <a:noFill/>
                    <a:prstDash val="solid"/>
                    <a:miter/>
                  </a:ln>
                </p:spPr>
                <p:txBody>
                  <a:bodyPr rtlCol="0" anchor="ctr"/>
                  <a:lstStyle/>
                  <a:p>
                    <a:endParaRPr lang="en-GB" sz="1088" noProof="0"/>
                  </a:p>
                </p:txBody>
              </p:sp>
              <p:sp>
                <p:nvSpPr>
                  <p:cNvPr id="439" name="Freeform: Shape 236">
                    <a:extLst>
                      <a:ext uri="{FF2B5EF4-FFF2-40B4-BE49-F238E27FC236}">
                        <a16:creationId xmlns:a16="http://schemas.microsoft.com/office/drawing/2014/main" id="{CAE707B9-F898-B80E-F816-D7A7CE29B444}"/>
                      </a:ext>
                    </a:extLst>
                  </p:cNvPr>
                  <p:cNvSpPr/>
                  <p:nvPr/>
                </p:nvSpPr>
                <p:spPr>
                  <a:xfrm>
                    <a:off x="3270799" y="3187946"/>
                    <a:ext cx="57822" cy="86229"/>
                  </a:xfrm>
                  <a:custGeom>
                    <a:avLst/>
                    <a:gdLst>
                      <a:gd name="connsiteX0" fmla="*/ 57822 w 57822"/>
                      <a:gd name="connsiteY0" fmla="*/ 42526 h 86229"/>
                      <a:gd name="connsiteX1" fmla="*/ 43199 w 57822"/>
                      <a:gd name="connsiteY1" fmla="*/ 33366 h 86229"/>
                      <a:gd name="connsiteX2" fmla="*/ 39669 w 57822"/>
                      <a:gd name="connsiteY2" fmla="*/ 39669 h 86229"/>
                      <a:gd name="connsiteX3" fmla="*/ 30172 w 57822"/>
                      <a:gd name="connsiteY3" fmla="*/ 43619 h 86229"/>
                      <a:gd name="connsiteX4" fmla="*/ 16725 w 57822"/>
                      <a:gd name="connsiteY4" fmla="*/ 30172 h 86229"/>
                      <a:gd name="connsiteX5" fmla="*/ 20675 w 57822"/>
                      <a:gd name="connsiteY5" fmla="*/ 20675 h 86229"/>
                      <a:gd name="connsiteX6" fmla="*/ 30172 w 57822"/>
                      <a:gd name="connsiteY6" fmla="*/ 16725 h 86229"/>
                      <a:gd name="connsiteX7" fmla="*/ 34374 w 57822"/>
                      <a:gd name="connsiteY7" fmla="*/ 17397 h 86229"/>
                      <a:gd name="connsiteX8" fmla="*/ 34374 w 57822"/>
                      <a:gd name="connsiteY8" fmla="*/ 0 h 86229"/>
                      <a:gd name="connsiteX9" fmla="*/ 25802 w 57822"/>
                      <a:gd name="connsiteY9" fmla="*/ 0 h 86229"/>
                      <a:gd name="connsiteX10" fmla="*/ 25802 w 57822"/>
                      <a:gd name="connsiteY10" fmla="*/ 12607 h 86229"/>
                      <a:gd name="connsiteX11" fmla="*/ 20003 w 57822"/>
                      <a:gd name="connsiteY11" fmla="*/ 1429 h 86229"/>
                      <a:gd name="connsiteX12" fmla="*/ 12354 w 57822"/>
                      <a:gd name="connsiteY12" fmla="*/ 5379 h 86229"/>
                      <a:gd name="connsiteX13" fmla="*/ 18994 w 57822"/>
                      <a:gd name="connsiteY13" fmla="*/ 18154 h 86229"/>
                      <a:gd name="connsiteX14" fmla="*/ 6808 w 57822"/>
                      <a:gd name="connsiteY14" fmla="*/ 10506 h 86229"/>
                      <a:gd name="connsiteX15" fmla="*/ 2269 w 57822"/>
                      <a:gd name="connsiteY15" fmla="*/ 17817 h 86229"/>
                      <a:gd name="connsiteX16" fmla="*/ 15128 w 57822"/>
                      <a:gd name="connsiteY16" fmla="*/ 25886 h 86229"/>
                      <a:gd name="connsiteX17" fmla="*/ 0 w 57822"/>
                      <a:gd name="connsiteY17" fmla="*/ 25886 h 86229"/>
                      <a:gd name="connsiteX18" fmla="*/ 0 w 57822"/>
                      <a:gd name="connsiteY18" fmla="*/ 34458 h 86229"/>
                      <a:gd name="connsiteX19" fmla="*/ 13531 w 57822"/>
                      <a:gd name="connsiteY19" fmla="*/ 34458 h 86229"/>
                      <a:gd name="connsiteX20" fmla="*/ 1681 w 57822"/>
                      <a:gd name="connsiteY20" fmla="*/ 41014 h 86229"/>
                      <a:gd name="connsiteX21" fmla="*/ 5883 w 57822"/>
                      <a:gd name="connsiteY21" fmla="*/ 48578 h 86229"/>
                      <a:gd name="connsiteX22" fmla="*/ 19750 w 57822"/>
                      <a:gd name="connsiteY22" fmla="*/ 40845 h 86229"/>
                      <a:gd name="connsiteX23" fmla="*/ 12438 w 57822"/>
                      <a:gd name="connsiteY23" fmla="*/ 54881 h 86229"/>
                      <a:gd name="connsiteX24" fmla="*/ 20087 w 57822"/>
                      <a:gd name="connsiteY24" fmla="*/ 58831 h 86229"/>
                      <a:gd name="connsiteX25" fmla="*/ 26474 w 57822"/>
                      <a:gd name="connsiteY25" fmla="*/ 46561 h 86229"/>
                      <a:gd name="connsiteX26" fmla="*/ 26558 w 57822"/>
                      <a:gd name="connsiteY26" fmla="*/ 86229 h 86229"/>
                      <a:gd name="connsiteX27" fmla="*/ 33954 w 57822"/>
                      <a:gd name="connsiteY27" fmla="*/ 86229 h 86229"/>
                      <a:gd name="connsiteX28" fmla="*/ 33870 w 57822"/>
                      <a:gd name="connsiteY28" fmla="*/ 46477 h 86229"/>
                      <a:gd name="connsiteX29" fmla="*/ 40257 w 57822"/>
                      <a:gd name="connsiteY29" fmla="*/ 58831 h 86229"/>
                      <a:gd name="connsiteX30" fmla="*/ 47905 w 57822"/>
                      <a:gd name="connsiteY30" fmla="*/ 54881 h 86229"/>
                      <a:gd name="connsiteX31" fmla="*/ 41266 w 57822"/>
                      <a:gd name="connsiteY31" fmla="*/ 42106 h 86229"/>
                      <a:gd name="connsiteX32" fmla="*/ 53452 w 57822"/>
                      <a:gd name="connsiteY32" fmla="*/ 49754 h 86229"/>
                      <a:gd name="connsiteX33" fmla="*/ 57822 w 57822"/>
                      <a:gd name="connsiteY33" fmla="*/ 42526 h 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822" h="86229">
                        <a:moveTo>
                          <a:pt x="57822" y="42526"/>
                        </a:moveTo>
                        <a:lnTo>
                          <a:pt x="43199" y="33366"/>
                        </a:lnTo>
                        <a:cubicBezTo>
                          <a:pt x="42610" y="35719"/>
                          <a:pt x="41434" y="37904"/>
                          <a:pt x="39669" y="39669"/>
                        </a:cubicBezTo>
                        <a:cubicBezTo>
                          <a:pt x="37147" y="42190"/>
                          <a:pt x="33786" y="43619"/>
                          <a:pt x="30172" y="43619"/>
                        </a:cubicBezTo>
                        <a:cubicBezTo>
                          <a:pt x="22776" y="43619"/>
                          <a:pt x="16725" y="37568"/>
                          <a:pt x="16725" y="30172"/>
                        </a:cubicBezTo>
                        <a:cubicBezTo>
                          <a:pt x="16725" y="26558"/>
                          <a:pt x="18154" y="23196"/>
                          <a:pt x="20675" y="20675"/>
                        </a:cubicBezTo>
                        <a:cubicBezTo>
                          <a:pt x="23196" y="18154"/>
                          <a:pt x="26558" y="16725"/>
                          <a:pt x="30172" y="16725"/>
                        </a:cubicBezTo>
                        <a:cubicBezTo>
                          <a:pt x="31601" y="16725"/>
                          <a:pt x="33029" y="16977"/>
                          <a:pt x="34374" y="17397"/>
                        </a:cubicBezTo>
                        <a:lnTo>
                          <a:pt x="34374" y="0"/>
                        </a:lnTo>
                        <a:lnTo>
                          <a:pt x="25802" y="0"/>
                        </a:lnTo>
                        <a:lnTo>
                          <a:pt x="25802" y="12607"/>
                        </a:lnTo>
                        <a:lnTo>
                          <a:pt x="20003" y="1429"/>
                        </a:lnTo>
                        <a:lnTo>
                          <a:pt x="12354" y="5379"/>
                        </a:lnTo>
                        <a:lnTo>
                          <a:pt x="18994" y="18154"/>
                        </a:lnTo>
                        <a:lnTo>
                          <a:pt x="6808" y="10506"/>
                        </a:lnTo>
                        <a:lnTo>
                          <a:pt x="2269" y="17817"/>
                        </a:lnTo>
                        <a:lnTo>
                          <a:pt x="15128" y="25886"/>
                        </a:lnTo>
                        <a:lnTo>
                          <a:pt x="0" y="25886"/>
                        </a:lnTo>
                        <a:lnTo>
                          <a:pt x="0" y="34458"/>
                        </a:lnTo>
                        <a:lnTo>
                          <a:pt x="13531" y="34458"/>
                        </a:lnTo>
                        <a:lnTo>
                          <a:pt x="1681" y="41014"/>
                        </a:lnTo>
                        <a:lnTo>
                          <a:pt x="5883" y="48578"/>
                        </a:lnTo>
                        <a:lnTo>
                          <a:pt x="19750" y="40845"/>
                        </a:lnTo>
                        <a:lnTo>
                          <a:pt x="12438" y="54881"/>
                        </a:lnTo>
                        <a:lnTo>
                          <a:pt x="20087" y="58831"/>
                        </a:lnTo>
                        <a:lnTo>
                          <a:pt x="26474" y="46561"/>
                        </a:lnTo>
                        <a:lnTo>
                          <a:pt x="26558" y="86229"/>
                        </a:lnTo>
                        <a:lnTo>
                          <a:pt x="33954" y="86229"/>
                        </a:lnTo>
                        <a:lnTo>
                          <a:pt x="33870" y="46477"/>
                        </a:lnTo>
                        <a:lnTo>
                          <a:pt x="40257" y="58831"/>
                        </a:lnTo>
                        <a:lnTo>
                          <a:pt x="47905" y="54881"/>
                        </a:lnTo>
                        <a:lnTo>
                          <a:pt x="41266" y="42106"/>
                        </a:lnTo>
                        <a:lnTo>
                          <a:pt x="53452" y="49754"/>
                        </a:lnTo>
                        <a:lnTo>
                          <a:pt x="57822" y="42526"/>
                        </a:lnTo>
                        <a:close/>
                      </a:path>
                    </a:pathLst>
                  </a:custGeom>
                  <a:solidFill>
                    <a:srgbClr val="3B4956"/>
                  </a:solidFill>
                  <a:ln w="8404" cap="flat">
                    <a:noFill/>
                    <a:prstDash val="solid"/>
                    <a:miter/>
                  </a:ln>
                </p:spPr>
                <p:txBody>
                  <a:bodyPr rtlCol="0" anchor="ctr"/>
                  <a:lstStyle/>
                  <a:p>
                    <a:endParaRPr lang="en-GB" sz="1088" noProof="0"/>
                  </a:p>
                </p:txBody>
              </p:sp>
            </p:grpSp>
          </p:grpSp>
          <p:sp>
            <p:nvSpPr>
              <p:cNvPr id="424" name="TextBox 423">
                <a:extLst>
                  <a:ext uri="{FF2B5EF4-FFF2-40B4-BE49-F238E27FC236}">
                    <a16:creationId xmlns:a16="http://schemas.microsoft.com/office/drawing/2014/main" id="{64BDBD94-9C9C-FA93-6C68-23B1049B0008}"/>
                  </a:ext>
                </a:extLst>
              </p:cNvPr>
              <p:cNvSpPr txBox="1"/>
              <p:nvPr/>
            </p:nvSpPr>
            <p:spPr>
              <a:xfrm>
                <a:off x="1701609" y="4344046"/>
                <a:ext cx="277320"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Bio plant</a:t>
                </a:r>
              </a:p>
            </p:txBody>
          </p:sp>
          <p:sp>
            <p:nvSpPr>
              <p:cNvPr id="426" name="TextBox 425">
                <a:extLst>
                  <a:ext uri="{FF2B5EF4-FFF2-40B4-BE49-F238E27FC236}">
                    <a16:creationId xmlns:a16="http://schemas.microsoft.com/office/drawing/2014/main" id="{6312390F-CF46-AEDE-7DE9-7A486AEDA0CA}"/>
                  </a:ext>
                </a:extLst>
              </p:cNvPr>
              <p:cNvSpPr txBox="1"/>
              <p:nvPr/>
            </p:nvSpPr>
            <p:spPr>
              <a:xfrm>
                <a:off x="1701609" y="4475413"/>
                <a:ext cx="245260"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Storage</a:t>
                </a:r>
              </a:p>
            </p:txBody>
          </p:sp>
          <p:sp>
            <p:nvSpPr>
              <p:cNvPr id="427" name="TextBox 426">
                <a:extLst>
                  <a:ext uri="{FF2B5EF4-FFF2-40B4-BE49-F238E27FC236}">
                    <a16:creationId xmlns:a16="http://schemas.microsoft.com/office/drawing/2014/main" id="{3634FD18-96E7-07AF-0247-826FFB0A9C07}"/>
                  </a:ext>
                </a:extLst>
              </p:cNvPr>
              <p:cNvSpPr txBox="1"/>
              <p:nvPr/>
            </p:nvSpPr>
            <p:spPr>
              <a:xfrm>
                <a:off x="1701609" y="4606781"/>
                <a:ext cx="472886"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Sales of energy</a:t>
                </a:r>
              </a:p>
            </p:txBody>
          </p:sp>
        </p:grpSp>
        <p:sp>
          <p:nvSpPr>
            <p:cNvPr id="429" name="TextBox 428">
              <a:extLst>
                <a:ext uri="{FF2B5EF4-FFF2-40B4-BE49-F238E27FC236}">
                  <a16:creationId xmlns:a16="http://schemas.microsoft.com/office/drawing/2014/main" id="{173FDE9D-8A8D-550F-580C-E029ACA874F1}"/>
                </a:ext>
              </a:extLst>
            </p:cNvPr>
            <p:cNvSpPr txBox="1"/>
            <p:nvPr/>
          </p:nvSpPr>
          <p:spPr>
            <a:xfrm>
              <a:off x="579872" y="4474667"/>
              <a:ext cx="158698"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Solar</a:t>
              </a:r>
            </a:p>
          </p:txBody>
        </p:sp>
        <p:sp>
          <p:nvSpPr>
            <p:cNvPr id="430" name="TextBox 429">
              <a:extLst>
                <a:ext uri="{FF2B5EF4-FFF2-40B4-BE49-F238E27FC236}">
                  <a16:creationId xmlns:a16="http://schemas.microsoft.com/office/drawing/2014/main" id="{2FF91591-290A-6A58-6A13-B1056E5016C4}"/>
                </a:ext>
              </a:extLst>
            </p:cNvPr>
            <p:cNvSpPr txBox="1"/>
            <p:nvPr/>
          </p:nvSpPr>
          <p:spPr>
            <a:xfrm>
              <a:off x="579872" y="4342553"/>
              <a:ext cx="421590"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Onshore wind</a:t>
              </a:r>
            </a:p>
          </p:txBody>
        </p:sp>
        <p:sp>
          <p:nvSpPr>
            <p:cNvPr id="431" name="TextBox 430">
              <a:extLst>
                <a:ext uri="{FF2B5EF4-FFF2-40B4-BE49-F238E27FC236}">
                  <a16:creationId xmlns:a16="http://schemas.microsoft.com/office/drawing/2014/main" id="{E8FADCA4-1A6C-2675-DF46-1A5E2D279CBA}"/>
                </a:ext>
              </a:extLst>
            </p:cNvPr>
            <p:cNvSpPr txBox="1"/>
            <p:nvPr/>
          </p:nvSpPr>
          <p:spPr>
            <a:xfrm>
              <a:off x="579872" y="4201412"/>
              <a:ext cx="432811"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Offshore wind</a:t>
              </a:r>
            </a:p>
          </p:txBody>
        </p:sp>
        <p:grpSp>
          <p:nvGrpSpPr>
            <p:cNvPr id="607" name="Group 606">
              <a:extLst>
                <a:ext uri="{FF2B5EF4-FFF2-40B4-BE49-F238E27FC236}">
                  <a16:creationId xmlns:a16="http://schemas.microsoft.com/office/drawing/2014/main" id="{88B09213-05A0-E202-04CD-BFB74B8E4720}"/>
                </a:ext>
              </a:extLst>
            </p:cNvPr>
            <p:cNvGrpSpPr/>
            <p:nvPr/>
          </p:nvGrpSpPr>
          <p:grpSpPr>
            <a:xfrm>
              <a:off x="2733703" y="4006140"/>
              <a:ext cx="765299" cy="543139"/>
              <a:chOff x="2666216" y="4006140"/>
              <a:chExt cx="765299" cy="543139"/>
            </a:xfrm>
          </p:grpSpPr>
          <p:sp>
            <p:nvSpPr>
              <p:cNvPr id="409" name="Freeform: Shape 215">
                <a:extLst>
                  <a:ext uri="{FF2B5EF4-FFF2-40B4-BE49-F238E27FC236}">
                    <a16:creationId xmlns:a16="http://schemas.microsoft.com/office/drawing/2014/main" id="{D6445D32-8A2B-5657-8C1F-FF54FFCDBD8F}"/>
                  </a:ext>
                </a:extLst>
              </p:cNvPr>
              <p:cNvSpPr/>
              <p:nvPr/>
            </p:nvSpPr>
            <p:spPr>
              <a:xfrm>
                <a:off x="2666216" y="4199690"/>
                <a:ext cx="77747" cy="77747"/>
              </a:xfrm>
              <a:custGeom>
                <a:avLst/>
                <a:gdLst>
                  <a:gd name="connsiteX0" fmla="*/ 0 w 66226"/>
                  <a:gd name="connsiteY0" fmla="*/ 0 h 66226"/>
                  <a:gd name="connsiteX1" fmla="*/ 66227 w 66226"/>
                  <a:gd name="connsiteY1" fmla="*/ 0 h 66226"/>
                  <a:gd name="connsiteX2" fmla="*/ 66227 w 66226"/>
                  <a:gd name="connsiteY2" fmla="*/ 66227 h 66226"/>
                  <a:gd name="connsiteX3" fmla="*/ 0 w 66226"/>
                  <a:gd name="connsiteY3" fmla="*/ 66227 h 66226"/>
                </a:gdLst>
                <a:ahLst/>
                <a:cxnLst>
                  <a:cxn ang="0">
                    <a:pos x="connsiteX0" y="connsiteY0"/>
                  </a:cxn>
                  <a:cxn ang="0">
                    <a:pos x="connsiteX1" y="connsiteY1"/>
                  </a:cxn>
                  <a:cxn ang="0">
                    <a:pos x="connsiteX2" y="connsiteY2"/>
                  </a:cxn>
                  <a:cxn ang="0">
                    <a:pos x="connsiteX3" y="connsiteY3"/>
                  </a:cxn>
                </a:cxnLst>
                <a:rect l="l" t="t" r="r" b="b"/>
                <a:pathLst>
                  <a:path w="66226" h="66226">
                    <a:moveTo>
                      <a:pt x="0" y="0"/>
                    </a:moveTo>
                    <a:lnTo>
                      <a:pt x="66227" y="0"/>
                    </a:lnTo>
                    <a:lnTo>
                      <a:pt x="66227" y="66227"/>
                    </a:lnTo>
                    <a:lnTo>
                      <a:pt x="0" y="66227"/>
                    </a:lnTo>
                    <a:close/>
                  </a:path>
                </a:pathLst>
              </a:custGeom>
              <a:solidFill>
                <a:srgbClr val="3A9CDE"/>
              </a:solidFill>
              <a:ln w="8404" cap="flat">
                <a:noFill/>
                <a:prstDash val="solid"/>
                <a:miter/>
              </a:ln>
            </p:spPr>
            <p:txBody>
              <a:bodyPr rtlCol="0" anchor="ctr"/>
              <a:lstStyle/>
              <a:p>
                <a:endParaRPr lang="en-GB" sz="1088" noProof="0"/>
              </a:p>
            </p:txBody>
          </p:sp>
          <p:sp>
            <p:nvSpPr>
              <p:cNvPr id="410" name="Freeform: Shape 216">
                <a:extLst>
                  <a:ext uri="{FF2B5EF4-FFF2-40B4-BE49-F238E27FC236}">
                    <a16:creationId xmlns:a16="http://schemas.microsoft.com/office/drawing/2014/main" id="{14D9787E-2297-1BA0-4632-5310CD280FE8}"/>
                  </a:ext>
                </a:extLst>
              </p:cNvPr>
              <p:cNvSpPr/>
              <p:nvPr/>
            </p:nvSpPr>
            <p:spPr>
              <a:xfrm>
                <a:off x="2666216" y="4464705"/>
                <a:ext cx="77747" cy="77747"/>
              </a:xfrm>
              <a:custGeom>
                <a:avLst/>
                <a:gdLst>
                  <a:gd name="connsiteX0" fmla="*/ 0 w 66226"/>
                  <a:gd name="connsiteY0" fmla="*/ 0 h 66226"/>
                  <a:gd name="connsiteX1" fmla="*/ 66227 w 66226"/>
                  <a:gd name="connsiteY1" fmla="*/ 0 h 66226"/>
                  <a:gd name="connsiteX2" fmla="*/ 66227 w 66226"/>
                  <a:gd name="connsiteY2" fmla="*/ 66227 h 66226"/>
                  <a:gd name="connsiteX3" fmla="*/ 0 w 66226"/>
                  <a:gd name="connsiteY3" fmla="*/ 66227 h 66226"/>
                </a:gdLst>
                <a:ahLst/>
                <a:cxnLst>
                  <a:cxn ang="0">
                    <a:pos x="connsiteX0" y="connsiteY0"/>
                  </a:cxn>
                  <a:cxn ang="0">
                    <a:pos x="connsiteX1" y="connsiteY1"/>
                  </a:cxn>
                  <a:cxn ang="0">
                    <a:pos x="connsiteX2" y="connsiteY2"/>
                  </a:cxn>
                  <a:cxn ang="0">
                    <a:pos x="connsiteX3" y="connsiteY3"/>
                  </a:cxn>
                </a:cxnLst>
                <a:rect l="l" t="t" r="r" b="b"/>
                <a:pathLst>
                  <a:path w="66226" h="66226">
                    <a:moveTo>
                      <a:pt x="0" y="0"/>
                    </a:moveTo>
                    <a:lnTo>
                      <a:pt x="66227" y="0"/>
                    </a:lnTo>
                    <a:lnTo>
                      <a:pt x="66227" y="66227"/>
                    </a:lnTo>
                    <a:lnTo>
                      <a:pt x="0" y="66227"/>
                    </a:lnTo>
                    <a:close/>
                  </a:path>
                </a:pathLst>
              </a:custGeom>
              <a:solidFill>
                <a:srgbClr val="644C76"/>
              </a:solidFill>
              <a:ln w="8404" cap="flat">
                <a:noFill/>
                <a:prstDash val="solid"/>
                <a:miter/>
              </a:ln>
            </p:spPr>
            <p:txBody>
              <a:bodyPr rtlCol="0" anchor="ctr"/>
              <a:lstStyle/>
              <a:p>
                <a:endParaRPr lang="en-GB" sz="1088" noProof="0"/>
              </a:p>
            </p:txBody>
          </p:sp>
          <p:sp>
            <p:nvSpPr>
              <p:cNvPr id="411" name="Freeform: Shape 217">
                <a:extLst>
                  <a:ext uri="{FF2B5EF4-FFF2-40B4-BE49-F238E27FC236}">
                    <a16:creationId xmlns:a16="http://schemas.microsoft.com/office/drawing/2014/main" id="{EC3A3071-3568-B66A-0CDC-11A51BE6CBE0}"/>
                  </a:ext>
                </a:extLst>
              </p:cNvPr>
              <p:cNvSpPr/>
              <p:nvPr/>
            </p:nvSpPr>
            <p:spPr>
              <a:xfrm>
                <a:off x="2666216" y="4332198"/>
                <a:ext cx="77747" cy="77747"/>
              </a:xfrm>
              <a:custGeom>
                <a:avLst/>
                <a:gdLst>
                  <a:gd name="connsiteX0" fmla="*/ 0 w 66226"/>
                  <a:gd name="connsiteY0" fmla="*/ 0 h 66226"/>
                  <a:gd name="connsiteX1" fmla="*/ 66227 w 66226"/>
                  <a:gd name="connsiteY1" fmla="*/ 0 h 66226"/>
                  <a:gd name="connsiteX2" fmla="*/ 66227 w 66226"/>
                  <a:gd name="connsiteY2" fmla="*/ 66227 h 66226"/>
                  <a:gd name="connsiteX3" fmla="*/ 0 w 66226"/>
                  <a:gd name="connsiteY3" fmla="*/ 66227 h 66226"/>
                </a:gdLst>
                <a:ahLst/>
                <a:cxnLst>
                  <a:cxn ang="0">
                    <a:pos x="connsiteX0" y="connsiteY0"/>
                  </a:cxn>
                  <a:cxn ang="0">
                    <a:pos x="connsiteX1" y="connsiteY1"/>
                  </a:cxn>
                  <a:cxn ang="0">
                    <a:pos x="connsiteX2" y="connsiteY2"/>
                  </a:cxn>
                  <a:cxn ang="0">
                    <a:pos x="connsiteX3" y="connsiteY3"/>
                  </a:cxn>
                </a:cxnLst>
                <a:rect l="l" t="t" r="r" b="b"/>
                <a:pathLst>
                  <a:path w="66226" h="66226">
                    <a:moveTo>
                      <a:pt x="0" y="0"/>
                    </a:moveTo>
                    <a:lnTo>
                      <a:pt x="66227" y="0"/>
                    </a:lnTo>
                    <a:lnTo>
                      <a:pt x="66227" y="66227"/>
                    </a:lnTo>
                    <a:lnTo>
                      <a:pt x="0" y="66227"/>
                    </a:lnTo>
                    <a:close/>
                  </a:path>
                </a:pathLst>
              </a:custGeom>
              <a:solidFill>
                <a:srgbClr val="00948A"/>
              </a:solidFill>
              <a:ln w="8404" cap="flat">
                <a:noFill/>
                <a:prstDash val="solid"/>
                <a:miter/>
              </a:ln>
            </p:spPr>
            <p:txBody>
              <a:bodyPr rtlCol="0" anchor="ctr"/>
              <a:lstStyle/>
              <a:p>
                <a:endParaRPr lang="en-GB" sz="1088" noProof="0"/>
              </a:p>
            </p:txBody>
          </p:sp>
          <p:sp>
            <p:nvSpPr>
              <p:cNvPr id="413" name="TextBox 412">
                <a:extLst>
                  <a:ext uri="{FF2B5EF4-FFF2-40B4-BE49-F238E27FC236}">
                    <a16:creationId xmlns:a16="http://schemas.microsoft.com/office/drawing/2014/main" id="{3B65A9E8-ACBD-E828-D9D4-38CE30F45C1D}"/>
                  </a:ext>
                </a:extLst>
              </p:cNvPr>
              <p:cNvSpPr txBox="1"/>
              <p:nvPr/>
            </p:nvSpPr>
            <p:spPr>
              <a:xfrm>
                <a:off x="2666216" y="4006140"/>
                <a:ext cx="203582" cy="73866"/>
              </a:xfrm>
              <a:prstGeom prst="rect">
                <a:avLst/>
              </a:prstGeom>
              <a:noFill/>
            </p:spPr>
            <p:txBody>
              <a:bodyPr wrap="none" lIns="0" tIns="0" rIns="0" bIns="0" rtlCol="0">
                <a:spAutoFit/>
              </a:bodyPr>
              <a:lstStyle/>
              <a:p>
                <a:pPr>
                  <a:lnSpc>
                    <a:spcPct val="96000"/>
                  </a:lnSpc>
                  <a:spcBef>
                    <a:spcPts val="1783"/>
                  </a:spcBef>
                </a:pPr>
                <a:r>
                  <a:rPr lang="en-GB" sz="494" b="1" noProof="0">
                    <a:solidFill>
                      <a:schemeClr val="tx2"/>
                    </a:solidFill>
                  </a:rPr>
                  <a:t>Status</a:t>
                </a:r>
              </a:p>
            </p:txBody>
          </p:sp>
          <p:sp>
            <p:nvSpPr>
              <p:cNvPr id="414" name="TextBox 413">
                <a:extLst>
                  <a:ext uri="{FF2B5EF4-FFF2-40B4-BE49-F238E27FC236}">
                    <a16:creationId xmlns:a16="http://schemas.microsoft.com/office/drawing/2014/main" id="{0D4445EA-35BE-3810-6103-B74A609FDB4B}"/>
                  </a:ext>
                </a:extLst>
              </p:cNvPr>
              <p:cNvSpPr txBox="1"/>
              <p:nvPr/>
            </p:nvSpPr>
            <p:spPr>
              <a:xfrm>
                <a:off x="2814358" y="4203651"/>
                <a:ext cx="370294"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accent1"/>
                    </a:solidFill>
                  </a:rPr>
                  <a:t>In operation</a:t>
                </a:r>
              </a:p>
            </p:txBody>
          </p:sp>
          <p:sp>
            <p:nvSpPr>
              <p:cNvPr id="421" name="TextBox 420">
                <a:extLst>
                  <a:ext uri="{FF2B5EF4-FFF2-40B4-BE49-F238E27FC236}">
                    <a16:creationId xmlns:a16="http://schemas.microsoft.com/office/drawing/2014/main" id="{9ECB472E-A477-491B-BC6E-9377441F7EE0}"/>
                  </a:ext>
                </a:extLst>
              </p:cNvPr>
              <p:cNvSpPr txBox="1"/>
              <p:nvPr/>
            </p:nvSpPr>
            <p:spPr>
              <a:xfrm>
                <a:off x="2814358" y="4475413"/>
                <a:ext cx="617157"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accent3"/>
                    </a:solidFill>
                  </a:rPr>
                  <a:t>Under development</a:t>
                </a:r>
              </a:p>
            </p:txBody>
          </p:sp>
          <p:sp>
            <p:nvSpPr>
              <p:cNvPr id="432" name="TextBox 431">
                <a:extLst>
                  <a:ext uri="{FF2B5EF4-FFF2-40B4-BE49-F238E27FC236}">
                    <a16:creationId xmlns:a16="http://schemas.microsoft.com/office/drawing/2014/main" id="{C93EC33D-DEBD-3EDC-8A1F-A39089A1B6E1}"/>
                  </a:ext>
                </a:extLst>
              </p:cNvPr>
              <p:cNvSpPr txBox="1"/>
              <p:nvPr/>
            </p:nvSpPr>
            <p:spPr>
              <a:xfrm>
                <a:off x="2814357" y="4344046"/>
                <a:ext cx="585097" cy="73866"/>
              </a:xfrm>
              <a:prstGeom prst="rect">
                <a:avLst/>
              </a:prstGeom>
              <a:noFill/>
            </p:spPr>
            <p:txBody>
              <a:bodyPr wrap="none" lIns="0" tIns="0" rIns="0" bIns="0" rtlCol="0">
                <a:spAutoFit/>
              </a:bodyPr>
              <a:lstStyle/>
              <a:p>
                <a:pPr>
                  <a:lnSpc>
                    <a:spcPct val="96000"/>
                  </a:lnSpc>
                  <a:spcBef>
                    <a:spcPts val="1783"/>
                  </a:spcBef>
                </a:pPr>
                <a:r>
                  <a:rPr lang="en-GB" sz="494" noProof="0">
                    <a:solidFill>
                      <a:srgbClr val="00948A"/>
                    </a:solidFill>
                  </a:rPr>
                  <a:t>Under construction</a:t>
                </a:r>
              </a:p>
            </p:txBody>
          </p:sp>
        </p:grpSp>
        <p:grpSp>
          <p:nvGrpSpPr>
            <p:cNvPr id="611" name="Group 610">
              <a:extLst>
                <a:ext uri="{FF2B5EF4-FFF2-40B4-BE49-F238E27FC236}">
                  <a16:creationId xmlns:a16="http://schemas.microsoft.com/office/drawing/2014/main" id="{9CE76FE2-78A4-3987-24B6-2D002F9D376E}"/>
                </a:ext>
              </a:extLst>
            </p:cNvPr>
            <p:cNvGrpSpPr/>
            <p:nvPr/>
          </p:nvGrpSpPr>
          <p:grpSpPr>
            <a:xfrm>
              <a:off x="1056467" y="4196312"/>
              <a:ext cx="963287" cy="352417"/>
              <a:chOff x="1536824" y="4196312"/>
              <a:chExt cx="963287" cy="352417"/>
            </a:xfrm>
          </p:grpSpPr>
          <p:grpSp>
            <p:nvGrpSpPr>
              <p:cNvPr id="352" name="Group 351">
                <a:extLst>
                  <a:ext uri="{FF2B5EF4-FFF2-40B4-BE49-F238E27FC236}">
                    <a16:creationId xmlns:a16="http://schemas.microsoft.com/office/drawing/2014/main" id="{E90A8F70-F8C9-B1BA-E48E-DE853512FF39}"/>
                  </a:ext>
                </a:extLst>
              </p:cNvPr>
              <p:cNvGrpSpPr/>
              <p:nvPr/>
            </p:nvGrpSpPr>
            <p:grpSpPr>
              <a:xfrm>
                <a:off x="1560807" y="4196312"/>
                <a:ext cx="94027" cy="75380"/>
                <a:chOff x="2267229" y="3421673"/>
                <a:chExt cx="80093" cy="64210"/>
              </a:xfrm>
            </p:grpSpPr>
            <p:sp>
              <p:nvSpPr>
                <p:cNvPr id="576" name="Freeform: Shape 245">
                  <a:extLst>
                    <a:ext uri="{FF2B5EF4-FFF2-40B4-BE49-F238E27FC236}">
                      <a16:creationId xmlns:a16="http://schemas.microsoft.com/office/drawing/2014/main" id="{E4A15A25-001E-73CE-A09A-5699799992E9}"/>
                    </a:ext>
                  </a:extLst>
                </p:cNvPr>
                <p:cNvSpPr/>
                <p:nvPr/>
              </p:nvSpPr>
              <p:spPr>
                <a:xfrm>
                  <a:off x="2291097" y="3428733"/>
                  <a:ext cx="5715" cy="11345"/>
                </a:xfrm>
                <a:custGeom>
                  <a:avLst/>
                  <a:gdLst>
                    <a:gd name="connsiteX0" fmla="*/ 0 w 5715"/>
                    <a:gd name="connsiteY0" fmla="*/ 0 h 11345"/>
                    <a:gd name="connsiteX1" fmla="*/ 0 w 5715"/>
                    <a:gd name="connsiteY1" fmla="*/ 11346 h 11345"/>
                    <a:gd name="connsiteX2" fmla="*/ 5715 w 5715"/>
                    <a:gd name="connsiteY2" fmla="*/ 10085 h 11345"/>
                    <a:gd name="connsiteX3" fmla="*/ 5715 w 5715"/>
                    <a:gd name="connsiteY3" fmla="*/ 0 h 11345"/>
                  </a:gdLst>
                  <a:ahLst/>
                  <a:cxnLst>
                    <a:cxn ang="0">
                      <a:pos x="connsiteX0" y="connsiteY0"/>
                    </a:cxn>
                    <a:cxn ang="0">
                      <a:pos x="connsiteX1" y="connsiteY1"/>
                    </a:cxn>
                    <a:cxn ang="0">
                      <a:pos x="connsiteX2" y="connsiteY2"/>
                    </a:cxn>
                    <a:cxn ang="0">
                      <a:pos x="connsiteX3" y="connsiteY3"/>
                    </a:cxn>
                  </a:cxnLst>
                  <a:rect l="l" t="t" r="r" b="b"/>
                  <a:pathLst>
                    <a:path w="5715" h="11345">
                      <a:moveTo>
                        <a:pt x="0" y="0"/>
                      </a:moveTo>
                      <a:lnTo>
                        <a:pt x="0" y="11346"/>
                      </a:lnTo>
                      <a:lnTo>
                        <a:pt x="5715" y="10085"/>
                      </a:lnTo>
                      <a:lnTo>
                        <a:pt x="5715" y="0"/>
                      </a:lnTo>
                      <a:close/>
                    </a:path>
                  </a:pathLst>
                </a:custGeom>
                <a:solidFill>
                  <a:srgbClr val="3B4956"/>
                </a:solidFill>
                <a:ln w="8404" cap="flat">
                  <a:noFill/>
                  <a:prstDash val="solid"/>
                  <a:miter/>
                </a:ln>
              </p:spPr>
              <p:txBody>
                <a:bodyPr rtlCol="0" anchor="ctr"/>
                <a:lstStyle/>
                <a:p>
                  <a:endParaRPr lang="en-GB" sz="1088" noProof="0"/>
                </a:p>
              </p:txBody>
            </p:sp>
            <p:sp>
              <p:nvSpPr>
                <p:cNvPr id="577" name="Freeform: Shape 246">
                  <a:extLst>
                    <a:ext uri="{FF2B5EF4-FFF2-40B4-BE49-F238E27FC236}">
                      <a16:creationId xmlns:a16="http://schemas.microsoft.com/office/drawing/2014/main" id="{186E615A-DE83-44D5-D244-6D8CACB0AAF8}"/>
                    </a:ext>
                  </a:extLst>
                </p:cNvPr>
                <p:cNvSpPr/>
                <p:nvPr/>
              </p:nvSpPr>
              <p:spPr>
                <a:xfrm>
                  <a:off x="2279835" y="3425959"/>
                  <a:ext cx="5715" cy="16556"/>
                </a:xfrm>
                <a:custGeom>
                  <a:avLst/>
                  <a:gdLst>
                    <a:gd name="connsiteX0" fmla="*/ 0 w 5715"/>
                    <a:gd name="connsiteY0" fmla="*/ 0 h 16556"/>
                    <a:gd name="connsiteX1" fmla="*/ 0 w 5715"/>
                    <a:gd name="connsiteY1" fmla="*/ 16557 h 16556"/>
                    <a:gd name="connsiteX2" fmla="*/ 5715 w 5715"/>
                    <a:gd name="connsiteY2" fmla="*/ 15296 h 16556"/>
                    <a:gd name="connsiteX3" fmla="*/ 5715 w 5715"/>
                    <a:gd name="connsiteY3" fmla="*/ 0 h 16556"/>
                  </a:gdLst>
                  <a:ahLst/>
                  <a:cxnLst>
                    <a:cxn ang="0">
                      <a:pos x="connsiteX0" y="connsiteY0"/>
                    </a:cxn>
                    <a:cxn ang="0">
                      <a:pos x="connsiteX1" y="connsiteY1"/>
                    </a:cxn>
                    <a:cxn ang="0">
                      <a:pos x="connsiteX2" y="connsiteY2"/>
                    </a:cxn>
                    <a:cxn ang="0">
                      <a:pos x="connsiteX3" y="connsiteY3"/>
                    </a:cxn>
                  </a:cxnLst>
                  <a:rect l="l" t="t" r="r" b="b"/>
                  <a:pathLst>
                    <a:path w="5715" h="16556">
                      <a:moveTo>
                        <a:pt x="0" y="0"/>
                      </a:moveTo>
                      <a:lnTo>
                        <a:pt x="0" y="16557"/>
                      </a:lnTo>
                      <a:lnTo>
                        <a:pt x="5715" y="15296"/>
                      </a:lnTo>
                      <a:lnTo>
                        <a:pt x="5715" y="0"/>
                      </a:lnTo>
                      <a:close/>
                    </a:path>
                  </a:pathLst>
                </a:custGeom>
                <a:solidFill>
                  <a:srgbClr val="3B4956"/>
                </a:solidFill>
                <a:ln w="8404" cap="flat">
                  <a:noFill/>
                  <a:prstDash val="solid"/>
                  <a:miter/>
                </a:ln>
              </p:spPr>
              <p:txBody>
                <a:bodyPr rtlCol="0" anchor="ctr"/>
                <a:lstStyle/>
                <a:p>
                  <a:endParaRPr lang="en-GB" sz="1088" noProof="0"/>
                </a:p>
              </p:txBody>
            </p:sp>
            <p:sp>
              <p:nvSpPr>
                <p:cNvPr id="578" name="Freeform: Shape 247">
                  <a:extLst>
                    <a:ext uri="{FF2B5EF4-FFF2-40B4-BE49-F238E27FC236}">
                      <a16:creationId xmlns:a16="http://schemas.microsoft.com/office/drawing/2014/main" id="{7248E2E4-8359-38F6-21EF-4FEB1471128E}"/>
                    </a:ext>
                  </a:extLst>
                </p:cNvPr>
                <p:cNvSpPr/>
                <p:nvPr/>
              </p:nvSpPr>
              <p:spPr>
                <a:xfrm>
                  <a:off x="2267229" y="3442180"/>
                  <a:ext cx="40341" cy="43703"/>
                </a:xfrm>
                <a:custGeom>
                  <a:avLst/>
                  <a:gdLst>
                    <a:gd name="connsiteX0" fmla="*/ 0 w 40341"/>
                    <a:gd name="connsiteY0" fmla="*/ 43703 h 43703"/>
                    <a:gd name="connsiteX1" fmla="*/ 40341 w 40341"/>
                    <a:gd name="connsiteY1" fmla="*/ 43703 h 43703"/>
                    <a:gd name="connsiteX2" fmla="*/ 40341 w 40341"/>
                    <a:gd name="connsiteY2" fmla="*/ 0 h 43703"/>
                    <a:gd name="connsiteX3" fmla="*/ 6976 w 40341"/>
                    <a:gd name="connsiteY3" fmla="*/ 7312 h 43703"/>
                  </a:gdLst>
                  <a:ahLst/>
                  <a:cxnLst>
                    <a:cxn ang="0">
                      <a:pos x="connsiteX0" y="connsiteY0"/>
                    </a:cxn>
                    <a:cxn ang="0">
                      <a:pos x="connsiteX1" y="connsiteY1"/>
                    </a:cxn>
                    <a:cxn ang="0">
                      <a:pos x="connsiteX2" y="connsiteY2"/>
                    </a:cxn>
                    <a:cxn ang="0">
                      <a:pos x="connsiteX3" y="connsiteY3"/>
                    </a:cxn>
                  </a:cxnLst>
                  <a:rect l="l" t="t" r="r" b="b"/>
                  <a:pathLst>
                    <a:path w="40341" h="43703">
                      <a:moveTo>
                        <a:pt x="0" y="43703"/>
                      </a:moveTo>
                      <a:lnTo>
                        <a:pt x="40341" y="43703"/>
                      </a:lnTo>
                      <a:lnTo>
                        <a:pt x="40341" y="0"/>
                      </a:lnTo>
                      <a:lnTo>
                        <a:pt x="6976" y="7312"/>
                      </a:lnTo>
                      <a:close/>
                    </a:path>
                  </a:pathLst>
                </a:custGeom>
                <a:solidFill>
                  <a:srgbClr val="3B4956"/>
                </a:solidFill>
                <a:ln w="8404" cap="flat">
                  <a:noFill/>
                  <a:prstDash val="solid"/>
                  <a:miter/>
                </a:ln>
              </p:spPr>
              <p:txBody>
                <a:bodyPr rtlCol="0" anchor="ctr"/>
                <a:lstStyle/>
                <a:p>
                  <a:endParaRPr lang="en-GB" sz="1088" noProof="0"/>
                </a:p>
              </p:txBody>
            </p:sp>
            <p:grpSp>
              <p:nvGrpSpPr>
                <p:cNvPr id="579" name="Graphic 2">
                  <a:extLst>
                    <a:ext uri="{FF2B5EF4-FFF2-40B4-BE49-F238E27FC236}">
                      <a16:creationId xmlns:a16="http://schemas.microsoft.com/office/drawing/2014/main" id="{26949853-7C86-547A-2486-3EFA6A2014B1}"/>
                    </a:ext>
                  </a:extLst>
                </p:cNvPr>
                <p:cNvGrpSpPr/>
                <p:nvPr/>
              </p:nvGrpSpPr>
              <p:grpSpPr>
                <a:xfrm>
                  <a:off x="2312696" y="3421673"/>
                  <a:ext cx="34626" cy="64209"/>
                  <a:chOff x="2312696" y="3421673"/>
                  <a:chExt cx="34626" cy="64209"/>
                </a:xfrm>
                <a:solidFill>
                  <a:srgbClr val="3B4956"/>
                </a:solidFill>
              </p:grpSpPr>
              <p:sp>
                <p:nvSpPr>
                  <p:cNvPr id="580" name="Freeform: Shape 249">
                    <a:extLst>
                      <a:ext uri="{FF2B5EF4-FFF2-40B4-BE49-F238E27FC236}">
                        <a16:creationId xmlns:a16="http://schemas.microsoft.com/office/drawing/2014/main" id="{E6491C0E-C03F-7256-3905-B17D6D27262A}"/>
                      </a:ext>
                    </a:extLst>
                  </p:cNvPr>
                  <p:cNvSpPr/>
                  <p:nvPr/>
                </p:nvSpPr>
                <p:spPr>
                  <a:xfrm>
                    <a:off x="2313201" y="3454030"/>
                    <a:ext cx="20590" cy="31852"/>
                  </a:xfrm>
                  <a:custGeom>
                    <a:avLst/>
                    <a:gdLst>
                      <a:gd name="connsiteX0" fmla="*/ 0 w 20590"/>
                      <a:gd name="connsiteY0" fmla="*/ 0 h 31852"/>
                      <a:gd name="connsiteX1" fmla="*/ 0 w 20590"/>
                      <a:gd name="connsiteY1" fmla="*/ 31853 h 31852"/>
                      <a:gd name="connsiteX2" fmla="*/ 20591 w 20590"/>
                      <a:gd name="connsiteY2" fmla="*/ 31853 h 31852"/>
                      <a:gd name="connsiteX3" fmla="*/ 15800 w 20590"/>
                      <a:gd name="connsiteY3" fmla="*/ 7480 h 31852"/>
                      <a:gd name="connsiteX4" fmla="*/ 0 w 20590"/>
                      <a:gd name="connsiteY4" fmla="*/ 0 h 3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0" h="31852">
                        <a:moveTo>
                          <a:pt x="0" y="0"/>
                        </a:moveTo>
                        <a:lnTo>
                          <a:pt x="0" y="31853"/>
                        </a:lnTo>
                        <a:lnTo>
                          <a:pt x="20591" y="31853"/>
                        </a:lnTo>
                        <a:lnTo>
                          <a:pt x="15800" y="7480"/>
                        </a:lnTo>
                        <a:cubicBezTo>
                          <a:pt x="9497" y="7228"/>
                          <a:pt x="3866" y="4454"/>
                          <a:pt x="0" y="0"/>
                        </a:cubicBezTo>
                      </a:path>
                    </a:pathLst>
                  </a:custGeom>
                  <a:solidFill>
                    <a:srgbClr val="3B4956"/>
                  </a:solidFill>
                  <a:ln w="8404" cap="flat">
                    <a:noFill/>
                    <a:prstDash val="solid"/>
                    <a:miter/>
                  </a:ln>
                </p:spPr>
                <p:txBody>
                  <a:bodyPr rtlCol="0" anchor="ctr"/>
                  <a:lstStyle/>
                  <a:p>
                    <a:endParaRPr lang="en-GB" sz="1088" noProof="0"/>
                  </a:p>
                </p:txBody>
              </p:sp>
              <p:sp>
                <p:nvSpPr>
                  <p:cNvPr id="581" name="Freeform: Shape 250">
                    <a:extLst>
                      <a:ext uri="{FF2B5EF4-FFF2-40B4-BE49-F238E27FC236}">
                        <a16:creationId xmlns:a16="http://schemas.microsoft.com/office/drawing/2014/main" id="{6C9A0B70-0F97-488A-4653-3A4485183DF9}"/>
                      </a:ext>
                    </a:extLst>
                  </p:cNvPr>
                  <p:cNvSpPr/>
                  <p:nvPr/>
                </p:nvSpPr>
                <p:spPr>
                  <a:xfrm>
                    <a:off x="2312696" y="3421673"/>
                    <a:ext cx="34626" cy="34626"/>
                  </a:xfrm>
                  <a:custGeom>
                    <a:avLst/>
                    <a:gdLst>
                      <a:gd name="connsiteX0" fmla="*/ 15044 w 34626"/>
                      <a:gd name="connsiteY0" fmla="*/ 24961 h 34626"/>
                      <a:gd name="connsiteX1" fmla="*/ 10842 w 34626"/>
                      <a:gd name="connsiteY1" fmla="*/ 24205 h 34626"/>
                      <a:gd name="connsiteX2" fmla="*/ 7648 w 34626"/>
                      <a:gd name="connsiteY2" fmla="*/ 27062 h 34626"/>
                      <a:gd name="connsiteX3" fmla="*/ 6892 w 34626"/>
                      <a:gd name="connsiteY3" fmla="*/ 23869 h 34626"/>
                      <a:gd name="connsiteX4" fmla="*/ 9077 w 34626"/>
                      <a:gd name="connsiteY4" fmla="*/ 22104 h 34626"/>
                      <a:gd name="connsiteX5" fmla="*/ 24457 w 34626"/>
                      <a:gd name="connsiteY5" fmla="*/ 9245 h 34626"/>
                      <a:gd name="connsiteX6" fmla="*/ 28323 w 34626"/>
                      <a:gd name="connsiteY6" fmla="*/ 9497 h 34626"/>
                      <a:gd name="connsiteX7" fmla="*/ 15044 w 34626"/>
                      <a:gd name="connsiteY7" fmla="*/ 24961 h 34626"/>
                      <a:gd name="connsiteX8" fmla="*/ 17313 w 34626"/>
                      <a:gd name="connsiteY8" fmla="*/ 0 h 34626"/>
                      <a:gd name="connsiteX9" fmla="*/ 0 w 34626"/>
                      <a:gd name="connsiteY9" fmla="*/ 17313 h 34626"/>
                      <a:gd name="connsiteX10" fmla="*/ 17313 w 34626"/>
                      <a:gd name="connsiteY10" fmla="*/ 34626 h 34626"/>
                      <a:gd name="connsiteX11" fmla="*/ 34626 w 34626"/>
                      <a:gd name="connsiteY11" fmla="*/ 17313 h 34626"/>
                      <a:gd name="connsiteX12" fmla="*/ 17313 w 34626"/>
                      <a:gd name="connsiteY12" fmla="*/ 0 h 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26" h="34626">
                        <a:moveTo>
                          <a:pt x="15044" y="24961"/>
                        </a:moveTo>
                        <a:cubicBezTo>
                          <a:pt x="13363" y="24961"/>
                          <a:pt x="11850" y="24625"/>
                          <a:pt x="10842" y="24205"/>
                        </a:cubicBezTo>
                        <a:lnTo>
                          <a:pt x="7648" y="27062"/>
                        </a:lnTo>
                        <a:lnTo>
                          <a:pt x="6892" y="23869"/>
                        </a:lnTo>
                        <a:lnTo>
                          <a:pt x="9077" y="22104"/>
                        </a:lnTo>
                        <a:cubicBezTo>
                          <a:pt x="8909" y="10842"/>
                          <a:pt x="18826" y="9245"/>
                          <a:pt x="24457" y="9245"/>
                        </a:cubicBezTo>
                        <a:cubicBezTo>
                          <a:pt x="26726" y="9245"/>
                          <a:pt x="28323" y="9497"/>
                          <a:pt x="28323" y="9497"/>
                        </a:cubicBezTo>
                        <a:cubicBezTo>
                          <a:pt x="25549" y="22188"/>
                          <a:pt x="19582" y="24961"/>
                          <a:pt x="15044" y="24961"/>
                        </a:cubicBezTo>
                        <a:moveTo>
                          <a:pt x="17313" y="0"/>
                        </a:moveTo>
                        <a:cubicBezTo>
                          <a:pt x="7732" y="0"/>
                          <a:pt x="0" y="7732"/>
                          <a:pt x="0" y="17313"/>
                        </a:cubicBezTo>
                        <a:cubicBezTo>
                          <a:pt x="0" y="26894"/>
                          <a:pt x="7732" y="34626"/>
                          <a:pt x="17313" y="34626"/>
                        </a:cubicBezTo>
                        <a:cubicBezTo>
                          <a:pt x="26894" y="34626"/>
                          <a:pt x="34626" y="26894"/>
                          <a:pt x="34626" y="17313"/>
                        </a:cubicBezTo>
                        <a:cubicBezTo>
                          <a:pt x="34626" y="7732"/>
                          <a:pt x="26894" y="0"/>
                          <a:pt x="17313" y="0"/>
                        </a:cubicBezTo>
                      </a:path>
                    </a:pathLst>
                  </a:custGeom>
                  <a:solidFill>
                    <a:srgbClr val="3B4956"/>
                  </a:solidFill>
                  <a:ln w="8404" cap="flat">
                    <a:noFill/>
                    <a:prstDash val="solid"/>
                    <a:miter/>
                  </a:ln>
                </p:spPr>
                <p:txBody>
                  <a:bodyPr rtlCol="0" anchor="ctr"/>
                  <a:lstStyle/>
                  <a:p>
                    <a:endParaRPr lang="en-GB" sz="1088" noProof="0"/>
                  </a:p>
                </p:txBody>
              </p:sp>
            </p:grpSp>
          </p:grpSp>
          <p:grpSp>
            <p:nvGrpSpPr>
              <p:cNvPr id="403" name="Group 402">
                <a:extLst>
                  <a:ext uri="{FF2B5EF4-FFF2-40B4-BE49-F238E27FC236}">
                    <a16:creationId xmlns:a16="http://schemas.microsoft.com/office/drawing/2014/main" id="{C87FAE5F-4783-D91E-7F48-EAB326AB8D8C}"/>
                  </a:ext>
                </a:extLst>
              </p:cNvPr>
              <p:cNvGrpSpPr/>
              <p:nvPr/>
            </p:nvGrpSpPr>
            <p:grpSpPr>
              <a:xfrm>
                <a:off x="1567268" y="4344046"/>
                <a:ext cx="78142" cy="70348"/>
                <a:chOff x="3265000" y="3087766"/>
                <a:chExt cx="66562" cy="59923"/>
              </a:xfrm>
            </p:grpSpPr>
            <p:sp>
              <p:nvSpPr>
                <p:cNvPr id="440" name="Freeform: Shape 237">
                  <a:extLst>
                    <a:ext uri="{FF2B5EF4-FFF2-40B4-BE49-F238E27FC236}">
                      <a16:creationId xmlns:a16="http://schemas.microsoft.com/office/drawing/2014/main" id="{6316EFAB-BF40-326F-F037-63079D88DA1C}"/>
                    </a:ext>
                  </a:extLst>
                </p:cNvPr>
                <p:cNvSpPr/>
                <p:nvPr/>
              </p:nvSpPr>
              <p:spPr>
                <a:xfrm>
                  <a:off x="3288869" y="3090539"/>
                  <a:ext cx="5714" cy="11345"/>
                </a:xfrm>
                <a:custGeom>
                  <a:avLst/>
                  <a:gdLst>
                    <a:gd name="connsiteX0" fmla="*/ 0 w 5714"/>
                    <a:gd name="connsiteY0" fmla="*/ 0 h 11345"/>
                    <a:gd name="connsiteX1" fmla="*/ 0 w 5714"/>
                    <a:gd name="connsiteY1" fmla="*/ 11346 h 11345"/>
                    <a:gd name="connsiteX2" fmla="*/ 5715 w 5714"/>
                    <a:gd name="connsiteY2" fmla="*/ 10085 h 11345"/>
                    <a:gd name="connsiteX3" fmla="*/ 5715 w 5714"/>
                    <a:gd name="connsiteY3" fmla="*/ 0 h 11345"/>
                  </a:gdLst>
                  <a:ahLst/>
                  <a:cxnLst>
                    <a:cxn ang="0">
                      <a:pos x="connsiteX0" y="connsiteY0"/>
                    </a:cxn>
                    <a:cxn ang="0">
                      <a:pos x="connsiteX1" y="connsiteY1"/>
                    </a:cxn>
                    <a:cxn ang="0">
                      <a:pos x="connsiteX2" y="connsiteY2"/>
                    </a:cxn>
                    <a:cxn ang="0">
                      <a:pos x="connsiteX3" y="connsiteY3"/>
                    </a:cxn>
                  </a:cxnLst>
                  <a:rect l="l" t="t" r="r" b="b"/>
                  <a:pathLst>
                    <a:path w="5714" h="11345">
                      <a:moveTo>
                        <a:pt x="0" y="0"/>
                      </a:moveTo>
                      <a:lnTo>
                        <a:pt x="0" y="11346"/>
                      </a:lnTo>
                      <a:lnTo>
                        <a:pt x="5715" y="10085"/>
                      </a:lnTo>
                      <a:lnTo>
                        <a:pt x="5715" y="0"/>
                      </a:lnTo>
                      <a:close/>
                    </a:path>
                  </a:pathLst>
                </a:custGeom>
                <a:solidFill>
                  <a:srgbClr val="3B4956"/>
                </a:solidFill>
                <a:ln w="8404" cap="flat">
                  <a:noFill/>
                  <a:prstDash val="solid"/>
                  <a:miter/>
                </a:ln>
              </p:spPr>
              <p:txBody>
                <a:bodyPr rtlCol="0" anchor="ctr"/>
                <a:lstStyle/>
                <a:p>
                  <a:endParaRPr lang="en-GB" sz="1088" noProof="0"/>
                </a:p>
              </p:txBody>
            </p:sp>
            <p:sp>
              <p:nvSpPr>
                <p:cNvPr id="441" name="Freeform: Shape 238">
                  <a:extLst>
                    <a:ext uri="{FF2B5EF4-FFF2-40B4-BE49-F238E27FC236}">
                      <a16:creationId xmlns:a16="http://schemas.microsoft.com/office/drawing/2014/main" id="{2BC6725D-939B-2279-A35B-7C3EB6A28132}"/>
                    </a:ext>
                  </a:extLst>
                </p:cNvPr>
                <p:cNvSpPr/>
                <p:nvPr/>
              </p:nvSpPr>
              <p:spPr>
                <a:xfrm>
                  <a:off x="3277607" y="3087766"/>
                  <a:ext cx="5715" cy="16556"/>
                </a:xfrm>
                <a:custGeom>
                  <a:avLst/>
                  <a:gdLst>
                    <a:gd name="connsiteX0" fmla="*/ 0 w 5715"/>
                    <a:gd name="connsiteY0" fmla="*/ 0 h 16556"/>
                    <a:gd name="connsiteX1" fmla="*/ 0 w 5715"/>
                    <a:gd name="connsiteY1" fmla="*/ 16556 h 16556"/>
                    <a:gd name="connsiteX2" fmla="*/ 5715 w 5715"/>
                    <a:gd name="connsiteY2" fmla="*/ 15296 h 16556"/>
                    <a:gd name="connsiteX3" fmla="*/ 5715 w 5715"/>
                    <a:gd name="connsiteY3" fmla="*/ 0 h 16556"/>
                  </a:gdLst>
                  <a:ahLst/>
                  <a:cxnLst>
                    <a:cxn ang="0">
                      <a:pos x="connsiteX0" y="connsiteY0"/>
                    </a:cxn>
                    <a:cxn ang="0">
                      <a:pos x="connsiteX1" y="connsiteY1"/>
                    </a:cxn>
                    <a:cxn ang="0">
                      <a:pos x="connsiteX2" y="connsiteY2"/>
                    </a:cxn>
                    <a:cxn ang="0">
                      <a:pos x="connsiteX3" y="connsiteY3"/>
                    </a:cxn>
                  </a:cxnLst>
                  <a:rect l="l" t="t" r="r" b="b"/>
                  <a:pathLst>
                    <a:path w="5715" h="16556">
                      <a:moveTo>
                        <a:pt x="0" y="0"/>
                      </a:moveTo>
                      <a:lnTo>
                        <a:pt x="0" y="16556"/>
                      </a:lnTo>
                      <a:lnTo>
                        <a:pt x="5715" y="15296"/>
                      </a:lnTo>
                      <a:lnTo>
                        <a:pt x="5715" y="0"/>
                      </a:lnTo>
                      <a:close/>
                    </a:path>
                  </a:pathLst>
                </a:custGeom>
                <a:solidFill>
                  <a:srgbClr val="3B4956"/>
                </a:solidFill>
                <a:ln w="8404" cap="flat">
                  <a:noFill/>
                  <a:prstDash val="solid"/>
                  <a:miter/>
                </a:ln>
              </p:spPr>
              <p:txBody>
                <a:bodyPr rtlCol="0" anchor="ctr"/>
                <a:lstStyle/>
                <a:p>
                  <a:endParaRPr lang="en-GB" sz="1088" noProof="0"/>
                </a:p>
              </p:txBody>
            </p:sp>
            <p:sp>
              <p:nvSpPr>
                <p:cNvPr id="442" name="Freeform: Shape 239">
                  <a:extLst>
                    <a:ext uri="{FF2B5EF4-FFF2-40B4-BE49-F238E27FC236}">
                      <a16:creationId xmlns:a16="http://schemas.microsoft.com/office/drawing/2014/main" id="{F5FDD4A6-8199-190A-9D22-D13E3B197497}"/>
                    </a:ext>
                  </a:extLst>
                </p:cNvPr>
                <p:cNvSpPr/>
                <p:nvPr/>
              </p:nvSpPr>
              <p:spPr>
                <a:xfrm>
                  <a:off x="3265000" y="3103986"/>
                  <a:ext cx="40341" cy="43703"/>
                </a:xfrm>
                <a:custGeom>
                  <a:avLst/>
                  <a:gdLst>
                    <a:gd name="connsiteX0" fmla="*/ 0 w 40341"/>
                    <a:gd name="connsiteY0" fmla="*/ 43703 h 43703"/>
                    <a:gd name="connsiteX1" fmla="*/ 40341 w 40341"/>
                    <a:gd name="connsiteY1" fmla="*/ 43703 h 43703"/>
                    <a:gd name="connsiteX2" fmla="*/ 40341 w 40341"/>
                    <a:gd name="connsiteY2" fmla="*/ 0 h 43703"/>
                    <a:gd name="connsiteX3" fmla="*/ 6976 w 40341"/>
                    <a:gd name="connsiteY3" fmla="*/ 7312 h 43703"/>
                  </a:gdLst>
                  <a:ahLst/>
                  <a:cxnLst>
                    <a:cxn ang="0">
                      <a:pos x="connsiteX0" y="connsiteY0"/>
                    </a:cxn>
                    <a:cxn ang="0">
                      <a:pos x="connsiteX1" y="connsiteY1"/>
                    </a:cxn>
                    <a:cxn ang="0">
                      <a:pos x="connsiteX2" y="connsiteY2"/>
                    </a:cxn>
                    <a:cxn ang="0">
                      <a:pos x="connsiteX3" y="connsiteY3"/>
                    </a:cxn>
                  </a:cxnLst>
                  <a:rect l="l" t="t" r="r" b="b"/>
                  <a:pathLst>
                    <a:path w="40341" h="43703">
                      <a:moveTo>
                        <a:pt x="0" y="43703"/>
                      </a:moveTo>
                      <a:lnTo>
                        <a:pt x="40341" y="43703"/>
                      </a:lnTo>
                      <a:lnTo>
                        <a:pt x="40341" y="0"/>
                      </a:lnTo>
                      <a:lnTo>
                        <a:pt x="6976" y="7312"/>
                      </a:lnTo>
                      <a:close/>
                    </a:path>
                  </a:pathLst>
                </a:custGeom>
                <a:solidFill>
                  <a:srgbClr val="3B4956"/>
                </a:solidFill>
                <a:ln w="8404" cap="flat">
                  <a:noFill/>
                  <a:prstDash val="solid"/>
                  <a:miter/>
                </a:ln>
              </p:spPr>
              <p:txBody>
                <a:bodyPr rtlCol="0" anchor="ctr"/>
                <a:lstStyle/>
                <a:p>
                  <a:endParaRPr lang="en-GB" sz="1088" noProof="0"/>
                </a:p>
              </p:txBody>
            </p:sp>
            <p:sp>
              <p:nvSpPr>
                <p:cNvPr id="443" name="Freeform: Shape 240">
                  <a:extLst>
                    <a:ext uri="{FF2B5EF4-FFF2-40B4-BE49-F238E27FC236}">
                      <a16:creationId xmlns:a16="http://schemas.microsoft.com/office/drawing/2014/main" id="{9751B1AB-42BA-C09E-164D-E9596DABB56E}"/>
                    </a:ext>
                  </a:extLst>
                </p:cNvPr>
                <p:cNvSpPr/>
                <p:nvPr/>
              </p:nvSpPr>
              <p:spPr>
                <a:xfrm>
                  <a:off x="3310972" y="3115836"/>
                  <a:ext cx="20590" cy="31853"/>
                </a:xfrm>
                <a:custGeom>
                  <a:avLst/>
                  <a:gdLst>
                    <a:gd name="connsiteX0" fmla="*/ 0 w 20590"/>
                    <a:gd name="connsiteY0" fmla="*/ 0 h 31853"/>
                    <a:gd name="connsiteX1" fmla="*/ 0 w 20590"/>
                    <a:gd name="connsiteY1" fmla="*/ 31853 h 31853"/>
                    <a:gd name="connsiteX2" fmla="*/ 20591 w 20590"/>
                    <a:gd name="connsiteY2" fmla="*/ 31853 h 31853"/>
                    <a:gd name="connsiteX3" fmla="*/ 15800 w 20590"/>
                    <a:gd name="connsiteY3" fmla="*/ 7480 h 31853"/>
                    <a:gd name="connsiteX4" fmla="*/ 0 w 20590"/>
                    <a:gd name="connsiteY4" fmla="*/ 0 h 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0" h="31853">
                      <a:moveTo>
                        <a:pt x="0" y="0"/>
                      </a:moveTo>
                      <a:lnTo>
                        <a:pt x="0" y="31853"/>
                      </a:lnTo>
                      <a:lnTo>
                        <a:pt x="20591" y="31853"/>
                      </a:lnTo>
                      <a:lnTo>
                        <a:pt x="15800" y="7480"/>
                      </a:lnTo>
                      <a:cubicBezTo>
                        <a:pt x="9497" y="7228"/>
                        <a:pt x="3866" y="4455"/>
                        <a:pt x="0" y="0"/>
                      </a:cubicBezTo>
                    </a:path>
                  </a:pathLst>
                </a:custGeom>
                <a:solidFill>
                  <a:srgbClr val="3B4956"/>
                </a:solidFill>
                <a:ln w="8404" cap="flat">
                  <a:noFill/>
                  <a:prstDash val="solid"/>
                  <a:miter/>
                </a:ln>
              </p:spPr>
              <p:txBody>
                <a:bodyPr rtlCol="0" anchor="ctr"/>
                <a:lstStyle/>
                <a:p>
                  <a:endParaRPr lang="en-GB" sz="1088" noProof="0"/>
                </a:p>
              </p:txBody>
            </p:sp>
          </p:grpSp>
          <p:sp>
            <p:nvSpPr>
              <p:cNvPr id="423" name="TextBox 422">
                <a:extLst>
                  <a:ext uri="{FF2B5EF4-FFF2-40B4-BE49-F238E27FC236}">
                    <a16:creationId xmlns:a16="http://schemas.microsoft.com/office/drawing/2014/main" id="{E29C35C6-8D80-A69D-5757-F2898DE0D8C0}"/>
                  </a:ext>
                </a:extLst>
              </p:cNvPr>
              <p:cNvSpPr txBox="1"/>
              <p:nvPr/>
            </p:nvSpPr>
            <p:spPr>
              <a:xfrm>
                <a:off x="1694064" y="4340113"/>
                <a:ext cx="777457"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Fossil-</a:t>
                </a:r>
                <a:r>
                  <a:rPr lang="en-GB" sz="494" noProof="0" err="1">
                    <a:solidFill>
                      <a:schemeClr val="tx2"/>
                    </a:solidFill>
                  </a:rPr>
                  <a:t>fueled</a:t>
                </a:r>
                <a:r>
                  <a:rPr lang="en-GB" sz="494" noProof="0">
                    <a:solidFill>
                      <a:schemeClr val="tx2"/>
                    </a:solidFill>
                  </a:rPr>
                  <a:t> power plant</a:t>
                </a:r>
              </a:p>
            </p:txBody>
          </p:sp>
          <p:sp>
            <p:nvSpPr>
              <p:cNvPr id="428" name="TextBox 427">
                <a:extLst>
                  <a:ext uri="{FF2B5EF4-FFF2-40B4-BE49-F238E27FC236}">
                    <a16:creationId xmlns:a16="http://schemas.microsoft.com/office/drawing/2014/main" id="{559FD27C-B75D-085A-EF73-CEC62F4E2427}"/>
                  </a:ext>
                </a:extLst>
              </p:cNvPr>
              <p:cNvSpPr txBox="1"/>
              <p:nvPr/>
            </p:nvSpPr>
            <p:spPr>
              <a:xfrm>
                <a:off x="1690594" y="4203512"/>
                <a:ext cx="809517" cy="73866"/>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Biomass-fired power plant</a:t>
                </a:r>
              </a:p>
            </p:txBody>
          </p:sp>
          <p:grpSp>
            <p:nvGrpSpPr>
              <p:cNvPr id="606" name="Group 605">
                <a:extLst>
                  <a:ext uri="{FF2B5EF4-FFF2-40B4-BE49-F238E27FC236}">
                    <a16:creationId xmlns:a16="http://schemas.microsoft.com/office/drawing/2014/main" id="{526D7AE0-0611-80B0-2DC1-C1747F6A79BD}"/>
                  </a:ext>
                </a:extLst>
              </p:cNvPr>
              <p:cNvGrpSpPr/>
              <p:nvPr/>
            </p:nvGrpSpPr>
            <p:grpSpPr>
              <a:xfrm>
                <a:off x="1536824" y="4456413"/>
                <a:ext cx="124017" cy="92316"/>
                <a:chOff x="5058594" y="3550848"/>
                <a:chExt cx="155006" cy="115384"/>
              </a:xfrm>
            </p:grpSpPr>
            <p:sp>
              <p:nvSpPr>
                <p:cNvPr id="603" name="Freeform 602">
                  <a:extLst>
                    <a:ext uri="{FF2B5EF4-FFF2-40B4-BE49-F238E27FC236}">
                      <a16:creationId xmlns:a16="http://schemas.microsoft.com/office/drawing/2014/main" id="{E047715D-5F5C-16CF-F255-C2FCB474C541}"/>
                    </a:ext>
                  </a:extLst>
                </p:cNvPr>
                <p:cNvSpPr/>
                <p:nvPr/>
              </p:nvSpPr>
              <p:spPr>
                <a:xfrm>
                  <a:off x="5095383" y="3550848"/>
                  <a:ext cx="118217" cy="87256"/>
                </a:xfrm>
                <a:custGeom>
                  <a:avLst/>
                  <a:gdLst>
                    <a:gd name="connsiteX0" fmla="*/ 2546033 w 2782252"/>
                    <a:gd name="connsiteY0" fmla="*/ 1186815 h 2053589"/>
                    <a:gd name="connsiteX1" fmla="*/ 2317433 w 2782252"/>
                    <a:gd name="connsiteY1" fmla="*/ 1415415 h 2053589"/>
                    <a:gd name="connsiteX2" fmla="*/ 2317433 w 2782252"/>
                    <a:gd name="connsiteY2" fmla="*/ 1357313 h 2053589"/>
                    <a:gd name="connsiteX3" fmla="*/ 960120 w 2782252"/>
                    <a:gd name="connsiteY3" fmla="*/ 0 h 2053589"/>
                    <a:gd name="connsiteX4" fmla="*/ 0 w 2782252"/>
                    <a:gd name="connsiteY4" fmla="*/ 397192 h 2053589"/>
                    <a:gd name="connsiteX5" fmla="*/ 235268 w 2782252"/>
                    <a:gd name="connsiteY5" fmla="*/ 632460 h 2053589"/>
                    <a:gd name="connsiteX6" fmla="*/ 960120 w 2782252"/>
                    <a:gd name="connsiteY6" fmla="*/ 332423 h 2053589"/>
                    <a:gd name="connsiteX7" fmla="*/ 1985010 w 2782252"/>
                    <a:gd name="connsiteY7" fmla="*/ 1356360 h 2053589"/>
                    <a:gd name="connsiteX8" fmla="*/ 1985010 w 2782252"/>
                    <a:gd name="connsiteY8" fmla="*/ 1417320 h 2053589"/>
                    <a:gd name="connsiteX9" fmla="*/ 1754505 w 2782252"/>
                    <a:gd name="connsiteY9" fmla="*/ 1186815 h 2053589"/>
                    <a:gd name="connsiteX10" fmla="*/ 1519238 w 2782252"/>
                    <a:gd name="connsiteY10" fmla="*/ 1422083 h 2053589"/>
                    <a:gd name="connsiteX11" fmla="*/ 2150745 w 2782252"/>
                    <a:gd name="connsiteY11" fmla="*/ 2053590 h 2053589"/>
                    <a:gd name="connsiteX12" fmla="*/ 2782253 w 2782252"/>
                    <a:gd name="connsiteY12" fmla="*/ 1422083 h 2053589"/>
                    <a:gd name="connsiteX13" fmla="*/ 2546033 w 2782252"/>
                    <a:gd name="connsiteY13" fmla="*/ 11868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2252" h="2053589">
                      <a:moveTo>
                        <a:pt x="2546033" y="1186815"/>
                      </a:moveTo>
                      <a:lnTo>
                        <a:pt x="2317433" y="1415415"/>
                      </a:lnTo>
                      <a:lnTo>
                        <a:pt x="2317433" y="1357313"/>
                      </a:lnTo>
                      <a:cubicBezTo>
                        <a:pt x="2317433" y="608648"/>
                        <a:pt x="1708785" y="0"/>
                        <a:pt x="960120" y="0"/>
                      </a:cubicBezTo>
                      <a:cubicBezTo>
                        <a:pt x="597218" y="0"/>
                        <a:pt x="257175" y="140970"/>
                        <a:pt x="0" y="397192"/>
                      </a:cubicBezTo>
                      <a:lnTo>
                        <a:pt x="235268" y="632460"/>
                      </a:lnTo>
                      <a:cubicBezTo>
                        <a:pt x="428625" y="439103"/>
                        <a:pt x="685800" y="332423"/>
                        <a:pt x="960120" y="332423"/>
                      </a:cubicBezTo>
                      <a:cubicBezTo>
                        <a:pt x="1524953" y="332423"/>
                        <a:pt x="1985010" y="792480"/>
                        <a:pt x="1985010" y="1356360"/>
                      </a:cubicBezTo>
                      <a:lnTo>
                        <a:pt x="1985010" y="1417320"/>
                      </a:lnTo>
                      <a:lnTo>
                        <a:pt x="1754505" y="1186815"/>
                      </a:lnTo>
                      <a:lnTo>
                        <a:pt x="1519238" y="1422083"/>
                      </a:lnTo>
                      <a:lnTo>
                        <a:pt x="2150745" y="2053590"/>
                      </a:lnTo>
                      <a:lnTo>
                        <a:pt x="2782253" y="1422083"/>
                      </a:lnTo>
                      <a:lnTo>
                        <a:pt x="2546033" y="1186815"/>
                      </a:lnTo>
                      <a:close/>
                    </a:path>
                  </a:pathLst>
                </a:custGeom>
                <a:solidFill>
                  <a:srgbClr val="3B4956"/>
                </a:solidFill>
                <a:ln w="9525" cap="flat">
                  <a:noFill/>
                  <a:prstDash val="solid"/>
                  <a:miter/>
                </a:ln>
              </p:spPr>
              <p:txBody>
                <a:bodyPr rtlCol="0" anchor="ctr"/>
                <a:lstStyle/>
                <a:p>
                  <a:endParaRPr lang="en-GB" sz="1213" noProof="0"/>
                </a:p>
              </p:txBody>
            </p:sp>
            <p:sp>
              <p:nvSpPr>
                <p:cNvPr id="604" name="Freeform 603">
                  <a:extLst>
                    <a:ext uri="{FF2B5EF4-FFF2-40B4-BE49-F238E27FC236}">
                      <a16:creationId xmlns:a16="http://schemas.microsoft.com/office/drawing/2014/main" id="{A0C2EABE-83AC-C68D-8EE2-940042C16D11}"/>
                    </a:ext>
                  </a:extLst>
                </p:cNvPr>
                <p:cNvSpPr/>
                <p:nvPr/>
              </p:nvSpPr>
              <p:spPr>
                <a:xfrm>
                  <a:off x="5058594" y="3578976"/>
                  <a:ext cx="118177" cy="87256"/>
                </a:xfrm>
                <a:custGeom>
                  <a:avLst/>
                  <a:gdLst>
                    <a:gd name="connsiteX0" fmla="*/ 1821180 w 2781300"/>
                    <a:gd name="connsiteY0" fmla="*/ 1720215 h 2053589"/>
                    <a:gd name="connsiteX1" fmla="*/ 796290 w 2781300"/>
                    <a:gd name="connsiteY1" fmla="*/ 696278 h 2053589"/>
                    <a:gd name="connsiteX2" fmla="*/ 796290 w 2781300"/>
                    <a:gd name="connsiteY2" fmla="*/ 635318 h 2053589"/>
                    <a:gd name="connsiteX3" fmla="*/ 1026795 w 2781300"/>
                    <a:gd name="connsiteY3" fmla="*/ 865823 h 2053589"/>
                    <a:gd name="connsiteX4" fmla="*/ 1262063 w 2781300"/>
                    <a:gd name="connsiteY4" fmla="*/ 631508 h 2053589"/>
                    <a:gd name="connsiteX5" fmla="*/ 630555 w 2781300"/>
                    <a:gd name="connsiteY5" fmla="*/ 0 h 2053589"/>
                    <a:gd name="connsiteX6" fmla="*/ 0 w 2781300"/>
                    <a:gd name="connsiteY6" fmla="*/ 631508 h 2053589"/>
                    <a:gd name="connsiteX7" fmla="*/ 235267 w 2781300"/>
                    <a:gd name="connsiteY7" fmla="*/ 866775 h 2053589"/>
                    <a:gd name="connsiteX8" fmla="*/ 463867 w 2781300"/>
                    <a:gd name="connsiteY8" fmla="*/ 638175 h 2053589"/>
                    <a:gd name="connsiteX9" fmla="*/ 463867 w 2781300"/>
                    <a:gd name="connsiteY9" fmla="*/ 696278 h 2053589"/>
                    <a:gd name="connsiteX10" fmla="*/ 1821180 w 2781300"/>
                    <a:gd name="connsiteY10" fmla="*/ 2053590 h 2053589"/>
                    <a:gd name="connsiteX11" fmla="*/ 2781300 w 2781300"/>
                    <a:gd name="connsiteY11" fmla="*/ 1656398 h 2053589"/>
                    <a:gd name="connsiteX12" fmla="*/ 2546033 w 2781300"/>
                    <a:gd name="connsiteY12" fmla="*/ 1421130 h 2053589"/>
                    <a:gd name="connsiteX13" fmla="*/ 1821180 w 2781300"/>
                    <a:gd name="connsiteY13" fmla="*/ 17202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300" h="2053589">
                      <a:moveTo>
                        <a:pt x="1821180" y="1720215"/>
                      </a:moveTo>
                      <a:cubicBezTo>
                        <a:pt x="1256348" y="1720215"/>
                        <a:pt x="796290" y="1260158"/>
                        <a:pt x="796290" y="696278"/>
                      </a:cubicBezTo>
                      <a:lnTo>
                        <a:pt x="796290" y="635318"/>
                      </a:lnTo>
                      <a:lnTo>
                        <a:pt x="1026795" y="865823"/>
                      </a:lnTo>
                      <a:lnTo>
                        <a:pt x="1262063" y="631508"/>
                      </a:lnTo>
                      <a:lnTo>
                        <a:pt x="630555" y="0"/>
                      </a:lnTo>
                      <a:lnTo>
                        <a:pt x="0" y="631508"/>
                      </a:lnTo>
                      <a:lnTo>
                        <a:pt x="235267" y="866775"/>
                      </a:lnTo>
                      <a:lnTo>
                        <a:pt x="463867" y="638175"/>
                      </a:lnTo>
                      <a:lnTo>
                        <a:pt x="463867" y="696278"/>
                      </a:lnTo>
                      <a:cubicBezTo>
                        <a:pt x="463867" y="1444943"/>
                        <a:pt x="1072515" y="2053590"/>
                        <a:pt x="1821180" y="2053590"/>
                      </a:cubicBezTo>
                      <a:cubicBezTo>
                        <a:pt x="2184083" y="2053590"/>
                        <a:pt x="2524125" y="1912620"/>
                        <a:pt x="2781300" y="1656398"/>
                      </a:cubicBezTo>
                      <a:lnTo>
                        <a:pt x="2546033" y="1421130"/>
                      </a:lnTo>
                      <a:cubicBezTo>
                        <a:pt x="2351723" y="1613535"/>
                        <a:pt x="2094548" y="1720215"/>
                        <a:pt x="1821180" y="1720215"/>
                      </a:cubicBezTo>
                      <a:close/>
                    </a:path>
                  </a:pathLst>
                </a:custGeom>
                <a:solidFill>
                  <a:srgbClr val="3B4956"/>
                </a:solidFill>
                <a:ln w="9525" cap="flat">
                  <a:noFill/>
                  <a:prstDash val="solid"/>
                  <a:miter/>
                </a:ln>
              </p:spPr>
              <p:txBody>
                <a:bodyPr rtlCol="0" anchor="ctr"/>
                <a:lstStyle/>
                <a:p>
                  <a:endParaRPr lang="en-GB" sz="1213" noProof="0"/>
                </a:p>
              </p:txBody>
            </p:sp>
            <p:sp>
              <p:nvSpPr>
                <p:cNvPr id="605" name="Freeform 604">
                  <a:extLst>
                    <a:ext uri="{FF2B5EF4-FFF2-40B4-BE49-F238E27FC236}">
                      <a16:creationId xmlns:a16="http://schemas.microsoft.com/office/drawing/2014/main" id="{688D49F1-CDF4-D630-B51F-3E5F1C63C991}"/>
                    </a:ext>
                  </a:extLst>
                </p:cNvPr>
                <p:cNvSpPr/>
                <p:nvPr/>
              </p:nvSpPr>
              <p:spPr>
                <a:xfrm>
                  <a:off x="5113150" y="3587556"/>
                  <a:ext cx="45814" cy="42212"/>
                </a:xfrm>
                <a:custGeom>
                  <a:avLst/>
                  <a:gdLst>
                    <a:gd name="connsiteX0" fmla="*/ 722948 w 1078229"/>
                    <a:gd name="connsiteY0" fmla="*/ 993458 h 993457"/>
                    <a:gd name="connsiteX1" fmla="*/ 540068 w 1078229"/>
                    <a:gd name="connsiteY1" fmla="*/ 659130 h 993457"/>
                    <a:gd name="connsiteX2" fmla="*/ 357188 w 1078229"/>
                    <a:gd name="connsiteY2" fmla="*/ 993458 h 993457"/>
                    <a:gd name="connsiteX3" fmla="*/ 0 w 1078229"/>
                    <a:gd name="connsiteY3" fmla="*/ 993458 h 993457"/>
                    <a:gd name="connsiteX4" fmla="*/ 313372 w 1078229"/>
                    <a:gd name="connsiteY4" fmla="*/ 461010 h 993457"/>
                    <a:gd name="connsiteX5" fmla="*/ 19050 w 1078229"/>
                    <a:gd name="connsiteY5" fmla="*/ 0 h 993457"/>
                    <a:gd name="connsiteX6" fmla="*/ 376238 w 1078229"/>
                    <a:gd name="connsiteY6" fmla="*/ 0 h 993457"/>
                    <a:gd name="connsiteX7" fmla="*/ 537210 w 1078229"/>
                    <a:gd name="connsiteY7" fmla="*/ 268605 h 993457"/>
                    <a:gd name="connsiteX8" fmla="*/ 692468 w 1078229"/>
                    <a:gd name="connsiteY8" fmla="*/ 0 h 993457"/>
                    <a:gd name="connsiteX9" fmla="*/ 1051560 w 1078229"/>
                    <a:gd name="connsiteY9" fmla="*/ 0 h 993457"/>
                    <a:gd name="connsiteX10" fmla="*/ 766762 w 1078229"/>
                    <a:gd name="connsiteY10" fmla="*/ 459105 h 993457"/>
                    <a:gd name="connsiteX11" fmla="*/ 1078230 w 1078229"/>
                    <a:gd name="connsiteY11" fmla="*/ 993458 h 993457"/>
                    <a:gd name="connsiteX12" fmla="*/ 722948 w 1078229"/>
                    <a:gd name="connsiteY12" fmla="*/ 993458 h 99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229" h="993457">
                      <a:moveTo>
                        <a:pt x="722948" y="993458"/>
                      </a:moveTo>
                      <a:cubicBezTo>
                        <a:pt x="688658" y="853440"/>
                        <a:pt x="632460" y="755333"/>
                        <a:pt x="540068" y="659130"/>
                      </a:cubicBezTo>
                      <a:cubicBezTo>
                        <a:pt x="447675" y="755333"/>
                        <a:pt x="390525" y="853440"/>
                        <a:pt x="357188" y="993458"/>
                      </a:cubicBezTo>
                      <a:lnTo>
                        <a:pt x="0" y="993458"/>
                      </a:lnTo>
                      <a:cubicBezTo>
                        <a:pt x="32385" y="791528"/>
                        <a:pt x="124777" y="620078"/>
                        <a:pt x="313372" y="461010"/>
                      </a:cubicBezTo>
                      <a:cubicBezTo>
                        <a:pt x="143827" y="320993"/>
                        <a:pt x="63817" y="166688"/>
                        <a:pt x="19050" y="0"/>
                      </a:cubicBezTo>
                      <a:lnTo>
                        <a:pt x="376238" y="0"/>
                      </a:lnTo>
                      <a:cubicBezTo>
                        <a:pt x="416242" y="119063"/>
                        <a:pt x="464820" y="194310"/>
                        <a:pt x="537210" y="268605"/>
                      </a:cubicBezTo>
                      <a:cubicBezTo>
                        <a:pt x="610552" y="193358"/>
                        <a:pt x="654368" y="119063"/>
                        <a:pt x="692468" y="0"/>
                      </a:cubicBezTo>
                      <a:lnTo>
                        <a:pt x="1051560" y="0"/>
                      </a:lnTo>
                      <a:cubicBezTo>
                        <a:pt x="1009650" y="165735"/>
                        <a:pt x="930593" y="319088"/>
                        <a:pt x="766762" y="459105"/>
                      </a:cubicBezTo>
                      <a:cubicBezTo>
                        <a:pt x="953452" y="612458"/>
                        <a:pt x="1043940" y="791528"/>
                        <a:pt x="1078230" y="993458"/>
                      </a:cubicBezTo>
                      <a:lnTo>
                        <a:pt x="722948" y="993458"/>
                      </a:lnTo>
                      <a:close/>
                    </a:path>
                  </a:pathLst>
                </a:custGeom>
                <a:solidFill>
                  <a:srgbClr val="3B4956"/>
                </a:solidFill>
                <a:ln w="9525" cap="flat">
                  <a:noFill/>
                  <a:prstDash val="solid"/>
                  <a:miter/>
                </a:ln>
              </p:spPr>
              <p:txBody>
                <a:bodyPr rtlCol="0" anchor="ctr"/>
                <a:lstStyle/>
                <a:p>
                  <a:endParaRPr lang="en-GB" sz="1213" noProof="0"/>
                </a:p>
              </p:txBody>
            </p:sp>
          </p:grpSp>
          <p:sp>
            <p:nvSpPr>
              <p:cNvPr id="608" name="TextBox 607">
                <a:extLst>
                  <a:ext uri="{FF2B5EF4-FFF2-40B4-BE49-F238E27FC236}">
                    <a16:creationId xmlns:a16="http://schemas.microsoft.com/office/drawing/2014/main" id="{48F0C6DA-E766-AA42-C2F9-502CD4FC6F58}"/>
                  </a:ext>
                </a:extLst>
              </p:cNvPr>
              <p:cNvSpPr txBox="1"/>
              <p:nvPr/>
            </p:nvSpPr>
            <p:spPr>
              <a:xfrm>
                <a:off x="1694064" y="4470358"/>
                <a:ext cx="513491" cy="73724"/>
              </a:xfrm>
              <a:prstGeom prst="rect">
                <a:avLst/>
              </a:prstGeom>
              <a:noFill/>
            </p:spPr>
            <p:txBody>
              <a:bodyPr wrap="none" lIns="0" tIns="0" rIns="0" bIns="0" rtlCol="0">
                <a:spAutoFit/>
              </a:bodyPr>
              <a:lstStyle/>
              <a:p>
                <a:pPr>
                  <a:lnSpc>
                    <a:spcPct val="96000"/>
                  </a:lnSpc>
                  <a:spcBef>
                    <a:spcPts val="1783"/>
                  </a:spcBef>
                </a:pPr>
                <a:r>
                  <a:rPr lang="en-GB" sz="494" noProof="0">
                    <a:solidFill>
                      <a:schemeClr val="tx2"/>
                    </a:solidFill>
                  </a:rPr>
                  <a:t>Renewable fuels</a:t>
                </a:r>
              </a:p>
            </p:txBody>
          </p:sp>
        </p:grpSp>
      </p:grpSp>
      <p:grpSp>
        <p:nvGrpSpPr>
          <p:cNvPr id="451" name="Group 450">
            <a:extLst>
              <a:ext uri="{FF2B5EF4-FFF2-40B4-BE49-F238E27FC236}">
                <a16:creationId xmlns:a16="http://schemas.microsoft.com/office/drawing/2014/main" id="{B4AA83BD-F5C9-5082-AEC7-D85F1848CF53}"/>
              </a:ext>
            </a:extLst>
          </p:cNvPr>
          <p:cNvGrpSpPr>
            <a:grpSpLocks/>
          </p:cNvGrpSpPr>
          <p:nvPr/>
        </p:nvGrpSpPr>
        <p:grpSpPr>
          <a:xfrm>
            <a:off x="6721034" y="3199620"/>
            <a:ext cx="1674119" cy="849844"/>
            <a:chOff x="6728271" y="1404262"/>
            <a:chExt cx="1688118" cy="856951"/>
          </a:xfrm>
        </p:grpSpPr>
        <p:sp>
          <p:nvSpPr>
            <p:cNvPr id="452" name="TextBox 451">
              <a:extLst>
                <a:ext uri="{FF2B5EF4-FFF2-40B4-BE49-F238E27FC236}">
                  <a16:creationId xmlns:a16="http://schemas.microsoft.com/office/drawing/2014/main" id="{469FDFC0-B674-7149-A84B-BFF76A037958}"/>
                </a:ext>
              </a:extLst>
            </p:cNvPr>
            <p:cNvSpPr txBox="1"/>
            <p:nvPr/>
          </p:nvSpPr>
          <p:spPr>
            <a:xfrm>
              <a:off x="6889600" y="1404262"/>
              <a:ext cx="517770"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Australia</a:t>
              </a:r>
            </a:p>
          </p:txBody>
        </p:sp>
        <p:grpSp>
          <p:nvGrpSpPr>
            <p:cNvPr id="453" name="Group 452">
              <a:extLst>
                <a:ext uri="{FF2B5EF4-FFF2-40B4-BE49-F238E27FC236}">
                  <a16:creationId xmlns:a16="http://schemas.microsoft.com/office/drawing/2014/main" id="{B8472244-6118-8D01-53F0-E409773E2FF5}"/>
                </a:ext>
              </a:extLst>
            </p:cNvPr>
            <p:cNvGrpSpPr/>
            <p:nvPr/>
          </p:nvGrpSpPr>
          <p:grpSpPr>
            <a:xfrm>
              <a:off x="6728271" y="1570712"/>
              <a:ext cx="98138" cy="130766"/>
              <a:chOff x="2265548" y="3068441"/>
              <a:chExt cx="71521" cy="95300"/>
            </a:xfrm>
          </p:grpSpPr>
          <p:sp>
            <p:nvSpPr>
              <p:cNvPr id="460" name="Freeform: Shape 396">
                <a:extLst>
                  <a:ext uri="{FF2B5EF4-FFF2-40B4-BE49-F238E27FC236}">
                    <a16:creationId xmlns:a16="http://schemas.microsoft.com/office/drawing/2014/main" id="{6DEF4ACE-F7AE-602B-8480-BFFAC29EE229}"/>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472" name="Freeform: Shape 397">
                <a:extLst>
                  <a:ext uri="{FF2B5EF4-FFF2-40B4-BE49-F238E27FC236}">
                    <a16:creationId xmlns:a16="http://schemas.microsoft.com/office/drawing/2014/main" id="{DB9EDADA-6AC4-7D0E-0001-9971C2B99F61}"/>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527" name="Freeform: Shape 398">
                <a:extLst>
                  <a:ext uri="{FF2B5EF4-FFF2-40B4-BE49-F238E27FC236}">
                    <a16:creationId xmlns:a16="http://schemas.microsoft.com/office/drawing/2014/main" id="{8D20820D-E376-80DE-DCA1-6E029C6B38BE}"/>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528" name="Freeform: Shape 399">
                <a:extLst>
                  <a:ext uri="{FF2B5EF4-FFF2-40B4-BE49-F238E27FC236}">
                    <a16:creationId xmlns:a16="http://schemas.microsoft.com/office/drawing/2014/main" id="{EE7DDA8D-D6A5-7E59-1C54-712861753DFB}"/>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529" name="Freeform: Shape 400">
                <a:extLst>
                  <a:ext uri="{FF2B5EF4-FFF2-40B4-BE49-F238E27FC236}">
                    <a16:creationId xmlns:a16="http://schemas.microsoft.com/office/drawing/2014/main" id="{02E48100-F537-4BFE-AA0A-DD1F0C9398E3}"/>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530" name="Freeform: Shape 401">
                <a:extLst>
                  <a:ext uri="{FF2B5EF4-FFF2-40B4-BE49-F238E27FC236}">
                    <a16:creationId xmlns:a16="http://schemas.microsoft.com/office/drawing/2014/main" id="{12BC3642-7656-A6C7-C61E-DE0E2F561F67}"/>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454" name="TextBox 453">
              <a:extLst>
                <a:ext uri="{FF2B5EF4-FFF2-40B4-BE49-F238E27FC236}">
                  <a16:creationId xmlns:a16="http://schemas.microsoft.com/office/drawing/2014/main" id="{24353ECB-8566-DE04-D3E3-3AABD2EC11DD}"/>
                </a:ext>
              </a:extLst>
            </p:cNvPr>
            <p:cNvSpPr txBox="1"/>
            <p:nvPr/>
          </p:nvSpPr>
          <p:spPr>
            <a:xfrm>
              <a:off x="6889600" y="1594893"/>
              <a:ext cx="1421869" cy="96052"/>
            </a:xfrm>
            <a:prstGeom prst="rect">
              <a:avLst/>
            </a:prstGeom>
            <a:noFill/>
          </p:spPr>
          <p:txBody>
            <a:bodyPr wrap="square" lIns="0" tIns="0" rIns="0" bIns="0" rtlCol="0">
              <a:spAutoFit/>
            </a:bodyPr>
            <a:lstStyle/>
            <a:p>
              <a:pPr>
                <a:lnSpc>
                  <a:spcPct val="96000"/>
                </a:lnSpc>
                <a:spcBef>
                  <a:spcPts val="1783"/>
                </a:spcBef>
              </a:pPr>
              <a:r>
                <a:rPr lang="en-GB" sz="644" noProof="0">
                  <a:solidFill>
                    <a:schemeClr val="accent3"/>
                  </a:solidFill>
                </a:rPr>
                <a:t>Under development: 4,800MW</a:t>
              </a:r>
            </a:p>
          </p:txBody>
        </p:sp>
        <p:cxnSp>
          <p:nvCxnSpPr>
            <p:cNvPr id="455" name="Straight Connector 454">
              <a:extLst>
                <a:ext uri="{FF2B5EF4-FFF2-40B4-BE49-F238E27FC236}">
                  <a16:creationId xmlns:a16="http://schemas.microsoft.com/office/drawing/2014/main" id="{433D6C63-3D0C-2996-73B3-6F1AF3782E18}"/>
                </a:ext>
              </a:extLst>
            </p:cNvPr>
            <p:cNvCxnSpPr>
              <a:cxnSpLocks/>
            </p:cNvCxnSpPr>
            <p:nvPr/>
          </p:nvCxnSpPr>
          <p:spPr>
            <a:xfrm>
              <a:off x="8416389" y="1447800"/>
              <a:ext cx="0" cy="813413"/>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FC72D666-9D38-9A9B-E773-FD283655D3D5}"/>
                </a:ext>
              </a:extLst>
            </p:cNvPr>
            <p:cNvCxnSpPr>
              <a:cxnSpLocks/>
            </p:cNvCxnSpPr>
            <p:nvPr/>
          </p:nvCxnSpPr>
          <p:spPr>
            <a:xfrm>
              <a:off x="7667625" y="1450077"/>
              <a:ext cx="748764"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DAB05B40-B5C8-7053-4CF7-D7C46749D710}"/>
              </a:ext>
            </a:extLst>
          </p:cNvPr>
          <p:cNvGrpSpPr>
            <a:grpSpLocks/>
          </p:cNvGrpSpPr>
          <p:nvPr/>
        </p:nvGrpSpPr>
        <p:grpSpPr>
          <a:xfrm>
            <a:off x="2730199" y="1651971"/>
            <a:ext cx="1648325" cy="2008725"/>
            <a:chOff x="2714792" y="1644268"/>
            <a:chExt cx="1662109" cy="2025523"/>
          </a:xfrm>
        </p:grpSpPr>
        <p:sp>
          <p:nvSpPr>
            <p:cNvPr id="282" name="TextBox 281">
              <a:extLst>
                <a:ext uri="{FF2B5EF4-FFF2-40B4-BE49-F238E27FC236}">
                  <a16:creationId xmlns:a16="http://schemas.microsoft.com/office/drawing/2014/main" id="{A7075E4B-27DF-C440-86C1-AE6F9D2701E5}"/>
                </a:ext>
              </a:extLst>
            </p:cNvPr>
            <p:cNvSpPr txBox="1"/>
            <p:nvPr/>
          </p:nvSpPr>
          <p:spPr>
            <a:xfrm>
              <a:off x="2879367" y="2523528"/>
              <a:ext cx="910506" cy="132985"/>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United Kingdom</a:t>
              </a:r>
            </a:p>
          </p:txBody>
        </p:sp>
        <p:grpSp>
          <p:nvGrpSpPr>
            <p:cNvPr id="283" name="Group 282">
              <a:extLst>
                <a:ext uri="{FF2B5EF4-FFF2-40B4-BE49-F238E27FC236}">
                  <a16:creationId xmlns:a16="http://schemas.microsoft.com/office/drawing/2014/main" id="{CE539BDC-CB04-1542-8D64-9B0D6A090144}"/>
                </a:ext>
              </a:extLst>
            </p:cNvPr>
            <p:cNvGrpSpPr/>
            <p:nvPr/>
          </p:nvGrpSpPr>
          <p:grpSpPr>
            <a:xfrm>
              <a:off x="2718038" y="2689978"/>
              <a:ext cx="108000" cy="144000"/>
              <a:chOff x="2265548" y="3068441"/>
              <a:chExt cx="71521" cy="95300"/>
            </a:xfrm>
          </p:grpSpPr>
          <p:sp>
            <p:nvSpPr>
              <p:cNvPr id="284" name="Freeform: Shape 322">
                <a:extLst>
                  <a:ext uri="{FF2B5EF4-FFF2-40B4-BE49-F238E27FC236}">
                    <a16:creationId xmlns:a16="http://schemas.microsoft.com/office/drawing/2014/main" id="{286076D3-DD69-C441-BBCE-B20002E078BD}"/>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285" name="Freeform: Shape 323">
                <a:extLst>
                  <a:ext uri="{FF2B5EF4-FFF2-40B4-BE49-F238E27FC236}">
                    <a16:creationId xmlns:a16="http://schemas.microsoft.com/office/drawing/2014/main" id="{39FCB393-4341-3E48-AEF4-431CCD95DB57}"/>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286" name="Freeform: Shape 324">
                <a:extLst>
                  <a:ext uri="{FF2B5EF4-FFF2-40B4-BE49-F238E27FC236}">
                    <a16:creationId xmlns:a16="http://schemas.microsoft.com/office/drawing/2014/main" id="{2E31DE51-AE30-6B4E-92D9-31E6F656C229}"/>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287" name="Freeform: Shape 325">
                <a:extLst>
                  <a:ext uri="{FF2B5EF4-FFF2-40B4-BE49-F238E27FC236}">
                    <a16:creationId xmlns:a16="http://schemas.microsoft.com/office/drawing/2014/main" id="{9C458D20-7ABD-B841-96B5-1CB25842C745}"/>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288" name="Freeform: Shape 326">
                <a:extLst>
                  <a:ext uri="{FF2B5EF4-FFF2-40B4-BE49-F238E27FC236}">
                    <a16:creationId xmlns:a16="http://schemas.microsoft.com/office/drawing/2014/main" id="{E1ECE03F-4AF9-5941-ADA5-71DC281654C1}"/>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289" name="Freeform: Shape 327">
                <a:extLst>
                  <a:ext uri="{FF2B5EF4-FFF2-40B4-BE49-F238E27FC236}">
                    <a16:creationId xmlns:a16="http://schemas.microsoft.com/office/drawing/2014/main" id="{CBE14B03-D664-CA4C-85CA-D55FA7230150}"/>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sp>
          <p:nvSpPr>
            <p:cNvPr id="290" name="TextBox 289">
              <a:extLst>
                <a:ext uri="{FF2B5EF4-FFF2-40B4-BE49-F238E27FC236}">
                  <a16:creationId xmlns:a16="http://schemas.microsoft.com/office/drawing/2014/main" id="{E047ADE1-E15F-BB41-AAAD-302A50EB6493}"/>
                </a:ext>
              </a:extLst>
            </p:cNvPr>
            <p:cNvSpPr txBox="1"/>
            <p:nvPr/>
          </p:nvSpPr>
          <p:spPr>
            <a:xfrm>
              <a:off x="2879367" y="2714157"/>
              <a:ext cx="1237518" cy="288156"/>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5,603MW</a:t>
              </a:r>
              <a:br>
                <a:rPr lang="en-GB" sz="644" noProof="0">
                  <a:solidFill>
                    <a:schemeClr val="accent1"/>
                  </a:solidFill>
                </a:rPr>
              </a:br>
              <a:r>
                <a:rPr lang="en-GB" sz="644" noProof="0">
                  <a:solidFill>
                    <a:srgbClr val="00948A"/>
                  </a:solidFill>
                </a:rPr>
                <a:t>Under construction: 2,852MW</a:t>
              </a:r>
              <a:br>
                <a:rPr lang="en-GB" sz="644" noProof="0">
                  <a:solidFill>
                    <a:schemeClr val="accent1"/>
                  </a:solidFill>
                </a:rPr>
              </a:br>
              <a:r>
                <a:rPr lang="en-GB" sz="644" noProof="0">
                  <a:solidFill>
                    <a:schemeClr val="accent3"/>
                  </a:solidFill>
                </a:rPr>
                <a:t>Under development: 5,000MW</a:t>
              </a:r>
            </a:p>
          </p:txBody>
        </p:sp>
        <p:cxnSp>
          <p:nvCxnSpPr>
            <p:cNvPr id="291" name="Straight Connector 290">
              <a:extLst>
                <a:ext uri="{FF2B5EF4-FFF2-40B4-BE49-F238E27FC236}">
                  <a16:creationId xmlns:a16="http://schemas.microsoft.com/office/drawing/2014/main" id="{6B16169C-7455-2F4A-A1BB-4877FFB4AFBB}"/>
                </a:ext>
              </a:extLst>
            </p:cNvPr>
            <p:cNvCxnSpPr>
              <a:cxnSpLocks/>
            </p:cNvCxnSpPr>
            <p:nvPr/>
          </p:nvCxnSpPr>
          <p:spPr>
            <a:xfrm flipV="1">
              <a:off x="4376572" y="1644268"/>
              <a:ext cx="329" cy="947822"/>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1620238C-696E-BC45-9639-14DE43BC23B5}"/>
                </a:ext>
              </a:extLst>
            </p:cNvPr>
            <p:cNvCxnSpPr>
              <a:cxnSpLocks/>
            </p:cNvCxnSpPr>
            <p:nvPr/>
          </p:nvCxnSpPr>
          <p:spPr>
            <a:xfrm>
              <a:off x="3876196" y="2588732"/>
              <a:ext cx="500376"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2" name="Group 301">
              <a:extLst>
                <a:ext uri="{FF2B5EF4-FFF2-40B4-BE49-F238E27FC236}">
                  <a16:creationId xmlns:a16="http://schemas.microsoft.com/office/drawing/2014/main" id="{44A144AC-B24C-524B-B700-A2BDC25666D1}"/>
                </a:ext>
              </a:extLst>
            </p:cNvPr>
            <p:cNvGrpSpPr/>
            <p:nvPr/>
          </p:nvGrpSpPr>
          <p:grpSpPr>
            <a:xfrm>
              <a:off x="2721857" y="3477191"/>
              <a:ext cx="117166" cy="98095"/>
              <a:chOff x="3260714" y="3305723"/>
              <a:chExt cx="85388" cy="71490"/>
            </a:xfrm>
          </p:grpSpPr>
          <p:sp>
            <p:nvSpPr>
              <p:cNvPr id="303" name="Freeform: Shape 318">
                <a:extLst>
                  <a:ext uri="{FF2B5EF4-FFF2-40B4-BE49-F238E27FC236}">
                    <a16:creationId xmlns:a16="http://schemas.microsoft.com/office/drawing/2014/main" id="{B4196420-E7DD-1C43-9465-31B4E413F0D7}"/>
                  </a:ext>
                </a:extLst>
              </p:cNvPr>
              <p:cNvSpPr/>
              <p:nvPr/>
            </p:nvSpPr>
            <p:spPr>
              <a:xfrm>
                <a:off x="3333244" y="3323594"/>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213" noProof="0"/>
              </a:p>
            </p:txBody>
          </p:sp>
          <p:sp>
            <p:nvSpPr>
              <p:cNvPr id="304" name="Freeform: Shape 319">
                <a:extLst>
                  <a:ext uri="{FF2B5EF4-FFF2-40B4-BE49-F238E27FC236}">
                    <a16:creationId xmlns:a16="http://schemas.microsoft.com/office/drawing/2014/main" id="{1E99F1B7-74C1-E24D-9679-549AB3BCFE89}"/>
                  </a:ext>
                </a:extLst>
              </p:cNvPr>
              <p:cNvSpPr/>
              <p:nvPr/>
            </p:nvSpPr>
            <p:spPr>
              <a:xfrm>
                <a:off x="3266765" y="3323594"/>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213" noProof="0"/>
              </a:p>
            </p:txBody>
          </p:sp>
          <p:sp>
            <p:nvSpPr>
              <p:cNvPr id="305" name="Freeform: Shape 320">
                <a:extLst>
                  <a:ext uri="{FF2B5EF4-FFF2-40B4-BE49-F238E27FC236}">
                    <a16:creationId xmlns:a16="http://schemas.microsoft.com/office/drawing/2014/main" id="{758476D9-86B2-E14D-B98D-B933EE6A701E}"/>
                  </a:ext>
                </a:extLst>
              </p:cNvPr>
              <p:cNvSpPr/>
              <p:nvPr/>
            </p:nvSpPr>
            <p:spPr>
              <a:xfrm>
                <a:off x="3280969" y="3305723"/>
                <a:ext cx="44879" cy="58999"/>
              </a:xfrm>
              <a:custGeom>
                <a:avLst/>
                <a:gdLst>
                  <a:gd name="connsiteX0" fmla="*/ 21683 w 44879"/>
                  <a:gd name="connsiteY0" fmla="*/ 46729 h 58999"/>
                  <a:gd name="connsiteX1" fmla="*/ 21683 w 44879"/>
                  <a:gd name="connsiteY1" fmla="*/ 33954 h 58999"/>
                  <a:gd name="connsiteX2" fmla="*/ 12691 w 44879"/>
                  <a:gd name="connsiteY2" fmla="*/ 33954 h 58999"/>
                  <a:gd name="connsiteX3" fmla="*/ 16641 w 44879"/>
                  <a:gd name="connsiteY3" fmla="*/ 17817 h 58999"/>
                  <a:gd name="connsiteX4" fmla="*/ 29499 w 44879"/>
                  <a:gd name="connsiteY4" fmla="*/ 17817 h 58999"/>
                  <a:gd name="connsiteX5" fmla="*/ 24457 w 44879"/>
                  <a:gd name="connsiteY5" fmla="*/ 28071 h 58999"/>
                  <a:gd name="connsiteX6" fmla="*/ 33281 w 44879"/>
                  <a:gd name="connsiteY6" fmla="*/ 28071 h 58999"/>
                  <a:gd name="connsiteX7" fmla="*/ 21683 w 44879"/>
                  <a:gd name="connsiteY7" fmla="*/ 46729 h 58999"/>
                  <a:gd name="connsiteX8" fmla="*/ 44880 w 44879"/>
                  <a:gd name="connsiteY8" fmla="*/ 0 h 58999"/>
                  <a:gd name="connsiteX9" fmla="*/ 0 w 44879"/>
                  <a:gd name="connsiteY9" fmla="*/ 0 h 58999"/>
                  <a:gd name="connsiteX10" fmla="*/ 0 w 44879"/>
                  <a:gd name="connsiteY10" fmla="*/ 58999 h 58999"/>
                  <a:gd name="connsiteX11" fmla="*/ 44880 w 44879"/>
                  <a:gd name="connsiteY11" fmla="*/ 58999 h 58999"/>
                  <a:gd name="connsiteX12" fmla="*/ 44880 w 44879"/>
                  <a:gd name="connsiteY12" fmla="*/ 0 h 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79" h="58999">
                    <a:moveTo>
                      <a:pt x="21683" y="46729"/>
                    </a:moveTo>
                    <a:lnTo>
                      <a:pt x="21683" y="33954"/>
                    </a:lnTo>
                    <a:lnTo>
                      <a:pt x="12691" y="33954"/>
                    </a:lnTo>
                    <a:lnTo>
                      <a:pt x="16641" y="17817"/>
                    </a:lnTo>
                    <a:lnTo>
                      <a:pt x="29499" y="17817"/>
                    </a:lnTo>
                    <a:lnTo>
                      <a:pt x="24457" y="28071"/>
                    </a:lnTo>
                    <a:lnTo>
                      <a:pt x="33281" y="28071"/>
                    </a:lnTo>
                    <a:lnTo>
                      <a:pt x="21683" y="46729"/>
                    </a:lnTo>
                    <a:close/>
                    <a:moveTo>
                      <a:pt x="44880" y="0"/>
                    </a:moveTo>
                    <a:lnTo>
                      <a:pt x="0" y="0"/>
                    </a:lnTo>
                    <a:lnTo>
                      <a:pt x="0" y="58999"/>
                    </a:lnTo>
                    <a:lnTo>
                      <a:pt x="44880" y="58999"/>
                    </a:lnTo>
                    <a:lnTo>
                      <a:pt x="44880" y="0"/>
                    </a:lnTo>
                    <a:close/>
                  </a:path>
                </a:pathLst>
              </a:custGeom>
              <a:solidFill>
                <a:srgbClr val="3B4956"/>
              </a:solidFill>
              <a:ln w="8404" cap="flat">
                <a:noFill/>
                <a:prstDash val="solid"/>
                <a:miter/>
              </a:ln>
            </p:spPr>
            <p:txBody>
              <a:bodyPr rtlCol="0" anchor="ctr"/>
              <a:lstStyle/>
              <a:p>
                <a:endParaRPr lang="en-GB" sz="1213" noProof="0"/>
              </a:p>
            </p:txBody>
          </p:sp>
          <p:sp>
            <p:nvSpPr>
              <p:cNvPr id="306" name="Freeform: Shape 321">
                <a:extLst>
                  <a:ext uri="{FF2B5EF4-FFF2-40B4-BE49-F238E27FC236}">
                    <a16:creationId xmlns:a16="http://schemas.microsoft.com/office/drawing/2014/main" id="{0186185C-5DB2-714E-B838-2CD99130D495}"/>
                  </a:ext>
                </a:extLst>
              </p:cNvPr>
              <p:cNvSpPr/>
              <p:nvPr/>
            </p:nvSpPr>
            <p:spPr>
              <a:xfrm>
                <a:off x="3260714" y="3370490"/>
                <a:ext cx="85388" cy="6723"/>
              </a:xfrm>
              <a:custGeom>
                <a:avLst/>
                <a:gdLst>
                  <a:gd name="connsiteX0" fmla="*/ 0 w 85388"/>
                  <a:gd name="connsiteY0" fmla="*/ 0 h 6723"/>
                  <a:gd name="connsiteX1" fmla="*/ 85389 w 85388"/>
                  <a:gd name="connsiteY1" fmla="*/ 0 h 6723"/>
                  <a:gd name="connsiteX2" fmla="*/ 85389 w 85388"/>
                  <a:gd name="connsiteY2" fmla="*/ 6724 h 6723"/>
                  <a:gd name="connsiteX3" fmla="*/ 0 w 85388"/>
                  <a:gd name="connsiteY3" fmla="*/ 6724 h 6723"/>
                </a:gdLst>
                <a:ahLst/>
                <a:cxnLst>
                  <a:cxn ang="0">
                    <a:pos x="connsiteX0" y="connsiteY0"/>
                  </a:cxn>
                  <a:cxn ang="0">
                    <a:pos x="connsiteX1" y="connsiteY1"/>
                  </a:cxn>
                  <a:cxn ang="0">
                    <a:pos x="connsiteX2" y="connsiteY2"/>
                  </a:cxn>
                  <a:cxn ang="0">
                    <a:pos x="connsiteX3" y="connsiteY3"/>
                  </a:cxn>
                </a:cxnLst>
                <a:rect l="l" t="t" r="r" b="b"/>
                <a:pathLst>
                  <a:path w="85388" h="6723">
                    <a:moveTo>
                      <a:pt x="0" y="0"/>
                    </a:moveTo>
                    <a:lnTo>
                      <a:pt x="85389" y="0"/>
                    </a:lnTo>
                    <a:lnTo>
                      <a:pt x="85389" y="6724"/>
                    </a:lnTo>
                    <a:lnTo>
                      <a:pt x="0" y="6724"/>
                    </a:lnTo>
                    <a:close/>
                  </a:path>
                </a:pathLst>
              </a:custGeom>
              <a:solidFill>
                <a:srgbClr val="3B4956"/>
              </a:solidFill>
              <a:ln w="8404" cap="flat">
                <a:noFill/>
                <a:prstDash val="solid"/>
                <a:miter/>
              </a:ln>
            </p:spPr>
            <p:txBody>
              <a:bodyPr rtlCol="0" anchor="ctr"/>
              <a:lstStyle/>
              <a:p>
                <a:endParaRPr lang="en-GB" sz="1213" noProof="0"/>
              </a:p>
            </p:txBody>
          </p:sp>
        </p:grpSp>
        <p:sp>
          <p:nvSpPr>
            <p:cNvPr id="308" name="TextBox 307">
              <a:extLst>
                <a:ext uri="{FF2B5EF4-FFF2-40B4-BE49-F238E27FC236}">
                  <a16:creationId xmlns:a16="http://schemas.microsoft.com/office/drawing/2014/main" id="{CAFCDBD5-320C-B043-9041-38E66B1C8D62}"/>
                </a:ext>
              </a:extLst>
            </p:cNvPr>
            <p:cNvSpPr txBox="1"/>
            <p:nvPr/>
          </p:nvSpPr>
          <p:spPr>
            <a:xfrm>
              <a:off x="2886432" y="3477687"/>
              <a:ext cx="1122102"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20MW</a:t>
              </a:r>
              <a:br>
                <a:rPr lang="en-GB" sz="644" noProof="0">
                  <a:solidFill>
                    <a:schemeClr val="accent2"/>
                  </a:solidFill>
                  <a:highlight>
                    <a:srgbClr val="FFFF00"/>
                  </a:highlight>
                </a:rPr>
              </a:br>
              <a:r>
                <a:rPr lang="en-GB" sz="644" noProof="0">
                  <a:solidFill>
                    <a:srgbClr val="00948A"/>
                  </a:solidFill>
                </a:rPr>
                <a:t>Under construction: 300MW</a:t>
              </a:r>
            </a:p>
          </p:txBody>
        </p:sp>
        <p:sp>
          <p:nvSpPr>
            <p:cNvPr id="310" name="TextBox 309">
              <a:extLst>
                <a:ext uri="{FF2B5EF4-FFF2-40B4-BE49-F238E27FC236}">
                  <a16:creationId xmlns:a16="http://schemas.microsoft.com/office/drawing/2014/main" id="{3262FD67-4F95-4846-89BF-4EB58A7AC7D6}"/>
                </a:ext>
              </a:extLst>
            </p:cNvPr>
            <p:cNvSpPr txBox="1"/>
            <p:nvPr/>
          </p:nvSpPr>
          <p:spPr>
            <a:xfrm>
              <a:off x="2873538" y="3051511"/>
              <a:ext cx="1315743" cy="192104"/>
            </a:xfrm>
            <a:prstGeom prst="rect">
              <a:avLst/>
            </a:prstGeom>
            <a:noFill/>
          </p:spPr>
          <p:txBody>
            <a:bodyPr wrap="square" lIns="0" tIns="0" rIns="0" bIns="0" rtlCol="0">
              <a:spAutoFit/>
            </a:bodyPr>
            <a:lstStyle/>
            <a:p>
              <a:pPr>
                <a:lnSpc>
                  <a:spcPct val="96000"/>
                </a:lnSpc>
                <a:spcBef>
                  <a:spcPts val="1783"/>
                </a:spcBef>
              </a:pPr>
              <a:r>
                <a:rPr lang="en-GB" sz="644" noProof="0">
                  <a:solidFill>
                    <a:srgbClr val="4099DA"/>
                  </a:solidFill>
                </a:rPr>
                <a:t>In operation: 62MW</a:t>
              </a:r>
              <a:br>
                <a:rPr lang="en-GB" sz="644" noProof="0">
                  <a:solidFill>
                    <a:srgbClr val="4099DA"/>
                  </a:solidFill>
                </a:rPr>
              </a:br>
              <a:r>
                <a:rPr lang="en-GB" sz="644" noProof="0">
                  <a:solidFill>
                    <a:schemeClr val="accent3"/>
                  </a:solidFill>
                </a:rPr>
                <a:t>Under development: 450MW</a:t>
              </a:r>
            </a:p>
          </p:txBody>
        </p:sp>
        <p:grpSp>
          <p:nvGrpSpPr>
            <p:cNvPr id="311" name="Group 310">
              <a:extLst>
                <a:ext uri="{FF2B5EF4-FFF2-40B4-BE49-F238E27FC236}">
                  <a16:creationId xmlns:a16="http://schemas.microsoft.com/office/drawing/2014/main" id="{E816214A-8E0E-5C44-93E6-043F6F45C80A}"/>
                </a:ext>
              </a:extLst>
            </p:cNvPr>
            <p:cNvGrpSpPr/>
            <p:nvPr/>
          </p:nvGrpSpPr>
          <p:grpSpPr>
            <a:xfrm>
              <a:off x="2723013" y="3055120"/>
              <a:ext cx="108000" cy="144000"/>
              <a:chOff x="2265548" y="3181564"/>
              <a:chExt cx="71521" cy="95300"/>
            </a:xfrm>
          </p:grpSpPr>
          <p:sp>
            <p:nvSpPr>
              <p:cNvPr id="312" name="Freeform: Shape 295">
                <a:extLst>
                  <a:ext uri="{FF2B5EF4-FFF2-40B4-BE49-F238E27FC236}">
                    <a16:creationId xmlns:a16="http://schemas.microsoft.com/office/drawing/2014/main" id="{C921D60C-41ED-6441-B0F6-68361EB9E158}"/>
                  </a:ext>
                </a:extLst>
              </p:cNvPr>
              <p:cNvSpPr/>
              <p:nvPr/>
            </p:nvSpPr>
            <p:spPr>
              <a:xfrm>
                <a:off x="2294459" y="3214588"/>
                <a:ext cx="8908" cy="8909"/>
              </a:xfrm>
              <a:custGeom>
                <a:avLst/>
                <a:gdLst>
                  <a:gd name="connsiteX0" fmla="*/ 8909 w 8908"/>
                  <a:gd name="connsiteY0" fmla="*/ 4455 h 8909"/>
                  <a:gd name="connsiteX1" fmla="*/ 4454 w 8908"/>
                  <a:gd name="connsiteY1" fmla="*/ 8909 h 8909"/>
                  <a:gd name="connsiteX2" fmla="*/ 0 w 8908"/>
                  <a:gd name="connsiteY2" fmla="*/ 4455 h 8909"/>
                  <a:gd name="connsiteX3" fmla="*/ 4454 w 8908"/>
                  <a:gd name="connsiteY3" fmla="*/ 0 h 8909"/>
                  <a:gd name="connsiteX4" fmla="*/ 8909 w 8908"/>
                  <a:gd name="connsiteY4" fmla="*/ 4455 h 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9">
                    <a:moveTo>
                      <a:pt x="8909" y="4455"/>
                    </a:moveTo>
                    <a:cubicBezTo>
                      <a:pt x="8909" y="6892"/>
                      <a:pt x="6892" y="8909"/>
                      <a:pt x="4454" y="8909"/>
                    </a:cubicBezTo>
                    <a:cubicBezTo>
                      <a:pt x="2017" y="8909"/>
                      <a:pt x="0" y="6892"/>
                      <a:pt x="0" y="4455"/>
                    </a:cubicBezTo>
                    <a:cubicBezTo>
                      <a:pt x="0" y="1933"/>
                      <a:pt x="2017" y="0"/>
                      <a:pt x="4454" y="0"/>
                    </a:cubicBezTo>
                    <a:cubicBezTo>
                      <a:pt x="6892" y="0"/>
                      <a:pt x="8909" y="2017"/>
                      <a:pt x="8909" y="4455"/>
                    </a:cubicBezTo>
                  </a:path>
                </a:pathLst>
              </a:custGeom>
              <a:solidFill>
                <a:srgbClr val="3B4956"/>
              </a:solidFill>
              <a:ln w="8404" cap="flat">
                <a:noFill/>
                <a:prstDash val="solid"/>
                <a:miter/>
              </a:ln>
            </p:spPr>
            <p:txBody>
              <a:bodyPr rtlCol="0" anchor="ctr"/>
              <a:lstStyle/>
              <a:p>
                <a:endParaRPr lang="en-GB" sz="1213" noProof="0"/>
              </a:p>
            </p:txBody>
          </p:sp>
          <p:sp>
            <p:nvSpPr>
              <p:cNvPr id="313" name="Freeform: Shape 296">
                <a:extLst>
                  <a:ext uri="{FF2B5EF4-FFF2-40B4-BE49-F238E27FC236}">
                    <a16:creationId xmlns:a16="http://schemas.microsoft.com/office/drawing/2014/main" id="{D1CB01B0-C63D-9D4C-BBF5-72F1A99BBCC2}"/>
                  </a:ext>
                </a:extLst>
              </p:cNvPr>
              <p:cNvSpPr/>
              <p:nvPr/>
            </p:nvSpPr>
            <p:spPr>
              <a:xfrm>
                <a:off x="2287231" y="3181564"/>
                <a:ext cx="14623" cy="29572"/>
              </a:xfrm>
              <a:custGeom>
                <a:avLst/>
                <a:gdLst>
                  <a:gd name="connsiteX0" fmla="*/ 0 w 14623"/>
                  <a:gd name="connsiteY0" fmla="*/ 163 h 29572"/>
                  <a:gd name="connsiteX1" fmla="*/ 4370 w 14623"/>
                  <a:gd name="connsiteY1" fmla="*/ 22518 h 29572"/>
                  <a:gd name="connsiteX2" fmla="*/ 14624 w 14623"/>
                  <a:gd name="connsiteY2" fmla="*/ 29410 h 29572"/>
                  <a:gd name="connsiteX3" fmla="*/ 10253 w 14623"/>
                  <a:gd name="connsiteY3" fmla="*/ 7054 h 29572"/>
                  <a:gd name="connsiteX4" fmla="*/ 0 w 14623"/>
                  <a:gd name="connsiteY4" fmla="*/ 163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2">
                    <a:moveTo>
                      <a:pt x="0" y="163"/>
                    </a:moveTo>
                    <a:lnTo>
                      <a:pt x="4370" y="22518"/>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323" name="Freeform: Shape 297">
                <a:extLst>
                  <a:ext uri="{FF2B5EF4-FFF2-40B4-BE49-F238E27FC236}">
                    <a16:creationId xmlns:a16="http://schemas.microsoft.com/office/drawing/2014/main" id="{54F7606C-D5DE-1940-86EC-3D7D5FCAFBE0}"/>
                  </a:ext>
                </a:extLst>
              </p:cNvPr>
              <p:cNvSpPr/>
              <p:nvPr/>
            </p:nvSpPr>
            <p:spPr>
              <a:xfrm>
                <a:off x="2270285" y="3220471"/>
                <a:ext cx="22294" cy="27398"/>
              </a:xfrm>
              <a:custGeom>
                <a:avLst/>
                <a:gdLst>
                  <a:gd name="connsiteX0" fmla="*/ 2154 w 22294"/>
                  <a:gd name="connsiteY0" fmla="*/ 27398 h 27398"/>
                  <a:gd name="connsiteX1" fmla="*/ 19299 w 22294"/>
                  <a:gd name="connsiteY1" fmla="*/ 12355 h 27398"/>
                  <a:gd name="connsiteX2" fmla="*/ 20140 w 22294"/>
                  <a:gd name="connsiteY2" fmla="*/ 0 h 27398"/>
                  <a:gd name="connsiteX3" fmla="*/ 2995 w 22294"/>
                  <a:gd name="connsiteY3" fmla="*/ 14960 h 27398"/>
                  <a:gd name="connsiteX4" fmla="*/ 2154 w 22294"/>
                  <a:gd name="connsiteY4" fmla="*/ 27398 h 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8">
                    <a:moveTo>
                      <a:pt x="2154" y="27398"/>
                    </a:moveTo>
                    <a:lnTo>
                      <a:pt x="19299" y="12355"/>
                    </a:lnTo>
                    <a:cubicBezTo>
                      <a:pt x="22913" y="9161"/>
                      <a:pt x="23334" y="3614"/>
                      <a:pt x="20140" y="0"/>
                    </a:cubicBezTo>
                    <a:lnTo>
                      <a:pt x="2995" y="14960"/>
                    </a:lnTo>
                    <a:cubicBezTo>
                      <a:pt x="-619" y="18238"/>
                      <a:pt x="-1039" y="23785"/>
                      <a:pt x="2154" y="27398"/>
                    </a:cubicBezTo>
                  </a:path>
                </a:pathLst>
              </a:custGeom>
              <a:solidFill>
                <a:srgbClr val="3B4956"/>
              </a:solidFill>
              <a:ln w="8404" cap="flat">
                <a:noFill/>
                <a:prstDash val="solid"/>
                <a:miter/>
              </a:ln>
            </p:spPr>
            <p:txBody>
              <a:bodyPr rtlCol="0" anchor="ctr"/>
              <a:lstStyle/>
              <a:p>
                <a:endParaRPr lang="en-GB" sz="1213" noProof="0"/>
              </a:p>
            </p:txBody>
          </p:sp>
          <p:sp>
            <p:nvSpPr>
              <p:cNvPr id="324" name="Freeform: Shape 298">
                <a:extLst>
                  <a:ext uri="{FF2B5EF4-FFF2-40B4-BE49-F238E27FC236}">
                    <a16:creationId xmlns:a16="http://schemas.microsoft.com/office/drawing/2014/main" id="{8C0DA2DB-0C66-8C48-827C-811145091C7F}"/>
                  </a:ext>
                </a:extLst>
              </p:cNvPr>
              <p:cNvSpPr/>
              <p:nvPr/>
            </p:nvSpPr>
            <p:spPr>
              <a:xfrm>
                <a:off x="2304376" y="3219772"/>
                <a:ext cx="32693" cy="13662"/>
              </a:xfrm>
              <a:custGeom>
                <a:avLst/>
                <a:gdLst>
                  <a:gd name="connsiteX0" fmla="*/ 32693 w 32693"/>
                  <a:gd name="connsiteY0" fmla="*/ 7675 h 13662"/>
                  <a:gd name="connsiteX1" fmla="*/ 11094 w 32693"/>
                  <a:gd name="connsiteY1" fmla="*/ 448 h 13662"/>
                  <a:gd name="connsiteX2" fmla="*/ 0 w 32693"/>
                  <a:gd name="connsiteY2" fmla="*/ 5994 h 13662"/>
                  <a:gd name="connsiteX3" fmla="*/ 21599 w 32693"/>
                  <a:gd name="connsiteY3" fmla="*/ 13222 h 13662"/>
                  <a:gd name="connsiteX4" fmla="*/ 32693 w 32693"/>
                  <a:gd name="connsiteY4" fmla="*/ 7675 h 1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62">
                    <a:moveTo>
                      <a:pt x="32693" y="7675"/>
                    </a:moveTo>
                    <a:lnTo>
                      <a:pt x="11094" y="448"/>
                    </a:lnTo>
                    <a:cubicBezTo>
                      <a:pt x="6555" y="-1065"/>
                      <a:pt x="1513" y="1372"/>
                      <a:pt x="0" y="5994"/>
                    </a:cubicBezTo>
                    <a:lnTo>
                      <a:pt x="21599" y="13222"/>
                    </a:lnTo>
                    <a:cubicBezTo>
                      <a:pt x="26222" y="14735"/>
                      <a:pt x="31180" y="12214"/>
                      <a:pt x="32693" y="7675"/>
                    </a:cubicBezTo>
                  </a:path>
                </a:pathLst>
              </a:custGeom>
              <a:solidFill>
                <a:srgbClr val="3B4956"/>
              </a:solidFill>
              <a:ln w="8404" cap="flat">
                <a:noFill/>
                <a:prstDash val="solid"/>
                <a:miter/>
              </a:ln>
            </p:spPr>
            <p:txBody>
              <a:bodyPr rtlCol="0" anchor="ctr"/>
              <a:lstStyle/>
              <a:p>
                <a:endParaRPr lang="en-GB" sz="1213" noProof="0"/>
              </a:p>
            </p:txBody>
          </p:sp>
          <p:sp>
            <p:nvSpPr>
              <p:cNvPr id="325" name="Freeform: Shape 299">
                <a:extLst>
                  <a:ext uri="{FF2B5EF4-FFF2-40B4-BE49-F238E27FC236}">
                    <a16:creationId xmlns:a16="http://schemas.microsoft.com/office/drawing/2014/main" id="{AE332792-8862-EE43-A9FA-C43D58BC10B5}"/>
                  </a:ext>
                </a:extLst>
              </p:cNvPr>
              <p:cNvSpPr/>
              <p:nvPr/>
            </p:nvSpPr>
            <p:spPr>
              <a:xfrm>
                <a:off x="2293114" y="3228099"/>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2"/>
                      <a:pt x="9497" y="3467"/>
                    </a:cubicBezTo>
                    <a:cubicBezTo>
                      <a:pt x="8320" y="-1156"/>
                      <a:pt x="3194" y="-1156"/>
                      <a:pt x="2017" y="3467"/>
                    </a:cubicBezTo>
                    <a:cubicBezTo>
                      <a:pt x="1261" y="6492"/>
                      <a:pt x="420" y="21872"/>
                      <a:pt x="0" y="33555"/>
                    </a:cubicBezTo>
                    <a:cubicBezTo>
                      <a:pt x="1765" y="35067"/>
                      <a:pt x="3782" y="36076"/>
                      <a:pt x="5799" y="36076"/>
                    </a:cubicBezTo>
                  </a:path>
                </a:pathLst>
              </a:custGeom>
              <a:solidFill>
                <a:srgbClr val="3B4956"/>
              </a:solidFill>
              <a:ln w="8404" cap="flat">
                <a:noFill/>
                <a:prstDash val="solid"/>
                <a:miter/>
              </a:ln>
            </p:spPr>
            <p:txBody>
              <a:bodyPr rtlCol="0" anchor="ctr"/>
              <a:lstStyle/>
              <a:p>
                <a:endParaRPr lang="en-GB" sz="1213" noProof="0"/>
              </a:p>
            </p:txBody>
          </p:sp>
          <p:sp>
            <p:nvSpPr>
              <p:cNvPr id="326" name="Freeform: Shape 300">
                <a:extLst>
                  <a:ext uri="{FF2B5EF4-FFF2-40B4-BE49-F238E27FC236}">
                    <a16:creationId xmlns:a16="http://schemas.microsoft.com/office/drawing/2014/main" id="{25ACA796-BE68-5E4D-BC75-9800E2D005C1}"/>
                  </a:ext>
                </a:extLst>
              </p:cNvPr>
              <p:cNvSpPr/>
              <p:nvPr/>
            </p:nvSpPr>
            <p:spPr>
              <a:xfrm>
                <a:off x="2265548" y="3269721"/>
                <a:ext cx="66646" cy="7143"/>
              </a:xfrm>
              <a:custGeom>
                <a:avLst/>
                <a:gdLst>
                  <a:gd name="connsiteX0" fmla="*/ 0 w 66646"/>
                  <a:gd name="connsiteY0" fmla="*/ 0 h 7143"/>
                  <a:gd name="connsiteX1" fmla="*/ 66647 w 66646"/>
                  <a:gd name="connsiteY1" fmla="*/ 0 h 7143"/>
                  <a:gd name="connsiteX2" fmla="*/ 66647 w 66646"/>
                  <a:gd name="connsiteY2" fmla="*/ 7144 h 7143"/>
                  <a:gd name="connsiteX3" fmla="*/ 0 w 66646"/>
                  <a:gd name="connsiteY3" fmla="*/ 7144 h 7143"/>
                </a:gdLst>
                <a:ahLst/>
                <a:cxnLst>
                  <a:cxn ang="0">
                    <a:pos x="connsiteX0" y="connsiteY0"/>
                  </a:cxn>
                  <a:cxn ang="0">
                    <a:pos x="connsiteX1" y="connsiteY1"/>
                  </a:cxn>
                  <a:cxn ang="0">
                    <a:pos x="connsiteX2" y="connsiteY2"/>
                  </a:cxn>
                  <a:cxn ang="0">
                    <a:pos x="connsiteX3" y="connsiteY3"/>
                  </a:cxn>
                </a:cxnLst>
                <a:rect l="l" t="t" r="r" b="b"/>
                <a:pathLst>
                  <a:path w="66646" h="7143">
                    <a:moveTo>
                      <a:pt x="0" y="0"/>
                    </a:moveTo>
                    <a:lnTo>
                      <a:pt x="66647" y="0"/>
                    </a:lnTo>
                    <a:lnTo>
                      <a:pt x="66647" y="7144"/>
                    </a:lnTo>
                    <a:lnTo>
                      <a:pt x="0" y="7144"/>
                    </a:lnTo>
                    <a:close/>
                  </a:path>
                </a:pathLst>
              </a:custGeom>
              <a:solidFill>
                <a:srgbClr val="3B4956"/>
              </a:solidFill>
              <a:ln w="8404" cap="flat">
                <a:noFill/>
                <a:prstDash val="solid"/>
                <a:miter/>
              </a:ln>
            </p:spPr>
            <p:txBody>
              <a:bodyPr rtlCol="0" anchor="ctr"/>
              <a:lstStyle/>
              <a:p>
                <a:endParaRPr lang="en-GB" sz="1213" noProof="0"/>
              </a:p>
            </p:txBody>
          </p:sp>
        </p:grpSp>
        <p:grpSp>
          <p:nvGrpSpPr>
            <p:cNvPr id="537" name="Graphic 2">
              <a:extLst>
                <a:ext uri="{FF2B5EF4-FFF2-40B4-BE49-F238E27FC236}">
                  <a16:creationId xmlns:a16="http://schemas.microsoft.com/office/drawing/2014/main" id="{13E931F2-BBD0-5E00-6E47-52B521FF2175}"/>
                </a:ext>
              </a:extLst>
            </p:cNvPr>
            <p:cNvGrpSpPr/>
            <p:nvPr/>
          </p:nvGrpSpPr>
          <p:grpSpPr>
            <a:xfrm>
              <a:off x="2714792" y="3278819"/>
              <a:ext cx="121016" cy="121015"/>
              <a:chOff x="2259665" y="3308466"/>
              <a:chExt cx="83287" cy="83287"/>
            </a:xfrm>
            <a:solidFill>
              <a:srgbClr val="3B4956"/>
            </a:solidFill>
          </p:grpSpPr>
          <p:sp>
            <p:nvSpPr>
              <p:cNvPr id="538" name="Freeform: Shape 286">
                <a:extLst>
                  <a:ext uri="{FF2B5EF4-FFF2-40B4-BE49-F238E27FC236}">
                    <a16:creationId xmlns:a16="http://schemas.microsoft.com/office/drawing/2014/main" id="{682A4A44-BD1D-B514-E698-FF414BE3DEF1}"/>
                  </a:ext>
                </a:extLst>
              </p:cNvPr>
              <p:cNvSpPr/>
              <p:nvPr/>
            </p:nvSpPr>
            <p:spPr>
              <a:xfrm>
                <a:off x="2297821" y="3308466"/>
                <a:ext cx="7143" cy="10169"/>
              </a:xfrm>
              <a:custGeom>
                <a:avLst/>
                <a:gdLst>
                  <a:gd name="connsiteX0" fmla="*/ 3530 w 7143"/>
                  <a:gd name="connsiteY0" fmla="*/ 10169 h 10169"/>
                  <a:gd name="connsiteX1" fmla="*/ 3530 w 7143"/>
                  <a:gd name="connsiteY1" fmla="*/ 10169 h 10169"/>
                  <a:gd name="connsiteX2" fmla="*/ 3530 w 7143"/>
                  <a:gd name="connsiteY2" fmla="*/ 10169 h 10169"/>
                  <a:gd name="connsiteX3" fmla="*/ 7144 w 7143"/>
                  <a:gd name="connsiteY3" fmla="*/ 6723 h 10169"/>
                  <a:gd name="connsiteX4" fmla="*/ 7144 w 7143"/>
                  <a:gd name="connsiteY4" fmla="*/ 0 h 10169"/>
                  <a:gd name="connsiteX5" fmla="*/ 0 w 7143"/>
                  <a:gd name="connsiteY5" fmla="*/ 0 h 10169"/>
                  <a:gd name="connsiteX6" fmla="*/ 0 w 7143"/>
                  <a:gd name="connsiteY6" fmla="*/ 6723 h 10169"/>
                  <a:gd name="connsiteX7" fmla="*/ 3530 w 7143"/>
                  <a:gd name="connsiteY7" fmla="*/ 10169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530" y="10169"/>
                    </a:moveTo>
                    <a:lnTo>
                      <a:pt x="3530" y="10169"/>
                    </a:lnTo>
                    <a:lnTo>
                      <a:pt x="3530" y="10169"/>
                    </a:lnTo>
                    <a:cubicBezTo>
                      <a:pt x="5547" y="10169"/>
                      <a:pt x="7144" y="8656"/>
                      <a:pt x="7144" y="6723"/>
                    </a:cubicBezTo>
                    <a:lnTo>
                      <a:pt x="7144" y="0"/>
                    </a:lnTo>
                    <a:lnTo>
                      <a:pt x="0" y="0"/>
                    </a:lnTo>
                    <a:lnTo>
                      <a:pt x="0" y="6723"/>
                    </a:lnTo>
                    <a:cubicBezTo>
                      <a:pt x="0" y="8656"/>
                      <a:pt x="1597" y="10169"/>
                      <a:pt x="3530" y="10169"/>
                    </a:cubicBezTo>
                  </a:path>
                </a:pathLst>
              </a:custGeom>
              <a:solidFill>
                <a:srgbClr val="3B4956"/>
              </a:solidFill>
              <a:ln w="8404" cap="flat">
                <a:noFill/>
                <a:prstDash val="solid"/>
                <a:miter/>
              </a:ln>
            </p:spPr>
            <p:txBody>
              <a:bodyPr rtlCol="0" anchor="ctr"/>
              <a:lstStyle/>
              <a:p>
                <a:endParaRPr lang="en-GB" sz="1213" noProof="0"/>
              </a:p>
            </p:txBody>
          </p:sp>
          <p:sp>
            <p:nvSpPr>
              <p:cNvPr id="539" name="Freeform: Shape 287">
                <a:extLst>
                  <a:ext uri="{FF2B5EF4-FFF2-40B4-BE49-F238E27FC236}">
                    <a16:creationId xmlns:a16="http://schemas.microsoft.com/office/drawing/2014/main" id="{5712C162-237C-203A-0832-0FC5369183AB}"/>
                  </a:ext>
                </a:extLst>
              </p:cNvPr>
              <p:cNvSpPr/>
              <p:nvPr/>
            </p:nvSpPr>
            <p:spPr>
              <a:xfrm>
                <a:off x="2269330" y="3318131"/>
                <a:ext cx="10831" cy="10768"/>
              </a:xfrm>
              <a:custGeom>
                <a:avLst/>
                <a:gdLst>
                  <a:gd name="connsiteX0" fmla="*/ 9749 w 10831"/>
                  <a:gd name="connsiteY0" fmla="*/ 9749 h 10768"/>
                  <a:gd name="connsiteX1" fmla="*/ 9749 w 10831"/>
                  <a:gd name="connsiteY1" fmla="*/ 9749 h 10768"/>
                  <a:gd name="connsiteX2" fmla="*/ 9749 w 10831"/>
                  <a:gd name="connsiteY2" fmla="*/ 9749 h 10768"/>
                  <a:gd name="connsiteX3" fmla="*/ 9833 w 10831"/>
                  <a:gd name="connsiteY3" fmla="*/ 4791 h 10768"/>
                  <a:gd name="connsiteX4" fmla="*/ 5043 w 10831"/>
                  <a:gd name="connsiteY4" fmla="*/ 0 h 10768"/>
                  <a:gd name="connsiteX5" fmla="*/ 0 w 10831"/>
                  <a:gd name="connsiteY5" fmla="*/ 5043 h 10768"/>
                  <a:gd name="connsiteX6" fmla="*/ 4791 w 10831"/>
                  <a:gd name="connsiteY6" fmla="*/ 9834 h 10768"/>
                  <a:gd name="connsiteX7" fmla="*/ 9749 w 10831"/>
                  <a:gd name="connsiteY7" fmla="*/ 9749 h 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768">
                    <a:moveTo>
                      <a:pt x="9749" y="9749"/>
                    </a:moveTo>
                    <a:lnTo>
                      <a:pt x="9749" y="9749"/>
                    </a:lnTo>
                    <a:cubicBezTo>
                      <a:pt x="9833" y="9665"/>
                      <a:pt x="9833" y="9665"/>
                      <a:pt x="9749" y="9749"/>
                    </a:cubicBezTo>
                    <a:cubicBezTo>
                      <a:pt x="11178" y="8321"/>
                      <a:pt x="11178" y="6136"/>
                      <a:pt x="9833" y="4791"/>
                    </a:cubicBezTo>
                    <a:lnTo>
                      <a:pt x="5043" y="0"/>
                    </a:lnTo>
                    <a:lnTo>
                      <a:pt x="0" y="5043"/>
                    </a:lnTo>
                    <a:lnTo>
                      <a:pt x="4791" y="9834"/>
                    </a:lnTo>
                    <a:cubicBezTo>
                      <a:pt x="6219" y="11094"/>
                      <a:pt x="8404" y="11094"/>
                      <a:pt x="9749" y="9749"/>
                    </a:cubicBezTo>
                  </a:path>
                </a:pathLst>
              </a:custGeom>
              <a:solidFill>
                <a:srgbClr val="3B4956"/>
              </a:solidFill>
              <a:ln w="8404" cap="flat">
                <a:noFill/>
                <a:prstDash val="solid"/>
                <a:miter/>
              </a:ln>
            </p:spPr>
            <p:txBody>
              <a:bodyPr rtlCol="0" anchor="ctr"/>
              <a:lstStyle/>
              <a:p>
                <a:endParaRPr lang="en-GB" sz="1213" noProof="0"/>
              </a:p>
            </p:txBody>
          </p:sp>
          <p:sp>
            <p:nvSpPr>
              <p:cNvPr id="540" name="Freeform: Shape 288">
                <a:extLst>
                  <a:ext uri="{FF2B5EF4-FFF2-40B4-BE49-F238E27FC236}">
                    <a16:creationId xmlns:a16="http://schemas.microsoft.com/office/drawing/2014/main" id="{71509BD1-5A15-E2C8-9F5B-E944BE885346}"/>
                  </a:ext>
                </a:extLst>
              </p:cNvPr>
              <p:cNvSpPr/>
              <p:nvPr/>
            </p:nvSpPr>
            <p:spPr>
              <a:xfrm>
                <a:off x="2259665" y="3346538"/>
                <a:ext cx="10169" cy="7059"/>
              </a:xfrm>
              <a:custGeom>
                <a:avLst/>
                <a:gdLst>
                  <a:gd name="connsiteX0" fmla="*/ 10169 w 10169"/>
                  <a:gd name="connsiteY0" fmla="*/ 3530 h 7059"/>
                  <a:gd name="connsiteX1" fmla="*/ 10169 w 10169"/>
                  <a:gd name="connsiteY1" fmla="*/ 3530 h 7059"/>
                  <a:gd name="connsiteX2" fmla="*/ 6724 w 10169"/>
                  <a:gd name="connsiteY2" fmla="*/ 0 h 7059"/>
                  <a:gd name="connsiteX3" fmla="*/ 0 w 10169"/>
                  <a:gd name="connsiteY3" fmla="*/ 0 h 7059"/>
                  <a:gd name="connsiteX4" fmla="*/ 0 w 10169"/>
                  <a:gd name="connsiteY4" fmla="*/ 7060 h 7059"/>
                  <a:gd name="connsiteX5" fmla="*/ 6724 w 10169"/>
                  <a:gd name="connsiteY5" fmla="*/ 7060 h 7059"/>
                  <a:gd name="connsiteX6" fmla="*/ 10169 w 10169"/>
                  <a:gd name="connsiteY6" fmla="*/ 3530 h 7059"/>
                  <a:gd name="connsiteX7" fmla="*/ 10169 w 10169"/>
                  <a:gd name="connsiteY7" fmla="*/ 3530 h 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059">
                    <a:moveTo>
                      <a:pt x="10169" y="3530"/>
                    </a:moveTo>
                    <a:lnTo>
                      <a:pt x="10169" y="3530"/>
                    </a:lnTo>
                    <a:cubicBezTo>
                      <a:pt x="10169" y="1597"/>
                      <a:pt x="8657" y="0"/>
                      <a:pt x="6724" y="0"/>
                    </a:cubicBezTo>
                    <a:lnTo>
                      <a:pt x="0" y="0"/>
                    </a:lnTo>
                    <a:lnTo>
                      <a:pt x="0" y="7060"/>
                    </a:lnTo>
                    <a:lnTo>
                      <a:pt x="6724" y="7060"/>
                    </a:lnTo>
                    <a:cubicBezTo>
                      <a:pt x="8657" y="7060"/>
                      <a:pt x="10169" y="5463"/>
                      <a:pt x="10169" y="3530"/>
                    </a:cubicBezTo>
                    <a:lnTo>
                      <a:pt x="10169" y="3530"/>
                    </a:lnTo>
                    <a:close/>
                  </a:path>
                </a:pathLst>
              </a:custGeom>
              <a:solidFill>
                <a:srgbClr val="3B4956"/>
              </a:solidFill>
              <a:ln w="8404" cap="flat">
                <a:noFill/>
                <a:prstDash val="solid"/>
                <a:miter/>
              </a:ln>
            </p:spPr>
            <p:txBody>
              <a:bodyPr rtlCol="0" anchor="ctr"/>
              <a:lstStyle/>
              <a:p>
                <a:endParaRPr lang="en-GB" sz="1213" noProof="0"/>
              </a:p>
            </p:txBody>
          </p:sp>
          <p:sp>
            <p:nvSpPr>
              <p:cNvPr id="541" name="Freeform: Shape 289">
                <a:extLst>
                  <a:ext uri="{FF2B5EF4-FFF2-40B4-BE49-F238E27FC236}">
                    <a16:creationId xmlns:a16="http://schemas.microsoft.com/office/drawing/2014/main" id="{3F17C458-90FA-9E8F-F426-0C5DA2FCFD16}"/>
                  </a:ext>
                </a:extLst>
              </p:cNvPr>
              <p:cNvSpPr/>
              <p:nvPr/>
            </p:nvSpPr>
            <p:spPr>
              <a:xfrm>
                <a:off x="2269246" y="3371257"/>
                <a:ext cx="10831" cy="10831"/>
              </a:xfrm>
              <a:custGeom>
                <a:avLst/>
                <a:gdLst>
                  <a:gd name="connsiteX0" fmla="*/ 9749 w 10831"/>
                  <a:gd name="connsiteY0" fmla="*/ 1082 h 10831"/>
                  <a:gd name="connsiteX1" fmla="*/ 9749 w 10831"/>
                  <a:gd name="connsiteY1" fmla="*/ 1082 h 10831"/>
                  <a:gd name="connsiteX2" fmla="*/ 4791 w 10831"/>
                  <a:gd name="connsiteY2" fmla="*/ 998 h 10831"/>
                  <a:gd name="connsiteX3" fmla="*/ 0 w 10831"/>
                  <a:gd name="connsiteY3" fmla="*/ 5789 h 10831"/>
                  <a:gd name="connsiteX4" fmla="*/ 5043 w 10831"/>
                  <a:gd name="connsiteY4" fmla="*/ 10832 h 10831"/>
                  <a:gd name="connsiteX5" fmla="*/ 9833 w 10831"/>
                  <a:gd name="connsiteY5" fmla="*/ 6041 h 10831"/>
                  <a:gd name="connsiteX6" fmla="*/ 9749 w 10831"/>
                  <a:gd name="connsiteY6" fmla="*/ 1082 h 10831"/>
                  <a:gd name="connsiteX7" fmla="*/ 9749 w 10831"/>
                  <a:gd name="connsiteY7" fmla="*/ 1082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9749" y="1082"/>
                    </a:moveTo>
                    <a:lnTo>
                      <a:pt x="9749" y="1082"/>
                    </a:lnTo>
                    <a:cubicBezTo>
                      <a:pt x="8320" y="-346"/>
                      <a:pt x="6135" y="-346"/>
                      <a:pt x="4791" y="998"/>
                    </a:cubicBezTo>
                    <a:lnTo>
                      <a:pt x="0" y="5789"/>
                    </a:lnTo>
                    <a:lnTo>
                      <a:pt x="5043" y="10832"/>
                    </a:lnTo>
                    <a:lnTo>
                      <a:pt x="9833" y="6041"/>
                    </a:lnTo>
                    <a:cubicBezTo>
                      <a:pt x="11178" y="4696"/>
                      <a:pt x="11178" y="2511"/>
                      <a:pt x="9749" y="1082"/>
                    </a:cubicBezTo>
                    <a:cubicBezTo>
                      <a:pt x="9749" y="1082"/>
                      <a:pt x="9749" y="1082"/>
                      <a:pt x="9749" y="1082"/>
                    </a:cubicBezTo>
                  </a:path>
                </a:pathLst>
              </a:custGeom>
              <a:solidFill>
                <a:srgbClr val="3B4956"/>
              </a:solidFill>
              <a:ln w="8404" cap="flat">
                <a:noFill/>
                <a:prstDash val="solid"/>
                <a:miter/>
              </a:ln>
            </p:spPr>
            <p:txBody>
              <a:bodyPr rtlCol="0" anchor="ctr"/>
              <a:lstStyle/>
              <a:p>
                <a:endParaRPr lang="en-GB" sz="1213" noProof="0"/>
              </a:p>
            </p:txBody>
          </p:sp>
          <p:sp>
            <p:nvSpPr>
              <p:cNvPr id="556" name="Freeform: Shape 290">
                <a:extLst>
                  <a:ext uri="{FF2B5EF4-FFF2-40B4-BE49-F238E27FC236}">
                    <a16:creationId xmlns:a16="http://schemas.microsoft.com/office/drawing/2014/main" id="{07A5ECD3-3008-C4E8-19EC-47A7A9407BDF}"/>
                  </a:ext>
                </a:extLst>
              </p:cNvPr>
              <p:cNvSpPr/>
              <p:nvPr/>
            </p:nvSpPr>
            <p:spPr>
              <a:xfrm>
                <a:off x="2297653" y="3381584"/>
                <a:ext cx="7143" cy="10169"/>
              </a:xfrm>
              <a:custGeom>
                <a:avLst/>
                <a:gdLst>
                  <a:gd name="connsiteX0" fmla="*/ 3614 w 7143"/>
                  <a:gd name="connsiteY0" fmla="*/ 0 h 10169"/>
                  <a:gd name="connsiteX1" fmla="*/ 3614 w 7143"/>
                  <a:gd name="connsiteY1" fmla="*/ 0 h 10169"/>
                  <a:gd name="connsiteX2" fmla="*/ 3614 w 7143"/>
                  <a:gd name="connsiteY2" fmla="*/ 0 h 10169"/>
                  <a:gd name="connsiteX3" fmla="*/ 0 w 7143"/>
                  <a:gd name="connsiteY3" fmla="*/ 3446 h 10169"/>
                  <a:gd name="connsiteX4" fmla="*/ 0 w 7143"/>
                  <a:gd name="connsiteY4" fmla="*/ 10169 h 10169"/>
                  <a:gd name="connsiteX5" fmla="*/ 7144 w 7143"/>
                  <a:gd name="connsiteY5" fmla="*/ 10169 h 10169"/>
                  <a:gd name="connsiteX6" fmla="*/ 7144 w 7143"/>
                  <a:gd name="connsiteY6" fmla="*/ 3446 h 10169"/>
                  <a:gd name="connsiteX7" fmla="*/ 3614 w 7143"/>
                  <a:gd name="connsiteY7" fmla="*/ 0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614" y="0"/>
                    </a:moveTo>
                    <a:lnTo>
                      <a:pt x="3614" y="0"/>
                    </a:lnTo>
                    <a:lnTo>
                      <a:pt x="3614" y="0"/>
                    </a:lnTo>
                    <a:cubicBezTo>
                      <a:pt x="1597" y="0"/>
                      <a:pt x="0" y="1513"/>
                      <a:pt x="0" y="3446"/>
                    </a:cubicBezTo>
                    <a:lnTo>
                      <a:pt x="0" y="10169"/>
                    </a:lnTo>
                    <a:lnTo>
                      <a:pt x="7144" y="10169"/>
                    </a:lnTo>
                    <a:lnTo>
                      <a:pt x="7144" y="3446"/>
                    </a:lnTo>
                    <a:cubicBezTo>
                      <a:pt x="7144" y="1597"/>
                      <a:pt x="5547" y="0"/>
                      <a:pt x="3614" y="0"/>
                    </a:cubicBezTo>
                  </a:path>
                </a:pathLst>
              </a:custGeom>
              <a:solidFill>
                <a:srgbClr val="3B4956"/>
              </a:solidFill>
              <a:ln w="8404" cap="flat">
                <a:noFill/>
                <a:prstDash val="solid"/>
                <a:miter/>
              </a:ln>
            </p:spPr>
            <p:txBody>
              <a:bodyPr rtlCol="0" anchor="ctr"/>
              <a:lstStyle/>
              <a:p>
                <a:endParaRPr lang="en-GB" sz="1213" noProof="0"/>
              </a:p>
            </p:txBody>
          </p:sp>
          <p:sp>
            <p:nvSpPr>
              <p:cNvPr id="557" name="Freeform: Shape 291">
                <a:extLst>
                  <a:ext uri="{FF2B5EF4-FFF2-40B4-BE49-F238E27FC236}">
                    <a16:creationId xmlns:a16="http://schemas.microsoft.com/office/drawing/2014/main" id="{6CC6604B-214D-16A3-5888-C1B0F8EC49E2}"/>
                  </a:ext>
                </a:extLst>
              </p:cNvPr>
              <p:cNvSpPr/>
              <p:nvPr/>
            </p:nvSpPr>
            <p:spPr>
              <a:xfrm>
                <a:off x="2322456" y="3371372"/>
                <a:ext cx="10831" cy="10800"/>
              </a:xfrm>
              <a:custGeom>
                <a:avLst/>
                <a:gdLst>
                  <a:gd name="connsiteX0" fmla="*/ 1082 w 10831"/>
                  <a:gd name="connsiteY0" fmla="*/ 1051 h 10800"/>
                  <a:gd name="connsiteX1" fmla="*/ 1082 w 10831"/>
                  <a:gd name="connsiteY1" fmla="*/ 1051 h 10800"/>
                  <a:gd name="connsiteX2" fmla="*/ 1082 w 10831"/>
                  <a:gd name="connsiteY2" fmla="*/ 1051 h 10800"/>
                  <a:gd name="connsiteX3" fmla="*/ 998 w 10831"/>
                  <a:gd name="connsiteY3" fmla="*/ 6010 h 10800"/>
                  <a:gd name="connsiteX4" fmla="*/ 5789 w 10831"/>
                  <a:gd name="connsiteY4" fmla="*/ 10800 h 10800"/>
                  <a:gd name="connsiteX5" fmla="*/ 10831 w 10831"/>
                  <a:gd name="connsiteY5" fmla="*/ 5758 h 10800"/>
                  <a:gd name="connsiteX6" fmla="*/ 6041 w 10831"/>
                  <a:gd name="connsiteY6" fmla="*/ 967 h 10800"/>
                  <a:gd name="connsiteX7" fmla="*/ 1082 w 10831"/>
                  <a:gd name="connsiteY7" fmla="*/ 1051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00">
                    <a:moveTo>
                      <a:pt x="1082" y="1051"/>
                    </a:moveTo>
                    <a:cubicBezTo>
                      <a:pt x="1082" y="1051"/>
                      <a:pt x="1082" y="1051"/>
                      <a:pt x="1082" y="1051"/>
                    </a:cubicBezTo>
                    <a:lnTo>
                      <a:pt x="1082" y="1051"/>
                    </a:lnTo>
                    <a:cubicBezTo>
                      <a:pt x="-346" y="2480"/>
                      <a:pt x="-346" y="4665"/>
                      <a:pt x="998" y="6010"/>
                    </a:cubicBezTo>
                    <a:lnTo>
                      <a:pt x="5789" y="10800"/>
                    </a:lnTo>
                    <a:lnTo>
                      <a:pt x="10831" y="5758"/>
                    </a:lnTo>
                    <a:lnTo>
                      <a:pt x="6041" y="967"/>
                    </a:lnTo>
                    <a:cubicBezTo>
                      <a:pt x="4612" y="-377"/>
                      <a:pt x="2427" y="-293"/>
                      <a:pt x="1082" y="1051"/>
                    </a:cubicBezTo>
                  </a:path>
                </a:pathLst>
              </a:custGeom>
              <a:solidFill>
                <a:srgbClr val="3B4956"/>
              </a:solidFill>
              <a:ln w="8404" cap="flat">
                <a:noFill/>
                <a:prstDash val="solid"/>
                <a:miter/>
              </a:ln>
            </p:spPr>
            <p:txBody>
              <a:bodyPr rtlCol="0" anchor="ctr"/>
              <a:lstStyle/>
              <a:p>
                <a:endParaRPr lang="en-GB" sz="1213" noProof="0"/>
              </a:p>
            </p:txBody>
          </p:sp>
          <p:sp>
            <p:nvSpPr>
              <p:cNvPr id="558" name="Freeform: Shape 292">
                <a:extLst>
                  <a:ext uri="{FF2B5EF4-FFF2-40B4-BE49-F238E27FC236}">
                    <a16:creationId xmlns:a16="http://schemas.microsoft.com/office/drawing/2014/main" id="{94920549-A390-7753-7DAD-C2BD79ADC003}"/>
                  </a:ext>
                </a:extLst>
              </p:cNvPr>
              <p:cNvSpPr/>
              <p:nvPr/>
            </p:nvSpPr>
            <p:spPr>
              <a:xfrm>
                <a:off x="2332783" y="3346622"/>
                <a:ext cx="10169" cy="7144"/>
              </a:xfrm>
              <a:custGeom>
                <a:avLst/>
                <a:gdLst>
                  <a:gd name="connsiteX0" fmla="*/ 3446 w 10169"/>
                  <a:gd name="connsiteY0" fmla="*/ 0 h 7144"/>
                  <a:gd name="connsiteX1" fmla="*/ 0 w 10169"/>
                  <a:gd name="connsiteY1" fmla="*/ 3530 h 7144"/>
                  <a:gd name="connsiteX2" fmla="*/ 0 w 10169"/>
                  <a:gd name="connsiteY2" fmla="*/ 3530 h 7144"/>
                  <a:gd name="connsiteX3" fmla="*/ 0 w 10169"/>
                  <a:gd name="connsiteY3" fmla="*/ 3614 h 7144"/>
                  <a:gd name="connsiteX4" fmla="*/ 3446 w 10169"/>
                  <a:gd name="connsiteY4" fmla="*/ 7144 h 7144"/>
                  <a:gd name="connsiteX5" fmla="*/ 10169 w 10169"/>
                  <a:gd name="connsiteY5" fmla="*/ 7144 h 7144"/>
                  <a:gd name="connsiteX6" fmla="*/ 10169 w 10169"/>
                  <a:gd name="connsiteY6" fmla="*/ 84 h 7144"/>
                  <a:gd name="connsiteX7" fmla="*/ 3446 w 10169"/>
                  <a:gd name="connsiteY7" fmla="*/ 84 h 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144">
                    <a:moveTo>
                      <a:pt x="3446" y="0"/>
                    </a:moveTo>
                    <a:cubicBezTo>
                      <a:pt x="1513" y="0"/>
                      <a:pt x="0" y="1597"/>
                      <a:pt x="0" y="3530"/>
                    </a:cubicBezTo>
                    <a:lnTo>
                      <a:pt x="0" y="3530"/>
                    </a:lnTo>
                    <a:lnTo>
                      <a:pt x="0" y="3614"/>
                    </a:lnTo>
                    <a:cubicBezTo>
                      <a:pt x="0" y="5547"/>
                      <a:pt x="1513" y="7144"/>
                      <a:pt x="3446" y="7144"/>
                    </a:cubicBezTo>
                    <a:lnTo>
                      <a:pt x="10169" y="7144"/>
                    </a:lnTo>
                    <a:lnTo>
                      <a:pt x="10169" y="84"/>
                    </a:lnTo>
                    <a:lnTo>
                      <a:pt x="3446" y="84"/>
                    </a:lnTo>
                    <a:close/>
                  </a:path>
                </a:pathLst>
              </a:custGeom>
              <a:solidFill>
                <a:srgbClr val="3B4956"/>
              </a:solidFill>
              <a:ln w="8404" cap="flat">
                <a:noFill/>
                <a:prstDash val="solid"/>
                <a:miter/>
              </a:ln>
            </p:spPr>
            <p:txBody>
              <a:bodyPr rtlCol="0" anchor="ctr"/>
              <a:lstStyle/>
              <a:p>
                <a:endParaRPr lang="en-GB" sz="1213" noProof="0"/>
              </a:p>
            </p:txBody>
          </p:sp>
          <p:sp>
            <p:nvSpPr>
              <p:cNvPr id="559" name="Freeform: Shape 293">
                <a:extLst>
                  <a:ext uri="{FF2B5EF4-FFF2-40B4-BE49-F238E27FC236}">
                    <a16:creationId xmlns:a16="http://schemas.microsoft.com/office/drawing/2014/main" id="{A4E826B0-258F-FEA1-E1C2-6048F197ABFB}"/>
                  </a:ext>
                </a:extLst>
              </p:cNvPr>
              <p:cNvSpPr/>
              <p:nvPr/>
            </p:nvSpPr>
            <p:spPr>
              <a:xfrm>
                <a:off x="2322540" y="3318215"/>
                <a:ext cx="10831" cy="10831"/>
              </a:xfrm>
              <a:custGeom>
                <a:avLst/>
                <a:gdLst>
                  <a:gd name="connsiteX0" fmla="*/ 1082 w 10831"/>
                  <a:gd name="connsiteY0" fmla="*/ 9749 h 10831"/>
                  <a:gd name="connsiteX1" fmla="*/ 1082 w 10831"/>
                  <a:gd name="connsiteY1" fmla="*/ 9749 h 10831"/>
                  <a:gd name="connsiteX2" fmla="*/ 6041 w 10831"/>
                  <a:gd name="connsiteY2" fmla="*/ 9833 h 10831"/>
                  <a:gd name="connsiteX3" fmla="*/ 10831 w 10831"/>
                  <a:gd name="connsiteY3" fmla="*/ 5043 h 10831"/>
                  <a:gd name="connsiteX4" fmla="*/ 5789 w 10831"/>
                  <a:gd name="connsiteY4" fmla="*/ 0 h 10831"/>
                  <a:gd name="connsiteX5" fmla="*/ 998 w 10831"/>
                  <a:gd name="connsiteY5" fmla="*/ 4791 h 10831"/>
                  <a:gd name="connsiteX6" fmla="*/ 1082 w 10831"/>
                  <a:gd name="connsiteY6" fmla="*/ 9749 h 10831"/>
                  <a:gd name="connsiteX7" fmla="*/ 1082 w 10831"/>
                  <a:gd name="connsiteY7" fmla="*/ 9749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1082" y="9749"/>
                    </a:moveTo>
                    <a:cubicBezTo>
                      <a:pt x="1082" y="9749"/>
                      <a:pt x="1082" y="9749"/>
                      <a:pt x="1082" y="9749"/>
                    </a:cubicBezTo>
                    <a:cubicBezTo>
                      <a:pt x="2511" y="11178"/>
                      <a:pt x="4696" y="11178"/>
                      <a:pt x="6041" y="9833"/>
                    </a:cubicBezTo>
                    <a:lnTo>
                      <a:pt x="10831" y="5043"/>
                    </a:lnTo>
                    <a:lnTo>
                      <a:pt x="5789" y="0"/>
                    </a:lnTo>
                    <a:lnTo>
                      <a:pt x="998" y="4791"/>
                    </a:lnTo>
                    <a:cubicBezTo>
                      <a:pt x="-346" y="6136"/>
                      <a:pt x="-346" y="8320"/>
                      <a:pt x="1082" y="9749"/>
                    </a:cubicBezTo>
                    <a:cubicBezTo>
                      <a:pt x="1082" y="9749"/>
                      <a:pt x="1082" y="9749"/>
                      <a:pt x="1082" y="9749"/>
                    </a:cubicBezTo>
                  </a:path>
                </a:pathLst>
              </a:custGeom>
              <a:solidFill>
                <a:srgbClr val="3B4956"/>
              </a:solidFill>
              <a:ln w="8404" cap="flat">
                <a:noFill/>
                <a:prstDash val="solid"/>
                <a:miter/>
              </a:ln>
            </p:spPr>
            <p:txBody>
              <a:bodyPr rtlCol="0" anchor="ctr"/>
              <a:lstStyle/>
              <a:p>
                <a:endParaRPr lang="en-GB" sz="1213" noProof="0"/>
              </a:p>
            </p:txBody>
          </p:sp>
          <p:sp>
            <p:nvSpPr>
              <p:cNvPr id="566" name="Freeform: Shape 294">
                <a:extLst>
                  <a:ext uri="{FF2B5EF4-FFF2-40B4-BE49-F238E27FC236}">
                    <a16:creationId xmlns:a16="http://schemas.microsoft.com/office/drawing/2014/main" id="{1AB4B722-FF4D-51B3-0652-53A3F875B9F6}"/>
                  </a:ext>
                </a:extLst>
              </p:cNvPr>
              <p:cNvSpPr/>
              <p:nvPr/>
            </p:nvSpPr>
            <p:spPr>
              <a:xfrm>
                <a:off x="2276305" y="3325106"/>
                <a:ext cx="50090" cy="50090"/>
              </a:xfrm>
              <a:custGeom>
                <a:avLst/>
                <a:gdLst>
                  <a:gd name="connsiteX0" fmla="*/ 25045 w 50090"/>
                  <a:gd name="connsiteY0" fmla="*/ 0 h 50090"/>
                  <a:gd name="connsiteX1" fmla="*/ 0 w 50090"/>
                  <a:gd name="connsiteY1" fmla="*/ 25045 h 50090"/>
                  <a:gd name="connsiteX2" fmla="*/ 25045 w 50090"/>
                  <a:gd name="connsiteY2" fmla="*/ 50090 h 50090"/>
                  <a:gd name="connsiteX3" fmla="*/ 50090 w 50090"/>
                  <a:gd name="connsiteY3" fmla="*/ 25045 h 50090"/>
                  <a:gd name="connsiteX4" fmla="*/ 25045 w 50090"/>
                  <a:gd name="connsiteY4" fmla="*/ 0 h 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 h="50090">
                    <a:moveTo>
                      <a:pt x="25045" y="0"/>
                    </a:moveTo>
                    <a:cubicBezTo>
                      <a:pt x="11178" y="0"/>
                      <a:pt x="0" y="11178"/>
                      <a:pt x="0" y="25045"/>
                    </a:cubicBezTo>
                    <a:cubicBezTo>
                      <a:pt x="0" y="38828"/>
                      <a:pt x="11178" y="50090"/>
                      <a:pt x="25045" y="50090"/>
                    </a:cubicBezTo>
                    <a:cubicBezTo>
                      <a:pt x="38912" y="50090"/>
                      <a:pt x="50090" y="38828"/>
                      <a:pt x="50090" y="25045"/>
                    </a:cubicBezTo>
                    <a:cubicBezTo>
                      <a:pt x="50090" y="11178"/>
                      <a:pt x="38828" y="0"/>
                      <a:pt x="25045" y="0"/>
                    </a:cubicBezTo>
                  </a:path>
                </a:pathLst>
              </a:custGeom>
              <a:solidFill>
                <a:srgbClr val="3B4956"/>
              </a:solidFill>
              <a:ln w="8404" cap="flat">
                <a:noFill/>
                <a:prstDash val="solid"/>
                <a:miter/>
              </a:ln>
            </p:spPr>
            <p:txBody>
              <a:bodyPr rtlCol="0" anchor="ctr"/>
              <a:lstStyle/>
              <a:p>
                <a:endParaRPr lang="en-GB" sz="1213" noProof="0"/>
              </a:p>
            </p:txBody>
          </p:sp>
        </p:grpSp>
        <p:sp>
          <p:nvSpPr>
            <p:cNvPr id="574" name="TextBox 573">
              <a:extLst>
                <a:ext uri="{FF2B5EF4-FFF2-40B4-BE49-F238E27FC236}">
                  <a16:creationId xmlns:a16="http://schemas.microsoft.com/office/drawing/2014/main" id="{49F35BA6-39E0-38E8-A5F0-C6AD87D7E852}"/>
                </a:ext>
              </a:extLst>
            </p:cNvPr>
            <p:cNvSpPr txBox="1"/>
            <p:nvPr/>
          </p:nvSpPr>
          <p:spPr>
            <a:xfrm>
              <a:off x="2878297" y="3314371"/>
              <a:ext cx="1315743" cy="96052"/>
            </a:xfrm>
            <a:prstGeom prst="rect">
              <a:avLst/>
            </a:prstGeom>
            <a:noFill/>
          </p:spPr>
          <p:txBody>
            <a:bodyPr wrap="square" lIns="0" tIns="0" rIns="0" bIns="0" rtlCol="0">
              <a:spAutoFit/>
            </a:bodyPr>
            <a:lstStyle/>
            <a:p>
              <a:pPr>
                <a:lnSpc>
                  <a:spcPct val="96000"/>
                </a:lnSpc>
                <a:spcBef>
                  <a:spcPts val="1783"/>
                </a:spcBef>
              </a:pPr>
              <a:r>
                <a:rPr lang="en-GB" sz="644" noProof="0">
                  <a:solidFill>
                    <a:schemeClr val="accent3"/>
                  </a:solidFill>
                </a:rPr>
                <a:t>Under development: 1,000MW</a:t>
              </a:r>
              <a:endParaRPr lang="en-GB" sz="644" noProof="0">
                <a:solidFill>
                  <a:schemeClr val="accent2"/>
                </a:solidFill>
              </a:endParaRPr>
            </a:p>
          </p:txBody>
        </p:sp>
      </p:grpSp>
      <p:grpSp>
        <p:nvGrpSpPr>
          <p:cNvPr id="458" name="Group 457">
            <a:extLst>
              <a:ext uri="{FF2B5EF4-FFF2-40B4-BE49-F238E27FC236}">
                <a16:creationId xmlns:a16="http://schemas.microsoft.com/office/drawing/2014/main" id="{2AAFD545-443E-727C-F54C-2FDB2D556EC7}"/>
              </a:ext>
            </a:extLst>
          </p:cNvPr>
          <p:cNvGrpSpPr>
            <a:grpSpLocks/>
          </p:cNvGrpSpPr>
          <p:nvPr/>
        </p:nvGrpSpPr>
        <p:grpSpPr>
          <a:xfrm>
            <a:off x="2726900" y="1414267"/>
            <a:ext cx="1541316" cy="980982"/>
            <a:chOff x="2711463" y="1404588"/>
            <a:chExt cx="1554207" cy="989184"/>
          </a:xfrm>
        </p:grpSpPr>
        <p:sp>
          <p:nvSpPr>
            <p:cNvPr id="280" name="TextBox 279">
              <a:extLst>
                <a:ext uri="{FF2B5EF4-FFF2-40B4-BE49-F238E27FC236}">
                  <a16:creationId xmlns:a16="http://schemas.microsoft.com/office/drawing/2014/main" id="{7E02205A-63F9-B044-906D-098FEFBEE710}"/>
                </a:ext>
              </a:extLst>
            </p:cNvPr>
            <p:cNvSpPr txBox="1"/>
            <p:nvPr/>
          </p:nvSpPr>
          <p:spPr>
            <a:xfrm>
              <a:off x="2879367" y="1404588"/>
              <a:ext cx="1244453" cy="265970"/>
            </a:xfrm>
            <a:prstGeom prst="rect">
              <a:avLst/>
            </a:prstGeom>
            <a:noFill/>
          </p:spPr>
          <p:txBody>
            <a:bodyPr wrap="square" lIns="0" tIns="0" rIns="0" bIns="0" rtlCol="0">
              <a:spAutoFit/>
            </a:bodyPr>
            <a:lstStyle/>
            <a:p>
              <a:pPr>
                <a:lnSpc>
                  <a:spcPct val="96000"/>
                </a:lnSpc>
                <a:spcBef>
                  <a:spcPts val="1783"/>
                </a:spcBef>
              </a:pPr>
              <a:r>
                <a:rPr lang="en-GB" sz="894" b="1" noProof="0">
                  <a:solidFill>
                    <a:schemeClr val="tx2"/>
                  </a:solidFill>
                </a:rPr>
                <a:t>Ireland &amp; </a:t>
              </a:r>
              <a:br>
                <a:rPr lang="en-GB" sz="894" b="1" noProof="0">
                  <a:solidFill>
                    <a:schemeClr val="tx2"/>
                  </a:solidFill>
                </a:rPr>
              </a:br>
              <a:r>
                <a:rPr lang="en-GB" sz="894" b="1" noProof="0">
                  <a:solidFill>
                    <a:schemeClr val="tx2"/>
                  </a:solidFill>
                </a:rPr>
                <a:t>Northern Ireland</a:t>
              </a:r>
            </a:p>
          </p:txBody>
        </p:sp>
        <p:cxnSp>
          <p:nvCxnSpPr>
            <p:cNvPr id="281" name="Straight Connector 280">
              <a:extLst>
                <a:ext uri="{FF2B5EF4-FFF2-40B4-BE49-F238E27FC236}">
                  <a16:creationId xmlns:a16="http://schemas.microsoft.com/office/drawing/2014/main" id="{0232AE30-C685-EF40-BA82-D9D447BC1E67}"/>
                </a:ext>
              </a:extLst>
            </p:cNvPr>
            <p:cNvCxnSpPr>
              <a:cxnSpLocks/>
            </p:cNvCxnSpPr>
            <p:nvPr/>
          </p:nvCxnSpPr>
          <p:spPr>
            <a:xfrm>
              <a:off x="3876196" y="1610404"/>
              <a:ext cx="372247"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934B47E4-B40D-674B-B8AA-3EA7216D07E4}"/>
                </a:ext>
              </a:extLst>
            </p:cNvPr>
            <p:cNvSpPr txBox="1"/>
            <p:nvPr/>
          </p:nvSpPr>
          <p:spPr>
            <a:xfrm>
              <a:off x="2873539" y="1704937"/>
              <a:ext cx="1392131" cy="288156"/>
            </a:xfrm>
            <a:prstGeom prst="rect">
              <a:avLst/>
            </a:prstGeom>
            <a:noFill/>
          </p:spPr>
          <p:txBody>
            <a:bodyPr wrap="square" lIns="0" tIns="0" rIns="0" bIns="0" rtlCol="0">
              <a:spAutoFit/>
            </a:bodyPr>
            <a:lstStyle/>
            <a:p>
              <a:pPr>
                <a:lnSpc>
                  <a:spcPct val="96000"/>
                </a:lnSpc>
                <a:spcBef>
                  <a:spcPts val="1783"/>
                </a:spcBef>
              </a:pPr>
              <a:r>
                <a:rPr lang="en-GB" sz="644" noProof="0">
                  <a:solidFill>
                    <a:schemeClr val="accent1"/>
                  </a:solidFill>
                </a:rPr>
                <a:t>In operation: 372MW</a:t>
              </a:r>
              <a:br>
                <a:rPr lang="en-GB" sz="644" noProof="0">
                  <a:solidFill>
                    <a:schemeClr val="accent1"/>
                  </a:solidFill>
                </a:rPr>
              </a:br>
              <a:r>
                <a:rPr lang="en-GB" sz="644" noProof="0">
                  <a:solidFill>
                    <a:srgbClr val="00948A"/>
                  </a:solidFill>
                </a:rPr>
                <a:t>Under construction: 43MW</a:t>
              </a:r>
              <a:br>
                <a:rPr lang="en-GB" sz="644" noProof="0">
                  <a:solidFill>
                    <a:schemeClr val="accent2"/>
                  </a:solidFill>
                </a:rPr>
              </a:br>
              <a:r>
                <a:rPr lang="en-GB" sz="644" noProof="0">
                  <a:solidFill>
                    <a:schemeClr val="accent3"/>
                  </a:solidFill>
                </a:rPr>
                <a:t>Under development: 450MW</a:t>
              </a:r>
            </a:p>
          </p:txBody>
        </p:sp>
        <p:grpSp>
          <p:nvGrpSpPr>
            <p:cNvPr id="327" name="Group 326">
              <a:extLst>
                <a:ext uri="{FF2B5EF4-FFF2-40B4-BE49-F238E27FC236}">
                  <a16:creationId xmlns:a16="http://schemas.microsoft.com/office/drawing/2014/main" id="{81AC8589-EC4C-CA43-BB5A-968767E33605}"/>
                </a:ext>
              </a:extLst>
            </p:cNvPr>
            <p:cNvGrpSpPr/>
            <p:nvPr/>
          </p:nvGrpSpPr>
          <p:grpSpPr>
            <a:xfrm>
              <a:off x="2723013" y="1684851"/>
              <a:ext cx="108000" cy="144000"/>
              <a:chOff x="2265548" y="3181564"/>
              <a:chExt cx="71521" cy="95300"/>
            </a:xfrm>
          </p:grpSpPr>
          <p:sp>
            <p:nvSpPr>
              <p:cNvPr id="328" name="Freeform: Shape 295">
                <a:extLst>
                  <a:ext uri="{FF2B5EF4-FFF2-40B4-BE49-F238E27FC236}">
                    <a16:creationId xmlns:a16="http://schemas.microsoft.com/office/drawing/2014/main" id="{B9320FD2-4CFB-A148-9905-79B485874E2A}"/>
                  </a:ext>
                </a:extLst>
              </p:cNvPr>
              <p:cNvSpPr/>
              <p:nvPr/>
            </p:nvSpPr>
            <p:spPr>
              <a:xfrm>
                <a:off x="2294459" y="3214588"/>
                <a:ext cx="8908" cy="8909"/>
              </a:xfrm>
              <a:custGeom>
                <a:avLst/>
                <a:gdLst>
                  <a:gd name="connsiteX0" fmla="*/ 8909 w 8908"/>
                  <a:gd name="connsiteY0" fmla="*/ 4455 h 8909"/>
                  <a:gd name="connsiteX1" fmla="*/ 4454 w 8908"/>
                  <a:gd name="connsiteY1" fmla="*/ 8909 h 8909"/>
                  <a:gd name="connsiteX2" fmla="*/ 0 w 8908"/>
                  <a:gd name="connsiteY2" fmla="*/ 4455 h 8909"/>
                  <a:gd name="connsiteX3" fmla="*/ 4454 w 8908"/>
                  <a:gd name="connsiteY3" fmla="*/ 0 h 8909"/>
                  <a:gd name="connsiteX4" fmla="*/ 8909 w 8908"/>
                  <a:gd name="connsiteY4" fmla="*/ 4455 h 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9">
                    <a:moveTo>
                      <a:pt x="8909" y="4455"/>
                    </a:moveTo>
                    <a:cubicBezTo>
                      <a:pt x="8909" y="6892"/>
                      <a:pt x="6892" y="8909"/>
                      <a:pt x="4454" y="8909"/>
                    </a:cubicBezTo>
                    <a:cubicBezTo>
                      <a:pt x="2017" y="8909"/>
                      <a:pt x="0" y="6892"/>
                      <a:pt x="0" y="4455"/>
                    </a:cubicBezTo>
                    <a:cubicBezTo>
                      <a:pt x="0" y="1933"/>
                      <a:pt x="2017" y="0"/>
                      <a:pt x="4454" y="0"/>
                    </a:cubicBezTo>
                    <a:cubicBezTo>
                      <a:pt x="6892" y="0"/>
                      <a:pt x="8909" y="2017"/>
                      <a:pt x="8909" y="4455"/>
                    </a:cubicBezTo>
                  </a:path>
                </a:pathLst>
              </a:custGeom>
              <a:solidFill>
                <a:srgbClr val="3B4956"/>
              </a:solidFill>
              <a:ln w="8404" cap="flat">
                <a:noFill/>
                <a:prstDash val="solid"/>
                <a:miter/>
              </a:ln>
            </p:spPr>
            <p:txBody>
              <a:bodyPr rtlCol="0" anchor="ctr"/>
              <a:lstStyle/>
              <a:p>
                <a:endParaRPr lang="en-GB" sz="1213" noProof="0"/>
              </a:p>
            </p:txBody>
          </p:sp>
          <p:sp>
            <p:nvSpPr>
              <p:cNvPr id="329" name="Freeform: Shape 296">
                <a:extLst>
                  <a:ext uri="{FF2B5EF4-FFF2-40B4-BE49-F238E27FC236}">
                    <a16:creationId xmlns:a16="http://schemas.microsoft.com/office/drawing/2014/main" id="{C8F317A4-7C80-DE40-8C35-08534EE3AA3A}"/>
                  </a:ext>
                </a:extLst>
              </p:cNvPr>
              <p:cNvSpPr/>
              <p:nvPr/>
            </p:nvSpPr>
            <p:spPr>
              <a:xfrm>
                <a:off x="2287231" y="3181564"/>
                <a:ext cx="14623" cy="29572"/>
              </a:xfrm>
              <a:custGeom>
                <a:avLst/>
                <a:gdLst>
                  <a:gd name="connsiteX0" fmla="*/ 0 w 14623"/>
                  <a:gd name="connsiteY0" fmla="*/ 163 h 29572"/>
                  <a:gd name="connsiteX1" fmla="*/ 4370 w 14623"/>
                  <a:gd name="connsiteY1" fmla="*/ 22518 h 29572"/>
                  <a:gd name="connsiteX2" fmla="*/ 14624 w 14623"/>
                  <a:gd name="connsiteY2" fmla="*/ 29410 h 29572"/>
                  <a:gd name="connsiteX3" fmla="*/ 10253 w 14623"/>
                  <a:gd name="connsiteY3" fmla="*/ 7054 h 29572"/>
                  <a:gd name="connsiteX4" fmla="*/ 0 w 14623"/>
                  <a:gd name="connsiteY4" fmla="*/ 163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2">
                    <a:moveTo>
                      <a:pt x="0" y="163"/>
                    </a:moveTo>
                    <a:lnTo>
                      <a:pt x="4370" y="22518"/>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330" name="Freeform: Shape 297">
                <a:extLst>
                  <a:ext uri="{FF2B5EF4-FFF2-40B4-BE49-F238E27FC236}">
                    <a16:creationId xmlns:a16="http://schemas.microsoft.com/office/drawing/2014/main" id="{71765FAA-5731-7C43-8BCD-2133C87D0C14}"/>
                  </a:ext>
                </a:extLst>
              </p:cNvPr>
              <p:cNvSpPr/>
              <p:nvPr/>
            </p:nvSpPr>
            <p:spPr>
              <a:xfrm>
                <a:off x="2270285" y="3220471"/>
                <a:ext cx="22294" cy="27398"/>
              </a:xfrm>
              <a:custGeom>
                <a:avLst/>
                <a:gdLst>
                  <a:gd name="connsiteX0" fmla="*/ 2154 w 22294"/>
                  <a:gd name="connsiteY0" fmla="*/ 27398 h 27398"/>
                  <a:gd name="connsiteX1" fmla="*/ 19299 w 22294"/>
                  <a:gd name="connsiteY1" fmla="*/ 12355 h 27398"/>
                  <a:gd name="connsiteX2" fmla="*/ 20140 w 22294"/>
                  <a:gd name="connsiteY2" fmla="*/ 0 h 27398"/>
                  <a:gd name="connsiteX3" fmla="*/ 2995 w 22294"/>
                  <a:gd name="connsiteY3" fmla="*/ 14960 h 27398"/>
                  <a:gd name="connsiteX4" fmla="*/ 2154 w 22294"/>
                  <a:gd name="connsiteY4" fmla="*/ 27398 h 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8">
                    <a:moveTo>
                      <a:pt x="2154" y="27398"/>
                    </a:moveTo>
                    <a:lnTo>
                      <a:pt x="19299" y="12355"/>
                    </a:lnTo>
                    <a:cubicBezTo>
                      <a:pt x="22913" y="9161"/>
                      <a:pt x="23334" y="3614"/>
                      <a:pt x="20140" y="0"/>
                    </a:cubicBezTo>
                    <a:lnTo>
                      <a:pt x="2995" y="14960"/>
                    </a:lnTo>
                    <a:cubicBezTo>
                      <a:pt x="-619" y="18238"/>
                      <a:pt x="-1039" y="23785"/>
                      <a:pt x="2154" y="27398"/>
                    </a:cubicBezTo>
                  </a:path>
                </a:pathLst>
              </a:custGeom>
              <a:solidFill>
                <a:srgbClr val="3B4956"/>
              </a:solidFill>
              <a:ln w="8404" cap="flat">
                <a:noFill/>
                <a:prstDash val="solid"/>
                <a:miter/>
              </a:ln>
            </p:spPr>
            <p:txBody>
              <a:bodyPr rtlCol="0" anchor="ctr"/>
              <a:lstStyle/>
              <a:p>
                <a:endParaRPr lang="en-GB" sz="1213" noProof="0"/>
              </a:p>
            </p:txBody>
          </p:sp>
          <p:sp>
            <p:nvSpPr>
              <p:cNvPr id="331" name="Freeform: Shape 298">
                <a:extLst>
                  <a:ext uri="{FF2B5EF4-FFF2-40B4-BE49-F238E27FC236}">
                    <a16:creationId xmlns:a16="http://schemas.microsoft.com/office/drawing/2014/main" id="{7566E169-FEEE-8A4F-BB00-D12F12CA2B23}"/>
                  </a:ext>
                </a:extLst>
              </p:cNvPr>
              <p:cNvSpPr/>
              <p:nvPr/>
            </p:nvSpPr>
            <p:spPr>
              <a:xfrm>
                <a:off x="2304376" y="3219772"/>
                <a:ext cx="32693" cy="13662"/>
              </a:xfrm>
              <a:custGeom>
                <a:avLst/>
                <a:gdLst>
                  <a:gd name="connsiteX0" fmla="*/ 32693 w 32693"/>
                  <a:gd name="connsiteY0" fmla="*/ 7675 h 13662"/>
                  <a:gd name="connsiteX1" fmla="*/ 11094 w 32693"/>
                  <a:gd name="connsiteY1" fmla="*/ 448 h 13662"/>
                  <a:gd name="connsiteX2" fmla="*/ 0 w 32693"/>
                  <a:gd name="connsiteY2" fmla="*/ 5994 h 13662"/>
                  <a:gd name="connsiteX3" fmla="*/ 21599 w 32693"/>
                  <a:gd name="connsiteY3" fmla="*/ 13222 h 13662"/>
                  <a:gd name="connsiteX4" fmla="*/ 32693 w 32693"/>
                  <a:gd name="connsiteY4" fmla="*/ 7675 h 1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62">
                    <a:moveTo>
                      <a:pt x="32693" y="7675"/>
                    </a:moveTo>
                    <a:lnTo>
                      <a:pt x="11094" y="448"/>
                    </a:lnTo>
                    <a:cubicBezTo>
                      <a:pt x="6555" y="-1065"/>
                      <a:pt x="1513" y="1372"/>
                      <a:pt x="0" y="5994"/>
                    </a:cubicBezTo>
                    <a:lnTo>
                      <a:pt x="21599" y="13222"/>
                    </a:lnTo>
                    <a:cubicBezTo>
                      <a:pt x="26222" y="14735"/>
                      <a:pt x="31180" y="12214"/>
                      <a:pt x="32693" y="7675"/>
                    </a:cubicBezTo>
                  </a:path>
                </a:pathLst>
              </a:custGeom>
              <a:solidFill>
                <a:srgbClr val="3B4956"/>
              </a:solidFill>
              <a:ln w="8404" cap="flat">
                <a:noFill/>
                <a:prstDash val="solid"/>
                <a:miter/>
              </a:ln>
            </p:spPr>
            <p:txBody>
              <a:bodyPr rtlCol="0" anchor="ctr"/>
              <a:lstStyle/>
              <a:p>
                <a:endParaRPr lang="en-GB" sz="1213" noProof="0"/>
              </a:p>
            </p:txBody>
          </p:sp>
          <p:sp>
            <p:nvSpPr>
              <p:cNvPr id="332" name="Freeform: Shape 299">
                <a:extLst>
                  <a:ext uri="{FF2B5EF4-FFF2-40B4-BE49-F238E27FC236}">
                    <a16:creationId xmlns:a16="http://schemas.microsoft.com/office/drawing/2014/main" id="{80608B10-2362-6F4D-B736-7E186B19826E}"/>
                  </a:ext>
                </a:extLst>
              </p:cNvPr>
              <p:cNvSpPr/>
              <p:nvPr/>
            </p:nvSpPr>
            <p:spPr>
              <a:xfrm>
                <a:off x="2293114" y="3228099"/>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2"/>
                      <a:pt x="9497" y="3467"/>
                    </a:cubicBezTo>
                    <a:cubicBezTo>
                      <a:pt x="8320" y="-1156"/>
                      <a:pt x="3194" y="-1156"/>
                      <a:pt x="2017" y="3467"/>
                    </a:cubicBezTo>
                    <a:cubicBezTo>
                      <a:pt x="1261" y="6492"/>
                      <a:pt x="420" y="21872"/>
                      <a:pt x="0" y="33555"/>
                    </a:cubicBezTo>
                    <a:cubicBezTo>
                      <a:pt x="1765" y="35067"/>
                      <a:pt x="3782" y="36076"/>
                      <a:pt x="5799" y="36076"/>
                    </a:cubicBezTo>
                  </a:path>
                </a:pathLst>
              </a:custGeom>
              <a:solidFill>
                <a:srgbClr val="3B4956"/>
              </a:solidFill>
              <a:ln w="8404" cap="flat">
                <a:noFill/>
                <a:prstDash val="solid"/>
                <a:miter/>
              </a:ln>
            </p:spPr>
            <p:txBody>
              <a:bodyPr rtlCol="0" anchor="ctr"/>
              <a:lstStyle/>
              <a:p>
                <a:endParaRPr lang="en-GB" sz="1213" noProof="0"/>
              </a:p>
            </p:txBody>
          </p:sp>
          <p:sp>
            <p:nvSpPr>
              <p:cNvPr id="333" name="Freeform: Shape 300">
                <a:extLst>
                  <a:ext uri="{FF2B5EF4-FFF2-40B4-BE49-F238E27FC236}">
                    <a16:creationId xmlns:a16="http://schemas.microsoft.com/office/drawing/2014/main" id="{5A45814C-8A42-0C4A-9B2F-D70EBF57CCAC}"/>
                  </a:ext>
                </a:extLst>
              </p:cNvPr>
              <p:cNvSpPr/>
              <p:nvPr/>
            </p:nvSpPr>
            <p:spPr>
              <a:xfrm>
                <a:off x="2265548" y="3269721"/>
                <a:ext cx="66646" cy="7143"/>
              </a:xfrm>
              <a:custGeom>
                <a:avLst/>
                <a:gdLst>
                  <a:gd name="connsiteX0" fmla="*/ 0 w 66646"/>
                  <a:gd name="connsiteY0" fmla="*/ 0 h 7143"/>
                  <a:gd name="connsiteX1" fmla="*/ 66647 w 66646"/>
                  <a:gd name="connsiteY1" fmla="*/ 0 h 7143"/>
                  <a:gd name="connsiteX2" fmla="*/ 66647 w 66646"/>
                  <a:gd name="connsiteY2" fmla="*/ 7144 h 7143"/>
                  <a:gd name="connsiteX3" fmla="*/ 0 w 66646"/>
                  <a:gd name="connsiteY3" fmla="*/ 7144 h 7143"/>
                </a:gdLst>
                <a:ahLst/>
                <a:cxnLst>
                  <a:cxn ang="0">
                    <a:pos x="connsiteX0" y="connsiteY0"/>
                  </a:cxn>
                  <a:cxn ang="0">
                    <a:pos x="connsiteX1" y="connsiteY1"/>
                  </a:cxn>
                  <a:cxn ang="0">
                    <a:pos x="connsiteX2" y="connsiteY2"/>
                  </a:cxn>
                  <a:cxn ang="0">
                    <a:pos x="connsiteX3" y="connsiteY3"/>
                  </a:cxn>
                </a:cxnLst>
                <a:rect l="l" t="t" r="r" b="b"/>
                <a:pathLst>
                  <a:path w="66646" h="7143">
                    <a:moveTo>
                      <a:pt x="0" y="0"/>
                    </a:moveTo>
                    <a:lnTo>
                      <a:pt x="66647" y="0"/>
                    </a:lnTo>
                    <a:lnTo>
                      <a:pt x="66647" y="7144"/>
                    </a:lnTo>
                    <a:lnTo>
                      <a:pt x="0" y="7144"/>
                    </a:lnTo>
                    <a:close/>
                  </a:path>
                </a:pathLst>
              </a:custGeom>
              <a:solidFill>
                <a:srgbClr val="3B4956"/>
              </a:solidFill>
              <a:ln w="8404" cap="flat">
                <a:noFill/>
                <a:prstDash val="solid"/>
                <a:miter/>
              </a:ln>
            </p:spPr>
            <p:txBody>
              <a:bodyPr rtlCol="0" anchor="ctr"/>
              <a:lstStyle/>
              <a:p>
                <a:endParaRPr lang="en-GB" sz="1213" noProof="0"/>
              </a:p>
            </p:txBody>
          </p:sp>
        </p:grpSp>
        <p:grpSp>
          <p:nvGrpSpPr>
            <p:cNvPr id="2" name="Graphic 2">
              <a:extLst>
                <a:ext uri="{FF2B5EF4-FFF2-40B4-BE49-F238E27FC236}">
                  <a16:creationId xmlns:a16="http://schemas.microsoft.com/office/drawing/2014/main" id="{A1FE7F4F-490D-1ACB-45E1-2E5C200C36D2}"/>
                </a:ext>
              </a:extLst>
            </p:cNvPr>
            <p:cNvGrpSpPr/>
            <p:nvPr/>
          </p:nvGrpSpPr>
          <p:grpSpPr>
            <a:xfrm>
              <a:off x="2711463" y="2030753"/>
              <a:ext cx="121016" cy="121015"/>
              <a:chOff x="2259665" y="3308466"/>
              <a:chExt cx="83287" cy="83287"/>
            </a:xfrm>
            <a:solidFill>
              <a:srgbClr val="3B4956"/>
            </a:solidFill>
          </p:grpSpPr>
          <p:sp>
            <p:nvSpPr>
              <p:cNvPr id="7" name="Freeform: Shape 286">
                <a:extLst>
                  <a:ext uri="{FF2B5EF4-FFF2-40B4-BE49-F238E27FC236}">
                    <a16:creationId xmlns:a16="http://schemas.microsoft.com/office/drawing/2014/main" id="{5326A134-82DE-3FD1-4645-BE4C7BD6B5A8}"/>
                  </a:ext>
                </a:extLst>
              </p:cNvPr>
              <p:cNvSpPr/>
              <p:nvPr/>
            </p:nvSpPr>
            <p:spPr>
              <a:xfrm>
                <a:off x="2297821" y="3308466"/>
                <a:ext cx="7143" cy="10169"/>
              </a:xfrm>
              <a:custGeom>
                <a:avLst/>
                <a:gdLst>
                  <a:gd name="connsiteX0" fmla="*/ 3530 w 7143"/>
                  <a:gd name="connsiteY0" fmla="*/ 10169 h 10169"/>
                  <a:gd name="connsiteX1" fmla="*/ 3530 w 7143"/>
                  <a:gd name="connsiteY1" fmla="*/ 10169 h 10169"/>
                  <a:gd name="connsiteX2" fmla="*/ 3530 w 7143"/>
                  <a:gd name="connsiteY2" fmla="*/ 10169 h 10169"/>
                  <a:gd name="connsiteX3" fmla="*/ 7144 w 7143"/>
                  <a:gd name="connsiteY3" fmla="*/ 6723 h 10169"/>
                  <a:gd name="connsiteX4" fmla="*/ 7144 w 7143"/>
                  <a:gd name="connsiteY4" fmla="*/ 0 h 10169"/>
                  <a:gd name="connsiteX5" fmla="*/ 0 w 7143"/>
                  <a:gd name="connsiteY5" fmla="*/ 0 h 10169"/>
                  <a:gd name="connsiteX6" fmla="*/ 0 w 7143"/>
                  <a:gd name="connsiteY6" fmla="*/ 6723 h 10169"/>
                  <a:gd name="connsiteX7" fmla="*/ 3530 w 7143"/>
                  <a:gd name="connsiteY7" fmla="*/ 10169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530" y="10169"/>
                    </a:moveTo>
                    <a:lnTo>
                      <a:pt x="3530" y="10169"/>
                    </a:lnTo>
                    <a:lnTo>
                      <a:pt x="3530" y="10169"/>
                    </a:lnTo>
                    <a:cubicBezTo>
                      <a:pt x="5547" y="10169"/>
                      <a:pt x="7144" y="8656"/>
                      <a:pt x="7144" y="6723"/>
                    </a:cubicBezTo>
                    <a:lnTo>
                      <a:pt x="7144" y="0"/>
                    </a:lnTo>
                    <a:lnTo>
                      <a:pt x="0" y="0"/>
                    </a:lnTo>
                    <a:lnTo>
                      <a:pt x="0" y="6723"/>
                    </a:lnTo>
                    <a:cubicBezTo>
                      <a:pt x="0" y="8656"/>
                      <a:pt x="1597" y="10169"/>
                      <a:pt x="3530" y="10169"/>
                    </a:cubicBezTo>
                  </a:path>
                </a:pathLst>
              </a:custGeom>
              <a:solidFill>
                <a:srgbClr val="3B4956"/>
              </a:solidFill>
              <a:ln w="8404" cap="flat">
                <a:noFill/>
                <a:prstDash val="solid"/>
                <a:miter/>
              </a:ln>
            </p:spPr>
            <p:txBody>
              <a:bodyPr rtlCol="0" anchor="ctr"/>
              <a:lstStyle/>
              <a:p>
                <a:endParaRPr lang="en-GB" sz="1213" noProof="0"/>
              </a:p>
            </p:txBody>
          </p:sp>
          <p:sp>
            <p:nvSpPr>
              <p:cNvPr id="10" name="Freeform: Shape 287">
                <a:extLst>
                  <a:ext uri="{FF2B5EF4-FFF2-40B4-BE49-F238E27FC236}">
                    <a16:creationId xmlns:a16="http://schemas.microsoft.com/office/drawing/2014/main" id="{397756F3-B380-FAFA-C14E-691465E3285E}"/>
                  </a:ext>
                </a:extLst>
              </p:cNvPr>
              <p:cNvSpPr/>
              <p:nvPr/>
            </p:nvSpPr>
            <p:spPr>
              <a:xfrm>
                <a:off x="2269330" y="3318131"/>
                <a:ext cx="10831" cy="10768"/>
              </a:xfrm>
              <a:custGeom>
                <a:avLst/>
                <a:gdLst>
                  <a:gd name="connsiteX0" fmla="*/ 9749 w 10831"/>
                  <a:gd name="connsiteY0" fmla="*/ 9749 h 10768"/>
                  <a:gd name="connsiteX1" fmla="*/ 9749 w 10831"/>
                  <a:gd name="connsiteY1" fmla="*/ 9749 h 10768"/>
                  <a:gd name="connsiteX2" fmla="*/ 9749 w 10831"/>
                  <a:gd name="connsiteY2" fmla="*/ 9749 h 10768"/>
                  <a:gd name="connsiteX3" fmla="*/ 9833 w 10831"/>
                  <a:gd name="connsiteY3" fmla="*/ 4791 h 10768"/>
                  <a:gd name="connsiteX4" fmla="*/ 5043 w 10831"/>
                  <a:gd name="connsiteY4" fmla="*/ 0 h 10768"/>
                  <a:gd name="connsiteX5" fmla="*/ 0 w 10831"/>
                  <a:gd name="connsiteY5" fmla="*/ 5043 h 10768"/>
                  <a:gd name="connsiteX6" fmla="*/ 4791 w 10831"/>
                  <a:gd name="connsiteY6" fmla="*/ 9834 h 10768"/>
                  <a:gd name="connsiteX7" fmla="*/ 9749 w 10831"/>
                  <a:gd name="connsiteY7" fmla="*/ 9749 h 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768">
                    <a:moveTo>
                      <a:pt x="9749" y="9749"/>
                    </a:moveTo>
                    <a:lnTo>
                      <a:pt x="9749" y="9749"/>
                    </a:lnTo>
                    <a:cubicBezTo>
                      <a:pt x="9833" y="9665"/>
                      <a:pt x="9833" y="9665"/>
                      <a:pt x="9749" y="9749"/>
                    </a:cubicBezTo>
                    <a:cubicBezTo>
                      <a:pt x="11178" y="8321"/>
                      <a:pt x="11178" y="6136"/>
                      <a:pt x="9833" y="4791"/>
                    </a:cubicBezTo>
                    <a:lnTo>
                      <a:pt x="5043" y="0"/>
                    </a:lnTo>
                    <a:lnTo>
                      <a:pt x="0" y="5043"/>
                    </a:lnTo>
                    <a:lnTo>
                      <a:pt x="4791" y="9834"/>
                    </a:lnTo>
                    <a:cubicBezTo>
                      <a:pt x="6219" y="11094"/>
                      <a:pt x="8404" y="11094"/>
                      <a:pt x="9749" y="9749"/>
                    </a:cubicBezTo>
                  </a:path>
                </a:pathLst>
              </a:custGeom>
              <a:solidFill>
                <a:srgbClr val="3B4956"/>
              </a:solidFill>
              <a:ln w="8404" cap="flat">
                <a:noFill/>
                <a:prstDash val="solid"/>
                <a:miter/>
              </a:ln>
            </p:spPr>
            <p:txBody>
              <a:bodyPr rtlCol="0" anchor="ctr"/>
              <a:lstStyle/>
              <a:p>
                <a:endParaRPr lang="en-GB" sz="1213" noProof="0"/>
              </a:p>
            </p:txBody>
          </p:sp>
          <p:sp>
            <p:nvSpPr>
              <p:cNvPr id="12" name="Freeform: Shape 288">
                <a:extLst>
                  <a:ext uri="{FF2B5EF4-FFF2-40B4-BE49-F238E27FC236}">
                    <a16:creationId xmlns:a16="http://schemas.microsoft.com/office/drawing/2014/main" id="{09C23DAC-8AE6-7358-45A2-06AB8EC3775F}"/>
                  </a:ext>
                </a:extLst>
              </p:cNvPr>
              <p:cNvSpPr/>
              <p:nvPr/>
            </p:nvSpPr>
            <p:spPr>
              <a:xfrm>
                <a:off x="2259665" y="3346538"/>
                <a:ext cx="10169" cy="7059"/>
              </a:xfrm>
              <a:custGeom>
                <a:avLst/>
                <a:gdLst>
                  <a:gd name="connsiteX0" fmla="*/ 10169 w 10169"/>
                  <a:gd name="connsiteY0" fmla="*/ 3530 h 7059"/>
                  <a:gd name="connsiteX1" fmla="*/ 10169 w 10169"/>
                  <a:gd name="connsiteY1" fmla="*/ 3530 h 7059"/>
                  <a:gd name="connsiteX2" fmla="*/ 6724 w 10169"/>
                  <a:gd name="connsiteY2" fmla="*/ 0 h 7059"/>
                  <a:gd name="connsiteX3" fmla="*/ 0 w 10169"/>
                  <a:gd name="connsiteY3" fmla="*/ 0 h 7059"/>
                  <a:gd name="connsiteX4" fmla="*/ 0 w 10169"/>
                  <a:gd name="connsiteY4" fmla="*/ 7060 h 7059"/>
                  <a:gd name="connsiteX5" fmla="*/ 6724 w 10169"/>
                  <a:gd name="connsiteY5" fmla="*/ 7060 h 7059"/>
                  <a:gd name="connsiteX6" fmla="*/ 10169 w 10169"/>
                  <a:gd name="connsiteY6" fmla="*/ 3530 h 7059"/>
                  <a:gd name="connsiteX7" fmla="*/ 10169 w 10169"/>
                  <a:gd name="connsiteY7" fmla="*/ 3530 h 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059">
                    <a:moveTo>
                      <a:pt x="10169" y="3530"/>
                    </a:moveTo>
                    <a:lnTo>
                      <a:pt x="10169" y="3530"/>
                    </a:lnTo>
                    <a:cubicBezTo>
                      <a:pt x="10169" y="1597"/>
                      <a:pt x="8657" y="0"/>
                      <a:pt x="6724" y="0"/>
                    </a:cubicBezTo>
                    <a:lnTo>
                      <a:pt x="0" y="0"/>
                    </a:lnTo>
                    <a:lnTo>
                      <a:pt x="0" y="7060"/>
                    </a:lnTo>
                    <a:lnTo>
                      <a:pt x="6724" y="7060"/>
                    </a:lnTo>
                    <a:cubicBezTo>
                      <a:pt x="8657" y="7060"/>
                      <a:pt x="10169" y="5463"/>
                      <a:pt x="10169" y="3530"/>
                    </a:cubicBezTo>
                    <a:lnTo>
                      <a:pt x="10169" y="3530"/>
                    </a:lnTo>
                    <a:close/>
                  </a:path>
                </a:pathLst>
              </a:custGeom>
              <a:solidFill>
                <a:srgbClr val="3B4956"/>
              </a:solidFill>
              <a:ln w="8404" cap="flat">
                <a:noFill/>
                <a:prstDash val="solid"/>
                <a:miter/>
              </a:ln>
            </p:spPr>
            <p:txBody>
              <a:bodyPr rtlCol="0" anchor="ctr"/>
              <a:lstStyle/>
              <a:p>
                <a:endParaRPr lang="en-GB" sz="1213" noProof="0"/>
              </a:p>
            </p:txBody>
          </p:sp>
          <p:sp>
            <p:nvSpPr>
              <p:cNvPr id="14" name="Freeform: Shape 289">
                <a:extLst>
                  <a:ext uri="{FF2B5EF4-FFF2-40B4-BE49-F238E27FC236}">
                    <a16:creationId xmlns:a16="http://schemas.microsoft.com/office/drawing/2014/main" id="{E016C809-454C-30C9-65AE-4ACF94A00DB6}"/>
                  </a:ext>
                </a:extLst>
              </p:cNvPr>
              <p:cNvSpPr/>
              <p:nvPr/>
            </p:nvSpPr>
            <p:spPr>
              <a:xfrm>
                <a:off x="2269246" y="3371257"/>
                <a:ext cx="10831" cy="10831"/>
              </a:xfrm>
              <a:custGeom>
                <a:avLst/>
                <a:gdLst>
                  <a:gd name="connsiteX0" fmla="*/ 9749 w 10831"/>
                  <a:gd name="connsiteY0" fmla="*/ 1082 h 10831"/>
                  <a:gd name="connsiteX1" fmla="*/ 9749 w 10831"/>
                  <a:gd name="connsiteY1" fmla="*/ 1082 h 10831"/>
                  <a:gd name="connsiteX2" fmla="*/ 4791 w 10831"/>
                  <a:gd name="connsiteY2" fmla="*/ 998 h 10831"/>
                  <a:gd name="connsiteX3" fmla="*/ 0 w 10831"/>
                  <a:gd name="connsiteY3" fmla="*/ 5789 h 10831"/>
                  <a:gd name="connsiteX4" fmla="*/ 5043 w 10831"/>
                  <a:gd name="connsiteY4" fmla="*/ 10832 h 10831"/>
                  <a:gd name="connsiteX5" fmla="*/ 9833 w 10831"/>
                  <a:gd name="connsiteY5" fmla="*/ 6041 h 10831"/>
                  <a:gd name="connsiteX6" fmla="*/ 9749 w 10831"/>
                  <a:gd name="connsiteY6" fmla="*/ 1082 h 10831"/>
                  <a:gd name="connsiteX7" fmla="*/ 9749 w 10831"/>
                  <a:gd name="connsiteY7" fmla="*/ 1082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9749" y="1082"/>
                    </a:moveTo>
                    <a:lnTo>
                      <a:pt x="9749" y="1082"/>
                    </a:lnTo>
                    <a:cubicBezTo>
                      <a:pt x="8320" y="-346"/>
                      <a:pt x="6135" y="-346"/>
                      <a:pt x="4791" y="998"/>
                    </a:cubicBezTo>
                    <a:lnTo>
                      <a:pt x="0" y="5789"/>
                    </a:lnTo>
                    <a:lnTo>
                      <a:pt x="5043" y="10832"/>
                    </a:lnTo>
                    <a:lnTo>
                      <a:pt x="9833" y="6041"/>
                    </a:lnTo>
                    <a:cubicBezTo>
                      <a:pt x="11178" y="4696"/>
                      <a:pt x="11178" y="2511"/>
                      <a:pt x="9749" y="1082"/>
                    </a:cubicBezTo>
                    <a:cubicBezTo>
                      <a:pt x="9749" y="1082"/>
                      <a:pt x="9749" y="1082"/>
                      <a:pt x="9749" y="1082"/>
                    </a:cubicBezTo>
                  </a:path>
                </a:pathLst>
              </a:custGeom>
              <a:solidFill>
                <a:srgbClr val="3B4956"/>
              </a:solidFill>
              <a:ln w="8404" cap="flat">
                <a:noFill/>
                <a:prstDash val="solid"/>
                <a:miter/>
              </a:ln>
            </p:spPr>
            <p:txBody>
              <a:bodyPr rtlCol="0" anchor="ctr"/>
              <a:lstStyle/>
              <a:p>
                <a:endParaRPr lang="en-GB" sz="1213" noProof="0"/>
              </a:p>
            </p:txBody>
          </p:sp>
          <p:sp>
            <p:nvSpPr>
              <p:cNvPr id="37" name="Freeform: Shape 290">
                <a:extLst>
                  <a:ext uri="{FF2B5EF4-FFF2-40B4-BE49-F238E27FC236}">
                    <a16:creationId xmlns:a16="http://schemas.microsoft.com/office/drawing/2014/main" id="{8A2490BD-AD01-F581-43F4-0F6DCE130E1C}"/>
                  </a:ext>
                </a:extLst>
              </p:cNvPr>
              <p:cNvSpPr/>
              <p:nvPr/>
            </p:nvSpPr>
            <p:spPr>
              <a:xfrm>
                <a:off x="2297653" y="3381584"/>
                <a:ext cx="7143" cy="10169"/>
              </a:xfrm>
              <a:custGeom>
                <a:avLst/>
                <a:gdLst>
                  <a:gd name="connsiteX0" fmla="*/ 3614 w 7143"/>
                  <a:gd name="connsiteY0" fmla="*/ 0 h 10169"/>
                  <a:gd name="connsiteX1" fmla="*/ 3614 w 7143"/>
                  <a:gd name="connsiteY1" fmla="*/ 0 h 10169"/>
                  <a:gd name="connsiteX2" fmla="*/ 3614 w 7143"/>
                  <a:gd name="connsiteY2" fmla="*/ 0 h 10169"/>
                  <a:gd name="connsiteX3" fmla="*/ 0 w 7143"/>
                  <a:gd name="connsiteY3" fmla="*/ 3446 h 10169"/>
                  <a:gd name="connsiteX4" fmla="*/ 0 w 7143"/>
                  <a:gd name="connsiteY4" fmla="*/ 10169 h 10169"/>
                  <a:gd name="connsiteX5" fmla="*/ 7144 w 7143"/>
                  <a:gd name="connsiteY5" fmla="*/ 10169 h 10169"/>
                  <a:gd name="connsiteX6" fmla="*/ 7144 w 7143"/>
                  <a:gd name="connsiteY6" fmla="*/ 3446 h 10169"/>
                  <a:gd name="connsiteX7" fmla="*/ 3614 w 7143"/>
                  <a:gd name="connsiteY7" fmla="*/ 0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614" y="0"/>
                    </a:moveTo>
                    <a:lnTo>
                      <a:pt x="3614" y="0"/>
                    </a:lnTo>
                    <a:lnTo>
                      <a:pt x="3614" y="0"/>
                    </a:lnTo>
                    <a:cubicBezTo>
                      <a:pt x="1597" y="0"/>
                      <a:pt x="0" y="1513"/>
                      <a:pt x="0" y="3446"/>
                    </a:cubicBezTo>
                    <a:lnTo>
                      <a:pt x="0" y="10169"/>
                    </a:lnTo>
                    <a:lnTo>
                      <a:pt x="7144" y="10169"/>
                    </a:lnTo>
                    <a:lnTo>
                      <a:pt x="7144" y="3446"/>
                    </a:lnTo>
                    <a:cubicBezTo>
                      <a:pt x="7144" y="1597"/>
                      <a:pt x="5547" y="0"/>
                      <a:pt x="3614" y="0"/>
                    </a:cubicBezTo>
                  </a:path>
                </a:pathLst>
              </a:custGeom>
              <a:solidFill>
                <a:srgbClr val="3B4956"/>
              </a:solidFill>
              <a:ln w="8404" cap="flat">
                <a:noFill/>
                <a:prstDash val="solid"/>
                <a:miter/>
              </a:ln>
            </p:spPr>
            <p:txBody>
              <a:bodyPr rtlCol="0" anchor="ctr"/>
              <a:lstStyle/>
              <a:p>
                <a:endParaRPr lang="en-GB" sz="1213" noProof="0"/>
              </a:p>
            </p:txBody>
          </p:sp>
          <p:sp>
            <p:nvSpPr>
              <p:cNvPr id="38" name="Freeform: Shape 291">
                <a:extLst>
                  <a:ext uri="{FF2B5EF4-FFF2-40B4-BE49-F238E27FC236}">
                    <a16:creationId xmlns:a16="http://schemas.microsoft.com/office/drawing/2014/main" id="{E618BA25-F88F-5CEE-C2FB-6E031EDD4CD2}"/>
                  </a:ext>
                </a:extLst>
              </p:cNvPr>
              <p:cNvSpPr/>
              <p:nvPr/>
            </p:nvSpPr>
            <p:spPr>
              <a:xfrm>
                <a:off x="2322456" y="3371372"/>
                <a:ext cx="10831" cy="10800"/>
              </a:xfrm>
              <a:custGeom>
                <a:avLst/>
                <a:gdLst>
                  <a:gd name="connsiteX0" fmla="*/ 1082 w 10831"/>
                  <a:gd name="connsiteY0" fmla="*/ 1051 h 10800"/>
                  <a:gd name="connsiteX1" fmla="*/ 1082 w 10831"/>
                  <a:gd name="connsiteY1" fmla="*/ 1051 h 10800"/>
                  <a:gd name="connsiteX2" fmla="*/ 1082 w 10831"/>
                  <a:gd name="connsiteY2" fmla="*/ 1051 h 10800"/>
                  <a:gd name="connsiteX3" fmla="*/ 998 w 10831"/>
                  <a:gd name="connsiteY3" fmla="*/ 6010 h 10800"/>
                  <a:gd name="connsiteX4" fmla="*/ 5789 w 10831"/>
                  <a:gd name="connsiteY4" fmla="*/ 10800 h 10800"/>
                  <a:gd name="connsiteX5" fmla="*/ 10831 w 10831"/>
                  <a:gd name="connsiteY5" fmla="*/ 5758 h 10800"/>
                  <a:gd name="connsiteX6" fmla="*/ 6041 w 10831"/>
                  <a:gd name="connsiteY6" fmla="*/ 967 h 10800"/>
                  <a:gd name="connsiteX7" fmla="*/ 1082 w 10831"/>
                  <a:gd name="connsiteY7" fmla="*/ 1051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00">
                    <a:moveTo>
                      <a:pt x="1082" y="1051"/>
                    </a:moveTo>
                    <a:cubicBezTo>
                      <a:pt x="1082" y="1051"/>
                      <a:pt x="1082" y="1051"/>
                      <a:pt x="1082" y="1051"/>
                    </a:cubicBezTo>
                    <a:lnTo>
                      <a:pt x="1082" y="1051"/>
                    </a:lnTo>
                    <a:cubicBezTo>
                      <a:pt x="-346" y="2480"/>
                      <a:pt x="-346" y="4665"/>
                      <a:pt x="998" y="6010"/>
                    </a:cubicBezTo>
                    <a:lnTo>
                      <a:pt x="5789" y="10800"/>
                    </a:lnTo>
                    <a:lnTo>
                      <a:pt x="10831" y="5758"/>
                    </a:lnTo>
                    <a:lnTo>
                      <a:pt x="6041" y="967"/>
                    </a:lnTo>
                    <a:cubicBezTo>
                      <a:pt x="4612" y="-377"/>
                      <a:pt x="2427" y="-293"/>
                      <a:pt x="1082" y="1051"/>
                    </a:cubicBezTo>
                  </a:path>
                </a:pathLst>
              </a:custGeom>
              <a:solidFill>
                <a:srgbClr val="3B4956"/>
              </a:solidFill>
              <a:ln w="8404" cap="flat">
                <a:noFill/>
                <a:prstDash val="solid"/>
                <a:miter/>
              </a:ln>
            </p:spPr>
            <p:txBody>
              <a:bodyPr rtlCol="0" anchor="ctr"/>
              <a:lstStyle/>
              <a:p>
                <a:endParaRPr lang="en-GB" sz="1213" noProof="0"/>
              </a:p>
            </p:txBody>
          </p:sp>
          <p:sp>
            <p:nvSpPr>
              <p:cNvPr id="39" name="Freeform: Shape 292">
                <a:extLst>
                  <a:ext uri="{FF2B5EF4-FFF2-40B4-BE49-F238E27FC236}">
                    <a16:creationId xmlns:a16="http://schemas.microsoft.com/office/drawing/2014/main" id="{4957D40F-7218-50F5-4E59-BFED96A32544}"/>
                  </a:ext>
                </a:extLst>
              </p:cNvPr>
              <p:cNvSpPr/>
              <p:nvPr/>
            </p:nvSpPr>
            <p:spPr>
              <a:xfrm>
                <a:off x="2332783" y="3346622"/>
                <a:ext cx="10169" cy="7144"/>
              </a:xfrm>
              <a:custGeom>
                <a:avLst/>
                <a:gdLst>
                  <a:gd name="connsiteX0" fmla="*/ 3446 w 10169"/>
                  <a:gd name="connsiteY0" fmla="*/ 0 h 7144"/>
                  <a:gd name="connsiteX1" fmla="*/ 0 w 10169"/>
                  <a:gd name="connsiteY1" fmla="*/ 3530 h 7144"/>
                  <a:gd name="connsiteX2" fmla="*/ 0 w 10169"/>
                  <a:gd name="connsiteY2" fmla="*/ 3530 h 7144"/>
                  <a:gd name="connsiteX3" fmla="*/ 0 w 10169"/>
                  <a:gd name="connsiteY3" fmla="*/ 3614 h 7144"/>
                  <a:gd name="connsiteX4" fmla="*/ 3446 w 10169"/>
                  <a:gd name="connsiteY4" fmla="*/ 7144 h 7144"/>
                  <a:gd name="connsiteX5" fmla="*/ 10169 w 10169"/>
                  <a:gd name="connsiteY5" fmla="*/ 7144 h 7144"/>
                  <a:gd name="connsiteX6" fmla="*/ 10169 w 10169"/>
                  <a:gd name="connsiteY6" fmla="*/ 84 h 7144"/>
                  <a:gd name="connsiteX7" fmla="*/ 3446 w 10169"/>
                  <a:gd name="connsiteY7" fmla="*/ 84 h 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144">
                    <a:moveTo>
                      <a:pt x="3446" y="0"/>
                    </a:moveTo>
                    <a:cubicBezTo>
                      <a:pt x="1513" y="0"/>
                      <a:pt x="0" y="1597"/>
                      <a:pt x="0" y="3530"/>
                    </a:cubicBezTo>
                    <a:lnTo>
                      <a:pt x="0" y="3530"/>
                    </a:lnTo>
                    <a:lnTo>
                      <a:pt x="0" y="3614"/>
                    </a:lnTo>
                    <a:cubicBezTo>
                      <a:pt x="0" y="5547"/>
                      <a:pt x="1513" y="7144"/>
                      <a:pt x="3446" y="7144"/>
                    </a:cubicBezTo>
                    <a:lnTo>
                      <a:pt x="10169" y="7144"/>
                    </a:lnTo>
                    <a:lnTo>
                      <a:pt x="10169" y="84"/>
                    </a:lnTo>
                    <a:lnTo>
                      <a:pt x="3446" y="84"/>
                    </a:lnTo>
                    <a:close/>
                  </a:path>
                </a:pathLst>
              </a:custGeom>
              <a:solidFill>
                <a:srgbClr val="3B4956"/>
              </a:solidFill>
              <a:ln w="8404" cap="flat">
                <a:noFill/>
                <a:prstDash val="solid"/>
                <a:miter/>
              </a:ln>
            </p:spPr>
            <p:txBody>
              <a:bodyPr rtlCol="0" anchor="ctr"/>
              <a:lstStyle/>
              <a:p>
                <a:endParaRPr lang="en-GB" sz="1213" noProof="0"/>
              </a:p>
            </p:txBody>
          </p:sp>
          <p:sp>
            <p:nvSpPr>
              <p:cNvPr id="40" name="Freeform: Shape 293">
                <a:extLst>
                  <a:ext uri="{FF2B5EF4-FFF2-40B4-BE49-F238E27FC236}">
                    <a16:creationId xmlns:a16="http://schemas.microsoft.com/office/drawing/2014/main" id="{07B6E128-2EDC-B7D6-C575-883AC9FACC77}"/>
                  </a:ext>
                </a:extLst>
              </p:cNvPr>
              <p:cNvSpPr/>
              <p:nvPr/>
            </p:nvSpPr>
            <p:spPr>
              <a:xfrm>
                <a:off x="2322540" y="3318215"/>
                <a:ext cx="10831" cy="10831"/>
              </a:xfrm>
              <a:custGeom>
                <a:avLst/>
                <a:gdLst>
                  <a:gd name="connsiteX0" fmla="*/ 1082 w 10831"/>
                  <a:gd name="connsiteY0" fmla="*/ 9749 h 10831"/>
                  <a:gd name="connsiteX1" fmla="*/ 1082 w 10831"/>
                  <a:gd name="connsiteY1" fmla="*/ 9749 h 10831"/>
                  <a:gd name="connsiteX2" fmla="*/ 6041 w 10831"/>
                  <a:gd name="connsiteY2" fmla="*/ 9833 h 10831"/>
                  <a:gd name="connsiteX3" fmla="*/ 10831 w 10831"/>
                  <a:gd name="connsiteY3" fmla="*/ 5043 h 10831"/>
                  <a:gd name="connsiteX4" fmla="*/ 5789 w 10831"/>
                  <a:gd name="connsiteY4" fmla="*/ 0 h 10831"/>
                  <a:gd name="connsiteX5" fmla="*/ 998 w 10831"/>
                  <a:gd name="connsiteY5" fmla="*/ 4791 h 10831"/>
                  <a:gd name="connsiteX6" fmla="*/ 1082 w 10831"/>
                  <a:gd name="connsiteY6" fmla="*/ 9749 h 10831"/>
                  <a:gd name="connsiteX7" fmla="*/ 1082 w 10831"/>
                  <a:gd name="connsiteY7" fmla="*/ 9749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1082" y="9749"/>
                    </a:moveTo>
                    <a:cubicBezTo>
                      <a:pt x="1082" y="9749"/>
                      <a:pt x="1082" y="9749"/>
                      <a:pt x="1082" y="9749"/>
                    </a:cubicBezTo>
                    <a:cubicBezTo>
                      <a:pt x="2511" y="11178"/>
                      <a:pt x="4696" y="11178"/>
                      <a:pt x="6041" y="9833"/>
                    </a:cubicBezTo>
                    <a:lnTo>
                      <a:pt x="10831" y="5043"/>
                    </a:lnTo>
                    <a:lnTo>
                      <a:pt x="5789" y="0"/>
                    </a:lnTo>
                    <a:lnTo>
                      <a:pt x="998" y="4791"/>
                    </a:lnTo>
                    <a:cubicBezTo>
                      <a:pt x="-346" y="6136"/>
                      <a:pt x="-346" y="8320"/>
                      <a:pt x="1082" y="9749"/>
                    </a:cubicBezTo>
                    <a:cubicBezTo>
                      <a:pt x="1082" y="9749"/>
                      <a:pt x="1082" y="9749"/>
                      <a:pt x="1082" y="9749"/>
                    </a:cubicBezTo>
                  </a:path>
                </a:pathLst>
              </a:custGeom>
              <a:solidFill>
                <a:srgbClr val="3B4956"/>
              </a:solidFill>
              <a:ln w="8404" cap="flat">
                <a:noFill/>
                <a:prstDash val="solid"/>
                <a:miter/>
              </a:ln>
            </p:spPr>
            <p:txBody>
              <a:bodyPr rtlCol="0" anchor="ctr"/>
              <a:lstStyle/>
              <a:p>
                <a:endParaRPr lang="en-GB" sz="1213" noProof="0"/>
              </a:p>
            </p:txBody>
          </p:sp>
          <p:sp>
            <p:nvSpPr>
              <p:cNvPr id="450" name="Freeform: Shape 294">
                <a:extLst>
                  <a:ext uri="{FF2B5EF4-FFF2-40B4-BE49-F238E27FC236}">
                    <a16:creationId xmlns:a16="http://schemas.microsoft.com/office/drawing/2014/main" id="{A2FF7A0D-F356-AD10-B37B-2DDA52FE0B8C}"/>
                  </a:ext>
                </a:extLst>
              </p:cNvPr>
              <p:cNvSpPr/>
              <p:nvPr/>
            </p:nvSpPr>
            <p:spPr>
              <a:xfrm>
                <a:off x="2276305" y="3325106"/>
                <a:ext cx="50090" cy="50090"/>
              </a:xfrm>
              <a:custGeom>
                <a:avLst/>
                <a:gdLst>
                  <a:gd name="connsiteX0" fmla="*/ 25045 w 50090"/>
                  <a:gd name="connsiteY0" fmla="*/ 0 h 50090"/>
                  <a:gd name="connsiteX1" fmla="*/ 0 w 50090"/>
                  <a:gd name="connsiteY1" fmla="*/ 25045 h 50090"/>
                  <a:gd name="connsiteX2" fmla="*/ 25045 w 50090"/>
                  <a:gd name="connsiteY2" fmla="*/ 50090 h 50090"/>
                  <a:gd name="connsiteX3" fmla="*/ 50090 w 50090"/>
                  <a:gd name="connsiteY3" fmla="*/ 25045 h 50090"/>
                  <a:gd name="connsiteX4" fmla="*/ 25045 w 50090"/>
                  <a:gd name="connsiteY4" fmla="*/ 0 h 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 h="50090">
                    <a:moveTo>
                      <a:pt x="25045" y="0"/>
                    </a:moveTo>
                    <a:cubicBezTo>
                      <a:pt x="11178" y="0"/>
                      <a:pt x="0" y="11178"/>
                      <a:pt x="0" y="25045"/>
                    </a:cubicBezTo>
                    <a:cubicBezTo>
                      <a:pt x="0" y="38828"/>
                      <a:pt x="11178" y="50090"/>
                      <a:pt x="25045" y="50090"/>
                    </a:cubicBezTo>
                    <a:cubicBezTo>
                      <a:pt x="38912" y="50090"/>
                      <a:pt x="50090" y="38828"/>
                      <a:pt x="50090" y="25045"/>
                    </a:cubicBezTo>
                    <a:cubicBezTo>
                      <a:pt x="50090" y="11178"/>
                      <a:pt x="38828" y="0"/>
                      <a:pt x="25045" y="0"/>
                    </a:cubicBezTo>
                  </a:path>
                </a:pathLst>
              </a:custGeom>
              <a:solidFill>
                <a:srgbClr val="3B4956"/>
              </a:solidFill>
              <a:ln w="8404" cap="flat">
                <a:noFill/>
                <a:prstDash val="solid"/>
                <a:miter/>
              </a:ln>
            </p:spPr>
            <p:txBody>
              <a:bodyPr rtlCol="0" anchor="ctr"/>
              <a:lstStyle/>
              <a:p>
                <a:endParaRPr lang="en-GB" sz="1213" noProof="0"/>
              </a:p>
            </p:txBody>
          </p:sp>
        </p:grpSp>
        <p:sp>
          <p:nvSpPr>
            <p:cNvPr id="532" name="TextBox 531">
              <a:extLst>
                <a:ext uri="{FF2B5EF4-FFF2-40B4-BE49-F238E27FC236}">
                  <a16:creationId xmlns:a16="http://schemas.microsoft.com/office/drawing/2014/main" id="{E67976DC-1324-DF00-B855-F5032E406769}"/>
                </a:ext>
              </a:extLst>
            </p:cNvPr>
            <p:cNvSpPr txBox="1"/>
            <p:nvPr/>
          </p:nvSpPr>
          <p:spPr>
            <a:xfrm>
              <a:off x="2873539" y="2047237"/>
              <a:ext cx="1315743" cy="192104"/>
            </a:xfrm>
            <a:prstGeom prst="rect">
              <a:avLst/>
            </a:prstGeom>
            <a:noFill/>
          </p:spPr>
          <p:txBody>
            <a:bodyPr wrap="square" lIns="0" tIns="0" rIns="0" bIns="0" rtlCol="0">
              <a:spAutoFit/>
            </a:bodyPr>
            <a:lstStyle/>
            <a:p>
              <a:pPr>
                <a:lnSpc>
                  <a:spcPct val="96000"/>
                </a:lnSpc>
                <a:spcBef>
                  <a:spcPts val="1783"/>
                </a:spcBef>
              </a:pPr>
              <a:r>
                <a:rPr lang="en-GB" sz="644" noProof="0">
                  <a:solidFill>
                    <a:srgbClr val="00948A"/>
                  </a:solidFill>
                </a:rPr>
                <a:t>Under construction: 136MW</a:t>
              </a:r>
              <a:br>
                <a:rPr lang="en-GB" sz="644" noProof="0">
                  <a:solidFill>
                    <a:schemeClr val="accent3"/>
                  </a:solidFill>
                </a:rPr>
              </a:br>
              <a:r>
                <a:rPr lang="en-GB" sz="644" noProof="0">
                  <a:solidFill>
                    <a:schemeClr val="accent3"/>
                  </a:solidFill>
                </a:rPr>
                <a:t>Under development: 1000MW</a:t>
              </a:r>
              <a:endParaRPr lang="en-GB" sz="644" noProof="0">
                <a:solidFill>
                  <a:schemeClr val="accent2"/>
                </a:solidFill>
              </a:endParaRPr>
            </a:p>
          </p:txBody>
        </p:sp>
        <p:grpSp>
          <p:nvGrpSpPr>
            <p:cNvPr id="3" name="Group 2">
              <a:extLst>
                <a:ext uri="{FF2B5EF4-FFF2-40B4-BE49-F238E27FC236}">
                  <a16:creationId xmlns:a16="http://schemas.microsoft.com/office/drawing/2014/main" id="{50B25EF5-FB4B-7D6A-384F-2ED8F25F1217}"/>
                </a:ext>
              </a:extLst>
            </p:cNvPr>
            <p:cNvGrpSpPr/>
            <p:nvPr/>
          </p:nvGrpSpPr>
          <p:grpSpPr>
            <a:xfrm>
              <a:off x="2717514" y="2295677"/>
              <a:ext cx="117166" cy="98095"/>
              <a:chOff x="3260714" y="3305723"/>
              <a:chExt cx="85388" cy="71490"/>
            </a:xfrm>
          </p:grpSpPr>
          <p:sp>
            <p:nvSpPr>
              <p:cNvPr id="13" name="Freeform: Shape 318">
                <a:extLst>
                  <a:ext uri="{FF2B5EF4-FFF2-40B4-BE49-F238E27FC236}">
                    <a16:creationId xmlns:a16="http://schemas.microsoft.com/office/drawing/2014/main" id="{13BD8718-F8DE-DCAF-DC3A-149F7CF2B495}"/>
                  </a:ext>
                </a:extLst>
              </p:cNvPr>
              <p:cNvSpPr/>
              <p:nvPr/>
            </p:nvSpPr>
            <p:spPr>
              <a:xfrm>
                <a:off x="3333244" y="3323594"/>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213" noProof="0"/>
              </a:p>
            </p:txBody>
          </p:sp>
          <p:sp>
            <p:nvSpPr>
              <p:cNvPr id="473" name="Freeform: Shape 319">
                <a:extLst>
                  <a:ext uri="{FF2B5EF4-FFF2-40B4-BE49-F238E27FC236}">
                    <a16:creationId xmlns:a16="http://schemas.microsoft.com/office/drawing/2014/main" id="{8A19A6C0-8BED-4052-73F1-6AFF1D909CBE}"/>
                  </a:ext>
                </a:extLst>
              </p:cNvPr>
              <p:cNvSpPr/>
              <p:nvPr/>
            </p:nvSpPr>
            <p:spPr>
              <a:xfrm>
                <a:off x="3266765" y="3323594"/>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213" noProof="0"/>
              </a:p>
            </p:txBody>
          </p:sp>
          <p:sp>
            <p:nvSpPr>
              <p:cNvPr id="531" name="Freeform: Shape 320">
                <a:extLst>
                  <a:ext uri="{FF2B5EF4-FFF2-40B4-BE49-F238E27FC236}">
                    <a16:creationId xmlns:a16="http://schemas.microsoft.com/office/drawing/2014/main" id="{06033163-7CC1-04E2-DCA2-0D80971EFF7A}"/>
                  </a:ext>
                </a:extLst>
              </p:cNvPr>
              <p:cNvSpPr/>
              <p:nvPr/>
            </p:nvSpPr>
            <p:spPr>
              <a:xfrm>
                <a:off x="3280969" y="3305723"/>
                <a:ext cx="44879" cy="58999"/>
              </a:xfrm>
              <a:custGeom>
                <a:avLst/>
                <a:gdLst>
                  <a:gd name="connsiteX0" fmla="*/ 21683 w 44879"/>
                  <a:gd name="connsiteY0" fmla="*/ 46729 h 58999"/>
                  <a:gd name="connsiteX1" fmla="*/ 21683 w 44879"/>
                  <a:gd name="connsiteY1" fmla="*/ 33954 h 58999"/>
                  <a:gd name="connsiteX2" fmla="*/ 12691 w 44879"/>
                  <a:gd name="connsiteY2" fmla="*/ 33954 h 58999"/>
                  <a:gd name="connsiteX3" fmla="*/ 16641 w 44879"/>
                  <a:gd name="connsiteY3" fmla="*/ 17817 h 58999"/>
                  <a:gd name="connsiteX4" fmla="*/ 29499 w 44879"/>
                  <a:gd name="connsiteY4" fmla="*/ 17817 h 58999"/>
                  <a:gd name="connsiteX5" fmla="*/ 24457 w 44879"/>
                  <a:gd name="connsiteY5" fmla="*/ 28071 h 58999"/>
                  <a:gd name="connsiteX6" fmla="*/ 33281 w 44879"/>
                  <a:gd name="connsiteY6" fmla="*/ 28071 h 58999"/>
                  <a:gd name="connsiteX7" fmla="*/ 21683 w 44879"/>
                  <a:gd name="connsiteY7" fmla="*/ 46729 h 58999"/>
                  <a:gd name="connsiteX8" fmla="*/ 44880 w 44879"/>
                  <a:gd name="connsiteY8" fmla="*/ 0 h 58999"/>
                  <a:gd name="connsiteX9" fmla="*/ 0 w 44879"/>
                  <a:gd name="connsiteY9" fmla="*/ 0 h 58999"/>
                  <a:gd name="connsiteX10" fmla="*/ 0 w 44879"/>
                  <a:gd name="connsiteY10" fmla="*/ 58999 h 58999"/>
                  <a:gd name="connsiteX11" fmla="*/ 44880 w 44879"/>
                  <a:gd name="connsiteY11" fmla="*/ 58999 h 58999"/>
                  <a:gd name="connsiteX12" fmla="*/ 44880 w 44879"/>
                  <a:gd name="connsiteY12" fmla="*/ 0 h 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79" h="58999">
                    <a:moveTo>
                      <a:pt x="21683" y="46729"/>
                    </a:moveTo>
                    <a:lnTo>
                      <a:pt x="21683" y="33954"/>
                    </a:lnTo>
                    <a:lnTo>
                      <a:pt x="12691" y="33954"/>
                    </a:lnTo>
                    <a:lnTo>
                      <a:pt x="16641" y="17817"/>
                    </a:lnTo>
                    <a:lnTo>
                      <a:pt x="29499" y="17817"/>
                    </a:lnTo>
                    <a:lnTo>
                      <a:pt x="24457" y="28071"/>
                    </a:lnTo>
                    <a:lnTo>
                      <a:pt x="33281" y="28071"/>
                    </a:lnTo>
                    <a:lnTo>
                      <a:pt x="21683" y="46729"/>
                    </a:lnTo>
                    <a:close/>
                    <a:moveTo>
                      <a:pt x="44880" y="0"/>
                    </a:moveTo>
                    <a:lnTo>
                      <a:pt x="0" y="0"/>
                    </a:lnTo>
                    <a:lnTo>
                      <a:pt x="0" y="58999"/>
                    </a:lnTo>
                    <a:lnTo>
                      <a:pt x="44880" y="58999"/>
                    </a:lnTo>
                    <a:lnTo>
                      <a:pt x="44880" y="0"/>
                    </a:lnTo>
                    <a:close/>
                  </a:path>
                </a:pathLst>
              </a:custGeom>
              <a:solidFill>
                <a:srgbClr val="3B4956"/>
              </a:solidFill>
              <a:ln w="8404" cap="flat">
                <a:noFill/>
                <a:prstDash val="solid"/>
                <a:miter/>
              </a:ln>
            </p:spPr>
            <p:txBody>
              <a:bodyPr rtlCol="0" anchor="ctr"/>
              <a:lstStyle/>
              <a:p>
                <a:endParaRPr lang="en-GB" sz="1213" noProof="0"/>
              </a:p>
            </p:txBody>
          </p:sp>
          <p:sp>
            <p:nvSpPr>
              <p:cNvPr id="534" name="Freeform: Shape 321">
                <a:extLst>
                  <a:ext uri="{FF2B5EF4-FFF2-40B4-BE49-F238E27FC236}">
                    <a16:creationId xmlns:a16="http://schemas.microsoft.com/office/drawing/2014/main" id="{DDA03142-1FF0-D4C5-0970-05A0AE53A01A}"/>
                  </a:ext>
                </a:extLst>
              </p:cNvPr>
              <p:cNvSpPr/>
              <p:nvPr/>
            </p:nvSpPr>
            <p:spPr>
              <a:xfrm>
                <a:off x="3260714" y="3370490"/>
                <a:ext cx="85388" cy="6723"/>
              </a:xfrm>
              <a:custGeom>
                <a:avLst/>
                <a:gdLst>
                  <a:gd name="connsiteX0" fmla="*/ 0 w 85388"/>
                  <a:gd name="connsiteY0" fmla="*/ 0 h 6723"/>
                  <a:gd name="connsiteX1" fmla="*/ 85389 w 85388"/>
                  <a:gd name="connsiteY1" fmla="*/ 0 h 6723"/>
                  <a:gd name="connsiteX2" fmla="*/ 85389 w 85388"/>
                  <a:gd name="connsiteY2" fmla="*/ 6724 h 6723"/>
                  <a:gd name="connsiteX3" fmla="*/ 0 w 85388"/>
                  <a:gd name="connsiteY3" fmla="*/ 6724 h 6723"/>
                </a:gdLst>
                <a:ahLst/>
                <a:cxnLst>
                  <a:cxn ang="0">
                    <a:pos x="connsiteX0" y="connsiteY0"/>
                  </a:cxn>
                  <a:cxn ang="0">
                    <a:pos x="connsiteX1" y="connsiteY1"/>
                  </a:cxn>
                  <a:cxn ang="0">
                    <a:pos x="connsiteX2" y="connsiteY2"/>
                  </a:cxn>
                  <a:cxn ang="0">
                    <a:pos x="connsiteX3" y="connsiteY3"/>
                  </a:cxn>
                </a:cxnLst>
                <a:rect l="l" t="t" r="r" b="b"/>
                <a:pathLst>
                  <a:path w="85388" h="6723">
                    <a:moveTo>
                      <a:pt x="0" y="0"/>
                    </a:moveTo>
                    <a:lnTo>
                      <a:pt x="85389" y="0"/>
                    </a:lnTo>
                    <a:lnTo>
                      <a:pt x="85389" y="6724"/>
                    </a:lnTo>
                    <a:lnTo>
                      <a:pt x="0" y="6724"/>
                    </a:lnTo>
                    <a:close/>
                  </a:path>
                </a:pathLst>
              </a:custGeom>
              <a:solidFill>
                <a:srgbClr val="3B4956"/>
              </a:solidFill>
              <a:ln w="8404" cap="flat">
                <a:noFill/>
                <a:prstDash val="solid"/>
                <a:miter/>
              </a:ln>
            </p:spPr>
            <p:txBody>
              <a:bodyPr rtlCol="0" anchor="ctr"/>
              <a:lstStyle/>
              <a:p>
                <a:endParaRPr lang="en-GB" sz="1213" noProof="0"/>
              </a:p>
            </p:txBody>
          </p:sp>
        </p:grpSp>
        <p:sp>
          <p:nvSpPr>
            <p:cNvPr id="536" name="TextBox 535">
              <a:extLst>
                <a:ext uri="{FF2B5EF4-FFF2-40B4-BE49-F238E27FC236}">
                  <a16:creationId xmlns:a16="http://schemas.microsoft.com/office/drawing/2014/main" id="{50EA3E50-44A2-AFD7-CBE2-73F88F19D039}"/>
                </a:ext>
              </a:extLst>
            </p:cNvPr>
            <p:cNvSpPr txBox="1"/>
            <p:nvPr/>
          </p:nvSpPr>
          <p:spPr>
            <a:xfrm>
              <a:off x="2882089" y="2296173"/>
              <a:ext cx="1163780" cy="96052"/>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3"/>
                  </a:solidFill>
                </a:rPr>
                <a:t>Under development: 320MW</a:t>
              </a:r>
            </a:p>
          </p:txBody>
        </p:sp>
      </p:grpSp>
      <p:grpSp>
        <p:nvGrpSpPr>
          <p:cNvPr id="15" name="Group 14">
            <a:extLst>
              <a:ext uri="{FF2B5EF4-FFF2-40B4-BE49-F238E27FC236}">
                <a16:creationId xmlns:a16="http://schemas.microsoft.com/office/drawing/2014/main" id="{0F82EF21-A1A5-2BC5-F4F2-CC11E5B3E6DB}"/>
              </a:ext>
            </a:extLst>
          </p:cNvPr>
          <p:cNvGrpSpPr>
            <a:grpSpLocks/>
          </p:cNvGrpSpPr>
          <p:nvPr/>
        </p:nvGrpSpPr>
        <p:grpSpPr>
          <a:xfrm>
            <a:off x="2752633" y="1177431"/>
            <a:ext cx="105941" cy="107482"/>
            <a:chOff x="4422457" y="2436551"/>
            <a:chExt cx="306705" cy="270396"/>
          </a:xfrm>
        </p:grpSpPr>
        <p:sp>
          <p:nvSpPr>
            <p:cNvPr id="16" name="Freeform 9">
              <a:extLst>
                <a:ext uri="{FF2B5EF4-FFF2-40B4-BE49-F238E27FC236}">
                  <a16:creationId xmlns:a16="http://schemas.microsoft.com/office/drawing/2014/main" id="{00443410-9497-270D-25E6-9AEB8E941832}"/>
                </a:ext>
              </a:extLst>
            </p:cNvPr>
            <p:cNvSpPr/>
            <p:nvPr/>
          </p:nvSpPr>
          <p:spPr>
            <a:xfrm>
              <a:off x="4515802" y="2436551"/>
              <a:ext cx="120015" cy="95489"/>
            </a:xfrm>
            <a:custGeom>
              <a:avLst/>
              <a:gdLst>
                <a:gd name="connsiteX0" fmla="*/ 11430 w 120015"/>
                <a:gd name="connsiteY0" fmla="*/ 47272 h 95489"/>
                <a:gd name="connsiteX1" fmla="*/ 17145 w 120015"/>
                <a:gd name="connsiteY1" fmla="*/ 41600 h 95489"/>
                <a:gd name="connsiteX2" fmla="*/ 22860 w 120015"/>
                <a:gd name="connsiteY2" fmla="*/ 41600 h 95489"/>
                <a:gd name="connsiteX3" fmla="*/ 22860 w 120015"/>
                <a:gd name="connsiteY3" fmla="*/ 95490 h 95489"/>
                <a:gd name="connsiteX4" fmla="*/ 60007 w 120015"/>
                <a:gd name="connsiteY4" fmla="*/ 95490 h 95489"/>
                <a:gd name="connsiteX5" fmla="*/ 97155 w 120015"/>
                <a:gd name="connsiteY5" fmla="*/ 95490 h 95489"/>
                <a:gd name="connsiteX6" fmla="*/ 97155 w 120015"/>
                <a:gd name="connsiteY6" fmla="*/ 41600 h 95489"/>
                <a:gd name="connsiteX7" fmla="*/ 102870 w 120015"/>
                <a:gd name="connsiteY7" fmla="*/ 41600 h 95489"/>
                <a:gd name="connsiteX8" fmla="*/ 108585 w 120015"/>
                <a:gd name="connsiteY8" fmla="*/ 47272 h 95489"/>
                <a:gd name="connsiteX9" fmla="*/ 108585 w 120015"/>
                <a:gd name="connsiteY9" fmla="*/ 95490 h 95489"/>
                <a:gd name="connsiteX10" fmla="*/ 120015 w 120015"/>
                <a:gd name="connsiteY10" fmla="*/ 95490 h 95489"/>
                <a:gd name="connsiteX11" fmla="*/ 120015 w 120015"/>
                <a:gd name="connsiteY11" fmla="*/ 46327 h 95489"/>
                <a:gd name="connsiteX12" fmla="*/ 102870 w 120015"/>
                <a:gd name="connsiteY12" fmla="*/ 29309 h 95489"/>
                <a:gd name="connsiteX13" fmla="*/ 97155 w 120015"/>
                <a:gd name="connsiteY13" fmla="*/ 29309 h 95489"/>
                <a:gd name="connsiteX14" fmla="*/ 97155 w 120015"/>
                <a:gd name="connsiteY14" fmla="*/ 0 h 95489"/>
                <a:gd name="connsiteX15" fmla="*/ 22860 w 120015"/>
                <a:gd name="connsiteY15" fmla="*/ 0 h 95489"/>
                <a:gd name="connsiteX16" fmla="*/ 22860 w 120015"/>
                <a:gd name="connsiteY16" fmla="*/ 29309 h 95489"/>
                <a:gd name="connsiteX17" fmla="*/ 17145 w 120015"/>
                <a:gd name="connsiteY17" fmla="*/ 29309 h 95489"/>
                <a:gd name="connsiteX18" fmla="*/ 0 w 120015"/>
                <a:gd name="connsiteY18" fmla="*/ 46327 h 95489"/>
                <a:gd name="connsiteX19" fmla="*/ 0 w 120015"/>
                <a:gd name="connsiteY19" fmla="*/ 95490 h 95489"/>
                <a:gd name="connsiteX20" fmla="*/ 11430 w 120015"/>
                <a:gd name="connsiteY20" fmla="*/ 95490 h 95489"/>
                <a:gd name="connsiteX21" fmla="*/ 11430 w 120015"/>
                <a:gd name="connsiteY21" fmla="*/ 47272 h 95489"/>
                <a:gd name="connsiteX22" fmla="*/ 53340 w 120015"/>
                <a:gd name="connsiteY22" fmla="*/ 28363 h 95489"/>
                <a:gd name="connsiteX23" fmla="*/ 73342 w 120015"/>
                <a:gd name="connsiteY23" fmla="*/ 28363 h 95489"/>
                <a:gd name="connsiteX24" fmla="*/ 65722 w 120015"/>
                <a:gd name="connsiteY24" fmla="*/ 44436 h 95489"/>
                <a:gd name="connsiteX25" fmla="*/ 79057 w 120015"/>
                <a:gd name="connsiteY25" fmla="*/ 44436 h 95489"/>
                <a:gd name="connsiteX26" fmla="*/ 60960 w 120015"/>
                <a:gd name="connsiteY26" fmla="*/ 72799 h 95489"/>
                <a:gd name="connsiteX27" fmla="*/ 60960 w 120015"/>
                <a:gd name="connsiteY27" fmla="*/ 52945 h 95489"/>
                <a:gd name="connsiteX28" fmla="*/ 46672 w 120015"/>
                <a:gd name="connsiteY28" fmla="*/ 52945 h 95489"/>
                <a:gd name="connsiteX29" fmla="*/ 52388 w 120015"/>
                <a:gd name="connsiteY29" fmla="*/ 28363 h 9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15" h="95489">
                  <a:moveTo>
                    <a:pt x="11430" y="47272"/>
                  </a:moveTo>
                  <a:cubicBezTo>
                    <a:pt x="11430" y="44436"/>
                    <a:pt x="14288" y="41600"/>
                    <a:pt x="17145" y="41600"/>
                  </a:cubicBezTo>
                  <a:lnTo>
                    <a:pt x="22860" y="41600"/>
                  </a:lnTo>
                  <a:lnTo>
                    <a:pt x="22860" y="95490"/>
                  </a:lnTo>
                  <a:cubicBezTo>
                    <a:pt x="35242" y="95490"/>
                    <a:pt x="47625" y="95490"/>
                    <a:pt x="60007" y="95490"/>
                  </a:cubicBezTo>
                  <a:cubicBezTo>
                    <a:pt x="72390" y="95490"/>
                    <a:pt x="84772" y="95490"/>
                    <a:pt x="97155" y="95490"/>
                  </a:cubicBezTo>
                  <a:lnTo>
                    <a:pt x="97155" y="41600"/>
                  </a:lnTo>
                  <a:lnTo>
                    <a:pt x="102870" y="41600"/>
                  </a:lnTo>
                  <a:cubicBezTo>
                    <a:pt x="105728" y="41600"/>
                    <a:pt x="108585" y="44436"/>
                    <a:pt x="108585" y="47272"/>
                  </a:cubicBezTo>
                  <a:lnTo>
                    <a:pt x="108585" y="95490"/>
                  </a:lnTo>
                  <a:cubicBezTo>
                    <a:pt x="112395" y="95490"/>
                    <a:pt x="116205" y="95490"/>
                    <a:pt x="120015" y="95490"/>
                  </a:cubicBezTo>
                  <a:lnTo>
                    <a:pt x="120015" y="46327"/>
                  </a:lnTo>
                  <a:cubicBezTo>
                    <a:pt x="120015" y="36872"/>
                    <a:pt x="112395" y="29309"/>
                    <a:pt x="102870" y="29309"/>
                  </a:cubicBezTo>
                  <a:lnTo>
                    <a:pt x="97155" y="29309"/>
                  </a:lnTo>
                  <a:lnTo>
                    <a:pt x="97155" y="0"/>
                  </a:lnTo>
                  <a:lnTo>
                    <a:pt x="22860" y="0"/>
                  </a:lnTo>
                  <a:lnTo>
                    <a:pt x="22860" y="29309"/>
                  </a:lnTo>
                  <a:lnTo>
                    <a:pt x="17145" y="29309"/>
                  </a:lnTo>
                  <a:cubicBezTo>
                    <a:pt x="7620" y="29309"/>
                    <a:pt x="0" y="36872"/>
                    <a:pt x="0" y="46327"/>
                  </a:cubicBezTo>
                  <a:lnTo>
                    <a:pt x="0" y="95490"/>
                  </a:lnTo>
                  <a:cubicBezTo>
                    <a:pt x="3810" y="95490"/>
                    <a:pt x="7620" y="95490"/>
                    <a:pt x="11430" y="95490"/>
                  </a:cubicBezTo>
                  <a:lnTo>
                    <a:pt x="11430" y="47272"/>
                  </a:lnTo>
                  <a:close/>
                  <a:moveTo>
                    <a:pt x="53340" y="28363"/>
                  </a:moveTo>
                  <a:lnTo>
                    <a:pt x="73342" y="28363"/>
                  </a:lnTo>
                  <a:lnTo>
                    <a:pt x="65722" y="44436"/>
                  </a:lnTo>
                  <a:lnTo>
                    <a:pt x="79057" y="44436"/>
                  </a:lnTo>
                  <a:lnTo>
                    <a:pt x="60960" y="72799"/>
                  </a:lnTo>
                  <a:lnTo>
                    <a:pt x="60960" y="52945"/>
                  </a:lnTo>
                  <a:lnTo>
                    <a:pt x="46672" y="52945"/>
                  </a:lnTo>
                  <a:lnTo>
                    <a:pt x="52388" y="28363"/>
                  </a:ln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17" name="Freeform 10">
              <a:extLst>
                <a:ext uri="{FF2B5EF4-FFF2-40B4-BE49-F238E27FC236}">
                  <a16:creationId xmlns:a16="http://schemas.microsoft.com/office/drawing/2014/main" id="{08EF3852-77D0-3DAA-7A47-6E7EA2B047DB}"/>
                </a:ext>
              </a:extLst>
            </p:cNvPr>
            <p:cNvSpPr/>
            <p:nvPr/>
          </p:nvSpPr>
          <p:spPr>
            <a:xfrm>
              <a:off x="4422457" y="2516250"/>
              <a:ext cx="306705" cy="190697"/>
            </a:xfrm>
            <a:custGeom>
              <a:avLst/>
              <a:gdLst>
                <a:gd name="connsiteX0" fmla="*/ 306705 w 306705"/>
                <a:gd name="connsiteY0" fmla="*/ 32808 h 190697"/>
                <a:gd name="connsiteX1" fmla="*/ 153353 w 306705"/>
                <a:gd name="connsiteY1" fmla="*/ 26190 h 190697"/>
                <a:gd name="connsiteX2" fmla="*/ 0 w 306705"/>
                <a:gd name="connsiteY2" fmla="*/ 32808 h 190697"/>
                <a:gd name="connsiteX3" fmla="*/ 0 w 306705"/>
                <a:gd name="connsiteY3" fmla="*/ 38481 h 190697"/>
                <a:gd name="connsiteX4" fmla="*/ 153353 w 306705"/>
                <a:gd name="connsiteY4" fmla="*/ 190698 h 190697"/>
                <a:gd name="connsiteX5" fmla="*/ 306705 w 306705"/>
                <a:gd name="connsiteY5" fmla="*/ 38481 h 190697"/>
                <a:gd name="connsiteX6" fmla="*/ 306705 w 306705"/>
                <a:gd name="connsiteY6" fmla="*/ 32808 h 190697"/>
                <a:gd name="connsiteX7" fmla="*/ 227648 w 306705"/>
                <a:gd name="connsiteY7" fmla="*/ 148153 h 190697"/>
                <a:gd name="connsiteX8" fmla="*/ 197168 w 306705"/>
                <a:gd name="connsiteY8" fmla="*/ 157607 h 190697"/>
                <a:gd name="connsiteX9" fmla="*/ 163830 w 306705"/>
                <a:gd name="connsiteY9" fmla="*/ 152880 h 190697"/>
                <a:gd name="connsiteX10" fmla="*/ 118110 w 306705"/>
                <a:gd name="connsiteY10" fmla="*/ 156662 h 190697"/>
                <a:gd name="connsiteX11" fmla="*/ 86678 w 306705"/>
                <a:gd name="connsiteY11" fmla="*/ 133026 h 190697"/>
                <a:gd name="connsiteX12" fmla="*/ 70485 w 306705"/>
                <a:gd name="connsiteY12" fmla="*/ 99935 h 190697"/>
                <a:gd name="connsiteX13" fmla="*/ 93345 w 306705"/>
                <a:gd name="connsiteY13" fmla="*/ 76299 h 190697"/>
                <a:gd name="connsiteX14" fmla="*/ 127635 w 306705"/>
                <a:gd name="connsiteY14" fmla="*/ 65899 h 190697"/>
                <a:gd name="connsiteX15" fmla="*/ 147638 w 306705"/>
                <a:gd name="connsiteY15" fmla="*/ 49826 h 190697"/>
                <a:gd name="connsiteX16" fmla="*/ 185738 w 306705"/>
                <a:gd name="connsiteY16" fmla="*/ 49826 h 190697"/>
                <a:gd name="connsiteX17" fmla="*/ 211455 w 306705"/>
                <a:gd name="connsiteY17" fmla="*/ 76299 h 190697"/>
                <a:gd name="connsiteX18" fmla="*/ 219075 w 306705"/>
                <a:gd name="connsiteY18" fmla="*/ 101826 h 190697"/>
                <a:gd name="connsiteX19" fmla="*/ 236220 w 306705"/>
                <a:gd name="connsiteY19" fmla="*/ 121680 h 190697"/>
                <a:gd name="connsiteX20" fmla="*/ 227648 w 306705"/>
                <a:gd name="connsiteY20" fmla="*/ 149098 h 19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705" h="190697">
                  <a:moveTo>
                    <a:pt x="306705" y="32808"/>
                  </a:moveTo>
                  <a:cubicBezTo>
                    <a:pt x="260985" y="28081"/>
                    <a:pt x="209550" y="26190"/>
                    <a:pt x="153353" y="26190"/>
                  </a:cubicBezTo>
                  <a:cubicBezTo>
                    <a:pt x="97155" y="26190"/>
                    <a:pt x="45720" y="29027"/>
                    <a:pt x="0" y="32808"/>
                  </a:cubicBezTo>
                  <a:cubicBezTo>
                    <a:pt x="0" y="34699"/>
                    <a:pt x="0" y="36590"/>
                    <a:pt x="0" y="38481"/>
                  </a:cubicBezTo>
                  <a:cubicBezTo>
                    <a:pt x="0" y="122626"/>
                    <a:pt x="68580" y="190698"/>
                    <a:pt x="153353" y="190698"/>
                  </a:cubicBezTo>
                  <a:cubicBezTo>
                    <a:pt x="238125" y="190698"/>
                    <a:pt x="306705" y="122626"/>
                    <a:pt x="306705" y="38481"/>
                  </a:cubicBezTo>
                  <a:cubicBezTo>
                    <a:pt x="306705" y="-45664"/>
                    <a:pt x="306705" y="34699"/>
                    <a:pt x="306705" y="32808"/>
                  </a:cubicBezTo>
                  <a:close/>
                  <a:moveTo>
                    <a:pt x="227648" y="148153"/>
                  </a:moveTo>
                  <a:cubicBezTo>
                    <a:pt x="219075" y="154771"/>
                    <a:pt x="207645" y="156662"/>
                    <a:pt x="197168" y="157607"/>
                  </a:cubicBezTo>
                  <a:cubicBezTo>
                    <a:pt x="185738" y="157607"/>
                    <a:pt x="174308" y="152880"/>
                    <a:pt x="163830" y="152880"/>
                  </a:cubicBezTo>
                  <a:cubicBezTo>
                    <a:pt x="148590" y="152880"/>
                    <a:pt x="133350" y="158553"/>
                    <a:pt x="118110" y="156662"/>
                  </a:cubicBezTo>
                  <a:cubicBezTo>
                    <a:pt x="102870" y="154771"/>
                    <a:pt x="90488" y="148153"/>
                    <a:pt x="86678" y="133026"/>
                  </a:cubicBezTo>
                  <a:cubicBezTo>
                    <a:pt x="81915" y="115062"/>
                    <a:pt x="69533" y="114117"/>
                    <a:pt x="70485" y="99935"/>
                  </a:cubicBezTo>
                  <a:cubicBezTo>
                    <a:pt x="70485" y="86699"/>
                    <a:pt x="82868" y="81026"/>
                    <a:pt x="93345" y="76299"/>
                  </a:cubicBezTo>
                  <a:cubicBezTo>
                    <a:pt x="105728" y="71572"/>
                    <a:pt x="117158" y="71572"/>
                    <a:pt x="127635" y="65899"/>
                  </a:cubicBezTo>
                  <a:cubicBezTo>
                    <a:pt x="135255" y="62117"/>
                    <a:pt x="140018" y="52663"/>
                    <a:pt x="147638" y="49826"/>
                  </a:cubicBezTo>
                  <a:cubicBezTo>
                    <a:pt x="159068" y="45099"/>
                    <a:pt x="173355" y="44154"/>
                    <a:pt x="185738" y="49826"/>
                  </a:cubicBezTo>
                  <a:cubicBezTo>
                    <a:pt x="198120" y="54554"/>
                    <a:pt x="207645" y="64954"/>
                    <a:pt x="211455" y="76299"/>
                  </a:cubicBezTo>
                  <a:cubicBezTo>
                    <a:pt x="214313" y="84808"/>
                    <a:pt x="214313" y="94262"/>
                    <a:pt x="219075" y="101826"/>
                  </a:cubicBezTo>
                  <a:cubicBezTo>
                    <a:pt x="223838" y="109389"/>
                    <a:pt x="233363" y="114117"/>
                    <a:pt x="236220" y="121680"/>
                  </a:cubicBezTo>
                  <a:cubicBezTo>
                    <a:pt x="240983" y="131135"/>
                    <a:pt x="236220" y="142480"/>
                    <a:pt x="227648" y="149098"/>
                  </a:cubicBez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18" name="Freeform 11">
              <a:extLst>
                <a:ext uri="{FF2B5EF4-FFF2-40B4-BE49-F238E27FC236}">
                  <a16:creationId xmlns:a16="http://schemas.microsoft.com/office/drawing/2014/main" id="{62C3872A-506C-AA6F-08FC-C668F55F2B39}"/>
                </a:ext>
              </a:extLst>
            </p:cNvPr>
            <p:cNvSpPr/>
            <p:nvPr/>
          </p:nvSpPr>
          <p:spPr>
            <a:xfrm>
              <a:off x="4526280" y="2603895"/>
              <a:ext cx="35242" cy="39708"/>
            </a:xfrm>
            <a:custGeom>
              <a:avLst/>
              <a:gdLst>
                <a:gd name="connsiteX0" fmla="*/ 20002 w 35242"/>
                <a:gd name="connsiteY0" fmla="*/ 32145 h 39708"/>
                <a:gd name="connsiteX1" fmla="*/ 7620 w 35242"/>
                <a:gd name="connsiteY1" fmla="*/ 19854 h 39708"/>
                <a:gd name="connsiteX2" fmla="*/ 20002 w 35242"/>
                <a:gd name="connsiteY2" fmla="*/ 7564 h 39708"/>
                <a:gd name="connsiteX3" fmla="*/ 29527 w 35242"/>
                <a:gd name="connsiteY3" fmla="*/ 11345 h 39708"/>
                <a:gd name="connsiteX4" fmla="*/ 34290 w 35242"/>
                <a:gd name="connsiteY4" fmla="*/ 4727 h 39708"/>
                <a:gd name="connsiteX5" fmla="*/ 20002 w 35242"/>
                <a:gd name="connsiteY5" fmla="*/ 0 h 39708"/>
                <a:gd name="connsiteX6" fmla="*/ 0 w 35242"/>
                <a:gd name="connsiteY6" fmla="*/ 19854 h 39708"/>
                <a:gd name="connsiteX7" fmla="*/ 20002 w 35242"/>
                <a:gd name="connsiteY7" fmla="*/ 39709 h 39708"/>
                <a:gd name="connsiteX8" fmla="*/ 35242 w 35242"/>
                <a:gd name="connsiteY8" fmla="*/ 33091 h 39708"/>
                <a:gd name="connsiteX9" fmla="*/ 30480 w 35242"/>
                <a:gd name="connsiteY9" fmla="*/ 27418 h 39708"/>
                <a:gd name="connsiteX10" fmla="*/ 20002 w 35242"/>
                <a:gd name="connsiteY10" fmla="*/ 32145 h 3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2" h="39708">
                  <a:moveTo>
                    <a:pt x="20002" y="32145"/>
                  </a:moveTo>
                  <a:cubicBezTo>
                    <a:pt x="13335" y="32145"/>
                    <a:pt x="7620" y="26472"/>
                    <a:pt x="7620" y="19854"/>
                  </a:cubicBezTo>
                  <a:cubicBezTo>
                    <a:pt x="7620" y="13236"/>
                    <a:pt x="13335" y="7564"/>
                    <a:pt x="20002" y="7564"/>
                  </a:cubicBezTo>
                  <a:cubicBezTo>
                    <a:pt x="26670" y="7564"/>
                    <a:pt x="26670" y="9454"/>
                    <a:pt x="29527" y="11345"/>
                  </a:cubicBezTo>
                  <a:lnTo>
                    <a:pt x="34290" y="4727"/>
                  </a:lnTo>
                  <a:cubicBezTo>
                    <a:pt x="30480" y="1891"/>
                    <a:pt x="25717" y="0"/>
                    <a:pt x="20002" y="0"/>
                  </a:cubicBezTo>
                  <a:cubicBezTo>
                    <a:pt x="8572" y="0"/>
                    <a:pt x="0" y="8509"/>
                    <a:pt x="0" y="19854"/>
                  </a:cubicBezTo>
                  <a:cubicBezTo>
                    <a:pt x="0" y="31200"/>
                    <a:pt x="8572" y="39709"/>
                    <a:pt x="20002" y="39709"/>
                  </a:cubicBezTo>
                  <a:cubicBezTo>
                    <a:pt x="31432" y="39709"/>
                    <a:pt x="31432" y="37818"/>
                    <a:pt x="35242" y="33091"/>
                  </a:cubicBezTo>
                  <a:lnTo>
                    <a:pt x="30480" y="27418"/>
                  </a:lnTo>
                  <a:cubicBezTo>
                    <a:pt x="27622" y="30254"/>
                    <a:pt x="24765" y="32145"/>
                    <a:pt x="20002" y="32145"/>
                  </a:cubicBez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19" name="Freeform 12">
              <a:extLst>
                <a:ext uri="{FF2B5EF4-FFF2-40B4-BE49-F238E27FC236}">
                  <a16:creationId xmlns:a16="http://schemas.microsoft.com/office/drawing/2014/main" id="{95AE510C-DDE9-3ABC-FD7C-CDB34DF1F229}"/>
                </a:ext>
              </a:extLst>
            </p:cNvPr>
            <p:cNvSpPr/>
            <p:nvPr/>
          </p:nvSpPr>
          <p:spPr>
            <a:xfrm>
              <a:off x="4562475" y="2603895"/>
              <a:ext cx="40005" cy="39708"/>
            </a:xfrm>
            <a:custGeom>
              <a:avLst/>
              <a:gdLst>
                <a:gd name="connsiteX0" fmla="*/ 20003 w 40005"/>
                <a:gd name="connsiteY0" fmla="*/ 0 h 39708"/>
                <a:gd name="connsiteX1" fmla="*/ 0 w 40005"/>
                <a:gd name="connsiteY1" fmla="*/ 19854 h 39708"/>
                <a:gd name="connsiteX2" fmla="*/ 20003 w 40005"/>
                <a:gd name="connsiteY2" fmla="*/ 39709 h 39708"/>
                <a:gd name="connsiteX3" fmla="*/ 40005 w 40005"/>
                <a:gd name="connsiteY3" fmla="*/ 19854 h 39708"/>
                <a:gd name="connsiteX4" fmla="*/ 20003 w 40005"/>
                <a:gd name="connsiteY4" fmla="*/ 0 h 39708"/>
                <a:gd name="connsiteX5" fmla="*/ 20003 w 40005"/>
                <a:gd name="connsiteY5" fmla="*/ 32145 h 39708"/>
                <a:gd name="connsiteX6" fmla="*/ 7620 w 40005"/>
                <a:gd name="connsiteY6" fmla="*/ 19854 h 39708"/>
                <a:gd name="connsiteX7" fmla="*/ 20003 w 40005"/>
                <a:gd name="connsiteY7" fmla="*/ 7564 h 39708"/>
                <a:gd name="connsiteX8" fmla="*/ 32385 w 40005"/>
                <a:gd name="connsiteY8" fmla="*/ 19854 h 39708"/>
                <a:gd name="connsiteX9" fmla="*/ 20003 w 40005"/>
                <a:gd name="connsiteY9" fmla="*/ 32145 h 3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 h="39708">
                  <a:moveTo>
                    <a:pt x="20003" y="0"/>
                  </a:moveTo>
                  <a:cubicBezTo>
                    <a:pt x="8572" y="0"/>
                    <a:pt x="0" y="8509"/>
                    <a:pt x="0" y="19854"/>
                  </a:cubicBezTo>
                  <a:cubicBezTo>
                    <a:pt x="0" y="31200"/>
                    <a:pt x="8572" y="39709"/>
                    <a:pt x="20003" y="39709"/>
                  </a:cubicBezTo>
                  <a:cubicBezTo>
                    <a:pt x="31432" y="39709"/>
                    <a:pt x="40005" y="31200"/>
                    <a:pt x="40005" y="19854"/>
                  </a:cubicBezTo>
                  <a:cubicBezTo>
                    <a:pt x="40005" y="8509"/>
                    <a:pt x="31432" y="0"/>
                    <a:pt x="20003" y="0"/>
                  </a:cubicBezTo>
                  <a:close/>
                  <a:moveTo>
                    <a:pt x="20003" y="32145"/>
                  </a:moveTo>
                  <a:cubicBezTo>
                    <a:pt x="13335" y="32145"/>
                    <a:pt x="7620" y="26472"/>
                    <a:pt x="7620" y="19854"/>
                  </a:cubicBezTo>
                  <a:cubicBezTo>
                    <a:pt x="7620" y="13236"/>
                    <a:pt x="13335" y="7564"/>
                    <a:pt x="20003" y="7564"/>
                  </a:cubicBezTo>
                  <a:cubicBezTo>
                    <a:pt x="26670" y="7564"/>
                    <a:pt x="32385" y="13236"/>
                    <a:pt x="32385" y="19854"/>
                  </a:cubicBezTo>
                  <a:cubicBezTo>
                    <a:pt x="32385" y="26472"/>
                    <a:pt x="26670" y="32145"/>
                    <a:pt x="20003" y="32145"/>
                  </a:cubicBez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20" name="Freeform 13">
              <a:extLst>
                <a:ext uri="{FF2B5EF4-FFF2-40B4-BE49-F238E27FC236}">
                  <a16:creationId xmlns:a16="http://schemas.microsoft.com/office/drawing/2014/main" id="{3608D379-623A-3483-33E3-770EB6B5CA4B}"/>
                </a:ext>
              </a:extLst>
            </p:cNvPr>
            <p:cNvSpPr/>
            <p:nvPr/>
          </p:nvSpPr>
          <p:spPr>
            <a:xfrm>
              <a:off x="4605337" y="2613349"/>
              <a:ext cx="22859" cy="30254"/>
            </a:xfrm>
            <a:custGeom>
              <a:avLst/>
              <a:gdLst>
                <a:gd name="connsiteX0" fmla="*/ 18097 w 22859"/>
                <a:gd name="connsiteY0" fmla="*/ 18909 h 30254"/>
                <a:gd name="connsiteX1" fmla="*/ 21907 w 22859"/>
                <a:gd name="connsiteY1" fmla="*/ 9454 h 30254"/>
                <a:gd name="connsiteX2" fmla="*/ 11430 w 22859"/>
                <a:gd name="connsiteY2" fmla="*/ 0 h 30254"/>
                <a:gd name="connsiteX3" fmla="*/ 0 w 22859"/>
                <a:gd name="connsiteY3" fmla="*/ 6618 h 30254"/>
                <a:gd name="connsiteX4" fmla="*/ 4763 w 22859"/>
                <a:gd name="connsiteY4" fmla="*/ 11345 h 30254"/>
                <a:gd name="connsiteX5" fmla="*/ 10478 w 22859"/>
                <a:gd name="connsiteY5" fmla="*/ 7564 h 30254"/>
                <a:gd name="connsiteX6" fmla="*/ 14288 w 22859"/>
                <a:gd name="connsiteY6" fmla="*/ 10400 h 30254"/>
                <a:gd name="connsiteX7" fmla="*/ 7620 w 22859"/>
                <a:gd name="connsiteY7" fmla="*/ 20800 h 30254"/>
                <a:gd name="connsiteX8" fmla="*/ 0 w 22859"/>
                <a:gd name="connsiteY8" fmla="*/ 30254 h 30254"/>
                <a:gd name="connsiteX9" fmla="*/ 20955 w 22859"/>
                <a:gd name="connsiteY9" fmla="*/ 30254 h 30254"/>
                <a:gd name="connsiteX10" fmla="*/ 22860 w 22859"/>
                <a:gd name="connsiteY10" fmla="*/ 23636 h 30254"/>
                <a:gd name="connsiteX11" fmla="*/ 14288 w 22859"/>
                <a:gd name="connsiteY11" fmla="*/ 23636 h 30254"/>
                <a:gd name="connsiteX12" fmla="*/ 17145 w 22859"/>
                <a:gd name="connsiteY12" fmla="*/ 19854 h 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59" h="30254">
                  <a:moveTo>
                    <a:pt x="18097" y="18909"/>
                  </a:moveTo>
                  <a:cubicBezTo>
                    <a:pt x="20955" y="15127"/>
                    <a:pt x="21907" y="13236"/>
                    <a:pt x="21907" y="9454"/>
                  </a:cubicBezTo>
                  <a:cubicBezTo>
                    <a:pt x="21907" y="3782"/>
                    <a:pt x="17145" y="0"/>
                    <a:pt x="11430" y="0"/>
                  </a:cubicBezTo>
                  <a:cubicBezTo>
                    <a:pt x="5715" y="0"/>
                    <a:pt x="2857" y="2836"/>
                    <a:pt x="0" y="6618"/>
                  </a:cubicBezTo>
                  <a:lnTo>
                    <a:pt x="4763" y="11345"/>
                  </a:lnTo>
                  <a:cubicBezTo>
                    <a:pt x="6668" y="8509"/>
                    <a:pt x="8572" y="7564"/>
                    <a:pt x="10478" y="7564"/>
                  </a:cubicBezTo>
                  <a:cubicBezTo>
                    <a:pt x="12382" y="7564"/>
                    <a:pt x="14288" y="8509"/>
                    <a:pt x="14288" y="10400"/>
                  </a:cubicBezTo>
                  <a:cubicBezTo>
                    <a:pt x="14288" y="12291"/>
                    <a:pt x="12382" y="15127"/>
                    <a:pt x="7620" y="20800"/>
                  </a:cubicBezTo>
                  <a:lnTo>
                    <a:pt x="0" y="30254"/>
                  </a:lnTo>
                  <a:lnTo>
                    <a:pt x="20955" y="30254"/>
                  </a:lnTo>
                  <a:lnTo>
                    <a:pt x="22860" y="23636"/>
                  </a:lnTo>
                  <a:lnTo>
                    <a:pt x="14288" y="23636"/>
                  </a:lnTo>
                  <a:lnTo>
                    <a:pt x="17145" y="19854"/>
                  </a:ln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grpSp>
      <p:sp>
        <p:nvSpPr>
          <p:cNvPr id="23" name="TextBox 22">
            <a:extLst>
              <a:ext uri="{FF2B5EF4-FFF2-40B4-BE49-F238E27FC236}">
                <a16:creationId xmlns:a16="http://schemas.microsoft.com/office/drawing/2014/main" id="{391E67C7-A444-707F-2EBA-3E6B98325E69}"/>
              </a:ext>
            </a:extLst>
          </p:cNvPr>
          <p:cNvSpPr txBox="1">
            <a:spLocks/>
          </p:cNvSpPr>
          <p:nvPr/>
        </p:nvSpPr>
        <p:spPr>
          <a:xfrm>
            <a:off x="2914744" y="1187067"/>
            <a:ext cx="775779" cy="95256"/>
          </a:xfrm>
          <a:prstGeom prst="rect">
            <a:avLst/>
          </a:prstGeom>
          <a:noFill/>
        </p:spPr>
        <p:txBody>
          <a:bodyPr wrap="none" lIns="0" tIns="0" rIns="0" bIns="0" rtlCol="0">
            <a:spAutoFit/>
          </a:bodyPr>
          <a:lstStyle/>
          <a:p>
            <a:pPr>
              <a:lnSpc>
                <a:spcPct val="96000"/>
              </a:lnSpc>
              <a:spcBef>
                <a:spcPts val="1783"/>
              </a:spcBef>
            </a:pPr>
            <a:r>
              <a:rPr lang="en-GB" sz="644" noProof="0">
                <a:solidFill>
                  <a:srgbClr val="00948A"/>
                </a:solidFill>
              </a:rPr>
              <a:t>Under construction</a:t>
            </a:r>
          </a:p>
        </p:txBody>
      </p:sp>
      <p:grpSp>
        <p:nvGrpSpPr>
          <p:cNvPr id="622" name="Group 621">
            <a:extLst>
              <a:ext uri="{FF2B5EF4-FFF2-40B4-BE49-F238E27FC236}">
                <a16:creationId xmlns:a16="http://schemas.microsoft.com/office/drawing/2014/main" id="{45387CF7-F4B5-A96D-1D9C-A07B9CFC918F}"/>
              </a:ext>
            </a:extLst>
          </p:cNvPr>
          <p:cNvGrpSpPr>
            <a:grpSpLocks/>
          </p:cNvGrpSpPr>
          <p:nvPr/>
        </p:nvGrpSpPr>
        <p:grpSpPr>
          <a:xfrm>
            <a:off x="844833" y="1957541"/>
            <a:ext cx="1404884" cy="1846939"/>
            <a:chOff x="859669" y="1949072"/>
            <a:chExt cx="1416632" cy="1862383"/>
          </a:xfrm>
        </p:grpSpPr>
        <p:sp>
          <p:nvSpPr>
            <p:cNvPr id="623" name="TextBox 622">
              <a:extLst>
                <a:ext uri="{FF2B5EF4-FFF2-40B4-BE49-F238E27FC236}">
                  <a16:creationId xmlns:a16="http://schemas.microsoft.com/office/drawing/2014/main" id="{893190BD-F309-34B3-D0CE-CF40CD85D7B2}"/>
                </a:ext>
              </a:extLst>
            </p:cNvPr>
            <p:cNvSpPr txBox="1"/>
            <p:nvPr/>
          </p:nvSpPr>
          <p:spPr>
            <a:xfrm>
              <a:off x="1036133" y="2114932"/>
              <a:ext cx="764633" cy="265970"/>
            </a:xfrm>
            <a:prstGeom prst="rect">
              <a:avLst/>
            </a:prstGeom>
            <a:noFill/>
          </p:spPr>
          <p:txBody>
            <a:bodyPr wrap="none" lIns="0" tIns="0" rIns="0" bIns="0" rtlCol="0">
              <a:spAutoFit/>
            </a:bodyPr>
            <a:lstStyle/>
            <a:p>
              <a:pPr>
                <a:lnSpc>
                  <a:spcPct val="96000"/>
                </a:lnSpc>
                <a:spcBef>
                  <a:spcPts val="1783"/>
                </a:spcBef>
              </a:pPr>
              <a:r>
                <a:rPr lang="en-GB" sz="894" b="1" noProof="0">
                  <a:solidFill>
                    <a:schemeClr val="tx2"/>
                  </a:solidFill>
                </a:rPr>
                <a:t>United States</a:t>
              </a:r>
              <a:br>
                <a:rPr lang="en-GB" sz="894" b="1" noProof="0">
                  <a:solidFill>
                    <a:schemeClr val="tx2"/>
                  </a:solidFill>
                </a:rPr>
              </a:br>
              <a:r>
                <a:rPr lang="en-GB" sz="894" b="1" noProof="0">
                  <a:solidFill>
                    <a:schemeClr val="tx2"/>
                  </a:solidFill>
                </a:rPr>
                <a:t>of America</a:t>
              </a:r>
            </a:p>
          </p:txBody>
        </p:sp>
        <p:grpSp>
          <p:nvGrpSpPr>
            <p:cNvPr id="624" name="Group 623">
              <a:extLst>
                <a:ext uri="{FF2B5EF4-FFF2-40B4-BE49-F238E27FC236}">
                  <a16:creationId xmlns:a16="http://schemas.microsoft.com/office/drawing/2014/main" id="{193607E9-EC09-D98F-92FF-4ADFCD660719}"/>
                </a:ext>
              </a:extLst>
            </p:cNvPr>
            <p:cNvGrpSpPr/>
            <p:nvPr/>
          </p:nvGrpSpPr>
          <p:grpSpPr>
            <a:xfrm>
              <a:off x="875217" y="2430734"/>
              <a:ext cx="108000" cy="144000"/>
              <a:chOff x="2265548" y="3068441"/>
              <a:chExt cx="71521" cy="95300"/>
            </a:xfrm>
          </p:grpSpPr>
          <p:sp>
            <p:nvSpPr>
              <p:cNvPr id="271" name="Freeform: Shape 301">
                <a:extLst>
                  <a:ext uri="{FF2B5EF4-FFF2-40B4-BE49-F238E27FC236}">
                    <a16:creationId xmlns:a16="http://schemas.microsoft.com/office/drawing/2014/main" id="{55D6E992-5B97-8ABF-DC07-95B412FB3C96}"/>
                  </a:ext>
                </a:extLst>
              </p:cNvPr>
              <p:cNvSpPr/>
              <p:nvPr/>
            </p:nvSpPr>
            <p:spPr>
              <a:xfrm>
                <a:off x="2265548" y="3153152"/>
                <a:ext cx="66731" cy="10589"/>
              </a:xfrm>
              <a:custGeom>
                <a:avLst/>
                <a:gdLst>
                  <a:gd name="connsiteX0" fmla="*/ 62529 w 66731"/>
                  <a:gd name="connsiteY0" fmla="*/ 1513 h 10589"/>
                  <a:gd name="connsiteX1" fmla="*/ 61604 w 66731"/>
                  <a:gd name="connsiteY1" fmla="*/ 1933 h 10589"/>
                  <a:gd name="connsiteX2" fmla="*/ 55721 w 66731"/>
                  <a:gd name="connsiteY2" fmla="*/ 3530 h 10589"/>
                  <a:gd name="connsiteX3" fmla="*/ 49586 w 66731"/>
                  <a:gd name="connsiteY3" fmla="*/ 1681 h 10589"/>
                  <a:gd name="connsiteX4" fmla="*/ 49418 w 66731"/>
                  <a:gd name="connsiteY4" fmla="*/ 1597 h 10589"/>
                  <a:gd name="connsiteX5" fmla="*/ 44712 w 66731"/>
                  <a:gd name="connsiteY5" fmla="*/ 168 h 10589"/>
                  <a:gd name="connsiteX6" fmla="*/ 40005 w 66731"/>
                  <a:gd name="connsiteY6" fmla="*/ 1597 h 10589"/>
                  <a:gd name="connsiteX7" fmla="*/ 39837 w 66731"/>
                  <a:gd name="connsiteY7" fmla="*/ 1681 h 10589"/>
                  <a:gd name="connsiteX8" fmla="*/ 33702 w 66731"/>
                  <a:gd name="connsiteY8" fmla="*/ 3530 h 10589"/>
                  <a:gd name="connsiteX9" fmla="*/ 27567 w 66731"/>
                  <a:gd name="connsiteY9" fmla="*/ 1681 h 10589"/>
                  <a:gd name="connsiteX10" fmla="*/ 27398 w 66731"/>
                  <a:gd name="connsiteY10" fmla="*/ 1597 h 10589"/>
                  <a:gd name="connsiteX11" fmla="*/ 22692 w 66731"/>
                  <a:gd name="connsiteY11" fmla="*/ 168 h 10589"/>
                  <a:gd name="connsiteX12" fmla="*/ 17649 w 66731"/>
                  <a:gd name="connsiteY12" fmla="*/ 1513 h 10589"/>
                  <a:gd name="connsiteX13" fmla="*/ 11514 w 66731"/>
                  <a:gd name="connsiteY13" fmla="*/ 3362 h 10589"/>
                  <a:gd name="connsiteX14" fmla="*/ 5379 w 66731"/>
                  <a:gd name="connsiteY14" fmla="*/ 1513 h 10589"/>
                  <a:gd name="connsiteX15" fmla="*/ 5211 w 66731"/>
                  <a:gd name="connsiteY15" fmla="*/ 1429 h 10589"/>
                  <a:gd name="connsiteX16" fmla="*/ 588 w 66731"/>
                  <a:gd name="connsiteY16" fmla="*/ 0 h 10589"/>
                  <a:gd name="connsiteX17" fmla="*/ 0 w 66731"/>
                  <a:gd name="connsiteY17" fmla="*/ 0 h 10589"/>
                  <a:gd name="connsiteX18" fmla="*/ 0 w 66731"/>
                  <a:gd name="connsiteY18" fmla="*/ 7060 h 10589"/>
                  <a:gd name="connsiteX19" fmla="*/ 588 w 66731"/>
                  <a:gd name="connsiteY19" fmla="*/ 7060 h 10589"/>
                  <a:gd name="connsiteX20" fmla="*/ 3950 w 66731"/>
                  <a:gd name="connsiteY20" fmla="*/ 8237 h 10589"/>
                  <a:gd name="connsiteX21" fmla="*/ 4454 w 66731"/>
                  <a:gd name="connsiteY21" fmla="*/ 8489 h 10589"/>
                  <a:gd name="connsiteX22" fmla="*/ 11514 w 66731"/>
                  <a:gd name="connsiteY22" fmla="*/ 10590 h 10589"/>
                  <a:gd name="connsiteX23" fmla="*/ 19078 w 66731"/>
                  <a:gd name="connsiteY23" fmla="*/ 8237 h 10589"/>
                  <a:gd name="connsiteX24" fmla="*/ 19246 w 66731"/>
                  <a:gd name="connsiteY24" fmla="*/ 8153 h 10589"/>
                  <a:gd name="connsiteX25" fmla="*/ 22692 w 66731"/>
                  <a:gd name="connsiteY25" fmla="*/ 7060 h 10589"/>
                  <a:gd name="connsiteX26" fmla="*/ 26306 w 66731"/>
                  <a:gd name="connsiteY26" fmla="*/ 8237 h 10589"/>
                  <a:gd name="connsiteX27" fmla="*/ 26726 w 66731"/>
                  <a:gd name="connsiteY27" fmla="*/ 8489 h 10589"/>
                  <a:gd name="connsiteX28" fmla="*/ 33870 w 66731"/>
                  <a:gd name="connsiteY28" fmla="*/ 10590 h 10589"/>
                  <a:gd name="connsiteX29" fmla="*/ 41434 w 66731"/>
                  <a:gd name="connsiteY29" fmla="*/ 8237 h 10589"/>
                  <a:gd name="connsiteX30" fmla="*/ 41602 w 66731"/>
                  <a:gd name="connsiteY30" fmla="*/ 8153 h 10589"/>
                  <a:gd name="connsiteX31" fmla="*/ 45048 w 66731"/>
                  <a:gd name="connsiteY31" fmla="*/ 7060 h 10589"/>
                  <a:gd name="connsiteX32" fmla="*/ 48662 w 66731"/>
                  <a:gd name="connsiteY32" fmla="*/ 8237 h 10589"/>
                  <a:gd name="connsiteX33" fmla="*/ 49082 w 66731"/>
                  <a:gd name="connsiteY33" fmla="*/ 8489 h 10589"/>
                  <a:gd name="connsiteX34" fmla="*/ 56226 w 66731"/>
                  <a:gd name="connsiteY34" fmla="*/ 10590 h 10589"/>
                  <a:gd name="connsiteX35" fmla="*/ 63790 w 66731"/>
                  <a:gd name="connsiteY35" fmla="*/ 8237 h 10589"/>
                  <a:gd name="connsiteX36" fmla="*/ 66227 w 66731"/>
                  <a:gd name="connsiteY36" fmla="*/ 7144 h 10589"/>
                  <a:gd name="connsiteX37" fmla="*/ 66731 w 66731"/>
                  <a:gd name="connsiteY37" fmla="*/ 7060 h 10589"/>
                  <a:gd name="connsiteX38" fmla="*/ 66731 w 66731"/>
                  <a:gd name="connsiteY38" fmla="*/ 0 h 10589"/>
                  <a:gd name="connsiteX39" fmla="*/ 66059 w 66731"/>
                  <a:gd name="connsiteY39" fmla="*/ 84 h 10589"/>
                  <a:gd name="connsiteX40" fmla="*/ 62529 w 66731"/>
                  <a:gd name="connsiteY40" fmla="*/ 1513 h 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731" h="10589">
                    <a:moveTo>
                      <a:pt x="62529" y="1513"/>
                    </a:moveTo>
                    <a:cubicBezTo>
                      <a:pt x="62193" y="1681"/>
                      <a:pt x="61856" y="1849"/>
                      <a:pt x="61604" y="1933"/>
                    </a:cubicBezTo>
                    <a:cubicBezTo>
                      <a:pt x="60008" y="2689"/>
                      <a:pt x="58327" y="3530"/>
                      <a:pt x="55721" y="3530"/>
                    </a:cubicBezTo>
                    <a:cubicBezTo>
                      <a:pt x="52528" y="3530"/>
                      <a:pt x="51015" y="2522"/>
                      <a:pt x="49586" y="1681"/>
                    </a:cubicBezTo>
                    <a:lnTo>
                      <a:pt x="49418" y="1597"/>
                    </a:lnTo>
                    <a:cubicBezTo>
                      <a:pt x="48157" y="841"/>
                      <a:pt x="46981" y="168"/>
                      <a:pt x="44712" y="168"/>
                    </a:cubicBezTo>
                    <a:cubicBezTo>
                      <a:pt x="42442" y="168"/>
                      <a:pt x="41182" y="841"/>
                      <a:pt x="40005" y="1597"/>
                    </a:cubicBezTo>
                    <a:lnTo>
                      <a:pt x="39837" y="1681"/>
                    </a:lnTo>
                    <a:cubicBezTo>
                      <a:pt x="38492" y="2522"/>
                      <a:pt x="36895" y="3530"/>
                      <a:pt x="33702" y="3530"/>
                    </a:cubicBezTo>
                    <a:cubicBezTo>
                      <a:pt x="30508" y="3530"/>
                      <a:pt x="28911" y="2522"/>
                      <a:pt x="27567" y="1681"/>
                    </a:cubicBezTo>
                    <a:lnTo>
                      <a:pt x="27398" y="1597"/>
                    </a:lnTo>
                    <a:cubicBezTo>
                      <a:pt x="26138" y="841"/>
                      <a:pt x="24961" y="168"/>
                      <a:pt x="22692" y="168"/>
                    </a:cubicBezTo>
                    <a:cubicBezTo>
                      <a:pt x="20255" y="168"/>
                      <a:pt x="19078" y="757"/>
                      <a:pt x="17649" y="1513"/>
                    </a:cubicBezTo>
                    <a:cubicBezTo>
                      <a:pt x="16305" y="2353"/>
                      <a:pt x="14708" y="3362"/>
                      <a:pt x="11514" y="3362"/>
                    </a:cubicBezTo>
                    <a:cubicBezTo>
                      <a:pt x="8404" y="3362"/>
                      <a:pt x="6724" y="2353"/>
                      <a:pt x="5379" y="1513"/>
                    </a:cubicBezTo>
                    <a:lnTo>
                      <a:pt x="5211" y="1429"/>
                    </a:lnTo>
                    <a:cubicBezTo>
                      <a:pt x="3950" y="672"/>
                      <a:pt x="2773" y="0"/>
                      <a:pt x="588" y="0"/>
                    </a:cubicBezTo>
                    <a:lnTo>
                      <a:pt x="0" y="0"/>
                    </a:lnTo>
                    <a:lnTo>
                      <a:pt x="0" y="7060"/>
                    </a:lnTo>
                    <a:lnTo>
                      <a:pt x="588" y="7060"/>
                    </a:lnTo>
                    <a:cubicBezTo>
                      <a:pt x="2101" y="7060"/>
                      <a:pt x="2858" y="7480"/>
                      <a:pt x="3950" y="8237"/>
                    </a:cubicBezTo>
                    <a:lnTo>
                      <a:pt x="4454" y="8489"/>
                    </a:lnTo>
                    <a:cubicBezTo>
                      <a:pt x="5967" y="9329"/>
                      <a:pt x="8068" y="10590"/>
                      <a:pt x="11514" y="10590"/>
                    </a:cubicBezTo>
                    <a:cubicBezTo>
                      <a:pt x="15212" y="10590"/>
                      <a:pt x="17313" y="9413"/>
                      <a:pt x="19078" y="8237"/>
                    </a:cubicBezTo>
                    <a:lnTo>
                      <a:pt x="19246" y="8153"/>
                    </a:lnTo>
                    <a:cubicBezTo>
                      <a:pt x="20339" y="7480"/>
                      <a:pt x="21011" y="7060"/>
                      <a:pt x="22692" y="7060"/>
                    </a:cubicBezTo>
                    <a:cubicBezTo>
                      <a:pt x="24373" y="7060"/>
                      <a:pt x="25297" y="7564"/>
                      <a:pt x="26306" y="8237"/>
                    </a:cubicBezTo>
                    <a:lnTo>
                      <a:pt x="26726" y="8489"/>
                    </a:lnTo>
                    <a:cubicBezTo>
                      <a:pt x="28239" y="9329"/>
                      <a:pt x="30340" y="10590"/>
                      <a:pt x="33870" y="10590"/>
                    </a:cubicBezTo>
                    <a:cubicBezTo>
                      <a:pt x="37568" y="10590"/>
                      <a:pt x="39669" y="9413"/>
                      <a:pt x="41434" y="8237"/>
                    </a:cubicBezTo>
                    <a:lnTo>
                      <a:pt x="41602" y="8153"/>
                    </a:lnTo>
                    <a:cubicBezTo>
                      <a:pt x="42694" y="7480"/>
                      <a:pt x="43367" y="7060"/>
                      <a:pt x="45048" y="7060"/>
                    </a:cubicBezTo>
                    <a:cubicBezTo>
                      <a:pt x="46729" y="7060"/>
                      <a:pt x="47653" y="7564"/>
                      <a:pt x="48662" y="8237"/>
                    </a:cubicBezTo>
                    <a:lnTo>
                      <a:pt x="49082" y="8489"/>
                    </a:lnTo>
                    <a:cubicBezTo>
                      <a:pt x="50595" y="9329"/>
                      <a:pt x="52696" y="10590"/>
                      <a:pt x="56226" y="10590"/>
                    </a:cubicBezTo>
                    <a:cubicBezTo>
                      <a:pt x="59923" y="10590"/>
                      <a:pt x="62025" y="9413"/>
                      <a:pt x="63790" y="8237"/>
                    </a:cubicBezTo>
                    <a:cubicBezTo>
                      <a:pt x="64630" y="7648"/>
                      <a:pt x="65302" y="7228"/>
                      <a:pt x="66227" y="7144"/>
                    </a:cubicBezTo>
                    <a:lnTo>
                      <a:pt x="66731" y="7060"/>
                    </a:lnTo>
                    <a:lnTo>
                      <a:pt x="66731" y="0"/>
                    </a:lnTo>
                    <a:lnTo>
                      <a:pt x="66059" y="84"/>
                    </a:lnTo>
                    <a:cubicBezTo>
                      <a:pt x="64546" y="337"/>
                      <a:pt x="63537" y="841"/>
                      <a:pt x="62529" y="1513"/>
                    </a:cubicBezTo>
                  </a:path>
                </a:pathLst>
              </a:custGeom>
              <a:solidFill>
                <a:srgbClr val="3B4956"/>
              </a:solidFill>
              <a:ln w="8404" cap="flat">
                <a:noFill/>
                <a:prstDash val="solid"/>
                <a:miter/>
              </a:ln>
            </p:spPr>
            <p:txBody>
              <a:bodyPr rtlCol="0" anchor="ctr"/>
              <a:lstStyle/>
              <a:p>
                <a:endParaRPr lang="en-GB" sz="1213" noProof="0"/>
              </a:p>
            </p:txBody>
          </p:sp>
          <p:sp>
            <p:nvSpPr>
              <p:cNvPr id="272" name="Freeform: Shape 302">
                <a:extLst>
                  <a:ext uri="{FF2B5EF4-FFF2-40B4-BE49-F238E27FC236}">
                    <a16:creationId xmlns:a16="http://schemas.microsoft.com/office/drawing/2014/main" id="{3A0C6080-6FC0-12A5-CA64-AB923759D280}"/>
                  </a:ext>
                </a:extLst>
              </p:cNvPr>
              <p:cNvSpPr/>
              <p:nvPr/>
            </p:nvSpPr>
            <p:spPr>
              <a:xfrm>
                <a:off x="2294459" y="3101465"/>
                <a:ext cx="8908" cy="8908"/>
              </a:xfrm>
              <a:custGeom>
                <a:avLst/>
                <a:gdLst>
                  <a:gd name="connsiteX0" fmla="*/ 8909 w 8908"/>
                  <a:gd name="connsiteY0" fmla="*/ 4454 h 8908"/>
                  <a:gd name="connsiteX1" fmla="*/ 4454 w 8908"/>
                  <a:gd name="connsiteY1" fmla="*/ 8909 h 8908"/>
                  <a:gd name="connsiteX2" fmla="*/ 0 w 8908"/>
                  <a:gd name="connsiteY2" fmla="*/ 4454 h 8908"/>
                  <a:gd name="connsiteX3" fmla="*/ 4454 w 8908"/>
                  <a:gd name="connsiteY3" fmla="*/ 0 h 8908"/>
                  <a:gd name="connsiteX4" fmla="*/ 8909 w 8908"/>
                  <a:gd name="connsiteY4" fmla="*/ 4454 h 8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8">
                    <a:moveTo>
                      <a:pt x="8909" y="4454"/>
                    </a:moveTo>
                    <a:cubicBezTo>
                      <a:pt x="8909" y="6892"/>
                      <a:pt x="6892" y="8909"/>
                      <a:pt x="4454" y="8909"/>
                    </a:cubicBezTo>
                    <a:cubicBezTo>
                      <a:pt x="2017" y="8909"/>
                      <a:pt x="0" y="6892"/>
                      <a:pt x="0" y="4454"/>
                    </a:cubicBezTo>
                    <a:cubicBezTo>
                      <a:pt x="0" y="1933"/>
                      <a:pt x="2017" y="0"/>
                      <a:pt x="4454" y="0"/>
                    </a:cubicBezTo>
                    <a:cubicBezTo>
                      <a:pt x="6892" y="0"/>
                      <a:pt x="8909" y="1933"/>
                      <a:pt x="8909" y="4454"/>
                    </a:cubicBezTo>
                  </a:path>
                </a:pathLst>
              </a:custGeom>
              <a:solidFill>
                <a:srgbClr val="3B4956"/>
              </a:solidFill>
              <a:ln w="8404" cap="flat">
                <a:noFill/>
                <a:prstDash val="solid"/>
                <a:miter/>
              </a:ln>
            </p:spPr>
            <p:txBody>
              <a:bodyPr rtlCol="0" anchor="ctr"/>
              <a:lstStyle/>
              <a:p>
                <a:endParaRPr lang="en-GB" sz="1213" noProof="0"/>
              </a:p>
            </p:txBody>
          </p:sp>
          <p:sp>
            <p:nvSpPr>
              <p:cNvPr id="273" name="Freeform: Shape 303">
                <a:extLst>
                  <a:ext uri="{FF2B5EF4-FFF2-40B4-BE49-F238E27FC236}">
                    <a16:creationId xmlns:a16="http://schemas.microsoft.com/office/drawing/2014/main" id="{714C75FE-673F-F60D-84B6-C80A0A7BB839}"/>
                  </a:ext>
                </a:extLst>
              </p:cNvPr>
              <p:cNvSpPr/>
              <p:nvPr/>
            </p:nvSpPr>
            <p:spPr>
              <a:xfrm>
                <a:off x="2287231" y="3068441"/>
                <a:ext cx="14623" cy="29573"/>
              </a:xfrm>
              <a:custGeom>
                <a:avLst/>
                <a:gdLst>
                  <a:gd name="connsiteX0" fmla="*/ 0 w 14623"/>
                  <a:gd name="connsiteY0" fmla="*/ 163 h 29573"/>
                  <a:gd name="connsiteX1" fmla="*/ 4370 w 14623"/>
                  <a:gd name="connsiteY1" fmla="*/ 22519 h 29573"/>
                  <a:gd name="connsiteX2" fmla="*/ 14624 w 14623"/>
                  <a:gd name="connsiteY2" fmla="*/ 29410 h 29573"/>
                  <a:gd name="connsiteX3" fmla="*/ 10253 w 14623"/>
                  <a:gd name="connsiteY3" fmla="*/ 7054 h 29573"/>
                  <a:gd name="connsiteX4" fmla="*/ 0 w 14623"/>
                  <a:gd name="connsiteY4" fmla="*/ 163 h 2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3">
                    <a:moveTo>
                      <a:pt x="0" y="163"/>
                    </a:moveTo>
                    <a:lnTo>
                      <a:pt x="4370" y="22519"/>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274" name="Freeform: Shape 304">
                <a:extLst>
                  <a:ext uri="{FF2B5EF4-FFF2-40B4-BE49-F238E27FC236}">
                    <a16:creationId xmlns:a16="http://schemas.microsoft.com/office/drawing/2014/main" id="{20314B22-86A8-9D22-891F-8E8F38949B19}"/>
                  </a:ext>
                </a:extLst>
              </p:cNvPr>
              <p:cNvSpPr/>
              <p:nvPr/>
            </p:nvSpPr>
            <p:spPr>
              <a:xfrm>
                <a:off x="2270285" y="3107348"/>
                <a:ext cx="22294" cy="27397"/>
              </a:xfrm>
              <a:custGeom>
                <a:avLst/>
                <a:gdLst>
                  <a:gd name="connsiteX0" fmla="*/ 2154 w 22294"/>
                  <a:gd name="connsiteY0" fmla="*/ 27398 h 27397"/>
                  <a:gd name="connsiteX1" fmla="*/ 19299 w 22294"/>
                  <a:gd name="connsiteY1" fmla="*/ 12354 h 27397"/>
                  <a:gd name="connsiteX2" fmla="*/ 20140 w 22294"/>
                  <a:gd name="connsiteY2" fmla="*/ 0 h 27397"/>
                  <a:gd name="connsiteX3" fmla="*/ 2995 w 22294"/>
                  <a:gd name="connsiteY3" fmla="*/ 14960 h 27397"/>
                  <a:gd name="connsiteX4" fmla="*/ 2154 w 22294"/>
                  <a:gd name="connsiteY4" fmla="*/ 27398 h 2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7">
                    <a:moveTo>
                      <a:pt x="2154" y="27398"/>
                    </a:moveTo>
                    <a:lnTo>
                      <a:pt x="19299" y="12354"/>
                    </a:lnTo>
                    <a:cubicBezTo>
                      <a:pt x="22913" y="9161"/>
                      <a:pt x="23334" y="3614"/>
                      <a:pt x="20140" y="0"/>
                    </a:cubicBezTo>
                    <a:lnTo>
                      <a:pt x="2995" y="14960"/>
                    </a:lnTo>
                    <a:cubicBezTo>
                      <a:pt x="-619" y="18237"/>
                      <a:pt x="-1039" y="23784"/>
                      <a:pt x="2154" y="27398"/>
                    </a:cubicBezTo>
                  </a:path>
                </a:pathLst>
              </a:custGeom>
              <a:solidFill>
                <a:srgbClr val="3B4956"/>
              </a:solidFill>
              <a:ln w="8404" cap="flat">
                <a:noFill/>
                <a:prstDash val="solid"/>
                <a:miter/>
              </a:ln>
            </p:spPr>
            <p:txBody>
              <a:bodyPr rtlCol="0" anchor="ctr"/>
              <a:lstStyle/>
              <a:p>
                <a:endParaRPr lang="en-GB" sz="1213" noProof="0"/>
              </a:p>
            </p:txBody>
          </p:sp>
          <p:sp>
            <p:nvSpPr>
              <p:cNvPr id="275" name="Freeform: Shape 305">
                <a:extLst>
                  <a:ext uri="{FF2B5EF4-FFF2-40B4-BE49-F238E27FC236}">
                    <a16:creationId xmlns:a16="http://schemas.microsoft.com/office/drawing/2014/main" id="{A8D33734-ADA5-9031-BE40-E78BBBD36AF2}"/>
                  </a:ext>
                </a:extLst>
              </p:cNvPr>
              <p:cNvSpPr/>
              <p:nvPr/>
            </p:nvSpPr>
            <p:spPr>
              <a:xfrm>
                <a:off x="2304376" y="3106564"/>
                <a:ext cx="32693" cy="13670"/>
              </a:xfrm>
              <a:custGeom>
                <a:avLst/>
                <a:gdLst>
                  <a:gd name="connsiteX0" fmla="*/ 32693 w 32693"/>
                  <a:gd name="connsiteY0" fmla="*/ 7676 h 13670"/>
                  <a:gd name="connsiteX1" fmla="*/ 11094 w 32693"/>
                  <a:gd name="connsiteY1" fmla="*/ 448 h 13670"/>
                  <a:gd name="connsiteX2" fmla="*/ 0 w 32693"/>
                  <a:gd name="connsiteY2" fmla="*/ 5995 h 13670"/>
                  <a:gd name="connsiteX3" fmla="*/ 21599 w 32693"/>
                  <a:gd name="connsiteY3" fmla="*/ 13223 h 13670"/>
                  <a:gd name="connsiteX4" fmla="*/ 32693 w 32693"/>
                  <a:gd name="connsiteY4" fmla="*/ 7676 h 1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70">
                    <a:moveTo>
                      <a:pt x="32693" y="7676"/>
                    </a:moveTo>
                    <a:lnTo>
                      <a:pt x="11094" y="448"/>
                    </a:lnTo>
                    <a:cubicBezTo>
                      <a:pt x="6555" y="-1065"/>
                      <a:pt x="1513" y="1373"/>
                      <a:pt x="0" y="5995"/>
                    </a:cubicBezTo>
                    <a:lnTo>
                      <a:pt x="21599" y="13223"/>
                    </a:lnTo>
                    <a:cubicBezTo>
                      <a:pt x="26222" y="14735"/>
                      <a:pt x="31180" y="12298"/>
                      <a:pt x="32693" y="7676"/>
                    </a:cubicBezTo>
                  </a:path>
                </a:pathLst>
              </a:custGeom>
              <a:solidFill>
                <a:srgbClr val="3B4956"/>
              </a:solidFill>
              <a:ln w="8404" cap="flat">
                <a:noFill/>
                <a:prstDash val="solid"/>
                <a:miter/>
              </a:ln>
            </p:spPr>
            <p:txBody>
              <a:bodyPr rtlCol="0" anchor="ctr"/>
              <a:lstStyle/>
              <a:p>
                <a:endParaRPr lang="en-GB" sz="1213" noProof="0"/>
              </a:p>
            </p:txBody>
          </p:sp>
          <p:sp>
            <p:nvSpPr>
              <p:cNvPr id="276" name="Freeform: Shape 306">
                <a:extLst>
                  <a:ext uri="{FF2B5EF4-FFF2-40B4-BE49-F238E27FC236}">
                    <a16:creationId xmlns:a16="http://schemas.microsoft.com/office/drawing/2014/main" id="{A80289BA-72AD-B62A-65D0-78C9720165BE}"/>
                  </a:ext>
                </a:extLst>
              </p:cNvPr>
              <p:cNvSpPr/>
              <p:nvPr/>
            </p:nvSpPr>
            <p:spPr>
              <a:xfrm>
                <a:off x="2293114" y="3114975"/>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3"/>
                      <a:pt x="9497" y="3467"/>
                    </a:cubicBezTo>
                    <a:cubicBezTo>
                      <a:pt x="8320" y="-1156"/>
                      <a:pt x="3194" y="-1156"/>
                      <a:pt x="2017" y="3467"/>
                    </a:cubicBezTo>
                    <a:cubicBezTo>
                      <a:pt x="1261" y="6493"/>
                      <a:pt x="420" y="21872"/>
                      <a:pt x="0" y="33555"/>
                    </a:cubicBezTo>
                    <a:cubicBezTo>
                      <a:pt x="1765" y="34984"/>
                      <a:pt x="3782" y="36076"/>
                      <a:pt x="5799" y="36076"/>
                    </a:cubicBezTo>
                  </a:path>
                </a:pathLst>
              </a:custGeom>
              <a:solidFill>
                <a:srgbClr val="3B4956"/>
              </a:solidFill>
              <a:ln w="8404" cap="flat">
                <a:noFill/>
                <a:prstDash val="solid"/>
                <a:miter/>
              </a:ln>
            </p:spPr>
            <p:txBody>
              <a:bodyPr rtlCol="0" anchor="ctr"/>
              <a:lstStyle/>
              <a:p>
                <a:endParaRPr lang="en-GB" sz="1213" noProof="0"/>
              </a:p>
            </p:txBody>
          </p:sp>
        </p:grpSp>
        <p:grpSp>
          <p:nvGrpSpPr>
            <p:cNvPr id="625" name="Group 624">
              <a:extLst>
                <a:ext uri="{FF2B5EF4-FFF2-40B4-BE49-F238E27FC236}">
                  <a16:creationId xmlns:a16="http://schemas.microsoft.com/office/drawing/2014/main" id="{B93813AC-FC6D-E9CE-CF7C-182AE60B19FC}"/>
                </a:ext>
              </a:extLst>
            </p:cNvPr>
            <p:cNvGrpSpPr/>
            <p:nvPr/>
          </p:nvGrpSpPr>
          <p:grpSpPr>
            <a:xfrm>
              <a:off x="879872" y="2750186"/>
              <a:ext cx="108991" cy="141876"/>
              <a:chOff x="2263516" y="3165441"/>
              <a:chExt cx="72178" cy="93895"/>
            </a:xfrm>
          </p:grpSpPr>
          <p:sp>
            <p:nvSpPr>
              <p:cNvPr id="265" name="Freeform: Shape 295">
                <a:extLst>
                  <a:ext uri="{FF2B5EF4-FFF2-40B4-BE49-F238E27FC236}">
                    <a16:creationId xmlns:a16="http://schemas.microsoft.com/office/drawing/2014/main" id="{9D135A16-46BD-4F0C-544C-BAA283EF3C37}"/>
                  </a:ext>
                </a:extLst>
              </p:cNvPr>
              <p:cNvSpPr/>
              <p:nvPr/>
            </p:nvSpPr>
            <p:spPr>
              <a:xfrm>
                <a:off x="2291741" y="3198643"/>
                <a:ext cx="8908" cy="8909"/>
              </a:xfrm>
              <a:custGeom>
                <a:avLst/>
                <a:gdLst>
                  <a:gd name="connsiteX0" fmla="*/ 8909 w 8908"/>
                  <a:gd name="connsiteY0" fmla="*/ 4455 h 8909"/>
                  <a:gd name="connsiteX1" fmla="*/ 4454 w 8908"/>
                  <a:gd name="connsiteY1" fmla="*/ 8909 h 8909"/>
                  <a:gd name="connsiteX2" fmla="*/ 0 w 8908"/>
                  <a:gd name="connsiteY2" fmla="*/ 4455 h 8909"/>
                  <a:gd name="connsiteX3" fmla="*/ 4454 w 8908"/>
                  <a:gd name="connsiteY3" fmla="*/ 0 h 8909"/>
                  <a:gd name="connsiteX4" fmla="*/ 8909 w 8908"/>
                  <a:gd name="connsiteY4" fmla="*/ 4455 h 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 h="8909">
                    <a:moveTo>
                      <a:pt x="8909" y="4455"/>
                    </a:moveTo>
                    <a:cubicBezTo>
                      <a:pt x="8909" y="6892"/>
                      <a:pt x="6892" y="8909"/>
                      <a:pt x="4454" y="8909"/>
                    </a:cubicBezTo>
                    <a:cubicBezTo>
                      <a:pt x="2017" y="8909"/>
                      <a:pt x="0" y="6892"/>
                      <a:pt x="0" y="4455"/>
                    </a:cubicBezTo>
                    <a:cubicBezTo>
                      <a:pt x="0" y="1933"/>
                      <a:pt x="2017" y="0"/>
                      <a:pt x="4454" y="0"/>
                    </a:cubicBezTo>
                    <a:cubicBezTo>
                      <a:pt x="6892" y="0"/>
                      <a:pt x="8909" y="2017"/>
                      <a:pt x="8909" y="4455"/>
                    </a:cubicBezTo>
                  </a:path>
                </a:pathLst>
              </a:custGeom>
              <a:solidFill>
                <a:srgbClr val="3B4956"/>
              </a:solidFill>
              <a:ln w="8404" cap="flat">
                <a:noFill/>
                <a:prstDash val="solid"/>
                <a:miter/>
              </a:ln>
            </p:spPr>
            <p:txBody>
              <a:bodyPr rtlCol="0" anchor="ctr"/>
              <a:lstStyle/>
              <a:p>
                <a:endParaRPr lang="en-GB" sz="1213" noProof="0"/>
              </a:p>
            </p:txBody>
          </p:sp>
          <p:sp>
            <p:nvSpPr>
              <p:cNvPr id="266" name="Freeform: Shape 296">
                <a:extLst>
                  <a:ext uri="{FF2B5EF4-FFF2-40B4-BE49-F238E27FC236}">
                    <a16:creationId xmlns:a16="http://schemas.microsoft.com/office/drawing/2014/main" id="{BB8F36DB-EC24-8BF3-AB96-2A752734E3CD}"/>
                  </a:ext>
                </a:extLst>
              </p:cNvPr>
              <p:cNvSpPr/>
              <p:nvPr/>
            </p:nvSpPr>
            <p:spPr>
              <a:xfrm>
                <a:off x="2283449" y="3165441"/>
                <a:ext cx="14623" cy="29572"/>
              </a:xfrm>
              <a:custGeom>
                <a:avLst/>
                <a:gdLst>
                  <a:gd name="connsiteX0" fmla="*/ 0 w 14623"/>
                  <a:gd name="connsiteY0" fmla="*/ 163 h 29572"/>
                  <a:gd name="connsiteX1" fmla="*/ 4370 w 14623"/>
                  <a:gd name="connsiteY1" fmla="*/ 22518 h 29572"/>
                  <a:gd name="connsiteX2" fmla="*/ 14624 w 14623"/>
                  <a:gd name="connsiteY2" fmla="*/ 29410 h 29572"/>
                  <a:gd name="connsiteX3" fmla="*/ 10253 w 14623"/>
                  <a:gd name="connsiteY3" fmla="*/ 7054 h 29572"/>
                  <a:gd name="connsiteX4" fmla="*/ 0 w 14623"/>
                  <a:gd name="connsiteY4" fmla="*/ 163 h 2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3" h="29572">
                    <a:moveTo>
                      <a:pt x="0" y="163"/>
                    </a:moveTo>
                    <a:lnTo>
                      <a:pt x="4370" y="22518"/>
                    </a:lnTo>
                    <a:cubicBezTo>
                      <a:pt x="5295" y="27225"/>
                      <a:pt x="9917" y="30335"/>
                      <a:pt x="14624" y="29410"/>
                    </a:cubicBezTo>
                    <a:lnTo>
                      <a:pt x="10253" y="7054"/>
                    </a:lnTo>
                    <a:cubicBezTo>
                      <a:pt x="9413" y="2348"/>
                      <a:pt x="4791" y="-762"/>
                      <a:pt x="0" y="163"/>
                    </a:cubicBezTo>
                  </a:path>
                </a:pathLst>
              </a:custGeom>
              <a:solidFill>
                <a:srgbClr val="3B4956"/>
              </a:solidFill>
              <a:ln w="8404" cap="flat">
                <a:noFill/>
                <a:prstDash val="solid"/>
                <a:miter/>
              </a:ln>
            </p:spPr>
            <p:txBody>
              <a:bodyPr rtlCol="0" anchor="ctr"/>
              <a:lstStyle/>
              <a:p>
                <a:endParaRPr lang="en-GB" sz="1213" noProof="0"/>
              </a:p>
            </p:txBody>
          </p:sp>
          <p:sp>
            <p:nvSpPr>
              <p:cNvPr id="267" name="Freeform: Shape 297">
                <a:extLst>
                  <a:ext uri="{FF2B5EF4-FFF2-40B4-BE49-F238E27FC236}">
                    <a16:creationId xmlns:a16="http://schemas.microsoft.com/office/drawing/2014/main" id="{918F6B92-F498-7CCA-25E8-902DED8D7F45}"/>
                  </a:ext>
                </a:extLst>
              </p:cNvPr>
              <p:cNvSpPr/>
              <p:nvPr/>
            </p:nvSpPr>
            <p:spPr>
              <a:xfrm>
                <a:off x="2266868" y="3202038"/>
                <a:ext cx="22294" cy="27398"/>
              </a:xfrm>
              <a:custGeom>
                <a:avLst/>
                <a:gdLst>
                  <a:gd name="connsiteX0" fmla="*/ 2154 w 22294"/>
                  <a:gd name="connsiteY0" fmla="*/ 27398 h 27398"/>
                  <a:gd name="connsiteX1" fmla="*/ 19299 w 22294"/>
                  <a:gd name="connsiteY1" fmla="*/ 12355 h 27398"/>
                  <a:gd name="connsiteX2" fmla="*/ 20140 w 22294"/>
                  <a:gd name="connsiteY2" fmla="*/ 0 h 27398"/>
                  <a:gd name="connsiteX3" fmla="*/ 2995 w 22294"/>
                  <a:gd name="connsiteY3" fmla="*/ 14960 h 27398"/>
                  <a:gd name="connsiteX4" fmla="*/ 2154 w 22294"/>
                  <a:gd name="connsiteY4" fmla="*/ 27398 h 2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27398">
                    <a:moveTo>
                      <a:pt x="2154" y="27398"/>
                    </a:moveTo>
                    <a:lnTo>
                      <a:pt x="19299" y="12355"/>
                    </a:lnTo>
                    <a:cubicBezTo>
                      <a:pt x="22913" y="9161"/>
                      <a:pt x="23334" y="3614"/>
                      <a:pt x="20140" y="0"/>
                    </a:cubicBezTo>
                    <a:lnTo>
                      <a:pt x="2995" y="14960"/>
                    </a:lnTo>
                    <a:cubicBezTo>
                      <a:pt x="-619" y="18238"/>
                      <a:pt x="-1039" y="23785"/>
                      <a:pt x="2154" y="27398"/>
                    </a:cubicBezTo>
                  </a:path>
                </a:pathLst>
              </a:custGeom>
              <a:solidFill>
                <a:srgbClr val="3B4956"/>
              </a:solidFill>
              <a:ln w="8404" cap="flat">
                <a:noFill/>
                <a:prstDash val="solid"/>
                <a:miter/>
              </a:ln>
            </p:spPr>
            <p:txBody>
              <a:bodyPr rtlCol="0" anchor="ctr"/>
              <a:lstStyle/>
              <a:p>
                <a:endParaRPr lang="en-GB" sz="1213" noProof="0"/>
              </a:p>
            </p:txBody>
          </p:sp>
          <p:sp>
            <p:nvSpPr>
              <p:cNvPr id="268" name="Freeform: Shape 298">
                <a:extLst>
                  <a:ext uri="{FF2B5EF4-FFF2-40B4-BE49-F238E27FC236}">
                    <a16:creationId xmlns:a16="http://schemas.microsoft.com/office/drawing/2014/main" id="{E3D55C64-1FC1-8B07-22C2-3A461B9A9618}"/>
                  </a:ext>
                </a:extLst>
              </p:cNvPr>
              <p:cNvSpPr/>
              <p:nvPr/>
            </p:nvSpPr>
            <p:spPr>
              <a:xfrm>
                <a:off x="2303001" y="3202075"/>
                <a:ext cx="32693" cy="13662"/>
              </a:xfrm>
              <a:custGeom>
                <a:avLst/>
                <a:gdLst>
                  <a:gd name="connsiteX0" fmla="*/ 32693 w 32693"/>
                  <a:gd name="connsiteY0" fmla="*/ 7675 h 13662"/>
                  <a:gd name="connsiteX1" fmla="*/ 11094 w 32693"/>
                  <a:gd name="connsiteY1" fmla="*/ 448 h 13662"/>
                  <a:gd name="connsiteX2" fmla="*/ 0 w 32693"/>
                  <a:gd name="connsiteY2" fmla="*/ 5994 h 13662"/>
                  <a:gd name="connsiteX3" fmla="*/ 21599 w 32693"/>
                  <a:gd name="connsiteY3" fmla="*/ 13222 h 13662"/>
                  <a:gd name="connsiteX4" fmla="*/ 32693 w 32693"/>
                  <a:gd name="connsiteY4" fmla="*/ 7675 h 1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3" h="13662">
                    <a:moveTo>
                      <a:pt x="32693" y="7675"/>
                    </a:moveTo>
                    <a:lnTo>
                      <a:pt x="11094" y="448"/>
                    </a:lnTo>
                    <a:cubicBezTo>
                      <a:pt x="6555" y="-1065"/>
                      <a:pt x="1513" y="1372"/>
                      <a:pt x="0" y="5994"/>
                    </a:cubicBezTo>
                    <a:lnTo>
                      <a:pt x="21599" y="13222"/>
                    </a:lnTo>
                    <a:cubicBezTo>
                      <a:pt x="26222" y="14735"/>
                      <a:pt x="31180" y="12214"/>
                      <a:pt x="32693" y="7675"/>
                    </a:cubicBezTo>
                  </a:path>
                </a:pathLst>
              </a:custGeom>
              <a:solidFill>
                <a:srgbClr val="3B4956"/>
              </a:solidFill>
              <a:ln w="8404" cap="flat">
                <a:noFill/>
                <a:prstDash val="solid"/>
                <a:miter/>
              </a:ln>
            </p:spPr>
            <p:txBody>
              <a:bodyPr rtlCol="0" anchor="ctr"/>
              <a:lstStyle/>
              <a:p>
                <a:endParaRPr lang="en-GB" sz="1213" noProof="0"/>
              </a:p>
            </p:txBody>
          </p:sp>
          <p:sp>
            <p:nvSpPr>
              <p:cNvPr id="269" name="Freeform: Shape 299">
                <a:extLst>
                  <a:ext uri="{FF2B5EF4-FFF2-40B4-BE49-F238E27FC236}">
                    <a16:creationId xmlns:a16="http://schemas.microsoft.com/office/drawing/2014/main" id="{4D7E071A-A443-A07D-85F2-C778C3B8DA7F}"/>
                  </a:ext>
                </a:extLst>
              </p:cNvPr>
              <p:cNvSpPr/>
              <p:nvPr/>
            </p:nvSpPr>
            <p:spPr>
              <a:xfrm>
                <a:off x="2289122" y="3212016"/>
                <a:ext cx="11514" cy="36075"/>
              </a:xfrm>
              <a:custGeom>
                <a:avLst/>
                <a:gdLst>
                  <a:gd name="connsiteX0" fmla="*/ 5799 w 11514"/>
                  <a:gd name="connsiteY0" fmla="*/ 36076 h 36075"/>
                  <a:gd name="connsiteX1" fmla="*/ 11514 w 11514"/>
                  <a:gd name="connsiteY1" fmla="*/ 33807 h 36075"/>
                  <a:gd name="connsiteX2" fmla="*/ 9497 w 11514"/>
                  <a:gd name="connsiteY2" fmla="*/ 3467 h 36075"/>
                  <a:gd name="connsiteX3" fmla="*/ 2017 w 11514"/>
                  <a:gd name="connsiteY3" fmla="*/ 3467 h 36075"/>
                  <a:gd name="connsiteX4" fmla="*/ 0 w 11514"/>
                  <a:gd name="connsiteY4" fmla="*/ 33555 h 36075"/>
                  <a:gd name="connsiteX5" fmla="*/ 5799 w 11514"/>
                  <a:gd name="connsiteY5" fmla="*/ 36076 h 3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4" h="36075">
                    <a:moveTo>
                      <a:pt x="5799" y="36076"/>
                    </a:moveTo>
                    <a:cubicBezTo>
                      <a:pt x="7732" y="36076"/>
                      <a:pt x="9749" y="35320"/>
                      <a:pt x="11514" y="33807"/>
                    </a:cubicBezTo>
                    <a:cubicBezTo>
                      <a:pt x="11094" y="22041"/>
                      <a:pt x="10253" y="6492"/>
                      <a:pt x="9497" y="3467"/>
                    </a:cubicBezTo>
                    <a:cubicBezTo>
                      <a:pt x="8320" y="-1156"/>
                      <a:pt x="3194" y="-1156"/>
                      <a:pt x="2017" y="3467"/>
                    </a:cubicBezTo>
                    <a:cubicBezTo>
                      <a:pt x="1261" y="6492"/>
                      <a:pt x="420" y="21872"/>
                      <a:pt x="0" y="33555"/>
                    </a:cubicBezTo>
                    <a:cubicBezTo>
                      <a:pt x="1765" y="35067"/>
                      <a:pt x="3782" y="36076"/>
                      <a:pt x="5799" y="36076"/>
                    </a:cubicBezTo>
                  </a:path>
                </a:pathLst>
              </a:custGeom>
              <a:solidFill>
                <a:srgbClr val="3B4956"/>
              </a:solidFill>
              <a:ln w="8404" cap="flat">
                <a:noFill/>
                <a:prstDash val="solid"/>
                <a:miter/>
              </a:ln>
            </p:spPr>
            <p:txBody>
              <a:bodyPr rtlCol="0" anchor="ctr"/>
              <a:lstStyle/>
              <a:p>
                <a:endParaRPr lang="en-GB" sz="1213" noProof="0"/>
              </a:p>
            </p:txBody>
          </p:sp>
          <p:sp>
            <p:nvSpPr>
              <p:cNvPr id="270" name="Freeform: Shape 300">
                <a:extLst>
                  <a:ext uri="{FF2B5EF4-FFF2-40B4-BE49-F238E27FC236}">
                    <a16:creationId xmlns:a16="http://schemas.microsoft.com/office/drawing/2014/main" id="{0C6245FC-CFD2-0B48-4CD3-1C930915D89C}"/>
                  </a:ext>
                </a:extLst>
              </p:cNvPr>
              <p:cNvSpPr/>
              <p:nvPr/>
            </p:nvSpPr>
            <p:spPr>
              <a:xfrm>
                <a:off x="2263516" y="3252193"/>
                <a:ext cx="66646" cy="7143"/>
              </a:xfrm>
              <a:custGeom>
                <a:avLst/>
                <a:gdLst>
                  <a:gd name="connsiteX0" fmla="*/ 0 w 66646"/>
                  <a:gd name="connsiteY0" fmla="*/ 0 h 7143"/>
                  <a:gd name="connsiteX1" fmla="*/ 66647 w 66646"/>
                  <a:gd name="connsiteY1" fmla="*/ 0 h 7143"/>
                  <a:gd name="connsiteX2" fmla="*/ 66647 w 66646"/>
                  <a:gd name="connsiteY2" fmla="*/ 7144 h 7143"/>
                  <a:gd name="connsiteX3" fmla="*/ 0 w 66646"/>
                  <a:gd name="connsiteY3" fmla="*/ 7144 h 7143"/>
                </a:gdLst>
                <a:ahLst/>
                <a:cxnLst>
                  <a:cxn ang="0">
                    <a:pos x="connsiteX0" y="connsiteY0"/>
                  </a:cxn>
                  <a:cxn ang="0">
                    <a:pos x="connsiteX1" y="connsiteY1"/>
                  </a:cxn>
                  <a:cxn ang="0">
                    <a:pos x="connsiteX2" y="connsiteY2"/>
                  </a:cxn>
                  <a:cxn ang="0">
                    <a:pos x="connsiteX3" y="connsiteY3"/>
                  </a:cxn>
                </a:cxnLst>
                <a:rect l="l" t="t" r="r" b="b"/>
                <a:pathLst>
                  <a:path w="66646" h="7143">
                    <a:moveTo>
                      <a:pt x="0" y="0"/>
                    </a:moveTo>
                    <a:lnTo>
                      <a:pt x="66647" y="0"/>
                    </a:lnTo>
                    <a:lnTo>
                      <a:pt x="66647" y="7144"/>
                    </a:lnTo>
                    <a:lnTo>
                      <a:pt x="0" y="7144"/>
                    </a:lnTo>
                    <a:close/>
                  </a:path>
                </a:pathLst>
              </a:custGeom>
              <a:solidFill>
                <a:srgbClr val="3B4956"/>
              </a:solidFill>
              <a:ln w="8404" cap="flat">
                <a:noFill/>
                <a:prstDash val="solid"/>
                <a:miter/>
              </a:ln>
            </p:spPr>
            <p:txBody>
              <a:bodyPr rtlCol="0" anchor="ctr"/>
              <a:lstStyle/>
              <a:p>
                <a:endParaRPr lang="en-GB" sz="1213" noProof="0"/>
              </a:p>
            </p:txBody>
          </p:sp>
        </p:grpSp>
        <p:grpSp>
          <p:nvGrpSpPr>
            <p:cNvPr id="626" name="Graphic 2">
              <a:extLst>
                <a:ext uri="{FF2B5EF4-FFF2-40B4-BE49-F238E27FC236}">
                  <a16:creationId xmlns:a16="http://schemas.microsoft.com/office/drawing/2014/main" id="{7E9F2B3B-C3FA-3CB1-B6DD-2821A5C69185}"/>
                </a:ext>
              </a:extLst>
            </p:cNvPr>
            <p:cNvGrpSpPr/>
            <p:nvPr/>
          </p:nvGrpSpPr>
          <p:grpSpPr>
            <a:xfrm>
              <a:off x="875217" y="3062852"/>
              <a:ext cx="121016" cy="121015"/>
              <a:chOff x="2259665" y="3308466"/>
              <a:chExt cx="83287" cy="83287"/>
            </a:xfrm>
            <a:solidFill>
              <a:srgbClr val="3B4956"/>
            </a:solidFill>
          </p:grpSpPr>
          <p:sp>
            <p:nvSpPr>
              <p:cNvPr id="256" name="Freeform: Shape 286">
                <a:extLst>
                  <a:ext uri="{FF2B5EF4-FFF2-40B4-BE49-F238E27FC236}">
                    <a16:creationId xmlns:a16="http://schemas.microsoft.com/office/drawing/2014/main" id="{C1677774-27BD-058C-DAD5-07E962264DD7}"/>
                  </a:ext>
                </a:extLst>
              </p:cNvPr>
              <p:cNvSpPr/>
              <p:nvPr/>
            </p:nvSpPr>
            <p:spPr>
              <a:xfrm>
                <a:off x="2297821" y="3308466"/>
                <a:ext cx="7143" cy="10169"/>
              </a:xfrm>
              <a:custGeom>
                <a:avLst/>
                <a:gdLst>
                  <a:gd name="connsiteX0" fmla="*/ 3530 w 7143"/>
                  <a:gd name="connsiteY0" fmla="*/ 10169 h 10169"/>
                  <a:gd name="connsiteX1" fmla="*/ 3530 w 7143"/>
                  <a:gd name="connsiteY1" fmla="*/ 10169 h 10169"/>
                  <a:gd name="connsiteX2" fmla="*/ 3530 w 7143"/>
                  <a:gd name="connsiteY2" fmla="*/ 10169 h 10169"/>
                  <a:gd name="connsiteX3" fmla="*/ 7144 w 7143"/>
                  <a:gd name="connsiteY3" fmla="*/ 6723 h 10169"/>
                  <a:gd name="connsiteX4" fmla="*/ 7144 w 7143"/>
                  <a:gd name="connsiteY4" fmla="*/ 0 h 10169"/>
                  <a:gd name="connsiteX5" fmla="*/ 0 w 7143"/>
                  <a:gd name="connsiteY5" fmla="*/ 0 h 10169"/>
                  <a:gd name="connsiteX6" fmla="*/ 0 w 7143"/>
                  <a:gd name="connsiteY6" fmla="*/ 6723 h 10169"/>
                  <a:gd name="connsiteX7" fmla="*/ 3530 w 7143"/>
                  <a:gd name="connsiteY7" fmla="*/ 10169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530" y="10169"/>
                    </a:moveTo>
                    <a:lnTo>
                      <a:pt x="3530" y="10169"/>
                    </a:lnTo>
                    <a:lnTo>
                      <a:pt x="3530" y="10169"/>
                    </a:lnTo>
                    <a:cubicBezTo>
                      <a:pt x="5547" y="10169"/>
                      <a:pt x="7144" y="8656"/>
                      <a:pt x="7144" y="6723"/>
                    </a:cubicBezTo>
                    <a:lnTo>
                      <a:pt x="7144" y="0"/>
                    </a:lnTo>
                    <a:lnTo>
                      <a:pt x="0" y="0"/>
                    </a:lnTo>
                    <a:lnTo>
                      <a:pt x="0" y="6723"/>
                    </a:lnTo>
                    <a:cubicBezTo>
                      <a:pt x="0" y="8656"/>
                      <a:pt x="1597" y="10169"/>
                      <a:pt x="3530" y="10169"/>
                    </a:cubicBezTo>
                  </a:path>
                </a:pathLst>
              </a:custGeom>
              <a:solidFill>
                <a:srgbClr val="3B4956"/>
              </a:solidFill>
              <a:ln w="8404" cap="flat">
                <a:noFill/>
                <a:prstDash val="solid"/>
                <a:miter/>
              </a:ln>
            </p:spPr>
            <p:txBody>
              <a:bodyPr rtlCol="0" anchor="ctr"/>
              <a:lstStyle/>
              <a:p>
                <a:endParaRPr lang="en-GB" sz="1213" noProof="0"/>
              </a:p>
            </p:txBody>
          </p:sp>
          <p:sp>
            <p:nvSpPr>
              <p:cNvPr id="257" name="Freeform: Shape 287">
                <a:extLst>
                  <a:ext uri="{FF2B5EF4-FFF2-40B4-BE49-F238E27FC236}">
                    <a16:creationId xmlns:a16="http://schemas.microsoft.com/office/drawing/2014/main" id="{7AF1BAE4-B122-80B9-5D64-CF6AFCB48F7B}"/>
                  </a:ext>
                </a:extLst>
              </p:cNvPr>
              <p:cNvSpPr/>
              <p:nvPr/>
            </p:nvSpPr>
            <p:spPr>
              <a:xfrm>
                <a:off x="2269330" y="3318131"/>
                <a:ext cx="10831" cy="10768"/>
              </a:xfrm>
              <a:custGeom>
                <a:avLst/>
                <a:gdLst>
                  <a:gd name="connsiteX0" fmla="*/ 9749 w 10831"/>
                  <a:gd name="connsiteY0" fmla="*/ 9749 h 10768"/>
                  <a:gd name="connsiteX1" fmla="*/ 9749 w 10831"/>
                  <a:gd name="connsiteY1" fmla="*/ 9749 h 10768"/>
                  <a:gd name="connsiteX2" fmla="*/ 9749 w 10831"/>
                  <a:gd name="connsiteY2" fmla="*/ 9749 h 10768"/>
                  <a:gd name="connsiteX3" fmla="*/ 9833 w 10831"/>
                  <a:gd name="connsiteY3" fmla="*/ 4791 h 10768"/>
                  <a:gd name="connsiteX4" fmla="*/ 5043 w 10831"/>
                  <a:gd name="connsiteY4" fmla="*/ 0 h 10768"/>
                  <a:gd name="connsiteX5" fmla="*/ 0 w 10831"/>
                  <a:gd name="connsiteY5" fmla="*/ 5043 h 10768"/>
                  <a:gd name="connsiteX6" fmla="*/ 4791 w 10831"/>
                  <a:gd name="connsiteY6" fmla="*/ 9834 h 10768"/>
                  <a:gd name="connsiteX7" fmla="*/ 9749 w 10831"/>
                  <a:gd name="connsiteY7" fmla="*/ 9749 h 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768">
                    <a:moveTo>
                      <a:pt x="9749" y="9749"/>
                    </a:moveTo>
                    <a:lnTo>
                      <a:pt x="9749" y="9749"/>
                    </a:lnTo>
                    <a:cubicBezTo>
                      <a:pt x="9833" y="9665"/>
                      <a:pt x="9833" y="9665"/>
                      <a:pt x="9749" y="9749"/>
                    </a:cubicBezTo>
                    <a:cubicBezTo>
                      <a:pt x="11178" y="8321"/>
                      <a:pt x="11178" y="6136"/>
                      <a:pt x="9833" y="4791"/>
                    </a:cubicBezTo>
                    <a:lnTo>
                      <a:pt x="5043" y="0"/>
                    </a:lnTo>
                    <a:lnTo>
                      <a:pt x="0" y="5043"/>
                    </a:lnTo>
                    <a:lnTo>
                      <a:pt x="4791" y="9834"/>
                    </a:lnTo>
                    <a:cubicBezTo>
                      <a:pt x="6219" y="11094"/>
                      <a:pt x="8404" y="11094"/>
                      <a:pt x="9749" y="9749"/>
                    </a:cubicBezTo>
                  </a:path>
                </a:pathLst>
              </a:custGeom>
              <a:solidFill>
                <a:srgbClr val="3B4956"/>
              </a:solidFill>
              <a:ln w="8404" cap="flat">
                <a:noFill/>
                <a:prstDash val="solid"/>
                <a:miter/>
              </a:ln>
            </p:spPr>
            <p:txBody>
              <a:bodyPr rtlCol="0" anchor="ctr"/>
              <a:lstStyle/>
              <a:p>
                <a:endParaRPr lang="en-GB" sz="1213" noProof="0"/>
              </a:p>
            </p:txBody>
          </p:sp>
          <p:sp>
            <p:nvSpPr>
              <p:cNvPr id="258" name="Freeform: Shape 288">
                <a:extLst>
                  <a:ext uri="{FF2B5EF4-FFF2-40B4-BE49-F238E27FC236}">
                    <a16:creationId xmlns:a16="http://schemas.microsoft.com/office/drawing/2014/main" id="{F574F099-2727-2FBB-F2BF-19F8FC12647A}"/>
                  </a:ext>
                </a:extLst>
              </p:cNvPr>
              <p:cNvSpPr/>
              <p:nvPr/>
            </p:nvSpPr>
            <p:spPr>
              <a:xfrm>
                <a:off x="2259665" y="3346538"/>
                <a:ext cx="10169" cy="7059"/>
              </a:xfrm>
              <a:custGeom>
                <a:avLst/>
                <a:gdLst>
                  <a:gd name="connsiteX0" fmla="*/ 10169 w 10169"/>
                  <a:gd name="connsiteY0" fmla="*/ 3530 h 7059"/>
                  <a:gd name="connsiteX1" fmla="*/ 10169 w 10169"/>
                  <a:gd name="connsiteY1" fmla="*/ 3530 h 7059"/>
                  <a:gd name="connsiteX2" fmla="*/ 6724 w 10169"/>
                  <a:gd name="connsiteY2" fmla="*/ 0 h 7059"/>
                  <a:gd name="connsiteX3" fmla="*/ 0 w 10169"/>
                  <a:gd name="connsiteY3" fmla="*/ 0 h 7059"/>
                  <a:gd name="connsiteX4" fmla="*/ 0 w 10169"/>
                  <a:gd name="connsiteY4" fmla="*/ 7060 h 7059"/>
                  <a:gd name="connsiteX5" fmla="*/ 6724 w 10169"/>
                  <a:gd name="connsiteY5" fmla="*/ 7060 h 7059"/>
                  <a:gd name="connsiteX6" fmla="*/ 10169 w 10169"/>
                  <a:gd name="connsiteY6" fmla="*/ 3530 h 7059"/>
                  <a:gd name="connsiteX7" fmla="*/ 10169 w 10169"/>
                  <a:gd name="connsiteY7" fmla="*/ 3530 h 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059">
                    <a:moveTo>
                      <a:pt x="10169" y="3530"/>
                    </a:moveTo>
                    <a:lnTo>
                      <a:pt x="10169" y="3530"/>
                    </a:lnTo>
                    <a:cubicBezTo>
                      <a:pt x="10169" y="1597"/>
                      <a:pt x="8657" y="0"/>
                      <a:pt x="6724" y="0"/>
                    </a:cubicBezTo>
                    <a:lnTo>
                      <a:pt x="0" y="0"/>
                    </a:lnTo>
                    <a:lnTo>
                      <a:pt x="0" y="7060"/>
                    </a:lnTo>
                    <a:lnTo>
                      <a:pt x="6724" y="7060"/>
                    </a:lnTo>
                    <a:cubicBezTo>
                      <a:pt x="8657" y="7060"/>
                      <a:pt x="10169" y="5463"/>
                      <a:pt x="10169" y="3530"/>
                    </a:cubicBezTo>
                    <a:lnTo>
                      <a:pt x="10169" y="3530"/>
                    </a:lnTo>
                    <a:close/>
                  </a:path>
                </a:pathLst>
              </a:custGeom>
              <a:solidFill>
                <a:srgbClr val="3B4956"/>
              </a:solidFill>
              <a:ln w="8404" cap="flat">
                <a:noFill/>
                <a:prstDash val="solid"/>
                <a:miter/>
              </a:ln>
            </p:spPr>
            <p:txBody>
              <a:bodyPr rtlCol="0" anchor="ctr"/>
              <a:lstStyle/>
              <a:p>
                <a:endParaRPr lang="en-GB" sz="1213" noProof="0"/>
              </a:p>
            </p:txBody>
          </p:sp>
          <p:sp>
            <p:nvSpPr>
              <p:cNvPr id="259" name="Freeform: Shape 289">
                <a:extLst>
                  <a:ext uri="{FF2B5EF4-FFF2-40B4-BE49-F238E27FC236}">
                    <a16:creationId xmlns:a16="http://schemas.microsoft.com/office/drawing/2014/main" id="{22ED06F8-4CAA-5ABF-3B51-DD4CE06F77F7}"/>
                  </a:ext>
                </a:extLst>
              </p:cNvPr>
              <p:cNvSpPr/>
              <p:nvPr/>
            </p:nvSpPr>
            <p:spPr>
              <a:xfrm>
                <a:off x="2269246" y="3371257"/>
                <a:ext cx="10831" cy="10831"/>
              </a:xfrm>
              <a:custGeom>
                <a:avLst/>
                <a:gdLst>
                  <a:gd name="connsiteX0" fmla="*/ 9749 w 10831"/>
                  <a:gd name="connsiteY0" fmla="*/ 1082 h 10831"/>
                  <a:gd name="connsiteX1" fmla="*/ 9749 w 10831"/>
                  <a:gd name="connsiteY1" fmla="*/ 1082 h 10831"/>
                  <a:gd name="connsiteX2" fmla="*/ 4791 w 10831"/>
                  <a:gd name="connsiteY2" fmla="*/ 998 h 10831"/>
                  <a:gd name="connsiteX3" fmla="*/ 0 w 10831"/>
                  <a:gd name="connsiteY3" fmla="*/ 5789 h 10831"/>
                  <a:gd name="connsiteX4" fmla="*/ 5043 w 10831"/>
                  <a:gd name="connsiteY4" fmla="*/ 10832 h 10831"/>
                  <a:gd name="connsiteX5" fmla="*/ 9833 w 10831"/>
                  <a:gd name="connsiteY5" fmla="*/ 6041 h 10831"/>
                  <a:gd name="connsiteX6" fmla="*/ 9749 w 10831"/>
                  <a:gd name="connsiteY6" fmla="*/ 1082 h 10831"/>
                  <a:gd name="connsiteX7" fmla="*/ 9749 w 10831"/>
                  <a:gd name="connsiteY7" fmla="*/ 1082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9749" y="1082"/>
                    </a:moveTo>
                    <a:lnTo>
                      <a:pt x="9749" y="1082"/>
                    </a:lnTo>
                    <a:cubicBezTo>
                      <a:pt x="8320" y="-346"/>
                      <a:pt x="6135" y="-346"/>
                      <a:pt x="4791" y="998"/>
                    </a:cubicBezTo>
                    <a:lnTo>
                      <a:pt x="0" y="5789"/>
                    </a:lnTo>
                    <a:lnTo>
                      <a:pt x="5043" y="10832"/>
                    </a:lnTo>
                    <a:lnTo>
                      <a:pt x="9833" y="6041"/>
                    </a:lnTo>
                    <a:cubicBezTo>
                      <a:pt x="11178" y="4696"/>
                      <a:pt x="11178" y="2511"/>
                      <a:pt x="9749" y="1082"/>
                    </a:cubicBezTo>
                    <a:cubicBezTo>
                      <a:pt x="9749" y="1082"/>
                      <a:pt x="9749" y="1082"/>
                      <a:pt x="9749" y="1082"/>
                    </a:cubicBezTo>
                  </a:path>
                </a:pathLst>
              </a:custGeom>
              <a:solidFill>
                <a:srgbClr val="3B4956"/>
              </a:solidFill>
              <a:ln w="8404" cap="flat">
                <a:noFill/>
                <a:prstDash val="solid"/>
                <a:miter/>
              </a:ln>
            </p:spPr>
            <p:txBody>
              <a:bodyPr rtlCol="0" anchor="ctr"/>
              <a:lstStyle/>
              <a:p>
                <a:endParaRPr lang="en-GB" sz="1213" noProof="0"/>
              </a:p>
            </p:txBody>
          </p:sp>
          <p:sp>
            <p:nvSpPr>
              <p:cNvPr id="260" name="Freeform: Shape 290">
                <a:extLst>
                  <a:ext uri="{FF2B5EF4-FFF2-40B4-BE49-F238E27FC236}">
                    <a16:creationId xmlns:a16="http://schemas.microsoft.com/office/drawing/2014/main" id="{F2D9693C-A59C-EC2F-F56E-EF2B9D2C394A}"/>
                  </a:ext>
                </a:extLst>
              </p:cNvPr>
              <p:cNvSpPr/>
              <p:nvPr/>
            </p:nvSpPr>
            <p:spPr>
              <a:xfrm>
                <a:off x="2297653" y="3381584"/>
                <a:ext cx="7143" cy="10169"/>
              </a:xfrm>
              <a:custGeom>
                <a:avLst/>
                <a:gdLst>
                  <a:gd name="connsiteX0" fmla="*/ 3614 w 7143"/>
                  <a:gd name="connsiteY0" fmla="*/ 0 h 10169"/>
                  <a:gd name="connsiteX1" fmla="*/ 3614 w 7143"/>
                  <a:gd name="connsiteY1" fmla="*/ 0 h 10169"/>
                  <a:gd name="connsiteX2" fmla="*/ 3614 w 7143"/>
                  <a:gd name="connsiteY2" fmla="*/ 0 h 10169"/>
                  <a:gd name="connsiteX3" fmla="*/ 0 w 7143"/>
                  <a:gd name="connsiteY3" fmla="*/ 3446 h 10169"/>
                  <a:gd name="connsiteX4" fmla="*/ 0 w 7143"/>
                  <a:gd name="connsiteY4" fmla="*/ 10169 h 10169"/>
                  <a:gd name="connsiteX5" fmla="*/ 7144 w 7143"/>
                  <a:gd name="connsiteY5" fmla="*/ 10169 h 10169"/>
                  <a:gd name="connsiteX6" fmla="*/ 7144 w 7143"/>
                  <a:gd name="connsiteY6" fmla="*/ 3446 h 10169"/>
                  <a:gd name="connsiteX7" fmla="*/ 3614 w 7143"/>
                  <a:gd name="connsiteY7" fmla="*/ 0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 h="10169">
                    <a:moveTo>
                      <a:pt x="3614" y="0"/>
                    </a:moveTo>
                    <a:lnTo>
                      <a:pt x="3614" y="0"/>
                    </a:lnTo>
                    <a:lnTo>
                      <a:pt x="3614" y="0"/>
                    </a:lnTo>
                    <a:cubicBezTo>
                      <a:pt x="1597" y="0"/>
                      <a:pt x="0" y="1513"/>
                      <a:pt x="0" y="3446"/>
                    </a:cubicBezTo>
                    <a:lnTo>
                      <a:pt x="0" y="10169"/>
                    </a:lnTo>
                    <a:lnTo>
                      <a:pt x="7144" y="10169"/>
                    </a:lnTo>
                    <a:lnTo>
                      <a:pt x="7144" y="3446"/>
                    </a:lnTo>
                    <a:cubicBezTo>
                      <a:pt x="7144" y="1597"/>
                      <a:pt x="5547" y="0"/>
                      <a:pt x="3614" y="0"/>
                    </a:cubicBezTo>
                  </a:path>
                </a:pathLst>
              </a:custGeom>
              <a:solidFill>
                <a:srgbClr val="3B4956"/>
              </a:solidFill>
              <a:ln w="8404" cap="flat">
                <a:noFill/>
                <a:prstDash val="solid"/>
                <a:miter/>
              </a:ln>
            </p:spPr>
            <p:txBody>
              <a:bodyPr rtlCol="0" anchor="ctr"/>
              <a:lstStyle/>
              <a:p>
                <a:endParaRPr lang="en-GB" sz="1213" noProof="0"/>
              </a:p>
            </p:txBody>
          </p:sp>
          <p:sp>
            <p:nvSpPr>
              <p:cNvPr id="261" name="Freeform: Shape 291">
                <a:extLst>
                  <a:ext uri="{FF2B5EF4-FFF2-40B4-BE49-F238E27FC236}">
                    <a16:creationId xmlns:a16="http://schemas.microsoft.com/office/drawing/2014/main" id="{C49612AC-2698-D6DC-9FB2-92E3773941F0}"/>
                  </a:ext>
                </a:extLst>
              </p:cNvPr>
              <p:cNvSpPr/>
              <p:nvPr/>
            </p:nvSpPr>
            <p:spPr>
              <a:xfrm>
                <a:off x="2322456" y="3371372"/>
                <a:ext cx="10831" cy="10800"/>
              </a:xfrm>
              <a:custGeom>
                <a:avLst/>
                <a:gdLst>
                  <a:gd name="connsiteX0" fmla="*/ 1082 w 10831"/>
                  <a:gd name="connsiteY0" fmla="*/ 1051 h 10800"/>
                  <a:gd name="connsiteX1" fmla="*/ 1082 w 10831"/>
                  <a:gd name="connsiteY1" fmla="*/ 1051 h 10800"/>
                  <a:gd name="connsiteX2" fmla="*/ 1082 w 10831"/>
                  <a:gd name="connsiteY2" fmla="*/ 1051 h 10800"/>
                  <a:gd name="connsiteX3" fmla="*/ 998 w 10831"/>
                  <a:gd name="connsiteY3" fmla="*/ 6010 h 10800"/>
                  <a:gd name="connsiteX4" fmla="*/ 5789 w 10831"/>
                  <a:gd name="connsiteY4" fmla="*/ 10800 h 10800"/>
                  <a:gd name="connsiteX5" fmla="*/ 10831 w 10831"/>
                  <a:gd name="connsiteY5" fmla="*/ 5758 h 10800"/>
                  <a:gd name="connsiteX6" fmla="*/ 6041 w 10831"/>
                  <a:gd name="connsiteY6" fmla="*/ 967 h 10800"/>
                  <a:gd name="connsiteX7" fmla="*/ 1082 w 10831"/>
                  <a:gd name="connsiteY7" fmla="*/ 1051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00">
                    <a:moveTo>
                      <a:pt x="1082" y="1051"/>
                    </a:moveTo>
                    <a:cubicBezTo>
                      <a:pt x="1082" y="1051"/>
                      <a:pt x="1082" y="1051"/>
                      <a:pt x="1082" y="1051"/>
                    </a:cubicBezTo>
                    <a:lnTo>
                      <a:pt x="1082" y="1051"/>
                    </a:lnTo>
                    <a:cubicBezTo>
                      <a:pt x="-346" y="2480"/>
                      <a:pt x="-346" y="4665"/>
                      <a:pt x="998" y="6010"/>
                    </a:cubicBezTo>
                    <a:lnTo>
                      <a:pt x="5789" y="10800"/>
                    </a:lnTo>
                    <a:lnTo>
                      <a:pt x="10831" y="5758"/>
                    </a:lnTo>
                    <a:lnTo>
                      <a:pt x="6041" y="967"/>
                    </a:lnTo>
                    <a:cubicBezTo>
                      <a:pt x="4612" y="-377"/>
                      <a:pt x="2427" y="-293"/>
                      <a:pt x="1082" y="1051"/>
                    </a:cubicBezTo>
                  </a:path>
                </a:pathLst>
              </a:custGeom>
              <a:solidFill>
                <a:srgbClr val="3B4956"/>
              </a:solidFill>
              <a:ln w="8404" cap="flat">
                <a:noFill/>
                <a:prstDash val="solid"/>
                <a:miter/>
              </a:ln>
            </p:spPr>
            <p:txBody>
              <a:bodyPr rtlCol="0" anchor="ctr"/>
              <a:lstStyle/>
              <a:p>
                <a:endParaRPr lang="en-GB" sz="1213" noProof="0"/>
              </a:p>
            </p:txBody>
          </p:sp>
          <p:sp>
            <p:nvSpPr>
              <p:cNvPr id="262" name="Freeform: Shape 292">
                <a:extLst>
                  <a:ext uri="{FF2B5EF4-FFF2-40B4-BE49-F238E27FC236}">
                    <a16:creationId xmlns:a16="http://schemas.microsoft.com/office/drawing/2014/main" id="{0C17BA6E-7741-283A-4436-FF3A5E0C97BA}"/>
                  </a:ext>
                </a:extLst>
              </p:cNvPr>
              <p:cNvSpPr/>
              <p:nvPr/>
            </p:nvSpPr>
            <p:spPr>
              <a:xfrm>
                <a:off x="2332783" y="3346622"/>
                <a:ext cx="10169" cy="7144"/>
              </a:xfrm>
              <a:custGeom>
                <a:avLst/>
                <a:gdLst>
                  <a:gd name="connsiteX0" fmla="*/ 3446 w 10169"/>
                  <a:gd name="connsiteY0" fmla="*/ 0 h 7144"/>
                  <a:gd name="connsiteX1" fmla="*/ 0 w 10169"/>
                  <a:gd name="connsiteY1" fmla="*/ 3530 h 7144"/>
                  <a:gd name="connsiteX2" fmla="*/ 0 w 10169"/>
                  <a:gd name="connsiteY2" fmla="*/ 3530 h 7144"/>
                  <a:gd name="connsiteX3" fmla="*/ 0 w 10169"/>
                  <a:gd name="connsiteY3" fmla="*/ 3614 h 7144"/>
                  <a:gd name="connsiteX4" fmla="*/ 3446 w 10169"/>
                  <a:gd name="connsiteY4" fmla="*/ 7144 h 7144"/>
                  <a:gd name="connsiteX5" fmla="*/ 10169 w 10169"/>
                  <a:gd name="connsiteY5" fmla="*/ 7144 h 7144"/>
                  <a:gd name="connsiteX6" fmla="*/ 10169 w 10169"/>
                  <a:gd name="connsiteY6" fmla="*/ 84 h 7144"/>
                  <a:gd name="connsiteX7" fmla="*/ 3446 w 10169"/>
                  <a:gd name="connsiteY7" fmla="*/ 84 h 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9" h="7144">
                    <a:moveTo>
                      <a:pt x="3446" y="0"/>
                    </a:moveTo>
                    <a:cubicBezTo>
                      <a:pt x="1513" y="0"/>
                      <a:pt x="0" y="1597"/>
                      <a:pt x="0" y="3530"/>
                    </a:cubicBezTo>
                    <a:lnTo>
                      <a:pt x="0" y="3530"/>
                    </a:lnTo>
                    <a:lnTo>
                      <a:pt x="0" y="3614"/>
                    </a:lnTo>
                    <a:cubicBezTo>
                      <a:pt x="0" y="5547"/>
                      <a:pt x="1513" y="7144"/>
                      <a:pt x="3446" y="7144"/>
                    </a:cubicBezTo>
                    <a:lnTo>
                      <a:pt x="10169" y="7144"/>
                    </a:lnTo>
                    <a:lnTo>
                      <a:pt x="10169" y="84"/>
                    </a:lnTo>
                    <a:lnTo>
                      <a:pt x="3446" y="84"/>
                    </a:lnTo>
                    <a:close/>
                  </a:path>
                </a:pathLst>
              </a:custGeom>
              <a:solidFill>
                <a:srgbClr val="3B4956"/>
              </a:solidFill>
              <a:ln w="8404" cap="flat">
                <a:noFill/>
                <a:prstDash val="solid"/>
                <a:miter/>
              </a:ln>
            </p:spPr>
            <p:txBody>
              <a:bodyPr rtlCol="0" anchor="ctr"/>
              <a:lstStyle/>
              <a:p>
                <a:endParaRPr lang="en-GB" sz="1213" noProof="0"/>
              </a:p>
            </p:txBody>
          </p:sp>
          <p:sp>
            <p:nvSpPr>
              <p:cNvPr id="263" name="Freeform: Shape 293">
                <a:extLst>
                  <a:ext uri="{FF2B5EF4-FFF2-40B4-BE49-F238E27FC236}">
                    <a16:creationId xmlns:a16="http://schemas.microsoft.com/office/drawing/2014/main" id="{DD162623-8883-C75C-63BE-3D1A7CB2974B}"/>
                  </a:ext>
                </a:extLst>
              </p:cNvPr>
              <p:cNvSpPr/>
              <p:nvPr/>
            </p:nvSpPr>
            <p:spPr>
              <a:xfrm>
                <a:off x="2322540" y="3318215"/>
                <a:ext cx="10831" cy="10831"/>
              </a:xfrm>
              <a:custGeom>
                <a:avLst/>
                <a:gdLst>
                  <a:gd name="connsiteX0" fmla="*/ 1082 w 10831"/>
                  <a:gd name="connsiteY0" fmla="*/ 9749 h 10831"/>
                  <a:gd name="connsiteX1" fmla="*/ 1082 w 10831"/>
                  <a:gd name="connsiteY1" fmla="*/ 9749 h 10831"/>
                  <a:gd name="connsiteX2" fmla="*/ 6041 w 10831"/>
                  <a:gd name="connsiteY2" fmla="*/ 9833 h 10831"/>
                  <a:gd name="connsiteX3" fmla="*/ 10831 w 10831"/>
                  <a:gd name="connsiteY3" fmla="*/ 5043 h 10831"/>
                  <a:gd name="connsiteX4" fmla="*/ 5789 w 10831"/>
                  <a:gd name="connsiteY4" fmla="*/ 0 h 10831"/>
                  <a:gd name="connsiteX5" fmla="*/ 998 w 10831"/>
                  <a:gd name="connsiteY5" fmla="*/ 4791 h 10831"/>
                  <a:gd name="connsiteX6" fmla="*/ 1082 w 10831"/>
                  <a:gd name="connsiteY6" fmla="*/ 9749 h 10831"/>
                  <a:gd name="connsiteX7" fmla="*/ 1082 w 10831"/>
                  <a:gd name="connsiteY7" fmla="*/ 9749 h 1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 h="10831">
                    <a:moveTo>
                      <a:pt x="1082" y="9749"/>
                    </a:moveTo>
                    <a:cubicBezTo>
                      <a:pt x="1082" y="9749"/>
                      <a:pt x="1082" y="9749"/>
                      <a:pt x="1082" y="9749"/>
                    </a:cubicBezTo>
                    <a:cubicBezTo>
                      <a:pt x="2511" y="11178"/>
                      <a:pt x="4696" y="11178"/>
                      <a:pt x="6041" y="9833"/>
                    </a:cubicBezTo>
                    <a:lnTo>
                      <a:pt x="10831" y="5043"/>
                    </a:lnTo>
                    <a:lnTo>
                      <a:pt x="5789" y="0"/>
                    </a:lnTo>
                    <a:lnTo>
                      <a:pt x="998" y="4791"/>
                    </a:lnTo>
                    <a:cubicBezTo>
                      <a:pt x="-346" y="6136"/>
                      <a:pt x="-346" y="8320"/>
                      <a:pt x="1082" y="9749"/>
                    </a:cubicBezTo>
                    <a:cubicBezTo>
                      <a:pt x="1082" y="9749"/>
                      <a:pt x="1082" y="9749"/>
                      <a:pt x="1082" y="9749"/>
                    </a:cubicBezTo>
                  </a:path>
                </a:pathLst>
              </a:custGeom>
              <a:solidFill>
                <a:srgbClr val="3B4956"/>
              </a:solidFill>
              <a:ln w="8404" cap="flat">
                <a:noFill/>
                <a:prstDash val="solid"/>
                <a:miter/>
              </a:ln>
            </p:spPr>
            <p:txBody>
              <a:bodyPr rtlCol="0" anchor="ctr"/>
              <a:lstStyle/>
              <a:p>
                <a:endParaRPr lang="en-GB" sz="1213" noProof="0"/>
              </a:p>
            </p:txBody>
          </p:sp>
          <p:sp>
            <p:nvSpPr>
              <p:cNvPr id="264" name="Freeform: Shape 294">
                <a:extLst>
                  <a:ext uri="{FF2B5EF4-FFF2-40B4-BE49-F238E27FC236}">
                    <a16:creationId xmlns:a16="http://schemas.microsoft.com/office/drawing/2014/main" id="{195DF92F-2B5A-DBBA-F27D-C5D2F2945338}"/>
                  </a:ext>
                </a:extLst>
              </p:cNvPr>
              <p:cNvSpPr/>
              <p:nvPr/>
            </p:nvSpPr>
            <p:spPr>
              <a:xfrm>
                <a:off x="2276305" y="3325106"/>
                <a:ext cx="50090" cy="50090"/>
              </a:xfrm>
              <a:custGeom>
                <a:avLst/>
                <a:gdLst>
                  <a:gd name="connsiteX0" fmla="*/ 25045 w 50090"/>
                  <a:gd name="connsiteY0" fmla="*/ 0 h 50090"/>
                  <a:gd name="connsiteX1" fmla="*/ 0 w 50090"/>
                  <a:gd name="connsiteY1" fmla="*/ 25045 h 50090"/>
                  <a:gd name="connsiteX2" fmla="*/ 25045 w 50090"/>
                  <a:gd name="connsiteY2" fmla="*/ 50090 h 50090"/>
                  <a:gd name="connsiteX3" fmla="*/ 50090 w 50090"/>
                  <a:gd name="connsiteY3" fmla="*/ 25045 h 50090"/>
                  <a:gd name="connsiteX4" fmla="*/ 25045 w 50090"/>
                  <a:gd name="connsiteY4" fmla="*/ 0 h 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 h="50090">
                    <a:moveTo>
                      <a:pt x="25045" y="0"/>
                    </a:moveTo>
                    <a:cubicBezTo>
                      <a:pt x="11178" y="0"/>
                      <a:pt x="0" y="11178"/>
                      <a:pt x="0" y="25045"/>
                    </a:cubicBezTo>
                    <a:cubicBezTo>
                      <a:pt x="0" y="38828"/>
                      <a:pt x="11178" y="50090"/>
                      <a:pt x="25045" y="50090"/>
                    </a:cubicBezTo>
                    <a:cubicBezTo>
                      <a:pt x="38912" y="50090"/>
                      <a:pt x="50090" y="38828"/>
                      <a:pt x="50090" y="25045"/>
                    </a:cubicBezTo>
                    <a:cubicBezTo>
                      <a:pt x="50090" y="11178"/>
                      <a:pt x="38828" y="0"/>
                      <a:pt x="25045" y="0"/>
                    </a:cubicBezTo>
                  </a:path>
                </a:pathLst>
              </a:custGeom>
              <a:solidFill>
                <a:srgbClr val="3B4956"/>
              </a:solidFill>
              <a:ln w="8404" cap="flat">
                <a:noFill/>
                <a:prstDash val="solid"/>
                <a:miter/>
              </a:ln>
            </p:spPr>
            <p:txBody>
              <a:bodyPr rtlCol="0" anchor="ctr"/>
              <a:lstStyle/>
              <a:p>
                <a:endParaRPr lang="en-GB" sz="1213" noProof="0"/>
              </a:p>
            </p:txBody>
          </p:sp>
        </p:grpSp>
        <p:grpSp>
          <p:nvGrpSpPr>
            <p:cNvPr id="627" name="Group 626">
              <a:extLst>
                <a:ext uri="{FF2B5EF4-FFF2-40B4-BE49-F238E27FC236}">
                  <a16:creationId xmlns:a16="http://schemas.microsoft.com/office/drawing/2014/main" id="{F9EDFDDC-6105-AA36-A548-ED74158C1610}"/>
                </a:ext>
              </a:extLst>
            </p:cNvPr>
            <p:cNvGrpSpPr/>
            <p:nvPr/>
          </p:nvGrpSpPr>
          <p:grpSpPr>
            <a:xfrm>
              <a:off x="881040" y="3352318"/>
              <a:ext cx="124069" cy="102710"/>
              <a:chOff x="3267087" y="3258754"/>
              <a:chExt cx="85388" cy="70689"/>
            </a:xfrm>
          </p:grpSpPr>
          <p:sp>
            <p:nvSpPr>
              <p:cNvPr id="636" name="Freeform: Shape 282">
                <a:extLst>
                  <a:ext uri="{FF2B5EF4-FFF2-40B4-BE49-F238E27FC236}">
                    <a16:creationId xmlns:a16="http://schemas.microsoft.com/office/drawing/2014/main" id="{A7C6E803-54CE-12E9-7040-1BDF84EA5A61}"/>
                  </a:ext>
                </a:extLst>
              </p:cNvPr>
              <p:cNvSpPr/>
              <p:nvPr/>
            </p:nvSpPr>
            <p:spPr>
              <a:xfrm>
                <a:off x="3342390" y="3276661"/>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213" noProof="0"/>
              </a:p>
            </p:txBody>
          </p:sp>
          <p:sp>
            <p:nvSpPr>
              <p:cNvPr id="637" name="Freeform: Shape 283">
                <a:extLst>
                  <a:ext uri="{FF2B5EF4-FFF2-40B4-BE49-F238E27FC236}">
                    <a16:creationId xmlns:a16="http://schemas.microsoft.com/office/drawing/2014/main" id="{4E86FB6A-93DB-756D-75A5-905537BAEA8E}"/>
                  </a:ext>
                </a:extLst>
              </p:cNvPr>
              <p:cNvSpPr/>
              <p:nvPr/>
            </p:nvSpPr>
            <p:spPr>
              <a:xfrm>
                <a:off x="3270579" y="3276661"/>
                <a:ext cx="6723" cy="41097"/>
              </a:xfrm>
              <a:custGeom>
                <a:avLst/>
                <a:gdLst>
                  <a:gd name="connsiteX0" fmla="*/ 0 w 6723"/>
                  <a:gd name="connsiteY0" fmla="*/ 0 h 41097"/>
                  <a:gd name="connsiteX1" fmla="*/ 6724 w 6723"/>
                  <a:gd name="connsiteY1" fmla="*/ 0 h 41097"/>
                  <a:gd name="connsiteX2" fmla="*/ 6724 w 6723"/>
                  <a:gd name="connsiteY2" fmla="*/ 41098 h 41097"/>
                  <a:gd name="connsiteX3" fmla="*/ 0 w 6723"/>
                  <a:gd name="connsiteY3" fmla="*/ 41098 h 41097"/>
                </a:gdLst>
                <a:ahLst/>
                <a:cxnLst>
                  <a:cxn ang="0">
                    <a:pos x="connsiteX0" y="connsiteY0"/>
                  </a:cxn>
                  <a:cxn ang="0">
                    <a:pos x="connsiteX1" y="connsiteY1"/>
                  </a:cxn>
                  <a:cxn ang="0">
                    <a:pos x="connsiteX2" y="connsiteY2"/>
                  </a:cxn>
                  <a:cxn ang="0">
                    <a:pos x="connsiteX3" y="connsiteY3"/>
                  </a:cxn>
                </a:cxnLst>
                <a:rect l="l" t="t" r="r" b="b"/>
                <a:pathLst>
                  <a:path w="6723" h="41097">
                    <a:moveTo>
                      <a:pt x="0" y="0"/>
                    </a:moveTo>
                    <a:lnTo>
                      <a:pt x="6724" y="0"/>
                    </a:lnTo>
                    <a:lnTo>
                      <a:pt x="6724" y="41098"/>
                    </a:lnTo>
                    <a:lnTo>
                      <a:pt x="0" y="41098"/>
                    </a:lnTo>
                    <a:close/>
                  </a:path>
                </a:pathLst>
              </a:custGeom>
              <a:solidFill>
                <a:srgbClr val="3B4956"/>
              </a:solidFill>
              <a:ln w="8404" cap="flat">
                <a:noFill/>
                <a:prstDash val="solid"/>
                <a:miter/>
              </a:ln>
            </p:spPr>
            <p:txBody>
              <a:bodyPr rtlCol="0" anchor="ctr"/>
              <a:lstStyle/>
              <a:p>
                <a:endParaRPr lang="en-GB" sz="1213" noProof="0"/>
              </a:p>
            </p:txBody>
          </p:sp>
          <p:sp>
            <p:nvSpPr>
              <p:cNvPr id="638" name="Freeform: Shape 284">
                <a:extLst>
                  <a:ext uri="{FF2B5EF4-FFF2-40B4-BE49-F238E27FC236}">
                    <a16:creationId xmlns:a16="http://schemas.microsoft.com/office/drawing/2014/main" id="{BFE08562-E287-0677-D005-60155EDE4522}"/>
                  </a:ext>
                </a:extLst>
              </p:cNvPr>
              <p:cNvSpPr/>
              <p:nvPr/>
            </p:nvSpPr>
            <p:spPr>
              <a:xfrm>
                <a:off x="3285157" y="3258754"/>
                <a:ext cx="44879" cy="58999"/>
              </a:xfrm>
              <a:custGeom>
                <a:avLst/>
                <a:gdLst>
                  <a:gd name="connsiteX0" fmla="*/ 21683 w 44879"/>
                  <a:gd name="connsiteY0" fmla="*/ 46729 h 58999"/>
                  <a:gd name="connsiteX1" fmla="*/ 21683 w 44879"/>
                  <a:gd name="connsiteY1" fmla="*/ 33954 h 58999"/>
                  <a:gd name="connsiteX2" fmla="*/ 12691 w 44879"/>
                  <a:gd name="connsiteY2" fmla="*/ 33954 h 58999"/>
                  <a:gd name="connsiteX3" fmla="*/ 16641 w 44879"/>
                  <a:gd name="connsiteY3" fmla="*/ 17817 h 58999"/>
                  <a:gd name="connsiteX4" fmla="*/ 29499 w 44879"/>
                  <a:gd name="connsiteY4" fmla="*/ 17817 h 58999"/>
                  <a:gd name="connsiteX5" fmla="*/ 24457 w 44879"/>
                  <a:gd name="connsiteY5" fmla="*/ 28071 h 58999"/>
                  <a:gd name="connsiteX6" fmla="*/ 33281 w 44879"/>
                  <a:gd name="connsiteY6" fmla="*/ 28071 h 58999"/>
                  <a:gd name="connsiteX7" fmla="*/ 21683 w 44879"/>
                  <a:gd name="connsiteY7" fmla="*/ 46729 h 58999"/>
                  <a:gd name="connsiteX8" fmla="*/ 44880 w 44879"/>
                  <a:gd name="connsiteY8" fmla="*/ 0 h 58999"/>
                  <a:gd name="connsiteX9" fmla="*/ 0 w 44879"/>
                  <a:gd name="connsiteY9" fmla="*/ 0 h 58999"/>
                  <a:gd name="connsiteX10" fmla="*/ 0 w 44879"/>
                  <a:gd name="connsiteY10" fmla="*/ 58999 h 58999"/>
                  <a:gd name="connsiteX11" fmla="*/ 44880 w 44879"/>
                  <a:gd name="connsiteY11" fmla="*/ 58999 h 58999"/>
                  <a:gd name="connsiteX12" fmla="*/ 44880 w 44879"/>
                  <a:gd name="connsiteY12" fmla="*/ 0 h 5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79" h="58999">
                    <a:moveTo>
                      <a:pt x="21683" y="46729"/>
                    </a:moveTo>
                    <a:lnTo>
                      <a:pt x="21683" y="33954"/>
                    </a:lnTo>
                    <a:lnTo>
                      <a:pt x="12691" y="33954"/>
                    </a:lnTo>
                    <a:lnTo>
                      <a:pt x="16641" y="17817"/>
                    </a:lnTo>
                    <a:lnTo>
                      <a:pt x="29499" y="17817"/>
                    </a:lnTo>
                    <a:lnTo>
                      <a:pt x="24457" y="28071"/>
                    </a:lnTo>
                    <a:lnTo>
                      <a:pt x="33281" y="28071"/>
                    </a:lnTo>
                    <a:lnTo>
                      <a:pt x="21683" y="46729"/>
                    </a:lnTo>
                    <a:close/>
                    <a:moveTo>
                      <a:pt x="44880" y="0"/>
                    </a:moveTo>
                    <a:lnTo>
                      <a:pt x="0" y="0"/>
                    </a:lnTo>
                    <a:lnTo>
                      <a:pt x="0" y="58999"/>
                    </a:lnTo>
                    <a:lnTo>
                      <a:pt x="44880" y="58999"/>
                    </a:lnTo>
                    <a:lnTo>
                      <a:pt x="44880" y="0"/>
                    </a:lnTo>
                    <a:close/>
                  </a:path>
                </a:pathLst>
              </a:custGeom>
              <a:solidFill>
                <a:srgbClr val="3B4956"/>
              </a:solidFill>
              <a:ln w="8404" cap="flat">
                <a:noFill/>
                <a:prstDash val="solid"/>
                <a:miter/>
              </a:ln>
            </p:spPr>
            <p:txBody>
              <a:bodyPr rtlCol="0" anchor="ctr"/>
              <a:lstStyle/>
              <a:p>
                <a:endParaRPr lang="en-GB" sz="1213" noProof="0"/>
              </a:p>
            </p:txBody>
          </p:sp>
          <p:sp>
            <p:nvSpPr>
              <p:cNvPr id="639" name="Freeform: Shape 285">
                <a:extLst>
                  <a:ext uri="{FF2B5EF4-FFF2-40B4-BE49-F238E27FC236}">
                    <a16:creationId xmlns:a16="http://schemas.microsoft.com/office/drawing/2014/main" id="{957B22C1-5767-F686-C920-5AFDEC70678D}"/>
                  </a:ext>
                </a:extLst>
              </p:cNvPr>
              <p:cNvSpPr/>
              <p:nvPr/>
            </p:nvSpPr>
            <p:spPr>
              <a:xfrm>
                <a:off x="3267087" y="3322720"/>
                <a:ext cx="85388" cy="6723"/>
              </a:xfrm>
              <a:custGeom>
                <a:avLst/>
                <a:gdLst>
                  <a:gd name="connsiteX0" fmla="*/ 0 w 85388"/>
                  <a:gd name="connsiteY0" fmla="*/ 0 h 6723"/>
                  <a:gd name="connsiteX1" fmla="*/ 85389 w 85388"/>
                  <a:gd name="connsiteY1" fmla="*/ 0 h 6723"/>
                  <a:gd name="connsiteX2" fmla="*/ 85389 w 85388"/>
                  <a:gd name="connsiteY2" fmla="*/ 6724 h 6723"/>
                  <a:gd name="connsiteX3" fmla="*/ 0 w 85388"/>
                  <a:gd name="connsiteY3" fmla="*/ 6724 h 6723"/>
                </a:gdLst>
                <a:ahLst/>
                <a:cxnLst>
                  <a:cxn ang="0">
                    <a:pos x="connsiteX0" y="connsiteY0"/>
                  </a:cxn>
                  <a:cxn ang="0">
                    <a:pos x="connsiteX1" y="connsiteY1"/>
                  </a:cxn>
                  <a:cxn ang="0">
                    <a:pos x="connsiteX2" y="connsiteY2"/>
                  </a:cxn>
                  <a:cxn ang="0">
                    <a:pos x="connsiteX3" y="connsiteY3"/>
                  </a:cxn>
                </a:cxnLst>
                <a:rect l="l" t="t" r="r" b="b"/>
                <a:pathLst>
                  <a:path w="85388" h="6723">
                    <a:moveTo>
                      <a:pt x="0" y="0"/>
                    </a:moveTo>
                    <a:lnTo>
                      <a:pt x="85389" y="0"/>
                    </a:lnTo>
                    <a:lnTo>
                      <a:pt x="85389" y="6724"/>
                    </a:lnTo>
                    <a:lnTo>
                      <a:pt x="0" y="6724"/>
                    </a:lnTo>
                    <a:close/>
                  </a:path>
                </a:pathLst>
              </a:custGeom>
              <a:solidFill>
                <a:srgbClr val="3B4956"/>
              </a:solidFill>
              <a:ln w="8404" cap="flat">
                <a:noFill/>
                <a:prstDash val="solid"/>
                <a:miter/>
              </a:ln>
            </p:spPr>
            <p:txBody>
              <a:bodyPr rtlCol="0" anchor="ctr"/>
              <a:lstStyle/>
              <a:p>
                <a:endParaRPr lang="en-GB" sz="1213" noProof="0"/>
              </a:p>
            </p:txBody>
          </p:sp>
        </p:grpSp>
        <p:sp>
          <p:nvSpPr>
            <p:cNvPr id="628" name="TextBox 627">
              <a:extLst>
                <a:ext uri="{FF2B5EF4-FFF2-40B4-BE49-F238E27FC236}">
                  <a16:creationId xmlns:a16="http://schemas.microsoft.com/office/drawing/2014/main" id="{931DAE6D-336F-8BCC-D3BD-00AC763706C0}"/>
                </a:ext>
              </a:extLst>
            </p:cNvPr>
            <p:cNvSpPr txBox="1"/>
            <p:nvPr/>
          </p:nvSpPr>
          <p:spPr>
            <a:xfrm>
              <a:off x="1038783" y="2454913"/>
              <a:ext cx="1237518" cy="288156"/>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162MW</a:t>
              </a:r>
              <a:br>
                <a:rPr lang="en-GB" sz="644" noProof="0">
                  <a:solidFill>
                    <a:schemeClr val="accent1"/>
                  </a:solidFill>
                </a:rPr>
              </a:br>
              <a:r>
                <a:rPr lang="en-GB" sz="644" noProof="0">
                  <a:solidFill>
                    <a:srgbClr val="00948A"/>
                  </a:solidFill>
                </a:rPr>
                <a:t>Under construction: 1,628MW</a:t>
              </a:r>
              <a:br>
                <a:rPr lang="en-GB" sz="644" noProof="0">
                  <a:solidFill>
                    <a:schemeClr val="tx2"/>
                  </a:solidFill>
                </a:rPr>
              </a:br>
              <a:r>
                <a:rPr lang="en-GB" sz="644" noProof="0">
                  <a:solidFill>
                    <a:schemeClr val="accent3"/>
                  </a:solidFill>
                </a:rPr>
                <a:t>Under development: 1,000MW</a:t>
              </a:r>
            </a:p>
          </p:txBody>
        </p:sp>
        <p:sp>
          <p:nvSpPr>
            <p:cNvPr id="629" name="TextBox 628">
              <a:extLst>
                <a:ext uri="{FF2B5EF4-FFF2-40B4-BE49-F238E27FC236}">
                  <a16:creationId xmlns:a16="http://schemas.microsoft.com/office/drawing/2014/main" id="{E9096B2C-82A5-0E51-9A68-338CCBFD0969}"/>
                </a:ext>
              </a:extLst>
            </p:cNvPr>
            <p:cNvSpPr txBox="1"/>
            <p:nvPr/>
          </p:nvSpPr>
          <p:spPr>
            <a:xfrm>
              <a:off x="1032668" y="2790650"/>
              <a:ext cx="1122102"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3,216MW</a:t>
              </a:r>
              <a:br>
                <a:rPr lang="en-GB" sz="644" noProof="0">
                  <a:solidFill>
                    <a:schemeClr val="tx2"/>
                  </a:solidFill>
                </a:rPr>
              </a:br>
              <a:r>
                <a:rPr lang="en-GB" sz="644" noProof="0">
                  <a:solidFill>
                    <a:srgbClr val="00948A"/>
                  </a:solidFill>
                </a:rPr>
                <a:t>Under construction: 259MW</a:t>
              </a:r>
            </a:p>
          </p:txBody>
        </p:sp>
        <p:sp>
          <p:nvSpPr>
            <p:cNvPr id="630" name="TextBox 629">
              <a:extLst>
                <a:ext uri="{FF2B5EF4-FFF2-40B4-BE49-F238E27FC236}">
                  <a16:creationId xmlns:a16="http://schemas.microsoft.com/office/drawing/2014/main" id="{741DA34A-B9EE-2E83-559C-C9960AD2C077}"/>
                </a:ext>
              </a:extLst>
            </p:cNvPr>
            <p:cNvSpPr txBox="1"/>
            <p:nvPr/>
          </p:nvSpPr>
          <p:spPr>
            <a:xfrm>
              <a:off x="1038783" y="3045281"/>
              <a:ext cx="1237518" cy="192104"/>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2,098MW</a:t>
              </a:r>
              <a:br>
                <a:rPr lang="en-GB" sz="644" noProof="0">
                  <a:solidFill>
                    <a:schemeClr val="accent2"/>
                  </a:solidFill>
                </a:rPr>
              </a:br>
              <a:r>
                <a:rPr lang="en-GB" sz="644" noProof="0">
                  <a:solidFill>
                    <a:srgbClr val="644C76"/>
                  </a:solidFill>
                </a:rPr>
                <a:t>Under development: 1,352MW</a:t>
              </a:r>
              <a:endParaRPr lang="en-GB" sz="644" noProof="0">
                <a:solidFill>
                  <a:srgbClr val="E85757"/>
                </a:solidFill>
              </a:endParaRPr>
            </a:p>
          </p:txBody>
        </p:sp>
        <p:cxnSp>
          <p:nvCxnSpPr>
            <p:cNvPr id="631" name="Straight Connector 630">
              <a:extLst>
                <a:ext uri="{FF2B5EF4-FFF2-40B4-BE49-F238E27FC236}">
                  <a16:creationId xmlns:a16="http://schemas.microsoft.com/office/drawing/2014/main" id="{3B4F6E8A-3E19-95C4-7A41-84574928C4DB}"/>
                </a:ext>
              </a:extLst>
            </p:cNvPr>
            <p:cNvCxnSpPr/>
            <p:nvPr/>
          </p:nvCxnSpPr>
          <p:spPr>
            <a:xfrm flipV="1">
              <a:off x="958480" y="1949072"/>
              <a:ext cx="0" cy="259929"/>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pSp>
          <p:nvGrpSpPr>
            <p:cNvPr id="632" name="Graphic 37">
              <a:extLst>
                <a:ext uri="{FF2B5EF4-FFF2-40B4-BE49-F238E27FC236}">
                  <a16:creationId xmlns:a16="http://schemas.microsoft.com/office/drawing/2014/main" id="{35C262FF-C163-4497-0AA3-3AA2ADF32B93}"/>
                </a:ext>
              </a:extLst>
            </p:cNvPr>
            <p:cNvGrpSpPr/>
            <p:nvPr/>
          </p:nvGrpSpPr>
          <p:grpSpPr>
            <a:xfrm>
              <a:off x="859669" y="3696071"/>
              <a:ext cx="155006" cy="115384"/>
              <a:chOff x="2747962" y="348106"/>
              <a:chExt cx="3648074" cy="2715584"/>
            </a:xfrm>
            <a:solidFill>
              <a:srgbClr val="3B4956"/>
            </a:solidFill>
          </p:grpSpPr>
          <p:sp>
            <p:nvSpPr>
              <p:cNvPr id="633" name="Freeform 41">
                <a:extLst>
                  <a:ext uri="{FF2B5EF4-FFF2-40B4-BE49-F238E27FC236}">
                    <a16:creationId xmlns:a16="http://schemas.microsoft.com/office/drawing/2014/main" id="{D7406AD3-D369-FFED-D1FE-C073944A93C9}"/>
                  </a:ext>
                </a:extLst>
              </p:cNvPr>
              <p:cNvSpPr/>
              <p:nvPr/>
            </p:nvSpPr>
            <p:spPr>
              <a:xfrm>
                <a:off x="3613793" y="348106"/>
                <a:ext cx="2782243" cy="2053586"/>
              </a:xfrm>
              <a:custGeom>
                <a:avLst/>
                <a:gdLst>
                  <a:gd name="connsiteX0" fmla="*/ 2546033 w 2782252"/>
                  <a:gd name="connsiteY0" fmla="*/ 1186815 h 2053589"/>
                  <a:gd name="connsiteX1" fmla="*/ 2317433 w 2782252"/>
                  <a:gd name="connsiteY1" fmla="*/ 1415415 h 2053589"/>
                  <a:gd name="connsiteX2" fmla="*/ 2317433 w 2782252"/>
                  <a:gd name="connsiteY2" fmla="*/ 1357313 h 2053589"/>
                  <a:gd name="connsiteX3" fmla="*/ 960120 w 2782252"/>
                  <a:gd name="connsiteY3" fmla="*/ 0 h 2053589"/>
                  <a:gd name="connsiteX4" fmla="*/ 0 w 2782252"/>
                  <a:gd name="connsiteY4" fmla="*/ 397192 h 2053589"/>
                  <a:gd name="connsiteX5" fmla="*/ 235268 w 2782252"/>
                  <a:gd name="connsiteY5" fmla="*/ 632460 h 2053589"/>
                  <a:gd name="connsiteX6" fmla="*/ 960120 w 2782252"/>
                  <a:gd name="connsiteY6" fmla="*/ 332423 h 2053589"/>
                  <a:gd name="connsiteX7" fmla="*/ 1985010 w 2782252"/>
                  <a:gd name="connsiteY7" fmla="*/ 1356360 h 2053589"/>
                  <a:gd name="connsiteX8" fmla="*/ 1985010 w 2782252"/>
                  <a:gd name="connsiteY8" fmla="*/ 1417320 h 2053589"/>
                  <a:gd name="connsiteX9" fmla="*/ 1754505 w 2782252"/>
                  <a:gd name="connsiteY9" fmla="*/ 1186815 h 2053589"/>
                  <a:gd name="connsiteX10" fmla="*/ 1519238 w 2782252"/>
                  <a:gd name="connsiteY10" fmla="*/ 1422083 h 2053589"/>
                  <a:gd name="connsiteX11" fmla="*/ 2150745 w 2782252"/>
                  <a:gd name="connsiteY11" fmla="*/ 2053590 h 2053589"/>
                  <a:gd name="connsiteX12" fmla="*/ 2782253 w 2782252"/>
                  <a:gd name="connsiteY12" fmla="*/ 1422083 h 2053589"/>
                  <a:gd name="connsiteX13" fmla="*/ 2546033 w 2782252"/>
                  <a:gd name="connsiteY13" fmla="*/ 11868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2252" h="2053589">
                    <a:moveTo>
                      <a:pt x="2546033" y="1186815"/>
                    </a:moveTo>
                    <a:lnTo>
                      <a:pt x="2317433" y="1415415"/>
                    </a:lnTo>
                    <a:lnTo>
                      <a:pt x="2317433" y="1357313"/>
                    </a:lnTo>
                    <a:cubicBezTo>
                      <a:pt x="2317433" y="608648"/>
                      <a:pt x="1708785" y="0"/>
                      <a:pt x="960120" y="0"/>
                    </a:cubicBezTo>
                    <a:cubicBezTo>
                      <a:pt x="597218" y="0"/>
                      <a:pt x="257175" y="140970"/>
                      <a:pt x="0" y="397192"/>
                    </a:cubicBezTo>
                    <a:lnTo>
                      <a:pt x="235268" y="632460"/>
                    </a:lnTo>
                    <a:cubicBezTo>
                      <a:pt x="428625" y="439103"/>
                      <a:pt x="685800" y="332423"/>
                      <a:pt x="960120" y="332423"/>
                    </a:cubicBezTo>
                    <a:cubicBezTo>
                      <a:pt x="1524953" y="332423"/>
                      <a:pt x="1985010" y="792480"/>
                      <a:pt x="1985010" y="1356360"/>
                    </a:cubicBezTo>
                    <a:lnTo>
                      <a:pt x="1985010" y="1417320"/>
                    </a:lnTo>
                    <a:lnTo>
                      <a:pt x="1754505" y="1186815"/>
                    </a:lnTo>
                    <a:lnTo>
                      <a:pt x="1519238" y="1422083"/>
                    </a:lnTo>
                    <a:lnTo>
                      <a:pt x="2150745" y="2053590"/>
                    </a:lnTo>
                    <a:lnTo>
                      <a:pt x="2782253" y="1422083"/>
                    </a:lnTo>
                    <a:lnTo>
                      <a:pt x="2546033" y="1186815"/>
                    </a:lnTo>
                    <a:close/>
                  </a:path>
                </a:pathLst>
              </a:custGeom>
              <a:grpFill/>
              <a:ln w="9525" cap="flat">
                <a:noFill/>
                <a:prstDash val="solid"/>
                <a:miter/>
              </a:ln>
            </p:spPr>
            <p:txBody>
              <a:bodyPr rtlCol="0" anchor="ctr"/>
              <a:lstStyle/>
              <a:p>
                <a:endParaRPr lang="en-GB" sz="1213" noProof="0"/>
              </a:p>
            </p:txBody>
          </p:sp>
          <p:sp>
            <p:nvSpPr>
              <p:cNvPr id="634" name="Freeform 42">
                <a:extLst>
                  <a:ext uri="{FF2B5EF4-FFF2-40B4-BE49-F238E27FC236}">
                    <a16:creationId xmlns:a16="http://schemas.microsoft.com/office/drawing/2014/main" id="{6C29F63D-D248-F44E-902A-4ED6677E7003}"/>
                  </a:ext>
                </a:extLst>
              </p:cNvPr>
              <p:cNvSpPr/>
              <p:nvPr/>
            </p:nvSpPr>
            <p:spPr>
              <a:xfrm>
                <a:off x="2747962" y="1010104"/>
                <a:ext cx="2781302" cy="2053586"/>
              </a:xfrm>
              <a:custGeom>
                <a:avLst/>
                <a:gdLst>
                  <a:gd name="connsiteX0" fmla="*/ 1821180 w 2781300"/>
                  <a:gd name="connsiteY0" fmla="*/ 1720215 h 2053589"/>
                  <a:gd name="connsiteX1" fmla="*/ 796290 w 2781300"/>
                  <a:gd name="connsiteY1" fmla="*/ 696278 h 2053589"/>
                  <a:gd name="connsiteX2" fmla="*/ 796290 w 2781300"/>
                  <a:gd name="connsiteY2" fmla="*/ 635318 h 2053589"/>
                  <a:gd name="connsiteX3" fmla="*/ 1026795 w 2781300"/>
                  <a:gd name="connsiteY3" fmla="*/ 865823 h 2053589"/>
                  <a:gd name="connsiteX4" fmla="*/ 1262063 w 2781300"/>
                  <a:gd name="connsiteY4" fmla="*/ 631508 h 2053589"/>
                  <a:gd name="connsiteX5" fmla="*/ 630555 w 2781300"/>
                  <a:gd name="connsiteY5" fmla="*/ 0 h 2053589"/>
                  <a:gd name="connsiteX6" fmla="*/ 0 w 2781300"/>
                  <a:gd name="connsiteY6" fmla="*/ 631508 h 2053589"/>
                  <a:gd name="connsiteX7" fmla="*/ 235267 w 2781300"/>
                  <a:gd name="connsiteY7" fmla="*/ 866775 h 2053589"/>
                  <a:gd name="connsiteX8" fmla="*/ 463867 w 2781300"/>
                  <a:gd name="connsiteY8" fmla="*/ 638175 h 2053589"/>
                  <a:gd name="connsiteX9" fmla="*/ 463867 w 2781300"/>
                  <a:gd name="connsiteY9" fmla="*/ 696278 h 2053589"/>
                  <a:gd name="connsiteX10" fmla="*/ 1821180 w 2781300"/>
                  <a:gd name="connsiteY10" fmla="*/ 2053590 h 2053589"/>
                  <a:gd name="connsiteX11" fmla="*/ 2781300 w 2781300"/>
                  <a:gd name="connsiteY11" fmla="*/ 1656398 h 2053589"/>
                  <a:gd name="connsiteX12" fmla="*/ 2546033 w 2781300"/>
                  <a:gd name="connsiteY12" fmla="*/ 1421130 h 2053589"/>
                  <a:gd name="connsiteX13" fmla="*/ 1821180 w 2781300"/>
                  <a:gd name="connsiteY13" fmla="*/ 1720215 h 205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300" h="2053589">
                    <a:moveTo>
                      <a:pt x="1821180" y="1720215"/>
                    </a:moveTo>
                    <a:cubicBezTo>
                      <a:pt x="1256348" y="1720215"/>
                      <a:pt x="796290" y="1260158"/>
                      <a:pt x="796290" y="696278"/>
                    </a:cubicBezTo>
                    <a:lnTo>
                      <a:pt x="796290" y="635318"/>
                    </a:lnTo>
                    <a:lnTo>
                      <a:pt x="1026795" y="865823"/>
                    </a:lnTo>
                    <a:lnTo>
                      <a:pt x="1262063" y="631508"/>
                    </a:lnTo>
                    <a:lnTo>
                      <a:pt x="630555" y="0"/>
                    </a:lnTo>
                    <a:lnTo>
                      <a:pt x="0" y="631508"/>
                    </a:lnTo>
                    <a:lnTo>
                      <a:pt x="235267" y="866775"/>
                    </a:lnTo>
                    <a:lnTo>
                      <a:pt x="463867" y="638175"/>
                    </a:lnTo>
                    <a:lnTo>
                      <a:pt x="463867" y="696278"/>
                    </a:lnTo>
                    <a:cubicBezTo>
                      <a:pt x="463867" y="1444943"/>
                      <a:pt x="1072515" y="2053590"/>
                      <a:pt x="1821180" y="2053590"/>
                    </a:cubicBezTo>
                    <a:cubicBezTo>
                      <a:pt x="2184083" y="2053590"/>
                      <a:pt x="2524125" y="1912620"/>
                      <a:pt x="2781300" y="1656398"/>
                    </a:cubicBezTo>
                    <a:lnTo>
                      <a:pt x="2546033" y="1421130"/>
                    </a:lnTo>
                    <a:cubicBezTo>
                      <a:pt x="2351723" y="1613535"/>
                      <a:pt x="2094548" y="1720215"/>
                      <a:pt x="1821180" y="1720215"/>
                    </a:cubicBezTo>
                    <a:close/>
                  </a:path>
                </a:pathLst>
              </a:custGeom>
              <a:grpFill/>
              <a:ln w="9525" cap="flat">
                <a:noFill/>
                <a:prstDash val="solid"/>
                <a:miter/>
              </a:ln>
            </p:spPr>
            <p:txBody>
              <a:bodyPr rtlCol="0" anchor="ctr"/>
              <a:lstStyle/>
              <a:p>
                <a:endParaRPr lang="en-GB" sz="1213" noProof="0"/>
              </a:p>
            </p:txBody>
          </p:sp>
          <p:sp>
            <p:nvSpPr>
              <p:cNvPr id="635" name="Freeform 43">
                <a:extLst>
                  <a:ext uri="{FF2B5EF4-FFF2-40B4-BE49-F238E27FC236}">
                    <a16:creationId xmlns:a16="http://schemas.microsoft.com/office/drawing/2014/main" id="{F2938959-7846-45D7-19A0-3ACF229D2514}"/>
                  </a:ext>
                </a:extLst>
              </p:cNvPr>
              <p:cNvSpPr/>
              <p:nvPr/>
            </p:nvSpPr>
            <p:spPr>
              <a:xfrm>
                <a:off x="4031940" y="1212012"/>
                <a:ext cx="1078235" cy="993467"/>
              </a:xfrm>
              <a:custGeom>
                <a:avLst/>
                <a:gdLst>
                  <a:gd name="connsiteX0" fmla="*/ 722948 w 1078229"/>
                  <a:gd name="connsiteY0" fmla="*/ 993458 h 993457"/>
                  <a:gd name="connsiteX1" fmla="*/ 540068 w 1078229"/>
                  <a:gd name="connsiteY1" fmla="*/ 659130 h 993457"/>
                  <a:gd name="connsiteX2" fmla="*/ 357188 w 1078229"/>
                  <a:gd name="connsiteY2" fmla="*/ 993458 h 993457"/>
                  <a:gd name="connsiteX3" fmla="*/ 0 w 1078229"/>
                  <a:gd name="connsiteY3" fmla="*/ 993458 h 993457"/>
                  <a:gd name="connsiteX4" fmla="*/ 313372 w 1078229"/>
                  <a:gd name="connsiteY4" fmla="*/ 461010 h 993457"/>
                  <a:gd name="connsiteX5" fmla="*/ 19050 w 1078229"/>
                  <a:gd name="connsiteY5" fmla="*/ 0 h 993457"/>
                  <a:gd name="connsiteX6" fmla="*/ 376238 w 1078229"/>
                  <a:gd name="connsiteY6" fmla="*/ 0 h 993457"/>
                  <a:gd name="connsiteX7" fmla="*/ 537210 w 1078229"/>
                  <a:gd name="connsiteY7" fmla="*/ 268605 h 993457"/>
                  <a:gd name="connsiteX8" fmla="*/ 692468 w 1078229"/>
                  <a:gd name="connsiteY8" fmla="*/ 0 h 993457"/>
                  <a:gd name="connsiteX9" fmla="*/ 1051560 w 1078229"/>
                  <a:gd name="connsiteY9" fmla="*/ 0 h 993457"/>
                  <a:gd name="connsiteX10" fmla="*/ 766762 w 1078229"/>
                  <a:gd name="connsiteY10" fmla="*/ 459105 h 993457"/>
                  <a:gd name="connsiteX11" fmla="*/ 1078230 w 1078229"/>
                  <a:gd name="connsiteY11" fmla="*/ 993458 h 993457"/>
                  <a:gd name="connsiteX12" fmla="*/ 722948 w 1078229"/>
                  <a:gd name="connsiteY12" fmla="*/ 993458 h 99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229" h="993457">
                    <a:moveTo>
                      <a:pt x="722948" y="993458"/>
                    </a:moveTo>
                    <a:cubicBezTo>
                      <a:pt x="688658" y="853440"/>
                      <a:pt x="632460" y="755333"/>
                      <a:pt x="540068" y="659130"/>
                    </a:cubicBezTo>
                    <a:cubicBezTo>
                      <a:pt x="447675" y="755333"/>
                      <a:pt x="390525" y="853440"/>
                      <a:pt x="357188" y="993458"/>
                    </a:cubicBezTo>
                    <a:lnTo>
                      <a:pt x="0" y="993458"/>
                    </a:lnTo>
                    <a:cubicBezTo>
                      <a:pt x="32385" y="791528"/>
                      <a:pt x="124777" y="620078"/>
                      <a:pt x="313372" y="461010"/>
                    </a:cubicBezTo>
                    <a:cubicBezTo>
                      <a:pt x="143827" y="320993"/>
                      <a:pt x="63817" y="166688"/>
                      <a:pt x="19050" y="0"/>
                    </a:cubicBezTo>
                    <a:lnTo>
                      <a:pt x="376238" y="0"/>
                    </a:lnTo>
                    <a:cubicBezTo>
                      <a:pt x="416242" y="119063"/>
                      <a:pt x="464820" y="194310"/>
                      <a:pt x="537210" y="268605"/>
                    </a:cubicBezTo>
                    <a:cubicBezTo>
                      <a:pt x="610552" y="193358"/>
                      <a:pt x="654368" y="119063"/>
                      <a:pt x="692468" y="0"/>
                    </a:cubicBezTo>
                    <a:lnTo>
                      <a:pt x="1051560" y="0"/>
                    </a:lnTo>
                    <a:cubicBezTo>
                      <a:pt x="1009650" y="165735"/>
                      <a:pt x="930593" y="319088"/>
                      <a:pt x="766762" y="459105"/>
                    </a:cubicBezTo>
                    <a:cubicBezTo>
                      <a:pt x="953452" y="612458"/>
                      <a:pt x="1043940" y="791528"/>
                      <a:pt x="1078230" y="993458"/>
                    </a:cubicBezTo>
                    <a:lnTo>
                      <a:pt x="722948" y="993458"/>
                    </a:lnTo>
                    <a:close/>
                  </a:path>
                </a:pathLst>
              </a:custGeom>
              <a:grpFill/>
              <a:ln w="9525" cap="flat">
                <a:noFill/>
                <a:prstDash val="solid"/>
                <a:miter/>
              </a:ln>
            </p:spPr>
            <p:txBody>
              <a:bodyPr rtlCol="0" anchor="ctr"/>
              <a:lstStyle/>
              <a:p>
                <a:endParaRPr lang="en-GB" sz="1213" noProof="0"/>
              </a:p>
            </p:txBody>
          </p:sp>
        </p:grpSp>
      </p:grpSp>
      <p:sp>
        <p:nvSpPr>
          <p:cNvPr id="277" name="TextBox 276">
            <a:extLst>
              <a:ext uri="{FF2B5EF4-FFF2-40B4-BE49-F238E27FC236}">
                <a16:creationId xmlns:a16="http://schemas.microsoft.com/office/drawing/2014/main" id="{AF01A3AF-0CD6-D9A6-E9E0-CBAD027EBE28}"/>
              </a:ext>
            </a:extLst>
          </p:cNvPr>
          <p:cNvSpPr txBox="1">
            <a:spLocks/>
          </p:cNvSpPr>
          <p:nvPr/>
        </p:nvSpPr>
        <p:spPr>
          <a:xfrm>
            <a:off x="1016398" y="3656315"/>
            <a:ext cx="866392" cy="190511"/>
          </a:xfrm>
          <a:prstGeom prst="rect">
            <a:avLst/>
          </a:prstGeom>
          <a:noFill/>
        </p:spPr>
        <p:txBody>
          <a:bodyPr wrap="none" lIns="0" tIns="0" rIns="0" bIns="0" rtlCol="0">
            <a:spAutoFit/>
          </a:bodyPr>
          <a:lstStyle/>
          <a:p>
            <a:pPr>
              <a:lnSpc>
                <a:spcPct val="96000"/>
              </a:lnSpc>
              <a:spcBef>
                <a:spcPts val="1783"/>
              </a:spcBef>
            </a:pPr>
            <a:r>
              <a:rPr lang="en-GB" sz="644" noProof="0">
                <a:solidFill>
                  <a:srgbClr val="644C76"/>
                </a:solidFill>
              </a:rPr>
              <a:t>Under development: </a:t>
            </a:r>
            <a:br>
              <a:rPr lang="en-GB" sz="644" noProof="0">
                <a:solidFill>
                  <a:srgbClr val="644C76"/>
                </a:solidFill>
              </a:rPr>
            </a:br>
            <a:r>
              <a:rPr lang="en-GB" sz="644" noProof="0">
                <a:solidFill>
                  <a:srgbClr val="644C76"/>
                </a:solidFill>
              </a:rPr>
              <a:t>300,000 T </a:t>
            </a:r>
            <a:r>
              <a:rPr lang="en-GB" sz="644" noProof="0" err="1">
                <a:solidFill>
                  <a:srgbClr val="644C76"/>
                </a:solidFill>
              </a:rPr>
              <a:t>emethanol</a:t>
            </a:r>
            <a:endParaRPr lang="en-GB" sz="644" noProof="0">
              <a:solidFill>
                <a:srgbClr val="644C76"/>
              </a:solidFill>
            </a:endParaRPr>
          </a:p>
        </p:txBody>
      </p:sp>
      <p:sp>
        <p:nvSpPr>
          <p:cNvPr id="278" name="TextBox 277">
            <a:extLst>
              <a:ext uri="{FF2B5EF4-FFF2-40B4-BE49-F238E27FC236}">
                <a16:creationId xmlns:a16="http://schemas.microsoft.com/office/drawing/2014/main" id="{B42DA9A7-61C1-A823-622D-55B18460B7D8}"/>
              </a:ext>
            </a:extLst>
          </p:cNvPr>
          <p:cNvSpPr txBox="1">
            <a:spLocks/>
          </p:cNvSpPr>
          <p:nvPr/>
        </p:nvSpPr>
        <p:spPr>
          <a:xfrm>
            <a:off x="1016391" y="3308544"/>
            <a:ext cx="1227255" cy="285766"/>
          </a:xfrm>
          <a:prstGeom prst="rect">
            <a:avLst/>
          </a:prstGeom>
          <a:noFill/>
        </p:spPr>
        <p:txBody>
          <a:bodyPr wrap="none" lIns="0" tIns="0" rIns="0" bIns="0" rtlCol="0">
            <a:spAutoFit/>
          </a:bodyPr>
          <a:lstStyle/>
          <a:p>
            <a:pPr>
              <a:lnSpc>
                <a:spcPct val="96000"/>
              </a:lnSpc>
              <a:spcBef>
                <a:spcPts val="1783"/>
              </a:spcBef>
            </a:pPr>
            <a:r>
              <a:rPr lang="en-GB" sz="644" noProof="0">
                <a:solidFill>
                  <a:schemeClr val="accent1"/>
                </a:solidFill>
              </a:rPr>
              <a:t>In operation: 340MW</a:t>
            </a:r>
            <a:br>
              <a:rPr lang="en-GB" sz="644" noProof="0">
                <a:solidFill>
                  <a:schemeClr val="accent1"/>
                </a:solidFill>
              </a:rPr>
            </a:br>
            <a:r>
              <a:rPr lang="en-GB" sz="644" noProof="0">
                <a:solidFill>
                  <a:srgbClr val="00948A"/>
                </a:solidFill>
              </a:rPr>
              <a:t>Under construction: 250MW</a:t>
            </a:r>
            <a:br>
              <a:rPr lang="en-GB" sz="644" noProof="0">
                <a:solidFill>
                  <a:schemeClr val="tx2"/>
                </a:solidFill>
              </a:rPr>
            </a:br>
            <a:r>
              <a:rPr lang="en-GB" sz="644" noProof="0">
                <a:solidFill>
                  <a:schemeClr val="accent3"/>
                </a:solidFill>
              </a:rPr>
              <a:t>Under development: 2,050MW</a:t>
            </a:r>
          </a:p>
        </p:txBody>
      </p:sp>
      <p:grpSp>
        <p:nvGrpSpPr>
          <p:cNvPr id="11" name="Group 10">
            <a:extLst>
              <a:ext uri="{FF2B5EF4-FFF2-40B4-BE49-F238E27FC236}">
                <a16:creationId xmlns:a16="http://schemas.microsoft.com/office/drawing/2014/main" id="{9E984E9E-1AB4-6F80-D91C-F3A345E774A3}"/>
              </a:ext>
            </a:extLst>
          </p:cNvPr>
          <p:cNvGrpSpPr>
            <a:grpSpLocks/>
          </p:cNvGrpSpPr>
          <p:nvPr/>
        </p:nvGrpSpPr>
        <p:grpSpPr>
          <a:xfrm>
            <a:off x="4932553" y="2033104"/>
            <a:ext cx="105941" cy="107482"/>
            <a:chOff x="4422457" y="2436551"/>
            <a:chExt cx="306705" cy="270396"/>
          </a:xfrm>
        </p:grpSpPr>
        <p:sp>
          <p:nvSpPr>
            <p:cNvPr id="21" name="Freeform 9">
              <a:extLst>
                <a:ext uri="{FF2B5EF4-FFF2-40B4-BE49-F238E27FC236}">
                  <a16:creationId xmlns:a16="http://schemas.microsoft.com/office/drawing/2014/main" id="{836D71FC-D8F6-E158-C251-18ACA5C497DA}"/>
                </a:ext>
              </a:extLst>
            </p:cNvPr>
            <p:cNvSpPr/>
            <p:nvPr/>
          </p:nvSpPr>
          <p:spPr>
            <a:xfrm>
              <a:off x="4515802" y="2436551"/>
              <a:ext cx="120015" cy="95489"/>
            </a:xfrm>
            <a:custGeom>
              <a:avLst/>
              <a:gdLst>
                <a:gd name="connsiteX0" fmla="*/ 11430 w 120015"/>
                <a:gd name="connsiteY0" fmla="*/ 47272 h 95489"/>
                <a:gd name="connsiteX1" fmla="*/ 17145 w 120015"/>
                <a:gd name="connsiteY1" fmla="*/ 41600 h 95489"/>
                <a:gd name="connsiteX2" fmla="*/ 22860 w 120015"/>
                <a:gd name="connsiteY2" fmla="*/ 41600 h 95489"/>
                <a:gd name="connsiteX3" fmla="*/ 22860 w 120015"/>
                <a:gd name="connsiteY3" fmla="*/ 95490 h 95489"/>
                <a:gd name="connsiteX4" fmla="*/ 60007 w 120015"/>
                <a:gd name="connsiteY4" fmla="*/ 95490 h 95489"/>
                <a:gd name="connsiteX5" fmla="*/ 97155 w 120015"/>
                <a:gd name="connsiteY5" fmla="*/ 95490 h 95489"/>
                <a:gd name="connsiteX6" fmla="*/ 97155 w 120015"/>
                <a:gd name="connsiteY6" fmla="*/ 41600 h 95489"/>
                <a:gd name="connsiteX7" fmla="*/ 102870 w 120015"/>
                <a:gd name="connsiteY7" fmla="*/ 41600 h 95489"/>
                <a:gd name="connsiteX8" fmla="*/ 108585 w 120015"/>
                <a:gd name="connsiteY8" fmla="*/ 47272 h 95489"/>
                <a:gd name="connsiteX9" fmla="*/ 108585 w 120015"/>
                <a:gd name="connsiteY9" fmla="*/ 95490 h 95489"/>
                <a:gd name="connsiteX10" fmla="*/ 120015 w 120015"/>
                <a:gd name="connsiteY10" fmla="*/ 95490 h 95489"/>
                <a:gd name="connsiteX11" fmla="*/ 120015 w 120015"/>
                <a:gd name="connsiteY11" fmla="*/ 46327 h 95489"/>
                <a:gd name="connsiteX12" fmla="*/ 102870 w 120015"/>
                <a:gd name="connsiteY12" fmla="*/ 29309 h 95489"/>
                <a:gd name="connsiteX13" fmla="*/ 97155 w 120015"/>
                <a:gd name="connsiteY13" fmla="*/ 29309 h 95489"/>
                <a:gd name="connsiteX14" fmla="*/ 97155 w 120015"/>
                <a:gd name="connsiteY14" fmla="*/ 0 h 95489"/>
                <a:gd name="connsiteX15" fmla="*/ 22860 w 120015"/>
                <a:gd name="connsiteY15" fmla="*/ 0 h 95489"/>
                <a:gd name="connsiteX16" fmla="*/ 22860 w 120015"/>
                <a:gd name="connsiteY16" fmla="*/ 29309 h 95489"/>
                <a:gd name="connsiteX17" fmla="*/ 17145 w 120015"/>
                <a:gd name="connsiteY17" fmla="*/ 29309 h 95489"/>
                <a:gd name="connsiteX18" fmla="*/ 0 w 120015"/>
                <a:gd name="connsiteY18" fmla="*/ 46327 h 95489"/>
                <a:gd name="connsiteX19" fmla="*/ 0 w 120015"/>
                <a:gd name="connsiteY19" fmla="*/ 95490 h 95489"/>
                <a:gd name="connsiteX20" fmla="*/ 11430 w 120015"/>
                <a:gd name="connsiteY20" fmla="*/ 95490 h 95489"/>
                <a:gd name="connsiteX21" fmla="*/ 11430 w 120015"/>
                <a:gd name="connsiteY21" fmla="*/ 47272 h 95489"/>
                <a:gd name="connsiteX22" fmla="*/ 53340 w 120015"/>
                <a:gd name="connsiteY22" fmla="*/ 28363 h 95489"/>
                <a:gd name="connsiteX23" fmla="*/ 73342 w 120015"/>
                <a:gd name="connsiteY23" fmla="*/ 28363 h 95489"/>
                <a:gd name="connsiteX24" fmla="*/ 65722 w 120015"/>
                <a:gd name="connsiteY24" fmla="*/ 44436 h 95489"/>
                <a:gd name="connsiteX25" fmla="*/ 79057 w 120015"/>
                <a:gd name="connsiteY25" fmla="*/ 44436 h 95489"/>
                <a:gd name="connsiteX26" fmla="*/ 60960 w 120015"/>
                <a:gd name="connsiteY26" fmla="*/ 72799 h 95489"/>
                <a:gd name="connsiteX27" fmla="*/ 60960 w 120015"/>
                <a:gd name="connsiteY27" fmla="*/ 52945 h 95489"/>
                <a:gd name="connsiteX28" fmla="*/ 46672 w 120015"/>
                <a:gd name="connsiteY28" fmla="*/ 52945 h 95489"/>
                <a:gd name="connsiteX29" fmla="*/ 52388 w 120015"/>
                <a:gd name="connsiteY29" fmla="*/ 28363 h 9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015" h="95489">
                  <a:moveTo>
                    <a:pt x="11430" y="47272"/>
                  </a:moveTo>
                  <a:cubicBezTo>
                    <a:pt x="11430" y="44436"/>
                    <a:pt x="14288" y="41600"/>
                    <a:pt x="17145" y="41600"/>
                  </a:cubicBezTo>
                  <a:lnTo>
                    <a:pt x="22860" y="41600"/>
                  </a:lnTo>
                  <a:lnTo>
                    <a:pt x="22860" y="95490"/>
                  </a:lnTo>
                  <a:cubicBezTo>
                    <a:pt x="35242" y="95490"/>
                    <a:pt x="47625" y="95490"/>
                    <a:pt x="60007" y="95490"/>
                  </a:cubicBezTo>
                  <a:cubicBezTo>
                    <a:pt x="72390" y="95490"/>
                    <a:pt x="84772" y="95490"/>
                    <a:pt x="97155" y="95490"/>
                  </a:cubicBezTo>
                  <a:lnTo>
                    <a:pt x="97155" y="41600"/>
                  </a:lnTo>
                  <a:lnTo>
                    <a:pt x="102870" y="41600"/>
                  </a:lnTo>
                  <a:cubicBezTo>
                    <a:pt x="105728" y="41600"/>
                    <a:pt x="108585" y="44436"/>
                    <a:pt x="108585" y="47272"/>
                  </a:cubicBezTo>
                  <a:lnTo>
                    <a:pt x="108585" y="95490"/>
                  </a:lnTo>
                  <a:cubicBezTo>
                    <a:pt x="112395" y="95490"/>
                    <a:pt x="116205" y="95490"/>
                    <a:pt x="120015" y="95490"/>
                  </a:cubicBezTo>
                  <a:lnTo>
                    <a:pt x="120015" y="46327"/>
                  </a:lnTo>
                  <a:cubicBezTo>
                    <a:pt x="120015" y="36872"/>
                    <a:pt x="112395" y="29309"/>
                    <a:pt x="102870" y="29309"/>
                  </a:cubicBezTo>
                  <a:lnTo>
                    <a:pt x="97155" y="29309"/>
                  </a:lnTo>
                  <a:lnTo>
                    <a:pt x="97155" y="0"/>
                  </a:lnTo>
                  <a:lnTo>
                    <a:pt x="22860" y="0"/>
                  </a:lnTo>
                  <a:lnTo>
                    <a:pt x="22860" y="29309"/>
                  </a:lnTo>
                  <a:lnTo>
                    <a:pt x="17145" y="29309"/>
                  </a:lnTo>
                  <a:cubicBezTo>
                    <a:pt x="7620" y="29309"/>
                    <a:pt x="0" y="36872"/>
                    <a:pt x="0" y="46327"/>
                  </a:cubicBezTo>
                  <a:lnTo>
                    <a:pt x="0" y="95490"/>
                  </a:lnTo>
                  <a:cubicBezTo>
                    <a:pt x="3810" y="95490"/>
                    <a:pt x="7620" y="95490"/>
                    <a:pt x="11430" y="95490"/>
                  </a:cubicBezTo>
                  <a:lnTo>
                    <a:pt x="11430" y="47272"/>
                  </a:lnTo>
                  <a:close/>
                  <a:moveTo>
                    <a:pt x="53340" y="28363"/>
                  </a:moveTo>
                  <a:lnTo>
                    <a:pt x="73342" y="28363"/>
                  </a:lnTo>
                  <a:lnTo>
                    <a:pt x="65722" y="44436"/>
                  </a:lnTo>
                  <a:lnTo>
                    <a:pt x="79057" y="44436"/>
                  </a:lnTo>
                  <a:lnTo>
                    <a:pt x="60960" y="72799"/>
                  </a:lnTo>
                  <a:lnTo>
                    <a:pt x="60960" y="52945"/>
                  </a:lnTo>
                  <a:lnTo>
                    <a:pt x="46672" y="52945"/>
                  </a:lnTo>
                  <a:lnTo>
                    <a:pt x="52388" y="28363"/>
                  </a:ln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22" name="Freeform 10">
              <a:extLst>
                <a:ext uri="{FF2B5EF4-FFF2-40B4-BE49-F238E27FC236}">
                  <a16:creationId xmlns:a16="http://schemas.microsoft.com/office/drawing/2014/main" id="{54AFB51C-947A-D267-AF5B-BB5F35035461}"/>
                </a:ext>
              </a:extLst>
            </p:cNvPr>
            <p:cNvSpPr/>
            <p:nvPr/>
          </p:nvSpPr>
          <p:spPr>
            <a:xfrm>
              <a:off x="4422457" y="2516250"/>
              <a:ext cx="306705" cy="190697"/>
            </a:xfrm>
            <a:custGeom>
              <a:avLst/>
              <a:gdLst>
                <a:gd name="connsiteX0" fmla="*/ 306705 w 306705"/>
                <a:gd name="connsiteY0" fmla="*/ 32808 h 190697"/>
                <a:gd name="connsiteX1" fmla="*/ 153353 w 306705"/>
                <a:gd name="connsiteY1" fmla="*/ 26190 h 190697"/>
                <a:gd name="connsiteX2" fmla="*/ 0 w 306705"/>
                <a:gd name="connsiteY2" fmla="*/ 32808 h 190697"/>
                <a:gd name="connsiteX3" fmla="*/ 0 w 306705"/>
                <a:gd name="connsiteY3" fmla="*/ 38481 h 190697"/>
                <a:gd name="connsiteX4" fmla="*/ 153353 w 306705"/>
                <a:gd name="connsiteY4" fmla="*/ 190698 h 190697"/>
                <a:gd name="connsiteX5" fmla="*/ 306705 w 306705"/>
                <a:gd name="connsiteY5" fmla="*/ 38481 h 190697"/>
                <a:gd name="connsiteX6" fmla="*/ 306705 w 306705"/>
                <a:gd name="connsiteY6" fmla="*/ 32808 h 190697"/>
                <a:gd name="connsiteX7" fmla="*/ 227648 w 306705"/>
                <a:gd name="connsiteY7" fmla="*/ 148153 h 190697"/>
                <a:gd name="connsiteX8" fmla="*/ 197168 w 306705"/>
                <a:gd name="connsiteY8" fmla="*/ 157607 h 190697"/>
                <a:gd name="connsiteX9" fmla="*/ 163830 w 306705"/>
                <a:gd name="connsiteY9" fmla="*/ 152880 h 190697"/>
                <a:gd name="connsiteX10" fmla="*/ 118110 w 306705"/>
                <a:gd name="connsiteY10" fmla="*/ 156662 h 190697"/>
                <a:gd name="connsiteX11" fmla="*/ 86678 w 306705"/>
                <a:gd name="connsiteY11" fmla="*/ 133026 h 190697"/>
                <a:gd name="connsiteX12" fmla="*/ 70485 w 306705"/>
                <a:gd name="connsiteY12" fmla="*/ 99935 h 190697"/>
                <a:gd name="connsiteX13" fmla="*/ 93345 w 306705"/>
                <a:gd name="connsiteY13" fmla="*/ 76299 h 190697"/>
                <a:gd name="connsiteX14" fmla="*/ 127635 w 306705"/>
                <a:gd name="connsiteY14" fmla="*/ 65899 h 190697"/>
                <a:gd name="connsiteX15" fmla="*/ 147638 w 306705"/>
                <a:gd name="connsiteY15" fmla="*/ 49826 h 190697"/>
                <a:gd name="connsiteX16" fmla="*/ 185738 w 306705"/>
                <a:gd name="connsiteY16" fmla="*/ 49826 h 190697"/>
                <a:gd name="connsiteX17" fmla="*/ 211455 w 306705"/>
                <a:gd name="connsiteY17" fmla="*/ 76299 h 190697"/>
                <a:gd name="connsiteX18" fmla="*/ 219075 w 306705"/>
                <a:gd name="connsiteY18" fmla="*/ 101826 h 190697"/>
                <a:gd name="connsiteX19" fmla="*/ 236220 w 306705"/>
                <a:gd name="connsiteY19" fmla="*/ 121680 h 190697"/>
                <a:gd name="connsiteX20" fmla="*/ 227648 w 306705"/>
                <a:gd name="connsiteY20" fmla="*/ 149098 h 19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705" h="190697">
                  <a:moveTo>
                    <a:pt x="306705" y="32808"/>
                  </a:moveTo>
                  <a:cubicBezTo>
                    <a:pt x="260985" y="28081"/>
                    <a:pt x="209550" y="26190"/>
                    <a:pt x="153353" y="26190"/>
                  </a:cubicBezTo>
                  <a:cubicBezTo>
                    <a:pt x="97155" y="26190"/>
                    <a:pt x="45720" y="29027"/>
                    <a:pt x="0" y="32808"/>
                  </a:cubicBezTo>
                  <a:cubicBezTo>
                    <a:pt x="0" y="34699"/>
                    <a:pt x="0" y="36590"/>
                    <a:pt x="0" y="38481"/>
                  </a:cubicBezTo>
                  <a:cubicBezTo>
                    <a:pt x="0" y="122626"/>
                    <a:pt x="68580" y="190698"/>
                    <a:pt x="153353" y="190698"/>
                  </a:cubicBezTo>
                  <a:cubicBezTo>
                    <a:pt x="238125" y="190698"/>
                    <a:pt x="306705" y="122626"/>
                    <a:pt x="306705" y="38481"/>
                  </a:cubicBezTo>
                  <a:cubicBezTo>
                    <a:pt x="306705" y="-45664"/>
                    <a:pt x="306705" y="34699"/>
                    <a:pt x="306705" y="32808"/>
                  </a:cubicBezTo>
                  <a:close/>
                  <a:moveTo>
                    <a:pt x="227648" y="148153"/>
                  </a:moveTo>
                  <a:cubicBezTo>
                    <a:pt x="219075" y="154771"/>
                    <a:pt x="207645" y="156662"/>
                    <a:pt x="197168" y="157607"/>
                  </a:cubicBezTo>
                  <a:cubicBezTo>
                    <a:pt x="185738" y="157607"/>
                    <a:pt x="174308" y="152880"/>
                    <a:pt x="163830" y="152880"/>
                  </a:cubicBezTo>
                  <a:cubicBezTo>
                    <a:pt x="148590" y="152880"/>
                    <a:pt x="133350" y="158553"/>
                    <a:pt x="118110" y="156662"/>
                  </a:cubicBezTo>
                  <a:cubicBezTo>
                    <a:pt x="102870" y="154771"/>
                    <a:pt x="90488" y="148153"/>
                    <a:pt x="86678" y="133026"/>
                  </a:cubicBezTo>
                  <a:cubicBezTo>
                    <a:pt x="81915" y="115062"/>
                    <a:pt x="69533" y="114117"/>
                    <a:pt x="70485" y="99935"/>
                  </a:cubicBezTo>
                  <a:cubicBezTo>
                    <a:pt x="70485" y="86699"/>
                    <a:pt x="82868" y="81026"/>
                    <a:pt x="93345" y="76299"/>
                  </a:cubicBezTo>
                  <a:cubicBezTo>
                    <a:pt x="105728" y="71572"/>
                    <a:pt x="117158" y="71572"/>
                    <a:pt x="127635" y="65899"/>
                  </a:cubicBezTo>
                  <a:cubicBezTo>
                    <a:pt x="135255" y="62117"/>
                    <a:pt x="140018" y="52663"/>
                    <a:pt x="147638" y="49826"/>
                  </a:cubicBezTo>
                  <a:cubicBezTo>
                    <a:pt x="159068" y="45099"/>
                    <a:pt x="173355" y="44154"/>
                    <a:pt x="185738" y="49826"/>
                  </a:cubicBezTo>
                  <a:cubicBezTo>
                    <a:pt x="198120" y="54554"/>
                    <a:pt x="207645" y="64954"/>
                    <a:pt x="211455" y="76299"/>
                  </a:cubicBezTo>
                  <a:cubicBezTo>
                    <a:pt x="214313" y="84808"/>
                    <a:pt x="214313" y="94262"/>
                    <a:pt x="219075" y="101826"/>
                  </a:cubicBezTo>
                  <a:cubicBezTo>
                    <a:pt x="223838" y="109389"/>
                    <a:pt x="233363" y="114117"/>
                    <a:pt x="236220" y="121680"/>
                  </a:cubicBezTo>
                  <a:cubicBezTo>
                    <a:pt x="240983" y="131135"/>
                    <a:pt x="236220" y="142480"/>
                    <a:pt x="227648" y="149098"/>
                  </a:cubicBez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24" name="Freeform 11">
              <a:extLst>
                <a:ext uri="{FF2B5EF4-FFF2-40B4-BE49-F238E27FC236}">
                  <a16:creationId xmlns:a16="http://schemas.microsoft.com/office/drawing/2014/main" id="{78BB3AC6-BAB2-7ED7-1A67-11494696C7F9}"/>
                </a:ext>
              </a:extLst>
            </p:cNvPr>
            <p:cNvSpPr/>
            <p:nvPr/>
          </p:nvSpPr>
          <p:spPr>
            <a:xfrm>
              <a:off x="4526280" y="2603895"/>
              <a:ext cx="35242" cy="39708"/>
            </a:xfrm>
            <a:custGeom>
              <a:avLst/>
              <a:gdLst>
                <a:gd name="connsiteX0" fmla="*/ 20002 w 35242"/>
                <a:gd name="connsiteY0" fmla="*/ 32145 h 39708"/>
                <a:gd name="connsiteX1" fmla="*/ 7620 w 35242"/>
                <a:gd name="connsiteY1" fmla="*/ 19854 h 39708"/>
                <a:gd name="connsiteX2" fmla="*/ 20002 w 35242"/>
                <a:gd name="connsiteY2" fmla="*/ 7564 h 39708"/>
                <a:gd name="connsiteX3" fmla="*/ 29527 w 35242"/>
                <a:gd name="connsiteY3" fmla="*/ 11345 h 39708"/>
                <a:gd name="connsiteX4" fmla="*/ 34290 w 35242"/>
                <a:gd name="connsiteY4" fmla="*/ 4727 h 39708"/>
                <a:gd name="connsiteX5" fmla="*/ 20002 w 35242"/>
                <a:gd name="connsiteY5" fmla="*/ 0 h 39708"/>
                <a:gd name="connsiteX6" fmla="*/ 0 w 35242"/>
                <a:gd name="connsiteY6" fmla="*/ 19854 h 39708"/>
                <a:gd name="connsiteX7" fmla="*/ 20002 w 35242"/>
                <a:gd name="connsiteY7" fmla="*/ 39709 h 39708"/>
                <a:gd name="connsiteX8" fmla="*/ 35242 w 35242"/>
                <a:gd name="connsiteY8" fmla="*/ 33091 h 39708"/>
                <a:gd name="connsiteX9" fmla="*/ 30480 w 35242"/>
                <a:gd name="connsiteY9" fmla="*/ 27418 h 39708"/>
                <a:gd name="connsiteX10" fmla="*/ 20002 w 35242"/>
                <a:gd name="connsiteY10" fmla="*/ 32145 h 3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2" h="39708">
                  <a:moveTo>
                    <a:pt x="20002" y="32145"/>
                  </a:moveTo>
                  <a:cubicBezTo>
                    <a:pt x="13335" y="32145"/>
                    <a:pt x="7620" y="26472"/>
                    <a:pt x="7620" y="19854"/>
                  </a:cubicBezTo>
                  <a:cubicBezTo>
                    <a:pt x="7620" y="13236"/>
                    <a:pt x="13335" y="7564"/>
                    <a:pt x="20002" y="7564"/>
                  </a:cubicBezTo>
                  <a:cubicBezTo>
                    <a:pt x="26670" y="7564"/>
                    <a:pt x="26670" y="9454"/>
                    <a:pt x="29527" y="11345"/>
                  </a:cubicBezTo>
                  <a:lnTo>
                    <a:pt x="34290" y="4727"/>
                  </a:lnTo>
                  <a:cubicBezTo>
                    <a:pt x="30480" y="1891"/>
                    <a:pt x="25717" y="0"/>
                    <a:pt x="20002" y="0"/>
                  </a:cubicBezTo>
                  <a:cubicBezTo>
                    <a:pt x="8572" y="0"/>
                    <a:pt x="0" y="8509"/>
                    <a:pt x="0" y="19854"/>
                  </a:cubicBezTo>
                  <a:cubicBezTo>
                    <a:pt x="0" y="31200"/>
                    <a:pt x="8572" y="39709"/>
                    <a:pt x="20002" y="39709"/>
                  </a:cubicBezTo>
                  <a:cubicBezTo>
                    <a:pt x="31432" y="39709"/>
                    <a:pt x="31432" y="37818"/>
                    <a:pt x="35242" y="33091"/>
                  </a:cubicBezTo>
                  <a:lnTo>
                    <a:pt x="30480" y="27418"/>
                  </a:lnTo>
                  <a:cubicBezTo>
                    <a:pt x="27622" y="30254"/>
                    <a:pt x="24765" y="32145"/>
                    <a:pt x="20002" y="32145"/>
                  </a:cubicBez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25" name="Freeform 12">
              <a:extLst>
                <a:ext uri="{FF2B5EF4-FFF2-40B4-BE49-F238E27FC236}">
                  <a16:creationId xmlns:a16="http://schemas.microsoft.com/office/drawing/2014/main" id="{B6793FDA-D39A-2F05-F072-54D82D4694C6}"/>
                </a:ext>
              </a:extLst>
            </p:cNvPr>
            <p:cNvSpPr/>
            <p:nvPr/>
          </p:nvSpPr>
          <p:spPr>
            <a:xfrm>
              <a:off x="4562475" y="2603895"/>
              <a:ext cx="40005" cy="39708"/>
            </a:xfrm>
            <a:custGeom>
              <a:avLst/>
              <a:gdLst>
                <a:gd name="connsiteX0" fmla="*/ 20003 w 40005"/>
                <a:gd name="connsiteY0" fmla="*/ 0 h 39708"/>
                <a:gd name="connsiteX1" fmla="*/ 0 w 40005"/>
                <a:gd name="connsiteY1" fmla="*/ 19854 h 39708"/>
                <a:gd name="connsiteX2" fmla="*/ 20003 w 40005"/>
                <a:gd name="connsiteY2" fmla="*/ 39709 h 39708"/>
                <a:gd name="connsiteX3" fmla="*/ 40005 w 40005"/>
                <a:gd name="connsiteY3" fmla="*/ 19854 h 39708"/>
                <a:gd name="connsiteX4" fmla="*/ 20003 w 40005"/>
                <a:gd name="connsiteY4" fmla="*/ 0 h 39708"/>
                <a:gd name="connsiteX5" fmla="*/ 20003 w 40005"/>
                <a:gd name="connsiteY5" fmla="*/ 32145 h 39708"/>
                <a:gd name="connsiteX6" fmla="*/ 7620 w 40005"/>
                <a:gd name="connsiteY6" fmla="*/ 19854 h 39708"/>
                <a:gd name="connsiteX7" fmla="*/ 20003 w 40005"/>
                <a:gd name="connsiteY7" fmla="*/ 7564 h 39708"/>
                <a:gd name="connsiteX8" fmla="*/ 32385 w 40005"/>
                <a:gd name="connsiteY8" fmla="*/ 19854 h 39708"/>
                <a:gd name="connsiteX9" fmla="*/ 20003 w 40005"/>
                <a:gd name="connsiteY9" fmla="*/ 32145 h 3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05" h="39708">
                  <a:moveTo>
                    <a:pt x="20003" y="0"/>
                  </a:moveTo>
                  <a:cubicBezTo>
                    <a:pt x="8572" y="0"/>
                    <a:pt x="0" y="8509"/>
                    <a:pt x="0" y="19854"/>
                  </a:cubicBezTo>
                  <a:cubicBezTo>
                    <a:pt x="0" y="31200"/>
                    <a:pt x="8572" y="39709"/>
                    <a:pt x="20003" y="39709"/>
                  </a:cubicBezTo>
                  <a:cubicBezTo>
                    <a:pt x="31432" y="39709"/>
                    <a:pt x="40005" y="31200"/>
                    <a:pt x="40005" y="19854"/>
                  </a:cubicBezTo>
                  <a:cubicBezTo>
                    <a:pt x="40005" y="8509"/>
                    <a:pt x="31432" y="0"/>
                    <a:pt x="20003" y="0"/>
                  </a:cubicBezTo>
                  <a:close/>
                  <a:moveTo>
                    <a:pt x="20003" y="32145"/>
                  </a:moveTo>
                  <a:cubicBezTo>
                    <a:pt x="13335" y="32145"/>
                    <a:pt x="7620" y="26472"/>
                    <a:pt x="7620" y="19854"/>
                  </a:cubicBezTo>
                  <a:cubicBezTo>
                    <a:pt x="7620" y="13236"/>
                    <a:pt x="13335" y="7564"/>
                    <a:pt x="20003" y="7564"/>
                  </a:cubicBezTo>
                  <a:cubicBezTo>
                    <a:pt x="26670" y="7564"/>
                    <a:pt x="32385" y="13236"/>
                    <a:pt x="32385" y="19854"/>
                  </a:cubicBezTo>
                  <a:cubicBezTo>
                    <a:pt x="32385" y="26472"/>
                    <a:pt x="26670" y="32145"/>
                    <a:pt x="20003" y="32145"/>
                  </a:cubicBez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sp>
          <p:nvSpPr>
            <p:cNvPr id="26" name="Freeform 13">
              <a:extLst>
                <a:ext uri="{FF2B5EF4-FFF2-40B4-BE49-F238E27FC236}">
                  <a16:creationId xmlns:a16="http://schemas.microsoft.com/office/drawing/2014/main" id="{A3F1B13A-1B77-E135-A265-2DDF87088B52}"/>
                </a:ext>
              </a:extLst>
            </p:cNvPr>
            <p:cNvSpPr/>
            <p:nvPr/>
          </p:nvSpPr>
          <p:spPr>
            <a:xfrm>
              <a:off x="4605337" y="2613349"/>
              <a:ext cx="22859" cy="30254"/>
            </a:xfrm>
            <a:custGeom>
              <a:avLst/>
              <a:gdLst>
                <a:gd name="connsiteX0" fmla="*/ 18097 w 22859"/>
                <a:gd name="connsiteY0" fmla="*/ 18909 h 30254"/>
                <a:gd name="connsiteX1" fmla="*/ 21907 w 22859"/>
                <a:gd name="connsiteY1" fmla="*/ 9454 h 30254"/>
                <a:gd name="connsiteX2" fmla="*/ 11430 w 22859"/>
                <a:gd name="connsiteY2" fmla="*/ 0 h 30254"/>
                <a:gd name="connsiteX3" fmla="*/ 0 w 22859"/>
                <a:gd name="connsiteY3" fmla="*/ 6618 h 30254"/>
                <a:gd name="connsiteX4" fmla="*/ 4763 w 22859"/>
                <a:gd name="connsiteY4" fmla="*/ 11345 h 30254"/>
                <a:gd name="connsiteX5" fmla="*/ 10478 w 22859"/>
                <a:gd name="connsiteY5" fmla="*/ 7564 h 30254"/>
                <a:gd name="connsiteX6" fmla="*/ 14288 w 22859"/>
                <a:gd name="connsiteY6" fmla="*/ 10400 h 30254"/>
                <a:gd name="connsiteX7" fmla="*/ 7620 w 22859"/>
                <a:gd name="connsiteY7" fmla="*/ 20800 h 30254"/>
                <a:gd name="connsiteX8" fmla="*/ 0 w 22859"/>
                <a:gd name="connsiteY8" fmla="*/ 30254 h 30254"/>
                <a:gd name="connsiteX9" fmla="*/ 20955 w 22859"/>
                <a:gd name="connsiteY9" fmla="*/ 30254 h 30254"/>
                <a:gd name="connsiteX10" fmla="*/ 22860 w 22859"/>
                <a:gd name="connsiteY10" fmla="*/ 23636 h 30254"/>
                <a:gd name="connsiteX11" fmla="*/ 14288 w 22859"/>
                <a:gd name="connsiteY11" fmla="*/ 23636 h 30254"/>
                <a:gd name="connsiteX12" fmla="*/ 17145 w 22859"/>
                <a:gd name="connsiteY12" fmla="*/ 19854 h 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59" h="30254">
                  <a:moveTo>
                    <a:pt x="18097" y="18909"/>
                  </a:moveTo>
                  <a:cubicBezTo>
                    <a:pt x="20955" y="15127"/>
                    <a:pt x="21907" y="13236"/>
                    <a:pt x="21907" y="9454"/>
                  </a:cubicBezTo>
                  <a:cubicBezTo>
                    <a:pt x="21907" y="3782"/>
                    <a:pt x="17145" y="0"/>
                    <a:pt x="11430" y="0"/>
                  </a:cubicBezTo>
                  <a:cubicBezTo>
                    <a:pt x="5715" y="0"/>
                    <a:pt x="2857" y="2836"/>
                    <a:pt x="0" y="6618"/>
                  </a:cubicBezTo>
                  <a:lnTo>
                    <a:pt x="4763" y="11345"/>
                  </a:lnTo>
                  <a:cubicBezTo>
                    <a:pt x="6668" y="8509"/>
                    <a:pt x="8572" y="7564"/>
                    <a:pt x="10478" y="7564"/>
                  </a:cubicBezTo>
                  <a:cubicBezTo>
                    <a:pt x="12382" y="7564"/>
                    <a:pt x="14288" y="8509"/>
                    <a:pt x="14288" y="10400"/>
                  </a:cubicBezTo>
                  <a:cubicBezTo>
                    <a:pt x="14288" y="12291"/>
                    <a:pt x="12382" y="15127"/>
                    <a:pt x="7620" y="20800"/>
                  </a:cubicBezTo>
                  <a:lnTo>
                    <a:pt x="0" y="30254"/>
                  </a:lnTo>
                  <a:lnTo>
                    <a:pt x="20955" y="30254"/>
                  </a:lnTo>
                  <a:lnTo>
                    <a:pt x="22860" y="23636"/>
                  </a:lnTo>
                  <a:lnTo>
                    <a:pt x="14288" y="23636"/>
                  </a:lnTo>
                  <a:lnTo>
                    <a:pt x="17145" y="19854"/>
                  </a:lnTo>
                  <a:close/>
                </a:path>
              </a:pathLst>
            </a:custGeom>
            <a:solidFill>
              <a:srgbClr val="3B4956"/>
            </a:solidFill>
            <a:ln w="9525" cap="flat">
              <a:noFill/>
              <a:prstDash val="solid"/>
              <a:miter/>
            </a:ln>
          </p:spPr>
          <p:txBody>
            <a:bodyPr rtlCol="0" anchor="ctr"/>
            <a:lstStyle>
              <a:defPPr>
                <a:defRPr lang="en-US"/>
              </a:defPPr>
              <a:lvl1pPr marL="0" algn="l" defTabSz="622048" rtl="0" eaLnBrk="1" latinLnBrk="0" hangingPunct="1">
                <a:defRPr sz="1225" kern="1200">
                  <a:solidFill>
                    <a:schemeClr val="tx1"/>
                  </a:solidFill>
                  <a:latin typeface="+mn-lt"/>
                  <a:ea typeface="+mn-ea"/>
                  <a:cs typeface="+mn-cs"/>
                </a:defRPr>
              </a:lvl1pPr>
              <a:lvl2pPr marL="311024" algn="l" defTabSz="622048" rtl="0" eaLnBrk="1" latinLnBrk="0" hangingPunct="1">
                <a:defRPr sz="1225" kern="1200">
                  <a:solidFill>
                    <a:schemeClr val="tx1"/>
                  </a:solidFill>
                  <a:latin typeface="+mn-lt"/>
                  <a:ea typeface="+mn-ea"/>
                  <a:cs typeface="+mn-cs"/>
                </a:defRPr>
              </a:lvl2pPr>
              <a:lvl3pPr marL="622048" algn="l" defTabSz="622048" rtl="0" eaLnBrk="1" latinLnBrk="0" hangingPunct="1">
                <a:defRPr sz="1225" kern="1200">
                  <a:solidFill>
                    <a:schemeClr val="tx1"/>
                  </a:solidFill>
                  <a:latin typeface="+mn-lt"/>
                  <a:ea typeface="+mn-ea"/>
                  <a:cs typeface="+mn-cs"/>
                </a:defRPr>
              </a:lvl3pPr>
              <a:lvl4pPr marL="933073" algn="l" defTabSz="622048" rtl="0" eaLnBrk="1" latinLnBrk="0" hangingPunct="1">
                <a:defRPr sz="1225" kern="1200">
                  <a:solidFill>
                    <a:schemeClr val="tx1"/>
                  </a:solidFill>
                  <a:latin typeface="+mn-lt"/>
                  <a:ea typeface="+mn-ea"/>
                  <a:cs typeface="+mn-cs"/>
                </a:defRPr>
              </a:lvl4pPr>
              <a:lvl5pPr marL="1244097" algn="l" defTabSz="622048" rtl="0" eaLnBrk="1" latinLnBrk="0" hangingPunct="1">
                <a:defRPr sz="1225" kern="1200">
                  <a:solidFill>
                    <a:schemeClr val="tx1"/>
                  </a:solidFill>
                  <a:latin typeface="+mn-lt"/>
                  <a:ea typeface="+mn-ea"/>
                  <a:cs typeface="+mn-cs"/>
                </a:defRPr>
              </a:lvl5pPr>
              <a:lvl6pPr marL="1555121" algn="l" defTabSz="622048" rtl="0" eaLnBrk="1" latinLnBrk="0" hangingPunct="1">
                <a:defRPr sz="1225" kern="1200">
                  <a:solidFill>
                    <a:schemeClr val="tx1"/>
                  </a:solidFill>
                  <a:latin typeface="+mn-lt"/>
                  <a:ea typeface="+mn-ea"/>
                  <a:cs typeface="+mn-cs"/>
                </a:defRPr>
              </a:lvl6pPr>
              <a:lvl7pPr marL="1866145" algn="l" defTabSz="622048" rtl="0" eaLnBrk="1" latinLnBrk="0" hangingPunct="1">
                <a:defRPr sz="1225" kern="1200">
                  <a:solidFill>
                    <a:schemeClr val="tx1"/>
                  </a:solidFill>
                  <a:latin typeface="+mn-lt"/>
                  <a:ea typeface="+mn-ea"/>
                  <a:cs typeface="+mn-cs"/>
                </a:defRPr>
              </a:lvl7pPr>
              <a:lvl8pPr marL="2177169" algn="l" defTabSz="622048" rtl="0" eaLnBrk="1" latinLnBrk="0" hangingPunct="1">
                <a:defRPr sz="1225" kern="1200">
                  <a:solidFill>
                    <a:schemeClr val="tx1"/>
                  </a:solidFill>
                  <a:latin typeface="+mn-lt"/>
                  <a:ea typeface="+mn-ea"/>
                  <a:cs typeface="+mn-cs"/>
                </a:defRPr>
              </a:lvl8pPr>
              <a:lvl9pPr marL="2488193" algn="l" defTabSz="622048" rtl="0" eaLnBrk="1" latinLnBrk="0" hangingPunct="1">
                <a:defRPr sz="1225" kern="1200">
                  <a:solidFill>
                    <a:schemeClr val="tx1"/>
                  </a:solidFill>
                  <a:latin typeface="+mn-lt"/>
                  <a:ea typeface="+mn-ea"/>
                  <a:cs typeface="+mn-cs"/>
                </a:defRPr>
              </a:lvl9pPr>
            </a:lstStyle>
            <a:p>
              <a:endParaRPr lang="en-GB" sz="1213" noProof="0"/>
            </a:p>
          </p:txBody>
        </p:sp>
      </p:grpSp>
      <p:sp>
        <p:nvSpPr>
          <p:cNvPr id="27" name="TextBox 26">
            <a:extLst>
              <a:ext uri="{FF2B5EF4-FFF2-40B4-BE49-F238E27FC236}">
                <a16:creationId xmlns:a16="http://schemas.microsoft.com/office/drawing/2014/main" id="{8C3D3267-89CF-E505-38BD-CF6F6DDB6502}"/>
              </a:ext>
            </a:extLst>
          </p:cNvPr>
          <p:cNvSpPr txBox="1">
            <a:spLocks/>
          </p:cNvSpPr>
          <p:nvPr/>
        </p:nvSpPr>
        <p:spPr>
          <a:xfrm>
            <a:off x="5093625" y="2037209"/>
            <a:ext cx="1185923" cy="95256"/>
          </a:xfrm>
          <a:prstGeom prst="rect">
            <a:avLst/>
          </a:prstGeom>
          <a:noFill/>
        </p:spPr>
        <p:txBody>
          <a:bodyPr wrap="none" lIns="0" tIns="0" rIns="0" bIns="0" rtlCol="0">
            <a:spAutoFit/>
          </a:bodyPr>
          <a:lstStyle/>
          <a:p>
            <a:pPr>
              <a:lnSpc>
                <a:spcPct val="96000"/>
              </a:lnSpc>
              <a:spcBef>
                <a:spcPts val="1783"/>
              </a:spcBef>
            </a:pPr>
            <a:r>
              <a:rPr lang="en-GB" sz="644" noProof="0">
                <a:solidFill>
                  <a:srgbClr val="00948A"/>
                </a:solidFill>
              </a:rPr>
              <a:t>Under construction: 1,498MW</a:t>
            </a:r>
          </a:p>
        </p:txBody>
      </p:sp>
    </p:spTree>
    <p:custDataLst>
      <p:tags r:id="rId1"/>
    </p:custDataLst>
    <p:extLst>
      <p:ext uri="{BB962C8B-B14F-4D97-AF65-F5344CB8AC3E}">
        <p14:creationId xmlns:p14="http://schemas.microsoft.com/office/powerpoint/2010/main" val="19514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0F0F0"/>
        </a:solidFill>
        <a:effectLst/>
      </p:bgPr>
    </p:bg>
    <p:spTree>
      <p:nvGrpSpPr>
        <p:cNvPr id="1" name="">
          <a:extLst>
            <a:ext uri="{FF2B5EF4-FFF2-40B4-BE49-F238E27FC236}">
              <a16:creationId xmlns:a16="http://schemas.microsoft.com/office/drawing/2014/main" id="{21516B2D-B6AF-0D19-71EF-FB6C6573F944}"/>
            </a:ext>
          </a:extLst>
        </p:cNvPr>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8B7A1C9D-86B1-9AEC-F4B2-7F2766EE6589}"/>
              </a:ext>
            </a:extLst>
          </p:cNvPr>
          <p:cNvPicPr>
            <a:picLocks noGrp="1" noChangeAspect="1"/>
          </p:cNvPicPr>
          <p:nvPr>
            <p:ph idx="4294967295"/>
          </p:nvPr>
        </p:nvPicPr>
        <p:blipFill>
          <a:blip r:embed="rId5">
            <a:extLst>
              <a:ext uri="{96DAC541-7B7A-43D3-8B79-37D633B846F1}">
                <asvg:svgBlip xmlns:asvg="http://schemas.microsoft.com/office/drawing/2016/SVG/main" r:embed="rId6"/>
              </a:ext>
            </a:extLst>
          </a:blip>
          <a:stretch>
            <a:fillRect/>
          </a:stretch>
        </p:blipFill>
        <p:spPr>
          <a:xfrm>
            <a:off x="1678586" y="4376191"/>
            <a:ext cx="844168" cy="280846"/>
          </a:xfrm>
        </p:spPr>
      </p:pic>
      <p:graphicFrame>
        <p:nvGraphicFramePr>
          <p:cNvPr id="20" name="Chart 19">
            <a:extLst>
              <a:ext uri="{FF2B5EF4-FFF2-40B4-BE49-F238E27FC236}">
                <a16:creationId xmlns:a16="http://schemas.microsoft.com/office/drawing/2014/main" id="{F126D460-C486-2FD0-C4F1-BAB9FCD571C2}"/>
              </a:ext>
            </a:extLst>
          </p:cNvPr>
          <p:cNvGraphicFramePr/>
          <p:nvPr>
            <p:extLst>
              <p:ext uri="{D42A27DB-BD31-4B8C-83A1-F6EECF244321}">
                <p14:modId xmlns:p14="http://schemas.microsoft.com/office/powerpoint/2010/main" val="983268736"/>
              </p:ext>
            </p:extLst>
          </p:nvPr>
        </p:nvGraphicFramePr>
        <p:xfrm>
          <a:off x="949824" y="1162681"/>
          <a:ext cx="2334704" cy="1556470"/>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20">
            <a:extLst>
              <a:ext uri="{FF2B5EF4-FFF2-40B4-BE49-F238E27FC236}">
                <a16:creationId xmlns:a16="http://schemas.microsoft.com/office/drawing/2014/main" id="{5FDBD3CC-6A23-CE2E-FA1A-66871D992DD4}"/>
              </a:ext>
            </a:extLst>
          </p:cNvPr>
          <p:cNvSpPr/>
          <p:nvPr/>
        </p:nvSpPr>
        <p:spPr>
          <a:xfrm>
            <a:off x="1726899" y="1699214"/>
            <a:ext cx="780555" cy="540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1200"/>
              </a:spcAft>
            </a:pPr>
            <a:r>
              <a:rPr lang="en-GB" sz="1800" noProof="0" dirty="0">
                <a:solidFill>
                  <a:schemeClr val="accent5">
                    <a:lumMod val="50000"/>
                  </a:schemeClr>
                </a:solidFill>
              </a:rPr>
              <a:t>93 %</a:t>
            </a:r>
            <a:br>
              <a:rPr lang="en-GB" sz="1400" b="1" noProof="0" dirty="0">
                <a:solidFill>
                  <a:schemeClr val="accent5">
                    <a:lumMod val="50000"/>
                  </a:schemeClr>
                </a:solidFill>
              </a:rPr>
            </a:br>
            <a:r>
              <a:rPr lang="en-GB" sz="998" noProof="0" dirty="0">
                <a:solidFill>
                  <a:schemeClr val="accent5">
                    <a:lumMod val="50000"/>
                  </a:schemeClr>
                </a:solidFill>
              </a:rPr>
              <a:t>Fossil fuels </a:t>
            </a:r>
            <a:br>
              <a:rPr lang="en-GB" sz="998" noProof="0" dirty="0">
                <a:solidFill>
                  <a:schemeClr val="accent5">
                    <a:lumMod val="50000"/>
                  </a:schemeClr>
                </a:solidFill>
              </a:rPr>
            </a:br>
            <a:r>
              <a:rPr lang="en-GB" sz="998" noProof="0" dirty="0">
                <a:solidFill>
                  <a:schemeClr val="accent5">
                    <a:lumMod val="50000"/>
                  </a:schemeClr>
                </a:solidFill>
              </a:rPr>
              <a:t>and grids</a:t>
            </a:r>
          </a:p>
        </p:txBody>
      </p:sp>
      <p:sp>
        <p:nvSpPr>
          <p:cNvPr id="27" name="Text Placeholder 3">
            <a:extLst>
              <a:ext uri="{FF2B5EF4-FFF2-40B4-BE49-F238E27FC236}">
                <a16:creationId xmlns:a16="http://schemas.microsoft.com/office/drawing/2014/main" id="{87AC1B6E-FDDA-6A86-6E24-3936BB0F13C6}"/>
              </a:ext>
            </a:extLst>
          </p:cNvPr>
          <p:cNvSpPr>
            <a:spLocks noGrp="1"/>
          </p:cNvSpPr>
          <p:nvPr>
            <p:custDataLst>
              <p:tags r:id="rId1"/>
            </p:custDataLst>
          </p:nvPr>
        </p:nvSpPr>
        <p:spPr bwMode="gray">
          <a:xfrm>
            <a:off x="2975437" y="1757212"/>
            <a:ext cx="3193126" cy="367409"/>
          </a:xfrm>
          <a:prstGeom prst="rect">
            <a:avLst/>
          </a:prstGeom>
          <a:noFill/>
        </p:spPr>
        <p:txBody>
          <a:bodyPr vert="horz" wrap="squar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defTabSz="729586">
              <a:lnSpc>
                <a:spcPct val="90000"/>
              </a:lnSpc>
              <a:spcBef>
                <a:spcPts val="0"/>
              </a:spcBef>
              <a:spcAft>
                <a:spcPts val="0"/>
              </a:spcAft>
              <a:buSzPct val="100000"/>
              <a:buNone/>
              <a:defRPr/>
            </a:pPr>
            <a:r>
              <a:rPr lang="en-GB" noProof="0" dirty="0">
                <a:solidFill>
                  <a:schemeClr val="tx2"/>
                </a:solidFill>
                <a:cs typeface="Arial" panose="020B0604020202020204" pitchFamily="34" charset="0"/>
              </a:rPr>
              <a:t>Operating profit, DKKbn, %</a:t>
            </a:r>
          </a:p>
        </p:txBody>
      </p:sp>
      <p:pic>
        <p:nvPicPr>
          <p:cNvPr id="28" name="Logo">
            <a:extLst>
              <a:ext uri="{FF2B5EF4-FFF2-40B4-BE49-F238E27FC236}">
                <a16:creationId xmlns:a16="http://schemas.microsoft.com/office/drawing/2014/main" id="{09169514-EF4F-9BA7-2371-CA2BA3315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7069" y="4340867"/>
            <a:ext cx="1026984" cy="280846"/>
          </a:xfrm>
          <a:prstGeom prst="rect">
            <a:avLst/>
          </a:prstGeom>
        </p:spPr>
      </p:pic>
      <p:graphicFrame>
        <p:nvGraphicFramePr>
          <p:cNvPr id="30" name="Chart 29">
            <a:extLst>
              <a:ext uri="{FF2B5EF4-FFF2-40B4-BE49-F238E27FC236}">
                <a16:creationId xmlns:a16="http://schemas.microsoft.com/office/drawing/2014/main" id="{60B3FCD5-D878-118B-9234-D16264DF6DD7}"/>
              </a:ext>
            </a:extLst>
          </p:cNvPr>
          <p:cNvGraphicFramePr/>
          <p:nvPr>
            <p:extLst>
              <p:ext uri="{D42A27DB-BD31-4B8C-83A1-F6EECF244321}">
                <p14:modId xmlns:p14="http://schemas.microsoft.com/office/powerpoint/2010/main" val="3647822896"/>
              </p:ext>
            </p:extLst>
          </p:nvPr>
        </p:nvGraphicFramePr>
        <p:xfrm>
          <a:off x="5861486" y="1162681"/>
          <a:ext cx="2334704" cy="1556470"/>
        </p:xfrm>
        <a:graphic>
          <a:graphicData uri="http://schemas.openxmlformats.org/drawingml/2006/chart">
            <c:chart xmlns:c="http://schemas.openxmlformats.org/drawingml/2006/chart" xmlns:r="http://schemas.openxmlformats.org/officeDocument/2006/relationships" r:id="rId10"/>
          </a:graphicData>
        </a:graphic>
      </p:graphicFrame>
      <p:sp>
        <p:nvSpPr>
          <p:cNvPr id="31" name="Rectangle 30">
            <a:extLst>
              <a:ext uri="{FF2B5EF4-FFF2-40B4-BE49-F238E27FC236}">
                <a16:creationId xmlns:a16="http://schemas.microsoft.com/office/drawing/2014/main" id="{295AB5A4-64FB-CC49-41C6-BA354A06359C}"/>
              </a:ext>
            </a:extLst>
          </p:cNvPr>
          <p:cNvSpPr/>
          <p:nvPr/>
        </p:nvSpPr>
        <p:spPr>
          <a:xfrm>
            <a:off x="6638561" y="1699214"/>
            <a:ext cx="780555" cy="540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1200"/>
              </a:spcAft>
            </a:pPr>
            <a:r>
              <a:rPr lang="en-GB" sz="1800" noProof="0" dirty="0">
                <a:solidFill>
                  <a:srgbClr val="0003B5"/>
                </a:solidFill>
              </a:rPr>
              <a:t>99% </a:t>
            </a:r>
            <a:br>
              <a:rPr lang="en-GB" sz="1400" b="1" noProof="0" dirty="0">
                <a:solidFill>
                  <a:srgbClr val="0003B5"/>
                </a:solidFill>
              </a:rPr>
            </a:br>
            <a:r>
              <a:rPr lang="en-GB" sz="1000" noProof="0" dirty="0">
                <a:solidFill>
                  <a:srgbClr val="0003B5"/>
                </a:solidFill>
              </a:rPr>
              <a:t>Renewable</a:t>
            </a:r>
            <a:br>
              <a:rPr lang="en-GB" sz="1000" noProof="0" dirty="0">
                <a:solidFill>
                  <a:srgbClr val="0003B5"/>
                </a:solidFill>
              </a:rPr>
            </a:br>
            <a:r>
              <a:rPr lang="en-GB" sz="1000" noProof="0" dirty="0">
                <a:solidFill>
                  <a:srgbClr val="0003B5"/>
                </a:solidFill>
              </a:rPr>
              <a:t>energy</a:t>
            </a:r>
            <a:endParaRPr lang="en-GB" sz="900" noProof="0" dirty="0">
              <a:solidFill>
                <a:srgbClr val="0003B5"/>
              </a:solidFill>
            </a:endParaRPr>
          </a:p>
        </p:txBody>
      </p:sp>
      <p:graphicFrame>
        <p:nvGraphicFramePr>
          <p:cNvPr id="3" name="Chart 2">
            <a:extLst>
              <a:ext uri="{FF2B5EF4-FFF2-40B4-BE49-F238E27FC236}">
                <a16:creationId xmlns:a16="http://schemas.microsoft.com/office/drawing/2014/main" id="{1EF22FD2-DD06-BA63-5D1F-2882DF2FFC8A}"/>
              </a:ext>
            </a:extLst>
          </p:cNvPr>
          <p:cNvGraphicFramePr/>
          <p:nvPr>
            <p:extLst>
              <p:ext uri="{D42A27DB-BD31-4B8C-83A1-F6EECF244321}">
                <p14:modId xmlns:p14="http://schemas.microsoft.com/office/powerpoint/2010/main" val="2460602426"/>
              </p:ext>
            </p:extLst>
          </p:nvPr>
        </p:nvGraphicFramePr>
        <p:xfrm>
          <a:off x="949824" y="2661153"/>
          <a:ext cx="2334704" cy="1556470"/>
        </p:xfrm>
        <a:graphic>
          <a:graphicData uri="http://schemas.openxmlformats.org/drawingml/2006/chart">
            <c:chart xmlns:c="http://schemas.openxmlformats.org/drawingml/2006/chart" xmlns:r="http://schemas.openxmlformats.org/officeDocument/2006/relationships" r:id="rId11"/>
          </a:graphicData>
        </a:graphic>
      </p:graphicFrame>
      <p:sp>
        <p:nvSpPr>
          <p:cNvPr id="4" name="Rectangle 3">
            <a:extLst>
              <a:ext uri="{FF2B5EF4-FFF2-40B4-BE49-F238E27FC236}">
                <a16:creationId xmlns:a16="http://schemas.microsoft.com/office/drawing/2014/main" id="{407124A6-193B-D824-B640-E9A3A1F6984F}"/>
              </a:ext>
            </a:extLst>
          </p:cNvPr>
          <p:cNvSpPr/>
          <p:nvPr/>
        </p:nvSpPr>
        <p:spPr>
          <a:xfrm>
            <a:off x="1726899" y="3197686"/>
            <a:ext cx="780555" cy="540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1200"/>
              </a:spcAft>
            </a:pPr>
            <a:r>
              <a:rPr lang="en-GB" sz="1800" noProof="0" dirty="0">
                <a:solidFill>
                  <a:schemeClr val="accent5">
                    <a:lumMod val="50000"/>
                  </a:schemeClr>
                </a:solidFill>
              </a:rPr>
              <a:t>92 %</a:t>
            </a:r>
            <a:br>
              <a:rPr lang="en-GB" sz="1496" b="1" noProof="0" dirty="0">
                <a:solidFill>
                  <a:schemeClr val="accent5">
                    <a:lumMod val="50000"/>
                  </a:schemeClr>
                </a:solidFill>
              </a:rPr>
            </a:br>
            <a:r>
              <a:rPr lang="en-GB" sz="998" noProof="0" dirty="0">
                <a:solidFill>
                  <a:schemeClr val="accent5">
                    <a:lumMod val="50000"/>
                  </a:schemeClr>
                </a:solidFill>
              </a:rPr>
              <a:t>Fossil </a:t>
            </a:r>
            <a:br>
              <a:rPr lang="en-GB" sz="998" noProof="0" dirty="0">
                <a:solidFill>
                  <a:schemeClr val="accent5">
                    <a:lumMod val="50000"/>
                  </a:schemeClr>
                </a:solidFill>
              </a:rPr>
            </a:br>
            <a:r>
              <a:rPr lang="en-GB" sz="998" noProof="0" dirty="0">
                <a:solidFill>
                  <a:schemeClr val="accent5">
                    <a:lumMod val="50000"/>
                  </a:schemeClr>
                </a:solidFill>
              </a:rPr>
              <a:t>fuels</a:t>
            </a:r>
          </a:p>
        </p:txBody>
      </p:sp>
      <p:sp>
        <p:nvSpPr>
          <p:cNvPr id="6" name="Text Placeholder 3">
            <a:extLst>
              <a:ext uri="{FF2B5EF4-FFF2-40B4-BE49-F238E27FC236}">
                <a16:creationId xmlns:a16="http://schemas.microsoft.com/office/drawing/2014/main" id="{B67EB4CF-0377-CA56-2772-8C0152E45A0F}"/>
              </a:ext>
            </a:extLst>
          </p:cNvPr>
          <p:cNvSpPr>
            <a:spLocks noGrp="1"/>
          </p:cNvSpPr>
          <p:nvPr>
            <p:custDataLst>
              <p:tags r:id="rId2"/>
            </p:custDataLst>
          </p:nvPr>
        </p:nvSpPr>
        <p:spPr bwMode="gray">
          <a:xfrm>
            <a:off x="2885136" y="3255684"/>
            <a:ext cx="3379186" cy="367409"/>
          </a:xfrm>
          <a:prstGeom prst="rect">
            <a:avLst/>
          </a:prstGeom>
          <a:noFill/>
        </p:spPr>
        <p:txBody>
          <a:bodyPr vert="horz" wrap="squar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defTabSz="729586">
              <a:lnSpc>
                <a:spcPct val="90000"/>
              </a:lnSpc>
              <a:spcBef>
                <a:spcPts val="0"/>
              </a:spcBef>
              <a:spcAft>
                <a:spcPts val="0"/>
              </a:spcAft>
              <a:buSzPct val="100000"/>
              <a:buNone/>
              <a:defRPr/>
            </a:pPr>
            <a:r>
              <a:rPr lang="en-GB" noProof="0" dirty="0">
                <a:solidFill>
                  <a:schemeClr val="tx2"/>
                </a:solidFill>
                <a:cs typeface="Arial" panose="020B0604020202020204" pitchFamily="34" charset="0"/>
              </a:rPr>
              <a:t>Power and heat production, TWh, %</a:t>
            </a:r>
          </a:p>
        </p:txBody>
      </p:sp>
      <p:graphicFrame>
        <p:nvGraphicFramePr>
          <p:cNvPr id="7" name="Chart 6">
            <a:extLst>
              <a:ext uri="{FF2B5EF4-FFF2-40B4-BE49-F238E27FC236}">
                <a16:creationId xmlns:a16="http://schemas.microsoft.com/office/drawing/2014/main" id="{1E5BB9EF-39CE-A686-BB2D-F531A15F15D3}"/>
              </a:ext>
            </a:extLst>
          </p:cNvPr>
          <p:cNvGraphicFramePr/>
          <p:nvPr>
            <p:extLst>
              <p:ext uri="{D42A27DB-BD31-4B8C-83A1-F6EECF244321}">
                <p14:modId xmlns:p14="http://schemas.microsoft.com/office/powerpoint/2010/main" val="2807539528"/>
              </p:ext>
            </p:extLst>
          </p:nvPr>
        </p:nvGraphicFramePr>
        <p:xfrm>
          <a:off x="5861486" y="2661153"/>
          <a:ext cx="2334704" cy="1556470"/>
        </p:xfrm>
        <a:graphic>
          <a:graphicData uri="http://schemas.openxmlformats.org/drawingml/2006/chart">
            <c:chart xmlns:c="http://schemas.openxmlformats.org/drawingml/2006/chart" xmlns:r="http://schemas.openxmlformats.org/officeDocument/2006/relationships" r:id="rId12"/>
          </a:graphicData>
        </a:graphic>
      </p:graphicFrame>
      <p:sp>
        <p:nvSpPr>
          <p:cNvPr id="8" name="Rectangle 7">
            <a:extLst>
              <a:ext uri="{FF2B5EF4-FFF2-40B4-BE49-F238E27FC236}">
                <a16:creationId xmlns:a16="http://schemas.microsoft.com/office/drawing/2014/main" id="{876C6DE9-852B-F0D6-B7E0-7D40C30BE37B}"/>
              </a:ext>
            </a:extLst>
          </p:cNvPr>
          <p:cNvSpPr/>
          <p:nvPr/>
        </p:nvSpPr>
        <p:spPr>
          <a:xfrm>
            <a:off x="6638561" y="3197686"/>
            <a:ext cx="780555" cy="540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Aft>
                <a:spcPts val="1200"/>
              </a:spcAft>
            </a:pPr>
            <a:r>
              <a:rPr lang="en-GB" sz="1800" noProof="0" dirty="0">
                <a:solidFill>
                  <a:srgbClr val="0003B5"/>
                </a:solidFill>
              </a:rPr>
              <a:t>99 % </a:t>
            </a:r>
            <a:br>
              <a:rPr lang="en-GB" sz="1400" b="1" noProof="0" dirty="0">
                <a:solidFill>
                  <a:srgbClr val="0003B5"/>
                </a:solidFill>
              </a:rPr>
            </a:br>
            <a:r>
              <a:rPr lang="en-GB" sz="1000" noProof="0" dirty="0">
                <a:solidFill>
                  <a:srgbClr val="0003B5"/>
                </a:solidFill>
              </a:rPr>
              <a:t>Renewable</a:t>
            </a:r>
            <a:br>
              <a:rPr lang="en-GB" sz="1000" noProof="0" dirty="0">
                <a:solidFill>
                  <a:srgbClr val="0003B5"/>
                </a:solidFill>
              </a:rPr>
            </a:br>
            <a:r>
              <a:rPr lang="en-GB" sz="1000" noProof="0" dirty="0">
                <a:solidFill>
                  <a:srgbClr val="0003B5"/>
                </a:solidFill>
              </a:rPr>
              <a:t>energy</a:t>
            </a:r>
            <a:endParaRPr lang="en-GB" sz="900" noProof="0" dirty="0">
              <a:solidFill>
                <a:srgbClr val="0003B5"/>
              </a:solidFill>
            </a:endParaRPr>
          </a:p>
        </p:txBody>
      </p:sp>
      <p:sp>
        <p:nvSpPr>
          <p:cNvPr id="9" name="Title 2">
            <a:extLst>
              <a:ext uri="{FF2B5EF4-FFF2-40B4-BE49-F238E27FC236}">
                <a16:creationId xmlns:a16="http://schemas.microsoft.com/office/drawing/2014/main" id="{9885F978-8E3C-2BD2-9AC9-FBE802A865DF}"/>
              </a:ext>
            </a:extLst>
          </p:cNvPr>
          <p:cNvSpPr txBox="1">
            <a:spLocks/>
          </p:cNvSpPr>
          <p:nvPr/>
        </p:nvSpPr>
        <p:spPr>
          <a:xfrm>
            <a:off x="432000" y="252000"/>
            <a:ext cx="4818873" cy="576000"/>
          </a:xfrm>
          <a:prstGeom prst="rect">
            <a:avLst/>
          </a:prstGeom>
        </p:spPr>
        <p:txBody>
          <a:bodyPr/>
          <a:lstStyle>
            <a:lvl1pPr algn="l" defTabSz="685804" rtl="0" eaLnBrk="1" latinLnBrk="0" hangingPunct="1">
              <a:lnSpc>
                <a:spcPct val="95000"/>
              </a:lnSpc>
              <a:spcBef>
                <a:spcPct val="0"/>
              </a:spcBef>
              <a:buNone/>
              <a:defRPr sz="2000" b="0" i="0" kern="1200">
                <a:solidFill>
                  <a:srgbClr val="0003B5"/>
                </a:solidFill>
                <a:latin typeface="+mj-lt"/>
                <a:ea typeface="+mj-ea"/>
                <a:cs typeface="Arial" panose="020B0604020202020204" pitchFamily="34" charset="0"/>
                <a:sym typeface="Orsted Sans Office" panose="00000500000000000000" pitchFamily="2" charset="0"/>
              </a:defRPr>
            </a:lvl1pPr>
          </a:lstStyle>
          <a:p>
            <a:r>
              <a:rPr lang="en-GB" dirty="0"/>
              <a:t>We have succeeded in profoundly transforming Ørsted</a:t>
            </a:r>
          </a:p>
        </p:txBody>
      </p:sp>
      <p:cxnSp>
        <p:nvCxnSpPr>
          <p:cNvPr id="13" name="Straight Connector 12">
            <a:extLst>
              <a:ext uri="{FF2B5EF4-FFF2-40B4-BE49-F238E27FC236}">
                <a16:creationId xmlns:a16="http://schemas.microsoft.com/office/drawing/2014/main" id="{BF3A722B-1EE0-B25A-C279-02A09334D984}"/>
              </a:ext>
            </a:extLst>
          </p:cNvPr>
          <p:cNvCxnSpPr>
            <a:cxnSpLocks/>
          </p:cNvCxnSpPr>
          <p:nvPr/>
        </p:nvCxnSpPr>
        <p:spPr>
          <a:xfrm>
            <a:off x="2923284" y="1940916"/>
            <a:ext cx="510796" cy="0"/>
          </a:xfrm>
          <a:prstGeom prst="line">
            <a:avLst/>
          </a:prstGeom>
          <a:ln w="25400">
            <a:solidFill>
              <a:srgbClr val="0003B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FCECAB-7D89-C506-2DC5-39D8995D21CD}"/>
              </a:ext>
            </a:extLst>
          </p:cNvPr>
          <p:cNvCxnSpPr>
            <a:cxnSpLocks/>
          </p:cNvCxnSpPr>
          <p:nvPr/>
        </p:nvCxnSpPr>
        <p:spPr>
          <a:xfrm>
            <a:off x="5708650" y="1940916"/>
            <a:ext cx="455962" cy="0"/>
          </a:xfrm>
          <a:prstGeom prst="line">
            <a:avLst/>
          </a:prstGeom>
          <a:ln w="25400">
            <a:solidFill>
              <a:srgbClr val="0003B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1936CA-4BC9-754C-5965-56E3293822F6}"/>
              </a:ext>
            </a:extLst>
          </p:cNvPr>
          <p:cNvCxnSpPr>
            <a:cxnSpLocks/>
          </p:cNvCxnSpPr>
          <p:nvPr/>
        </p:nvCxnSpPr>
        <p:spPr>
          <a:xfrm>
            <a:off x="2882644" y="3434436"/>
            <a:ext cx="260606" cy="0"/>
          </a:xfrm>
          <a:prstGeom prst="line">
            <a:avLst/>
          </a:prstGeom>
          <a:ln w="25400">
            <a:solidFill>
              <a:srgbClr val="0003B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C95D63-E6A0-BB95-F16C-62289E10DD1B}"/>
              </a:ext>
            </a:extLst>
          </p:cNvPr>
          <p:cNvCxnSpPr>
            <a:cxnSpLocks/>
          </p:cNvCxnSpPr>
          <p:nvPr/>
        </p:nvCxnSpPr>
        <p:spPr>
          <a:xfrm>
            <a:off x="5967762" y="3433166"/>
            <a:ext cx="260350" cy="0"/>
          </a:xfrm>
          <a:prstGeom prst="line">
            <a:avLst/>
          </a:prstGeom>
          <a:ln w="25400">
            <a:solidFill>
              <a:srgbClr val="0003B5"/>
            </a:solidFill>
            <a:tailEnd type="triangle"/>
          </a:ln>
        </p:spPr>
        <p:style>
          <a:lnRef idx="1">
            <a:schemeClr val="accent1"/>
          </a:lnRef>
          <a:fillRef idx="0">
            <a:schemeClr val="accent1"/>
          </a:fillRef>
          <a:effectRef idx="0">
            <a:schemeClr val="accent1"/>
          </a:effectRef>
          <a:fontRef idx="minor">
            <a:schemeClr val="tx1"/>
          </a:fontRef>
        </p:style>
      </p:cxnSp>
      <p:pic>
        <p:nvPicPr>
          <p:cNvPr id="2" name="Logo">
            <a:extLst>
              <a:ext uri="{FF2B5EF4-FFF2-40B4-BE49-F238E27FC236}">
                <a16:creationId xmlns:a16="http://schemas.microsoft.com/office/drawing/2014/main" id="{2BA02AFA-1C39-B5B0-65EF-A9F7C1E5DE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26100" y="4814808"/>
            <a:ext cx="367200" cy="100417"/>
          </a:xfrm>
          <a:prstGeom prst="rect">
            <a:avLst/>
          </a:prstGeom>
        </p:spPr>
      </p:pic>
    </p:spTree>
    <p:extLst>
      <p:ext uri="{BB962C8B-B14F-4D97-AF65-F5344CB8AC3E}">
        <p14:creationId xmlns:p14="http://schemas.microsoft.com/office/powerpoint/2010/main" val="379726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0F0F0"/>
        </a:solidFill>
        <a:effectLst/>
      </p:bgPr>
    </p:bg>
    <p:spTree>
      <p:nvGrpSpPr>
        <p:cNvPr id="1" name="">
          <a:extLst>
            <a:ext uri="{FF2B5EF4-FFF2-40B4-BE49-F238E27FC236}">
              <a16:creationId xmlns:a16="http://schemas.microsoft.com/office/drawing/2014/main" id="{66DD8619-8724-9AC3-5DA2-6355D0B40F75}"/>
            </a:ext>
          </a:extLst>
        </p:cNvPr>
        <p:cNvGrpSpPr/>
        <p:nvPr/>
      </p:nvGrpSpPr>
      <p:grpSpPr>
        <a:xfrm>
          <a:off x="0" y="0"/>
          <a:ext cx="0" cy="0"/>
          <a:chOff x="0" y="0"/>
          <a:chExt cx="0" cy="0"/>
        </a:xfrm>
      </p:grpSpPr>
      <p:sp>
        <p:nvSpPr>
          <p:cNvPr id="220" name="Rectangle 15">
            <a:extLst>
              <a:ext uri="{FF2B5EF4-FFF2-40B4-BE49-F238E27FC236}">
                <a16:creationId xmlns:a16="http://schemas.microsoft.com/office/drawing/2014/main" id="{1A70CEF6-63D9-51C3-91AC-D6CCB705C102}"/>
              </a:ext>
            </a:extLst>
          </p:cNvPr>
          <p:cNvSpPr>
            <a:spLocks noChangeArrowheads="1"/>
          </p:cNvSpPr>
          <p:nvPr/>
        </p:nvSpPr>
        <p:spPr bwMode="auto">
          <a:xfrm>
            <a:off x="6739443" y="3386950"/>
            <a:ext cx="1863746" cy="836188"/>
          </a:xfrm>
          <a:prstGeom prst="rect">
            <a:avLst/>
          </a:prstGeom>
          <a:noFill/>
          <a:ln>
            <a:noFill/>
          </a:ln>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GB" sz="1400" noProof="0" dirty="0"/>
              <a:t>households can be powered</a:t>
            </a:r>
            <a:r>
              <a:rPr lang="en-GB" sz="1400" dirty="0"/>
              <a:t> </a:t>
            </a:r>
            <a:r>
              <a:rPr lang="en-GB" sz="1400" noProof="0" dirty="0"/>
              <a:t>by the end of 2027</a:t>
            </a:r>
            <a:endParaRPr lang="en-GB" sz="1100" noProof="0" dirty="0"/>
          </a:p>
        </p:txBody>
      </p:sp>
      <p:sp>
        <p:nvSpPr>
          <p:cNvPr id="200" name="Rectangle 15">
            <a:extLst>
              <a:ext uri="{FF2B5EF4-FFF2-40B4-BE49-F238E27FC236}">
                <a16:creationId xmlns:a16="http://schemas.microsoft.com/office/drawing/2014/main" id="{9EAC88C4-1D15-76EE-EEAD-9059628847D6}"/>
              </a:ext>
            </a:extLst>
          </p:cNvPr>
          <p:cNvSpPr>
            <a:spLocks noChangeArrowheads="1"/>
          </p:cNvSpPr>
          <p:nvPr/>
        </p:nvSpPr>
        <p:spPr bwMode="auto">
          <a:xfrm>
            <a:off x="3972342" y="1935874"/>
            <a:ext cx="1258885" cy="1493358"/>
          </a:xfrm>
          <a:prstGeom prst="rect">
            <a:avLst/>
          </a:prstGeom>
          <a:noFill/>
          <a:ln>
            <a:noFill/>
          </a:ln>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GB" sz="2800" noProof="0" dirty="0">
                <a:solidFill>
                  <a:srgbClr val="0003B5"/>
                </a:solidFill>
              </a:rPr>
              <a:t>8.1 </a:t>
            </a:r>
            <a:br>
              <a:rPr lang="en-GB" sz="2800" noProof="0" dirty="0">
                <a:solidFill>
                  <a:srgbClr val="0003B5"/>
                </a:solidFill>
              </a:rPr>
            </a:br>
            <a:r>
              <a:rPr lang="en-GB" sz="2800" noProof="0" dirty="0">
                <a:solidFill>
                  <a:srgbClr val="0003B5"/>
                </a:solidFill>
              </a:rPr>
              <a:t>GW</a:t>
            </a:r>
          </a:p>
          <a:p>
            <a:pPr lvl="0" defTabSz="914400" eaLnBrk="0" fontAlgn="base" hangingPunct="0">
              <a:spcBef>
                <a:spcPct val="0"/>
              </a:spcBef>
              <a:spcAft>
                <a:spcPct val="0"/>
              </a:spcAft>
            </a:pPr>
            <a:r>
              <a:rPr lang="en-GB" sz="1200" noProof="0" dirty="0"/>
              <a:t>Under construction</a:t>
            </a:r>
          </a:p>
        </p:txBody>
      </p:sp>
      <p:grpSp>
        <p:nvGrpSpPr>
          <p:cNvPr id="41" name="Group 40">
            <a:extLst>
              <a:ext uri="{FF2B5EF4-FFF2-40B4-BE49-F238E27FC236}">
                <a16:creationId xmlns:a16="http://schemas.microsoft.com/office/drawing/2014/main" id="{5BF59298-4105-EB2F-AAEB-8449518AF351}"/>
              </a:ext>
            </a:extLst>
          </p:cNvPr>
          <p:cNvGrpSpPr/>
          <p:nvPr/>
        </p:nvGrpSpPr>
        <p:grpSpPr>
          <a:xfrm>
            <a:off x="-397314" y="-1782451"/>
            <a:ext cx="3756027" cy="5212789"/>
            <a:chOff x="1241425" y="1322388"/>
            <a:chExt cx="2116138" cy="2936875"/>
          </a:xfrm>
          <a:solidFill>
            <a:schemeClr val="accent4"/>
          </a:solidFill>
        </p:grpSpPr>
        <p:sp>
          <p:nvSpPr>
            <p:cNvPr id="3" name="Freeform 5">
              <a:extLst>
                <a:ext uri="{FF2B5EF4-FFF2-40B4-BE49-F238E27FC236}">
                  <a16:creationId xmlns:a16="http://schemas.microsoft.com/office/drawing/2014/main" id="{D5C9F00B-7753-06C3-342F-68D3A83B7496}"/>
                </a:ext>
              </a:extLst>
            </p:cNvPr>
            <p:cNvSpPr>
              <a:spLocks/>
            </p:cNvSpPr>
            <p:nvPr/>
          </p:nvSpPr>
          <p:spPr bwMode="auto">
            <a:xfrm>
              <a:off x="2162175" y="2540000"/>
              <a:ext cx="147638" cy="1689100"/>
            </a:xfrm>
            <a:custGeom>
              <a:avLst/>
              <a:gdLst>
                <a:gd name="T0" fmla="*/ 0 w 93"/>
                <a:gd name="T1" fmla="*/ 1064 h 1064"/>
                <a:gd name="T2" fmla="*/ 93 w 93"/>
                <a:gd name="T3" fmla="*/ 1064 h 1064"/>
                <a:gd name="T4" fmla="*/ 71 w 93"/>
                <a:gd name="T5" fmla="*/ 0 h 1064"/>
                <a:gd name="T6" fmla="*/ 22 w 93"/>
                <a:gd name="T7" fmla="*/ 0 h 1064"/>
                <a:gd name="T8" fmla="*/ 0 w 93"/>
                <a:gd name="T9" fmla="*/ 1064 h 1064"/>
              </a:gdLst>
              <a:ahLst/>
              <a:cxnLst>
                <a:cxn ang="0">
                  <a:pos x="T0" y="T1"/>
                </a:cxn>
                <a:cxn ang="0">
                  <a:pos x="T2" y="T3"/>
                </a:cxn>
                <a:cxn ang="0">
                  <a:pos x="T4" y="T5"/>
                </a:cxn>
                <a:cxn ang="0">
                  <a:pos x="T6" y="T7"/>
                </a:cxn>
                <a:cxn ang="0">
                  <a:pos x="T8" y="T9"/>
                </a:cxn>
              </a:cxnLst>
              <a:rect l="0" t="0" r="r" b="b"/>
              <a:pathLst>
                <a:path w="93" h="1064">
                  <a:moveTo>
                    <a:pt x="0" y="1064"/>
                  </a:moveTo>
                  <a:lnTo>
                    <a:pt x="93" y="1064"/>
                  </a:lnTo>
                  <a:lnTo>
                    <a:pt x="71" y="0"/>
                  </a:lnTo>
                  <a:lnTo>
                    <a:pt x="22" y="0"/>
                  </a:lnTo>
                  <a:lnTo>
                    <a:pt x="0" y="10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4" name="Freeform 6">
              <a:extLst>
                <a:ext uri="{FF2B5EF4-FFF2-40B4-BE49-F238E27FC236}">
                  <a16:creationId xmlns:a16="http://schemas.microsoft.com/office/drawing/2014/main" id="{22CCE3C5-376B-ECB2-8282-F4800C98296B}"/>
                </a:ext>
              </a:extLst>
            </p:cNvPr>
            <p:cNvSpPr>
              <a:spLocks/>
            </p:cNvSpPr>
            <p:nvPr/>
          </p:nvSpPr>
          <p:spPr bwMode="auto">
            <a:xfrm>
              <a:off x="2116138" y="3911600"/>
              <a:ext cx="239713" cy="333375"/>
            </a:xfrm>
            <a:custGeom>
              <a:avLst/>
              <a:gdLst>
                <a:gd name="T0" fmla="*/ 13 w 151"/>
                <a:gd name="T1" fmla="*/ 210 h 210"/>
                <a:gd name="T2" fmla="*/ 19 w 151"/>
                <a:gd name="T3" fmla="*/ 42 h 210"/>
                <a:gd name="T4" fmla="*/ 0 w 151"/>
                <a:gd name="T5" fmla="*/ 42 h 210"/>
                <a:gd name="T6" fmla="*/ 0 w 151"/>
                <a:gd name="T7" fmla="*/ 0 h 210"/>
                <a:gd name="T8" fmla="*/ 151 w 151"/>
                <a:gd name="T9" fmla="*/ 0 h 210"/>
                <a:gd name="T10" fmla="*/ 151 w 151"/>
                <a:gd name="T11" fmla="*/ 42 h 210"/>
                <a:gd name="T12" fmla="*/ 133 w 151"/>
                <a:gd name="T13" fmla="*/ 42 h 210"/>
                <a:gd name="T14" fmla="*/ 139 w 151"/>
                <a:gd name="T15" fmla="*/ 210 h 210"/>
                <a:gd name="T16" fmla="*/ 13 w 151"/>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10">
                  <a:moveTo>
                    <a:pt x="13" y="210"/>
                  </a:moveTo>
                  <a:lnTo>
                    <a:pt x="19" y="42"/>
                  </a:lnTo>
                  <a:lnTo>
                    <a:pt x="0" y="42"/>
                  </a:lnTo>
                  <a:lnTo>
                    <a:pt x="0" y="0"/>
                  </a:lnTo>
                  <a:lnTo>
                    <a:pt x="151" y="0"/>
                  </a:lnTo>
                  <a:lnTo>
                    <a:pt x="151" y="42"/>
                  </a:lnTo>
                  <a:lnTo>
                    <a:pt x="133" y="42"/>
                  </a:lnTo>
                  <a:lnTo>
                    <a:pt x="139" y="210"/>
                  </a:lnTo>
                  <a:lnTo>
                    <a:pt x="13"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6" name="Freeform 7">
              <a:extLst>
                <a:ext uri="{FF2B5EF4-FFF2-40B4-BE49-F238E27FC236}">
                  <a16:creationId xmlns:a16="http://schemas.microsoft.com/office/drawing/2014/main" id="{13D727FC-712B-83D1-16F9-4714AA753B0E}"/>
                </a:ext>
              </a:extLst>
            </p:cNvPr>
            <p:cNvSpPr>
              <a:spLocks noEditPoints="1"/>
            </p:cNvSpPr>
            <p:nvPr/>
          </p:nvSpPr>
          <p:spPr bwMode="auto">
            <a:xfrm>
              <a:off x="2101850" y="3895725"/>
              <a:ext cx="268288" cy="363538"/>
            </a:xfrm>
            <a:custGeom>
              <a:avLst/>
              <a:gdLst>
                <a:gd name="T0" fmla="*/ 150 w 169"/>
                <a:gd name="T1" fmla="*/ 20 h 229"/>
                <a:gd name="T2" fmla="*/ 150 w 169"/>
                <a:gd name="T3" fmla="*/ 43 h 229"/>
                <a:gd name="T4" fmla="*/ 131 w 169"/>
                <a:gd name="T5" fmla="*/ 43 h 229"/>
                <a:gd name="T6" fmla="*/ 137 w 169"/>
                <a:gd name="T7" fmla="*/ 210 h 229"/>
                <a:gd name="T8" fmla="*/ 32 w 169"/>
                <a:gd name="T9" fmla="*/ 210 h 229"/>
                <a:gd name="T10" fmla="*/ 38 w 169"/>
                <a:gd name="T11" fmla="*/ 43 h 229"/>
                <a:gd name="T12" fmla="*/ 19 w 169"/>
                <a:gd name="T13" fmla="*/ 43 h 229"/>
                <a:gd name="T14" fmla="*/ 19 w 169"/>
                <a:gd name="T15" fmla="*/ 20 h 229"/>
                <a:gd name="T16" fmla="*/ 150 w 169"/>
                <a:gd name="T17" fmla="*/ 20 h 229"/>
                <a:gd name="T18" fmla="*/ 169 w 169"/>
                <a:gd name="T19" fmla="*/ 0 h 229"/>
                <a:gd name="T20" fmla="*/ 150 w 169"/>
                <a:gd name="T21" fmla="*/ 0 h 229"/>
                <a:gd name="T22" fmla="*/ 19 w 169"/>
                <a:gd name="T23" fmla="*/ 0 h 229"/>
                <a:gd name="T24" fmla="*/ 0 w 169"/>
                <a:gd name="T25" fmla="*/ 0 h 229"/>
                <a:gd name="T26" fmla="*/ 0 w 169"/>
                <a:gd name="T27" fmla="*/ 20 h 229"/>
                <a:gd name="T28" fmla="*/ 0 w 169"/>
                <a:gd name="T29" fmla="*/ 43 h 229"/>
                <a:gd name="T30" fmla="*/ 0 w 169"/>
                <a:gd name="T31" fmla="*/ 62 h 229"/>
                <a:gd name="T32" fmla="*/ 19 w 169"/>
                <a:gd name="T33" fmla="*/ 62 h 229"/>
                <a:gd name="T34" fmla="*/ 13 w 169"/>
                <a:gd name="T35" fmla="*/ 210 h 229"/>
                <a:gd name="T36" fmla="*/ 12 w 169"/>
                <a:gd name="T37" fmla="*/ 229 h 229"/>
                <a:gd name="T38" fmla="*/ 32 w 169"/>
                <a:gd name="T39" fmla="*/ 229 h 229"/>
                <a:gd name="T40" fmla="*/ 137 w 169"/>
                <a:gd name="T41" fmla="*/ 229 h 229"/>
                <a:gd name="T42" fmla="*/ 157 w 169"/>
                <a:gd name="T43" fmla="*/ 229 h 229"/>
                <a:gd name="T44" fmla="*/ 156 w 169"/>
                <a:gd name="T45" fmla="*/ 210 h 229"/>
                <a:gd name="T46" fmla="*/ 151 w 169"/>
                <a:gd name="T47" fmla="*/ 62 h 229"/>
                <a:gd name="T48" fmla="*/ 169 w 169"/>
                <a:gd name="T49" fmla="*/ 62 h 229"/>
                <a:gd name="T50" fmla="*/ 169 w 169"/>
                <a:gd name="T51" fmla="*/ 43 h 229"/>
                <a:gd name="T52" fmla="*/ 169 w 169"/>
                <a:gd name="T53" fmla="*/ 20 h 229"/>
                <a:gd name="T54" fmla="*/ 169 w 169"/>
                <a:gd name="T55" fmla="*/ 0 h 229"/>
                <a:gd name="T56" fmla="*/ 169 w 169"/>
                <a:gd name="T5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229">
                  <a:moveTo>
                    <a:pt x="150" y="20"/>
                  </a:moveTo>
                  <a:lnTo>
                    <a:pt x="150" y="43"/>
                  </a:lnTo>
                  <a:lnTo>
                    <a:pt x="131" y="43"/>
                  </a:lnTo>
                  <a:lnTo>
                    <a:pt x="137" y="210"/>
                  </a:lnTo>
                  <a:lnTo>
                    <a:pt x="32" y="210"/>
                  </a:lnTo>
                  <a:lnTo>
                    <a:pt x="38" y="43"/>
                  </a:lnTo>
                  <a:lnTo>
                    <a:pt x="19" y="43"/>
                  </a:lnTo>
                  <a:lnTo>
                    <a:pt x="19" y="20"/>
                  </a:lnTo>
                  <a:lnTo>
                    <a:pt x="150" y="20"/>
                  </a:lnTo>
                  <a:close/>
                  <a:moveTo>
                    <a:pt x="169" y="0"/>
                  </a:moveTo>
                  <a:lnTo>
                    <a:pt x="150" y="0"/>
                  </a:lnTo>
                  <a:lnTo>
                    <a:pt x="19" y="0"/>
                  </a:lnTo>
                  <a:lnTo>
                    <a:pt x="0" y="0"/>
                  </a:lnTo>
                  <a:lnTo>
                    <a:pt x="0" y="20"/>
                  </a:lnTo>
                  <a:lnTo>
                    <a:pt x="0" y="43"/>
                  </a:lnTo>
                  <a:lnTo>
                    <a:pt x="0" y="62"/>
                  </a:lnTo>
                  <a:lnTo>
                    <a:pt x="19" y="62"/>
                  </a:lnTo>
                  <a:lnTo>
                    <a:pt x="13" y="210"/>
                  </a:lnTo>
                  <a:lnTo>
                    <a:pt x="12" y="229"/>
                  </a:lnTo>
                  <a:lnTo>
                    <a:pt x="32" y="229"/>
                  </a:lnTo>
                  <a:lnTo>
                    <a:pt x="137" y="229"/>
                  </a:lnTo>
                  <a:lnTo>
                    <a:pt x="157" y="229"/>
                  </a:lnTo>
                  <a:lnTo>
                    <a:pt x="156" y="210"/>
                  </a:lnTo>
                  <a:lnTo>
                    <a:pt x="151" y="62"/>
                  </a:lnTo>
                  <a:lnTo>
                    <a:pt x="169" y="62"/>
                  </a:lnTo>
                  <a:lnTo>
                    <a:pt x="169" y="43"/>
                  </a:lnTo>
                  <a:lnTo>
                    <a:pt x="169" y="20"/>
                  </a:lnTo>
                  <a:lnTo>
                    <a:pt x="169" y="0"/>
                  </a:lnTo>
                  <a:lnTo>
                    <a:pt x="169" y="0"/>
                  </a:lnTo>
                  <a:close/>
                </a:path>
              </a:pathLst>
            </a:custGeom>
            <a:grp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7" name="Freeform 8">
              <a:extLst>
                <a:ext uri="{FF2B5EF4-FFF2-40B4-BE49-F238E27FC236}">
                  <a16:creationId xmlns:a16="http://schemas.microsoft.com/office/drawing/2014/main" id="{C6EC46CC-7EFE-6499-4A58-B8B855B6DB9D}"/>
                </a:ext>
              </a:extLst>
            </p:cNvPr>
            <p:cNvSpPr>
              <a:spLocks noEditPoints="1"/>
            </p:cNvSpPr>
            <p:nvPr/>
          </p:nvSpPr>
          <p:spPr bwMode="auto">
            <a:xfrm>
              <a:off x="2101850" y="3895725"/>
              <a:ext cx="268288" cy="363538"/>
            </a:xfrm>
            <a:custGeom>
              <a:avLst/>
              <a:gdLst>
                <a:gd name="T0" fmla="*/ 150 w 169"/>
                <a:gd name="T1" fmla="*/ 20 h 229"/>
                <a:gd name="T2" fmla="*/ 150 w 169"/>
                <a:gd name="T3" fmla="*/ 43 h 229"/>
                <a:gd name="T4" fmla="*/ 131 w 169"/>
                <a:gd name="T5" fmla="*/ 43 h 229"/>
                <a:gd name="T6" fmla="*/ 137 w 169"/>
                <a:gd name="T7" fmla="*/ 210 h 229"/>
                <a:gd name="T8" fmla="*/ 32 w 169"/>
                <a:gd name="T9" fmla="*/ 210 h 229"/>
                <a:gd name="T10" fmla="*/ 38 w 169"/>
                <a:gd name="T11" fmla="*/ 43 h 229"/>
                <a:gd name="T12" fmla="*/ 19 w 169"/>
                <a:gd name="T13" fmla="*/ 43 h 229"/>
                <a:gd name="T14" fmla="*/ 19 w 169"/>
                <a:gd name="T15" fmla="*/ 20 h 229"/>
                <a:gd name="T16" fmla="*/ 150 w 169"/>
                <a:gd name="T17" fmla="*/ 20 h 229"/>
                <a:gd name="T18" fmla="*/ 169 w 169"/>
                <a:gd name="T19" fmla="*/ 0 h 229"/>
                <a:gd name="T20" fmla="*/ 150 w 169"/>
                <a:gd name="T21" fmla="*/ 0 h 229"/>
                <a:gd name="T22" fmla="*/ 19 w 169"/>
                <a:gd name="T23" fmla="*/ 0 h 229"/>
                <a:gd name="T24" fmla="*/ 0 w 169"/>
                <a:gd name="T25" fmla="*/ 0 h 229"/>
                <a:gd name="T26" fmla="*/ 0 w 169"/>
                <a:gd name="T27" fmla="*/ 20 h 229"/>
                <a:gd name="T28" fmla="*/ 0 w 169"/>
                <a:gd name="T29" fmla="*/ 43 h 229"/>
                <a:gd name="T30" fmla="*/ 0 w 169"/>
                <a:gd name="T31" fmla="*/ 62 h 229"/>
                <a:gd name="T32" fmla="*/ 19 w 169"/>
                <a:gd name="T33" fmla="*/ 62 h 229"/>
                <a:gd name="T34" fmla="*/ 13 w 169"/>
                <a:gd name="T35" fmla="*/ 210 h 229"/>
                <a:gd name="T36" fmla="*/ 12 w 169"/>
                <a:gd name="T37" fmla="*/ 229 h 229"/>
                <a:gd name="T38" fmla="*/ 32 w 169"/>
                <a:gd name="T39" fmla="*/ 229 h 229"/>
                <a:gd name="T40" fmla="*/ 137 w 169"/>
                <a:gd name="T41" fmla="*/ 229 h 229"/>
                <a:gd name="T42" fmla="*/ 157 w 169"/>
                <a:gd name="T43" fmla="*/ 229 h 229"/>
                <a:gd name="T44" fmla="*/ 156 w 169"/>
                <a:gd name="T45" fmla="*/ 210 h 229"/>
                <a:gd name="T46" fmla="*/ 151 w 169"/>
                <a:gd name="T47" fmla="*/ 62 h 229"/>
                <a:gd name="T48" fmla="*/ 169 w 169"/>
                <a:gd name="T49" fmla="*/ 62 h 229"/>
                <a:gd name="T50" fmla="*/ 169 w 169"/>
                <a:gd name="T51" fmla="*/ 43 h 229"/>
                <a:gd name="T52" fmla="*/ 169 w 169"/>
                <a:gd name="T53" fmla="*/ 20 h 229"/>
                <a:gd name="T54" fmla="*/ 169 w 169"/>
                <a:gd name="T55" fmla="*/ 0 h 229"/>
                <a:gd name="T56" fmla="*/ 169 w 169"/>
                <a:gd name="T5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229">
                  <a:moveTo>
                    <a:pt x="150" y="20"/>
                  </a:moveTo>
                  <a:lnTo>
                    <a:pt x="150" y="43"/>
                  </a:lnTo>
                  <a:lnTo>
                    <a:pt x="131" y="43"/>
                  </a:lnTo>
                  <a:lnTo>
                    <a:pt x="137" y="210"/>
                  </a:lnTo>
                  <a:lnTo>
                    <a:pt x="32" y="210"/>
                  </a:lnTo>
                  <a:lnTo>
                    <a:pt x="38" y="43"/>
                  </a:lnTo>
                  <a:lnTo>
                    <a:pt x="19" y="43"/>
                  </a:lnTo>
                  <a:lnTo>
                    <a:pt x="19" y="20"/>
                  </a:lnTo>
                  <a:lnTo>
                    <a:pt x="150" y="20"/>
                  </a:lnTo>
                  <a:moveTo>
                    <a:pt x="169" y="0"/>
                  </a:moveTo>
                  <a:lnTo>
                    <a:pt x="150" y="0"/>
                  </a:lnTo>
                  <a:lnTo>
                    <a:pt x="19" y="0"/>
                  </a:lnTo>
                  <a:lnTo>
                    <a:pt x="0" y="0"/>
                  </a:lnTo>
                  <a:lnTo>
                    <a:pt x="0" y="20"/>
                  </a:lnTo>
                  <a:lnTo>
                    <a:pt x="0" y="43"/>
                  </a:lnTo>
                  <a:lnTo>
                    <a:pt x="0" y="62"/>
                  </a:lnTo>
                  <a:lnTo>
                    <a:pt x="19" y="62"/>
                  </a:lnTo>
                  <a:lnTo>
                    <a:pt x="13" y="210"/>
                  </a:lnTo>
                  <a:lnTo>
                    <a:pt x="12" y="229"/>
                  </a:lnTo>
                  <a:lnTo>
                    <a:pt x="32" y="229"/>
                  </a:lnTo>
                  <a:lnTo>
                    <a:pt x="137" y="229"/>
                  </a:lnTo>
                  <a:lnTo>
                    <a:pt x="157" y="229"/>
                  </a:lnTo>
                  <a:lnTo>
                    <a:pt x="156" y="210"/>
                  </a:lnTo>
                  <a:lnTo>
                    <a:pt x="151" y="62"/>
                  </a:lnTo>
                  <a:lnTo>
                    <a:pt x="169" y="62"/>
                  </a:lnTo>
                  <a:lnTo>
                    <a:pt x="169" y="43"/>
                  </a:lnTo>
                  <a:lnTo>
                    <a:pt x="169" y="20"/>
                  </a:lnTo>
                  <a:lnTo>
                    <a:pt x="169" y="0"/>
                  </a:lnTo>
                  <a:lnTo>
                    <a:pt x="16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8" name="Freeform 9">
              <a:extLst>
                <a:ext uri="{FF2B5EF4-FFF2-40B4-BE49-F238E27FC236}">
                  <a16:creationId xmlns:a16="http://schemas.microsoft.com/office/drawing/2014/main" id="{83D1603E-9B0B-6E27-FCC1-339A880226F0}"/>
                </a:ext>
              </a:extLst>
            </p:cNvPr>
            <p:cNvSpPr>
              <a:spLocks/>
            </p:cNvSpPr>
            <p:nvPr/>
          </p:nvSpPr>
          <p:spPr bwMode="auto">
            <a:xfrm>
              <a:off x="2087563" y="1322388"/>
              <a:ext cx="168275" cy="1220788"/>
            </a:xfrm>
            <a:custGeom>
              <a:avLst/>
              <a:gdLst>
                <a:gd name="T0" fmla="*/ 66 w 88"/>
                <a:gd name="T1" fmla="*/ 638 h 638"/>
                <a:gd name="T2" fmla="*/ 21 w 88"/>
                <a:gd name="T3" fmla="*/ 529 h 638"/>
                <a:gd name="T4" fmla="*/ 16 w 88"/>
                <a:gd name="T5" fmla="*/ 510 h 638"/>
                <a:gd name="T6" fmla="*/ 0 w 88"/>
                <a:gd name="T7" fmla="*/ 12 h 638"/>
                <a:gd name="T8" fmla="*/ 10 w 88"/>
                <a:gd name="T9" fmla="*/ 1 h 638"/>
                <a:gd name="T10" fmla="*/ 10 w 88"/>
                <a:gd name="T11" fmla="*/ 1 h 638"/>
                <a:gd name="T12" fmla="*/ 22 w 88"/>
                <a:gd name="T13" fmla="*/ 10 h 638"/>
                <a:gd name="T14" fmla="*/ 88 w 88"/>
                <a:gd name="T15" fmla="*/ 635 h 638"/>
                <a:gd name="T16" fmla="*/ 66 w 88"/>
                <a:gd name="T17"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38">
                  <a:moveTo>
                    <a:pt x="66" y="638"/>
                  </a:moveTo>
                  <a:cubicBezTo>
                    <a:pt x="21" y="529"/>
                    <a:pt x="21" y="529"/>
                    <a:pt x="21" y="529"/>
                  </a:cubicBezTo>
                  <a:cubicBezTo>
                    <a:pt x="18" y="524"/>
                    <a:pt x="16" y="515"/>
                    <a:pt x="16" y="510"/>
                  </a:cubicBezTo>
                  <a:cubicBezTo>
                    <a:pt x="0" y="12"/>
                    <a:pt x="0" y="12"/>
                    <a:pt x="0" y="12"/>
                  </a:cubicBezTo>
                  <a:cubicBezTo>
                    <a:pt x="0" y="6"/>
                    <a:pt x="5" y="1"/>
                    <a:pt x="10" y="1"/>
                  </a:cubicBezTo>
                  <a:cubicBezTo>
                    <a:pt x="10" y="1"/>
                    <a:pt x="10" y="1"/>
                    <a:pt x="10" y="1"/>
                  </a:cubicBezTo>
                  <a:cubicBezTo>
                    <a:pt x="16" y="0"/>
                    <a:pt x="22" y="5"/>
                    <a:pt x="22" y="10"/>
                  </a:cubicBezTo>
                  <a:cubicBezTo>
                    <a:pt x="88" y="635"/>
                    <a:pt x="88" y="635"/>
                    <a:pt x="88" y="635"/>
                  </a:cubicBezTo>
                  <a:lnTo>
                    <a:pt x="66" y="6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0" name="Freeform 10">
              <a:extLst>
                <a:ext uri="{FF2B5EF4-FFF2-40B4-BE49-F238E27FC236}">
                  <a16:creationId xmlns:a16="http://schemas.microsoft.com/office/drawing/2014/main" id="{429ED5FE-06EF-4ABF-8322-0B32081D680D}"/>
                </a:ext>
              </a:extLst>
            </p:cNvPr>
            <p:cNvSpPr>
              <a:spLocks/>
            </p:cNvSpPr>
            <p:nvPr/>
          </p:nvSpPr>
          <p:spPr bwMode="auto">
            <a:xfrm>
              <a:off x="1241425" y="2524125"/>
              <a:ext cx="1009650" cy="747713"/>
            </a:xfrm>
            <a:custGeom>
              <a:avLst/>
              <a:gdLst>
                <a:gd name="T0" fmla="*/ 528 w 528"/>
                <a:gd name="T1" fmla="*/ 18 h 391"/>
                <a:gd name="T2" fmla="*/ 456 w 528"/>
                <a:gd name="T3" fmla="*/ 111 h 391"/>
                <a:gd name="T4" fmla="*/ 441 w 528"/>
                <a:gd name="T5" fmla="*/ 125 h 391"/>
                <a:gd name="T6" fmla="*/ 18 w 528"/>
                <a:gd name="T7" fmla="*/ 388 h 391"/>
                <a:gd name="T8" fmla="*/ 4 w 528"/>
                <a:gd name="T9" fmla="*/ 384 h 391"/>
                <a:gd name="T10" fmla="*/ 4 w 528"/>
                <a:gd name="T11" fmla="*/ 384 h 391"/>
                <a:gd name="T12" fmla="*/ 6 w 528"/>
                <a:gd name="T13" fmla="*/ 369 h 391"/>
                <a:gd name="T14" fmla="*/ 514 w 528"/>
                <a:gd name="T15" fmla="*/ 0 h 391"/>
                <a:gd name="T16" fmla="*/ 528 w 528"/>
                <a:gd name="T17" fmla="*/ 1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391">
                  <a:moveTo>
                    <a:pt x="528" y="18"/>
                  </a:moveTo>
                  <a:cubicBezTo>
                    <a:pt x="456" y="111"/>
                    <a:pt x="456" y="111"/>
                    <a:pt x="456" y="111"/>
                  </a:cubicBezTo>
                  <a:cubicBezTo>
                    <a:pt x="453" y="116"/>
                    <a:pt x="446" y="123"/>
                    <a:pt x="441" y="125"/>
                  </a:cubicBezTo>
                  <a:cubicBezTo>
                    <a:pt x="18" y="388"/>
                    <a:pt x="18" y="388"/>
                    <a:pt x="18" y="388"/>
                  </a:cubicBezTo>
                  <a:cubicBezTo>
                    <a:pt x="13" y="391"/>
                    <a:pt x="7" y="389"/>
                    <a:pt x="4" y="384"/>
                  </a:cubicBezTo>
                  <a:cubicBezTo>
                    <a:pt x="4" y="384"/>
                    <a:pt x="4" y="384"/>
                    <a:pt x="4" y="384"/>
                  </a:cubicBezTo>
                  <a:cubicBezTo>
                    <a:pt x="0" y="380"/>
                    <a:pt x="1" y="373"/>
                    <a:pt x="6" y="369"/>
                  </a:cubicBezTo>
                  <a:cubicBezTo>
                    <a:pt x="514" y="0"/>
                    <a:pt x="514" y="0"/>
                    <a:pt x="514" y="0"/>
                  </a:cubicBezTo>
                  <a:lnTo>
                    <a:pt x="52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5" name="Freeform 11">
              <a:extLst>
                <a:ext uri="{FF2B5EF4-FFF2-40B4-BE49-F238E27FC236}">
                  <a16:creationId xmlns:a16="http://schemas.microsoft.com/office/drawing/2014/main" id="{12087434-37EA-E55A-C101-6924893DD2EB}"/>
                </a:ext>
              </a:extLst>
            </p:cNvPr>
            <p:cNvSpPr>
              <a:spLocks/>
            </p:cNvSpPr>
            <p:nvPr/>
          </p:nvSpPr>
          <p:spPr bwMode="auto">
            <a:xfrm>
              <a:off x="2227263" y="2519363"/>
              <a:ext cx="1130300" cy="531813"/>
            </a:xfrm>
            <a:custGeom>
              <a:avLst/>
              <a:gdLst>
                <a:gd name="T0" fmla="*/ 10 w 591"/>
                <a:gd name="T1" fmla="*/ 0 h 278"/>
                <a:gd name="T2" fmla="*/ 126 w 591"/>
                <a:gd name="T3" fmla="*/ 15 h 278"/>
                <a:gd name="T4" fmla="*/ 145 w 591"/>
                <a:gd name="T5" fmla="*/ 21 h 278"/>
                <a:gd name="T6" fmla="*/ 584 w 591"/>
                <a:gd name="T7" fmla="*/ 256 h 278"/>
                <a:gd name="T8" fmla="*/ 588 w 591"/>
                <a:gd name="T9" fmla="*/ 270 h 278"/>
                <a:gd name="T10" fmla="*/ 588 w 591"/>
                <a:gd name="T11" fmla="*/ 270 h 278"/>
                <a:gd name="T12" fmla="*/ 574 w 591"/>
                <a:gd name="T13" fmla="*/ 276 h 278"/>
                <a:gd name="T14" fmla="*/ 0 w 591"/>
                <a:gd name="T15" fmla="*/ 20 h 278"/>
                <a:gd name="T16" fmla="*/ 10 w 591"/>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278">
                  <a:moveTo>
                    <a:pt x="10" y="0"/>
                  </a:moveTo>
                  <a:cubicBezTo>
                    <a:pt x="126" y="15"/>
                    <a:pt x="126" y="15"/>
                    <a:pt x="126" y="15"/>
                  </a:cubicBezTo>
                  <a:cubicBezTo>
                    <a:pt x="132" y="16"/>
                    <a:pt x="141" y="18"/>
                    <a:pt x="145" y="21"/>
                  </a:cubicBezTo>
                  <a:cubicBezTo>
                    <a:pt x="584" y="256"/>
                    <a:pt x="584" y="256"/>
                    <a:pt x="584" y="256"/>
                  </a:cubicBezTo>
                  <a:cubicBezTo>
                    <a:pt x="589" y="259"/>
                    <a:pt x="591" y="265"/>
                    <a:pt x="588" y="270"/>
                  </a:cubicBezTo>
                  <a:cubicBezTo>
                    <a:pt x="588" y="270"/>
                    <a:pt x="588" y="270"/>
                    <a:pt x="588" y="270"/>
                  </a:cubicBezTo>
                  <a:cubicBezTo>
                    <a:pt x="586" y="276"/>
                    <a:pt x="580" y="278"/>
                    <a:pt x="574" y="276"/>
                  </a:cubicBezTo>
                  <a:cubicBezTo>
                    <a:pt x="0" y="20"/>
                    <a:pt x="0" y="20"/>
                    <a:pt x="0" y="2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6" name="Freeform 12">
              <a:extLst>
                <a:ext uri="{FF2B5EF4-FFF2-40B4-BE49-F238E27FC236}">
                  <a16:creationId xmlns:a16="http://schemas.microsoft.com/office/drawing/2014/main" id="{0CA1E26E-E4CC-ECCA-DE2D-3776D0D35FAF}"/>
                </a:ext>
              </a:extLst>
            </p:cNvPr>
            <p:cNvSpPr>
              <a:spLocks/>
            </p:cNvSpPr>
            <p:nvPr/>
          </p:nvSpPr>
          <p:spPr bwMode="auto">
            <a:xfrm>
              <a:off x="2152650" y="2465388"/>
              <a:ext cx="166688" cy="147638"/>
            </a:xfrm>
            <a:custGeom>
              <a:avLst/>
              <a:gdLst>
                <a:gd name="T0" fmla="*/ 44 w 87"/>
                <a:gd name="T1" fmla="*/ 77 h 77"/>
                <a:gd name="T2" fmla="*/ 33 w 87"/>
                <a:gd name="T3" fmla="*/ 76 h 77"/>
                <a:gd name="T4" fmla="*/ 6 w 87"/>
                <a:gd name="T5" fmla="*/ 28 h 77"/>
                <a:gd name="T6" fmla="*/ 44 w 87"/>
                <a:gd name="T7" fmla="*/ 0 h 77"/>
                <a:gd name="T8" fmla="*/ 54 w 87"/>
                <a:gd name="T9" fmla="*/ 1 h 77"/>
                <a:gd name="T10" fmla="*/ 81 w 87"/>
                <a:gd name="T11" fmla="*/ 49 h 77"/>
                <a:gd name="T12" fmla="*/ 44 w 87"/>
                <a:gd name="T13" fmla="*/ 77 h 77"/>
                <a:gd name="T14" fmla="*/ 44 w 87"/>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7">
                  <a:moveTo>
                    <a:pt x="44" y="77"/>
                  </a:moveTo>
                  <a:cubicBezTo>
                    <a:pt x="40" y="77"/>
                    <a:pt x="37" y="77"/>
                    <a:pt x="33" y="76"/>
                  </a:cubicBezTo>
                  <a:cubicBezTo>
                    <a:pt x="12" y="70"/>
                    <a:pt x="0" y="49"/>
                    <a:pt x="6" y="28"/>
                  </a:cubicBezTo>
                  <a:cubicBezTo>
                    <a:pt x="11" y="11"/>
                    <a:pt x="26" y="0"/>
                    <a:pt x="44" y="0"/>
                  </a:cubicBezTo>
                  <a:cubicBezTo>
                    <a:pt x="47" y="0"/>
                    <a:pt x="51" y="0"/>
                    <a:pt x="54" y="1"/>
                  </a:cubicBezTo>
                  <a:cubicBezTo>
                    <a:pt x="75" y="7"/>
                    <a:pt x="87" y="28"/>
                    <a:pt x="81" y="49"/>
                  </a:cubicBezTo>
                  <a:cubicBezTo>
                    <a:pt x="76" y="66"/>
                    <a:pt x="61" y="77"/>
                    <a:pt x="44" y="77"/>
                  </a:cubicBezTo>
                  <a:cubicBezTo>
                    <a:pt x="44" y="77"/>
                    <a:pt x="44" y="77"/>
                    <a:pt x="4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sp>
          <p:nvSpPr>
            <p:cNvPr id="17" name="Freeform 13">
              <a:extLst>
                <a:ext uri="{FF2B5EF4-FFF2-40B4-BE49-F238E27FC236}">
                  <a16:creationId xmlns:a16="http://schemas.microsoft.com/office/drawing/2014/main" id="{3F44A11E-F9D9-5D1A-3ADD-F0AA5C8046E1}"/>
                </a:ext>
              </a:extLst>
            </p:cNvPr>
            <p:cNvSpPr>
              <a:spLocks noEditPoints="1"/>
            </p:cNvSpPr>
            <p:nvPr/>
          </p:nvSpPr>
          <p:spPr bwMode="auto">
            <a:xfrm>
              <a:off x="2135188" y="2451100"/>
              <a:ext cx="201613" cy="177800"/>
            </a:xfrm>
            <a:custGeom>
              <a:avLst/>
              <a:gdLst>
                <a:gd name="T0" fmla="*/ 53 w 105"/>
                <a:gd name="T1" fmla="*/ 16 h 93"/>
                <a:gd name="T2" fmla="*/ 61 w 105"/>
                <a:gd name="T3" fmla="*/ 17 h 93"/>
                <a:gd name="T4" fmla="*/ 82 w 105"/>
                <a:gd name="T5" fmla="*/ 55 h 93"/>
                <a:gd name="T6" fmla="*/ 53 w 105"/>
                <a:gd name="T7" fmla="*/ 77 h 93"/>
                <a:gd name="T8" fmla="*/ 44 w 105"/>
                <a:gd name="T9" fmla="*/ 76 h 93"/>
                <a:gd name="T10" fmla="*/ 23 w 105"/>
                <a:gd name="T11" fmla="*/ 38 h 93"/>
                <a:gd name="T12" fmla="*/ 53 w 105"/>
                <a:gd name="T13" fmla="*/ 16 h 93"/>
                <a:gd name="T14" fmla="*/ 53 w 105"/>
                <a:gd name="T15" fmla="*/ 0 h 93"/>
                <a:gd name="T16" fmla="*/ 7 w 105"/>
                <a:gd name="T17" fmla="*/ 34 h 93"/>
                <a:gd name="T18" fmla="*/ 40 w 105"/>
                <a:gd name="T19" fmla="*/ 92 h 93"/>
                <a:gd name="T20" fmla="*/ 53 w 105"/>
                <a:gd name="T21" fmla="*/ 93 h 93"/>
                <a:gd name="T22" fmla="*/ 98 w 105"/>
                <a:gd name="T23" fmla="*/ 59 h 93"/>
                <a:gd name="T24" fmla="*/ 65 w 105"/>
                <a:gd name="T25" fmla="*/ 1 h 93"/>
                <a:gd name="T26" fmla="*/ 53 w 105"/>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93">
                  <a:moveTo>
                    <a:pt x="53" y="16"/>
                  </a:moveTo>
                  <a:cubicBezTo>
                    <a:pt x="55" y="16"/>
                    <a:pt x="58" y="16"/>
                    <a:pt x="61" y="17"/>
                  </a:cubicBezTo>
                  <a:cubicBezTo>
                    <a:pt x="77" y="21"/>
                    <a:pt x="87" y="38"/>
                    <a:pt x="82" y="55"/>
                  </a:cubicBezTo>
                  <a:cubicBezTo>
                    <a:pt x="79" y="69"/>
                    <a:pt x="66" y="77"/>
                    <a:pt x="53" y="77"/>
                  </a:cubicBezTo>
                  <a:cubicBezTo>
                    <a:pt x="50" y="77"/>
                    <a:pt x="47" y="77"/>
                    <a:pt x="44" y="76"/>
                  </a:cubicBezTo>
                  <a:cubicBezTo>
                    <a:pt x="28" y="72"/>
                    <a:pt x="18" y="55"/>
                    <a:pt x="23" y="38"/>
                  </a:cubicBezTo>
                  <a:cubicBezTo>
                    <a:pt x="27" y="25"/>
                    <a:pt x="39" y="16"/>
                    <a:pt x="53" y="16"/>
                  </a:cubicBezTo>
                  <a:moveTo>
                    <a:pt x="53" y="0"/>
                  </a:moveTo>
                  <a:cubicBezTo>
                    <a:pt x="32" y="0"/>
                    <a:pt x="13" y="14"/>
                    <a:pt x="7" y="34"/>
                  </a:cubicBezTo>
                  <a:cubicBezTo>
                    <a:pt x="0" y="59"/>
                    <a:pt x="15" y="85"/>
                    <a:pt x="40" y="92"/>
                  </a:cubicBezTo>
                  <a:cubicBezTo>
                    <a:pt x="44" y="93"/>
                    <a:pt x="48" y="93"/>
                    <a:pt x="53" y="93"/>
                  </a:cubicBezTo>
                  <a:cubicBezTo>
                    <a:pt x="74" y="93"/>
                    <a:pt x="92" y="79"/>
                    <a:pt x="98" y="59"/>
                  </a:cubicBezTo>
                  <a:cubicBezTo>
                    <a:pt x="105" y="34"/>
                    <a:pt x="90" y="8"/>
                    <a:pt x="65" y="1"/>
                  </a:cubicBezTo>
                  <a:cubicBezTo>
                    <a:pt x="61" y="0"/>
                    <a:pt x="57" y="0"/>
                    <a:pt x="5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noProof="0" dirty="0"/>
            </a:p>
          </p:txBody>
        </p:sp>
      </p:grpSp>
      <p:sp>
        <p:nvSpPr>
          <p:cNvPr id="19" name="Rectangle 15">
            <a:extLst>
              <a:ext uri="{FF2B5EF4-FFF2-40B4-BE49-F238E27FC236}">
                <a16:creationId xmlns:a16="http://schemas.microsoft.com/office/drawing/2014/main" id="{51E6F6FA-BA34-AF2F-8137-1F0B923C3A07}"/>
              </a:ext>
            </a:extLst>
          </p:cNvPr>
          <p:cNvSpPr>
            <a:spLocks noChangeArrowheads="1"/>
          </p:cNvSpPr>
          <p:nvPr/>
        </p:nvSpPr>
        <p:spPr bwMode="auto">
          <a:xfrm>
            <a:off x="2344620" y="1376470"/>
            <a:ext cx="1258885" cy="2052762"/>
          </a:xfrm>
          <a:prstGeom prst="rect">
            <a:avLst/>
          </a:prstGeom>
          <a:noFill/>
          <a:ln>
            <a:noFill/>
          </a:ln>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GB" sz="2800" noProof="0" dirty="0">
                <a:solidFill>
                  <a:srgbClr val="0003B5"/>
                </a:solidFill>
              </a:rPr>
              <a:t>10.2 </a:t>
            </a:r>
            <a:br>
              <a:rPr lang="en-GB" sz="2800" noProof="0" dirty="0">
                <a:solidFill>
                  <a:srgbClr val="0003B5"/>
                </a:solidFill>
              </a:rPr>
            </a:br>
            <a:r>
              <a:rPr lang="en-GB" sz="2800" noProof="0" dirty="0">
                <a:solidFill>
                  <a:srgbClr val="0003B5"/>
                </a:solidFill>
              </a:rPr>
              <a:t>GW</a:t>
            </a:r>
          </a:p>
          <a:p>
            <a:pPr lvl="0" defTabSz="914400" eaLnBrk="0" fontAlgn="base" hangingPunct="0">
              <a:spcBef>
                <a:spcPct val="0"/>
              </a:spcBef>
              <a:spcAft>
                <a:spcPct val="0"/>
              </a:spcAft>
            </a:pPr>
            <a:r>
              <a:rPr lang="en-GB" sz="1400" noProof="0" dirty="0"/>
              <a:t>Offshore wind power installed</a:t>
            </a:r>
          </a:p>
        </p:txBody>
      </p:sp>
      <p:sp>
        <p:nvSpPr>
          <p:cNvPr id="20" name="Freeform 16">
            <a:extLst>
              <a:ext uri="{FF2B5EF4-FFF2-40B4-BE49-F238E27FC236}">
                <a16:creationId xmlns:a16="http://schemas.microsoft.com/office/drawing/2014/main" id="{D534B1C8-3ABB-0AB1-E568-F54BCEF7EE6B}"/>
              </a:ext>
            </a:extLst>
          </p:cNvPr>
          <p:cNvSpPr>
            <a:spLocks/>
          </p:cNvSpPr>
          <p:nvPr/>
        </p:nvSpPr>
        <p:spPr bwMode="auto">
          <a:xfrm>
            <a:off x="6178114" y="3311757"/>
            <a:ext cx="179388" cy="77788"/>
          </a:xfrm>
          <a:custGeom>
            <a:avLst/>
            <a:gdLst>
              <a:gd name="T0" fmla="*/ 0 w 94"/>
              <a:gd name="T1" fmla="*/ 0 h 41"/>
              <a:gd name="T2" fmla="*/ 0 w 94"/>
              <a:gd name="T3" fmla="*/ 41 h 41"/>
              <a:gd name="T4" fmla="*/ 73 w 94"/>
              <a:gd name="T5" fmla="*/ 41 h 41"/>
              <a:gd name="T6" fmla="*/ 94 w 94"/>
              <a:gd name="T7" fmla="*/ 21 h 41"/>
              <a:gd name="T8" fmla="*/ 73 w 94"/>
              <a:gd name="T9" fmla="*/ 0 h 41"/>
              <a:gd name="T10" fmla="*/ 0 w 94"/>
              <a:gd name="T11" fmla="*/ 0 h 41"/>
            </a:gdLst>
            <a:ahLst/>
            <a:cxnLst>
              <a:cxn ang="0">
                <a:pos x="T0" y="T1"/>
              </a:cxn>
              <a:cxn ang="0">
                <a:pos x="T2" y="T3"/>
              </a:cxn>
              <a:cxn ang="0">
                <a:pos x="T4" y="T5"/>
              </a:cxn>
              <a:cxn ang="0">
                <a:pos x="T6" y="T7"/>
              </a:cxn>
              <a:cxn ang="0">
                <a:pos x="T8" y="T9"/>
              </a:cxn>
              <a:cxn ang="0">
                <a:pos x="T10" y="T11"/>
              </a:cxn>
            </a:cxnLst>
            <a:rect l="0" t="0" r="r" b="b"/>
            <a:pathLst>
              <a:path w="94" h="41">
                <a:moveTo>
                  <a:pt x="0" y="0"/>
                </a:moveTo>
                <a:cubicBezTo>
                  <a:pt x="0" y="41"/>
                  <a:pt x="0" y="41"/>
                  <a:pt x="0" y="41"/>
                </a:cubicBezTo>
                <a:cubicBezTo>
                  <a:pt x="73" y="41"/>
                  <a:pt x="73" y="41"/>
                  <a:pt x="73" y="41"/>
                </a:cubicBezTo>
                <a:cubicBezTo>
                  <a:pt x="85" y="41"/>
                  <a:pt x="94" y="32"/>
                  <a:pt x="94" y="21"/>
                </a:cubicBezTo>
                <a:cubicBezTo>
                  <a:pt x="94" y="9"/>
                  <a:pt x="85" y="0"/>
                  <a:pt x="73" y="0"/>
                </a:cubicBezTo>
                <a:lnTo>
                  <a:pt x="0" y="0"/>
                </a:lnTo>
                <a:close/>
              </a:path>
            </a:pathLst>
          </a:custGeom>
          <a:solidFill>
            <a:srgbClr val="0003B5"/>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1" name="Freeform 17">
            <a:extLst>
              <a:ext uri="{FF2B5EF4-FFF2-40B4-BE49-F238E27FC236}">
                <a16:creationId xmlns:a16="http://schemas.microsoft.com/office/drawing/2014/main" id="{E6ABD44D-8160-A5B1-D155-FBE7353EC489}"/>
              </a:ext>
            </a:extLst>
          </p:cNvPr>
          <p:cNvSpPr>
            <a:spLocks/>
          </p:cNvSpPr>
          <p:nvPr/>
        </p:nvSpPr>
        <p:spPr bwMode="auto">
          <a:xfrm>
            <a:off x="6178114" y="3518132"/>
            <a:ext cx="179388" cy="79375"/>
          </a:xfrm>
          <a:custGeom>
            <a:avLst/>
            <a:gdLst>
              <a:gd name="T0" fmla="*/ 73 w 94"/>
              <a:gd name="T1" fmla="*/ 0 h 41"/>
              <a:gd name="T2" fmla="*/ 0 w 94"/>
              <a:gd name="T3" fmla="*/ 0 h 41"/>
              <a:gd name="T4" fmla="*/ 0 w 94"/>
              <a:gd name="T5" fmla="*/ 41 h 41"/>
              <a:gd name="T6" fmla="*/ 73 w 94"/>
              <a:gd name="T7" fmla="*/ 41 h 41"/>
              <a:gd name="T8" fmla="*/ 94 w 94"/>
              <a:gd name="T9" fmla="*/ 20 h 41"/>
              <a:gd name="T10" fmla="*/ 73 w 94"/>
              <a:gd name="T11" fmla="*/ 0 h 41"/>
            </a:gdLst>
            <a:ahLst/>
            <a:cxnLst>
              <a:cxn ang="0">
                <a:pos x="T0" y="T1"/>
              </a:cxn>
              <a:cxn ang="0">
                <a:pos x="T2" y="T3"/>
              </a:cxn>
              <a:cxn ang="0">
                <a:pos x="T4" y="T5"/>
              </a:cxn>
              <a:cxn ang="0">
                <a:pos x="T6" y="T7"/>
              </a:cxn>
              <a:cxn ang="0">
                <a:pos x="T8" y="T9"/>
              </a:cxn>
              <a:cxn ang="0">
                <a:pos x="T10" y="T11"/>
              </a:cxn>
            </a:cxnLst>
            <a:rect l="0" t="0" r="r" b="b"/>
            <a:pathLst>
              <a:path w="94" h="41">
                <a:moveTo>
                  <a:pt x="73" y="0"/>
                </a:moveTo>
                <a:cubicBezTo>
                  <a:pt x="0" y="0"/>
                  <a:pt x="0" y="0"/>
                  <a:pt x="0" y="0"/>
                </a:cubicBezTo>
                <a:cubicBezTo>
                  <a:pt x="0" y="41"/>
                  <a:pt x="0" y="41"/>
                  <a:pt x="0" y="41"/>
                </a:cubicBezTo>
                <a:cubicBezTo>
                  <a:pt x="73" y="41"/>
                  <a:pt x="73" y="41"/>
                  <a:pt x="73" y="41"/>
                </a:cubicBezTo>
                <a:cubicBezTo>
                  <a:pt x="85" y="41"/>
                  <a:pt x="94" y="32"/>
                  <a:pt x="94" y="20"/>
                </a:cubicBezTo>
                <a:cubicBezTo>
                  <a:pt x="94" y="9"/>
                  <a:pt x="85" y="0"/>
                  <a:pt x="73" y="0"/>
                </a:cubicBezTo>
                <a:close/>
              </a:path>
            </a:pathLst>
          </a:custGeom>
          <a:solidFill>
            <a:srgbClr val="0003B5"/>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2" name="Freeform 18">
            <a:extLst>
              <a:ext uri="{FF2B5EF4-FFF2-40B4-BE49-F238E27FC236}">
                <a16:creationId xmlns:a16="http://schemas.microsoft.com/office/drawing/2014/main" id="{D35F039B-06D8-2549-C8D2-412D54494A77}"/>
              </a:ext>
            </a:extLst>
          </p:cNvPr>
          <p:cNvSpPr>
            <a:spLocks/>
          </p:cNvSpPr>
          <p:nvPr/>
        </p:nvSpPr>
        <p:spPr bwMode="auto">
          <a:xfrm>
            <a:off x="5611377" y="3218094"/>
            <a:ext cx="523875" cy="473075"/>
          </a:xfrm>
          <a:custGeom>
            <a:avLst/>
            <a:gdLst>
              <a:gd name="T0" fmla="*/ 1 w 274"/>
              <a:gd name="T1" fmla="*/ 147 h 247"/>
              <a:gd name="T2" fmla="*/ 122 w 274"/>
              <a:gd name="T3" fmla="*/ 247 h 247"/>
              <a:gd name="T4" fmla="*/ 274 w 274"/>
              <a:gd name="T5" fmla="*/ 247 h 247"/>
              <a:gd name="T6" fmla="*/ 274 w 274"/>
              <a:gd name="T7" fmla="*/ 0 h 247"/>
              <a:gd name="T8" fmla="*/ 122 w 274"/>
              <a:gd name="T9" fmla="*/ 0 h 247"/>
              <a:gd name="T10" fmla="*/ 0 w 274"/>
              <a:gd name="T11" fmla="*/ 108 h 247"/>
              <a:gd name="T12" fmla="*/ 1 w 274"/>
              <a:gd name="T13" fmla="*/ 147 h 247"/>
            </a:gdLst>
            <a:ahLst/>
            <a:cxnLst>
              <a:cxn ang="0">
                <a:pos x="T0" y="T1"/>
              </a:cxn>
              <a:cxn ang="0">
                <a:pos x="T2" y="T3"/>
              </a:cxn>
              <a:cxn ang="0">
                <a:pos x="T4" y="T5"/>
              </a:cxn>
              <a:cxn ang="0">
                <a:pos x="T6" y="T7"/>
              </a:cxn>
              <a:cxn ang="0">
                <a:pos x="T8" y="T9"/>
              </a:cxn>
              <a:cxn ang="0">
                <a:pos x="T10" y="T11"/>
              </a:cxn>
              <a:cxn ang="0">
                <a:pos x="T12" y="T13"/>
              </a:cxn>
            </a:cxnLst>
            <a:rect l="0" t="0" r="r" b="b"/>
            <a:pathLst>
              <a:path w="274" h="247">
                <a:moveTo>
                  <a:pt x="1" y="147"/>
                </a:moveTo>
                <a:cubicBezTo>
                  <a:pt x="12" y="204"/>
                  <a:pt x="62" y="247"/>
                  <a:pt x="122" y="247"/>
                </a:cubicBezTo>
                <a:cubicBezTo>
                  <a:pt x="274" y="247"/>
                  <a:pt x="274" y="247"/>
                  <a:pt x="274" y="247"/>
                </a:cubicBezTo>
                <a:cubicBezTo>
                  <a:pt x="274" y="0"/>
                  <a:pt x="274" y="0"/>
                  <a:pt x="274" y="0"/>
                </a:cubicBezTo>
                <a:cubicBezTo>
                  <a:pt x="122" y="0"/>
                  <a:pt x="122" y="0"/>
                  <a:pt x="122" y="0"/>
                </a:cubicBezTo>
                <a:cubicBezTo>
                  <a:pt x="59" y="0"/>
                  <a:pt x="7" y="47"/>
                  <a:pt x="0" y="108"/>
                </a:cubicBezTo>
                <a:cubicBezTo>
                  <a:pt x="0" y="129"/>
                  <a:pt x="2" y="123"/>
                  <a:pt x="1" y="147"/>
                </a:cubicBezTo>
                <a:close/>
              </a:path>
            </a:pathLst>
          </a:custGeom>
          <a:solidFill>
            <a:srgbClr val="0003B5"/>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3" name="Freeform 19">
            <a:extLst>
              <a:ext uri="{FF2B5EF4-FFF2-40B4-BE49-F238E27FC236}">
                <a16:creationId xmlns:a16="http://schemas.microsoft.com/office/drawing/2014/main" id="{C54A59EA-0D8E-6582-7279-16E0DAD5ADE0}"/>
              </a:ext>
            </a:extLst>
          </p:cNvPr>
          <p:cNvSpPr>
            <a:spLocks/>
          </p:cNvSpPr>
          <p:nvPr/>
        </p:nvSpPr>
        <p:spPr bwMode="auto">
          <a:xfrm>
            <a:off x="1253689" y="3343507"/>
            <a:ext cx="2659063" cy="169863"/>
          </a:xfrm>
          <a:custGeom>
            <a:avLst/>
            <a:gdLst>
              <a:gd name="T0" fmla="*/ 253 w 1391"/>
              <a:gd name="T1" fmla="*/ 46 h 88"/>
              <a:gd name="T2" fmla="*/ 379 w 1391"/>
              <a:gd name="T3" fmla="*/ 88 h 88"/>
              <a:gd name="T4" fmla="*/ 505 w 1391"/>
              <a:gd name="T5" fmla="*/ 46 h 88"/>
              <a:gd name="T6" fmla="*/ 632 w 1391"/>
              <a:gd name="T7" fmla="*/ 88 h 88"/>
              <a:gd name="T8" fmla="*/ 758 w 1391"/>
              <a:gd name="T9" fmla="*/ 46 h 88"/>
              <a:gd name="T10" fmla="*/ 885 w 1391"/>
              <a:gd name="T11" fmla="*/ 88 h 88"/>
              <a:gd name="T12" fmla="*/ 1011 w 1391"/>
              <a:gd name="T13" fmla="*/ 46 h 88"/>
              <a:gd name="T14" fmla="*/ 1138 w 1391"/>
              <a:gd name="T15" fmla="*/ 88 h 88"/>
              <a:gd name="T16" fmla="*/ 1264 w 1391"/>
              <a:gd name="T17" fmla="*/ 46 h 88"/>
              <a:gd name="T18" fmla="*/ 1391 w 1391"/>
              <a:gd name="T19" fmla="*/ 88 h 88"/>
              <a:gd name="T20" fmla="*/ 1391 w 1391"/>
              <a:gd name="T21" fmla="*/ 88 h 88"/>
              <a:gd name="T22" fmla="*/ 1391 w 1391"/>
              <a:gd name="T23" fmla="*/ 42 h 88"/>
              <a:gd name="T24" fmla="*/ 1391 w 1391"/>
              <a:gd name="T25" fmla="*/ 42 h 88"/>
              <a:gd name="T26" fmla="*/ 1264 w 1391"/>
              <a:gd name="T27" fmla="*/ 0 h 88"/>
              <a:gd name="T28" fmla="*/ 1138 w 1391"/>
              <a:gd name="T29" fmla="*/ 42 h 88"/>
              <a:gd name="T30" fmla="*/ 1011 w 1391"/>
              <a:gd name="T31" fmla="*/ 0 h 88"/>
              <a:gd name="T32" fmla="*/ 885 w 1391"/>
              <a:gd name="T33" fmla="*/ 42 h 88"/>
              <a:gd name="T34" fmla="*/ 758 w 1391"/>
              <a:gd name="T35" fmla="*/ 0 h 88"/>
              <a:gd name="T36" fmla="*/ 632 w 1391"/>
              <a:gd name="T37" fmla="*/ 42 h 88"/>
              <a:gd name="T38" fmla="*/ 505 w 1391"/>
              <a:gd name="T39" fmla="*/ 0 h 88"/>
              <a:gd name="T40" fmla="*/ 379 w 1391"/>
              <a:gd name="T41" fmla="*/ 42 h 88"/>
              <a:gd name="T42" fmla="*/ 253 w 1391"/>
              <a:gd name="T43" fmla="*/ 0 h 88"/>
              <a:gd name="T44" fmla="*/ 126 w 1391"/>
              <a:gd name="T45" fmla="*/ 42 h 88"/>
              <a:gd name="T46" fmla="*/ 0 w 1391"/>
              <a:gd name="T47" fmla="*/ 0 h 88"/>
              <a:gd name="T48" fmla="*/ 0 w 1391"/>
              <a:gd name="T49" fmla="*/ 46 h 88"/>
              <a:gd name="T50" fmla="*/ 126 w 1391"/>
              <a:gd name="T51" fmla="*/ 88 h 88"/>
              <a:gd name="T52" fmla="*/ 253 w 1391"/>
              <a:gd name="T53" fmla="*/ 4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1" h="88">
                <a:moveTo>
                  <a:pt x="253" y="46"/>
                </a:moveTo>
                <a:cubicBezTo>
                  <a:pt x="316" y="46"/>
                  <a:pt x="316" y="88"/>
                  <a:pt x="379" y="88"/>
                </a:cubicBezTo>
                <a:cubicBezTo>
                  <a:pt x="442" y="88"/>
                  <a:pt x="442" y="46"/>
                  <a:pt x="505" y="46"/>
                </a:cubicBezTo>
                <a:cubicBezTo>
                  <a:pt x="569" y="46"/>
                  <a:pt x="569" y="88"/>
                  <a:pt x="632" y="88"/>
                </a:cubicBezTo>
                <a:cubicBezTo>
                  <a:pt x="695" y="88"/>
                  <a:pt x="695" y="46"/>
                  <a:pt x="758" y="46"/>
                </a:cubicBezTo>
                <a:cubicBezTo>
                  <a:pt x="822" y="46"/>
                  <a:pt x="822" y="88"/>
                  <a:pt x="885" y="88"/>
                </a:cubicBezTo>
                <a:cubicBezTo>
                  <a:pt x="948" y="88"/>
                  <a:pt x="948" y="46"/>
                  <a:pt x="1011" y="46"/>
                </a:cubicBezTo>
                <a:cubicBezTo>
                  <a:pt x="1074" y="46"/>
                  <a:pt x="1074" y="88"/>
                  <a:pt x="1138" y="88"/>
                </a:cubicBezTo>
                <a:cubicBezTo>
                  <a:pt x="1201" y="88"/>
                  <a:pt x="1201" y="46"/>
                  <a:pt x="1264" y="46"/>
                </a:cubicBezTo>
                <a:cubicBezTo>
                  <a:pt x="1327" y="46"/>
                  <a:pt x="1327" y="88"/>
                  <a:pt x="1391" y="88"/>
                </a:cubicBezTo>
                <a:cubicBezTo>
                  <a:pt x="1391" y="88"/>
                  <a:pt x="1391" y="88"/>
                  <a:pt x="1391" y="88"/>
                </a:cubicBezTo>
                <a:cubicBezTo>
                  <a:pt x="1391" y="42"/>
                  <a:pt x="1391" y="42"/>
                  <a:pt x="1391" y="42"/>
                </a:cubicBezTo>
                <a:cubicBezTo>
                  <a:pt x="1391" y="42"/>
                  <a:pt x="1391" y="42"/>
                  <a:pt x="1391" y="42"/>
                </a:cubicBezTo>
                <a:cubicBezTo>
                  <a:pt x="1327" y="42"/>
                  <a:pt x="1327" y="0"/>
                  <a:pt x="1264" y="0"/>
                </a:cubicBezTo>
                <a:cubicBezTo>
                  <a:pt x="1201" y="0"/>
                  <a:pt x="1201" y="42"/>
                  <a:pt x="1138" y="42"/>
                </a:cubicBezTo>
                <a:cubicBezTo>
                  <a:pt x="1074" y="42"/>
                  <a:pt x="1074" y="0"/>
                  <a:pt x="1011" y="0"/>
                </a:cubicBezTo>
                <a:cubicBezTo>
                  <a:pt x="948" y="0"/>
                  <a:pt x="948" y="42"/>
                  <a:pt x="885" y="42"/>
                </a:cubicBezTo>
                <a:cubicBezTo>
                  <a:pt x="822" y="42"/>
                  <a:pt x="822" y="0"/>
                  <a:pt x="758" y="0"/>
                </a:cubicBezTo>
                <a:cubicBezTo>
                  <a:pt x="695" y="0"/>
                  <a:pt x="695" y="42"/>
                  <a:pt x="632" y="42"/>
                </a:cubicBezTo>
                <a:cubicBezTo>
                  <a:pt x="569" y="42"/>
                  <a:pt x="569" y="0"/>
                  <a:pt x="505" y="0"/>
                </a:cubicBezTo>
                <a:cubicBezTo>
                  <a:pt x="442" y="0"/>
                  <a:pt x="442" y="42"/>
                  <a:pt x="379" y="42"/>
                </a:cubicBezTo>
                <a:cubicBezTo>
                  <a:pt x="316" y="42"/>
                  <a:pt x="316" y="0"/>
                  <a:pt x="253" y="0"/>
                </a:cubicBezTo>
                <a:cubicBezTo>
                  <a:pt x="189" y="0"/>
                  <a:pt x="189" y="42"/>
                  <a:pt x="126" y="42"/>
                </a:cubicBezTo>
                <a:cubicBezTo>
                  <a:pt x="63" y="42"/>
                  <a:pt x="63" y="0"/>
                  <a:pt x="0" y="0"/>
                </a:cubicBezTo>
                <a:cubicBezTo>
                  <a:pt x="0" y="46"/>
                  <a:pt x="0" y="46"/>
                  <a:pt x="0" y="46"/>
                </a:cubicBezTo>
                <a:cubicBezTo>
                  <a:pt x="63" y="46"/>
                  <a:pt x="63" y="88"/>
                  <a:pt x="126" y="88"/>
                </a:cubicBezTo>
                <a:cubicBezTo>
                  <a:pt x="189" y="88"/>
                  <a:pt x="189" y="46"/>
                  <a:pt x="253" y="46"/>
                </a:cubicBezTo>
                <a:close/>
              </a:path>
            </a:pathLst>
          </a:custGeom>
          <a:solidFill>
            <a:srgbClr val="0003B5"/>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4" name="Freeform 20">
            <a:extLst>
              <a:ext uri="{FF2B5EF4-FFF2-40B4-BE49-F238E27FC236}">
                <a16:creationId xmlns:a16="http://schemas.microsoft.com/office/drawing/2014/main" id="{28D51073-F903-6C15-DF83-AD787EDC2E32}"/>
              </a:ext>
            </a:extLst>
          </p:cNvPr>
          <p:cNvSpPr>
            <a:spLocks/>
          </p:cNvSpPr>
          <p:nvPr/>
        </p:nvSpPr>
        <p:spPr bwMode="auto">
          <a:xfrm>
            <a:off x="-678298" y="3343507"/>
            <a:ext cx="2659063" cy="169863"/>
          </a:xfrm>
          <a:custGeom>
            <a:avLst/>
            <a:gdLst>
              <a:gd name="T0" fmla="*/ 253 w 1391"/>
              <a:gd name="T1" fmla="*/ 46 h 88"/>
              <a:gd name="T2" fmla="*/ 379 w 1391"/>
              <a:gd name="T3" fmla="*/ 88 h 88"/>
              <a:gd name="T4" fmla="*/ 506 w 1391"/>
              <a:gd name="T5" fmla="*/ 46 h 88"/>
              <a:gd name="T6" fmla="*/ 632 w 1391"/>
              <a:gd name="T7" fmla="*/ 88 h 88"/>
              <a:gd name="T8" fmla="*/ 759 w 1391"/>
              <a:gd name="T9" fmla="*/ 46 h 88"/>
              <a:gd name="T10" fmla="*/ 885 w 1391"/>
              <a:gd name="T11" fmla="*/ 88 h 88"/>
              <a:gd name="T12" fmla="*/ 1012 w 1391"/>
              <a:gd name="T13" fmla="*/ 46 h 88"/>
              <a:gd name="T14" fmla="*/ 1138 w 1391"/>
              <a:gd name="T15" fmla="*/ 88 h 88"/>
              <a:gd name="T16" fmla="*/ 1265 w 1391"/>
              <a:gd name="T17" fmla="*/ 46 h 88"/>
              <a:gd name="T18" fmla="*/ 1391 w 1391"/>
              <a:gd name="T19" fmla="*/ 88 h 88"/>
              <a:gd name="T20" fmla="*/ 1391 w 1391"/>
              <a:gd name="T21" fmla="*/ 88 h 88"/>
              <a:gd name="T22" fmla="*/ 1391 w 1391"/>
              <a:gd name="T23" fmla="*/ 42 h 88"/>
              <a:gd name="T24" fmla="*/ 1391 w 1391"/>
              <a:gd name="T25" fmla="*/ 42 h 88"/>
              <a:gd name="T26" fmla="*/ 1265 w 1391"/>
              <a:gd name="T27" fmla="*/ 0 h 88"/>
              <a:gd name="T28" fmla="*/ 1138 w 1391"/>
              <a:gd name="T29" fmla="*/ 42 h 88"/>
              <a:gd name="T30" fmla="*/ 1012 w 1391"/>
              <a:gd name="T31" fmla="*/ 0 h 88"/>
              <a:gd name="T32" fmla="*/ 885 w 1391"/>
              <a:gd name="T33" fmla="*/ 42 h 88"/>
              <a:gd name="T34" fmla="*/ 759 w 1391"/>
              <a:gd name="T35" fmla="*/ 0 h 88"/>
              <a:gd name="T36" fmla="*/ 632 w 1391"/>
              <a:gd name="T37" fmla="*/ 42 h 88"/>
              <a:gd name="T38" fmla="*/ 506 w 1391"/>
              <a:gd name="T39" fmla="*/ 0 h 88"/>
              <a:gd name="T40" fmla="*/ 379 w 1391"/>
              <a:gd name="T41" fmla="*/ 42 h 88"/>
              <a:gd name="T42" fmla="*/ 253 w 1391"/>
              <a:gd name="T43" fmla="*/ 0 h 88"/>
              <a:gd name="T44" fmla="*/ 126 w 1391"/>
              <a:gd name="T45" fmla="*/ 42 h 88"/>
              <a:gd name="T46" fmla="*/ 0 w 1391"/>
              <a:gd name="T47" fmla="*/ 0 h 88"/>
              <a:gd name="T48" fmla="*/ 0 w 1391"/>
              <a:gd name="T49" fmla="*/ 46 h 88"/>
              <a:gd name="T50" fmla="*/ 126 w 1391"/>
              <a:gd name="T51" fmla="*/ 88 h 88"/>
              <a:gd name="T52" fmla="*/ 253 w 1391"/>
              <a:gd name="T53" fmla="*/ 4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1" h="88">
                <a:moveTo>
                  <a:pt x="253" y="46"/>
                </a:moveTo>
                <a:cubicBezTo>
                  <a:pt x="316" y="46"/>
                  <a:pt x="316" y="88"/>
                  <a:pt x="379" y="88"/>
                </a:cubicBezTo>
                <a:cubicBezTo>
                  <a:pt x="443" y="88"/>
                  <a:pt x="443" y="46"/>
                  <a:pt x="506" y="46"/>
                </a:cubicBezTo>
                <a:cubicBezTo>
                  <a:pt x="569" y="46"/>
                  <a:pt x="569" y="88"/>
                  <a:pt x="632" y="88"/>
                </a:cubicBezTo>
                <a:cubicBezTo>
                  <a:pt x="695" y="88"/>
                  <a:pt x="695" y="46"/>
                  <a:pt x="759" y="46"/>
                </a:cubicBezTo>
                <a:cubicBezTo>
                  <a:pt x="822" y="46"/>
                  <a:pt x="822" y="88"/>
                  <a:pt x="885" y="88"/>
                </a:cubicBezTo>
                <a:cubicBezTo>
                  <a:pt x="948" y="88"/>
                  <a:pt x="948" y="46"/>
                  <a:pt x="1012" y="46"/>
                </a:cubicBezTo>
                <a:cubicBezTo>
                  <a:pt x="1075" y="46"/>
                  <a:pt x="1075" y="88"/>
                  <a:pt x="1138" y="88"/>
                </a:cubicBezTo>
                <a:cubicBezTo>
                  <a:pt x="1201" y="88"/>
                  <a:pt x="1201" y="46"/>
                  <a:pt x="1265" y="46"/>
                </a:cubicBezTo>
                <a:cubicBezTo>
                  <a:pt x="1328" y="46"/>
                  <a:pt x="1328" y="88"/>
                  <a:pt x="1391" y="88"/>
                </a:cubicBezTo>
                <a:cubicBezTo>
                  <a:pt x="1391" y="88"/>
                  <a:pt x="1391" y="88"/>
                  <a:pt x="1391" y="88"/>
                </a:cubicBezTo>
                <a:cubicBezTo>
                  <a:pt x="1391" y="42"/>
                  <a:pt x="1391" y="42"/>
                  <a:pt x="1391" y="42"/>
                </a:cubicBezTo>
                <a:cubicBezTo>
                  <a:pt x="1391" y="42"/>
                  <a:pt x="1391" y="42"/>
                  <a:pt x="1391" y="42"/>
                </a:cubicBezTo>
                <a:cubicBezTo>
                  <a:pt x="1328" y="42"/>
                  <a:pt x="1328" y="0"/>
                  <a:pt x="1265" y="0"/>
                </a:cubicBezTo>
                <a:cubicBezTo>
                  <a:pt x="1201" y="0"/>
                  <a:pt x="1201" y="42"/>
                  <a:pt x="1138" y="42"/>
                </a:cubicBezTo>
                <a:cubicBezTo>
                  <a:pt x="1075" y="42"/>
                  <a:pt x="1075" y="0"/>
                  <a:pt x="1012" y="0"/>
                </a:cubicBezTo>
                <a:cubicBezTo>
                  <a:pt x="948" y="0"/>
                  <a:pt x="948" y="42"/>
                  <a:pt x="885" y="42"/>
                </a:cubicBezTo>
                <a:cubicBezTo>
                  <a:pt x="822" y="42"/>
                  <a:pt x="822" y="0"/>
                  <a:pt x="759" y="0"/>
                </a:cubicBezTo>
                <a:cubicBezTo>
                  <a:pt x="695" y="0"/>
                  <a:pt x="695" y="42"/>
                  <a:pt x="632" y="42"/>
                </a:cubicBezTo>
                <a:cubicBezTo>
                  <a:pt x="569" y="42"/>
                  <a:pt x="569" y="0"/>
                  <a:pt x="506" y="0"/>
                </a:cubicBezTo>
                <a:cubicBezTo>
                  <a:pt x="443" y="0"/>
                  <a:pt x="443" y="42"/>
                  <a:pt x="379" y="42"/>
                </a:cubicBezTo>
                <a:cubicBezTo>
                  <a:pt x="316" y="42"/>
                  <a:pt x="316" y="0"/>
                  <a:pt x="253" y="0"/>
                </a:cubicBezTo>
                <a:cubicBezTo>
                  <a:pt x="190" y="0"/>
                  <a:pt x="190" y="42"/>
                  <a:pt x="126" y="42"/>
                </a:cubicBezTo>
                <a:cubicBezTo>
                  <a:pt x="63" y="42"/>
                  <a:pt x="63" y="0"/>
                  <a:pt x="0" y="0"/>
                </a:cubicBezTo>
                <a:cubicBezTo>
                  <a:pt x="0" y="46"/>
                  <a:pt x="0" y="46"/>
                  <a:pt x="0" y="46"/>
                </a:cubicBezTo>
                <a:cubicBezTo>
                  <a:pt x="63" y="46"/>
                  <a:pt x="63" y="88"/>
                  <a:pt x="126" y="88"/>
                </a:cubicBezTo>
                <a:cubicBezTo>
                  <a:pt x="190" y="88"/>
                  <a:pt x="190" y="46"/>
                  <a:pt x="253" y="46"/>
                </a:cubicBezTo>
                <a:close/>
              </a:path>
            </a:pathLst>
          </a:custGeom>
          <a:solidFill>
            <a:srgbClr val="0003B5"/>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6" name="Rectangle 22">
            <a:extLst>
              <a:ext uri="{FF2B5EF4-FFF2-40B4-BE49-F238E27FC236}">
                <a16:creationId xmlns:a16="http://schemas.microsoft.com/office/drawing/2014/main" id="{E3F13E09-651D-06AC-61ED-676467B1180D}"/>
              </a:ext>
            </a:extLst>
          </p:cNvPr>
          <p:cNvSpPr>
            <a:spLocks noChangeArrowheads="1"/>
          </p:cNvSpPr>
          <p:nvPr/>
        </p:nvSpPr>
        <p:spPr bwMode="auto">
          <a:xfrm>
            <a:off x="5346264" y="3424469"/>
            <a:ext cx="293688" cy="88900"/>
          </a:xfrm>
          <a:prstGeom prst="rect">
            <a:avLst/>
          </a:prstGeom>
          <a:solidFill>
            <a:srgbClr val="0003B5"/>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25" name="Freeform 21">
            <a:extLst>
              <a:ext uri="{FF2B5EF4-FFF2-40B4-BE49-F238E27FC236}">
                <a16:creationId xmlns:a16="http://schemas.microsoft.com/office/drawing/2014/main" id="{4523A219-45F5-6DD4-B457-12E032BD24CF}"/>
              </a:ext>
            </a:extLst>
          </p:cNvPr>
          <p:cNvSpPr>
            <a:spLocks/>
          </p:cNvSpPr>
          <p:nvPr/>
        </p:nvSpPr>
        <p:spPr bwMode="auto">
          <a:xfrm>
            <a:off x="2709427" y="3343507"/>
            <a:ext cx="2659063" cy="169863"/>
          </a:xfrm>
          <a:custGeom>
            <a:avLst/>
            <a:gdLst>
              <a:gd name="T0" fmla="*/ 253 w 1391"/>
              <a:gd name="T1" fmla="*/ 46 h 88"/>
              <a:gd name="T2" fmla="*/ 379 w 1391"/>
              <a:gd name="T3" fmla="*/ 88 h 88"/>
              <a:gd name="T4" fmla="*/ 505 w 1391"/>
              <a:gd name="T5" fmla="*/ 46 h 88"/>
              <a:gd name="T6" fmla="*/ 632 w 1391"/>
              <a:gd name="T7" fmla="*/ 88 h 88"/>
              <a:gd name="T8" fmla="*/ 758 w 1391"/>
              <a:gd name="T9" fmla="*/ 46 h 88"/>
              <a:gd name="T10" fmla="*/ 885 w 1391"/>
              <a:gd name="T11" fmla="*/ 88 h 88"/>
              <a:gd name="T12" fmla="*/ 1011 w 1391"/>
              <a:gd name="T13" fmla="*/ 46 h 88"/>
              <a:gd name="T14" fmla="*/ 1138 w 1391"/>
              <a:gd name="T15" fmla="*/ 88 h 88"/>
              <a:gd name="T16" fmla="*/ 1264 w 1391"/>
              <a:gd name="T17" fmla="*/ 46 h 88"/>
              <a:gd name="T18" fmla="*/ 1391 w 1391"/>
              <a:gd name="T19" fmla="*/ 88 h 88"/>
              <a:gd name="T20" fmla="*/ 1391 w 1391"/>
              <a:gd name="T21" fmla="*/ 88 h 88"/>
              <a:gd name="T22" fmla="*/ 1391 w 1391"/>
              <a:gd name="T23" fmla="*/ 42 h 88"/>
              <a:gd name="T24" fmla="*/ 1391 w 1391"/>
              <a:gd name="T25" fmla="*/ 42 h 88"/>
              <a:gd name="T26" fmla="*/ 1264 w 1391"/>
              <a:gd name="T27" fmla="*/ 0 h 88"/>
              <a:gd name="T28" fmla="*/ 1138 w 1391"/>
              <a:gd name="T29" fmla="*/ 42 h 88"/>
              <a:gd name="T30" fmla="*/ 1011 w 1391"/>
              <a:gd name="T31" fmla="*/ 0 h 88"/>
              <a:gd name="T32" fmla="*/ 885 w 1391"/>
              <a:gd name="T33" fmla="*/ 42 h 88"/>
              <a:gd name="T34" fmla="*/ 758 w 1391"/>
              <a:gd name="T35" fmla="*/ 0 h 88"/>
              <a:gd name="T36" fmla="*/ 632 w 1391"/>
              <a:gd name="T37" fmla="*/ 42 h 88"/>
              <a:gd name="T38" fmla="*/ 505 w 1391"/>
              <a:gd name="T39" fmla="*/ 0 h 88"/>
              <a:gd name="T40" fmla="*/ 379 w 1391"/>
              <a:gd name="T41" fmla="*/ 42 h 88"/>
              <a:gd name="T42" fmla="*/ 253 w 1391"/>
              <a:gd name="T43" fmla="*/ 0 h 88"/>
              <a:gd name="T44" fmla="*/ 126 w 1391"/>
              <a:gd name="T45" fmla="*/ 42 h 88"/>
              <a:gd name="T46" fmla="*/ 0 w 1391"/>
              <a:gd name="T47" fmla="*/ 0 h 88"/>
              <a:gd name="T48" fmla="*/ 0 w 1391"/>
              <a:gd name="T49" fmla="*/ 46 h 88"/>
              <a:gd name="T50" fmla="*/ 126 w 1391"/>
              <a:gd name="T51" fmla="*/ 88 h 88"/>
              <a:gd name="T52" fmla="*/ 253 w 1391"/>
              <a:gd name="T53" fmla="*/ 4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1" h="88">
                <a:moveTo>
                  <a:pt x="253" y="46"/>
                </a:moveTo>
                <a:cubicBezTo>
                  <a:pt x="316" y="46"/>
                  <a:pt x="316" y="88"/>
                  <a:pt x="379" y="88"/>
                </a:cubicBezTo>
                <a:cubicBezTo>
                  <a:pt x="442" y="88"/>
                  <a:pt x="442" y="46"/>
                  <a:pt x="505" y="46"/>
                </a:cubicBezTo>
                <a:cubicBezTo>
                  <a:pt x="569" y="46"/>
                  <a:pt x="569" y="88"/>
                  <a:pt x="632" y="88"/>
                </a:cubicBezTo>
                <a:cubicBezTo>
                  <a:pt x="695" y="88"/>
                  <a:pt x="695" y="46"/>
                  <a:pt x="758" y="46"/>
                </a:cubicBezTo>
                <a:cubicBezTo>
                  <a:pt x="822" y="46"/>
                  <a:pt x="822" y="88"/>
                  <a:pt x="885" y="88"/>
                </a:cubicBezTo>
                <a:cubicBezTo>
                  <a:pt x="948" y="88"/>
                  <a:pt x="948" y="46"/>
                  <a:pt x="1011" y="46"/>
                </a:cubicBezTo>
                <a:cubicBezTo>
                  <a:pt x="1074" y="46"/>
                  <a:pt x="1074" y="88"/>
                  <a:pt x="1138" y="88"/>
                </a:cubicBezTo>
                <a:cubicBezTo>
                  <a:pt x="1201" y="88"/>
                  <a:pt x="1201" y="46"/>
                  <a:pt x="1264" y="46"/>
                </a:cubicBezTo>
                <a:cubicBezTo>
                  <a:pt x="1327" y="46"/>
                  <a:pt x="1327" y="88"/>
                  <a:pt x="1391" y="88"/>
                </a:cubicBezTo>
                <a:cubicBezTo>
                  <a:pt x="1391" y="88"/>
                  <a:pt x="1391" y="88"/>
                  <a:pt x="1391" y="88"/>
                </a:cubicBezTo>
                <a:cubicBezTo>
                  <a:pt x="1391" y="42"/>
                  <a:pt x="1391" y="42"/>
                  <a:pt x="1391" y="42"/>
                </a:cubicBezTo>
                <a:cubicBezTo>
                  <a:pt x="1391" y="42"/>
                  <a:pt x="1391" y="42"/>
                  <a:pt x="1391" y="42"/>
                </a:cubicBezTo>
                <a:cubicBezTo>
                  <a:pt x="1327" y="42"/>
                  <a:pt x="1327" y="0"/>
                  <a:pt x="1264" y="0"/>
                </a:cubicBezTo>
                <a:cubicBezTo>
                  <a:pt x="1201" y="0"/>
                  <a:pt x="1201" y="42"/>
                  <a:pt x="1138" y="42"/>
                </a:cubicBezTo>
                <a:cubicBezTo>
                  <a:pt x="1074" y="42"/>
                  <a:pt x="1074" y="0"/>
                  <a:pt x="1011" y="0"/>
                </a:cubicBezTo>
                <a:cubicBezTo>
                  <a:pt x="948" y="0"/>
                  <a:pt x="948" y="42"/>
                  <a:pt x="885" y="42"/>
                </a:cubicBezTo>
                <a:cubicBezTo>
                  <a:pt x="822" y="42"/>
                  <a:pt x="822" y="0"/>
                  <a:pt x="758" y="0"/>
                </a:cubicBezTo>
                <a:cubicBezTo>
                  <a:pt x="695" y="0"/>
                  <a:pt x="695" y="42"/>
                  <a:pt x="632" y="42"/>
                </a:cubicBezTo>
                <a:cubicBezTo>
                  <a:pt x="569" y="42"/>
                  <a:pt x="569" y="0"/>
                  <a:pt x="505" y="0"/>
                </a:cubicBezTo>
                <a:cubicBezTo>
                  <a:pt x="442" y="0"/>
                  <a:pt x="442" y="42"/>
                  <a:pt x="379" y="42"/>
                </a:cubicBezTo>
                <a:cubicBezTo>
                  <a:pt x="316" y="42"/>
                  <a:pt x="316" y="0"/>
                  <a:pt x="253" y="0"/>
                </a:cubicBezTo>
                <a:cubicBezTo>
                  <a:pt x="189" y="0"/>
                  <a:pt x="189" y="42"/>
                  <a:pt x="126" y="42"/>
                </a:cubicBezTo>
                <a:cubicBezTo>
                  <a:pt x="63" y="42"/>
                  <a:pt x="63" y="0"/>
                  <a:pt x="0" y="0"/>
                </a:cubicBezTo>
                <a:cubicBezTo>
                  <a:pt x="0" y="46"/>
                  <a:pt x="0" y="46"/>
                  <a:pt x="0" y="46"/>
                </a:cubicBezTo>
                <a:cubicBezTo>
                  <a:pt x="63" y="46"/>
                  <a:pt x="63" y="88"/>
                  <a:pt x="126" y="88"/>
                </a:cubicBezTo>
                <a:cubicBezTo>
                  <a:pt x="189" y="88"/>
                  <a:pt x="189" y="46"/>
                  <a:pt x="253" y="46"/>
                </a:cubicBezTo>
                <a:close/>
              </a:path>
            </a:pathLst>
          </a:custGeom>
          <a:solidFill>
            <a:srgbClr val="0003B5"/>
          </a:solidFill>
          <a:ln w="9525">
            <a:noFill/>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nvGrpSpPr>
          <p:cNvPr id="222" name="Group 221">
            <a:extLst>
              <a:ext uri="{FF2B5EF4-FFF2-40B4-BE49-F238E27FC236}">
                <a16:creationId xmlns:a16="http://schemas.microsoft.com/office/drawing/2014/main" id="{EAFEE2AC-AA61-F73E-BF03-CCE73EC9A79D}"/>
              </a:ext>
            </a:extLst>
          </p:cNvPr>
          <p:cNvGrpSpPr/>
          <p:nvPr/>
        </p:nvGrpSpPr>
        <p:grpSpPr>
          <a:xfrm>
            <a:off x="3870742" y="3435356"/>
            <a:ext cx="1258885" cy="1339405"/>
            <a:chOff x="5103078" y="3804095"/>
            <a:chExt cx="1258885" cy="1339405"/>
          </a:xfrm>
          <a:solidFill>
            <a:srgbClr val="F0F0F0"/>
          </a:solidFill>
        </p:grpSpPr>
        <p:sp>
          <p:nvSpPr>
            <p:cNvPr id="209" name="Free-form: Shape 208">
              <a:extLst>
                <a:ext uri="{FF2B5EF4-FFF2-40B4-BE49-F238E27FC236}">
                  <a16:creationId xmlns:a16="http://schemas.microsoft.com/office/drawing/2014/main" id="{CAC8FB39-3DA1-2907-2263-EFE7669DA10A}"/>
                </a:ext>
              </a:extLst>
            </p:cNvPr>
            <p:cNvSpPr/>
            <p:nvPr/>
          </p:nvSpPr>
          <p:spPr>
            <a:xfrm>
              <a:off x="5103078" y="3804095"/>
              <a:ext cx="1258885" cy="906571"/>
            </a:xfrm>
            <a:custGeom>
              <a:avLst/>
              <a:gdLst>
                <a:gd name="connsiteX0" fmla="*/ 287693 w 1258885"/>
                <a:gd name="connsiteY0" fmla="*/ 0 h 906571"/>
                <a:gd name="connsiteX1" fmla="*/ 530469 w 1258885"/>
                <a:gd name="connsiteY1" fmla="*/ 81071 h 906571"/>
                <a:gd name="connsiteX2" fmla="*/ 771333 w 1258885"/>
                <a:gd name="connsiteY2" fmla="*/ 0 h 906571"/>
                <a:gd name="connsiteX3" fmla="*/ 1014108 w 1258885"/>
                <a:gd name="connsiteY3" fmla="*/ 81071 h 906571"/>
                <a:gd name="connsiteX4" fmla="*/ 1254972 w 1258885"/>
                <a:gd name="connsiteY4" fmla="*/ 0 h 906571"/>
                <a:gd name="connsiteX5" fmla="*/ 1258885 w 1258885"/>
                <a:gd name="connsiteY5" fmla="*/ 341 h 906571"/>
                <a:gd name="connsiteX6" fmla="*/ 1258885 w 1258885"/>
                <a:gd name="connsiteY6" fmla="*/ 906571 h 906571"/>
                <a:gd name="connsiteX7" fmla="*/ 0 w 1258885"/>
                <a:gd name="connsiteY7" fmla="*/ 906571 h 906571"/>
                <a:gd name="connsiteX8" fmla="*/ 0 w 1258885"/>
                <a:gd name="connsiteY8" fmla="*/ 75596 h 906571"/>
                <a:gd name="connsiteX9" fmla="*/ 6838 w 1258885"/>
                <a:gd name="connsiteY9" fmla="*/ 77587 h 906571"/>
                <a:gd name="connsiteX10" fmla="*/ 46829 w 1258885"/>
                <a:gd name="connsiteY10" fmla="*/ 81071 h 906571"/>
                <a:gd name="connsiteX11" fmla="*/ 287693 w 1258885"/>
                <a:gd name="connsiteY11" fmla="*/ 0 h 90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885" h="906571">
                  <a:moveTo>
                    <a:pt x="287693" y="0"/>
                  </a:moveTo>
                  <a:cubicBezTo>
                    <a:pt x="410037" y="0"/>
                    <a:pt x="410037" y="81071"/>
                    <a:pt x="530469" y="81071"/>
                  </a:cubicBezTo>
                  <a:cubicBezTo>
                    <a:pt x="650901" y="81071"/>
                    <a:pt x="650901" y="0"/>
                    <a:pt x="771333" y="0"/>
                  </a:cubicBezTo>
                  <a:cubicBezTo>
                    <a:pt x="891765" y="0"/>
                    <a:pt x="891765" y="81071"/>
                    <a:pt x="1014108" y="81071"/>
                  </a:cubicBezTo>
                  <a:cubicBezTo>
                    <a:pt x="1134540" y="81071"/>
                    <a:pt x="1134540" y="0"/>
                    <a:pt x="1254972" y="0"/>
                  </a:cubicBezTo>
                  <a:lnTo>
                    <a:pt x="1258885" y="341"/>
                  </a:lnTo>
                  <a:lnTo>
                    <a:pt x="1258885" y="906571"/>
                  </a:lnTo>
                  <a:lnTo>
                    <a:pt x="0" y="906571"/>
                  </a:lnTo>
                  <a:lnTo>
                    <a:pt x="0" y="75596"/>
                  </a:lnTo>
                  <a:lnTo>
                    <a:pt x="6838" y="77587"/>
                  </a:lnTo>
                  <a:cubicBezTo>
                    <a:pt x="18603" y="79804"/>
                    <a:pt x="31775" y="81071"/>
                    <a:pt x="46829" y="81071"/>
                  </a:cubicBezTo>
                  <a:cubicBezTo>
                    <a:pt x="167261" y="81071"/>
                    <a:pt x="167261" y="0"/>
                    <a:pt x="28769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6000"/>
                </a:lnSpc>
              </a:pPr>
              <a:endParaRPr lang="en-GB" sz="1300" noProof="0" dirty="0"/>
            </a:p>
          </p:txBody>
        </p:sp>
        <p:sp>
          <p:nvSpPr>
            <p:cNvPr id="221" name="Rectangle 220">
              <a:extLst>
                <a:ext uri="{FF2B5EF4-FFF2-40B4-BE49-F238E27FC236}">
                  <a16:creationId xmlns:a16="http://schemas.microsoft.com/office/drawing/2014/main" id="{362A89D0-C675-1FAC-4E44-A8CB0938F4BB}"/>
                </a:ext>
              </a:extLst>
            </p:cNvPr>
            <p:cNvSpPr/>
            <p:nvPr/>
          </p:nvSpPr>
          <p:spPr>
            <a:xfrm>
              <a:off x="5103078" y="4669277"/>
              <a:ext cx="1258885" cy="474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grpSp>
      <p:pic>
        <p:nvPicPr>
          <p:cNvPr id="2" name="Logo">
            <a:extLst>
              <a:ext uri="{FF2B5EF4-FFF2-40B4-BE49-F238E27FC236}">
                <a16:creationId xmlns:a16="http://schemas.microsoft.com/office/drawing/2014/main" id="{CD357182-E4FC-2223-88B6-57350B6B50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6100" y="4814808"/>
            <a:ext cx="367200" cy="100417"/>
          </a:xfrm>
          <a:prstGeom prst="rect">
            <a:avLst/>
          </a:prstGeom>
        </p:spPr>
      </p:pic>
      <p:grpSp>
        <p:nvGrpSpPr>
          <p:cNvPr id="14" name="Group 13">
            <a:extLst>
              <a:ext uri="{FF2B5EF4-FFF2-40B4-BE49-F238E27FC236}">
                <a16:creationId xmlns:a16="http://schemas.microsoft.com/office/drawing/2014/main" id="{2DF1DB37-9635-7E71-1095-7ADB51C2FBD3}"/>
              </a:ext>
            </a:extLst>
          </p:cNvPr>
          <p:cNvGrpSpPr/>
          <p:nvPr/>
        </p:nvGrpSpPr>
        <p:grpSpPr>
          <a:xfrm>
            <a:off x="6649166" y="1421894"/>
            <a:ext cx="1864485" cy="1864485"/>
            <a:chOff x="6690731" y="1782116"/>
            <a:chExt cx="1864485" cy="1864485"/>
          </a:xfrm>
        </p:grpSpPr>
        <p:sp>
          <p:nvSpPr>
            <p:cNvPr id="12" name="Oval 11">
              <a:extLst>
                <a:ext uri="{FF2B5EF4-FFF2-40B4-BE49-F238E27FC236}">
                  <a16:creationId xmlns:a16="http://schemas.microsoft.com/office/drawing/2014/main" id="{B6ADB2EE-6E68-9971-44B7-419283D5DED4}"/>
                </a:ext>
              </a:extLst>
            </p:cNvPr>
            <p:cNvSpPr/>
            <p:nvPr/>
          </p:nvSpPr>
          <p:spPr>
            <a:xfrm>
              <a:off x="6690731" y="1782116"/>
              <a:ext cx="1864485" cy="1864485"/>
            </a:xfrm>
            <a:prstGeom prst="ellipse">
              <a:avLst/>
            </a:prstGeom>
            <a:solidFill>
              <a:srgbClr val="000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DK" sz="1300" noProof="0" dirty="0"/>
            </a:p>
          </p:txBody>
        </p:sp>
        <p:sp>
          <p:nvSpPr>
            <p:cNvPr id="13" name="TextBox 12">
              <a:extLst>
                <a:ext uri="{FF2B5EF4-FFF2-40B4-BE49-F238E27FC236}">
                  <a16:creationId xmlns:a16="http://schemas.microsoft.com/office/drawing/2014/main" id="{38BFD48F-9571-51CC-9315-17AF3B37C405}"/>
                </a:ext>
              </a:extLst>
            </p:cNvPr>
            <p:cNvSpPr txBox="1"/>
            <p:nvPr/>
          </p:nvSpPr>
          <p:spPr>
            <a:xfrm>
              <a:off x="6787523" y="2410719"/>
              <a:ext cx="1672683" cy="709105"/>
            </a:xfrm>
            <a:prstGeom prst="rect">
              <a:avLst/>
            </a:prstGeom>
            <a:noFill/>
          </p:spPr>
          <p:txBody>
            <a:bodyPr wrap="square" lIns="0" tIns="0" rIns="0" bIns="0" rtlCol="0">
              <a:spAutoFit/>
            </a:bodyPr>
            <a:lstStyle/>
            <a:p>
              <a:pPr algn="ctr">
                <a:lnSpc>
                  <a:spcPct val="96000"/>
                </a:lnSpc>
                <a:spcBef>
                  <a:spcPts val="1800"/>
                </a:spcBef>
              </a:pPr>
              <a:r>
                <a:rPr lang="en-DK" sz="4800" dirty="0">
                  <a:solidFill>
                    <a:schemeClr val="bg1"/>
                  </a:solidFill>
                </a:rPr>
                <a:t>20M</a:t>
              </a:r>
            </a:p>
          </p:txBody>
        </p:sp>
      </p:grpSp>
    </p:spTree>
    <p:extLst>
      <p:ext uri="{BB962C8B-B14F-4D97-AF65-F5344CB8AC3E}">
        <p14:creationId xmlns:p14="http://schemas.microsoft.com/office/powerpoint/2010/main" val="27691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F30D8F76-73A1-9CF2-85CA-3B6371124820}"/>
              </a:ext>
            </a:extLst>
          </p:cNvPr>
          <p:cNvSpPr>
            <a:spLocks noGrp="1"/>
          </p:cNvSpPr>
          <p:nvPr>
            <p:ph type="body" sz="quarter" idx="26"/>
          </p:nvPr>
        </p:nvSpPr>
        <p:spPr>
          <a:xfrm>
            <a:off x="748800" y="4561200"/>
            <a:ext cx="7263984" cy="367409"/>
          </a:xfrm>
        </p:spPr>
        <p:txBody>
          <a:bodyPr/>
          <a:lstStyle/>
          <a:p>
            <a:r>
              <a:rPr lang="en-GB" sz="500" noProof="0"/>
              <a:t>Note: Total electricity output per year in TWh across data sources is as follows: EMBER (~6,500 TWh), Wood Mackenzie (~6,300 TWh), DNV (~6,500 TWh), TYNDP (~8,100 TWh), EU, UK, NO ambitions (~8,200 TWh); 1) Includes hydropower, biomass, gas and others; 2) Lower renewables growth based on Alternative Hydrogen Supply and Nuclear Plus scenarios, while higher renewables growth based on Higher Fossil Fuel Prices, Limited New Gas, and No Gas + CCS scenarios; 3) Generation mix from TYNDP in Europe is extrapolated using TYNDP’s projected capacity of various energy sources in Europe vs. EU; 4) Offshore wind capacity ambitions calculated by non-binding goals for the EU (~360GW), estimated UK offshore wind capacity in Future Energy Scenarios pathways to net zero (~100GW) , and communicated Norwegian capacity ambitions (~30GW), converted into the future generation mix </a:t>
            </a:r>
          </a:p>
          <a:p>
            <a:r>
              <a:rPr lang="en-GB" sz="500" noProof="0"/>
              <a:t>Source: Wood Mackenzie (2024), DNV (2024), TYNDP by ENTSO-E (2024), EMBER (2022), EU Commission, UK National Energy System Operator, Norway-EU Green Alliance, IEA World Energy Outlook (2024): Announced Pledges Scenario</a:t>
            </a:r>
          </a:p>
        </p:txBody>
      </p:sp>
      <p:sp>
        <p:nvSpPr>
          <p:cNvPr id="12" name="Title 11">
            <a:extLst>
              <a:ext uri="{FF2B5EF4-FFF2-40B4-BE49-F238E27FC236}">
                <a16:creationId xmlns:a16="http://schemas.microsoft.com/office/drawing/2014/main" id="{DA2C1FC1-FAF8-90B3-9D1C-AD8A218DFC5F}"/>
              </a:ext>
            </a:extLst>
          </p:cNvPr>
          <p:cNvSpPr>
            <a:spLocks noGrp="1"/>
          </p:cNvSpPr>
          <p:nvPr>
            <p:ph type="title"/>
          </p:nvPr>
        </p:nvSpPr>
        <p:spPr>
          <a:xfrm>
            <a:off x="432000" y="252000"/>
            <a:ext cx="8280000" cy="576000"/>
          </a:xfrm>
        </p:spPr>
        <p:txBody>
          <a:bodyPr/>
          <a:lstStyle/>
          <a:p>
            <a:r>
              <a:rPr lang="en-GB" noProof="0"/>
              <a:t>Europe needs offshore wind to ensure </a:t>
            </a:r>
            <a:br>
              <a:rPr lang="en-GB" noProof="0"/>
            </a:br>
            <a:r>
              <a:rPr lang="en-GB" noProof="0"/>
              <a:t>a clean, affordable and secure energy system</a:t>
            </a:r>
          </a:p>
        </p:txBody>
      </p:sp>
      <p:pic>
        <p:nvPicPr>
          <p:cNvPr id="5" name="Picture 4">
            <a:extLst>
              <a:ext uri="{FF2B5EF4-FFF2-40B4-BE49-F238E27FC236}">
                <a16:creationId xmlns:a16="http://schemas.microsoft.com/office/drawing/2014/main" id="{F8E60AE4-0A47-6E67-9163-8F4E690E9E93}"/>
              </a:ext>
            </a:extLst>
          </p:cNvPr>
          <p:cNvPicPr>
            <a:picLocks noChangeAspect="1"/>
          </p:cNvPicPr>
          <p:nvPr/>
        </p:nvPicPr>
        <p:blipFill>
          <a:blip r:embed="rId3">
            <a:extLst>
              <a:ext uri="{28A0092B-C50C-407E-A947-70E740481C1C}">
                <a14:useLocalDpi xmlns:a14="http://schemas.microsoft.com/office/drawing/2010/main" val="0"/>
              </a:ext>
            </a:extLst>
          </a:blip>
          <a:srcRect t="16121" b="16121"/>
          <a:stretch/>
        </p:blipFill>
        <p:spPr>
          <a:xfrm>
            <a:off x="2869567" y="1047833"/>
            <a:ext cx="6030625" cy="3330228"/>
          </a:xfrm>
          <a:prstGeom prst="rect">
            <a:avLst/>
          </a:prstGeom>
        </p:spPr>
      </p:pic>
      <p:grpSp>
        <p:nvGrpSpPr>
          <p:cNvPr id="6" name="Group 5">
            <a:extLst>
              <a:ext uri="{FF2B5EF4-FFF2-40B4-BE49-F238E27FC236}">
                <a16:creationId xmlns:a16="http://schemas.microsoft.com/office/drawing/2014/main" id="{C568A42D-E6FE-643B-A4C4-CE6B654CF3B1}"/>
              </a:ext>
            </a:extLst>
          </p:cNvPr>
          <p:cNvGrpSpPr/>
          <p:nvPr/>
        </p:nvGrpSpPr>
        <p:grpSpPr>
          <a:xfrm>
            <a:off x="473748" y="1461252"/>
            <a:ext cx="2260399" cy="2476554"/>
            <a:chOff x="379234" y="1402410"/>
            <a:chExt cx="2192417" cy="2483438"/>
          </a:xfrm>
        </p:grpSpPr>
        <p:sp>
          <p:nvSpPr>
            <p:cNvPr id="7" name="btfpBulletedList663207">
              <a:extLst>
                <a:ext uri="{FF2B5EF4-FFF2-40B4-BE49-F238E27FC236}">
                  <a16:creationId xmlns:a16="http://schemas.microsoft.com/office/drawing/2014/main" id="{55A11E40-8B0E-EF1B-FFC1-1B4253DD220B}"/>
                </a:ext>
              </a:extLst>
            </p:cNvPr>
            <p:cNvSpPr/>
            <p:nvPr>
              <p:custDataLst>
                <p:tags r:id="rId1"/>
              </p:custDataLst>
            </p:nvPr>
          </p:nvSpPr>
          <p:spPr bwMode="gray">
            <a:xfrm>
              <a:off x="579842" y="1418153"/>
              <a:ext cx="1991809" cy="2467695"/>
            </a:xfrm>
            <a:prstGeom prst="rect">
              <a:avLst/>
            </a:prstGeom>
            <a:no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Bef>
                  <a:spcPts val="1794"/>
                </a:spcBef>
              </a:pPr>
              <a:r>
                <a:rPr lang="en-GB" sz="898" noProof="0">
                  <a:solidFill>
                    <a:schemeClr val="tx1"/>
                  </a:solidFill>
                </a:rPr>
                <a:t>Offshore wind </a:t>
              </a:r>
              <a:r>
                <a:rPr lang="en-GB" sz="898" noProof="0" err="1">
                  <a:solidFill>
                    <a:schemeClr val="tx1"/>
                  </a:solidFill>
                </a:rPr>
                <a:t>LCoE</a:t>
              </a:r>
              <a:r>
                <a:rPr lang="en-GB" sz="898" noProof="0">
                  <a:solidFill>
                    <a:schemeClr val="tx1"/>
                  </a:solidFill>
                </a:rPr>
                <a:t> is </a:t>
              </a:r>
              <a:r>
                <a:rPr lang="en-GB" sz="898" noProof="0">
                  <a:solidFill>
                    <a:srgbClr val="007ACC"/>
                  </a:solidFill>
                </a:rPr>
                <a:t>highly competitive </a:t>
              </a:r>
              <a:r>
                <a:rPr lang="en-GB" sz="898" noProof="0">
                  <a:solidFill>
                    <a:schemeClr val="tx1"/>
                  </a:solidFill>
                </a:rPr>
                <a:t>compared to fossil sources and nuclear</a:t>
              </a:r>
            </a:p>
            <a:p>
              <a:pPr>
                <a:spcBef>
                  <a:spcPts val="1794"/>
                </a:spcBef>
              </a:pPr>
              <a:r>
                <a:rPr lang="en-GB" sz="898" noProof="0">
                  <a:solidFill>
                    <a:schemeClr val="tx1"/>
                  </a:solidFill>
                </a:rPr>
                <a:t>The seasonal generation profile of offshore wind </a:t>
              </a:r>
              <a:r>
                <a:rPr lang="en-GB" sz="898" noProof="0">
                  <a:solidFill>
                    <a:srgbClr val="007ACC"/>
                  </a:solidFill>
                </a:rPr>
                <a:t>complements PV solar </a:t>
              </a:r>
            </a:p>
            <a:p>
              <a:pPr>
                <a:spcBef>
                  <a:spcPts val="1794"/>
                </a:spcBef>
              </a:pPr>
              <a:r>
                <a:rPr lang="en-GB" sz="898" noProof="0">
                  <a:solidFill>
                    <a:schemeClr val="tx1"/>
                  </a:solidFill>
                </a:rPr>
                <a:t>With a European supply chain, offshore wind is an </a:t>
              </a:r>
              <a:r>
                <a:rPr lang="en-GB" sz="898" noProof="0">
                  <a:solidFill>
                    <a:srgbClr val="007ACC"/>
                  </a:solidFill>
                </a:rPr>
                <a:t>independent and home-grown industry</a:t>
              </a:r>
            </a:p>
            <a:p>
              <a:pPr>
                <a:spcBef>
                  <a:spcPts val="1794"/>
                </a:spcBef>
              </a:pPr>
              <a:r>
                <a:rPr lang="en-GB" sz="898" noProof="0">
                  <a:solidFill>
                    <a:schemeClr val="tx1"/>
                  </a:solidFill>
                </a:rPr>
                <a:t>In all energy forecasts offshore wind</a:t>
              </a:r>
              <a:r>
                <a:rPr lang="en-GB" sz="898" noProof="0">
                  <a:solidFill>
                    <a:srgbClr val="007ACC"/>
                  </a:solidFill>
                </a:rPr>
                <a:t> </a:t>
              </a:r>
              <a:r>
                <a:rPr lang="en-GB" sz="898" noProof="0">
                  <a:solidFill>
                    <a:schemeClr val="tx1"/>
                  </a:solidFill>
                </a:rPr>
                <a:t>is set to </a:t>
              </a:r>
              <a:r>
                <a:rPr lang="en-GB" sz="898" noProof="0">
                  <a:solidFill>
                    <a:srgbClr val="007ACC"/>
                  </a:solidFill>
                </a:rPr>
                <a:t>play a pivotal role</a:t>
              </a:r>
            </a:p>
          </p:txBody>
        </p:sp>
        <p:sp>
          <p:nvSpPr>
            <p:cNvPr id="8" name="Subtitle 2">
              <a:extLst>
                <a:ext uri="{FF2B5EF4-FFF2-40B4-BE49-F238E27FC236}">
                  <a16:creationId xmlns:a16="http://schemas.microsoft.com/office/drawing/2014/main" id="{5113554E-4C96-710C-7F95-81DC455EF211}"/>
                </a:ext>
              </a:extLst>
            </p:cNvPr>
            <p:cNvSpPr txBox="1">
              <a:spLocks/>
            </p:cNvSpPr>
            <p:nvPr/>
          </p:nvSpPr>
          <p:spPr>
            <a:xfrm>
              <a:off x="381264" y="1402410"/>
              <a:ext cx="228481" cy="246221"/>
            </a:xfrm>
            <a:prstGeom prst="rect">
              <a:avLst/>
            </a:prstGeom>
          </p:spPr>
          <p:txBody>
            <a:bodyPr vert="horz" lIns="0" tIns="0" rIns="0" bIns="0" rtlCol="0">
              <a:noAutofit/>
            </a:bodyPr>
            <a:lstStyle>
              <a:lvl1pPr marL="0" indent="0" algn="l" defTabSz="685804" rtl="0" eaLnBrk="1" latinLnBrk="0" hangingPunct="1">
                <a:lnSpc>
                  <a:spcPct val="100000"/>
                </a:lnSpc>
                <a:spcBef>
                  <a:spcPts val="0"/>
                </a:spcBef>
                <a:spcAft>
                  <a:spcPts val="300"/>
                </a:spcAft>
                <a:buFont typeface="Arial" panose="020B0604020202020204" pitchFamily="34" charset="0"/>
                <a:buChar char="​"/>
                <a:defRPr sz="1800" b="1" kern="1200" baseline="0">
                  <a:solidFill>
                    <a:schemeClr val="tx1"/>
                  </a:solidFill>
                  <a:latin typeface="+mn-lt"/>
                  <a:ea typeface="+mn-ea"/>
                  <a:cs typeface="Arial" panose="020B0604020202020204" pitchFamily="34" charset="0"/>
                  <a:sym typeface="Orsted Sans Office" panose="00000500000000000000" pitchFamily="2" charset="0"/>
                </a:defRPr>
              </a:lvl1pPr>
              <a:lvl2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2pPr>
              <a:lvl3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3pPr>
              <a:lvl4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4pPr>
              <a:lvl5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5pPr>
              <a:lvl6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noProof="0">
                  <a:solidFill>
                    <a:schemeClr val="tx2"/>
                  </a:solidFill>
                  <a:latin typeface="+mn-lt"/>
                  <a:ea typeface="+mn-ea"/>
                  <a:cs typeface="Arial" panose="020B0604020202020204" pitchFamily="34" charset="0"/>
                  <a:sym typeface="Arial" panose="020B0604020202020204" pitchFamily="34" charset="0"/>
                </a:defRPr>
              </a:lvl6pPr>
              <a:lvl7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baseline="0" noProof="0">
                  <a:solidFill>
                    <a:schemeClr val="tx2"/>
                  </a:solidFill>
                  <a:latin typeface="+mn-lt"/>
                  <a:ea typeface="+mn-ea"/>
                  <a:cs typeface="Arial" panose="020B0604020202020204" pitchFamily="34" charset="0"/>
                  <a:sym typeface="Arial" panose="020B0604020202020204" pitchFamily="34" charset="0"/>
                </a:defRPr>
              </a:lvl7pPr>
              <a:lvl8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mn-cs"/>
                </a:defRPr>
              </a:lvl8pPr>
              <a:lvl9pPr marL="0" indent="0" algn="l" defTabSz="685804" rtl="0" eaLnBrk="1" latinLnBrk="0" hangingPunct="1">
                <a:lnSpc>
                  <a:spcPct val="95000"/>
                </a:lnSpc>
                <a:spcBef>
                  <a:spcPts val="0"/>
                </a:spcBef>
                <a:spcAft>
                  <a:spcPts val="300"/>
                </a:spcAft>
                <a:buFont typeface="Arial" panose="020B0604020202020204" pitchFamily="34" charset="0"/>
                <a:buChar char="​"/>
                <a:defRPr sz="1500" kern="1200" baseline="0">
                  <a:solidFill>
                    <a:schemeClr val="tx2"/>
                  </a:solidFill>
                  <a:latin typeface="+mn-lt"/>
                  <a:ea typeface="+mn-ea"/>
                  <a:cs typeface="+mn-cs"/>
                </a:defRPr>
              </a:lvl9pPr>
            </a:lstStyle>
            <a:p>
              <a:r>
                <a:rPr lang="en-GB" sz="1196" b="0" noProof="0">
                  <a:latin typeface="Orsted Sans Office" panose="00000500000000000000" pitchFamily="2" charset="0"/>
                </a:rPr>
                <a:t>→</a:t>
              </a:r>
              <a:endParaRPr lang="en-GB" sz="1196" noProof="0"/>
            </a:p>
          </p:txBody>
        </p:sp>
        <p:sp>
          <p:nvSpPr>
            <p:cNvPr id="9" name="Subtitle 2">
              <a:extLst>
                <a:ext uri="{FF2B5EF4-FFF2-40B4-BE49-F238E27FC236}">
                  <a16:creationId xmlns:a16="http://schemas.microsoft.com/office/drawing/2014/main" id="{FA36A2A4-AAAA-530A-2321-5A8153EF40B3}"/>
                </a:ext>
              </a:extLst>
            </p:cNvPr>
            <p:cNvSpPr txBox="1">
              <a:spLocks/>
            </p:cNvSpPr>
            <p:nvPr/>
          </p:nvSpPr>
          <p:spPr>
            <a:xfrm>
              <a:off x="381264" y="2040231"/>
              <a:ext cx="228481" cy="246221"/>
            </a:xfrm>
            <a:prstGeom prst="rect">
              <a:avLst/>
            </a:prstGeom>
          </p:spPr>
          <p:txBody>
            <a:bodyPr vert="horz" lIns="0" tIns="0" rIns="0" bIns="0" rtlCol="0">
              <a:noAutofit/>
            </a:bodyPr>
            <a:lstStyle>
              <a:lvl1pPr marL="0" indent="0" algn="l" defTabSz="685804" rtl="0" eaLnBrk="1" latinLnBrk="0" hangingPunct="1">
                <a:lnSpc>
                  <a:spcPct val="100000"/>
                </a:lnSpc>
                <a:spcBef>
                  <a:spcPts val="0"/>
                </a:spcBef>
                <a:spcAft>
                  <a:spcPts val="300"/>
                </a:spcAft>
                <a:buFont typeface="Arial" panose="020B0604020202020204" pitchFamily="34" charset="0"/>
                <a:buChar char="​"/>
                <a:defRPr sz="1800" b="1" kern="1200" baseline="0">
                  <a:solidFill>
                    <a:schemeClr val="tx1"/>
                  </a:solidFill>
                  <a:latin typeface="+mn-lt"/>
                  <a:ea typeface="+mn-ea"/>
                  <a:cs typeface="Arial" panose="020B0604020202020204" pitchFamily="34" charset="0"/>
                  <a:sym typeface="Orsted Sans Office" panose="00000500000000000000" pitchFamily="2" charset="0"/>
                </a:defRPr>
              </a:lvl1pPr>
              <a:lvl2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2pPr>
              <a:lvl3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3pPr>
              <a:lvl4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4pPr>
              <a:lvl5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5pPr>
              <a:lvl6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noProof="0">
                  <a:solidFill>
                    <a:schemeClr val="tx2"/>
                  </a:solidFill>
                  <a:latin typeface="+mn-lt"/>
                  <a:ea typeface="+mn-ea"/>
                  <a:cs typeface="Arial" panose="020B0604020202020204" pitchFamily="34" charset="0"/>
                  <a:sym typeface="Arial" panose="020B0604020202020204" pitchFamily="34" charset="0"/>
                </a:defRPr>
              </a:lvl6pPr>
              <a:lvl7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baseline="0" noProof="0">
                  <a:solidFill>
                    <a:schemeClr val="tx2"/>
                  </a:solidFill>
                  <a:latin typeface="+mn-lt"/>
                  <a:ea typeface="+mn-ea"/>
                  <a:cs typeface="Arial" panose="020B0604020202020204" pitchFamily="34" charset="0"/>
                  <a:sym typeface="Arial" panose="020B0604020202020204" pitchFamily="34" charset="0"/>
                </a:defRPr>
              </a:lvl7pPr>
              <a:lvl8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mn-cs"/>
                </a:defRPr>
              </a:lvl8pPr>
              <a:lvl9pPr marL="0" indent="0" algn="l" defTabSz="685804" rtl="0" eaLnBrk="1" latinLnBrk="0" hangingPunct="1">
                <a:lnSpc>
                  <a:spcPct val="95000"/>
                </a:lnSpc>
                <a:spcBef>
                  <a:spcPts val="0"/>
                </a:spcBef>
                <a:spcAft>
                  <a:spcPts val="300"/>
                </a:spcAft>
                <a:buFont typeface="Arial" panose="020B0604020202020204" pitchFamily="34" charset="0"/>
                <a:buChar char="​"/>
                <a:defRPr sz="1500" kern="1200" baseline="0">
                  <a:solidFill>
                    <a:schemeClr val="tx2"/>
                  </a:solidFill>
                  <a:latin typeface="+mn-lt"/>
                  <a:ea typeface="+mn-ea"/>
                  <a:cs typeface="+mn-cs"/>
                </a:defRPr>
              </a:lvl9pPr>
            </a:lstStyle>
            <a:p>
              <a:r>
                <a:rPr lang="en-GB" sz="1196" b="0" noProof="0">
                  <a:latin typeface="Orsted Sans Office" panose="00000500000000000000" pitchFamily="2" charset="0"/>
                </a:rPr>
                <a:t>→</a:t>
              </a:r>
              <a:endParaRPr lang="en-GB" sz="1196" noProof="0"/>
            </a:p>
          </p:txBody>
        </p:sp>
        <p:sp>
          <p:nvSpPr>
            <p:cNvPr id="10" name="Subtitle 2">
              <a:extLst>
                <a:ext uri="{FF2B5EF4-FFF2-40B4-BE49-F238E27FC236}">
                  <a16:creationId xmlns:a16="http://schemas.microsoft.com/office/drawing/2014/main" id="{E0DB35E2-E75E-03C8-C869-55B8EEBF613A}"/>
                </a:ext>
              </a:extLst>
            </p:cNvPr>
            <p:cNvSpPr txBox="1">
              <a:spLocks/>
            </p:cNvSpPr>
            <p:nvPr/>
          </p:nvSpPr>
          <p:spPr>
            <a:xfrm>
              <a:off x="379234" y="2535248"/>
              <a:ext cx="228481" cy="246221"/>
            </a:xfrm>
            <a:prstGeom prst="rect">
              <a:avLst/>
            </a:prstGeom>
          </p:spPr>
          <p:txBody>
            <a:bodyPr vert="horz" lIns="0" tIns="0" rIns="0" bIns="0" rtlCol="0">
              <a:noAutofit/>
            </a:bodyPr>
            <a:lstStyle>
              <a:lvl1pPr marL="0" indent="0" algn="l" defTabSz="685804" rtl="0" eaLnBrk="1" latinLnBrk="0" hangingPunct="1">
                <a:lnSpc>
                  <a:spcPct val="100000"/>
                </a:lnSpc>
                <a:spcBef>
                  <a:spcPts val="0"/>
                </a:spcBef>
                <a:spcAft>
                  <a:spcPts val="300"/>
                </a:spcAft>
                <a:buFont typeface="Arial" panose="020B0604020202020204" pitchFamily="34" charset="0"/>
                <a:buChar char="​"/>
                <a:defRPr sz="1800" b="1" kern="1200" baseline="0">
                  <a:solidFill>
                    <a:schemeClr val="tx1"/>
                  </a:solidFill>
                  <a:latin typeface="+mn-lt"/>
                  <a:ea typeface="+mn-ea"/>
                  <a:cs typeface="Arial" panose="020B0604020202020204" pitchFamily="34" charset="0"/>
                  <a:sym typeface="Orsted Sans Office" panose="00000500000000000000" pitchFamily="2" charset="0"/>
                </a:defRPr>
              </a:lvl1pPr>
              <a:lvl2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2pPr>
              <a:lvl3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3pPr>
              <a:lvl4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4pPr>
              <a:lvl5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5pPr>
              <a:lvl6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noProof="0">
                  <a:solidFill>
                    <a:schemeClr val="tx2"/>
                  </a:solidFill>
                  <a:latin typeface="+mn-lt"/>
                  <a:ea typeface="+mn-ea"/>
                  <a:cs typeface="Arial" panose="020B0604020202020204" pitchFamily="34" charset="0"/>
                  <a:sym typeface="Arial" panose="020B0604020202020204" pitchFamily="34" charset="0"/>
                </a:defRPr>
              </a:lvl6pPr>
              <a:lvl7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baseline="0" noProof="0">
                  <a:solidFill>
                    <a:schemeClr val="tx2"/>
                  </a:solidFill>
                  <a:latin typeface="+mn-lt"/>
                  <a:ea typeface="+mn-ea"/>
                  <a:cs typeface="Arial" panose="020B0604020202020204" pitchFamily="34" charset="0"/>
                  <a:sym typeface="Arial" panose="020B0604020202020204" pitchFamily="34" charset="0"/>
                </a:defRPr>
              </a:lvl7pPr>
              <a:lvl8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mn-cs"/>
                </a:defRPr>
              </a:lvl8pPr>
              <a:lvl9pPr marL="0" indent="0" algn="l" defTabSz="685804" rtl="0" eaLnBrk="1" latinLnBrk="0" hangingPunct="1">
                <a:lnSpc>
                  <a:spcPct val="95000"/>
                </a:lnSpc>
                <a:spcBef>
                  <a:spcPts val="0"/>
                </a:spcBef>
                <a:spcAft>
                  <a:spcPts val="300"/>
                </a:spcAft>
                <a:buFont typeface="Arial" panose="020B0604020202020204" pitchFamily="34" charset="0"/>
                <a:buChar char="​"/>
                <a:defRPr sz="1500" kern="1200" baseline="0">
                  <a:solidFill>
                    <a:schemeClr val="tx2"/>
                  </a:solidFill>
                  <a:latin typeface="+mn-lt"/>
                  <a:ea typeface="+mn-ea"/>
                  <a:cs typeface="+mn-cs"/>
                </a:defRPr>
              </a:lvl9pPr>
            </a:lstStyle>
            <a:p>
              <a:r>
                <a:rPr lang="en-GB" sz="1196" b="0" noProof="0">
                  <a:latin typeface="Orsted Sans Office" panose="00000500000000000000" pitchFamily="2" charset="0"/>
                </a:rPr>
                <a:t>→</a:t>
              </a:r>
              <a:endParaRPr lang="en-GB" sz="1196" noProof="0"/>
            </a:p>
          </p:txBody>
        </p:sp>
        <p:sp>
          <p:nvSpPr>
            <p:cNvPr id="11" name="Subtitle 2">
              <a:extLst>
                <a:ext uri="{FF2B5EF4-FFF2-40B4-BE49-F238E27FC236}">
                  <a16:creationId xmlns:a16="http://schemas.microsoft.com/office/drawing/2014/main" id="{D95433C2-AFF7-2293-C321-429A8242DEA2}"/>
                </a:ext>
              </a:extLst>
            </p:cNvPr>
            <p:cNvSpPr txBox="1">
              <a:spLocks/>
            </p:cNvSpPr>
            <p:nvPr/>
          </p:nvSpPr>
          <p:spPr>
            <a:xfrm>
              <a:off x="379234" y="3192762"/>
              <a:ext cx="228481" cy="246221"/>
            </a:xfrm>
            <a:prstGeom prst="rect">
              <a:avLst/>
            </a:prstGeom>
          </p:spPr>
          <p:txBody>
            <a:bodyPr vert="horz" lIns="0" tIns="0" rIns="0" bIns="0" rtlCol="0">
              <a:noAutofit/>
            </a:bodyPr>
            <a:lstStyle>
              <a:lvl1pPr marL="0" indent="0" algn="l" defTabSz="685804" rtl="0" eaLnBrk="1" latinLnBrk="0" hangingPunct="1">
                <a:lnSpc>
                  <a:spcPct val="100000"/>
                </a:lnSpc>
                <a:spcBef>
                  <a:spcPts val="0"/>
                </a:spcBef>
                <a:spcAft>
                  <a:spcPts val="300"/>
                </a:spcAft>
                <a:buFont typeface="Arial" panose="020B0604020202020204" pitchFamily="34" charset="0"/>
                <a:buChar char="​"/>
                <a:defRPr sz="1800" b="1" kern="1200" baseline="0">
                  <a:solidFill>
                    <a:schemeClr val="tx1"/>
                  </a:solidFill>
                  <a:latin typeface="+mn-lt"/>
                  <a:ea typeface="+mn-ea"/>
                  <a:cs typeface="Arial" panose="020B0604020202020204" pitchFamily="34" charset="0"/>
                  <a:sym typeface="Orsted Sans Office" panose="00000500000000000000" pitchFamily="2" charset="0"/>
                </a:defRPr>
              </a:lvl1pPr>
              <a:lvl2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2pPr>
              <a:lvl3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3pPr>
              <a:lvl4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4pPr>
              <a:lvl5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Arial" panose="020B0604020202020204" pitchFamily="34" charset="0"/>
                  <a:sym typeface="Orsted Sans Office" panose="00000500000000000000" pitchFamily="2" charset="0"/>
                </a:defRPr>
              </a:lvl5pPr>
              <a:lvl6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noProof="0">
                  <a:solidFill>
                    <a:schemeClr val="tx2"/>
                  </a:solidFill>
                  <a:latin typeface="+mn-lt"/>
                  <a:ea typeface="+mn-ea"/>
                  <a:cs typeface="Arial" panose="020B0604020202020204" pitchFamily="34" charset="0"/>
                  <a:sym typeface="Arial" panose="020B0604020202020204" pitchFamily="34" charset="0"/>
                </a:defRPr>
              </a:lvl6pPr>
              <a:lvl7pPr marL="0" indent="0" algn="l" defTabSz="685804" rtl="0" eaLnBrk="1" latinLnBrk="0" hangingPunct="1">
                <a:lnSpc>
                  <a:spcPct val="95000"/>
                </a:lnSpc>
                <a:spcBef>
                  <a:spcPts val="0"/>
                </a:spcBef>
                <a:spcAft>
                  <a:spcPts val="300"/>
                </a:spcAft>
                <a:buFont typeface="Arial" panose="020B0604020202020204" pitchFamily="34" charset="0"/>
                <a:buChar char="​"/>
                <a:defRPr lang="en-GB" sz="1500" kern="1200" baseline="0" noProof="0">
                  <a:solidFill>
                    <a:schemeClr val="tx2"/>
                  </a:solidFill>
                  <a:latin typeface="+mn-lt"/>
                  <a:ea typeface="+mn-ea"/>
                  <a:cs typeface="Arial" panose="020B0604020202020204" pitchFamily="34" charset="0"/>
                  <a:sym typeface="Arial" panose="020B0604020202020204" pitchFamily="34" charset="0"/>
                </a:defRPr>
              </a:lvl7pPr>
              <a:lvl8pPr marL="0" indent="0" algn="l" defTabSz="685804" rtl="0" eaLnBrk="1" latinLnBrk="0" hangingPunct="1">
                <a:lnSpc>
                  <a:spcPct val="95000"/>
                </a:lnSpc>
                <a:spcBef>
                  <a:spcPts val="0"/>
                </a:spcBef>
                <a:spcAft>
                  <a:spcPts val="300"/>
                </a:spcAft>
                <a:buFont typeface="Arial" panose="020B0604020202020204" pitchFamily="34" charset="0"/>
                <a:buChar char="​"/>
                <a:defRPr sz="1500" kern="1200">
                  <a:solidFill>
                    <a:schemeClr val="tx2"/>
                  </a:solidFill>
                  <a:latin typeface="+mn-lt"/>
                  <a:ea typeface="+mn-ea"/>
                  <a:cs typeface="+mn-cs"/>
                </a:defRPr>
              </a:lvl8pPr>
              <a:lvl9pPr marL="0" indent="0" algn="l" defTabSz="685804" rtl="0" eaLnBrk="1" latinLnBrk="0" hangingPunct="1">
                <a:lnSpc>
                  <a:spcPct val="95000"/>
                </a:lnSpc>
                <a:spcBef>
                  <a:spcPts val="0"/>
                </a:spcBef>
                <a:spcAft>
                  <a:spcPts val="300"/>
                </a:spcAft>
                <a:buFont typeface="Arial" panose="020B0604020202020204" pitchFamily="34" charset="0"/>
                <a:buChar char="​"/>
                <a:defRPr sz="1500" kern="1200" baseline="0">
                  <a:solidFill>
                    <a:schemeClr val="tx2"/>
                  </a:solidFill>
                  <a:latin typeface="+mn-lt"/>
                  <a:ea typeface="+mn-ea"/>
                  <a:cs typeface="+mn-cs"/>
                </a:defRPr>
              </a:lvl9pPr>
            </a:lstStyle>
            <a:p>
              <a:r>
                <a:rPr lang="en-GB" sz="1196" b="0" noProof="0">
                  <a:latin typeface="Orsted Sans Office" panose="00000500000000000000" pitchFamily="2" charset="0"/>
                </a:rPr>
                <a:t>→</a:t>
              </a:r>
              <a:endParaRPr lang="en-GB" sz="1196" noProof="0"/>
            </a:p>
          </p:txBody>
        </p:sp>
      </p:grpSp>
    </p:spTree>
    <p:extLst>
      <p:ext uri="{BB962C8B-B14F-4D97-AF65-F5344CB8AC3E}">
        <p14:creationId xmlns:p14="http://schemas.microsoft.com/office/powerpoint/2010/main" val="51253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C00F55D2-436E-8A66-762D-6A443A85F8EB}"/>
            </a:ext>
          </a:extLst>
        </p:cNvPr>
        <p:cNvGrpSpPr/>
        <p:nvPr/>
      </p:nvGrpSpPr>
      <p:grpSpPr>
        <a:xfrm>
          <a:off x="0" y="0"/>
          <a:ext cx="0" cy="0"/>
          <a:chOff x="0" y="0"/>
          <a:chExt cx="0" cy="0"/>
        </a:xfrm>
      </p:grpSpPr>
      <p:sp>
        <p:nvSpPr>
          <p:cNvPr id="14" name="Freeform 8">
            <a:extLst>
              <a:ext uri="{FF2B5EF4-FFF2-40B4-BE49-F238E27FC236}">
                <a16:creationId xmlns:a16="http://schemas.microsoft.com/office/drawing/2014/main" id="{DCF7529E-20BD-B93D-5721-5A3067474B03}"/>
              </a:ext>
            </a:extLst>
          </p:cNvPr>
          <p:cNvSpPr>
            <a:spLocks noEditPoints="1"/>
          </p:cNvSpPr>
          <p:nvPr/>
        </p:nvSpPr>
        <p:spPr bwMode="auto">
          <a:xfrm>
            <a:off x="1189067" y="3593093"/>
            <a:ext cx="178197" cy="241461"/>
          </a:xfrm>
          <a:custGeom>
            <a:avLst/>
            <a:gdLst>
              <a:gd name="T0" fmla="*/ 150 w 169"/>
              <a:gd name="T1" fmla="*/ 20 h 229"/>
              <a:gd name="T2" fmla="*/ 150 w 169"/>
              <a:gd name="T3" fmla="*/ 43 h 229"/>
              <a:gd name="T4" fmla="*/ 131 w 169"/>
              <a:gd name="T5" fmla="*/ 43 h 229"/>
              <a:gd name="T6" fmla="*/ 137 w 169"/>
              <a:gd name="T7" fmla="*/ 210 h 229"/>
              <a:gd name="T8" fmla="*/ 32 w 169"/>
              <a:gd name="T9" fmla="*/ 210 h 229"/>
              <a:gd name="T10" fmla="*/ 38 w 169"/>
              <a:gd name="T11" fmla="*/ 43 h 229"/>
              <a:gd name="T12" fmla="*/ 19 w 169"/>
              <a:gd name="T13" fmla="*/ 43 h 229"/>
              <a:gd name="T14" fmla="*/ 19 w 169"/>
              <a:gd name="T15" fmla="*/ 20 h 229"/>
              <a:gd name="T16" fmla="*/ 150 w 169"/>
              <a:gd name="T17" fmla="*/ 20 h 229"/>
              <a:gd name="T18" fmla="*/ 169 w 169"/>
              <a:gd name="T19" fmla="*/ 0 h 229"/>
              <a:gd name="T20" fmla="*/ 150 w 169"/>
              <a:gd name="T21" fmla="*/ 0 h 229"/>
              <a:gd name="T22" fmla="*/ 19 w 169"/>
              <a:gd name="T23" fmla="*/ 0 h 229"/>
              <a:gd name="T24" fmla="*/ 0 w 169"/>
              <a:gd name="T25" fmla="*/ 0 h 229"/>
              <a:gd name="T26" fmla="*/ 0 w 169"/>
              <a:gd name="T27" fmla="*/ 20 h 229"/>
              <a:gd name="T28" fmla="*/ 0 w 169"/>
              <a:gd name="T29" fmla="*/ 43 h 229"/>
              <a:gd name="T30" fmla="*/ 0 w 169"/>
              <a:gd name="T31" fmla="*/ 62 h 229"/>
              <a:gd name="T32" fmla="*/ 19 w 169"/>
              <a:gd name="T33" fmla="*/ 62 h 229"/>
              <a:gd name="T34" fmla="*/ 13 w 169"/>
              <a:gd name="T35" fmla="*/ 210 h 229"/>
              <a:gd name="T36" fmla="*/ 12 w 169"/>
              <a:gd name="T37" fmla="*/ 229 h 229"/>
              <a:gd name="T38" fmla="*/ 32 w 169"/>
              <a:gd name="T39" fmla="*/ 229 h 229"/>
              <a:gd name="T40" fmla="*/ 137 w 169"/>
              <a:gd name="T41" fmla="*/ 229 h 229"/>
              <a:gd name="T42" fmla="*/ 157 w 169"/>
              <a:gd name="T43" fmla="*/ 229 h 229"/>
              <a:gd name="T44" fmla="*/ 156 w 169"/>
              <a:gd name="T45" fmla="*/ 210 h 229"/>
              <a:gd name="T46" fmla="*/ 151 w 169"/>
              <a:gd name="T47" fmla="*/ 62 h 229"/>
              <a:gd name="T48" fmla="*/ 169 w 169"/>
              <a:gd name="T49" fmla="*/ 62 h 229"/>
              <a:gd name="T50" fmla="*/ 169 w 169"/>
              <a:gd name="T51" fmla="*/ 43 h 229"/>
              <a:gd name="T52" fmla="*/ 169 w 169"/>
              <a:gd name="T53" fmla="*/ 20 h 229"/>
              <a:gd name="T54" fmla="*/ 169 w 169"/>
              <a:gd name="T55" fmla="*/ 0 h 229"/>
              <a:gd name="T56" fmla="*/ 169 w 169"/>
              <a:gd name="T5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229">
                <a:moveTo>
                  <a:pt x="150" y="20"/>
                </a:moveTo>
                <a:lnTo>
                  <a:pt x="150" y="43"/>
                </a:lnTo>
                <a:lnTo>
                  <a:pt x="131" y="43"/>
                </a:lnTo>
                <a:lnTo>
                  <a:pt x="137" y="210"/>
                </a:lnTo>
                <a:lnTo>
                  <a:pt x="32" y="210"/>
                </a:lnTo>
                <a:lnTo>
                  <a:pt x="38" y="43"/>
                </a:lnTo>
                <a:lnTo>
                  <a:pt x="19" y="43"/>
                </a:lnTo>
                <a:lnTo>
                  <a:pt x="19" y="20"/>
                </a:lnTo>
                <a:lnTo>
                  <a:pt x="150" y="20"/>
                </a:lnTo>
                <a:moveTo>
                  <a:pt x="169" y="0"/>
                </a:moveTo>
                <a:lnTo>
                  <a:pt x="150" y="0"/>
                </a:lnTo>
                <a:lnTo>
                  <a:pt x="19" y="0"/>
                </a:lnTo>
                <a:lnTo>
                  <a:pt x="0" y="0"/>
                </a:lnTo>
                <a:lnTo>
                  <a:pt x="0" y="20"/>
                </a:lnTo>
                <a:lnTo>
                  <a:pt x="0" y="43"/>
                </a:lnTo>
                <a:lnTo>
                  <a:pt x="0" y="62"/>
                </a:lnTo>
                <a:lnTo>
                  <a:pt x="19" y="62"/>
                </a:lnTo>
                <a:lnTo>
                  <a:pt x="13" y="210"/>
                </a:lnTo>
                <a:lnTo>
                  <a:pt x="12" y="229"/>
                </a:lnTo>
                <a:lnTo>
                  <a:pt x="32" y="229"/>
                </a:lnTo>
                <a:lnTo>
                  <a:pt x="137" y="229"/>
                </a:lnTo>
                <a:lnTo>
                  <a:pt x="157" y="229"/>
                </a:lnTo>
                <a:lnTo>
                  <a:pt x="156" y="210"/>
                </a:lnTo>
                <a:lnTo>
                  <a:pt x="151" y="62"/>
                </a:lnTo>
                <a:lnTo>
                  <a:pt x="169" y="62"/>
                </a:lnTo>
                <a:lnTo>
                  <a:pt x="169" y="43"/>
                </a:lnTo>
                <a:lnTo>
                  <a:pt x="169" y="20"/>
                </a:lnTo>
                <a:lnTo>
                  <a:pt x="169" y="0"/>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p>
        </p:txBody>
      </p:sp>
      <p:grpSp>
        <p:nvGrpSpPr>
          <p:cNvPr id="48" name="Group 47">
            <a:extLst>
              <a:ext uri="{FF2B5EF4-FFF2-40B4-BE49-F238E27FC236}">
                <a16:creationId xmlns:a16="http://schemas.microsoft.com/office/drawing/2014/main" id="{9ED161D7-2C60-C709-784E-D87E3310046F}"/>
              </a:ext>
            </a:extLst>
          </p:cNvPr>
          <p:cNvGrpSpPr/>
          <p:nvPr/>
        </p:nvGrpSpPr>
        <p:grpSpPr>
          <a:xfrm>
            <a:off x="0" y="1744344"/>
            <a:ext cx="3254923" cy="2872236"/>
            <a:chOff x="0" y="1744344"/>
            <a:chExt cx="3254923" cy="2872236"/>
          </a:xfrm>
        </p:grpSpPr>
        <p:sp>
          <p:nvSpPr>
            <p:cNvPr id="8" name="TextBox 7">
              <a:extLst>
                <a:ext uri="{FF2B5EF4-FFF2-40B4-BE49-F238E27FC236}">
                  <a16:creationId xmlns:a16="http://schemas.microsoft.com/office/drawing/2014/main" id="{9F2FA58B-EDAB-4E47-3AB6-4119A2607ABE}"/>
                </a:ext>
              </a:extLst>
            </p:cNvPr>
            <p:cNvSpPr txBox="1"/>
            <p:nvPr/>
          </p:nvSpPr>
          <p:spPr>
            <a:xfrm>
              <a:off x="433065" y="1744344"/>
              <a:ext cx="2821858" cy="827406"/>
            </a:xfrm>
            <a:prstGeom prst="rect">
              <a:avLst/>
            </a:prstGeom>
            <a:noFill/>
          </p:spPr>
          <p:txBody>
            <a:bodyPr wrap="square" lIns="0" tIns="0" rIns="0" bIns="0" rtlCol="0">
              <a:spAutoFit/>
            </a:bodyPr>
            <a:lstStyle/>
            <a:p>
              <a:pPr>
                <a:lnSpc>
                  <a:spcPct val="96000"/>
                </a:lnSpc>
                <a:spcBef>
                  <a:spcPts val="1800"/>
                </a:spcBef>
              </a:pPr>
              <a:r>
                <a:rPr lang="en-GB" sz="1400" noProof="0" dirty="0">
                  <a:solidFill>
                    <a:schemeClr val="accent1"/>
                  </a:solidFill>
                </a:rPr>
                <a:t>Vindeby</a:t>
              </a:r>
              <a:br>
                <a:rPr lang="en-GB" sz="1400" noProof="0" dirty="0"/>
              </a:br>
              <a:r>
                <a:rPr lang="en-GB" sz="1400" noProof="0" dirty="0">
                  <a:solidFill>
                    <a:schemeClr val="bg1"/>
                  </a:solidFill>
                </a:rPr>
                <a:t>Through its 25-year lifetime, Vindeby produced a total </a:t>
              </a:r>
              <a:br>
                <a:rPr lang="en-GB" sz="1400" noProof="0" dirty="0">
                  <a:solidFill>
                    <a:schemeClr val="bg1"/>
                  </a:solidFill>
                </a:rPr>
              </a:br>
              <a:r>
                <a:rPr lang="en-GB" sz="1400" noProof="0" dirty="0">
                  <a:solidFill>
                    <a:schemeClr val="bg1"/>
                  </a:solidFill>
                </a:rPr>
                <a:t>of 243 GWh</a:t>
              </a:r>
            </a:p>
          </p:txBody>
        </p:sp>
        <p:pic>
          <p:nvPicPr>
            <p:cNvPr id="3" name="Picture 2" descr="A wind turbine in the ocean&#10;&#10;AI-generated content may be incorrect.">
              <a:extLst>
                <a:ext uri="{FF2B5EF4-FFF2-40B4-BE49-F238E27FC236}">
                  <a16:creationId xmlns:a16="http://schemas.microsoft.com/office/drawing/2014/main" id="{460F2AC0-02A0-3BD7-BCAC-23F1760693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11065"/>
              <a:ext cx="3209805" cy="1805515"/>
            </a:xfrm>
            <a:prstGeom prst="rect">
              <a:avLst/>
            </a:prstGeom>
          </p:spPr>
        </p:pic>
      </p:grpSp>
      <p:sp>
        <p:nvSpPr>
          <p:cNvPr id="29" name="TextBox 28">
            <a:extLst>
              <a:ext uri="{FF2B5EF4-FFF2-40B4-BE49-F238E27FC236}">
                <a16:creationId xmlns:a16="http://schemas.microsoft.com/office/drawing/2014/main" id="{7270430B-D517-58D9-5ED4-38969FD77CC1}"/>
              </a:ext>
            </a:extLst>
          </p:cNvPr>
          <p:cNvSpPr txBox="1"/>
          <p:nvPr/>
        </p:nvSpPr>
        <p:spPr>
          <a:xfrm>
            <a:off x="4714504" y="3703491"/>
            <a:ext cx="3036445" cy="206851"/>
          </a:xfrm>
          <a:prstGeom prst="rect">
            <a:avLst/>
          </a:prstGeom>
          <a:noFill/>
        </p:spPr>
        <p:txBody>
          <a:bodyPr wrap="square" lIns="108000" tIns="0" rIns="0" bIns="0" rtlCol="0">
            <a:spAutoFit/>
          </a:bodyPr>
          <a:lstStyle/>
          <a:p>
            <a:pPr>
              <a:lnSpc>
                <a:spcPct val="96000"/>
              </a:lnSpc>
              <a:spcBef>
                <a:spcPts val="1800"/>
              </a:spcBef>
            </a:pPr>
            <a:r>
              <a:rPr lang="en-GB" sz="1400" noProof="0" dirty="0">
                <a:solidFill>
                  <a:schemeClr val="accent1"/>
                </a:solidFill>
              </a:rPr>
              <a:t>Baltica 2</a:t>
            </a:r>
            <a:endParaRPr lang="en-GB" sz="1400" noProof="0" dirty="0">
              <a:solidFill>
                <a:schemeClr val="bg1"/>
              </a:solidFill>
            </a:endParaRPr>
          </a:p>
        </p:txBody>
      </p:sp>
      <p:pic>
        <p:nvPicPr>
          <p:cNvPr id="13" name="Picture 12" descr="A row of wind turbines in the ocean&#10;&#10;AI-generated content may be incorrect.">
            <a:extLst>
              <a:ext uri="{FF2B5EF4-FFF2-40B4-BE49-F238E27FC236}">
                <a16:creationId xmlns:a16="http://schemas.microsoft.com/office/drawing/2014/main" id="{084B393F-A542-181A-2DE8-B20FF03BD9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489491"/>
            <a:ext cx="4572000" cy="3034786"/>
          </a:xfrm>
          <a:prstGeom prst="rect">
            <a:avLst/>
          </a:prstGeom>
        </p:spPr>
      </p:pic>
      <p:sp>
        <p:nvSpPr>
          <p:cNvPr id="50" name="TextBox 49">
            <a:extLst>
              <a:ext uri="{FF2B5EF4-FFF2-40B4-BE49-F238E27FC236}">
                <a16:creationId xmlns:a16="http://schemas.microsoft.com/office/drawing/2014/main" id="{19FF611F-4558-A5D6-6DC5-C528EEEFE7B0}"/>
              </a:ext>
            </a:extLst>
          </p:cNvPr>
          <p:cNvSpPr txBox="1"/>
          <p:nvPr/>
        </p:nvSpPr>
        <p:spPr>
          <a:xfrm>
            <a:off x="3766211" y="2692311"/>
            <a:ext cx="249382" cy="237507"/>
          </a:xfrm>
          <a:prstGeom prst="rect">
            <a:avLst/>
          </a:prstGeom>
          <a:noFill/>
        </p:spPr>
        <p:txBody>
          <a:bodyPr wrap="square" lIns="0" tIns="0" rIns="0" bIns="0" rtlCol="0">
            <a:spAutoFit/>
          </a:bodyPr>
          <a:lstStyle/>
          <a:p>
            <a:pPr>
              <a:lnSpc>
                <a:spcPct val="96000"/>
              </a:lnSpc>
              <a:spcBef>
                <a:spcPts val="1800"/>
              </a:spcBef>
            </a:pPr>
            <a:r>
              <a:rPr lang="en-GB" sz="1600" noProof="0" dirty="0">
                <a:solidFill>
                  <a:schemeClr val="bg1"/>
                </a:solidFill>
              </a:rPr>
              <a:t>→</a:t>
            </a:r>
          </a:p>
        </p:txBody>
      </p:sp>
      <p:sp>
        <p:nvSpPr>
          <p:cNvPr id="2" name="TextBox 1">
            <a:extLst>
              <a:ext uri="{FF2B5EF4-FFF2-40B4-BE49-F238E27FC236}">
                <a16:creationId xmlns:a16="http://schemas.microsoft.com/office/drawing/2014/main" id="{D2A43156-E7EF-8CDC-2414-5340C026A6FF}"/>
              </a:ext>
            </a:extLst>
          </p:cNvPr>
          <p:cNvSpPr txBox="1"/>
          <p:nvPr/>
        </p:nvSpPr>
        <p:spPr>
          <a:xfrm>
            <a:off x="4714503" y="3910342"/>
            <a:ext cx="3036445" cy="206851"/>
          </a:xfrm>
          <a:prstGeom prst="rect">
            <a:avLst/>
          </a:prstGeom>
          <a:noFill/>
        </p:spPr>
        <p:txBody>
          <a:bodyPr wrap="square" lIns="108000" tIns="0" rIns="0" bIns="0" rtlCol="0">
            <a:spAutoFit/>
          </a:bodyPr>
          <a:lstStyle/>
          <a:p>
            <a:pPr>
              <a:lnSpc>
                <a:spcPct val="96000"/>
              </a:lnSpc>
              <a:spcBef>
                <a:spcPts val="1800"/>
              </a:spcBef>
            </a:pPr>
            <a:r>
              <a:rPr lang="en-GB" sz="1400" noProof="0" dirty="0">
                <a:solidFill>
                  <a:schemeClr val="bg1"/>
                </a:solidFill>
              </a:rPr>
              <a:t>243 GWh in less than a month</a:t>
            </a:r>
          </a:p>
        </p:txBody>
      </p:sp>
      <p:sp>
        <p:nvSpPr>
          <p:cNvPr id="4" name="Rectangle 3">
            <a:extLst>
              <a:ext uri="{FF2B5EF4-FFF2-40B4-BE49-F238E27FC236}">
                <a16:creationId xmlns:a16="http://schemas.microsoft.com/office/drawing/2014/main" id="{8AB2D1B6-6AE5-4248-268D-5E4749306EAE}"/>
              </a:ext>
            </a:extLst>
          </p:cNvPr>
          <p:cNvSpPr/>
          <p:nvPr/>
        </p:nvSpPr>
        <p:spPr>
          <a:xfrm>
            <a:off x="7410450" y="4669741"/>
            <a:ext cx="1733550" cy="4737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Tree>
    <p:extLst>
      <p:ext uri="{BB962C8B-B14F-4D97-AF65-F5344CB8AC3E}">
        <p14:creationId xmlns:p14="http://schemas.microsoft.com/office/powerpoint/2010/main" val="12612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F5C432-F6D7-743A-5F41-A07DBC98805E}"/>
              </a:ext>
            </a:extLst>
          </p:cNvPr>
          <p:cNvSpPr>
            <a:spLocks noGrp="1"/>
          </p:cNvSpPr>
          <p:nvPr>
            <p:ph type="title"/>
          </p:nvPr>
        </p:nvSpPr>
        <p:spPr/>
        <p:txBody>
          <a:bodyPr/>
          <a:lstStyle/>
          <a:p>
            <a:r>
              <a:rPr lang="en-GB" noProof="0" dirty="0"/>
              <a:t>Recent investments in the European </a:t>
            </a:r>
            <a:br>
              <a:rPr lang="en-GB" noProof="0" dirty="0"/>
            </a:br>
            <a:r>
              <a:rPr lang="en-GB" noProof="0" dirty="0"/>
              <a:t>wind industry supply chain </a:t>
            </a:r>
          </a:p>
        </p:txBody>
      </p:sp>
      <p:grpSp>
        <p:nvGrpSpPr>
          <p:cNvPr id="4" name="Group 3">
            <a:extLst>
              <a:ext uri="{FF2B5EF4-FFF2-40B4-BE49-F238E27FC236}">
                <a16:creationId xmlns:a16="http://schemas.microsoft.com/office/drawing/2014/main" id="{1AAA6B2D-B7DB-8177-A6C9-5955D739BB82}"/>
              </a:ext>
            </a:extLst>
          </p:cNvPr>
          <p:cNvGrpSpPr/>
          <p:nvPr/>
        </p:nvGrpSpPr>
        <p:grpSpPr>
          <a:xfrm>
            <a:off x="432001" y="2517186"/>
            <a:ext cx="4139999" cy="2044013"/>
            <a:chOff x="432001" y="1032093"/>
            <a:chExt cx="4714318" cy="2327568"/>
          </a:xfrm>
        </p:grpSpPr>
        <p:pic>
          <p:nvPicPr>
            <p:cNvPr id="5" name="Picture 36">
              <a:extLst>
                <a:ext uri="{FF2B5EF4-FFF2-40B4-BE49-F238E27FC236}">
                  <a16:creationId xmlns:a16="http://schemas.microsoft.com/office/drawing/2014/main" id="{B8F899D2-284E-66EF-C640-2675A7E4A2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3551643" y="2343787"/>
              <a:ext cx="505764" cy="285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a:extLst>
                <a:ext uri="{FF2B5EF4-FFF2-40B4-BE49-F238E27FC236}">
                  <a16:creationId xmlns:a16="http://schemas.microsoft.com/office/drawing/2014/main" id="{DDCAD919-9FA3-1407-C95A-77D2974B40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3530253" y="1900514"/>
              <a:ext cx="826929" cy="4594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64EE887-8D1A-CB09-3A09-CC1895D6C5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001" y="1043173"/>
              <a:ext cx="661683" cy="270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ownload Siemens Gamesa Logo in SVG Vector or PNG File ...">
              <a:extLst>
                <a:ext uri="{FF2B5EF4-FFF2-40B4-BE49-F238E27FC236}">
                  <a16:creationId xmlns:a16="http://schemas.microsoft.com/office/drawing/2014/main" id="{8D79D0D2-C100-FC3E-4C2C-15A52B5741E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3530253" y="1357343"/>
              <a:ext cx="1333664" cy="276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9F843AC-9205-D3B5-D589-6207CE12B24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2001" y="1428378"/>
              <a:ext cx="661683" cy="1341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3B7ED56E-281D-0695-A87A-CF08D47F917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2384539" y="1046523"/>
              <a:ext cx="959288" cy="2642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2D29BBF3-A383-1834-A734-84D2DA6B1A1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1311851" y="1398667"/>
              <a:ext cx="767469" cy="1935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a:extLst>
                <a:ext uri="{FF2B5EF4-FFF2-40B4-BE49-F238E27FC236}">
                  <a16:creationId xmlns:a16="http://schemas.microsoft.com/office/drawing/2014/main" id="{32E59A14-264D-5686-C554-0CCD1CB16EB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1311851" y="1703058"/>
              <a:ext cx="767469" cy="2264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Download Royal Boskalis Westminster Logo in SVG Vector or ...">
              <a:extLst>
                <a:ext uri="{FF2B5EF4-FFF2-40B4-BE49-F238E27FC236}">
                  <a16:creationId xmlns:a16="http://schemas.microsoft.com/office/drawing/2014/main" id="{88DC1243-E2DE-27A8-4920-60B963F38C5F}"/>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2403253" y="1973766"/>
              <a:ext cx="855871" cy="312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a:extLst>
                <a:ext uri="{FF2B5EF4-FFF2-40B4-BE49-F238E27FC236}">
                  <a16:creationId xmlns:a16="http://schemas.microsoft.com/office/drawing/2014/main" id="{83C56836-84CD-7969-7143-9BD0880C353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2001" y="1722183"/>
              <a:ext cx="622210" cy="1881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a:extLst>
                <a:ext uri="{FF2B5EF4-FFF2-40B4-BE49-F238E27FC236}">
                  <a16:creationId xmlns:a16="http://schemas.microsoft.com/office/drawing/2014/main" id="{04DC8B7E-3DBD-A4F4-8F38-2B0EC93A184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1301155" y="1917138"/>
              <a:ext cx="852315" cy="4261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2">
              <a:extLst>
                <a:ext uri="{FF2B5EF4-FFF2-40B4-BE49-F238E27FC236}">
                  <a16:creationId xmlns:a16="http://schemas.microsoft.com/office/drawing/2014/main" id="{101B63DA-0D35-D615-463D-C3B606046B3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p:blipFill>
          <p:spPr bwMode="auto">
            <a:xfrm>
              <a:off x="3530253" y="1724620"/>
              <a:ext cx="851305" cy="1833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4">
              <a:extLst>
                <a:ext uri="{FF2B5EF4-FFF2-40B4-BE49-F238E27FC236}">
                  <a16:creationId xmlns:a16="http://schemas.microsoft.com/office/drawing/2014/main" id="{518ECF4E-CBBD-F1E7-9A7E-627F9D1CC34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32001" y="2645177"/>
              <a:ext cx="609256" cy="1833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0" descr="TKF – Polish Maritime Technology Forum">
              <a:extLst>
                <a:ext uri="{FF2B5EF4-FFF2-40B4-BE49-F238E27FC236}">
                  <a16:creationId xmlns:a16="http://schemas.microsoft.com/office/drawing/2014/main" id="{638CA7A5-508C-7573-E291-1CA084316DB2}"/>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530253" y="1045037"/>
              <a:ext cx="1616066" cy="2672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2">
              <a:extLst>
                <a:ext uri="{FF2B5EF4-FFF2-40B4-BE49-F238E27FC236}">
                  <a16:creationId xmlns:a16="http://schemas.microsoft.com/office/drawing/2014/main" id="{4D5F0895-50E1-D750-6D04-86E82C105BC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301155" y="2635219"/>
              <a:ext cx="851305" cy="2032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909BF89-2C4A-0D31-732F-4D3D2680C8E6}"/>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432001" y="1959803"/>
              <a:ext cx="479681" cy="340826"/>
            </a:xfrm>
            <a:prstGeom prst="rect">
              <a:avLst/>
            </a:prstGeom>
          </p:spPr>
        </p:pic>
        <p:pic>
          <p:nvPicPr>
            <p:cNvPr id="21" name="Picture 46" descr="Home Haizea Wind Group - English - Haizea Wind Group">
              <a:extLst>
                <a:ext uri="{FF2B5EF4-FFF2-40B4-BE49-F238E27FC236}">
                  <a16:creationId xmlns:a16="http://schemas.microsoft.com/office/drawing/2014/main" id="{9EC97D62-A087-4990-EBF5-64178626C667}"/>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435341" y="2352986"/>
              <a:ext cx="541213" cy="2669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8">
              <a:extLst>
                <a:ext uri="{FF2B5EF4-FFF2-40B4-BE49-F238E27FC236}">
                  <a16:creationId xmlns:a16="http://schemas.microsoft.com/office/drawing/2014/main" id="{BA0B37E7-4C14-3E62-9A33-1CC6A074C690}"/>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p:blipFill>
          <p:spPr bwMode="auto">
            <a:xfrm>
              <a:off x="432001" y="3000765"/>
              <a:ext cx="541055" cy="3246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0">
              <a:extLst>
                <a:ext uri="{FF2B5EF4-FFF2-40B4-BE49-F238E27FC236}">
                  <a16:creationId xmlns:a16="http://schemas.microsoft.com/office/drawing/2014/main" id="{89A4F95B-96E5-F8EC-25E9-C6C16ADE4117}"/>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427319" y="1740170"/>
              <a:ext cx="879320" cy="1522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2">
              <a:extLst>
                <a:ext uri="{FF2B5EF4-FFF2-40B4-BE49-F238E27FC236}">
                  <a16:creationId xmlns:a16="http://schemas.microsoft.com/office/drawing/2014/main" id="{F3A68323-EFB1-DFFF-BA03-D65BC027E3D6}"/>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p:blipFill>
          <p:spPr bwMode="auto">
            <a:xfrm>
              <a:off x="432001" y="2397285"/>
              <a:ext cx="558425" cy="1783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 descr="Eviden (Atos) - Eviden - AppExchange">
              <a:extLst>
                <a:ext uri="{FF2B5EF4-FFF2-40B4-BE49-F238E27FC236}">
                  <a16:creationId xmlns:a16="http://schemas.microsoft.com/office/drawing/2014/main" id="{B0D29508-300F-7DBE-FFFA-99DFDC5531E5}"/>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250356" y="1032093"/>
              <a:ext cx="965992" cy="293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0699DBF4-ABA9-885A-A795-BB5096DE1D41}"/>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bwMode="auto">
            <a:xfrm>
              <a:off x="2392696" y="2716288"/>
              <a:ext cx="506245" cy="388796"/>
            </a:xfrm>
            <a:prstGeom prst="rect">
              <a:avLst/>
            </a:prstGeom>
            <a:noFill/>
            <a:ln>
              <a:noFill/>
            </a:ln>
          </p:spPr>
        </p:pic>
        <p:pic>
          <p:nvPicPr>
            <p:cNvPr id="27" name="Picture 26">
              <a:extLst>
                <a:ext uri="{FF2B5EF4-FFF2-40B4-BE49-F238E27FC236}">
                  <a16:creationId xmlns:a16="http://schemas.microsoft.com/office/drawing/2014/main" id="{E7DF5B65-A7D5-B2CF-C777-9CC65B58C5C0}"/>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325221" y="2951742"/>
              <a:ext cx="327009" cy="407919"/>
            </a:xfrm>
            <a:prstGeom prst="rect">
              <a:avLst/>
            </a:prstGeom>
          </p:spPr>
        </p:pic>
        <p:pic>
          <p:nvPicPr>
            <p:cNvPr id="28" name="Picture 58" descr="BalticTowers_logotype">
              <a:extLst>
                <a:ext uri="{FF2B5EF4-FFF2-40B4-BE49-F238E27FC236}">
                  <a16:creationId xmlns:a16="http://schemas.microsoft.com/office/drawing/2014/main" id="{46A6A1E4-B8F3-189E-C358-ACAC6304A539}"/>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2435341" y="1372282"/>
              <a:ext cx="655160" cy="2463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EE48F80-473A-5579-823F-CAED19DF42BD}"/>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317199" y="2406854"/>
              <a:ext cx="825413" cy="159187"/>
            </a:xfrm>
            <a:prstGeom prst="rect">
              <a:avLst/>
            </a:prstGeom>
          </p:spPr>
        </p:pic>
      </p:grpSp>
      <p:grpSp>
        <p:nvGrpSpPr>
          <p:cNvPr id="2" name="Group 1">
            <a:extLst>
              <a:ext uri="{FF2B5EF4-FFF2-40B4-BE49-F238E27FC236}">
                <a16:creationId xmlns:a16="http://schemas.microsoft.com/office/drawing/2014/main" id="{76647794-275E-BCC5-49B6-D195586FA3E8}"/>
              </a:ext>
            </a:extLst>
          </p:cNvPr>
          <p:cNvGrpSpPr>
            <a:grpSpLocks/>
          </p:cNvGrpSpPr>
          <p:nvPr/>
        </p:nvGrpSpPr>
        <p:grpSpPr>
          <a:xfrm>
            <a:off x="4442188" y="-1190084"/>
            <a:ext cx="5276012" cy="6333584"/>
            <a:chOff x="364631" y="326586"/>
            <a:chExt cx="5029174" cy="6037268"/>
          </a:xfrm>
          <a:solidFill>
            <a:srgbClr val="0003B5"/>
          </a:solidFill>
        </p:grpSpPr>
        <p:sp>
          <p:nvSpPr>
            <p:cNvPr id="1012" name="Freeform 1224">
              <a:extLst>
                <a:ext uri="{FF2B5EF4-FFF2-40B4-BE49-F238E27FC236}">
                  <a16:creationId xmlns:a16="http://schemas.microsoft.com/office/drawing/2014/main" id="{8C8617A3-80EE-67CD-28C7-AF4EA81B76DC}"/>
                </a:ext>
              </a:extLst>
            </p:cNvPr>
            <p:cNvSpPr>
              <a:spLocks/>
            </p:cNvSpPr>
            <p:nvPr/>
          </p:nvSpPr>
          <p:spPr bwMode="auto">
            <a:xfrm>
              <a:off x="3988883" y="5294190"/>
              <a:ext cx="4198" cy="4198"/>
            </a:xfrm>
            <a:custGeom>
              <a:avLst/>
              <a:gdLst/>
              <a:ahLst/>
              <a:cxnLst>
                <a:cxn ang="0">
                  <a:pos x="2" y="3"/>
                </a:cxn>
                <a:cxn ang="0">
                  <a:pos x="3" y="3"/>
                </a:cxn>
                <a:cxn ang="0">
                  <a:pos x="3" y="2"/>
                </a:cxn>
                <a:cxn ang="0">
                  <a:pos x="3" y="2"/>
                </a:cxn>
                <a:cxn ang="0">
                  <a:pos x="2" y="0"/>
                </a:cxn>
                <a:cxn ang="0">
                  <a:pos x="2" y="0"/>
                </a:cxn>
                <a:cxn ang="0">
                  <a:pos x="0" y="2"/>
                </a:cxn>
                <a:cxn ang="0">
                  <a:pos x="2" y="3"/>
                </a:cxn>
              </a:cxnLst>
              <a:rect l="0" t="0" r="r" b="b"/>
              <a:pathLst>
                <a:path w="3" h="3">
                  <a:moveTo>
                    <a:pt x="2" y="3"/>
                  </a:moveTo>
                  <a:lnTo>
                    <a:pt x="3" y="3"/>
                  </a:lnTo>
                  <a:lnTo>
                    <a:pt x="3" y="2"/>
                  </a:lnTo>
                  <a:lnTo>
                    <a:pt x="3" y="2"/>
                  </a:lnTo>
                  <a:lnTo>
                    <a:pt x="2" y="0"/>
                  </a:lnTo>
                  <a:lnTo>
                    <a:pt x="2" y="0"/>
                  </a:lnTo>
                  <a:lnTo>
                    <a:pt x="0" y="2"/>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3" name="Freeform 1225">
              <a:extLst>
                <a:ext uri="{FF2B5EF4-FFF2-40B4-BE49-F238E27FC236}">
                  <a16:creationId xmlns:a16="http://schemas.microsoft.com/office/drawing/2014/main" id="{241C98A6-D91C-3770-09A7-EFC678BC12F5}"/>
                </a:ext>
              </a:extLst>
            </p:cNvPr>
            <p:cNvSpPr>
              <a:spLocks/>
            </p:cNvSpPr>
            <p:nvPr/>
          </p:nvSpPr>
          <p:spPr bwMode="auto">
            <a:xfrm>
              <a:off x="3988883" y="5294190"/>
              <a:ext cx="4198" cy="4198"/>
            </a:xfrm>
            <a:custGeom>
              <a:avLst/>
              <a:gdLst/>
              <a:ahLst/>
              <a:cxnLst>
                <a:cxn ang="0">
                  <a:pos x="2" y="3"/>
                </a:cxn>
                <a:cxn ang="0">
                  <a:pos x="3" y="3"/>
                </a:cxn>
                <a:cxn ang="0">
                  <a:pos x="3" y="2"/>
                </a:cxn>
                <a:cxn ang="0">
                  <a:pos x="3" y="2"/>
                </a:cxn>
                <a:cxn ang="0">
                  <a:pos x="2" y="0"/>
                </a:cxn>
                <a:cxn ang="0">
                  <a:pos x="2" y="0"/>
                </a:cxn>
                <a:cxn ang="0">
                  <a:pos x="0" y="2"/>
                </a:cxn>
                <a:cxn ang="0">
                  <a:pos x="2" y="3"/>
                </a:cxn>
              </a:cxnLst>
              <a:rect l="0" t="0" r="r" b="b"/>
              <a:pathLst>
                <a:path w="3" h="3">
                  <a:moveTo>
                    <a:pt x="2" y="3"/>
                  </a:moveTo>
                  <a:lnTo>
                    <a:pt x="3" y="3"/>
                  </a:lnTo>
                  <a:lnTo>
                    <a:pt x="3" y="2"/>
                  </a:lnTo>
                  <a:lnTo>
                    <a:pt x="3" y="2"/>
                  </a:lnTo>
                  <a:lnTo>
                    <a:pt x="2" y="0"/>
                  </a:lnTo>
                  <a:lnTo>
                    <a:pt x="2" y="0"/>
                  </a:lnTo>
                  <a:lnTo>
                    <a:pt x="0" y="2"/>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4" name="Freeform 1226">
              <a:extLst>
                <a:ext uri="{FF2B5EF4-FFF2-40B4-BE49-F238E27FC236}">
                  <a16:creationId xmlns:a16="http://schemas.microsoft.com/office/drawing/2014/main" id="{0EFD4557-5524-8539-19F2-7639077CC45D}"/>
                </a:ext>
              </a:extLst>
            </p:cNvPr>
            <p:cNvSpPr>
              <a:spLocks/>
            </p:cNvSpPr>
            <p:nvPr/>
          </p:nvSpPr>
          <p:spPr bwMode="auto">
            <a:xfrm>
              <a:off x="3986084" y="5288592"/>
              <a:ext cx="2799" cy="4198"/>
            </a:xfrm>
            <a:custGeom>
              <a:avLst/>
              <a:gdLst/>
              <a:ahLst/>
              <a:cxnLst>
                <a:cxn ang="0">
                  <a:pos x="1" y="3"/>
                </a:cxn>
                <a:cxn ang="0">
                  <a:pos x="2" y="3"/>
                </a:cxn>
                <a:cxn ang="0">
                  <a:pos x="2" y="1"/>
                </a:cxn>
                <a:cxn ang="0">
                  <a:pos x="1" y="0"/>
                </a:cxn>
                <a:cxn ang="0">
                  <a:pos x="0" y="1"/>
                </a:cxn>
                <a:cxn ang="0">
                  <a:pos x="1" y="3"/>
                </a:cxn>
              </a:cxnLst>
              <a:rect l="0" t="0" r="r" b="b"/>
              <a:pathLst>
                <a:path w="2" h="3">
                  <a:moveTo>
                    <a:pt x="1" y="3"/>
                  </a:moveTo>
                  <a:lnTo>
                    <a:pt x="2" y="3"/>
                  </a:lnTo>
                  <a:lnTo>
                    <a:pt x="2" y="1"/>
                  </a:lnTo>
                  <a:lnTo>
                    <a:pt x="1" y="0"/>
                  </a:lnTo>
                  <a:lnTo>
                    <a:pt x="0" y="1"/>
                  </a:lnTo>
                  <a:lnTo>
                    <a:pt x="1"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5" name="Freeform 1227">
              <a:extLst>
                <a:ext uri="{FF2B5EF4-FFF2-40B4-BE49-F238E27FC236}">
                  <a16:creationId xmlns:a16="http://schemas.microsoft.com/office/drawing/2014/main" id="{EB47E411-9ED3-E9B8-425A-B7C488D9E183}"/>
                </a:ext>
              </a:extLst>
            </p:cNvPr>
            <p:cNvSpPr>
              <a:spLocks/>
            </p:cNvSpPr>
            <p:nvPr/>
          </p:nvSpPr>
          <p:spPr bwMode="auto">
            <a:xfrm>
              <a:off x="3986084" y="5288592"/>
              <a:ext cx="2799" cy="4198"/>
            </a:xfrm>
            <a:custGeom>
              <a:avLst/>
              <a:gdLst/>
              <a:ahLst/>
              <a:cxnLst>
                <a:cxn ang="0">
                  <a:pos x="1" y="3"/>
                </a:cxn>
                <a:cxn ang="0">
                  <a:pos x="2" y="3"/>
                </a:cxn>
                <a:cxn ang="0">
                  <a:pos x="2" y="1"/>
                </a:cxn>
                <a:cxn ang="0">
                  <a:pos x="1" y="0"/>
                </a:cxn>
                <a:cxn ang="0">
                  <a:pos x="0" y="1"/>
                </a:cxn>
                <a:cxn ang="0">
                  <a:pos x="1" y="3"/>
                </a:cxn>
              </a:cxnLst>
              <a:rect l="0" t="0" r="r" b="b"/>
              <a:pathLst>
                <a:path w="2" h="3">
                  <a:moveTo>
                    <a:pt x="1" y="3"/>
                  </a:moveTo>
                  <a:lnTo>
                    <a:pt x="2" y="3"/>
                  </a:lnTo>
                  <a:lnTo>
                    <a:pt x="2" y="1"/>
                  </a:lnTo>
                  <a:lnTo>
                    <a:pt x="1" y="0"/>
                  </a:lnTo>
                  <a:lnTo>
                    <a:pt x="0" y="1"/>
                  </a:lnTo>
                  <a:lnTo>
                    <a:pt x="1"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6" name="Freeform 1228">
              <a:extLst>
                <a:ext uri="{FF2B5EF4-FFF2-40B4-BE49-F238E27FC236}">
                  <a16:creationId xmlns:a16="http://schemas.microsoft.com/office/drawing/2014/main" id="{3C4D3A13-59F4-EC00-893C-77E7CAD422C9}"/>
                </a:ext>
              </a:extLst>
            </p:cNvPr>
            <p:cNvSpPr>
              <a:spLocks/>
            </p:cNvSpPr>
            <p:nvPr/>
          </p:nvSpPr>
          <p:spPr bwMode="auto">
            <a:xfrm>
              <a:off x="3686628" y="5136066"/>
              <a:ext cx="298056" cy="152527"/>
            </a:xfrm>
            <a:custGeom>
              <a:avLst/>
              <a:gdLst/>
              <a:ahLst/>
              <a:cxnLst>
                <a:cxn ang="0">
                  <a:pos x="10" y="4"/>
                </a:cxn>
                <a:cxn ang="0">
                  <a:pos x="11" y="4"/>
                </a:cxn>
                <a:cxn ang="0">
                  <a:pos x="12" y="4"/>
                </a:cxn>
                <a:cxn ang="0">
                  <a:pos x="12" y="2"/>
                </a:cxn>
                <a:cxn ang="0">
                  <a:pos x="11" y="0"/>
                </a:cxn>
                <a:cxn ang="0">
                  <a:pos x="11" y="0"/>
                </a:cxn>
                <a:cxn ang="0">
                  <a:pos x="10" y="2"/>
                </a:cxn>
                <a:cxn ang="0">
                  <a:pos x="10" y="4"/>
                </a:cxn>
                <a:cxn ang="0">
                  <a:pos x="1" y="4"/>
                </a:cxn>
                <a:cxn ang="0">
                  <a:pos x="1" y="5"/>
                </a:cxn>
                <a:cxn ang="0">
                  <a:pos x="2" y="5"/>
                </a:cxn>
                <a:cxn ang="0">
                  <a:pos x="1" y="3"/>
                </a:cxn>
                <a:cxn ang="0">
                  <a:pos x="1" y="2"/>
                </a:cxn>
                <a:cxn ang="0">
                  <a:pos x="0" y="3"/>
                </a:cxn>
                <a:cxn ang="0">
                  <a:pos x="1" y="4"/>
                </a:cxn>
                <a:cxn ang="0">
                  <a:pos x="210" y="107"/>
                </a:cxn>
                <a:cxn ang="0">
                  <a:pos x="210" y="109"/>
                </a:cxn>
                <a:cxn ang="0">
                  <a:pos x="213" y="109"/>
                </a:cxn>
                <a:cxn ang="0">
                  <a:pos x="213" y="107"/>
                </a:cxn>
                <a:cxn ang="0">
                  <a:pos x="213" y="106"/>
                </a:cxn>
                <a:cxn ang="0">
                  <a:pos x="211" y="106"/>
                </a:cxn>
                <a:cxn ang="0">
                  <a:pos x="210" y="106"/>
                </a:cxn>
                <a:cxn ang="0">
                  <a:pos x="210" y="107"/>
                </a:cxn>
              </a:cxnLst>
              <a:rect l="0" t="0" r="r" b="b"/>
              <a:pathLst>
                <a:path w="213" h="109">
                  <a:moveTo>
                    <a:pt x="10" y="4"/>
                  </a:moveTo>
                  <a:lnTo>
                    <a:pt x="11" y="4"/>
                  </a:lnTo>
                  <a:lnTo>
                    <a:pt x="12" y="4"/>
                  </a:lnTo>
                  <a:lnTo>
                    <a:pt x="12" y="2"/>
                  </a:lnTo>
                  <a:lnTo>
                    <a:pt x="11" y="0"/>
                  </a:lnTo>
                  <a:lnTo>
                    <a:pt x="11" y="0"/>
                  </a:lnTo>
                  <a:lnTo>
                    <a:pt x="10" y="2"/>
                  </a:lnTo>
                  <a:lnTo>
                    <a:pt x="10" y="4"/>
                  </a:lnTo>
                  <a:close/>
                  <a:moveTo>
                    <a:pt x="1" y="4"/>
                  </a:moveTo>
                  <a:lnTo>
                    <a:pt x="1" y="5"/>
                  </a:lnTo>
                  <a:lnTo>
                    <a:pt x="2" y="5"/>
                  </a:lnTo>
                  <a:lnTo>
                    <a:pt x="1" y="3"/>
                  </a:lnTo>
                  <a:lnTo>
                    <a:pt x="1" y="2"/>
                  </a:lnTo>
                  <a:lnTo>
                    <a:pt x="0" y="3"/>
                  </a:lnTo>
                  <a:lnTo>
                    <a:pt x="1" y="4"/>
                  </a:lnTo>
                  <a:close/>
                  <a:moveTo>
                    <a:pt x="210" y="107"/>
                  </a:moveTo>
                  <a:lnTo>
                    <a:pt x="210" y="109"/>
                  </a:lnTo>
                  <a:lnTo>
                    <a:pt x="213" y="109"/>
                  </a:lnTo>
                  <a:lnTo>
                    <a:pt x="213" y="107"/>
                  </a:lnTo>
                  <a:lnTo>
                    <a:pt x="213" y="106"/>
                  </a:lnTo>
                  <a:lnTo>
                    <a:pt x="211" y="106"/>
                  </a:lnTo>
                  <a:lnTo>
                    <a:pt x="210" y="106"/>
                  </a:lnTo>
                  <a:lnTo>
                    <a:pt x="210" y="10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7" name="Freeform 1231">
              <a:extLst>
                <a:ext uri="{FF2B5EF4-FFF2-40B4-BE49-F238E27FC236}">
                  <a16:creationId xmlns:a16="http://schemas.microsoft.com/office/drawing/2014/main" id="{3F368744-1154-1556-3BA5-F50918366882}"/>
                </a:ext>
              </a:extLst>
            </p:cNvPr>
            <p:cNvSpPr>
              <a:spLocks/>
            </p:cNvSpPr>
            <p:nvPr/>
          </p:nvSpPr>
          <p:spPr bwMode="auto">
            <a:xfrm>
              <a:off x="3980487" y="5284394"/>
              <a:ext cx="4198" cy="4198"/>
            </a:xfrm>
            <a:custGeom>
              <a:avLst/>
              <a:gdLst/>
              <a:ahLst/>
              <a:cxnLst>
                <a:cxn ang="0">
                  <a:pos x="0" y="1"/>
                </a:cxn>
                <a:cxn ang="0">
                  <a:pos x="0" y="3"/>
                </a:cxn>
                <a:cxn ang="0">
                  <a:pos x="3" y="3"/>
                </a:cxn>
                <a:cxn ang="0">
                  <a:pos x="3" y="1"/>
                </a:cxn>
                <a:cxn ang="0">
                  <a:pos x="3" y="0"/>
                </a:cxn>
                <a:cxn ang="0">
                  <a:pos x="1" y="0"/>
                </a:cxn>
                <a:cxn ang="0">
                  <a:pos x="0" y="0"/>
                </a:cxn>
                <a:cxn ang="0">
                  <a:pos x="0" y="1"/>
                </a:cxn>
              </a:cxnLst>
              <a:rect l="0" t="0" r="r" b="b"/>
              <a:pathLst>
                <a:path w="3" h="3">
                  <a:moveTo>
                    <a:pt x="0" y="1"/>
                  </a:moveTo>
                  <a:lnTo>
                    <a:pt x="0" y="3"/>
                  </a:lnTo>
                  <a:lnTo>
                    <a:pt x="3" y="3"/>
                  </a:lnTo>
                  <a:lnTo>
                    <a:pt x="3" y="1"/>
                  </a:lnTo>
                  <a:lnTo>
                    <a:pt x="3" y="0"/>
                  </a:lnTo>
                  <a:lnTo>
                    <a:pt x="1" y="0"/>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8" name="Freeform 1270">
              <a:extLst>
                <a:ext uri="{FF2B5EF4-FFF2-40B4-BE49-F238E27FC236}">
                  <a16:creationId xmlns:a16="http://schemas.microsoft.com/office/drawing/2014/main" id="{A0E22120-6C57-27C8-E3CE-E64485F53E3C}"/>
                </a:ext>
              </a:extLst>
            </p:cNvPr>
            <p:cNvSpPr>
              <a:spLocks/>
            </p:cNvSpPr>
            <p:nvPr/>
          </p:nvSpPr>
          <p:spPr bwMode="auto">
            <a:xfrm>
              <a:off x="3643249" y="5105281"/>
              <a:ext cx="321845" cy="188909"/>
            </a:xfrm>
            <a:custGeom>
              <a:avLst/>
              <a:gdLst/>
              <a:ahLst/>
              <a:cxnLst>
                <a:cxn ang="0">
                  <a:pos x="9" y="9"/>
                </a:cxn>
                <a:cxn ang="0">
                  <a:pos x="6" y="5"/>
                </a:cxn>
                <a:cxn ang="0">
                  <a:pos x="4" y="0"/>
                </a:cxn>
                <a:cxn ang="0">
                  <a:pos x="0" y="4"/>
                </a:cxn>
                <a:cxn ang="0">
                  <a:pos x="5" y="7"/>
                </a:cxn>
                <a:cxn ang="0">
                  <a:pos x="7" y="11"/>
                </a:cxn>
                <a:cxn ang="0">
                  <a:pos x="14" y="20"/>
                </a:cxn>
                <a:cxn ang="0">
                  <a:pos x="19" y="19"/>
                </a:cxn>
                <a:cxn ang="0">
                  <a:pos x="16" y="15"/>
                </a:cxn>
                <a:cxn ang="0">
                  <a:pos x="101" y="63"/>
                </a:cxn>
                <a:cxn ang="0">
                  <a:pos x="102" y="60"/>
                </a:cxn>
                <a:cxn ang="0">
                  <a:pos x="91" y="53"/>
                </a:cxn>
                <a:cxn ang="0">
                  <a:pos x="88" y="56"/>
                </a:cxn>
                <a:cxn ang="0">
                  <a:pos x="101" y="62"/>
                </a:cxn>
                <a:cxn ang="0">
                  <a:pos x="125" y="72"/>
                </a:cxn>
                <a:cxn ang="0">
                  <a:pos x="149" y="68"/>
                </a:cxn>
                <a:cxn ang="0">
                  <a:pos x="149" y="65"/>
                </a:cxn>
                <a:cxn ang="0">
                  <a:pos x="138" y="58"/>
                </a:cxn>
                <a:cxn ang="0">
                  <a:pos x="129" y="57"/>
                </a:cxn>
                <a:cxn ang="0">
                  <a:pos x="118" y="57"/>
                </a:cxn>
                <a:cxn ang="0">
                  <a:pos x="114" y="57"/>
                </a:cxn>
                <a:cxn ang="0">
                  <a:pos x="111" y="57"/>
                </a:cxn>
                <a:cxn ang="0">
                  <a:pos x="109" y="62"/>
                </a:cxn>
                <a:cxn ang="0">
                  <a:pos x="107" y="66"/>
                </a:cxn>
                <a:cxn ang="0">
                  <a:pos x="112" y="68"/>
                </a:cxn>
                <a:cxn ang="0">
                  <a:pos x="106" y="81"/>
                </a:cxn>
                <a:cxn ang="0">
                  <a:pos x="112" y="78"/>
                </a:cxn>
                <a:cxn ang="0">
                  <a:pos x="116" y="85"/>
                </a:cxn>
                <a:cxn ang="0">
                  <a:pos x="104" y="86"/>
                </a:cxn>
                <a:cxn ang="0">
                  <a:pos x="106" y="81"/>
                </a:cxn>
                <a:cxn ang="0">
                  <a:pos x="157" y="113"/>
                </a:cxn>
                <a:cxn ang="0">
                  <a:pos x="179" y="112"/>
                </a:cxn>
                <a:cxn ang="0">
                  <a:pos x="180" y="111"/>
                </a:cxn>
                <a:cxn ang="0">
                  <a:pos x="176" y="107"/>
                </a:cxn>
                <a:cxn ang="0">
                  <a:pos x="162" y="106"/>
                </a:cxn>
                <a:cxn ang="0">
                  <a:pos x="144" y="107"/>
                </a:cxn>
                <a:cxn ang="0">
                  <a:pos x="134" y="113"/>
                </a:cxn>
                <a:cxn ang="0">
                  <a:pos x="153" y="114"/>
                </a:cxn>
                <a:cxn ang="0">
                  <a:pos x="158" y="134"/>
                </a:cxn>
                <a:cxn ang="0">
                  <a:pos x="158" y="131"/>
                </a:cxn>
                <a:cxn ang="0">
                  <a:pos x="154" y="131"/>
                </a:cxn>
                <a:cxn ang="0">
                  <a:pos x="149" y="133"/>
                </a:cxn>
                <a:cxn ang="0">
                  <a:pos x="149" y="134"/>
                </a:cxn>
                <a:cxn ang="0">
                  <a:pos x="226" y="135"/>
                </a:cxn>
                <a:cxn ang="0">
                  <a:pos x="221" y="133"/>
                </a:cxn>
                <a:cxn ang="0">
                  <a:pos x="219" y="134"/>
                </a:cxn>
                <a:cxn ang="0">
                  <a:pos x="208" y="131"/>
                </a:cxn>
                <a:cxn ang="0">
                  <a:pos x="199" y="128"/>
                </a:cxn>
                <a:cxn ang="0">
                  <a:pos x="193" y="127"/>
                </a:cxn>
                <a:cxn ang="0">
                  <a:pos x="195" y="124"/>
                </a:cxn>
                <a:cxn ang="0">
                  <a:pos x="199" y="126"/>
                </a:cxn>
                <a:cxn ang="0">
                  <a:pos x="203" y="128"/>
                </a:cxn>
                <a:cxn ang="0">
                  <a:pos x="212" y="128"/>
                </a:cxn>
                <a:cxn ang="0">
                  <a:pos x="222" y="132"/>
                </a:cxn>
                <a:cxn ang="0">
                  <a:pos x="230" y="133"/>
                </a:cxn>
                <a:cxn ang="0">
                  <a:pos x="226" y="135"/>
                </a:cxn>
              </a:cxnLst>
              <a:rect l="0" t="0" r="r" b="b"/>
              <a:pathLst>
                <a:path w="230" h="135">
                  <a:moveTo>
                    <a:pt x="7" y="11"/>
                  </a:moveTo>
                  <a:lnTo>
                    <a:pt x="9" y="9"/>
                  </a:lnTo>
                  <a:lnTo>
                    <a:pt x="9" y="6"/>
                  </a:lnTo>
                  <a:lnTo>
                    <a:pt x="6" y="5"/>
                  </a:lnTo>
                  <a:lnTo>
                    <a:pt x="5" y="1"/>
                  </a:lnTo>
                  <a:lnTo>
                    <a:pt x="4" y="0"/>
                  </a:lnTo>
                  <a:lnTo>
                    <a:pt x="2" y="1"/>
                  </a:lnTo>
                  <a:lnTo>
                    <a:pt x="0" y="4"/>
                  </a:lnTo>
                  <a:lnTo>
                    <a:pt x="2" y="6"/>
                  </a:lnTo>
                  <a:lnTo>
                    <a:pt x="5" y="7"/>
                  </a:lnTo>
                  <a:lnTo>
                    <a:pt x="6" y="10"/>
                  </a:lnTo>
                  <a:lnTo>
                    <a:pt x="7" y="11"/>
                  </a:lnTo>
                  <a:close/>
                  <a:moveTo>
                    <a:pt x="12" y="15"/>
                  </a:moveTo>
                  <a:lnTo>
                    <a:pt x="14" y="20"/>
                  </a:lnTo>
                  <a:lnTo>
                    <a:pt x="17" y="21"/>
                  </a:lnTo>
                  <a:lnTo>
                    <a:pt x="19" y="19"/>
                  </a:lnTo>
                  <a:lnTo>
                    <a:pt x="17" y="16"/>
                  </a:lnTo>
                  <a:lnTo>
                    <a:pt x="16" y="15"/>
                  </a:lnTo>
                  <a:lnTo>
                    <a:pt x="12" y="15"/>
                  </a:lnTo>
                  <a:close/>
                  <a:moveTo>
                    <a:pt x="101" y="63"/>
                  </a:moveTo>
                  <a:lnTo>
                    <a:pt x="102" y="62"/>
                  </a:lnTo>
                  <a:lnTo>
                    <a:pt x="102" y="60"/>
                  </a:lnTo>
                  <a:lnTo>
                    <a:pt x="98" y="55"/>
                  </a:lnTo>
                  <a:lnTo>
                    <a:pt x="91" y="53"/>
                  </a:lnTo>
                  <a:lnTo>
                    <a:pt x="88" y="55"/>
                  </a:lnTo>
                  <a:lnTo>
                    <a:pt x="88" y="56"/>
                  </a:lnTo>
                  <a:lnTo>
                    <a:pt x="89" y="58"/>
                  </a:lnTo>
                  <a:lnTo>
                    <a:pt x="101" y="62"/>
                  </a:lnTo>
                  <a:lnTo>
                    <a:pt x="101" y="63"/>
                  </a:lnTo>
                  <a:close/>
                  <a:moveTo>
                    <a:pt x="125" y="72"/>
                  </a:moveTo>
                  <a:lnTo>
                    <a:pt x="148" y="68"/>
                  </a:lnTo>
                  <a:lnTo>
                    <a:pt x="149" y="68"/>
                  </a:lnTo>
                  <a:lnTo>
                    <a:pt x="149" y="66"/>
                  </a:lnTo>
                  <a:lnTo>
                    <a:pt x="149" y="65"/>
                  </a:lnTo>
                  <a:lnTo>
                    <a:pt x="147" y="62"/>
                  </a:lnTo>
                  <a:lnTo>
                    <a:pt x="138" y="58"/>
                  </a:lnTo>
                  <a:lnTo>
                    <a:pt x="134" y="58"/>
                  </a:lnTo>
                  <a:lnTo>
                    <a:pt x="129" y="57"/>
                  </a:lnTo>
                  <a:lnTo>
                    <a:pt x="120" y="55"/>
                  </a:lnTo>
                  <a:lnTo>
                    <a:pt x="118" y="57"/>
                  </a:lnTo>
                  <a:lnTo>
                    <a:pt x="117" y="57"/>
                  </a:lnTo>
                  <a:lnTo>
                    <a:pt x="114" y="57"/>
                  </a:lnTo>
                  <a:lnTo>
                    <a:pt x="112" y="57"/>
                  </a:lnTo>
                  <a:lnTo>
                    <a:pt x="111" y="57"/>
                  </a:lnTo>
                  <a:lnTo>
                    <a:pt x="111" y="61"/>
                  </a:lnTo>
                  <a:lnTo>
                    <a:pt x="109" y="62"/>
                  </a:lnTo>
                  <a:lnTo>
                    <a:pt x="108" y="63"/>
                  </a:lnTo>
                  <a:lnTo>
                    <a:pt x="107" y="66"/>
                  </a:lnTo>
                  <a:lnTo>
                    <a:pt x="108" y="66"/>
                  </a:lnTo>
                  <a:lnTo>
                    <a:pt x="112" y="68"/>
                  </a:lnTo>
                  <a:lnTo>
                    <a:pt x="125" y="72"/>
                  </a:lnTo>
                  <a:close/>
                  <a:moveTo>
                    <a:pt x="106" y="81"/>
                  </a:moveTo>
                  <a:lnTo>
                    <a:pt x="107" y="81"/>
                  </a:lnTo>
                  <a:lnTo>
                    <a:pt x="112" y="78"/>
                  </a:lnTo>
                  <a:lnTo>
                    <a:pt x="116" y="80"/>
                  </a:lnTo>
                  <a:lnTo>
                    <a:pt x="116" y="85"/>
                  </a:lnTo>
                  <a:lnTo>
                    <a:pt x="111" y="87"/>
                  </a:lnTo>
                  <a:lnTo>
                    <a:pt x="104" y="86"/>
                  </a:lnTo>
                  <a:lnTo>
                    <a:pt x="104" y="83"/>
                  </a:lnTo>
                  <a:lnTo>
                    <a:pt x="106" y="81"/>
                  </a:lnTo>
                  <a:close/>
                  <a:moveTo>
                    <a:pt x="153" y="114"/>
                  </a:moveTo>
                  <a:lnTo>
                    <a:pt x="157" y="113"/>
                  </a:lnTo>
                  <a:lnTo>
                    <a:pt x="160" y="112"/>
                  </a:lnTo>
                  <a:lnTo>
                    <a:pt x="179" y="112"/>
                  </a:lnTo>
                  <a:lnTo>
                    <a:pt x="179" y="111"/>
                  </a:lnTo>
                  <a:lnTo>
                    <a:pt x="180" y="111"/>
                  </a:lnTo>
                  <a:lnTo>
                    <a:pt x="179" y="109"/>
                  </a:lnTo>
                  <a:lnTo>
                    <a:pt x="176" y="107"/>
                  </a:lnTo>
                  <a:lnTo>
                    <a:pt x="170" y="107"/>
                  </a:lnTo>
                  <a:lnTo>
                    <a:pt x="162" y="106"/>
                  </a:lnTo>
                  <a:lnTo>
                    <a:pt x="154" y="107"/>
                  </a:lnTo>
                  <a:lnTo>
                    <a:pt x="144" y="107"/>
                  </a:lnTo>
                  <a:lnTo>
                    <a:pt x="134" y="106"/>
                  </a:lnTo>
                  <a:lnTo>
                    <a:pt x="134" y="113"/>
                  </a:lnTo>
                  <a:lnTo>
                    <a:pt x="152" y="114"/>
                  </a:lnTo>
                  <a:lnTo>
                    <a:pt x="153" y="114"/>
                  </a:lnTo>
                  <a:close/>
                  <a:moveTo>
                    <a:pt x="150" y="135"/>
                  </a:moveTo>
                  <a:lnTo>
                    <a:pt x="158" y="134"/>
                  </a:lnTo>
                  <a:lnTo>
                    <a:pt x="158" y="132"/>
                  </a:lnTo>
                  <a:lnTo>
                    <a:pt x="158" y="131"/>
                  </a:lnTo>
                  <a:lnTo>
                    <a:pt x="158" y="132"/>
                  </a:lnTo>
                  <a:lnTo>
                    <a:pt x="154" y="131"/>
                  </a:lnTo>
                  <a:lnTo>
                    <a:pt x="152" y="132"/>
                  </a:lnTo>
                  <a:lnTo>
                    <a:pt x="149" y="133"/>
                  </a:lnTo>
                  <a:lnTo>
                    <a:pt x="148" y="134"/>
                  </a:lnTo>
                  <a:lnTo>
                    <a:pt x="149" y="134"/>
                  </a:lnTo>
                  <a:lnTo>
                    <a:pt x="150" y="135"/>
                  </a:lnTo>
                  <a:close/>
                  <a:moveTo>
                    <a:pt x="226" y="135"/>
                  </a:moveTo>
                  <a:lnTo>
                    <a:pt x="222" y="134"/>
                  </a:lnTo>
                  <a:lnTo>
                    <a:pt x="221" y="133"/>
                  </a:lnTo>
                  <a:lnTo>
                    <a:pt x="221" y="134"/>
                  </a:lnTo>
                  <a:lnTo>
                    <a:pt x="219" y="134"/>
                  </a:lnTo>
                  <a:lnTo>
                    <a:pt x="210" y="132"/>
                  </a:lnTo>
                  <a:lnTo>
                    <a:pt x="208" y="131"/>
                  </a:lnTo>
                  <a:lnTo>
                    <a:pt x="206" y="129"/>
                  </a:lnTo>
                  <a:lnTo>
                    <a:pt x="199" y="128"/>
                  </a:lnTo>
                  <a:lnTo>
                    <a:pt x="194" y="128"/>
                  </a:lnTo>
                  <a:lnTo>
                    <a:pt x="193" y="127"/>
                  </a:lnTo>
                  <a:lnTo>
                    <a:pt x="194" y="126"/>
                  </a:lnTo>
                  <a:lnTo>
                    <a:pt x="195" y="124"/>
                  </a:lnTo>
                  <a:lnTo>
                    <a:pt x="198" y="124"/>
                  </a:lnTo>
                  <a:lnTo>
                    <a:pt x="199" y="126"/>
                  </a:lnTo>
                  <a:lnTo>
                    <a:pt x="199" y="127"/>
                  </a:lnTo>
                  <a:lnTo>
                    <a:pt x="203" y="128"/>
                  </a:lnTo>
                  <a:lnTo>
                    <a:pt x="209" y="127"/>
                  </a:lnTo>
                  <a:lnTo>
                    <a:pt x="212" y="128"/>
                  </a:lnTo>
                  <a:lnTo>
                    <a:pt x="214" y="127"/>
                  </a:lnTo>
                  <a:lnTo>
                    <a:pt x="222" y="132"/>
                  </a:lnTo>
                  <a:lnTo>
                    <a:pt x="230" y="132"/>
                  </a:lnTo>
                  <a:lnTo>
                    <a:pt x="230" y="133"/>
                  </a:lnTo>
                  <a:lnTo>
                    <a:pt x="230" y="134"/>
                  </a:lnTo>
                  <a:lnTo>
                    <a:pt x="226" y="135"/>
                  </a:lnTo>
                  <a:lnTo>
                    <a:pt x="226" y="13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19" name="Freeform 1278">
              <a:extLst>
                <a:ext uri="{FF2B5EF4-FFF2-40B4-BE49-F238E27FC236}">
                  <a16:creationId xmlns:a16="http://schemas.microsoft.com/office/drawing/2014/main" id="{404B6F3A-E7B2-8677-8ADE-C6C5CA4BA2CE}"/>
                </a:ext>
              </a:extLst>
            </p:cNvPr>
            <p:cNvSpPr>
              <a:spLocks/>
            </p:cNvSpPr>
            <p:nvPr/>
          </p:nvSpPr>
          <p:spPr bwMode="auto">
            <a:xfrm>
              <a:off x="3913319" y="5278797"/>
              <a:ext cx="51775" cy="15393"/>
            </a:xfrm>
            <a:custGeom>
              <a:avLst/>
              <a:gdLst/>
              <a:ahLst/>
              <a:cxnLst>
                <a:cxn ang="0">
                  <a:pos x="33" y="11"/>
                </a:cxn>
                <a:cxn ang="0">
                  <a:pos x="29" y="10"/>
                </a:cxn>
                <a:cxn ang="0">
                  <a:pos x="28" y="9"/>
                </a:cxn>
                <a:cxn ang="0">
                  <a:pos x="28" y="10"/>
                </a:cxn>
                <a:cxn ang="0">
                  <a:pos x="26" y="10"/>
                </a:cxn>
                <a:cxn ang="0">
                  <a:pos x="17" y="8"/>
                </a:cxn>
                <a:cxn ang="0">
                  <a:pos x="15" y="7"/>
                </a:cxn>
                <a:cxn ang="0">
                  <a:pos x="13" y="5"/>
                </a:cxn>
                <a:cxn ang="0">
                  <a:pos x="6" y="4"/>
                </a:cxn>
                <a:cxn ang="0">
                  <a:pos x="1" y="4"/>
                </a:cxn>
                <a:cxn ang="0">
                  <a:pos x="0" y="3"/>
                </a:cxn>
                <a:cxn ang="0">
                  <a:pos x="1" y="2"/>
                </a:cxn>
                <a:cxn ang="0">
                  <a:pos x="2" y="0"/>
                </a:cxn>
                <a:cxn ang="0">
                  <a:pos x="5" y="0"/>
                </a:cxn>
                <a:cxn ang="0">
                  <a:pos x="6" y="2"/>
                </a:cxn>
                <a:cxn ang="0">
                  <a:pos x="6" y="3"/>
                </a:cxn>
                <a:cxn ang="0">
                  <a:pos x="10" y="4"/>
                </a:cxn>
                <a:cxn ang="0">
                  <a:pos x="16" y="3"/>
                </a:cxn>
                <a:cxn ang="0">
                  <a:pos x="19" y="4"/>
                </a:cxn>
                <a:cxn ang="0">
                  <a:pos x="21" y="3"/>
                </a:cxn>
                <a:cxn ang="0">
                  <a:pos x="29" y="8"/>
                </a:cxn>
                <a:cxn ang="0">
                  <a:pos x="37" y="8"/>
                </a:cxn>
                <a:cxn ang="0">
                  <a:pos x="37" y="9"/>
                </a:cxn>
                <a:cxn ang="0">
                  <a:pos x="37" y="10"/>
                </a:cxn>
                <a:cxn ang="0">
                  <a:pos x="33" y="11"/>
                </a:cxn>
                <a:cxn ang="0">
                  <a:pos x="33" y="11"/>
                </a:cxn>
              </a:cxnLst>
              <a:rect l="0" t="0" r="r" b="b"/>
              <a:pathLst>
                <a:path w="37" h="11">
                  <a:moveTo>
                    <a:pt x="33" y="11"/>
                  </a:moveTo>
                  <a:lnTo>
                    <a:pt x="29" y="10"/>
                  </a:lnTo>
                  <a:lnTo>
                    <a:pt x="28" y="9"/>
                  </a:lnTo>
                  <a:lnTo>
                    <a:pt x="28" y="10"/>
                  </a:lnTo>
                  <a:lnTo>
                    <a:pt x="26" y="10"/>
                  </a:lnTo>
                  <a:lnTo>
                    <a:pt x="17" y="8"/>
                  </a:lnTo>
                  <a:lnTo>
                    <a:pt x="15" y="7"/>
                  </a:lnTo>
                  <a:lnTo>
                    <a:pt x="13" y="5"/>
                  </a:lnTo>
                  <a:lnTo>
                    <a:pt x="6" y="4"/>
                  </a:lnTo>
                  <a:lnTo>
                    <a:pt x="1" y="4"/>
                  </a:lnTo>
                  <a:lnTo>
                    <a:pt x="0" y="3"/>
                  </a:lnTo>
                  <a:lnTo>
                    <a:pt x="1" y="2"/>
                  </a:lnTo>
                  <a:lnTo>
                    <a:pt x="2" y="0"/>
                  </a:lnTo>
                  <a:lnTo>
                    <a:pt x="5" y="0"/>
                  </a:lnTo>
                  <a:lnTo>
                    <a:pt x="6" y="2"/>
                  </a:lnTo>
                  <a:lnTo>
                    <a:pt x="6" y="3"/>
                  </a:lnTo>
                  <a:lnTo>
                    <a:pt x="10" y="4"/>
                  </a:lnTo>
                  <a:lnTo>
                    <a:pt x="16" y="3"/>
                  </a:lnTo>
                  <a:lnTo>
                    <a:pt x="19" y="4"/>
                  </a:lnTo>
                  <a:lnTo>
                    <a:pt x="21" y="3"/>
                  </a:lnTo>
                  <a:lnTo>
                    <a:pt x="29" y="8"/>
                  </a:lnTo>
                  <a:lnTo>
                    <a:pt x="37" y="8"/>
                  </a:lnTo>
                  <a:lnTo>
                    <a:pt x="37" y="9"/>
                  </a:lnTo>
                  <a:lnTo>
                    <a:pt x="37" y="10"/>
                  </a:lnTo>
                  <a:lnTo>
                    <a:pt x="33" y="11"/>
                  </a:lnTo>
                  <a:lnTo>
                    <a:pt x="33"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0" name="Freeform 1346">
              <a:extLst>
                <a:ext uri="{FF2B5EF4-FFF2-40B4-BE49-F238E27FC236}">
                  <a16:creationId xmlns:a16="http://schemas.microsoft.com/office/drawing/2014/main" id="{0DFACA11-186D-2E80-4120-725F1D5ED96E}"/>
                </a:ext>
              </a:extLst>
            </p:cNvPr>
            <p:cNvSpPr>
              <a:spLocks/>
            </p:cNvSpPr>
            <p:nvPr/>
          </p:nvSpPr>
          <p:spPr bwMode="auto">
            <a:xfrm>
              <a:off x="3357787" y="3228786"/>
              <a:ext cx="67168" cy="72765"/>
            </a:xfrm>
            <a:custGeom>
              <a:avLst/>
              <a:gdLst/>
              <a:ahLst/>
              <a:cxnLst>
                <a:cxn ang="0">
                  <a:pos x="17" y="49"/>
                </a:cxn>
                <a:cxn ang="0">
                  <a:pos x="5" y="41"/>
                </a:cxn>
                <a:cxn ang="0">
                  <a:pos x="12" y="37"/>
                </a:cxn>
                <a:cxn ang="0">
                  <a:pos x="9" y="28"/>
                </a:cxn>
                <a:cxn ang="0">
                  <a:pos x="10" y="27"/>
                </a:cxn>
                <a:cxn ang="0">
                  <a:pos x="15" y="24"/>
                </a:cxn>
                <a:cxn ang="0">
                  <a:pos x="11" y="21"/>
                </a:cxn>
                <a:cxn ang="0">
                  <a:pos x="10" y="17"/>
                </a:cxn>
                <a:cxn ang="0">
                  <a:pos x="16" y="19"/>
                </a:cxn>
                <a:cxn ang="0">
                  <a:pos x="17" y="17"/>
                </a:cxn>
                <a:cxn ang="0">
                  <a:pos x="25" y="24"/>
                </a:cxn>
                <a:cxn ang="0">
                  <a:pos x="29" y="26"/>
                </a:cxn>
                <a:cxn ang="0">
                  <a:pos x="31" y="22"/>
                </a:cxn>
                <a:cxn ang="0">
                  <a:pos x="30" y="16"/>
                </a:cxn>
                <a:cxn ang="0">
                  <a:pos x="25" y="12"/>
                </a:cxn>
                <a:cxn ang="0">
                  <a:pos x="19" y="13"/>
                </a:cxn>
                <a:cxn ang="0">
                  <a:pos x="12" y="15"/>
                </a:cxn>
                <a:cxn ang="0">
                  <a:pos x="15" y="8"/>
                </a:cxn>
                <a:cxn ang="0">
                  <a:pos x="0" y="21"/>
                </a:cxn>
                <a:cxn ang="0">
                  <a:pos x="4" y="8"/>
                </a:cxn>
                <a:cxn ang="0">
                  <a:pos x="9" y="8"/>
                </a:cxn>
                <a:cxn ang="0">
                  <a:pos x="11" y="3"/>
                </a:cxn>
                <a:cxn ang="0">
                  <a:pos x="24" y="1"/>
                </a:cxn>
                <a:cxn ang="0">
                  <a:pos x="25" y="7"/>
                </a:cxn>
                <a:cxn ang="0">
                  <a:pos x="34" y="11"/>
                </a:cxn>
                <a:cxn ang="0">
                  <a:pos x="41" y="11"/>
                </a:cxn>
                <a:cxn ang="0">
                  <a:pos x="38" y="26"/>
                </a:cxn>
                <a:cxn ang="0">
                  <a:pos x="41" y="31"/>
                </a:cxn>
                <a:cxn ang="0">
                  <a:pos x="46" y="33"/>
                </a:cxn>
                <a:cxn ang="0">
                  <a:pos x="47" y="42"/>
                </a:cxn>
                <a:cxn ang="0">
                  <a:pos x="45" y="43"/>
                </a:cxn>
                <a:cxn ang="0">
                  <a:pos x="41" y="38"/>
                </a:cxn>
                <a:cxn ang="0">
                  <a:pos x="29" y="41"/>
                </a:cxn>
                <a:cxn ang="0">
                  <a:pos x="25" y="49"/>
                </a:cxn>
                <a:cxn ang="0">
                  <a:pos x="24" y="52"/>
                </a:cxn>
                <a:cxn ang="0">
                  <a:pos x="19" y="52"/>
                </a:cxn>
              </a:cxnLst>
              <a:rect l="0" t="0" r="r" b="b"/>
              <a:pathLst>
                <a:path w="48" h="52">
                  <a:moveTo>
                    <a:pt x="19" y="52"/>
                  </a:moveTo>
                  <a:lnTo>
                    <a:pt x="17" y="49"/>
                  </a:lnTo>
                  <a:lnTo>
                    <a:pt x="9" y="44"/>
                  </a:lnTo>
                  <a:lnTo>
                    <a:pt x="5" y="41"/>
                  </a:lnTo>
                  <a:lnTo>
                    <a:pt x="5" y="37"/>
                  </a:lnTo>
                  <a:lnTo>
                    <a:pt x="12" y="37"/>
                  </a:lnTo>
                  <a:lnTo>
                    <a:pt x="14" y="33"/>
                  </a:lnTo>
                  <a:lnTo>
                    <a:pt x="9" y="28"/>
                  </a:lnTo>
                  <a:lnTo>
                    <a:pt x="9" y="27"/>
                  </a:lnTo>
                  <a:lnTo>
                    <a:pt x="10" y="27"/>
                  </a:lnTo>
                  <a:lnTo>
                    <a:pt x="14" y="27"/>
                  </a:lnTo>
                  <a:lnTo>
                    <a:pt x="15" y="24"/>
                  </a:lnTo>
                  <a:lnTo>
                    <a:pt x="12" y="21"/>
                  </a:lnTo>
                  <a:lnTo>
                    <a:pt x="11" y="21"/>
                  </a:lnTo>
                  <a:lnTo>
                    <a:pt x="9" y="18"/>
                  </a:lnTo>
                  <a:lnTo>
                    <a:pt x="10" y="17"/>
                  </a:lnTo>
                  <a:lnTo>
                    <a:pt x="11" y="17"/>
                  </a:lnTo>
                  <a:lnTo>
                    <a:pt x="16" y="19"/>
                  </a:lnTo>
                  <a:lnTo>
                    <a:pt x="16" y="18"/>
                  </a:lnTo>
                  <a:lnTo>
                    <a:pt x="17" y="17"/>
                  </a:lnTo>
                  <a:lnTo>
                    <a:pt x="24" y="17"/>
                  </a:lnTo>
                  <a:lnTo>
                    <a:pt x="25" y="24"/>
                  </a:lnTo>
                  <a:lnTo>
                    <a:pt x="27" y="26"/>
                  </a:lnTo>
                  <a:lnTo>
                    <a:pt x="29" y="26"/>
                  </a:lnTo>
                  <a:lnTo>
                    <a:pt x="30" y="24"/>
                  </a:lnTo>
                  <a:lnTo>
                    <a:pt x="31" y="22"/>
                  </a:lnTo>
                  <a:lnTo>
                    <a:pt x="31" y="19"/>
                  </a:lnTo>
                  <a:lnTo>
                    <a:pt x="30" y="16"/>
                  </a:lnTo>
                  <a:lnTo>
                    <a:pt x="26" y="11"/>
                  </a:lnTo>
                  <a:lnTo>
                    <a:pt x="25" y="12"/>
                  </a:lnTo>
                  <a:lnTo>
                    <a:pt x="21" y="8"/>
                  </a:lnTo>
                  <a:lnTo>
                    <a:pt x="19" y="13"/>
                  </a:lnTo>
                  <a:lnTo>
                    <a:pt x="16" y="15"/>
                  </a:lnTo>
                  <a:lnTo>
                    <a:pt x="12" y="15"/>
                  </a:lnTo>
                  <a:lnTo>
                    <a:pt x="16" y="10"/>
                  </a:lnTo>
                  <a:lnTo>
                    <a:pt x="15" y="8"/>
                  </a:lnTo>
                  <a:lnTo>
                    <a:pt x="10" y="11"/>
                  </a:lnTo>
                  <a:lnTo>
                    <a:pt x="0" y="21"/>
                  </a:lnTo>
                  <a:lnTo>
                    <a:pt x="2" y="12"/>
                  </a:lnTo>
                  <a:lnTo>
                    <a:pt x="4" y="8"/>
                  </a:lnTo>
                  <a:lnTo>
                    <a:pt x="4" y="8"/>
                  </a:lnTo>
                  <a:lnTo>
                    <a:pt x="9" y="8"/>
                  </a:lnTo>
                  <a:lnTo>
                    <a:pt x="7" y="5"/>
                  </a:lnTo>
                  <a:lnTo>
                    <a:pt x="11" y="3"/>
                  </a:lnTo>
                  <a:lnTo>
                    <a:pt x="19" y="0"/>
                  </a:lnTo>
                  <a:lnTo>
                    <a:pt x="24" y="1"/>
                  </a:lnTo>
                  <a:lnTo>
                    <a:pt x="24" y="6"/>
                  </a:lnTo>
                  <a:lnTo>
                    <a:pt x="25" y="7"/>
                  </a:lnTo>
                  <a:lnTo>
                    <a:pt x="26" y="8"/>
                  </a:lnTo>
                  <a:lnTo>
                    <a:pt x="34" y="11"/>
                  </a:lnTo>
                  <a:lnTo>
                    <a:pt x="37" y="10"/>
                  </a:lnTo>
                  <a:lnTo>
                    <a:pt x="41" y="11"/>
                  </a:lnTo>
                  <a:lnTo>
                    <a:pt x="42" y="18"/>
                  </a:lnTo>
                  <a:lnTo>
                    <a:pt x="38" y="26"/>
                  </a:lnTo>
                  <a:lnTo>
                    <a:pt x="38" y="28"/>
                  </a:lnTo>
                  <a:lnTo>
                    <a:pt x="41" y="31"/>
                  </a:lnTo>
                  <a:lnTo>
                    <a:pt x="45" y="32"/>
                  </a:lnTo>
                  <a:lnTo>
                    <a:pt x="46" y="33"/>
                  </a:lnTo>
                  <a:lnTo>
                    <a:pt x="48" y="41"/>
                  </a:lnTo>
                  <a:lnTo>
                    <a:pt x="47" y="42"/>
                  </a:lnTo>
                  <a:lnTo>
                    <a:pt x="46" y="43"/>
                  </a:lnTo>
                  <a:lnTo>
                    <a:pt x="45" y="43"/>
                  </a:lnTo>
                  <a:lnTo>
                    <a:pt x="42" y="39"/>
                  </a:lnTo>
                  <a:lnTo>
                    <a:pt x="41" y="38"/>
                  </a:lnTo>
                  <a:lnTo>
                    <a:pt x="35" y="39"/>
                  </a:lnTo>
                  <a:lnTo>
                    <a:pt x="29" y="41"/>
                  </a:lnTo>
                  <a:lnTo>
                    <a:pt x="25" y="48"/>
                  </a:lnTo>
                  <a:lnTo>
                    <a:pt x="25" y="49"/>
                  </a:lnTo>
                  <a:lnTo>
                    <a:pt x="25" y="52"/>
                  </a:lnTo>
                  <a:lnTo>
                    <a:pt x="24" y="52"/>
                  </a:lnTo>
                  <a:lnTo>
                    <a:pt x="20" y="52"/>
                  </a:lnTo>
                  <a:lnTo>
                    <a:pt x="19" y="5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1" name="Freeform 1350">
              <a:extLst>
                <a:ext uri="{FF2B5EF4-FFF2-40B4-BE49-F238E27FC236}">
                  <a16:creationId xmlns:a16="http://schemas.microsoft.com/office/drawing/2014/main" id="{D6381ADD-5459-39DB-5E5B-4A05193DC77D}"/>
                </a:ext>
              </a:extLst>
            </p:cNvPr>
            <p:cNvSpPr>
              <a:spLocks/>
            </p:cNvSpPr>
            <p:nvPr/>
          </p:nvSpPr>
          <p:spPr bwMode="auto">
            <a:xfrm>
              <a:off x="2330683" y="3421894"/>
              <a:ext cx="422596" cy="460378"/>
            </a:xfrm>
            <a:custGeom>
              <a:avLst/>
              <a:gdLst/>
              <a:ahLst/>
              <a:cxnLst>
                <a:cxn ang="0">
                  <a:pos x="13" y="208"/>
                </a:cxn>
                <a:cxn ang="0">
                  <a:pos x="34" y="216"/>
                </a:cxn>
                <a:cxn ang="0">
                  <a:pos x="54" y="231"/>
                </a:cxn>
                <a:cxn ang="0">
                  <a:pos x="61" y="217"/>
                </a:cxn>
                <a:cxn ang="0">
                  <a:pos x="69" y="208"/>
                </a:cxn>
                <a:cxn ang="0">
                  <a:pos x="87" y="203"/>
                </a:cxn>
                <a:cxn ang="0">
                  <a:pos x="71" y="194"/>
                </a:cxn>
                <a:cxn ang="0">
                  <a:pos x="53" y="172"/>
                </a:cxn>
                <a:cxn ang="0">
                  <a:pos x="72" y="180"/>
                </a:cxn>
                <a:cxn ang="0">
                  <a:pos x="58" y="164"/>
                </a:cxn>
                <a:cxn ang="0">
                  <a:pos x="90" y="126"/>
                </a:cxn>
                <a:cxn ang="0">
                  <a:pos x="106" y="84"/>
                </a:cxn>
                <a:cxn ang="0">
                  <a:pos x="123" y="58"/>
                </a:cxn>
                <a:cxn ang="0">
                  <a:pos x="146" y="80"/>
                </a:cxn>
                <a:cxn ang="0">
                  <a:pos x="145" y="97"/>
                </a:cxn>
                <a:cxn ang="0">
                  <a:pos x="135" y="118"/>
                </a:cxn>
                <a:cxn ang="0">
                  <a:pos x="140" y="128"/>
                </a:cxn>
                <a:cxn ang="0">
                  <a:pos x="177" y="103"/>
                </a:cxn>
                <a:cxn ang="0">
                  <a:pos x="192" y="113"/>
                </a:cxn>
                <a:cxn ang="0">
                  <a:pos x="207" y="102"/>
                </a:cxn>
                <a:cxn ang="0">
                  <a:pos x="197" y="103"/>
                </a:cxn>
                <a:cxn ang="0">
                  <a:pos x="183" y="90"/>
                </a:cxn>
                <a:cxn ang="0">
                  <a:pos x="171" y="72"/>
                </a:cxn>
                <a:cxn ang="0">
                  <a:pos x="168" y="46"/>
                </a:cxn>
                <a:cxn ang="0">
                  <a:pos x="184" y="19"/>
                </a:cxn>
                <a:cxn ang="0">
                  <a:pos x="219" y="5"/>
                </a:cxn>
                <a:cxn ang="0">
                  <a:pos x="275" y="2"/>
                </a:cxn>
                <a:cxn ang="0">
                  <a:pos x="296" y="23"/>
                </a:cxn>
                <a:cxn ang="0">
                  <a:pos x="301" y="53"/>
                </a:cxn>
                <a:cxn ang="0">
                  <a:pos x="288" y="92"/>
                </a:cxn>
                <a:cxn ang="0">
                  <a:pos x="269" y="100"/>
                </a:cxn>
                <a:cxn ang="0">
                  <a:pos x="258" y="120"/>
                </a:cxn>
                <a:cxn ang="0">
                  <a:pos x="280" y="129"/>
                </a:cxn>
                <a:cxn ang="0">
                  <a:pos x="279" y="155"/>
                </a:cxn>
                <a:cxn ang="0">
                  <a:pos x="261" y="181"/>
                </a:cxn>
                <a:cxn ang="0">
                  <a:pos x="254" y="191"/>
                </a:cxn>
                <a:cxn ang="0">
                  <a:pos x="215" y="191"/>
                </a:cxn>
                <a:cxn ang="0">
                  <a:pos x="197" y="197"/>
                </a:cxn>
                <a:cxn ang="0">
                  <a:pos x="205" y="226"/>
                </a:cxn>
                <a:cxn ang="0">
                  <a:pos x="209" y="258"/>
                </a:cxn>
                <a:cxn ang="0">
                  <a:pos x="196" y="287"/>
                </a:cxn>
                <a:cxn ang="0">
                  <a:pos x="194" y="307"/>
                </a:cxn>
                <a:cxn ang="0">
                  <a:pos x="187" y="329"/>
                </a:cxn>
                <a:cxn ang="0">
                  <a:pos x="161" y="322"/>
                </a:cxn>
                <a:cxn ang="0">
                  <a:pos x="163" y="308"/>
                </a:cxn>
                <a:cxn ang="0">
                  <a:pos x="174" y="276"/>
                </a:cxn>
                <a:cxn ang="0">
                  <a:pos x="155" y="259"/>
                </a:cxn>
                <a:cxn ang="0">
                  <a:pos x="127" y="249"/>
                </a:cxn>
                <a:cxn ang="0">
                  <a:pos x="121" y="235"/>
                </a:cxn>
                <a:cxn ang="0">
                  <a:pos x="105" y="232"/>
                </a:cxn>
                <a:cxn ang="0">
                  <a:pos x="81" y="233"/>
                </a:cxn>
                <a:cxn ang="0">
                  <a:pos x="71" y="237"/>
                </a:cxn>
                <a:cxn ang="0">
                  <a:pos x="46" y="235"/>
                </a:cxn>
                <a:cxn ang="0">
                  <a:pos x="26" y="233"/>
                </a:cxn>
                <a:cxn ang="0">
                  <a:pos x="0" y="217"/>
                </a:cxn>
              </a:cxnLst>
              <a:rect l="0" t="0" r="r" b="b"/>
              <a:pathLst>
                <a:path w="302" h="329">
                  <a:moveTo>
                    <a:pt x="0" y="212"/>
                  </a:moveTo>
                  <a:lnTo>
                    <a:pt x="2" y="211"/>
                  </a:lnTo>
                  <a:lnTo>
                    <a:pt x="7" y="207"/>
                  </a:lnTo>
                  <a:lnTo>
                    <a:pt x="10" y="206"/>
                  </a:lnTo>
                  <a:lnTo>
                    <a:pt x="12" y="207"/>
                  </a:lnTo>
                  <a:lnTo>
                    <a:pt x="13" y="208"/>
                  </a:lnTo>
                  <a:lnTo>
                    <a:pt x="19" y="216"/>
                  </a:lnTo>
                  <a:lnTo>
                    <a:pt x="20" y="217"/>
                  </a:lnTo>
                  <a:lnTo>
                    <a:pt x="23" y="217"/>
                  </a:lnTo>
                  <a:lnTo>
                    <a:pt x="26" y="216"/>
                  </a:lnTo>
                  <a:lnTo>
                    <a:pt x="30" y="215"/>
                  </a:lnTo>
                  <a:lnTo>
                    <a:pt x="34" y="216"/>
                  </a:lnTo>
                  <a:lnTo>
                    <a:pt x="38" y="218"/>
                  </a:lnTo>
                  <a:lnTo>
                    <a:pt x="41" y="221"/>
                  </a:lnTo>
                  <a:lnTo>
                    <a:pt x="45" y="223"/>
                  </a:lnTo>
                  <a:lnTo>
                    <a:pt x="46" y="227"/>
                  </a:lnTo>
                  <a:lnTo>
                    <a:pt x="51" y="231"/>
                  </a:lnTo>
                  <a:lnTo>
                    <a:pt x="54" y="231"/>
                  </a:lnTo>
                  <a:lnTo>
                    <a:pt x="58" y="231"/>
                  </a:lnTo>
                  <a:lnTo>
                    <a:pt x="60" y="231"/>
                  </a:lnTo>
                  <a:lnTo>
                    <a:pt x="61" y="228"/>
                  </a:lnTo>
                  <a:lnTo>
                    <a:pt x="61" y="225"/>
                  </a:lnTo>
                  <a:lnTo>
                    <a:pt x="62" y="218"/>
                  </a:lnTo>
                  <a:lnTo>
                    <a:pt x="61" y="217"/>
                  </a:lnTo>
                  <a:lnTo>
                    <a:pt x="61" y="216"/>
                  </a:lnTo>
                  <a:lnTo>
                    <a:pt x="56" y="212"/>
                  </a:lnTo>
                  <a:lnTo>
                    <a:pt x="56" y="208"/>
                  </a:lnTo>
                  <a:lnTo>
                    <a:pt x="60" y="210"/>
                  </a:lnTo>
                  <a:lnTo>
                    <a:pt x="66" y="210"/>
                  </a:lnTo>
                  <a:lnTo>
                    <a:pt x="69" y="208"/>
                  </a:lnTo>
                  <a:lnTo>
                    <a:pt x="76" y="203"/>
                  </a:lnTo>
                  <a:lnTo>
                    <a:pt x="79" y="202"/>
                  </a:lnTo>
                  <a:lnTo>
                    <a:pt x="81" y="202"/>
                  </a:lnTo>
                  <a:lnTo>
                    <a:pt x="81" y="203"/>
                  </a:lnTo>
                  <a:lnTo>
                    <a:pt x="84" y="205"/>
                  </a:lnTo>
                  <a:lnTo>
                    <a:pt x="87" y="203"/>
                  </a:lnTo>
                  <a:lnTo>
                    <a:pt x="89" y="202"/>
                  </a:lnTo>
                  <a:lnTo>
                    <a:pt x="89" y="201"/>
                  </a:lnTo>
                  <a:lnTo>
                    <a:pt x="84" y="200"/>
                  </a:lnTo>
                  <a:lnTo>
                    <a:pt x="77" y="200"/>
                  </a:lnTo>
                  <a:lnTo>
                    <a:pt x="74" y="197"/>
                  </a:lnTo>
                  <a:lnTo>
                    <a:pt x="71" y="194"/>
                  </a:lnTo>
                  <a:lnTo>
                    <a:pt x="66" y="190"/>
                  </a:lnTo>
                  <a:lnTo>
                    <a:pt x="64" y="187"/>
                  </a:lnTo>
                  <a:lnTo>
                    <a:pt x="56" y="182"/>
                  </a:lnTo>
                  <a:lnTo>
                    <a:pt x="54" y="179"/>
                  </a:lnTo>
                  <a:lnTo>
                    <a:pt x="51" y="175"/>
                  </a:lnTo>
                  <a:lnTo>
                    <a:pt x="53" y="172"/>
                  </a:lnTo>
                  <a:lnTo>
                    <a:pt x="56" y="171"/>
                  </a:lnTo>
                  <a:lnTo>
                    <a:pt x="60" y="171"/>
                  </a:lnTo>
                  <a:lnTo>
                    <a:pt x="62" y="172"/>
                  </a:lnTo>
                  <a:lnTo>
                    <a:pt x="69" y="177"/>
                  </a:lnTo>
                  <a:lnTo>
                    <a:pt x="71" y="180"/>
                  </a:lnTo>
                  <a:lnTo>
                    <a:pt x="72" y="180"/>
                  </a:lnTo>
                  <a:lnTo>
                    <a:pt x="74" y="179"/>
                  </a:lnTo>
                  <a:lnTo>
                    <a:pt x="71" y="176"/>
                  </a:lnTo>
                  <a:lnTo>
                    <a:pt x="66" y="174"/>
                  </a:lnTo>
                  <a:lnTo>
                    <a:pt x="62" y="171"/>
                  </a:lnTo>
                  <a:lnTo>
                    <a:pt x="56" y="167"/>
                  </a:lnTo>
                  <a:lnTo>
                    <a:pt x="58" y="164"/>
                  </a:lnTo>
                  <a:lnTo>
                    <a:pt x="61" y="160"/>
                  </a:lnTo>
                  <a:lnTo>
                    <a:pt x="67" y="155"/>
                  </a:lnTo>
                  <a:lnTo>
                    <a:pt x="72" y="150"/>
                  </a:lnTo>
                  <a:lnTo>
                    <a:pt x="84" y="136"/>
                  </a:lnTo>
                  <a:lnTo>
                    <a:pt x="86" y="130"/>
                  </a:lnTo>
                  <a:lnTo>
                    <a:pt x="90" y="126"/>
                  </a:lnTo>
                  <a:lnTo>
                    <a:pt x="92" y="121"/>
                  </a:lnTo>
                  <a:lnTo>
                    <a:pt x="97" y="114"/>
                  </a:lnTo>
                  <a:lnTo>
                    <a:pt x="100" y="104"/>
                  </a:lnTo>
                  <a:lnTo>
                    <a:pt x="102" y="99"/>
                  </a:lnTo>
                  <a:lnTo>
                    <a:pt x="104" y="93"/>
                  </a:lnTo>
                  <a:lnTo>
                    <a:pt x="106" y="84"/>
                  </a:lnTo>
                  <a:lnTo>
                    <a:pt x="111" y="69"/>
                  </a:lnTo>
                  <a:lnTo>
                    <a:pt x="112" y="58"/>
                  </a:lnTo>
                  <a:lnTo>
                    <a:pt x="115" y="54"/>
                  </a:lnTo>
                  <a:lnTo>
                    <a:pt x="116" y="52"/>
                  </a:lnTo>
                  <a:lnTo>
                    <a:pt x="120" y="54"/>
                  </a:lnTo>
                  <a:lnTo>
                    <a:pt x="123" y="58"/>
                  </a:lnTo>
                  <a:lnTo>
                    <a:pt x="126" y="59"/>
                  </a:lnTo>
                  <a:lnTo>
                    <a:pt x="128" y="59"/>
                  </a:lnTo>
                  <a:lnTo>
                    <a:pt x="136" y="58"/>
                  </a:lnTo>
                  <a:lnTo>
                    <a:pt x="141" y="61"/>
                  </a:lnTo>
                  <a:lnTo>
                    <a:pt x="143" y="64"/>
                  </a:lnTo>
                  <a:lnTo>
                    <a:pt x="146" y="80"/>
                  </a:lnTo>
                  <a:lnTo>
                    <a:pt x="151" y="82"/>
                  </a:lnTo>
                  <a:lnTo>
                    <a:pt x="152" y="82"/>
                  </a:lnTo>
                  <a:lnTo>
                    <a:pt x="153" y="84"/>
                  </a:lnTo>
                  <a:lnTo>
                    <a:pt x="151" y="90"/>
                  </a:lnTo>
                  <a:lnTo>
                    <a:pt x="147" y="94"/>
                  </a:lnTo>
                  <a:lnTo>
                    <a:pt x="145" y="97"/>
                  </a:lnTo>
                  <a:lnTo>
                    <a:pt x="143" y="97"/>
                  </a:lnTo>
                  <a:lnTo>
                    <a:pt x="136" y="94"/>
                  </a:lnTo>
                  <a:lnTo>
                    <a:pt x="136" y="95"/>
                  </a:lnTo>
                  <a:lnTo>
                    <a:pt x="136" y="109"/>
                  </a:lnTo>
                  <a:lnTo>
                    <a:pt x="135" y="114"/>
                  </a:lnTo>
                  <a:lnTo>
                    <a:pt x="135" y="118"/>
                  </a:lnTo>
                  <a:lnTo>
                    <a:pt x="136" y="120"/>
                  </a:lnTo>
                  <a:lnTo>
                    <a:pt x="126" y="125"/>
                  </a:lnTo>
                  <a:lnTo>
                    <a:pt x="126" y="128"/>
                  </a:lnTo>
                  <a:lnTo>
                    <a:pt x="136" y="131"/>
                  </a:lnTo>
                  <a:lnTo>
                    <a:pt x="138" y="131"/>
                  </a:lnTo>
                  <a:lnTo>
                    <a:pt x="140" y="128"/>
                  </a:lnTo>
                  <a:lnTo>
                    <a:pt x="146" y="126"/>
                  </a:lnTo>
                  <a:lnTo>
                    <a:pt x="150" y="125"/>
                  </a:lnTo>
                  <a:lnTo>
                    <a:pt x="156" y="121"/>
                  </a:lnTo>
                  <a:lnTo>
                    <a:pt x="163" y="116"/>
                  </a:lnTo>
                  <a:lnTo>
                    <a:pt x="174" y="104"/>
                  </a:lnTo>
                  <a:lnTo>
                    <a:pt x="177" y="103"/>
                  </a:lnTo>
                  <a:lnTo>
                    <a:pt x="179" y="103"/>
                  </a:lnTo>
                  <a:lnTo>
                    <a:pt x="184" y="103"/>
                  </a:lnTo>
                  <a:lnTo>
                    <a:pt x="188" y="104"/>
                  </a:lnTo>
                  <a:lnTo>
                    <a:pt x="191" y="107"/>
                  </a:lnTo>
                  <a:lnTo>
                    <a:pt x="191" y="111"/>
                  </a:lnTo>
                  <a:lnTo>
                    <a:pt x="192" y="113"/>
                  </a:lnTo>
                  <a:lnTo>
                    <a:pt x="193" y="111"/>
                  </a:lnTo>
                  <a:lnTo>
                    <a:pt x="194" y="105"/>
                  </a:lnTo>
                  <a:lnTo>
                    <a:pt x="196" y="103"/>
                  </a:lnTo>
                  <a:lnTo>
                    <a:pt x="197" y="103"/>
                  </a:lnTo>
                  <a:lnTo>
                    <a:pt x="201" y="102"/>
                  </a:lnTo>
                  <a:lnTo>
                    <a:pt x="207" y="102"/>
                  </a:lnTo>
                  <a:lnTo>
                    <a:pt x="208" y="102"/>
                  </a:lnTo>
                  <a:lnTo>
                    <a:pt x="207" y="100"/>
                  </a:lnTo>
                  <a:lnTo>
                    <a:pt x="204" y="100"/>
                  </a:lnTo>
                  <a:lnTo>
                    <a:pt x="199" y="100"/>
                  </a:lnTo>
                  <a:lnTo>
                    <a:pt x="198" y="102"/>
                  </a:lnTo>
                  <a:lnTo>
                    <a:pt x="197" y="103"/>
                  </a:lnTo>
                  <a:lnTo>
                    <a:pt x="196" y="103"/>
                  </a:lnTo>
                  <a:lnTo>
                    <a:pt x="192" y="102"/>
                  </a:lnTo>
                  <a:lnTo>
                    <a:pt x="188" y="99"/>
                  </a:lnTo>
                  <a:lnTo>
                    <a:pt x="184" y="97"/>
                  </a:lnTo>
                  <a:lnTo>
                    <a:pt x="183" y="93"/>
                  </a:lnTo>
                  <a:lnTo>
                    <a:pt x="183" y="90"/>
                  </a:lnTo>
                  <a:lnTo>
                    <a:pt x="183" y="88"/>
                  </a:lnTo>
                  <a:lnTo>
                    <a:pt x="184" y="77"/>
                  </a:lnTo>
                  <a:lnTo>
                    <a:pt x="183" y="74"/>
                  </a:lnTo>
                  <a:lnTo>
                    <a:pt x="182" y="73"/>
                  </a:lnTo>
                  <a:lnTo>
                    <a:pt x="174" y="74"/>
                  </a:lnTo>
                  <a:lnTo>
                    <a:pt x="171" y="72"/>
                  </a:lnTo>
                  <a:lnTo>
                    <a:pt x="164" y="70"/>
                  </a:lnTo>
                  <a:lnTo>
                    <a:pt x="163" y="67"/>
                  </a:lnTo>
                  <a:lnTo>
                    <a:pt x="163" y="62"/>
                  </a:lnTo>
                  <a:lnTo>
                    <a:pt x="166" y="58"/>
                  </a:lnTo>
                  <a:lnTo>
                    <a:pt x="167" y="54"/>
                  </a:lnTo>
                  <a:lnTo>
                    <a:pt x="168" y="46"/>
                  </a:lnTo>
                  <a:lnTo>
                    <a:pt x="167" y="39"/>
                  </a:lnTo>
                  <a:lnTo>
                    <a:pt x="168" y="33"/>
                  </a:lnTo>
                  <a:lnTo>
                    <a:pt x="169" y="31"/>
                  </a:lnTo>
                  <a:lnTo>
                    <a:pt x="172" y="26"/>
                  </a:lnTo>
                  <a:lnTo>
                    <a:pt x="176" y="23"/>
                  </a:lnTo>
                  <a:lnTo>
                    <a:pt x="184" y="19"/>
                  </a:lnTo>
                  <a:lnTo>
                    <a:pt x="184" y="18"/>
                  </a:lnTo>
                  <a:lnTo>
                    <a:pt x="188" y="15"/>
                  </a:lnTo>
                  <a:lnTo>
                    <a:pt x="198" y="11"/>
                  </a:lnTo>
                  <a:lnTo>
                    <a:pt x="203" y="11"/>
                  </a:lnTo>
                  <a:lnTo>
                    <a:pt x="209" y="8"/>
                  </a:lnTo>
                  <a:lnTo>
                    <a:pt x="219" y="5"/>
                  </a:lnTo>
                  <a:lnTo>
                    <a:pt x="224" y="5"/>
                  </a:lnTo>
                  <a:lnTo>
                    <a:pt x="235" y="5"/>
                  </a:lnTo>
                  <a:lnTo>
                    <a:pt x="261" y="1"/>
                  </a:lnTo>
                  <a:lnTo>
                    <a:pt x="266" y="0"/>
                  </a:lnTo>
                  <a:lnTo>
                    <a:pt x="273" y="1"/>
                  </a:lnTo>
                  <a:lnTo>
                    <a:pt x="275" y="2"/>
                  </a:lnTo>
                  <a:lnTo>
                    <a:pt x="278" y="2"/>
                  </a:lnTo>
                  <a:lnTo>
                    <a:pt x="281" y="3"/>
                  </a:lnTo>
                  <a:lnTo>
                    <a:pt x="284" y="11"/>
                  </a:lnTo>
                  <a:lnTo>
                    <a:pt x="290" y="21"/>
                  </a:lnTo>
                  <a:lnTo>
                    <a:pt x="295" y="23"/>
                  </a:lnTo>
                  <a:lnTo>
                    <a:pt x="296" y="23"/>
                  </a:lnTo>
                  <a:lnTo>
                    <a:pt x="295" y="26"/>
                  </a:lnTo>
                  <a:lnTo>
                    <a:pt x="296" y="28"/>
                  </a:lnTo>
                  <a:lnTo>
                    <a:pt x="302" y="29"/>
                  </a:lnTo>
                  <a:lnTo>
                    <a:pt x="300" y="39"/>
                  </a:lnTo>
                  <a:lnTo>
                    <a:pt x="300" y="43"/>
                  </a:lnTo>
                  <a:lnTo>
                    <a:pt x="301" y="53"/>
                  </a:lnTo>
                  <a:lnTo>
                    <a:pt x="301" y="58"/>
                  </a:lnTo>
                  <a:lnTo>
                    <a:pt x="296" y="65"/>
                  </a:lnTo>
                  <a:lnTo>
                    <a:pt x="293" y="74"/>
                  </a:lnTo>
                  <a:lnTo>
                    <a:pt x="290" y="80"/>
                  </a:lnTo>
                  <a:lnTo>
                    <a:pt x="290" y="84"/>
                  </a:lnTo>
                  <a:lnTo>
                    <a:pt x="288" y="92"/>
                  </a:lnTo>
                  <a:lnTo>
                    <a:pt x="288" y="95"/>
                  </a:lnTo>
                  <a:lnTo>
                    <a:pt x="286" y="99"/>
                  </a:lnTo>
                  <a:lnTo>
                    <a:pt x="283" y="103"/>
                  </a:lnTo>
                  <a:lnTo>
                    <a:pt x="281" y="103"/>
                  </a:lnTo>
                  <a:lnTo>
                    <a:pt x="275" y="100"/>
                  </a:lnTo>
                  <a:lnTo>
                    <a:pt x="269" y="100"/>
                  </a:lnTo>
                  <a:lnTo>
                    <a:pt x="266" y="102"/>
                  </a:lnTo>
                  <a:lnTo>
                    <a:pt x="263" y="105"/>
                  </a:lnTo>
                  <a:lnTo>
                    <a:pt x="263" y="111"/>
                  </a:lnTo>
                  <a:lnTo>
                    <a:pt x="259" y="115"/>
                  </a:lnTo>
                  <a:lnTo>
                    <a:pt x="258" y="116"/>
                  </a:lnTo>
                  <a:lnTo>
                    <a:pt x="258" y="120"/>
                  </a:lnTo>
                  <a:lnTo>
                    <a:pt x="261" y="124"/>
                  </a:lnTo>
                  <a:lnTo>
                    <a:pt x="264" y="125"/>
                  </a:lnTo>
                  <a:lnTo>
                    <a:pt x="269" y="126"/>
                  </a:lnTo>
                  <a:lnTo>
                    <a:pt x="273" y="130"/>
                  </a:lnTo>
                  <a:lnTo>
                    <a:pt x="276" y="130"/>
                  </a:lnTo>
                  <a:lnTo>
                    <a:pt x="280" y="129"/>
                  </a:lnTo>
                  <a:lnTo>
                    <a:pt x="283" y="131"/>
                  </a:lnTo>
                  <a:lnTo>
                    <a:pt x="283" y="134"/>
                  </a:lnTo>
                  <a:lnTo>
                    <a:pt x="283" y="139"/>
                  </a:lnTo>
                  <a:lnTo>
                    <a:pt x="281" y="145"/>
                  </a:lnTo>
                  <a:lnTo>
                    <a:pt x="281" y="151"/>
                  </a:lnTo>
                  <a:lnTo>
                    <a:pt x="279" y="155"/>
                  </a:lnTo>
                  <a:lnTo>
                    <a:pt x="273" y="160"/>
                  </a:lnTo>
                  <a:lnTo>
                    <a:pt x="268" y="164"/>
                  </a:lnTo>
                  <a:lnTo>
                    <a:pt x="261" y="167"/>
                  </a:lnTo>
                  <a:lnTo>
                    <a:pt x="258" y="169"/>
                  </a:lnTo>
                  <a:lnTo>
                    <a:pt x="256" y="175"/>
                  </a:lnTo>
                  <a:lnTo>
                    <a:pt x="261" y="181"/>
                  </a:lnTo>
                  <a:lnTo>
                    <a:pt x="264" y="182"/>
                  </a:lnTo>
                  <a:lnTo>
                    <a:pt x="265" y="184"/>
                  </a:lnTo>
                  <a:lnTo>
                    <a:pt x="265" y="185"/>
                  </a:lnTo>
                  <a:lnTo>
                    <a:pt x="265" y="187"/>
                  </a:lnTo>
                  <a:lnTo>
                    <a:pt x="263" y="190"/>
                  </a:lnTo>
                  <a:lnTo>
                    <a:pt x="254" y="191"/>
                  </a:lnTo>
                  <a:lnTo>
                    <a:pt x="248" y="191"/>
                  </a:lnTo>
                  <a:lnTo>
                    <a:pt x="244" y="192"/>
                  </a:lnTo>
                  <a:lnTo>
                    <a:pt x="240" y="196"/>
                  </a:lnTo>
                  <a:lnTo>
                    <a:pt x="229" y="196"/>
                  </a:lnTo>
                  <a:lnTo>
                    <a:pt x="225" y="197"/>
                  </a:lnTo>
                  <a:lnTo>
                    <a:pt x="215" y="191"/>
                  </a:lnTo>
                  <a:lnTo>
                    <a:pt x="215" y="191"/>
                  </a:lnTo>
                  <a:lnTo>
                    <a:pt x="210" y="196"/>
                  </a:lnTo>
                  <a:lnTo>
                    <a:pt x="207" y="197"/>
                  </a:lnTo>
                  <a:lnTo>
                    <a:pt x="204" y="196"/>
                  </a:lnTo>
                  <a:lnTo>
                    <a:pt x="199" y="198"/>
                  </a:lnTo>
                  <a:lnTo>
                    <a:pt x="197" y="197"/>
                  </a:lnTo>
                  <a:lnTo>
                    <a:pt x="194" y="198"/>
                  </a:lnTo>
                  <a:lnTo>
                    <a:pt x="193" y="198"/>
                  </a:lnTo>
                  <a:lnTo>
                    <a:pt x="193" y="203"/>
                  </a:lnTo>
                  <a:lnTo>
                    <a:pt x="194" y="207"/>
                  </a:lnTo>
                  <a:lnTo>
                    <a:pt x="197" y="210"/>
                  </a:lnTo>
                  <a:lnTo>
                    <a:pt x="205" y="226"/>
                  </a:lnTo>
                  <a:lnTo>
                    <a:pt x="210" y="233"/>
                  </a:lnTo>
                  <a:lnTo>
                    <a:pt x="212" y="238"/>
                  </a:lnTo>
                  <a:lnTo>
                    <a:pt x="212" y="243"/>
                  </a:lnTo>
                  <a:lnTo>
                    <a:pt x="210" y="249"/>
                  </a:lnTo>
                  <a:lnTo>
                    <a:pt x="209" y="254"/>
                  </a:lnTo>
                  <a:lnTo>
                    <a:pt x="209" y="258"/>
                  </a:lnTo>
                  <a:lnTo>
                    <a:pt x="207" y="263"/>
                  </a:lnTo>
                  <a:lnTo>
                    <a:pt x="202" y="276"/>
                  </a:lnTo>
                  <a:lnTo>
                    <a:pt x="199" y="282"/>
                  </a:lnTo>
                  <a:lnTo>
                    <a:pt x="198" y="283"/>
                  </a:lnTo>
                  <a:lnTo>
                    <a:pt x="197" y="286"/>
                  </a:lnTo>
                  <a:lnTo>
                    <a:pt x="196" y="287"/>
                  </a:lnTo>
                  <a:lnTo>
                    <a:pt x="188" y="289"/>
                  </a:lnTo>
                  <a:lnTo>
                    <a:pt x="187" y="290"/>
                  </a:lnTo>
                  <a:lnTo>
                    <a:pt x="187" y="292"/>
                  </a:lnTo>
                  <a:lnTo>
                    <a:pt x="187" y="295"/>
                  </a:lnTo>
                  <a:lnTo>
                    <a:pt x="188" y="298"/>
                  </a:lnTo>
                  <a:lnTo>
                    <a:pt x="194" y="307"/>
                  </a:lnTo>
                  <a:lnTo>
                    <a:pt x="194" y="308"/>
                  </a:lnTo>
                  <a:lnTo>
                    <a:pt x="194" y="312"/>
                  </a:lnTo>
                  <a:lnTo>
                    <a:pt x="193" y="314"/>
                  </a:lnTo>
                  <a:lnTo>
                    <a:pt x="192" y="317"/>
                  </a:lnTo>
                  <a:lnTo>
                    <a:pt x="189" y="320"/>
                  </a:lnTo>
                  <a:lnTo>
                    <a:pt x="187" y="329"/>
                  </a:lnTo>
                  <a:lnTo>
                    <a:pt x="187" y="329"/>
                  </a:lnTo>
                  <a:lnTo>
                    <a:pt x="177" y="329"/>
                  </a:lnTo>
                  <a:lnTo>
                    <a:pt x="171" y="328"/>
                  </a:lnTo>
                  <a:lnTo>
                    <a:pt x="166" y="325"/>
                  </a:lnTo>
                  <a:lnTo>
                    <a:pt x="162" y="323"/>
                  </a:lnTo>
                  <a:lnTo>
                    <a:pt x="161" y="322"/>
                  </a:lnTo>
                  <a:lnTo>
                    <a:pt x="159" y="320"/>
                  </a:lnTo>
                  <a:lnTo>
                    <a:pt x="158" y="318"/>
                  </a:lnTo>
                  <a:lnTo>
                    <a:pt x="156" y="315"/>
                  </a:lnTo>
                  <a:lnTo>
                    <a:pt x="156" y="314"/>
                  </a:lnTo>
                  <a:lnTo>
                    <a:pt x="157" y="312"/>
                  </a:lnTo>
                  <a:lnTo>
                    <a:pt x="163" y="308"/>
                  </a:lnTo>
                  <a:lnTo>
                    <a:pt x="169" y="293"/>
                  </a:lnTo>
                  <a:lnTo>
                    <a:pt x="173" y="286"/>
                  </a:lnTo>
                  <a:lnTo>
                    <a:pt x="174" y="283"/>
                  </a:lnTo>
                  <a:lnTo>
                    <a:pt x="176" y="281"/>
                  </a:lnTo>
                  <a:lnTo>
                    <a:pt x="176" y="277"/>
                  </a:lnTo>
                  <a:lnTo>
                    <a:pt x="174" y="276"/>
                  </a:lnTo>
                  <a:lnTo>
                    <a:pt x="166" y="272"/>
                  </a:lnTo>
                  <a:lnTo>
                    <a:pt x="163" y="271"/>
                  </a:lnTo>
                  <a:lnTo>
                    <a:pt x="162" y="269"/>
                  </a:lnTo>
                  <a:lnTo>
                    <a:pt x="159" y="263"/>
                  </a:lnTo>
                  <a:lnTo>
                    <a:pt x="157" y="262"/>
                  </a:lnTo>
                  <a:lnTo>
                    <a:pt x="155" y="259"/>
                  </a:lnTo>
                  <a:lnTo>
                    <a:pt x="145" y="262"/>
                  </a:lnTo>
                  <a:lnTo>
                    <a:pt x="140" y="261"/>
                  </a:lnTo>
                  <a:lnTo>
                    <a:pt x="137" y="261"/>
                  </a:lnTo>
                  <a:lnTo>
                    <a:pt x="132" y="259"/>
                  </a:lnTo>
                  <a:lnTo>
                    <a:pt x="131" y="257"/>
                  </a:lnTo>
                  <a:lnTo>
                    <a:pt x="127" y="249"/>
                  </a:lnTo>
                  <a:lnTo>
                    <a:pt x="126" y="244"/>
                  </a:lnTo>
                  <a:lnTo>
                    <a:pt x="126" y="242"/>
                  </a:lnTo>
                  <a:lnTo>
                    <a:pt x="127" y="237"/>
                  </a:lnTo>
                  <a:lnTo>
                    <a:pt x="126" y="236"/>
                  </a:lnTo>
                  <a:lnTo>
                    <a:pt x="125" y="235"/>
                  </a:lnTo>
                  <a:lnTo>
                    <a:pt x="121" y="235"/>
                  </a:lnTo>
                  <a:lnTo>
                    <a:pt x="112" y="241"/>
                  </a:lnTo>
                  <a:lnTo>
                    <a:pt x="111" y="241"/>
                  </a:lnTo>
                  <a:lnTo>
                    <a:pt x="108" y="240"/>
                  </a:lnTo>
                  <a:lnTo>
                    <a:pt x="107" y="237"/>
                  </a:lnTo>
                  <a:lnTo>
                    <a:pt x="106" y="237"/>
                  </a:lnTo>
                  <a:lnTo>
                    <a:pt x="105" y="232"/>
                  </a:lnTo>
                  <a:lnTo>
                    <a:pt x="105" y="230"/>
                  </a:lnTo>
                  <a:lnTo>
                    <a:pt x="102" y="228"/>
                  </a:lnTo>
                  <a:lnTo>
                    <a:pt x="89" y="235"/>
                  </a:lnTo>
                  <a:lnTo>
                    <a:pt x="85" y="236"/>
                  </a:lnTo>
                  <a:lnTo>
                    <a:pt x="81" y="235"/>
                  </a:lnTo>
                  <a:lnTo>
                    <a:pt x="81" y="233"/>
                  </a:lnTo>
                  <a:lnTo>
                    <a:pt x="81" y="230"/>
                  </a:lnTo>
                  <a:lnTo>
                    <a:pt x="77" y="230"/>
                  </a:lnTo>
                  <a:lnTo>
                    <a:pt x="72" y="231"/>
                  </a:lnTo>
                  <a:lnTo>
                    <a:pt x="71" y="233"/>
                  </a:lnTo>
                  <a:lnTo>
                    <a:pt x="70" y="236"/>
                  </a:lnTo>
                  <a:lnTo>
                    <a:pt x="71" y="237"/>
                  </a:lnTo>
                  <a:lnTo>
                    <a:pt x="72" y="240"/>
                  </a:lnTo>
                  <a:lnTo>
                    <a:pt x="72" y="242"/>
                  </a:lnTo>
                  <a:lnTo>
                    <a:pt x="71" y="242"/>
                  </a:lnTo>
                  <a:lnTo>
                    <a:pt x="60" y="241"/>
                  </a:lnTo>
                  <a:lnTo>
                    <a:pt x="53" y="236"/>
                  </a:lnTo>
                  <a:lnTo>
                    <a:pt x="46" y="235"/>
                  </a:lnTo>
                  <a:lnTo>
                    <a:pt x="45" y="233"/>
                  </a:lnTo>
                  <a:lnTo>
                    <a:pt x="41" y="232"/>
                  </a:lnTo>
                  <a:lnTo>
                    <a:pt x="35" y="232"/>
                  </a:lnTo>
                  <a:lnTo>
                    <a:pt x="31" y="235"/>
                  </a:lnTo>
                  <a:lnTo>
                    <a:pt x="30" y="235"/>
                  </a:lnTo>
                  <a:lnTo>
                    <a:pt x="26" y="233"/>
                  </a:lnTo>
                  <a:lnTo>
                    <a:pt x="23" y="232"/>
                  </a:lnTo>
                  <a:lnTo>
                    <a:pt x="12" y="226"/>
                  </a:lnTo>
                  <a:lnTo>
                    <a:pt x="8" y="225"/>
                  </a:lnTo>
                  <a:lnTo>
                    <a:pt x="4" y="223"/>
                  </a:lnTo>
                  <a:lnTo>
                    <a:pt x="2" y="221"/>
                  </a:lnTo>
                  <a:lnTo>
                    <a:pt x="0" y="217"/>
                  </a:lnTo>
                  <a:lnTo>
                    <a:pt x="0" y="2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2" name="Freeform 1352">
              <a:extLst>
                <a:ext uri="{FF2B5EF4-FFF2-40B4-BE49-F238E27FC236}">
                  <a16:creationId xmlns:a16="http://schemas.microsoft.com/office/drawing/2014/main" id="{518EAA9D-92C7-B1E1-99C2-4A1526630B58}"/>
                </a:ext>
              </a:extLst>
            </p:cNvPr>
            <p:cNvSpPr>
              <a:spLocks/>
            </p:cNvSpPr>
            <p:nvPr/>
          </p:nvSpPr>
          <p:spPr bwMode="auto">
            <a:xfrm>
              <a:off x="2595155" y="3414897"/>
              <a:ext cx="27987" cy="8396"/>
            </a:xfrm>
            <a:custGeom>
              <a:avLst/>
              <a:gdLst/>
              <a:ahLst/>
              <a:cxnLst>
                <a:cxn ang="0">
                  <a:pos x="2" y="6"/>
                </a:cxn>
                <a:cxn ang="0">
                  <a:pos x="19" y="3"/>
                </a:cxn>
                <a:cxn ang="0">
                  <a:pos x="19" y="3"/>
                </a:cxn>
                <a:cxn ang="0">
                  <a:pos x="20" y="1"/>
                </a:cxn>
                <a:cxn ang="0">
                  <a:pos x="19" y="0"/>
                </a:cxn>
                <a:cxn ang="0">
                  <a:pos x="14" y="0"/>
                </a:cxn>
                <a:cxn ang="0">
                  <a:pos x="9" y="0"/>
                </a:cxn>
                <a:cxn ang="0">
                  <a:pos x="4" y="1"/>
                </a:cxn>
                <a:cxn ang="0">
                  <a:pos x="2" y="1"/>
                </a:cxn>
                <a:cxn ang="0">
                  <a:pos x="0" y="2"/>
                </a:cxn>
                <a:cxn ang="0">
                  <a:pos x="0" y="5"/>
                </a:cxn>
                <a:cxn ang="0">
                  <a:pos x="2" y="6"/>
                </a:cxn>
              </a:cxnLst>
              <a:rect l="0" t="0" r="r" b="b"/>
              <a:pathLst>
                <a:path w="20" h="6">
                  <a:moveTo>
                    <a:pt x="2" y="6"/>
                  </a:moveTo>
                  <a:lnTo>
                    <a:pt x="19" y="3"/>
                  </a:lnTo>
                  <a:lnTo>
                    <a:pt x="19" y="3"/>
                  </a:lnTo>
                  <a:lnTo>
                    <a:pt x="20" y="1"/>
                  </a:lnTo>
                  <a:lnTo>
                    <a:pt x="19" y="0"/>
                  </a:lnTo>
                  <a:lnTo>
                    <a:pt x="14" y="0"/>
                  </a:lnTo>
                  <a:lnTo>
                    <a:pt x="9" y="0"/>
                  </a:lnTo>
                  <a:lnTo>
                    <a:pt x="4" y="1"/>
                  </a:lnTo>
                  <a:lnTo>
                    <a:pt x="2" y="1"/>
                  </a:lnTo>
                  <a:lnTo>
                    <a:pt x="0" y="2"/>
                  </a:lnTo>
                  <a:lnTo>
                    <a:pt x="0" y="5"/>
                  </a:lnTo>
                  <a:lnTo>
                    <a:pt x="2" y="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3" name="Freeform 1353">
              <a:extLst>
                <a:ext uri="{FF2B5EF4-FFF2-40B4-BE49-F238E27FC236}">
                  <a16:creationId xmlns:a16="http://schemas.microsoft.com/office/drawing/2014/main" id="{6CD81F90-78F4-58F8-622C-10277B4A1ACA}"/>
                </a:ext>
              </a:extLst>
            </p:cNvPr>
            <p:cNvSpPr>
              <a:spLocks/>
            </p:cNvSpPr>
            <p:nvPr/>
          </p:nvSpPr>
          <p:spPr bwMode="auto">
            <a:xfrm>
              <a:off x="2595155" y="3414897"/>
              <a:ext cx="27987" cy="8396"/>
            </a:xfrm>
            <a:custGeom>
              <a:avLst/>
              <a:gdLst/>
              <a:ahLst/>
              <a:cxnLst>
                <a:cxn ang="0">
                  <a:pos x="2" y="6"/>
                </a:cxn>
                <a:cxn ang="0">
                  <a:pos x="19" y="3"/>
                </a:cxn>
                <a:cxn ang="0">
                  <a:pos x="19" y="3"/>
                </a:cxn>
                <a:cxn ang="0">
                  <a:pos x="20" y="1"/>
                </a:cxn>
                <a:cxn ang="0">
                  <a:pos x="19" y="0"/>
                </a:cxn>
                <a:cxn ang="0">
                  <a:pos x="14" y="0"/>
                </a:cxn>
                <a:cxn ang="0">
                  <a:pos x="9" y="0"/>
                </a:cxn>
                <a:cxn ang="0">
                  <a:pos x="4" y="1"/>
                </a:cxn>
                <a:cxn ang="0">
                  <a:pos x="2" y="1"/>
                </a:cxn>
                <a:cxn ang="0">
                  <a:pos x="0" y="2"/>
                </a:cxn>
                <a:cxn ang="0">
                  <a:pos x="0" y="5"/>
                </a:cxn>
                <a:cxn ang="0">
                  <a:pos x="2" y="6"/>
                </a:cxn>
              </a:cxnLst>
              <a:rect l="0" t="0" r="r" b="b"/>
              <a:pathLst>
                <a:path w="20" h="6">
                  <a:moveTo>
                    <a:pt x="2" y="6"/>
                  </a:moveTo>
                  <a:lnTo>
                    <a:pt x="19" y="3"/>
                  </a:lnTo>
                  <a:lnTo>
                    <a:pt x="19" y="3"/>
                  </a:lnTo>
                  <a:lnTo>
                    <a:pt x="20" y="1"/>
                  </a:lnTo>
                  <a:lnTo>
                    <a:pt x="19" y="0"/>
                  </a:lnTo>
                  <a:lnTo>
                    <a:pt x="14" y="0"/>
                  </a:lnTo>
                  <a:lnTo>
                    <a:pt x="9" y="0"/>
                  </a:lnTo>
                  <a:lnTo>
                    <a:pt x="4" y="1"/>
                  </a:lnTo>
                  <a:lnTo>
                    <a:pt x="2" y="1"/>
                  </a:lnTo>
                  <a:lnTo>
                    <a:pt x="0" y="2"/>
                  </a:lnTo>
                  <a:lnTo>
                    <a:pt x="0" y="5"/>
                  </a:lnTo>
                  <a:lnTo>
                    <a:pt x="2"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4" name="Freeform 1354">
              <a:extLst>
                <a:ext uri="{FF2B5EF4-FFF2-40B4-BE49-F238E27FC236}">
                  <a16:creationId xmlns:a16="http://schemas.microsoft.com/office/drawing/2014/main" id="{B8981503-611F-2DED-BCC9-9F2CDE9F685C}"/>
                </a:ext>
              </a:extLst>
            </p:cNvPr>
            <p:cNvSpPr>
              <a:spLocks/>
            </p:cNvSpPr>
            <p:nvPr/>
          </p:nvSpPr>
          <p:spPr bwMode="auto">
            <a:xfrm>
              <a:off x="2548978" y="3414897"/>
              <a:ext cx="37782" cy="13993"/>
            </a:xfrm>
            <a:custGeom>
              <a:avLst/>
              <a:gdLst/>
              <a:ahLst/>
              <a:cxnLst>
                <a:cxn ang="0">
                  <a:pos x="0" y="7"/>
                </a:cxn>
                <a:cxn ang="0">
                  <a:pos x="1" y="6"/>
                </a:cxn>
                <a:cxn ang="0">
                  <a:pos x="12" y="5"/>
                </a:cxn>
                <a:cxn ang="0">
                  <a:pos x="20" y="2"/>
                </a:cxn>
                <a:cxn ang="0">
                  <a:pos x="22" y="1"/>
                </a:cxn>
                <a:cxn ang="0">
                  <a:pos x="25" y="0"/>
                </a:cxn>
                <a:cxn ang="0">
                  <a:pos x="26" y="1"/>
                </a:cxn>
                <a:cxn ang="0">
                  <a:pos x="27" y="2"/>
                </a:cxn>
                <a:cxn ang="0">
                  <a:pos x="26" y="5"/>
                </a:cxn>
                <a:cxn ang="0">
                  <a:pos x="25" y="6"/>
                </a:cxn>
                <a:cxn ang="0">
                  <a:pos x="15" y="6"/>
                </a:cxn>
                <a:cxn ang="0">
                  <a:pos x="11" y="8"/>
                </a:cxn>
                <a:cxn ang="0">
                  <a:pos x="6" y="10"/>
                </a:cxn>
                <a:cxn ang="0">
                  <a:pos x="2" y="10"/>
                </a:cxn>
                <a:cxn ang="0">
                  <a:pos x="1" y="8"/>
                </a:cxn>
                <a:cxn ang="0">
                  <a:pos x="0" y="7"/>
                </a:cxn>
              </a:cxnLst>
              <a:rect l="0" t="0" r="r" b="b"/>
              <a:pathLst>
                <a:path w="27" h="10">
                  <a:moveTo>
                    <a:pt x="0" y="7"/>
                  </a:moveTo>
                  <a:lnTo>
                    <a:pt x="1" y="6"/>
                  </a:lnTo>
                  <a:lnTo>
                    <a:pt x="12" y="5"/>
                  </a:lnTo>
                  <a:lnTo>
                    <a:pt x="20" y="2"/>
                  </a:lnTo>
                  <a:lnTo>
                    <a:pt x="22" y="1"/>
                  </a:lnTo>
                  <a:lnTo>
                    <a:pt x="25" y="0"/>
                  </a:lnTo>
                  <a:lnTo>
                    <a:pt x="26" y="1"/>
                  </a:lnTo>
                  <a:lnTo>
                    <a:pt x="27" y="2"/>
                  </a:lnTo>
                  <a:lnTo>
                    <a:pt x="26" y="5"/>
                  </a:lnTo>
                  <a:lnTo>
                    <a:pt x="25" y="6"/>
                  </a:lnTo>
                  <a:lnTo>
                    <a:pt x="15" y="6"/>
                  </a:lnTo>
                  <a:lnTo>
                    <a:pt x="11" y="8"/>
                  </a:lnTo>
                  <a:lnTo>
                    <a:pt x="6" y="10"/>
                  </a:lnTo>
                  <a:lnTo>
                    <a:pt x="2" y="10"/>
                  </a:lnTo>
                  <a:lnTo>
                    <a:pt x="1" y="8"/>
                  </a:lnTo>
                  <a:lnTo>
                    <a:pt x="0"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5" name="Freeform 1355">
              <a:extLst>
                <a:ext uri="{FF2B5EF4-FFF2-40B4-BE49-F238E27FC236}">
                  <a16:creationId xmlns:a16="http://schemas.microsoft.com/office/drawing/2014/main" id="{B70708EC-3D3D-C0E4-09B1-9D4F9F2CFDD5}"/>
                </a:ext>
              </a:extLst>
            </p:cNvPr>
            <p:cNvSpPr>
              <a:spLocks/>
            </p:cNvSpPr>
            <p:nvPr/>
          </p:nvSpPr>
          <p:spPr bwMode="auto">
            <a:xfrm>
              <a:off x="2548978" y="3414897"/>
              <a:ext cx="37782" cy="13993"/>
            </a:xfrm>
            <a:custGeom>
              <a:avLst/>
              <a:gdLst/>
              <a:ahLst/>
              <a:cxnLst>
                <a:cxn ang="0">
                  <a:pos x="0" y="7"/>
                </a:cxn>
                <a:cxn ang="0">
                  <a:pos x="1" y="6"/>
                </a:cxn>
                <a:cxn ang="0">
                  <a:pos x="12" y="5"/>
                </a:cxn>
                <a:cxn ang="0">
                  <a:pos x="20" y="2"/>
                </a:cxn>
                <a:cxn ang="0">
                  <a:pos x="22" y="1"/>
                </a:cxn>
                <a:cxn ang="0">
                  <a:pos x="25" y="0"/>
                </a:cxn>
                <a:cxn ang="0">
                  <a:pos x="26" y="1"/>
                </a:cxn>
                <a:cxn ang="0">
                  <a:pos x="27" y="2"/>
                </a:cxn>
                <a:cxn ang="0">
                  <a:pos x="26" y="5"/>
                </a:cxn>
                <a:cxn ang="0">
                  <a:pos x="25" y="6"/>
                </a:cxn>
                <a:cxn ang="0">
                  <a:pos x="15" y="6"/>
                </a:cxn>
                <a:cxn ang="0">
                  <a:pos x="11" y="8"/>
                </a:cxn>
                <a:cxn ang="0">
                  <a:pos x="6" y="10"/>
                </a:cxn>
                <a:cxn ang="0">
                  <a:pos x="2" y="10"/>
                </a:cxn>
                <a:cxn ang="0">
                  <a:pos x="1" y="8"/>
                </a:cxn>
                <a:cxn ang="0">
                  <a:pos x="0" y="7"/>
                </a:cxn>
              </a:cxnLst>
              <a:rect l="0" t="0" r="r" b="b"/>
              <a:pathLst>
                <a:path w="27" h="10">
                  <a:moveTo>
                    <a:pt x="0" y="7"/>
                  </a:moveTo>
                  <a:lnTo>
                    <a:pt x="1" y="6"/>
                  </a:lnTo>
                  <a:lnTo>
                    <a:pt x="12" y="5"/>
                  </a:lnTo>
                  <a:lnTo>
                    <a:pt x="20" y="2"/>
                  </a:lnTo>
                  <a:lnTo>
                    <a:pt x="22" y="1"/>
                  </a:lnTo>
                  <a:lnTo>
                    <a:pt x="25" y="0"/>
                  </a:lnTo>
                  <a:lnTo>
                    <a:pt x="26" y="1"/>
                  </a:lnTo>
                  <a:lnTo>
                    <a:pt x="27" y="2"/>
                  </a:lnTo>
                  <a:lnTo>
                    <a:pt x="26" y="5"/>
                  </a:lnTo>
                  <a:lnTo>
                    <a:pt x="25" y="6"/>
                  </a:lnTo>
                  <a:lnTo>
                    <a:pt x="15" y="6"/>
                  </a:lnTo>
                  <a:lnTo>
                    <a:pt x="11" y="8"/>
                  </a:lnTo>
                  <a:lnTo>
                    <a:pt x="6" y="10"/>
                  </a:lnTo>
                  <a:lnTo>
                    <a:pt x="2" y="10"/>
                  </a:lnTo>
                  <a:lnTo>
                    <a:pt x="1" y="8"/>
                  </a:lnTo>
                  <a:lnTo>
                    <a:pt x="0"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6" name="Freeform 1356">
              <a:extLst>
                <a:ext uri="{FF2B5EF4-FFF2-40B4-BE49-F238E27FC236}">
                  <a16:creationId xmlns:a16="http://schemas.microsoft.com/office/drawing/2014/main" id="{701498C4-6E79-597F-F438-CE7AF397F336}"/>
                </a:ext>
              </a:extLst>
            </p:cNvPr>
            <p:cNvSpPr>
              <a:spLocks/>
            </p:cNvSpPr>
            <p:nvPr/>
          </p:nvSpPr>
          <p:spPr bwMode="auto">
            <a:xfrm>
              <a:off x="2541981" y="3428890"/>
              <a:ext cx="2799" cy="1399"/>
            </a:xfrm>
            <a:custGeom>
              <a:avLst/>
              <a:gdLst/>
              <a:ahLst/>
              <a:cxnLst>
                <a:cxn ang="0">
                  <a:pos x="1" y="0"/>
                </a:cxn>
                <a:cxn ang="0">
                  <a:pos x="1" y="1"/>
                </a:cxn>
                <a:cxn ang="0">
                  <a:pos x="2" y="0"/>
                </a:cxn>
                <a:cxn ang="0">
                  <a:pos x="1" y="0"/>
                </a:cxn>
                <a:cxn ang="0">
                  <a:pos x="0" y="0"/>
                </a:cxn>
                <a:cxn ang="0">
                  <a:pos x="1" y="0"/>
                </a:cxn>
              </a:cxnLst>
              <a:rect l="0" t="0" r="r" b="b"/>
              <a:pathLst>
                <a:path w="2" h="1">
                  <a:moveTo>
                    <a:pt x="1" y="0"/>
                  </a:moveTo>
                  <a:lnTo>
                    <a:pt x="1" y="1"/>
                  </a:lnTo>
                  <a:lnTo>
                    <a:pt x="2" y="0"/>
                  </a:lnTo>
                  <a:lnTo>
                    <a:pt x="1" y="0"/>
                  </a:lnTo>
                  <a:lnTo>
                    <a:pt x="0" y="0"/>
                  </a:lnTo>
                  <a:lnTo>
                    <a:pt x="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7" name="Freeform 1357">
              <a:extLst>
                <a:ext uri="{FF2B5EF4-FFF2-40B4-BE49-F238E27FC236}">
                  <a16:creationId xmlns:a16="http://schemas.microsoft.com/office/drawing/2014/main" id="{66EC6A3A-4C8C-3B8D-FFFC-DD7D0F18B224}"/>
                </a:ext>
              </a:extLst>
            </p:cNvPr>
            <p:cNvSpPr>
              <a:spLocks/>
            </p:cNvSpPr>
            <p:nvPr/>
          </p:nvSpPr>
          <p:spPr bwMode="auto">
            <a:xfrm>
              <a:off x="2541981" y="3428890"/>
              <a:ext cx="2799" cy="1399"/>
            </a:xfrm>
            <a:custGeom>
              <a:avLst/>
              <a:gdLst/>
              <a:ahLst/>
              <a:cxnLst>
                <a:cxn ang="0">
                  <a:pos x="1" y="0"/>
                </a:cxn>
                <a:cxn ang="0">
                  <a:pos x="1" y="1"/>
                </a:cxn>
                <a:cxn ang="0">
                  <a:pos x="2" y="0"/>
                </a:cxn>
                <a:cxn ang="0">
                  <a:pos x="1" y="0"/>
                </a:cxn>
                <a:cxn ang="0">
                  <a:pos x="0" y="0"/>
                </a:cxn>
                <a:cxn ang="0">
                  <a:pos x="1" y="0"/>
                </a:cxn>
              </a:cxnLst>
              <a:rect l="0" t="0" r="r" b="b"/>
              <a:pathLst>
                <a:path w="2" h="1">
                  <a:moveTo>
                    <a:pt x="1" y="0"/>
                  </a:moveTo>
                  <a:lnTo>
                    <a:pt x="1" y="1"/>
                  </a:lnTo>
                  <a:lnTo>
                    <a:pt x="2" y="0"/>
                  </a:lnTo>
                  <a:lnTo>
                    <a:pt x="1" y="0"/>
                  </a:lnTo>
                  <a:lnTo>
                    <a:pt x="0" y="0"/>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8" name="Freeform 1358">
              <a:extLst>
                <a:ext uri="{FF2B5EF4-FFF2-40B4-BE49-F238E27FC236}">
                  <a16:creationId xmlns:a16="http://schemas.microsoft.com/office/drawing/2014/main" id="{447A302C-A214-BC1D-3004-F0FC261533F6}"/>
                </a:ext>
              </a:extLst>
            </p:cNvPr>
            <p:cNvSpPr>
              <a:spLocks/>
            </p:cNvSpPr>
            <p:nvPr/>
          </p:nvSpPr>
          <p:spPr bwMode="auto">
            <a:xfrm>
              <a:off x="2541981" y="3428890"/>
              <a:ext cx="2799" cy="1399"/>
            </a:xfrm>
            <a:custGeom>
              <a:avLst/>
              <a:gdLst/>
              <a:ahLst/>
              <a:cxnLst>
                <a:cxn ang="0">
                  <a:pos x="1" y="0"/>
                </a:cxn>
                <a:cxn ang="0">
                  <a:pos x="1" y="1"/>
                </a:cxn>
                <a:cxn ang="0">
                  <a:pos x="2" y="0"/>
                </a:cxn>
                <a:cxn ang="0">
                  <a:pos x="1" y="0"/>
                </a:cxn>
                <a:cxn ang="0">
                  <a:pos x="0" y="0"/>
                </a:cxn>
                <a:cxn ang="0">
                  <a:pos x="1" y="0"/>
                </a:cxn>
              </a:cxnLst>
              <a:rect l="0" t="0" r="r" b="b"/>
              <a:pathLst>
                <a:path w="2" h="1">
                  <a:moveTo>
                    <a:pt x="1" y="0"/>
                  </a:moveTo>
                  <a:lnTo>
                    <a:pt x="1" y="1"/>
                  </a:lnTo>
                  <a:lnTo>
                    <a:pt x="2" y="0"/>
                  </a:lnTo>
                  <a:lnTo>
                    <a:pt x="1" y="0"/>
                  </a:lnTo>
                  <a:lnTo>
                    <a:pt x="0" y="0"/>
                  </a:lnTo>
                  <a:lnTo>
                    <a:pt x="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29" name="Freeform 1359">
              <a:extLst>
                <a:ext uri="{FF2B5EF4-FFF2-40B4-BE49-F238E27FC236}">
                  <a16:creationId xmlns:a16="http://schemas.microsoft.com/office/drawing/2014/main" id="{37B1340F-EB3A-D11D-84A1-C6CD96E82E53}"/>
                </a:ext>
              </a:extLst>
            </p:cNvPr>
            <p:cNvSpPr>
              <a:spLocks/>
            </p:cNvSpPr>
            <p:nvPr/>
          </p:nvSpPr>
          <p:spPr bwMode="auto">
            <a:xfrm>
              <a:off x="2541981" y="3428890"/>
              <a:ext cx="2799" cy="1399"/>
            </a:xfrm>
            <a:custGeom>
              <a:avLst/>
              <a:gdLst/>
              <a:ahLst/>
              <a:cxnLst>
                <a:cxn ang="0">
                  <a:pos x="1" y="0"/>
                </a:cxn>
                <a:cxn ang="0">
                  <a:pos x="1" y="1"/>
                </a:cxn>
                <a:cxn ang="0">
                  <a:pos x="2" y="0"/>
                </a:cxn>
                <a:cxn ang="0">
                  <a:pos x="1" y="0"/>
                </a:cxn>
                <a:cxn ang="0">
                  <a:pos x="0" y="0"/>
                </a:cxn>
                <a:cxn ang="0">
                  <a:pos x="1" y="0"/>
                </a:cxn>
              </a:cxnLst>
              <a:rect l="0" t="0" r="r" b="b"/>
              <a:pathLst>
                <a:path w="2" h="1">
                  <a:moveTo>
                    <a:pt x="1" y="0"/>
                  </a:moveTo>
                  <a:lnTo>
                    <a:pt x="1" y="1"/>
                  </a:lnTo>
                  <a:lnTo>
                    <a:pt x="2" y="0"/>
                  </a:lnTo>
                  <a:lnTo>
                    <a:pt x="1" y="0"/>
                  </a:lnTo>
                  <a:lnTo>
                    <a:pt x="0" y="0"/>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0" name="Freeform 1360">
              <a:extLst>
                <a:ext uri="{FF2B5EF4-FFF2-40B4-BE49-F238E27FC236}">
                  <a16:creationId xmlns:a16="http://schemas.microsoft.com/office/drawing/2014/main" id="{F84D09A4-21C6-98E4-F923-EEB2588602F1}"/>
                </a:ext>
              </a:extLst>
            </p:cNvPr>
            <p:cNvSpPr>
              <a:spLocks/>
            </p:cNvSpPr>
            <p:nvPr/>
          </p:nvSpPr>
          <p:spPr bwMode="auto">
            <a:xfrm>
              <a:off x="2536383" y="3437286"/>
              <a:ext cx="4198" cy="1399"/>
            </a:xfrm>
            <a:custGeom>
              <a:avLst/>
              <a:gdLst/>
              <a:ahLst/>
              <a:cxnLst>
                <a:cxn ang="0">
                  <a:pos x="0" y="1"/>
                </a:cxn>
                <a:cxn ang="0">
                  <a:pos x="0" y="1"/>
                </a:cxn>
                <a:cxn ang="0">
                  <a:pos x="1" y="1"/>
                </a:cxn>
                <a:cxn ang="0">
                  <a:pos x="3" y="1"/>
                </a:cxn>
                <a:cxn ang="0">
                  <a:pos x="1" y="0"/>
                </a:cxn>
                <a:cxn ang="0">
                  <a:pos x="0" y="1"/>
                </a:cxn>
              </a:cxnLst>
              <a:rect l="0" t="0" r="r" b="b"/>
              <a:pathLst>
                <a:path w="3" h="1">
                  <a:moveTo>
                    <a:pt x="0" y="1"/>
                  </a:moveTo>
                  <a:lnTo>
                    <a:pt x="0" y="1"/>
                  </a:lnTo>
                  <a:lnTo>
                    <a:pt x="1" y="1"/>
                  </a:lnTo>
                  <a:lnTo>
                    <a:pt x="3" y="1"/>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1" name="Freeform 1361">
              <a:extLst>
                <a:ext uri="{FF2B5EF4-FFF2-40B4-BE49-F238E27FC236}">
                  <a16:creationId xmlns:a16="http://schemas.microsoft.com/office/drawing/2014/main" id="{52D1F837-E180-19B0-2B1A-4D5AD2AD0B69}"/>
                </a:ext>
              </a:extLst>
            </p:cNvPr>
            <p:cNvSpPr>
              <a:spLocks/>
            </p:cNvSpPr>
            <p:nvPr/>
          </p:nvSpPr>
          <p:spPr bwMode="auto">
            <a:xfrm>
              <a:off x="2536383" y="3437286"/>
              <a:ext cx="4198" cy="1399"/>
            </a:xfrm>
            <a:custGeom>
              <a:avLst/>
              <a:gdLst/>
              <a:ahLst/>
              <a:cxnLst>
                <a:cxn ang="0">
                  <a:pos x="0" y="1"/>
                </a:cxn>
                <a:cxn ang="0">
                  <a:pos x="0" y="1"/>
                </a:cxn>
                <a:cxn ang="0">
                  <a:pos x="1" y="1"/>
                </a:cxn>
                <a:cxn ang="0">
                  <a:pos x="3" y="1"/>
                </a:cxn>
                <a:cxn ang="0">
                  <a:pos x="1" y="0"/>
                </a:cxn>
                <a:cxn ang="0">
                  <a:pos x="0" y="1"/>
                </a:cxn>
              </a:cxnLst>
              <a:rect l="0" t="0" r="r" b="b"/>
              <a:pathLst>
                <a:path w="3" h="1">
                  <a:moveTo>
                    <a:pt x="0" y="1"/>
                  </a:moveTo>
                  <a:lnTo>
                    <a:pt x="0" y="1"/>
                  </a:lnTo>
                  <a:lnTo>
                    <a:pt x="1" y="1"/>
                  </a:lnTo>
                  <a:lnTo>
                    <a:pt x="3" y="1"/>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2" name="Freeform 1362">
              <a:extLst>
                <a:ext uri="{FF2B5EF4-FFF2-40B4-BE49-F238E27FC236}">
                  <a16:creationId xmlns:a16="http://schemas.microsoft.com/office/drawing/2014/main" id="{27D21E8E-38E1-2E89-8C34-B8B76C7956DE}"/>
                </a:ext>
              </a:extLst>
            </p:cNvPr>
            <p:cNvSpPr>
              <a:spLocks/>
            </p:cNvSpPr>
            <p:nvPr/>
          </p:nvSpPr>
          <p:spPr bwMode="auto">
            <a:xfrm>
              <a:off x="2536383" y="3437286"/>
              <a:ext cx="4198" cy="1399"/>
            </a:xfrm>
            <a:custGeom>
              <a:avLst/>
              <a:gdLst/>
              <a:ahLst/>
              <a:cxnLst>
                <a:cxn ang="0">
                  <a:pos x="0" y="1"/>
                </a:cxn>
                <a:cxn ang="0">
                  <a:pos x="0" y="1"/>
                </a:cxn>
                <a:cxn ang="0">
                  <a:pos x="1" y="1"/>
                </a:cxn>
                <a:cxn ang="0">
                  <a:pos x="3" y="1"/>
                </a:cxn>
                <a:cxn ang="0">
                  <a:pos x="1" y="0"/>
                </a:cxn>
                <a:cxn ang="0">
                  <a:pos x="0" y="1"/>
                </a:cxn>
              </a:cxnLst>
              <a:rect l="0" t="0" r="r" b="b"/>
              <a:pathLst>
                <a:path w="3" h="1">
                  <a:moveTo>
                    <a:pt x="0" y="1"/>
                  </a:moveTo>
                  <a:lnTo>
                    <a:pt x="0" y="1"/>
                  </a:lnTo>
                  <a:lnTo>
                    <a:pt x="1" y="1"/>
                  </a:lnTo>
                  <a:lnTo>
                    <a:pt x="3" y="1"/>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3" name="Freeform 1363">
              <a:extLst>
                <a:ext uri="{FF2B5EF4-FFF2-40B4-BE49-F238E27FC236}">
                  <a16:creationId xmlns:a16="http://schemas.microsoft.com/office/drawing/2014/main" id="{C7CF3E3F-9243-60B3-1EFA-31609095A142}"/>
                </a:ext>
              </a:extLst>
            </p:cNvPr>
            <p:cNvSpPr>
              <a:spLocks/>
            </p:cNvSpPr>
            <p:nvPr/>
          </p:nvSpPr>
          <p:spPr bwMode="auto">
            <a:xfrm>
              <a:off x="2536383" y="3437286"/>
              <a:ext cx="4198" cy="1399"/>
            </a:xfrm>
            <a:custGeom>
              <a:avLst/>
              <a:gdLst/>
              <a:ahLst/>
              <a:cxnLst>
                <a:cxn ang="0">
                  <a:pos x="0" y="1"/>
                </a:cxn>
                <a:cxn ang="0">
                  <a:pos x="0" y="1"/>
                </a:cxn>
                <a:cxn ang="0">
                  <a:pos x="1" y="1"/>
                </a:cxn>
                <a:cxn ang="0">
                  <a:pos x="3" y="1"/>
                </a:cxn>
                <a:cxn ang="0">
                  <a:pos x="1" y="0"/>
                </a:cxn>
                <a:cxn ang="0">
                  <a:pos x="0" y="1"/>
                </a:cxn>
              </a:cxnLst>
              <a:rect l="0" t="0" r="r" b="b"/>
              <a:pathLst>
                <a:path w="3" h="1">
                  <a:moveTo>
                    <a:pt x="0" y="1"/>
                  </a:moveTo>
                  <a:lnTo>
                    <a:pt x="0" y="1"/>
                  </a:lnTo>
                  <a:lnTo>
                    <a:pt x="1" y="1"/>
                  </a:lnTo>
                  <a:lnTo>
                    <a:pt x="3" y="1"/>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4" name="Freeform 1364">
              <a:extLst>
                <a:ext uri="{FF2B5EF4-FFF2-40B4-BE49-F238E27FC236}">
                  <a16:creationId xmlns:a16="http://schemas.microsoft.com/office/drawing/2014/main" id="{CB8D185F-B495-C544-4FD7-F4EBA8AB5B09}"/>
                </a:ext>
              </a:extLst>
            </p:cNvPr>
            <p:cNvSpPr>
              <a:spLocks/>
            </p:cNvSpPr>
            <p:nvPr/>
          </p:nvSpPr>
          <p:spPr bwMode="auto">
            <a:xfrm>
              <a:off x="2509797" y="3438685"/>
              <a:ext cx="23789" cy="15393"/>
            </a:xfrm>
            <a:custGeom>
              <a:avLst/>
              <a:gdLst/>
              <a:ahLst/>
              <a:cxnLst>
                <a:cxn ang="0">
                  <a:pos x="17" y="1"/>
                </a:cxn>
                <a:cxn ang="0">
                  <a:pos x="15" y="4"/>
                </a:cxn>
                <a:cxn ang="0">
                  <a:pos x="12" y="6"/>
                </a:cxn>
                <a:cxn ang="0">
                  <a:pos x="4" y="11"/>
                </a:cxn>
                <a:cxn ang="0">
                  <a:pos x="0" y="9"/>
                </a:cxn>
                <a:cxn ang="0">
                  <a:pos x="4" y="7"/>
                </a:cxn>
                <a:cxn ang="0">
                  <a:pos x="5" y="6"/>
                </a:cxn>
                <a:cxn ang="0">
                  <a:pos x="15" y="0"/>
                </a:cxn>
                <a:cxn ang="0">
                  <a:pos x="17" y="1"/>
                </a:cxn>
              </a:cxnLst>
              <a:rect l="0" t="0" r="r" b="b"/>
              <a:pathLst>
                <a:path w="17" h="11">
                  <a:moveTo>
                    <a:pt x="17" y="1"/>
                  </a:moveTo>
                  <a:lnTo>
                    <a:pt x="15" y="4"/>
                  </a:lnTo>
                  <a:lnTo>
                    <a:pt x="12" y="6"/>
                  </a:lnTo>
                  <a:lnTo>
                    <a:pt x="4" y="11"/>
                  </a:lnTo>
                  <a:lnTo>
                    <a:pt x="0" y="9"/>
                  </a:lnTo>
                  <a:lnTo>
                    <a:pt x="4" y="7"/>
                  </a:lnTo>
                  <a:lnTo>
                    <a:pt x="5" y="6"/>
                  </a:lnTo>
                  <a:lnTo>
                    <a:pt x="15" y="0"/>
                  </a:lnTo>
                  <a:lnTo>
                    <a:pt x="17"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5" name="Freeform 1365">
              <a:extLst>
                <a:ext uri="{FF2B5EF4-FFF2-40B4-BE49-F238E27FC236}">
                  <a16:creationId xmlns:a16="http://schemas.microsoft.com/office/drawing/2014/main" id="{88359E14-0DB7-99EF-08B2-20365055D016}"/>
                </a:ext>
              </a:extLst>
            </p:cNvPr>
            <p:cNvSpPr>
              <a:spLocks/>
            </p:cNvSpPr>
            <p:nvPr/>
          </p:nvSpPr>
          <p:spPr bwMode="auto">
            <a:xfrm>
              <a:off x="2509797" y="3438685"/>
              <a:ext cx="23789" cy="15393"/>
            </a:xfrm>
            <a:custGeom>
              <a:avLst/>
              <a:gdLst/>
              <a:ahLst/>
              <a:cxnLst>
                <a:cxn ang="0">
                  <a:pos x="17" y="1"/>
                </a:cxn>
                <a:cxn ang="0">
                  <a:pos x="15" y="4"/>
                </a:cxn>
                <a:cxn ang="0">
                  <a:pos x="12" y="6"/>
                </a:cxn>
                <a:cxn ang="0">
                  <a:pos x="4" y="11"/>
                </a:cxn>
                <a:cxn ang="0">
                  <a:pos x="0" y="9"/>
                </a:cxn>
                <a:cxn ang="0">
                  <a:pos x="4" y="7"/>
                </a:cxn>
                <a:cxn ang="0">
                  <a:pos x="5" y="6"/>
                </a:cxn>
                <a:cxn ang="0">
                  <a:pos x="15" y="0"/>
                </a:cxn>
                <a:cxn ang="0">
                  <a:pos x="17" y="1"/>
                </a:cxn>
              </a:cxnLst>
              <a:rect l="0" t="0" r="r" b="b"/>
              <a:pathLst>
                <a:path w="17" h="11">
                  <a:moveTo>
                    <a:pt x="17" y="1"/>
                  </a:moveTo>
                  <a:lnTo>
                    <a:pt x="15" y="4"/>
                  </a:lnTo>
                  <a:lnTo>
                    <a:pt x="12" y="6"/>
                  </a:lnTo>
                  <a:lnTo>
                    <a:pt x="4" y="11"/>
                  </a:lnTo>
                  <a:lnTo>
                    <a:pt x="0" y="9"/>
                  </a:lnTo>
                  <a:lnTo>
                    <a:pt x="4" y="7"/>
                  </a:lnTo>
                  <a:lnTo>
                    <a:pt x="5" y="6"/>
                  </a:lnTo>
                  <a:lnTo>
                    <a:pt x="15" y="0"/>
                  </a:lnTo>
                  <a:lnTo>
                    <a:pt x="17"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6" name="Freeform 1366">
              <a:extLst>
                <a:ext uri="{FF2B5EF4-FFF2-40B4-BE49-F238E27FC236}">
                  <a16:creationId xmlns:a16="http://schemas.microsoft.com/office/drawing/2014/main" id="{9C3FACBB-C5A1-8D87-DF9E-127333857EE6}"/>
                </a:ext>
              </a:extLst>
            </p:cNvPr>
            <p:cNvSpPr>
              <a:spLocks/>
            </p:cNvSpPr>
            <p:nvPr/>
          </p:nvSpPr>
          <p:spPr bwMode="auto">
            <a:xfrm>
              <a:off x="2491605" y="3458276"/>
              <a:ext cx="22389" cy="27987"/>
            </a:xfrm>
            <a:custGeom>
              <a:avLst/>
              <a:gdLst/>
              <a:ahLst/>
              <a:cxnLst>
                <a:cxn ang="0">
                  <a:pos x="2" y="20"/>
                </a:cxn>
                <a:cxn ang="0">
                  <a:pos x="7" y="18"/>
                </a:cxn>
                <a:cxn ang="0">
                  <a:pos x="10" y="17"/>
                </a:cxn>
                <a:cxn ang="0">
                  <a:pos x="12" y="17"/>
                </a:cxn>
                <a:cxn ang="0">
                  <a:pos x="15" y="15"/>
                </a:cxn>
                <a:cxn ang="0">
                  <a:pos x="15" y="11"/>
                </a:cxn>
                <a:cxn ang="0">
                  <a:pos x="16" y="8"/>
                </a:cxn>
                <a:cxn ang="0">
                  <a:pos x="16" y="2"/>
                </a:cxn>
                <a:cxn ang="0">
                  <a:pos x="15" y="1"/>
                </a:cxn>
                <a:cxn ang="0">
                  <a:pos x="12" y="0"/>
                </a:cxn>
                <a:cxn ang="0">
                  <a:pos x="10" y="2"/>
                </a:cxn>
                <a:cxn ang="0">
                  <a:pos x="7" y="7"/>
                </a:cxn>
                <a:cxn ang="0">
                  <a:pos x="0" y="17"/>
                </a:cxn>
                <a:cxn ang="0">
                  <a:pos x="1" y="18"/>
                </a:cxn>
                <a:cxn ang="0">
                  <a:pos x="2" y="20"/>
                </a:cxn>
              </a:cxnLst>
              <a:rect l="0" t="0" r="r" b="b"/>
              <a:pathLst>
                <a:path w="16" h="20">
                  <a:moveTo>
                    <a:pt x="2" y="20"/>
                  </a:moveTo>
                  <a:lnTo>
                    <a:pt x="7" y="18"/>
                  </a:lnTo>
                  <a:lnTo>
                    <a:pt x="10" y="17"/>
                  </a:lnTo>
                  <a:lnTo>
                    <a:pt x="12" y="17"/>
                  </a:lnTo>
                  <a:lnTo>
                    <a:pt x="15" y="15"/>
                  </a:lnTo>
                  <a:lnTo>
                    <a:pt x="15" y="11"/>
                  </a:lnTo>
                  <a:lnTo>
                    <a:pt x="16" y="8"/>
                  </a:lnTo>
                  <a:lnTo>
                    <a:pt x="16" y="2"/>
                  </a:lnTo>
                  <a:lnTo>
                    <a:pt x="15" y="1"/>
                  </a:lnTo>
                  <a:lnTo>
                    <a:pt x="12" y="0"/>
                  </a:lnTo>
                  <a:lnTo>
                    <a:pt x="10" y="2"/>
                  </a:lnTo>
                  <a:lnTo>
                    <a:pt x="7" y="7"/>
                  </a:lnTo>
                  <a:lnTo>
                    <a:pt x="0" y="17"/>
                  </a:lnTo>
                  <a:lnTo>
                    <a:pt x="1" y="18"/>
                  </a:lnTo>
                  <a:lnTo>
                    <a:pt x="2" y="2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7" name="Freeform 1367">
              <a:extLst>
                <a:ext uri="{FF2B5EF4-FFF2-40B4-BE49-F238E27FC236}">
                  <a16:creationId xmlns:a16="http://schemas.microsoft.com/office/drawing/2014/main" id="{465C8BDD-8485-D926-2C9A-299D19C2322D}"/>
                </a:ext>
              </a:extLst>
            </p:cNvPr>
            <p:cNvSpPr>
              <a:spLocks/>
            </p:cNvSpPr>
            <p:nvPr/>
          </p:nvSpPr>
          <p:spPr bwMode="auto">
            <a:xfrm>
              <a:off x="2491605" y="3458276"/>
              <a:ext cx="22389" cy="27987"/>
            </a:xfrm>
            <a:custGeom>
              <a:avLst/>
              <a:gdLst/>
              <a:ahLst/>
              <a:cxnLst>
                <a:cxn ang="0">
                  <a:pos x="2" y="20"/>
                </a:cxn>
                <a:cxn ang="0">
                  <a:pos x="7" y="18"/>
                </a:cxn>
                <a:cxn ang="0">
                  <a:pos x="10" y="17"/>
                </a:cxn>
                <a:cxn ang="0">
                  <a:pos x="12" y="17"/>
                </a:cxn>
                <a:cxn ang="0">
                  <a:pos x="15" y="15"/>
                </a:cxn>
                <a:cxn ang="0">
                  <a:pos x="15" y="11"/>
                </a:cxn>
                <a:cxn ang="0">
                  <a:pos x="16" y="8"/>
                </a:cxn>
                <a:cxn ang="0">
                  <a:pos x="16" y="2"/>
                </a:cxn>
                <a:cxn ang="0">
                  <a:pos x="15" y="1"/>
                </a:cxn>
                <a:cxn ang="0">
                  <a:pos x="12" y="0"/>
                </a:cxn>
                <a:cxn ang="0">
                  <a:pos x="10" y="2"/>
                </a:cxn>
                <a:cxn ang="0">
                  <a:pos x="7" y="7"/>
                </a:cxn>
                <a:cxn ang="0">
                  <a:pos x="0" y="17"/>
                </a:cxn>
                <a:cxn ang="0">
                  <a:pos x="1" y="18"/>
                </a:cxn>
                <a:cxn ang="0">
                  <a:pos x="2" y="20"/>
                </a:cxn>
              </a:cxnLst>
              <a:rect l="0" t="0" r="r" b="b"/>
              <a:pathLst>
                <a:path w="16" h="20">
                  <a:moveTo>
                    <a:pt x="2" y="20"/>
                  </a:moveTo>
                  <a:lnTo>
                    <a:pt x="7" y="18"/>
                  </a:lnTo>
                  <a:lnTo>
                    <a:pt x="10" y="17"/>
                  </a:lnTo>
                  <a:lnTo>
                    <a:pt x="12" y="17"/>
                  </a:lnTo>
                  <a:lnTo>
                    <a:pt x="15" y="15"/>
                  </a:lnTo>
                  <a:lnTo>
                    <a:pt x="15" y="11"/>
                  </a:lnTo>
                  <a:lnTo>
                    <a:pt x="16" y="8"/>
                  </a:lnTo>
                  <a:lnTo>
                    <a:pt x="16" y="2"/>
                  </a:lnTo>
                  <a:lnTo>
                    <a:pt x="15" y="1"/>
                  </a:lnTo>
                  <a:lnTo>
                    <a:pt x="12" y="0"/>
                  </a:lnTo>
                  <a:lnTo>
                    <a:pt x="10" y="2"/>
                  </a:lnTo>
                  <a:lnTo>
                    <a:pt x="7" y="7"/>
                  </a:lnTo>
                  <a:lnTo>
                    <a:pt x="0" y="17"/>
                  </a:lnTo>
                  <a:lnTo>
                    <a:pt x="1" y="18"/>
                  </a:lnTo>
                  <a:lnTo>
                    <a:pt x="2" y="2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8" name="Freeform 1368">
              <a:extLst>
                <a:ext uri="{FF2B5EF4-FFF2-40B4-BE49-F238E27FC236}">
                  <a16:creationId xmlns:a16="http://schemas.microsoft.com/office/drawing/2014/main" id="{7CED6053-5552-9B47-AD0E-7345CFE896C7}"/>
                </a:ext>
              </a:extLst>
            </p:cNvPr>
            <p:cNvSpPr>
              <a:spLocks/>
            </p:cNvSpPr>
            <p:nvPr/>
          </p:nvSpPr>
          <p:spPr bwMode="auto">
            <a:xfrm>
              <a:off x="2315290" y="3740939"/>
              <a:ext cx="97953" cy="40581"/>
            </a:xfrm>
            <a:custGeom>
              <a:avLst/>
              <a:gdLst/>
              <a:ahLst/>
              <a:cxnLst>
                <a:cxn ang="0">
                  <a:pos x="0" y="5"/>
                </a:cxn>
                <a:cxn ang="0">
                  <a:pos x="5" y="4"/>
                </a:cxn>
                <a:cxn ang="0">
                  <a:pos x="10" y="2"/>
                </a:cxn>
                <a:cxn ang="0">
                  <a:pos x="13" y="0"/>
                </a:cxn>
                <a:cxn ang="0">
                  <a:pos x="30" y="12"/>
                </a:cxn>
                <a:cxn ang="0">
                  <a:pos x="32" y="12"/>
                </a:cxn>
                <a:cxn ang="0">
                  <a:pos x="36" y="13"/>
                </a:cxn>
                <a:cxn ang="0">
                  <a:pos x="41" y="13"/>
                </a:cxn>
                <a:cxn ang="0">
                  <a:pos x="45" y="12"/>
                </a:cxn>
                <a:cxn ang="0">
                  <a:pos x="46" y="9"/>
                </a:cxn>
                <a:cxn ang="0">
                  <a:pos x="50" y="8"/>
                </a:cxn>
                <a:cxn ang="0">
                  <a:pos x="57" y="15"/>
                </a:cxn>
                <a:cxn ang="0">
                  <a:pos x="61" y="16"/>
                </a:cxn>
                <a:cxn ang="0">
                  <a:pos x="64" y="14"/>
                </a:cxn>
                <a:cxn ang="0">
                  <a:pos x="66" y="13"/>
                </a:cxn>
                <a:cxn ang="0">
                  <a:pos x="67" y="14"/>
                </a:cxn>
                <a:cxn ang="0">
                  <a:pos x="70" y="18"/>
                </a:cxn>
                <a:cxn ang="0">
                  <a:pos x="69" y="18"/>
                </a:cxn>
                <a:cxn ang="0">
                  <a:pos x="57" y="25"/>
                </a:cxn>
                <a:cxn ang="0">
                  <a:pos x="51" y="25"/>
                </a:cxn>
                <a:cxn ang="0">
                  <a:pos x="41" y="29"/>
                </a:cxn>
                <a:cxn ang="0">
                  <a:pos x="40" y="29"/>
                </a:cxn>
                <a:cxn ang="0">
                  <a:pos x="37" y="28"/>
                </a:cxn>
                <a:cxn ang="0">
                  <a:pos x="36" y="26"/>
                </a:cxn>
                <a:cxn ang="0">
                  <a:pos x="34" y="25"/>
                </a:cxn>
                <a:cxn ang="0">
                  <a:pos x="27" y="21"/>
                </a:cxn>
                <a:cxn ang="0">
                  <a:pos x="23" y="19"/>
                </a:cxn>
                <a:cxn ang="0">
                  <a:pos x="20" y="18"/>
                </a:cxn>
                <a:cxn ang="0">
                  <a:pos x="16" y="16"/>
                </a:cxn>
                <a:cxn ang="0">
                  <a:pos x="16" y="15"/>
                </a:cxn>
                <a:cxn ang="0">
                  <a:pos x="9" y="19"/>
                </a:cxn>
                <a:cxn ang="0">
                  <a:pos x="5" y="16"/>
                </a:cxn>
                <a:cxn ang="0">
                  <a:pos x="4" y="13"/>
                </a:cxn>
                <a:cxn ang="0">
                  <a:pos x="0" y="5"/>
                </a:cxn>
              </a:cxnLst>
              <a:rect l="0" t="0" r="r" b="b"/>
              <a:pathLst>
                <a:path w="70" h="29">
                  <a:moveTo>
                    <a:pt x="0" y="5"/>
                  </a:moveTo>
                  <a:lnTo>
                    <a:pt x="5" y="4"/>
                  </a:lnTo>
                  <a:lnTo>
                    <a:pt x="10" y="2"/>
                  </a:lnTo>
                  <a:lnTo>
                    <a:pt x="13" y="0"/>
                  </a:lnTo>
                  <a:lnTo>
                    <a:pt x="30" y="12"/>
                  </a:lnTo>
                  <a:lnTo>
                    <a:pt x="32" y="12"/>
                  </a:lnTo>
                  <a:lnTo>
                    <a:pt x="36" y="13"/>
                  </a:lnTo>
                  <a:lnTo>
                    <a:pt x="41" y="13"/>
                  </a:lnTo>
                  <a:lnTo>
                    <a:pt x="45" y="12"/>
                  </a:lnTo>
                  <a:lnTo>
                    <a:pt x="46" y="9"/>
                  </a:lnTo>
                  <a:lnTo>
                    <a:pt x="50" y="8"/>
                  </a:lnTo>
                  <a:lnTo>
                    <a:pt x="57" y="15"/>
                  </a:lnTo>
                  <a:lnTo>
                    <a:pt x="61" y="16"/>
                  </a:lnTo>
                  <a:lnTo>
                    <a:pt x="64" y="14"/>
                  </a:lnTo>
                  <a:lnTo>
                    <a:pt x="66" y="13"/>
                  </a:lnTo>
                  <a:lnTo>
                    <a:pt x="67" y="14"/>
                  </a:lnTo>
                  <a:lnTo>
                    <a:pt x="70" y="18"/>
                  </a:lnTo>
                  <a:lnTo>
                    <a:pt x="69" y="18"/>
                  </a:lnTo>
                  <a:lnTo>
                    <a:pt x="57" y="25"/>
                  </a:lnTo>
                  <a:lnTo>
                    <a:pt x="51" y="25"/>
                  </a:lnTo>
                  <a:lnTo>
                    <a:pt x="41" y="29"/>
                  </a:lnTo>
                  <a:lnTo>
                    <a:pt x="40" y="29"/>
                  </a:lnTo>
                  <a:lnTo>
                    <a:pt x="37" y="28"/>
                  </a:lnTo>
                  <a:lnTo>
                    <a:pt x="36" y="26"/>
                  </a:lnTo>
                  <a:lnTo>
                    <a:pt x="34" y="25"/>
                  </a:lnTo>
                  <a:lnTo>
                    <a:pt x="27" y="21"/>
                  </a:lnTo>
                  <a:lnTo>
                    <a:pt x="23" y="19"/>
                  </a:lnTo>
                  <a:lnTo>
                    <a:pt x="20" y="18"/>
                  </a:lnTo>
                  <a:lnTo>
                    <a:pt x="16" y="16"/>
                  </a:lnTo>
                  <a:lnTo>
                    <a:pt x="16" y="15"/>
                  </a:lnTo>
                  <a:lnTo>
                    <a:pt x="9" y="19"/>
                  </a:lnTo>
                  <a:lnTo>
                    <a:pt x="5" y="16"/>
                  </a:lnTo>
                  <a:lnTo>
                    <a:pt x="4" y="13"/>
                  </a:lnTo>
                  <a:lnTo>
                    <a:pt x="0"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39" name="Freeform 1369">
              <a:extLst>
                <a:ext uri="{FF2B5EF4-FFF2-40B4-BE49-F238E27FC236}">
                  <a16:creationId xmlns:a16="http://schemas.microsoft.com/office/drawing/2014/main" id="{54E755EE-4307-2091-8E5D-5A74B3369C12}"/>
                </a:ext>
              </a:extLst>
            </p:cNvPr>
            <p:cNvSpPr>
              <a:spLocks/>
            </p:cNvSpPr>
            <p:nvPr/>
          </p:nvSpPr>
          <p:spPr bwMode="auto">
            <a:xfrm>
              <a:off x="2315290" y="3740939"/>
              <a:ext cx="97953" cy="40581"/>
            </a:xfrm>
            <a:custGeom>
              <a:avLst/>
              <a:gdLst/>
              <a:ahLst/>
              <a:cxnLst>
                <a:cxn ang="0">
                  <a:pos x="0" y="5"/>
                </a:cxn>
                <a:cxn ang="0">
                  <a:pos x="5" y="4"/>
                </a:cxn>
                <a:cxn ang="0">
                  <a:pos x="10" y="2"/>
                </a:cxn>
                <a:cxn ang="0">
                  <a:pos x="13" y="0"/>
                </a:cxn>
                <a:cxn ang="0">
                  <a:pos x="30" y="12"/>
                </a:cxn>
                <a:cxn ang="0">
                  <a:pos x="32" y="12"/>
                </a:cxn>
                <a:cxn ang="0">
                  <a:pos x="36" y="13"/>
                </a:cxn>
                <a:cxn ang="0">
                  <a:pos x="41" y="13"/>
                </a:cxn>
                <a:cxn ang="0">
                  <a:pos x="45" y="12"/>
                </a:cxn>
                <a:cxn ang="0">
                  <a:pos x="46" y="9"/>
                </a:cxn>
                <a:cxn ang="0">
                  <a:pos x="50" y="8"/>
                </a:cxn>
                <a:cxn ang="0">
                  <a:pos x="57" y="15"/>
                </a:cxn>
                <a:cxn ang="0">
                  <a:pos x="61" y="16"/>
                </a:cxn>
                <a:cxn ang="0">
                  <a:pos x="64" y="14"/>
                </a:cxn>
                <a:cxn ang="0">
                  <a:pos x="66" y="13"/>
                </a:cxn>
                <a:cxn ang="0">
                  <a:pos x="67" y="14"/>
                </a:cxn>
                <a:cxn ang="0">
                  <a:pos x="70" y="18"/>
                </a:cxn>
                <a:cxn ang="0">
                  <a:pos x="69" y="18"/>
                </a:cxn>
                <a:cxn ang="0">
                  <a:pos x="57" y="25"/>
                </a:cxn>
                <a:cxn ang="0">
                  <a:pos x="51" y="25"/>
                </a:cxn>
                <a:cxn ang="0">
                  <a:pos x="41" y="29"/>
                </a:cxn>
                <a:cxn ang="0">
                  <a:pos x="40" y="29"/>
                </a:cxn>
                <a:cxn ang="0">
                  <a:pos x="37" y="28"/>
                </a:cxn>
                <a:cxn ang="0">
                  <a:pos x="36" y="26"/>
                </a:cxn>
                <a:cxn ang="0">
                  <a:pos x="34" y="25"/>
                </a:cxn>
                <a:cxn ang="0">
                  <a:pos x="27" y="21"/>
                </a:cxn>
                <a:cxn ang="0">
                  <a:pos x="23" y="19"/>
                </a:cxn>
                <a:cxn ang="0">
                  <a:pos x="20" y="18"/>
                </a:cxn>
                <a:cxn ang="0">
                  <a:pos x="16" y="16"/>
                </a:cxn>
                <a:cxn ang="0">
                  <a:pos x="16" y="15"/>
                </a:cxn>
                <a:cxn ang="0">
                  <a:pos x="9" y="19"/>
                </a:cxn>
                <a:cxn ang="0">
                  <a:pos x="5" y="16"/>
                </a:cxn>
                <a:cxn ang="0">
                  <a:pos x="4" y="13"/>
                </a:cxn>
                <a:cxn ang="0">
                  <a:pos x="0" y="5"/>
                </a:cxn>
              </a:cxnLst>
              <a:rect l="0" t="0" r="r" b="b"/>
              <a:pathLst>
                <a:path w="70" h="29">
                  <a:moveTo>
                    <a:pt x="0" y="5"/>
                  </a:moveTo>
                  <a:lnTo>
                    <a:pt x="5" y="4"/>
                  </a:lnTo>
                  <a:lnTo>
                    <a:pt x="10" y="2"/>
                  </a:lnTo>
                  <a:lnTo>
                    <a:pt x="13" y="0"/>
                  </a:lnTo>
                  <a:lnTo>
                    <a:pt x="30" y="12"/>
                  </a:lnTo>
                  <a:lnTo>
                    <a:pt x="32" y="12"/>
                  </a:lnTo>
                  <a:lnTo>
                    <a:pt x="36" y="13"/>
                  </a:lnTo>
                  <a:lnTo>
                    <a:pt x="41" y="13"/>
                  </a:lnTo>
                  <a:lnTo>
                    <a:pt x="45" y="12"/>
                  </a:lnTo>
                  <a:lnTo>
                    <a:pt x="46" y="9"/>
                  </a:lnTo>
                  <a:lnTo>
                    <a:pt x="50" y="8"/>
                  </a:lnTo>
                  <a:lnTo>
                    <a:pt x="57" y="15"/>
                  </a:lnTo>
                  <a:lnTo>
                    <a:pt x="61" y="16"/>
                  </a:lnTo>
                  <a:lnTo>
                    <a:pt x="64" y="14"/>
                  </a:lnTo>
                  <a:lnTo>
                    <a:pt x="66" y="13"/>
                  </a:lnTo>
                  <a:lnTo>
                    <a:pt x="67" y="14"/>
                  </a:lnTo>
                  <a:lnTo>
                    <a:pt x="70" y="18"/>
                  </a:lnTo>
                  <a:lnTo>
                    <a:pt x="69" y="18"/>
                  </a:lnTo>
                  <a:lnTo>
                    <a:pt x="57" y="25"/>
                  </a:lnTo>
                  <a:lnTo>
                    <a:pt x="51" y="25"/>
                  </a:lnTo>
                  <a:lnTo>
                    <a:pt x="41" y="29"/>
                  </a:lnTo>
                  <a:lnTo>
                    <a:pt x="40" y="29"/>
                  </a:lnTo>
                  <a:lnTo>
                    <a:pt x="37" y="28"/>
                  </a:lnTo>
                  <a:lnTo>
                    <a:pt x="36" y="26"/>
                  </a:lnTo>
                  <a:lnTo>
                    <a:pt x="34" y="25"/>
                  </a:lnTo>
                  <a:lnTo>
                    <a:pt x="27" y="21"/>
                  </a:lnTo>
                  <a:lnTo>
                    <a:pt x="23" y="19"/>
                  </a:lnTo>
                  <a:lnTo>
                    <a:pt x="20" y="18"/>
                  </a:lnTo>
                  <a:lnTo>
                    <a:pt x="16" y="16"/>
                  </a:lnTo>
                  <a:lnTo>
                    <a:pt x="16" y="15"/>
                  </a:lnTo>
                  <a:lnTo>
                    <a:pt x="9" y="19"/>
                  </a:lnTo>
                  <a:lnTo>
                    <a:pt x="5" y="16"/>
                  </a:lnTo>
                  <a:lnTo>
                    <a:pt x="4" y="13"/>
                  </a:lnTo>
                  <a:lnTo>
                    <a:pt x="0"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0" name="Freeform 1370">
              <a:extLst>
                <a:ext uri="{FF2B5EF4-FFF2-40B4-BE49-F238E27FC236}">
                  <a16:creationId xmlns:a16="http://schemas.microsoft.com/office/drawing/2014/main" id="{5A309EC1-D477-3A1F-3B90-1E2593861F6A}"/>
                </a:ext>
              </a:extLst>
            </p:cNvPr>
            <p:cNvSpPr>
              <a:spLocks/>
            </p:cNvSpPr>
            <p:nvPr/>
          </p:nvSpPr>
          <p:spPr bwMode="auto">
            <a:xfrm>
              <a:off x="2315290" y="3740939"/>
              <a:ext cx="97953" cy="40581"/>
            </a:xfrm>
            <a:custGeom>
              <a:avLst/>
              <a:gdLst/>
              <a:ahLst/>
              <a:cxnLst>
                <a:cxn ang="0">
                  <a:pos x="0" y="5"/>
                </a:cxn>
                <a:cxn ang="0">
                  <a:pos x="5" y="4"/>
                </a:cxn>
                <a:cxn ang="0">
                  <a:pos x="10" y="2"/>
                </a:cxn>
                <a:cxn ang="0">
                  <a:pos x="13" y="0"/>
                </a:cxn>
                <a:cxn ang="0">
                  <a:pos x="30" y="12"/>
                </a:cxn>
                <a:cxn ang="0">
                  <a:pos x="32" y="12"/>
                </a:cxn>
                <a:cxn ang="0">
                  <a:pos x="36" y="13"/>
                </a:cxn>
                <a:cxn ang="0">
                  <a:pos x="41" y="13"/>
                </a:cxn>
                <a:cxn ang="0">
                  <a:pos x="45" y="12"/>
                </a:cxn>
                <a:cxn ang="0">
                  <a:pos x="46" y="9"/>
                </a:cxn>
                <a:cxn ang="0">
                  <a:pos x="50" y="8"/>
                </a:cxn>
                <a:cxn ang="0">
                  <a:pos x="57" y="15"/>
                </a:cxn>
                <a:cxn ang="0">
                  <a:pos x="61" y="16"/>
                </a:cxn>
                <a:cxn ang="0">
                  <a:pos x="64" y="14"/>
                </a:cxn>
                <a:cxn ang="0">
                  <a:pos x="66" y="13"/>
                </a:cxn>
                <a:cxn ang="0">
                  <a:pos x="67" y="14"/>
                </a:cxn>
                <a:cxn ang="0">
                  <a:pos x="70" y="18"/>
                </a:cxn>
                <a:cxn ang="0">
                  <a:pos x="69" y="18"/>
                </a:cxn>
                <a:cxn ang="0">
                  <a:pos x="57" y="25"/>
                </a:cxn>
                <a:cxn ang="0">
                  <a:pos x="51" y="25"/>
                </a:cxn>
                <a:cxn ang="0">
                  <a:pos x="41" y="29"/>
                </a:cxn>
                <a:cxn ang="0">
                  <a:pos x="40" y="29"/>
                </a:cxn>
                <a:cxn ang="0">
                  <a:pos x="37" y="28"/>
                </a:cxn>
                <a:cxn ang="0">
                  <a:pos x="36" y="26"/>
                </a:cxn>
                <a:cxn ang="0">
                  <a:pos x="34" y="25"/>
                </a:cxn>
                <a:cxn ang="0">
                  <a:pos x="27" y="21"/>
                </a:cxn>
                <a:cxn ang="0">
                  <a:pos x="23" y="19"/>
                </a:cxn>
                <a:cxn ang="0">
                  <a:pos x="20" y="18"/>
                </a:cxn>
                <a:cxn ang="0">
                  <a:pos x="16" y="16"/>
                </a:cxn>
                <a:cxn ang="0">
                  <a:pos x="16" y="15"/>
                </a:cxn>
                <a:cxn ang="0">
                  <a:pos x="9" y="19"/>
                </a:cxn>
                <a:cxn ang="0">
                  <a:pos x="5" y="16"/>
                </a:cxn>
                <a:cxn ang="0">
                  <a:pos x="4" y="13"/>
                </a:cxn>
                <a:cxn ang="0">
                  <a:pos x="0" y="5"/>
                </a:cxn>
              </a:cxnLst>
              <a:rect l="0" t="0" r="r" b="b"/>
              <a:pathLst>
                <a:path w="70" h="29">
                  <a:moveTo>
                    <a:pt x="0" y="5"/>
                  </a:moveTo>
                  <a:lnTo>
                    <a:pt x="5" y="4"/>
                  </a:lnTo>
                  <a:lnTo>
                    <a:pt x="10" y="2"/>
                  </a:lnTo>
                  <a:lnTo>
                    <a:pt x="13" y="0"/>
                  </a:lnTo>
                  <a:lnTo>
                    <a:pt x="30" y="12"/>
                  </a:lnTo>
                  <a:lnTo>
                    <a:pt x="32" y="12"/>
                  </a:lnTo>
                  <a:lnTo>
                    <a:pt x="36" y="13"/>
                  </a:lnTo>
                  <a:lnTo>
                    <a:pt x="41" y="13"/>
                  </a:lnTo>
                  <a:lnTo>
                    <a:pt x="45" y="12"/>
                  </a:lnTo>
                  <a:lnTo>
                    <a:pt x="46" y="9"/>
                  </a:lnTo>
                  <a:lnTo>
                    <a:pt x="50" y="8"/>
                  </a:lnTo>
                  <a:lnTo>
                    <a:pt x="57" y="15"/>
                  </a:lnTo>
                  <a:lnTo>
                    <a:pt x="61" y="16"/>
                  </a:lnTo>
                  <a:lnTo>
                    <a:pt x="64" y="14"/>
                  </a:lnTo>
                  <a:lnTo>
                    <a:pt x="66" y="13"/>
                  </a:lnTo>
                  <a:lnTo>
                    <a:pt x="67" y="14"/>
                  </a:lnTo>
                  <a:lnTo>
                    <a:pt x="70" y="18"/>
                  </a:lnTo>
                  <a:lnTo>
                    <a:pt x="69" y="18"/>
                  </a:lnTo>
                  <a:lnTo>
                    <a:pt x="57" y="25"/>
                  </a:lnTo>
                  <a:lnTo>
                    <a:pt x="51" y="25"/>
                  </a:lnTo>
                  <a:lnTo>
                    <a:pt x="41" y="29"/>
                  </a:lnTo>
                  <a:lnTo>
                    <a:pt x="40" y="29"/>
                  </a:lnTo>
                  <a:lnTo>
                    <a:pt x="37" y="28"/>
                  </a:lnTo>
                  <a:lnTo>
                    <a:pt x="36" y="26"/>
                  </a:lnTo>
                  <a:lnTo>
                    <a:pt x="34" y="25"/>
                  </a:lnTo>
                  <a:lnTo>
                    <a:pt x="27" y="21"/>
                  </a:lnTo>
                  <a:lnTo>
                    <a:pt x="23" y="19"/>
                  </a:lnTo>
                  <a:lnTo>
                    <a:pt x="20" y="18"/>
                  </a:lnTo>
                  <a:lnTo>
                    <a:pt x="16" y="16"/>
                  </a:lnTo>
                  <a:lnTo>
                    <a:pt x="16" y="15"/>
                  </a:lnTo>
                  <a:lnTo>
                    <a:pt x="9" y="19"/>
                  </a:lnTo>
                  <a:lnTo>
                    <a:pt x="5" y="16"/>
                  </a:lnTo>
                  <a:lnTo>
                    <a:pt x="4" y="13"/>
                  </a:lnTo>
                  <a:lnTo>
                    <a:pt x="0"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1" name="Freeform 1371">
              <a:extLst>
                <a:ext uri="{FF2B5EF4-FFF2-40B4-BE49-F238E27FC236}">
                  <a16:creationId xmlns:a16="http://schemas.microsoft.com/office/drawing/2014/main" id="{5DA129B0-75AB-181E-34B3-7D0D9EB35BDD}"/>
                </a:ext>
              </a:extLst>
            </p:cNvPr>
            <p:cNvSpPr>
              <a:spLocks/>
            </p:cNvSpPr>
            <p:nvPr/>
          </p:nvSpPr>
          <p:spPr bwMode="auto">
            <a:xfrm>
              <a:off x="2315290" y="3740939"/>
              <a:ext cx="97953" cy="40581"/>
            </a:xfrm>
            <a:custGeom>
              <a:avLst/>
              <a:gdLst/>
              <a:ahLst/>
              <a:cxnLst>
                <a:cxn ang="0">
                  <a:pos x="0" y="5"/>
                </a:cxn>
                <a:cxn ang="0">
                  <a:pos x="5" y="4"/>
                </a:cxn>
                <a:cxn ang="0">
                  <a:pos x="10" y="2"/>
                </a:cxn>
                <a:cxn ang="0">
                  <a:pos x="13" y="0"/>
                </a:cxn>
                <a:cxn ang="0">
                  <a:pos x="30" y="12"/>
                </a:cxn>
                <a:cxn ang="0">
                  <a:pos x="32" y="12"/>
                </a:cxn>
                <a:cxn ang="0">
                  <a:pos x="36" y="13"/>
                </a:cxn>
                <a:cxn ang="0">
                  <a:pos x="41" y="13"/>
                </a:cxn>
                <a:cxn ang="0">
                  <a:pos x="45" y="12"/>
                </a:cxn>
                <a:cxn ang="0">
                  <a:pos x="46" y="9"/>
                </a:cxn>
                <a:cxn ang="0">
                  <a:pos x="50" y="8"/>
                </a:cxn>
                <a:cxn ang="0">
                  <a:pos x="57" y="15"/>
                </a:cxn>
                <a:cxn ang="0">
                  <a:pos x="61" y="16"/>
                </a:cxn>
                <a:cxn ang="0">
                  <a:pos x="64" y="14"/>
                </a:cxn>
                <a:cxn ang="0">
                  <a:pos x="66" y="13"/>
                </a:cxn>
                <a:cxn ang="0">
                  <a:pos x="67" y="14"/>
                </a:cxn>
                <a:cxn ang="0">
                  <a:pos x="70" y="18"/>
                </a:cxn>
                <a:cxn ang="0">
                  <a:pos x="69" y="18"/>
                </a:cxn>
                <a:cxn ang="0">
                  <a:pos x="57" y="25"/>
                </a:cxn>
                <a:cxn ang="0">
                  <a:pos x="51" y="25"/>
                </a:cxn>
                <a:cxn ang="0">
                  <a:pos x="41" y="29"/>
                </a:cxn>
                <a:cxn ang="0">
                  <a:pos x="40" y="29"/>
                </a:cxn>
                <a:cxn ang="0">
                  <a:pos x="37" y="28"/>
                </a:cxn>
                <a:cxn ang="0">
                  <a:pos x="36" y="26"/>
                </a:cxn>
                <a:cxn ang="0">
                  <a:pos x="34" y="25"/>
                </a:cxn>
                <a:cxn ang="0">
                  <a:pos x="27" y="21"/>
                </a:cxn>
                <a:cxn ang="0">
                  <a:pos x="23" y="19"/>
                </a:cxn>
                <a:cxn ang="0">
                  <a:pos x="20" y="18"/>
                </a:cxn>
                <a:cxn ang="0">
                  <a:pos x="16" y="16"/>
                </a:cxn>
                <a:cxn ang="0">
                  <a:pos x="16" y="15"/>
                </a:cxn>
                <a:cxn ang="0">
                  <a:pos x="9" y="19"/>
                </a:cxn>
                <a:cxn ang="0">
                  <a:pos x="5" y="16"/>
                </a:cxn>
                <a:cxn ang="0">
                  <a:pos x="4" y="13"/>
                </a:cxn>
                <a:cxn ang="0">
                  <a:pos x="0" y="5"/>
                </a:cxn>
              </a:cxnLst>
              <a:rect l="0" t="0" r="r" b="b"/>
              <a:pathLst>
                <a:path w="70" h="29">
                  <a:moveTo>
                    <a:pt x="0" y="5"/>
                  </a:moveTo>
                  <a:lnTo>
                    <a:pt x="5" y="4"/>
                  </a:lnTo>
                  <a:lnTo>
                    <a:pt x="10" y="2"/>
                  </a:lnTo>
                  <a:lnTo>
                    <a:pt x="13" y="0"/>
                  </a:lnTo>
                  <a:lnTo>
                    <a:pt x="30" y="12"/>
                  </a:lnTo>
                  <a:lnTo>
                    <a:pt x="32" y="12"/>
                  </a:lnTo>
                  <a:lnTo>
                    <a:pt x="36" y="13"/>
                  </a:lnTo>
                  <a:lnTo>
                    <a:pt x="41" y="13"/>
                  </a:lnTo>
                  <a:lnTo>
                    <a:pt x="45" y="12"/>
                  </a:lnTo>
                  <a:lnTo>
                    <a:pt x="46" y="9"/>
                  </a:lnTo>
                  <a:lnTo>
                    <a:pt x="50" y="8"/>
                  </a:lnTo>
                  <a:lnTo>
                    <a:pt x="57" y="15"/>
                  </a:lnTo>
                  <a:lnTo>
                    <a:pt x="61" y="16"/>
                  </a:lnTo>
                  <a:lnTo>
                    <a:pt x="64" y="14"/>
                  </a:lnTo>
                  <a:lnTo>
                    <a:pt x="66" y="13"/>
                  </a:lnTo>
                  <a:lnTo>
                    <a:pt x="67" y="14"/>
                  </a:lnTo>
                  <a:lnTo>
                    <a:pt x="70" y="18"/>
                  </a:lnTo>
                  <a:lnTo>
                    <a:pt x="69" y="18"/>
                  </a:lnTo>
                  <a:lnTo>
                    <a:pt x="57" y="25"/>
                  </a:lnTo>
                  <a:lnTo>
                    <a:pt x="51" y="25"/>
                  </a:lnTo>
                  <a:lnTo>
                    <a:pt x="41" y="29"/>
                  </a:lnTo>
                  <a:lnTo>
                    <a:pt x="40" y="29"/>
                  </a:lnTo>
                  <a:lnTo>
                    <a:pt x="37" y="28"/>
                  </a:lnTo>
                  <a:lnTo>
                    <a:pt x="36" y="26"/>
                  </a:lnTo>
                  <a:lnTo>
                    <a:pt x="34" y="25"/>
                  </a:lnTo>
                  <a:lnTo>
                    <a:pt x="27" y="21"/>
                  </a:lnTo>
                  <a:lnTo>
                    <a:pt x="23" y="19"/>
                  </a:lnTo>
                  <a:lnTo>
                    <a:pt x="20" y="18"/>
                  </a:lnTo>
                  <a:lnTo>
                    <a:pt x="16" y="16"/>
                  </a:lnTo>
                  <a:lnTo>
                    <a:pt x="16" y="15"/>
                  </a:lnTo>
                  <a:lnTo>
                    <a:pt x="9" y="19"/>
                  </a:lnTo>
                  <a:lnTo>
                    <a:pt x="5" y="16"/>
                  </a:lnTo>
                  <a:lnTo>
                    <a:pt x="4" y="13"/>
                  </a:lnTo>
                  <a:lnTo>
                    <a:pt x="0"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2" name="Freeform 1372">
              <a:extLst>
                <a:ext uri="{FF2B5EF4-FFF2-40B4-BE49-F238E27FC236}">
                  <a16:creationId xmlns:a16="http://schemas.microsoft.com/office/drawing/2014/main" id="{CE667E72-1A96-8C78-5D16-D00805A9A2E0}"/>
                </a:ext>
              </a:extLst>
            </p:cNvPr>
            <p:cNvSpPr>
              <a:spLocks/>
            </p:cNvSpPr>
            <p:nvPr/>
          </p:nvSpPr>
          <p:spPr bwMode="auto">
            <a:xfrm>
              <a:off x="2379659" y="3679369"/>
              <a:ext cx="51775" cy="30786"/>
            </a:xfrm>
            <a:custGeom>
              <a:avLst/>
              <a:gdLst/>
              <a:ahLst/>
              <a:cxnLst>
                <a:cxn ang="0">
                  <a:pos x="1" y="2"/>
                </a:cxn>
                <a:cxn ang="0">
                  <a:pos x="5" y="0"/>
                </a:cxn>
                <a:cxn ang="0">
                  <a:pos x="10" y="0"/>
                </a:cxn>
                <a:cxn ang="0">
                  <a:pos x="18" y="2"/>
                </a:cxn>
                <a:cxn ang="0">
                  <a:pos x="19" y="7"/>
                </a:cxn>
                <a:cxn ang="0">
                  <a:pos x="23" y="10"/>
                </a:cxn>
                <a:cxn ang="0">
                  <a:pos x="25" y="11"/>
                </a:cxn>
                <a:cxn ang="0">
                  <a:pos x="31" y="12"/>
                </a:cxn>
                <a:cxn ang="0">
                  <a:pos x="36" y="14"/>
                </a:cxn>
                <a:cxn ang="0">
                  <a:pos x="37" y="19"/>
                </a:cxn>
                <a:cxn ang="0">
                  <a:pos x="31" y="22"/>
                </a:cxn>
                <a:cxn ang="0">
                  <a:pos x="24" y="18"/>
                </a:cxn>
                <a:cxn ang="0">
                  <a:pos x="19" y="18"/>
                </a:cxn>
                <a:cxn ang="0">
                  <a:pos x="15" y="14"/>
                </a:cxn>
                <a:cxn ang="0">
                  <a:pos x="9" y="10"/>
                </a:cxn>
                <a:cxn ang="0">
                  <a:pos x="3" y="10"/>
                </a:cxn>
                <a:cxn ang="0">
                  <a:pos x="0" y="7"/>
                </a:cxn>
                <a:cxn ang="0">
                  <a:pos x="1" y="2"/>
                </a:cxn>
              </a:cxnLst>
              <a:rect l="0" t="0" r="r" b="b"/>
              <a:pathLst>
                <a:path w="37" h="22">
                  <a:moveTo>
                    <a:pt x="1" y="2"/>
                  </a:moveTo>
                  <a:lnTo>
                    <a:pt x="5" y="0"/>
                  </a:lnTo>
                  <a:lnTo>
                    <a:pt x="10" y="0"/>
                  </a:lnTo>
                  <a:lnTo>
                    <a:pt x="18" y="2"/>
                  </a:lnTo>
                  <a:lnTo>
                    <a:pt x="19" y="7"/>
                  </a:lnTo>
                  <a:lnTo>
                    <a:pt x="23" y="10"/>
                  </a:lnTo>
                  <a:lnTo>
                    <a:pt x="25" y="11"/>
                  </a:lnTo>
                  <a:lnTo>
                    <a:pt x="31" y="12"/>
                  </a:lnTo>
                  <a:lnTo>
                    <a:pt x="36" y="14"/>
                  </a:lnTo>
                  <a:lnTo>
                    <a:pt x="37" y="19"/>
                  </a:lnTo>
                  <a:lnTo>
                    <a:pt x="31" y="22"/>
                  </a:lnTo>
                  <a:lnTo>
                    <a:pt x="24" y="18"/>
                  </a:lnTo>
                  <a:lnTo>
                    <a:pt x="19" y="18"/>
                  </a:lnTo>
                  <a:lnTo>
                    <a:pt x="15" y="14"/>
                  </a:lnTo>
                  <a:lnTo>
                    <a:pt x="9" y="10"/>
                  </a:lnTo>
                  <a:lnTo>
                    <a:pt x="3" y="10"/>
                  </a:lnTo>
                  <a:lnTo>
                    <a:pt x="0" y="7"/>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3" name="Freeform 1373">
              <a:extLst>
                <a:ext uri="{FF2B5EF4-FFF2-40B4-BE49-F238E27FC236}">
                  <a16:creationId xmlns:a16="http://schemas.microsoft.com/office/drawing/2014/main" id="{8658BE26-AE8E-A994-A407-755DCB652449}"/>
                </a:ext>
              </a:extLst>
            </p:cNvPr>
            <p:cNvSpPr>
              <a:spLocks/>
            </p:cNvSpPr>
            <p:nvPr/>
          </p:nvSpPr>
          <p:spPr bwMode="auto">
            <a:xfrm>
              <a:off x="2379659" y="3679369"/>
              <a:ext cx="51775" cy="30786"/>
            </a:xfrm>
            <a:custGeom>
              <a:avLst/>
              <a:gdLst/>
              <a:ahLst/>
              <a:cxnLst>
                <a:cxn ang="0">
                  <a:pos x="1" y="2"/>
                </a:cxn>
                <a:cxn ang="0">
                  <a:pos x="5" y="0"/>
                </a:cxn>
                <a:cxn ang="0">
                  <a:pos x="10" y="0"/>
                </a:cxn>
                <a:cxn ang="0">
                  <a:pos x="18" y="2"/>
                </a:cxn>
                <a:cxn ang="0">
                  <a:pos x="19" y="7"/>
                </a:cxn>
                <a:cxn ang="0">
                  <a:pos x="23" y="10"/>
                </a:cxn>
                <a:cxn ang="0">
                  <a:pos x="25" y="11"/>
                </a:cxn>
                <a:cxn ang="0">
                  <a:pos x="31" y="12"/>
                </a:cxn>
                <a:cxn ang="0">
                  <a:pos x="36" y="14"/>
                </a:cxn>
                <a:cxn ang="0">
                  <a:pos x="37" y="19"/>
                </a:cxn>
                <a:cxn ang="0">
                  <a:pos x="31" y="22"/>
                </a:cxn>
                <a:cxn ang="0">
                  <a:pos x="24" y="18"/>
                </a:cxn>
                <a:cxn ang="0">
                  <a:pos x="19" y="18"/>
                </a:cxn>
                <a:cxn ang="0">
                  <a:pos x="15" y="14"/>
                </a:cxn>
                <a:cxn ang="0">
                  <a:pos x="9" y="10"/>
                </a:cxn>
                <a:cxn ang="0">
                  <a:pos x="3" y="10"/>
                </a:cxn>
                <a:cxn ang="0">
                  <a:pos x="0" y="7"/>
                </a:cxn>
                <a:cxn ang="0">
                  <a:pos x="1" y="2"/>
                </a:cxn>
              </a:cxnLst>
              <a:rect l="0" t="0" r="r" b="b"/>
              <a:pathLst>
                <a:path w="37" h="22">
                  <a:moveTo>
                    <a:pt x="1" y="2"/>
                  </a:moveTo>
                  <a:lnTo>
                    <a:pt x="5" y="0"/>
                  </a:lnTo>
                  <a:lnTo>
                    <a:pt x="10" y="0"/>
                  </a:lnTo>
                  <a:lnTo>
                    <a:pt x="18" y="2"/>
                  </a:lnTo>
                  <a:lnTo>
                    <a:pt x="19" y="7"/>
                  </a:lnTo>
                  <a:lnTo>
                    <a:pt x="23" y="10"/>
                  </a:lnTo>
                  <a:lnTo>
                    <a:pt x="25" y="11"/>
                  </a:lnTo>
                  <a:lnTo>
                    <a:pt x="31" y="12"/>
                  </a:lnTo>
                  <a:lnTo>
                    <a:pt x="36" y="14"/>
                  </a:lnTo>
                  <a:lnTo>
                    <a:pt x="37" y="19"/>
                  </a:lnTo>
                  <a:lnTo>
                    <a:pt x="31" y="22"/>
                  </a:lnTo>
                  <a:lnTo>
                    <a:pt x="24" y="18"/>
                  </a:lnTo>
                  <a:lnTo>
                    <a:pt x="19" y="18"/>
                  </a:lnTo>
                  <a:lnTo>
                    <a:pt x="15" y="14"/>
                  </a:lnTo>
                  <a:lnTo>
                    <a:pt x="9" y="10"/>
                  </a:lnTo>
                  <a:lnTo>
                    <a:pt x="3" y="10"/>
                  </a:lnTo>
                  <a:lnTo>
                    <a:pt x="0" y="7"/>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4" name="Freeform 1374">
              <a:extLst>
                <a:ext uri="{FF2B5EF4-FFF2-40B4-BE49-F238E27FC236}">
                  <a16:creationId xmlns:a16="http://schemas.microsoft.com/office/drawing/2014/main" id="{427474E4-C910-A47B-9EE0-0FECD4CABC5B}"/>
                </a:ext>
              </a:extLst>
            </p:cNvPr>
            <p:cNvSpPr>
              <a:spLocks/>
            </p:cNvSpPr>
            <p:nvPr/>
          </p:nvSpPr>
          <p:spPr bwMode="auto">
            <a:xfrm>
              <a:off x="2369864" y="3693363"/>
              <a:ext cx="36382" cy="29386"/>
            </a:xfrm>
            <a:custGeom>
              <a:avLst/>
              <a:gdLst/>
              <a:ahLst/>
              <a:cxnLst>
                <a:cxn ang="0">
                  <a:pos x="1" y="4"/>
                </a:cxn>
                <a:cxn ang="0">
                  <a:pos x="0" y="2"/>
                </a:cxn>
                <a:cxn ang="0">
                  <a:pos x="2" y="0"/>
                </a:cxn>
                <a:cxn ang="0">
                  <a:pos x="7" y="2"/>
                </a:cxn>
                <a:cxn ang="0">
                  <a:pos x="10" y="2"/>
                </a:cxn>
                <a:cxn ang="0">
                  <a:pos x="13" y="4"/>
                </a:cxn>
                <a:cxn ang="0">
                  <a:pos x="20" y="8"/>
                </a:cxn>
                <a:cxn ang="0">
                  <a:pos x="23" y="11"/>
                </a:cxn>
                <a:cxn ang="0">
                  <a:pos x="26" y="16"/>
                </a:cxn>
                <a:cxn ang="0">
                  <a:pos x="23" y="18"/>
                </a:cxn>
                <a:cxn ang="0">
                  <a:pos x="20" y="21"/>
                </a:cxn>
                <a:cxn ang="0">
                  <a:pos x="13" y="18"/>
                </a:cxn>
                <a:cxn ang="0">
                  <a:pos x="6" y="13"/>
                </a:cxn>
                <a:cxn ang="0">
                  <a:pos x="3" y="11"/>
                </a:cxn>
                <a:cxn ang="0">
                  <a:pos x="1" y="9"/>
                </a:cxn>
                <a:cxn ang="0">
                  <a:pos x="1" y="4"/>
                </a:cxn>
              </a:cxnLst>
              <a:rect l="0" t="0" r="r" b="b"/>
              <a:pathLst>
                <a:path w="26" h="21">
                  <a:moveTo>
                    <a:pt x="1" y="4"/>
                  </a:moveTo>
                  <a:lnTo>
                    <a:pt x="0" y="2"/>
                  </a:lnTo>
                  <a:lnTo>
                    <a:pt x="2" y="0"/>
                  </a:lnTo>
                  <a:lnTo>
                    <a:pt x="7" y="2"/>
                  </a:lnTo>
                  <a:lnTo>
                    <a:pt x="10" y="2"/>
                  </a:lnTo>
                  <a:lnTo>
                    <a:pt x="13" y="4"/>
                  </a:lnTo>
                  <a:lnTo>
                    <a:pt x="20" y="8"/>
                  </a:lnTo>
                  <a:lnTo>
                    <a:pt x="23" y="11"/>
                  </a:lnTo>
                  <a:lnTo>
                    <a:pt x="26" y="16"/>
                  </a:lnTo>
                  <a:lnTo>
                    <a:pt x="23" y="18"/>
                  </a:lnTo>
                  <a:lnTo>
                    <a:pt x="20" y="21"/>
                  </a:lnTo>
                  <a:lnTo>
                    <a:pt x="13" y="18"/>
                  </a:lnTo>
                  <a:lnTo>
                    <a:pt x="6" y="13"/>
                  </a:lnTo>
                  <a:lnTo>
                    <a:pt x="3" y="11"/>
                  </a:lnTo>
                  <a:lnTo>
                    <a:pt x="1" y="9"/>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5" name="Freeform 1375">
              <a:extLst>
                <a:ext uri="{FF2B5EF4-FFF2-40B4-BE49-F238E27FC236}">
                  <a16:creationId xmlns:a16="http://schemas.microsoft.com/office/drawing/2014/main" id="{566D0CC3-D0BF-1D53-EA39-EFDFA742395C}"/>
                </a:ext>
              </a:extLst>
            </p:cNvPr>
            <p:cNvSpPr>
              <a:spLocks/>
            </p:cNvSpPr>
            <p:nvPr/>
          </p:nvSpPr>
          <p:spPr bwMode="auto">
            <a:xfrm>
              <a:off x="2369864" y="3693363"/>
              <a:ext cx="36382" cy="29386"/>
            </a:xfrm>
            <a:custGeom>
              <a:avLst/>
              <a:gdLst/>
              <a:ahLst/>
              <a:cxnLst>
                <a:cxn ang="0">
                  <a:pos x="1" y="4"/>
                </a:cxn>
                <a:cxn ang="0">
                  <a:pos x="0" y="2"/>
                </a:cxn>
                <a:cxn ang="0">
                  <a:pos x="2" y="0"/>
                </a:cxn>
                <a:cxn ang="0">
                  <a:pos x="7" y="2"/>
                </a:cxn>
                <a:cxn ang="0">
                  <a:pos x="10" y="2"/>
                </a:cxn>
                <a:cxn ang="0">
                  <a:pos x="13" y="4"/>
                </a:cxn>
                <a:cxn ang="0">
                  <a:pos x="20" y="8"/>
                </a:cxn>
                <a:cxn ang="0">
                  <a:pos x="23" y="11"/>
                </a:cxn>
                <a:cxn ang="0">
                  <a:pos x="26" y="16"/>
                </a:cxn>
                <a:cxn ang="0">
                  <a:pos x="23" y="18"/>
                </a:cxn>
                <a:cxn ang="0">
                  <a:pos x="20" y="21"/>
                </a:cxn>
                <a:cxn ang="0">
                  <a:pos x="13" y="18"/>
                </a:cxn>
                <a:cxn ang="0">
                  <a:pos x="6" y="13"/>
                </a:cxn>
                <a:cxn ang="0">
                  <a:pos x="3" y="11"/>
                </a:cxn>
                <a:cxn ang="0">
                  <a:pos x="1" y="9"/>
                </a:cxn>
                <a:cxn ang="0">
                  <a:pos x="1" y="4"/>
                </a:cxn>
              </a:cxnLst>
              <a:rect l="0" t="0" r="r" b="b"/>
              <a:pathLst>
                <a:path w="26" h="21">
                  <a:moveTo>
                    <a:pt x="1" y="4"/>
                  </a:moveTo>
                  <a:lnTo>
                    <a:pt x="0" y="2"/>
                  </a:lnTo>
                  <a:lnTo>
                    <a:pt x="2" y="0"/>
                  </a:lnTo>
                  <a:lnTo>
                    <a:pt x="7" y="2"/>
                  </a:lnTo>
                  <a:lnTo>
                    <a:pt x="10" y="2"/>
                  </a:lnTo>
                  <a:lnTo>
                    <a:pt x="13" y="4"/>
                  </a:lnTo>
                  <a:lnTo>
                    <a:pt x="20" y="8"/>
                  </a:lnTo>
                  <a:lnTo>
                    <a:pt x="23" y="11"/>
                  </a:lnTo>
                  <a:lnTo>
                    <a:pt x="26" y="16"/>
                  </a:lnTo>
                  <a:lnTo>
                    <a:pt x="23" y="18"/>
                  </a:lnTo>
                  <a:lnTo>
                    <a:pt x="20" y="21"/>
                  </a:lnTo>
                  <a:lnTo>
                    <a:pt x="13" y="18"/>
                  </a:lnTo>
                  <a:lnTo>
                    <a:pt x="6" y="13"/>
                  </a:lnTo>
                  <a:lnTo>
                    <a:pt x="3" y="11"/>
                  </a:lnTo>
                  <a:lnTo>
                    <a:pt x="1" y="9"/>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6" name="Freeform 1376">
              <a:extLst>
                <a:ext uri="{FF2B5EF4-FFF2-40B4-BE49-F238E27FC236}">
                  <a16:creationId xmlns:a16="http://schemas.microsoft.com/office/drawing/2014/main" id="{8E630C95-4A33-1427-3AC6-FF8640E81287}"/>
                </a:ext>
              </a:extLst>
            </p:cNvPr>
            <p:cNvSpPr>
              <a:spLocks/>
            </p:cNvSpPr>
            <p:nvPr/>
          </p:nvSpPr>
          <p:spPr bwMode="auto">
            <a:xfrm>
              <a:off x="2392253" y="3722748"/>
              <a:ext cx="22389" cy="18192"/>
            </a:xfrm>
            <a:custGeom>
              <a:avLst/>
              <a:gdLst/>
              <a:ahLst/>
              <a:cxnLst>
                <a:cxn ang="0">
                  <a:pos x="1" y="1"/>
                </a:cxn>
                <a:cxn ang="0">
                  <a:pos x="6" y="1"/>
                </a:cxn>
                <a:cxn ang="0">
                  <a:pos x="9" y="0"/>
                </a:cxn>
                <a:cxn ang="0">
                  <a:pos x="12" y="1"/>
                </a:cxn>
                <a:cxn ang="0">
                  <a:pos x="14" y="1"/>
                </a:cxn>
                <a:cxn ang="0">
                  <a:pos x="16" y="5"/>
                </a:cxn>
                <a:cxn ang="0">
                  <a:pos x="16" y="10"/>
                </a:cxn>
                <a:cxn ang="0">
                  <a:pos x="14" y="12"/>
                </a:cxn>
                <a:cxn ang="0">
                  <a:pos x="10" y="13"/>
                </a:cxn>
                <a:cxn ang="0">
                  <a:pos x="7" y="12"/>
                </a:cxn>
                <a:cxn ang="0">
                  <a:pos x="0" y="6"/>
                </a:cxn>
                <a:cxn ang="0">
                  <a:pos x="1" y="1"/>
                </a:cxn>
              </a:cxnLst>
              <a:rect l="0" t="0" r="r" b="b"/>
              <a:pathLst>
                <a:path w="16" h="13">
                  <a:moveTo>
                    <a:pt x="1" y="1"/>
                  </a:moveTo>
                  <a:lnTo>
                    <a:pt x="6" y="1"/>
                  </a:lnTo>
                  <a:lnTo>
                    <a:pt x="9" y="0"/>
                  </a:lnTo>
                  <a:lnTo>
                    <a:pt x="12" y="1"/>
                  </a:lnTo>
                  <a:lnTo>
                    <a:pt x="14" y="1"/>
                  </a:lnTo>
                  <a:lnTo>
                    <a:pt x="16" y="5"/>
                  </a:lnTo>
                  <a:lnTo>
                    <a:pt x="16" y="10"/>
                  </a:lnTo>
                  <a:lnTo>
                    <a:pt x="14" y="12"/>
                  </a:lnTo>
                  <a:lnTo>
                    <a:pt x="10" y="13"/>
                  </a:lnTo>
                  <a:lnTo>
                    <a:pt x="7" y="12"/>
                  </a:lnTo>
                  <a:lnTo>
                    <a:pt x="0" y="6"/>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7" name="Freeform 1377">
              <a:extLst>
                <a:ext uri="{FF2B5EF4-FFF2-40B4-BE49-F238E27FC236}">
                  <a16:creationId xmlns:a16="http://schemas.microsoft.com/office/drawing/2014/main" id="{2CB6D3AF-2E7B-E55D-AEA7-ED00684C84E5}"/>
                </a:ext>
              </a:extLst>
            </p:cNvPr>
            <p:cNvSpPr>
              <a:spLocks/>
            </p:cNvSpPr>
            <p:nvPr/>
          </p:nvSpPr>
          <p:spPr bwMode="auto">
            <a:xfrm>
              <a:off x="2392253" y="3722748"/>
              <a:ext cx="22389" cy="18192"/>
            </a:xfrm>
            <a:custGeom>
              <a:avLst/>
              <a:gdLst/>
              <a:ahLst/>
              <a:cxnLst>
                <a:cxn ang="0">
                  <a:pos x="1" y="1"/>
                </a:cxn>
                <a:cxn ang="0">
                  <a:pos x="6" y="1"/>
                </a:cxn>
                <a:cxn ang="0">
                  <a:pos x="9" y="0"/>
                </a:cxn>
                <a:cxn ang="0">
                  <a:pos x="12" y="1"/>
                </a:cxn>
                <a:cxn ang="0">
                  <a:pos x="14" y="1"/>
                </a:cxn>
                <a:cxn ang="0">
                  <a:pos x="16" y="5"/>
                </a:cxn>
                <a:cxn ang="0">
                  <a:pos x="16" y="10"/>
                </a:cxn>
                <a:cxn ang="0">
                  <a:pos x="14" y="12"/>
                </a:cxn>
                <a:cxn ang="0">
                  <a:pos x="10" y="13"/>
                </a:cxn>
                <a:cxn ang="0">
                  <a:pos x="7" y="12"/>
                </a:cxn>
                <a:cxn ang="0">
                  <a:pos x="0" y="6"/>
                </a:cxn>
                <a:cxn ang="0">
                  <a:pos x="1" y="1"/>
                </a:cxn>
              </a:cxnLst>
              <a:rect l="0" t="0" r="r" b="b"/>
              <a:pathLst>
                <a:path w="16" h="13">
                  <a:moveTo>
                    <a:pt x="1" y="1"/>
                  </a:moveTo>
                  <a:lnTo>
                    <a:pt x="6" y="1"/>
                  </a:lnTo>
                  <a:lnTo>
                    <a:pt x="9" y="0"/>
                  </a:lnTo>
                  <a:lnTo>
                    <a:pt x="12" y="1"/>
                  </a:lnTo>
                  <a:lnTo>
                    <a:pt x="14" y="1"/>
                  </a:lnTo>
                  <a:lnTo>
                    <a:pt x="16" y="5"/>
                  </a:lnTo>
                  <a:lnTo>
                    <a:pt x="16" y="10"/>
                  </a:lnTo>
                  <a:lnTo>
                    <a:pt x="14" y="12"/>
                  </a:lnTo>
                  <a:lnTo>
                    <a:pt x="10" y="13"/>
                  </a:lnTo>
                  <a:lnTo>
                    <a:pt x="7" y="12"/>
                  </a:lnTo>
                  <a:lnTo>
                    <a:pt x="0" y="6"/>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8" name="Freeform 1378">
              <a:extLst>
                <a:ext uri="{FF2B5EF4-FFF2-40B4-BE49-F238E27FC236}">
                  <a16:creationId xmlns:a16="http://schemas.microsoft.com/office/drawing/2014/main" id="{F9360E74-72AC-1311-434D-6D97ADA7A053}"/>
                </a:ext>
              </a:extLst>
            </p:cNvPr>
            <p:cNvSpPr>
              <a:spLocks/>
            </p:cNvSpPr>
            <p:nvPr/>
          </p:nvSpPr>
          <p:spPr bwMode="auto">
            <a:xfrm>
              <a:off x="2392253" y="3722748"/>
              <a:ext cx="22389" cy="18192"/>
            </a:xfrm>
            <a:custGeom>
              <a:avLst/>
              <a:gdLst/>
              <a:ahLst/>
              <a:cxnLst>
                <a:cxn ang="0">
                  <a:pos x="1" y="1"/>
                </a:cxn>
                <a:cxn ang="0">
                  <a:pos x="6" y="1"/>
                </a:cxn>
                <a:cxn ang="0">
                  <a:pos x="9" y="0"/>
                </a:cxn>
                <a:cxn ang="0">
                  <a:pos x="12" y="1"/>
                </a:cxn>
                <a:cxn ang="0">
                  <a:pos x="14" y="1"/>
                </a:cxn>
                <a:cxn ang="0">
                  <a:pos x="16" y="5"/>
                </a:cxn>
                <a:cxn ang="0">
                  <a:pos x="16" y="10"/>
                </a:cxn>
                <a:cxn ang="0">
                  <a:pos x="14" y="12"/>
                </a:cxn>
                <a:cxn ang="0">
                  <a:pos x="10" y="13"/>
                </a:cxn>
                <a:cxn ang="0">
                  <a:pos x="7" y="12"/>
                </a:cxn>
                <a:cxn ang="0">
                  <a:pos x="0" y="6"/>
                </a:cxn>
                <a:cxn ang="0">
                  <a:pos x="1" y="1"/>
                </a:cxn>
              </a:cxnLst>
              <a:rect l="0" t="0" r="r" b="b"/>
              <a:pathLst>
                <a:path w="16" h="13">
                  <a:moveTo>
                    <a:pt x="1" y="1"/>
                  </a:moveTo>
                  <a:lnTo>
                    <a:pt x="6" y="1"/>
                  </a:lnTo>
                  <a:lnTo>
                    <a:pt x="9" y="0"/>
                  </a:lnTo>
                  <a:lnTo>
                    <a:pt x="12" y="1"/>
                  </a:lnTo>
                  <a:lnTo>
                    <a:pt x="14" y="1"/>
                  </a:lnTo>
                  <a:lnTo>
                    <a:pt x="16" y="5"/>
                  </a:lnTo>
                  <a:lnTo>
                    <a:pt x="16" y="10"/>
                  </a:lnTo>
                  <a:lnTo>
                    <a:pt x="14" y="12"/>
                  </a:lnTo>
                  <a:lnTo>
                    <a:pt x="10" y="13"/>
                  </a:lnTo>
                  <a:lnTo>
                    <a:pt x="7" y="12"/>
                  </a:lnTo>
                  <a:lnTo>
                    <a:pt x="0" y="6"/>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49" name="Freeform 1379">
              <a:extLst>
                <a:ext uri="{FF2B5EF4-FFF2-40B4-BE49-F238E27FC236}">
                  <a16:creationId xmlns:a16="http://schemas.microsoft.com/office/drawing/2014/main" id="{FD88094B-9871-573F-927B-D1C613FCAFB9}"/>
                </a:ext>
              </a:extLst>
            </p:cNvPr>
            <p:cNvSpPr>
              <a:spLocks/>
            </p:cNvSpPr>
            <p:nvPr/>
          </p:nvSpPr>
          <p:spPr bwMode="auto">
            <a:xfrm>
              <a:off x="2392253" y="3722748"/>
              <a:ext cx="22389" cy="18192"/>
            </a:xfrm>
            <a:custGeom>
              <a:avLst/>
              <a:gdLst/>
              <a:ahLst/>
              <a:cxnLst>
                <a:cxn ang="0">
                  <a:pos x="1" y="1"/>
                </a:cxn>
                <a:cxn ang="0">
                  <a:pos x="6" y="1"/>
                </a:cxn>
                <a:cxn ang="0">
                  <a:pos x="9" y="0"/>
                </a:cxn>
                <a:cxn ang="0">
                  <a:pos x="12" y="1"/>
                </a:cxn>
                <a:cxn ang="0">
                  <a:pos x="14" y="1"/>
                </a:cxn>
                <a:cxn ang="0">
                  <a:pos x="16" y="5"/>
                </a:cxn>
                <a:cxn ang="0">
                  <a:pos x="16" y="10"/>
                </a:cxn>
                <a:cxn ang="0">
                  <a:pos x="14" y="12"/>
                </a:cxn>
                <a:cxn ang="0">
                  <a:pos x="10" y="13"/>
                </a:cxn>
                <a:cxn ang="0">
                  <a:pos x="7" y="12"/>
                </a:cxn>
                <a:cxn ang="0">
                  <a:pos x="0" y="6"/>
                </a:cxn>
                <a:cxn ang="0">
                  <a:pos x="1" y="1"/>
                </a:cxn>
              </a:cxnLst>
              <a:rect l="0" t="0" r="r" b="b"/>
              <a:pathLst>
                <a:path w="16" h="13">
                  <a:moveTo>
                    <a:pt x="1" y="1"/>
                  </a:moveTo>
                  <a:lnTo>
                    <a:pt x="6" y="1"/>
                  </a:lnTo>
                  <a:lnTo>
                    <a:pt x="9" y="0"/>
                  </a:lnTo>
                  <a:lnTo>
                    <a:pt x="12" y="1"/>
                  </a:lnTo>
                  <a:lnTo>
                    <a:pt x="14" y="1"/>
                  </a:lnTo>
                  <a:lnTo>
                    <a:pt x="16" y="5"/>
                  </a:lnTo>
                  <a:lnTo>
                    <a:pt x="16" y="10"/>
                  </a:lnTo>
                  <a:lnTo>
                    <a:pt x="14" y="12"/>
                  </a:lnTo>
                  <a:lnTo>
                    <a:pt x="10" y="13"/>
                  </a:lnTo>
                  <a:lnTo>
                    <a:pt x="7" y="12"/>
                  </a:lnTo>
                  <a:lnTo>
                    <a:pt x="0" y="6"/>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0" name="Freeform 1380">
              <a:extLst>
                <a:ext uri="{FF2B5EF4-FFF2-40B4-BE49-F238E27FC236}">
                  <a16:creationId xmlns:a16="http://schemas.microsoft.com/office/drawing/2014/main" id="{90BC52AF-4BB6-1782-432A-0A2F22E0F2DA}"/>
                </a:ext>
              </a:extLst>
            </p:cNvPr>
            <p:cNvSpPr>
              <a:spLocks/>
            </p:cNvSpPr>
            <p:nvPr/>
          </p:nvSpPr>
          <p:spPr bwMode="auto">
            <a:xfrm>
              <a:off x="2350274" y="3703157"/>
              <a:ext cx="22389" cy="19590"/>
            </a:xfrm>
            <a:custGeom>
              <a:avLst/>
              <a:gdLst/>
              <a:ahLst/>
              <a:cxnLst>
                <a:cxn ang="0">
                  <a:pos x="2" y="0"/>
                </a:cxn>
                <a:cxn ang="0">
                  <a:pos x="7" y="0"/>
                </a:cxn>
                <a:cxn ang="0">
                  <a:pos x="10" y="0"/>
                </a:cxn>
                <a:cxn ang="0">
                  <a:pos x="12" y="4"/>
                </a:cxn>
                <a:cxn ang="0">
                  <a:pos x="16" y="6"/>
                </a:cxn>
                <a:cxn ang="0">
                  <a:pos x="14" y="11"/>
                </a:cxn>
                <a:cxn ang="0">
                  <a:pos x="10" y="14"/>
                </a:cxn>
                <a:cxn ang="0">
                  <a:pos x="6" y="12"/>
                </a:cxn>
                <a:cxn ang="0">
                  <a:pos x="2" y="9"/>
                </a:cxn>
                <a:cxn ang="0">
                  <a:pos x="0" y="7"/>
                </a:cxn>
                <a:cxn ang="0">
                  <a:pos x="0" y="5"/>
                </a:cxn>
                <a:cxn ang="0">
                  <a:pos x="2" y="0"/>
                </a:cxn>
              </a:cxnLst>
              <a:rect l="0" t="0" r="r" b="b"/>
              <a:pathLst>
                <a:path w="16" h="14">
                  <a:moveTo>
                    <a:pt x="2" y="0"/>
                  </a:moveTo>
                  <a:lnTo>
                    <a:pt x="7" y="0"/>
                  </a:lnTo>
                  <a:lnTo>
                    <a:pt x="10" y="0"/>
                  </a:lnTo>
                  <a:lnTo>
                    <a:pt x="12" y="4"/>
                  </a:lnTo>
                  <a:lnTo>
                    <a:pt x="16" y="6"/>
                  </a:lnTo>
                  <a:lnTo>
                    <a:pt x="14" y="11"/>
                  </a:lnTo>
                  <a:lnTo>
                    <a:pt x="10" y="14"/>
                  </a:lnTo>
                  <a:lnTo>
                    <a:pt x="6" y="12"/>
                  </a:lnTo>
                  <a:lnTo>
                    <a:pt x="2" y="9"/>
                  </a:lnTo>
                  <a:lnTo>
                    <a:pt x="0" y="7"/>
                  </a:lnTo>
                  <a:lnTo>
                    <a:pt x="0" y="5"/>
                  </a:lnTo>
                  <a:lnTo>
                    <a:pt x="2"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1" name="Freeform 1381">
              <a:extLst>
                <a:ext uri="{FF2B5EF4-FFF2-40B4-BE49-F238E27FC236}">
                  <a16:creationId xmlns:a16="http://schemas.microsoft.com/office/drawing/2014/main" id="{6B1E7D6F-CFE8-843E-3726-52EDE0E3D470}"/>
                </a:ext>
              </a:extLst>
            </p:cNvPr>
            <p:cNvSpPr>
              <a:spLocks/>
            </p:cNvSpPr>
            <p:nvPr/>
          </p:nvSpPr>
          <p:spPr bwMode="auto">
            <a:xfrm>
              <a:off x="2350274" y="3703157"/>
              <a:ext cx="22389" cy="19590"/>
            </a:xfrm>
            <a:custGeom>
              <a:avLst/>
              <a:gdLst/>
              <a:ahLst/>
              <a:cxnLst>
                <a:cxn ang="0">
                  <a:pos x="2" y="0"/>
                </a:cxn>
                <a:cxn ang="0">
                  <a:pos x="7" y="0"/>
                </a:cxn>
                <a:cxn ang="0">
                  <a:pos x="10" y="0"/>
                </a:cxn>
                <a:cxn ang="0">
                  <a:pos x="12" y="4"/>
                </a:cxn>
                <a:cxn ang="0">
                  <a:pos x="16" y="6"/>
                </a:cxn>
                <a:cxn ang="0">
                  <a:pos x="14" y="11"/>
                </a:cxn>
                <a:cxn ang="0">
                  <a:pos x="10" y="14"/>
                </a:cxn>
                <a:cxn ang="0">
                  <a:pos x="6" y="12"/>
                </a:cxn>
                <a:cxn ang="0">
                  <a:pos x="2" y="9"/>
                </a:cxn>
                <a:cxn ang="0">
                  <a:pos x="0" y="7"/>
                </a:cxn>
                <a:cxn ang="0">
                  <a:pos x="0" y="5"/>
                </a:cxn>
                <a:cxn ang="0">
                  <a:pos x="2" y="0"/>
                </a:cxn>
              </a:cxnLst>
              <a:rect l="0" t="0" r="r" b="b"/>
              <a:pathLst>
                <a:path w="16" h="14">
                  <a:moveTo>
                    <a:pt x="2" y="0"/>
                  </a:moveTo>
                  <a:lnTo>
                    <a:pt x="7" y="0"/>
                  </a:lnTo>
                  <a:lnTo>
                    <a:pt x="10" y="0"/>
                  </a:lnTo>
                  <a:lnTo>
                    <a:pt x="12" y="4"/>
                  </a:lnTo>
                  <a:lnTo>
                    <a:pt x="16" y="6"/>
                  </a:lnTo>
                  <a:lnTo>
                    <a:pt x="14" y="11"/>
                  </a:lnTo>
                  <a:lnTo>
                    <a:pt x="10" y="14"/>
                  </a:lnTo>
                  <a:lnTo>
                    <a:pt x="6" y="12"/>
                  </a:lnTo>
                  <a:lnTo>
                    <a:pt x="2" y="9"/>
                  </a:lnTo>
                  <a:lnTo>
                    <a:pt x="0" y="7"/>
                  </a:lnTo>
                  <a:lnTo>
                    <a:pt x="0" y="5"/>
                  </a:lnTo>
                  <a:lnTo>
                    <a:pt x="2"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052" name="Gruppe 2096">
              <a:extLst>
                <a:ext uri="{FF2B5EF4-FFF2-40B4-BE49-F238E27FC236}">
                  <a16:creationId xmlns:a16="http://schemas.microsoft.com/office/drawing/2014/main" id="{ACDAF41A-A901-801D-007D-4D9C5FA459C0}"/>
                </a:ext>
              </a:extLst>
            </p:cNvPr>
            <p:cNvGrpSpPr>
              <a:grpSpLocks/>
            </p:cNvGrpSpPr>
            <p:nvPr/>
          </p:nvGrpSpPr>
          <p:grpSpPr>
            <a:xfrm>
              <a:off x="1222988" y="2930149"/>
              <a:ext cx="267281" cy="215496"/>
              <a:chOff x="2701914" y="2944813"/>
              <a:chExt cx="303224" cy="244475"/>
            </a:xfrm>
            <a:grpFill/>
          </p:grpSpPr>
          <p:sp>
            <p:nvSpPr>
              <p:cNvPr id="1876" name="Freeform 1382">
                <a:extLst>
                  <a:ext uri="{FF2B5EF4-FFF2-40B4-BE49-F238E27FC236}">
                    <a16:creationId xmlns:a16="http://schemas.microsoft.com/office/drawing/2014/main" id="{9952E260-EA9B-DD2C-E28F-97732F6A9C54}"/>
                  </a:ext>
                </a:extLst>
              </p:cNvPr>
              <p:cNvSpPr>
                <a:spLocks/>
              </p:cNvSpPr>
              <p:nvPr/>
            </p:nvSpPr>
            <p:spPr bwMode="auto">
              <a:xfrm>
                <a:off x="2701914" y="2944813"/>
                <a:ext cx="298450" cy="244475"/>
              </a:xfrm>
              <a:custGeom>
                <a:avLst/>
                <a:gdLst/>
                <a:ahLst/>
                <a:cxnLst>
                  <a:cxn ang="0">
                    <a:pos x="83" y="13"/>
                  </a:cxn>
                  <a:cxn ang="0">
                    <a:pos x="103" y="4"/>
                  </a:cxn>
                  <a:cxn ang="0">
                    <a:pos x="117" y="2"/>
                  </a:cxn>
                  <a:cxn ang="0">
                    <a:pos x="131" y="1"/>
                  </a:cxn>
                  <a:cxn ang="0">
                    <a:pos x="147" y="5"/>
                  </a:cxn>
                  <a:cxn ang="0">
                    <a:pos x="160" y="10"/>
                  </a:cxn>
                  <a:cxn ang="0">
                    <a:pos x="163" y="26"/>
                  </a:cxn>
                  <a:cxn ang="0">
                    <a:pos x="164" y="33"/>
                  </a:cxn>
                  <a:cxn ang="0">
                    <a:pos x="165" y="43"/>
                  </a:cxn>
                  <a:cxn ang="0">
                    <a:pos x="170" y="61"/>
                  </a:cxn>
                  <a:cxn ang="0">
                    <a:pos x="180" y="66"/>
                  </a:cxn>
                  <a:cxn ang="0">
                    <a:pos x="160" y="79"/>
                  </a:cxn>
                  <a:cxn ang="0">
                    <a:pos x="165" y="86"/>
                  </a:cxn>
                  <a:cxn ang="0">
                    <a:pos x="184" y="91"/>
                  </a:cxn>
                  <a:cxn ang="0">
                    <a:pos x="185" y="117"/>
                  </a:cxn>
                  <a:cxn ang="0">
                    <a:pos x="183" y="122"/>
                  </a:cxn>
                  <a:cxn ang="0">
                    <a:pos x="181" y="109"/>
                  </a:cxn>
                  <a:cxn ang="0">
                    <a:pos x="173" y="97"/>
                  </a:cxn>
                  <a:cxn ang="0">
                    <a:pos x="172" y="113"/>
                  </a:cxn>
                  <a:cxn ang="0">
                    <a:pos x="169" y="122"/>
                  </a:cxn>
                  <a:cxn ang="0">
                    <a:pos x="175" y="130"/>
                  </a:cxn>
                  <a:cxn ang="0">
                    <a:pos x="163" y="133"/>
                  </a:cxn>
                  <a:cxn ang="0">
                    <a:pos x="153" y="130"/>
                  </a:cxn>
                  <a:cxn ang="0">
                    <a:pos x="139" y="154"/>
                  </a:cxn>
                  <a:cxn ang="0">
                    <a:pos x="123" y="148"/>
                  </a:cxn>
                  <a:cxn ang="0">
                    <a:pos x="112" y="144"/>
                  </a:cxn>
                  <a:cxn ang="0">
                    <a:pos x="102" y="144"/>
                  </a:cxn>
                  <a:cxn ang="0">
                    <a:pos x="97" y="135"/>
                  </a:cxn>
                  <a:cxn ang="0">
                    <a:pos x="94" y="127"/>
                  </a:cxn>
                  <a:cxn ang="0">
                    <a:pos x="86" y="119"/>
                  </a:cxn>
                  <a:cxn ang="0">
                    <a:pos x="83" y="103"/>
                  </a:cxn>
                  <a:cxn ang="0">
                    <a:pos x="75" y="96"/>
                  </a:cxn>
                  <a:cxn ang="0">
                    <a:pos x="65" y="100"/>
                  </a:cxn>
                  <a:cxn ang="0">
                    <a:pos x="62" y="112"/>
                  </a:cxn>
                  <a:cxn ang="0">
                    <a:pos x="53" y="122"/>
                  </a:cxn>
                  <a:cxn ang="0">
                    <a:pos x="48" y="122"/>
                  </a:cxn>
                  <a:cxn ang="0">
                    <a:pos x="35" y="120"/>
                  </a:cxn>
                  <a:cxn ang="0">
                    <a:pos x="30" y="119"/>
                  </a:cxn>
                  <a:cxn ang="0">
                    <a:pos x="11" y="91"/>
                  </a:cxn>
                  <a:cxn ang="0">
                    <a:pos x="2" y="79"/>
                  </a:cxn>
                  <a:cxn ang="0">
                    <a:pos x="0" y="72"/>
                  </a:cxn>
                  <a:cxn ang="0">
                    <a:pos x="22" y="62"/>
                  </a:cxn>
                  <a:cxn ang="0">
                    <a:pos x="30" y="58"/>
                  </a:cxn>
                  <a:cxn ang="0">
                    <a:pos x="25" y="46"/>
                  </a:cxn>
                  <a:cxn ang="0">
                    <a:pos x="40" y="46"/>
                  </a:cxn>
                  <a:cxn ang="0">
                    <a:pos x="47" y="45"/>
                  </a:cxn>
                  <a:cxn ang="0">
                    <a:pos x="61" y="26"/>
                  </a:cxn>
                  <a:cxn ang="0">
                    <a:pos x="80" y="11"/>
                  </a:cxn>
                </a:cxnLst>
                <a:rect l="0" t="0" r="r" b="b"/>
                <a:pathLst>
                  <a:path w="188" h="154">
                    <a:moveTo>
                      <a:pt x="80" y="11"/>
                    </a:moveTo>
                    <a:lnTo>
                      <a:pt x="80" y="12"/>
                    </a:lnTo>
                    <a:lnTo>
                      <a:pt x="83" y="13"/>
                    </a:lnTo>
                    <a:lnTo>
                      <a:pt x="93" y="13"/>
                    </a:lnTo>
                    <a:lnTo>
                      <a:pt x="98" y="9"/>
                    </a:lnTo>
                    <a:lnTo>
                      <a:pt x="103" y="4"/>
                    </a:lnTo>
                    <a:lnTo>
                      <a:pt x="107" y="2"/>
                    </a:lnTo>
                    <a:lnTo>
                      <a:pt x="113" y="6"/>
                    </a:lnTo>
                    <a:lnTo>
                      <a:pt x="117" y="2"/>
                    </a:lnTo>
                    <a:lnTo>
                      <a:pt x="121" y="0"/>
                    </a:lnTo>
                    <a:lnTo>
                      <a:pt x="124" y="0"/>
                    </a:lnTo>
                    <a:lnTo>
                      <a:pt x="131" y="1"/>
                    </a:lnTo>
                    <a:lnTo>
                      <a:pt x="138" y="4"/>
                    </a:lnTo>
                    <a:lnTo>
                      <a:pt x="143" y="4"/>
                    </a:lnTo>
                    <a:lnTo>
                      <a:pt x="147" y="5"/>
                    </a:lnTo>
                    <a:lnTo>
                      <a:pt x="150" y="9"/>
                    </a:lnTo>
                    <a:lnTo>
                      <a:pt x="158" y="10"/>
                    </a:lnTo>
                    <a:lnTo>
                      <a:pt x="160" y="10"/>
                    </a:lnTo>
                    <a:lnTo>
                      <a:pt x="163" y="15"/>
                    </a:lnTo>
                    <a:lnTo>
                      <a:pt x="163" y="21"/>
                    </a:lnTo>
                    <a:lnTo>
                      <a:pt x="163" y="26"/>
                    </a:lnTo>
                    <a:lnTo>
                      <a:pt x="162" y="27"/>
                    </a:lnTo>
                    <a:lnTo>
                      <a:pt x="162" y="30"/>
                    </a:lnTo>
                    <a:lnTo>
                      <a:pt x="164" y="33"/>
                    </a:lnTo>
                    <a:lnTo>
                      <a:pt x="164" y="37"/>
                    </a:lnTo>
                    <a:lnTo>
                      <a:pt x="162" y="41"/>
                    </a:lnTo>
                    <a:lnTo>
                      <a:pt x="165" y="43"/>
                    </a:lnTo>
                    <a:lnTo>
                      <a:pt x="170" y="48"/>
                    </a:lnTo>
                    <a:lnTo>
                      <a:pt x="170" y="52"/>
                    </a:lnTo>
                    <a:lnTo>
                      <a:pt x="170" y="61"/>
                    </a:lnTo>
                    <a:lnTo>
                      <a:pt x="174" y="61"/>
                    </a:lnTo>
                    <a:lnTo>
                      <a:pt x="178" y="62"/>
                    </a:lnTo>
                    <a:lnTo>
                      <a:pt x="180" y="66"/>
                    </a:lnTo>
                    <a:lnTo>
                      <a:pt x="173" y="72"/>
                    </a:lnTo>
                    <a:lnTo>
                      <a:pt x="167" y="77"/>
                    </a:lnTo>
                    <a:lnTo>
                      <a:pt x="160" y="79"/>
                    </a:lnTo>
                    <a:lnTo>
                      <a:pt x="160" y="82"/>
                    </a:lnTo>
                    <a:lnTo>
                      <a:pt x="160" y="86"/>
                    </a:lnTo>
                    <a:lnTo>
                      <a:pt x="165" y="86"/>
                    </a:lnTo>
                    <a:lnTo>
                      <a:pt x="172" y="82"/>
                    </a:lnTo>
                    <a:lnTo>
                      <a:pt x="179" y="86"/>
                    </a:lnTo>
                    <a:lnTo>
                      <a:pt x="184" y="91"/>
                    </a:lnTo>
                    <a:lnTo>
                      <a:pt x="185" y="96"/>
                    </a:lnTo>
                    <a:lnTo>
                      <a:pt x="188" y="107"/>
                    </a:lnTo>
                    <a:lnTo>
                      <a:pt x="185" y="117"/>
                    </a:lnTo>
                    <a:lnTo>
                      <a:pt x="185" y="123"/>
                    </a:lnTo>
                    <a:lnTo>
                      <a:pt x="180" y="127"/>
                    </a:lnTo>
                    <a:lnTo>
                      <a:pt x="183" y="122"/>
                    </a:lnTo>
                    <a:lnTo>
                      <a:pt x="179" y="118"/>
                    </a:lnTo>
                    <a:lnTo>
                      <a:pt x="179" y="115"/>
                    </a:lnTo>
                    <a:lnTo>
                      <a:pt x="181" y="109"/>
                    </a:lnTo>
                    <a:lnTo>
                      <a:pt x="181" y="104"/>
                    </a:lnTo>
                    <a:lnTo>
                      <a:pt x="179" y="99"/>
                    </a:lnTo>
                    <a:lnTo>
                      <a:pt x="173" y="97"/>
                    </a:lnTo>
                    <a:lnTo>
                      <a:pt x="169" y="100"/>
                    </a:lnTo>
                    <a:lnTo>
                      <a:pt x="172" y="103"/>
                    </a:lnTo>
                    <a:lnTo>
                      <a:pt x="172" y="113"/>
                    </a:lnTo>
                    <a:lnTo>
                      <a:pt x="164" y="124"/>
                    </a:lnTo>
                    <a:lnTo>
                      <a:pt x="168" y="125"/>
                    </a:lnTo>
                    <a:lnTo>
                      <a:pt x="169" y="122"/>
                    </a:lnTo>
                    <a:lnTo>
                      <a:pt x="175" y="122"/>
                    </a:lnTo>
                    <a:lnTo>
                      <a:pt x="177" y="127"/>
                    </a:lnTo>
                    <a:lnTo>
                      <a:pt x="175" y="130"/>
                    </a:lnTo>
                    <a:lnTo>
                      <a:pt x="173" y="135"/>
                    </a:lnTo>
                    <a:lnTo>
                      <a:pt x="164" y="138"/>
                    </a:lnTo>
                    <a:lnTo>
                      <a:pt x="163" y="133"/>
                    </a:lnTo>
                    <a:lnTo>
                      <a:pt x="160" y="133"/>
                    </a:lnTo>
                    <a:lnTo>
                      <a:pt x="157" y="130"/>
                    </a:lnTo>
                    <a:lnTo>
                      <a:pt x="153" y="130"/>
                    </a:lnTo>
                    <a:lnTo>
                      <a:pt x="152" y="137"/>
                    </a:lnTo>
                    <a:lnTo>
                      <a:pt x="144" y="150"/>
                    </a:lnTo>
                    <a:lnTo>
                      <a:pt x="139" y="154"/>
                    </a:lnTo>
                    <a:lnTo>
                      <a:pt x="128" y="154"/>
                    </a:lnTo>
                    <a:lnTo>
                      <a:pt x="124" y="149"/>
                    </a:lnTo>
                    <a:lnTo>
                      <a:pt x="123" y="148"/>
                    </a:lnTo>
                    <a:lnTo>
                      <a:pt x="119" y="142"/>
                    </a:lnTo>
                    <a:lnTo>
                      <a:pt x="116" y="142"/>
                    </a:lnTo>
                    <a:lnTo>
                      <a:pt x="112" y="144"/>
                    </a:lnTo>
                    <a:lnTo>
                      <a:pt x="108" y="143"/>
                    </a:lnTo>
                    <a:lnTo>
                      <a:pt x="104" y="144"/>
                    </a:lnTo>
                    <a:lnTo>
                      <a:pt x="102" y="144"/>
                    </a:lnTo>
                    <a:lnTo>
                      <a:pt x="99" y="143"/>
                    </a:lnTo>
                    <a:lnTo>
                      <a:pt x="98" y="140"/>
                    </a:lnTo>
                    <a:lnTo>
                      <a:pt x="97" y="135"/>
                    </a:lnTo>
                    <a:lnTo>
                      <a:pt x="96" y="132"/>
                    </a:lnTo>
                    <a:lnTo>
                      <a:pt x="96" y="128"/>
                    </a:lnTo>
                    <a:lnTo>
                      <a:pt x="94" y="127"/>
                    </a:lnTo>
                    <a:lnTo>
                      <a:pt x="88" y="124"/>
                    </a:lnTo>
                    <a:lnTo>
                      <a:pt x="87" y="122"/>
                    </a:lnTo>
                    <a:lnTo>
                      <a:pt x="86" y="119"/>
                    </a:lnTo>
                    <a:lnTo>
                      <a:pt x="85" y="117"/>
                    </a:lnTo>
                    <a:lnTo>
                      <a:pt x="85" y="108"/>
                    </a:lnTo>
                    <a:lnTo>
                      <a:pt x="83" y="103"/>
                    </a:lnTo>
                    <a:lnTo>
                      <a:pt x="78" y="97"/>
                    </a:lnTo>
                    <a:lnTo>
                      <a:pt x="75" y="96"/>
                    </a:lnTo>
                    <a:lnTo>
                      <a:pt x="75" y="96"/>
                    </a:lnTo>
                    <a:lnTo>
                      <a:pt x="72" y="98"/>
                    </a:lnTo>
                    <a:lnTo>
                      <a:pt x="66" y="98"/>
                    </a:lnTo>
                    <a:lnTo>
                      <a:pt x="65" y="100"/>
                    </a:lnTo>
                    <a:lnTo>
                      <a:pt x="61" y="102"/>
                    </a:lnTo>
                    <a:lnTo>
                      <a:pt x="62" y="110"/>
                    </a:lnTo>
                    <a:lnTo>
                      <a:pt x="62" y="112"/>
                    </a:lnTo>
                    <a:lnTo>
                      <a:pt x="52" y="114"/>
                    </a:lnTo>
                    <a:lnTo>
                      <a:pt x="53" y="119"/>
                    </a:lnTo>
                    <a:lnTo>
                      <a:pt x="53" y="122"/>
                    </a:lnTo>
                    <a:lnTo>
                      <a:pt x="52" y="123"/>
                    </a:lnTo>
                    <a:lnTo>
                      <a:pt x="51" y="123"/>
                    </a:lnTo>
                    <a:lnTo>
                      <a:pt x="48" y="122"/>
                    </a:lnTo>
                    <a:lnTo>
                      <a:pt x="46" y="120"/>
                    </a:lnTo>
                    <a:lnTo>
                      <a:pt x="43" y="123"/>
                    </a:lnTo>
                    <a:lnTo>
                      <a:pt x="35" y="120"/>
                    </a:lnTo>
                    <a:lnTo>
                      <a:pt x="32" y="120"/>
                    </a:lnTo>
                    <a:lnTo>
                      <a:pt x="31" y="119"/>
                    </a:lnTo>
                    <a:lnTo>
                      <a:pt x="30" y="119"/>
                    </a:lnTo>
                    <a:lnTo>
                      <a:pt x="22" y="108"/>
                    </a:lnTo>
                    <a:lnTo>
                      <a:pt x="12" y="102"/>
                    </a:lnTo>
                    <a:lnTo>
                      <a:pt x="11" y="91"/>
                    </a:lnTo>
                    <a:lnTo>
                      <a:pt x="10" y="88"/>
                    </a:lnTo>
                    <a:lnTo>
                      <a:pt x="9" y="86"/>
                    </a:lnTo>
                    <a:lnTo>
                      <a:pt x="2" y="79"/>
                    </a:lnTo>
                    <a:lnTo>
                      <a:pt x="0" y="77"/>
                    </a:lnTo>
                    <a:lnTo>
                      <a:pt x="0" y="76"/>
                    </a:lnTo>
                    <a:lnTo>
                      <a:pt x="0" y="72"/>
                    </a:lnTo>
                    <a:lnTo>
                      <a:pt x="10" y="61"/>
                    </a:lnTo>
                    <a:lnTo>
                      <a:pt x="14" y="61"/>
                    </a:lnTo>
                    <a:lnTo>
                      <a:pt x="22" y="62"/>
                    </a:lnTo>
                    <a:lnTo>
                      <a:pt x="24" y="62"/>
                    </a:lnTo>
                    <a:lnTo>
                      <a:pt x="30" y="61"/>
                    </a:lnTo>
                    <a:lnTo>
                      <a:pt x="30" y="58"/>
                    </a:lnTo>
                    <a:lnTo>
                      <a:pt x="22" y="52"/>
                    </a:lnTo>
                    <a:lnTo>
                      <a:pt x="22" y="48"/>
                    </a:lnTo>
                    <a:lnTo>
                      <a:pt x="25" y="46"/>
                    </a:lnTo>
                    <a:lnTo>
                      <a:pt x="31" y="43"/>
                    </a:lnTo>
                    <a:lnTo>
                      <a:pt x="34" y="43"/>
                    </a:lnTo>
                    <a:lnTo>
                      <a:pt x="40" y="46"/>
                    </a:lnTo>
                    <a:lnTo>
                      <a:pt x="42" y="47"/>
                    </a:lnTo>
                    <a:lnTo>
                      <a:pt x="46" y="46"/>
                    </a:lnTo>
                    <a:lnTo>
                      <a:pt x="47" y="45"/>
                    </a:lnTo>
                    <a:lnTo>
                      <a:pt x="56" y="33"/>
                    </a:lnTo>
                    <a:lnTo>
                      <a:pt x="60" y="30"/>
                    </a:lnTo>
                    <a:lnTo>
                      <a:pt x="61" y="26"/>
                    </a:lnTo>
                    <a:lnTo>
                      <a:pt x="65" y="17"/>
                    </a:lnTo>
                    <a:lnTo>
                      <a:pt x="67" y="15"/>
                    </a:lnTo>
                    <a:lnTo>
                      <a:pt x="80"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7" name="Freeform 1383">
                <a:extLst>
                  <a:ext uri="{FF2B5EF4-FFF2-40B4-BE49-F238E27FC236}">
                    <a16:creationId xmlns:a16="http://schemas.microsoft.com/office/drawing/2014/main" id="{DDC12E32-7A15-B224-8000-DDB6693CF0F4}"/>
                  </a:ext>
                </a:extLst>
              </p:cNvPr>
              <p:cNvSpPr>
                <a:spLocks/>
              </p:cNvSpPr>
              <p:nvPr/>
            </p:nvSpPr>
            <p:spPr bwMode="auto">
              <a:xfrm>
                <a:off x="2706688" y="2944813"/>
                <a:ext cx="298450" cy="244475"/>
              </a:xfrm>
              <a:custGeom>
                <a:avLst/>
                <a:gdLst/>
                <a:ahLst/>
                <a:cxnLst>
                  <a:cxn ang="0">
                    <a:pos x="83" y="13"/>
                  </a:cxn>
                  <a:cxn ang="0">
                    <a:pos x="103" y="4"/>
                  </a:cxn>
                  <a:cxn ang="0">
                    <a:pos x="117" y="2"/>
                  </a:cxn>
                  <a:cxn ang="0">
                    <a:pos x="131" y="1"/>
                  </a:cxn>
                  <a:cxn ang="0">
                    <a:pos x="147" y="5"/>
                  </a:cxn>
                  <a:cxn ang="0">
                    <a:pos x="160" y="10"/>
                  </a:cxn>
                  <a:cxn ang="0">
                    <a:pos x="163" y="26"/>
                  </a:cxn>
                  <a:cxn ang="0">
                    <a:pos x="164" y="33"/>
                  </a:cxn>
                  <a:cxn ang="0">
                    <a:pos x="165" y="43"/>
                  </a:cxn>
                  <a:cxn ang="0">
                    <a:pos x="170" y="61"/>
                  </a:cxn>
                  <a:cxn ang="0">
                    <a:pos x="180" y="66"/>
                  </a:cxn>
                  <a:cxn ang="0">
                    <a:pos x="160" y="79"/>
                  </a:cxn>
                  <a:cxn ang="0">
                    <a:pos x="165" y="86"/>
                  </a:cxn>
                  <a:cxn ang="0">
                    <a:pos x="184" y="91"/>
                  </a:cxn>
                  <a:cxn ang="0">
                    <a:pos x="185" y="117"/>
                  </a:cxn>
                  <a:cxn ang="0">
                    <a:pos x="183" y="122"/>
                  </a:cxn>
                  <a:cxn ang="0">
                    <a:pos x="181" y="109"/>
                  </a:cxn>
                  <a:cxn ang="0">
                    <a:pos x="173" y="97"/>
                  </a:cxn>
                  <a:cxn ang="0">
                    <a:pos x="172" y="113"/>
                  </a:cxn>
                  <a:cxn ang="0">
                    <a:pos x="169" y="122"/>
                  </a:cxn>
                  <a:cxn ang="0">
                    <a:pos x="175" y="130"/>
                  </a:cxn>
                  <a:cxn ang="0">
                    <a:pos x="163" y="133"/>
                  </a:cxn>
                  <a:cxn ang="0">
                    <a:pos x="153" y="130"/>
                  </a:cxn>
                  <a:cxn ang="0">
                    <a:pos x="139" y="154"/>
                  </a:cxn>
                  <a:cxn ang="0">
                    <a:pos x="123" y="148"/>
                  </a:cxn>
                  <a:cxn ang="0">
                    <a:pos x="112" y="144"/>
                  </a:cxn>
                  <a:cxn ang="0">
                    <a:pos x="102" y="144"/>
                  </a:cxn>
                  <a:cxn ang="0">
                    <a:pos x="97" y="135"/>
                  </a:cxn>
                  <a:cxn ang="0">
                    <a:pos x="94" y="127"/>
                  </a:cxn>
                  <a:cxn ang="0">
                    <a:pos x="86" y="119"/>
                  </a:cxn>
                  <a:cxn ang="0">
                    <a:pos x="83" y="103"/>
                  </a:cxn>
                  <a:cxn ang="0">
                    <a:pos x="75" y="96"/>
                  </a:cxn>
                  <a:cxn ang="0">
                    <a:pos x="65" y="100"/>
                  </a:cxn>
                  <a:cxn ang="0">
                    <a:pos x="62" y="112"/>
                  </a:cxn>
                  <a:cxn ang="0">
                    <a:pos x="53" y="122"/>
                  </a:cxn>
                  <a:cxn ang="0">
                    <a:pos x="48" y="122"/>
                  </a:cxn>
                  <a:cxn ang="0">
                    <a:pos x="35" y="120"/>
                  </a:cxn>
                  <a:cxn ang="0">
                    <a:pos x="30" y="119"/>
                  </a:cxn>
                  <a:cxn ang="0">
                    <a:pos x="11" y="91"/>
                  </a:cxn>
                  <a:cxn ang="0">
                    <a:pos x="2" y="79"/>
                  </a:cxn>
                  <a:cxn ang="0">
                    <a:pos x="0" y="72"/>
                  </a:cxn>
                  <a:cxn ang="0">
                    <a:pos x="22" y="62"/>
                  </a:cxn>
                  <a:cxn ang="0">
                    <a:pos x="30" y="58"/>
                  </a:cxn>
                  <a:cxn ang="0">
                    <a:pos x="25" y="46"/>
                  </a:cxn>
                  <a:cxn ang="0">
                    <a:pos x="40" y="46"/>
                  </a:cxn>
                  <a:cxn ang="0">
                    <a:pos x="47" y="45"/>
                  </a:cxn>
                  <a:cxn ang="0">
                    <a:pos x="61" y="26"/>
                  </a:cxn>
                  <a:cxn ang="0">
                    <a:pos x="80" y="11"/>
                  </a:cxn>
                </a:cxnLst>
                <a:rect l="0" t="0" r="r" b="b"/>
                <a:pathLst>
                  <a:path w="188" h="154">
                    <a:moveTo>
                      <a:pt x="80" y="11"/>
                    </a:moveTo>
                    <a:lnTo>
                      <a:pt x="80" y="12"/>
                    </a:lnTo>
                    <a:lnTo>
                      <a:pt x="83" y="13"/>
                    </a:lnTo>
                    <a:lnTo>
                      <a:pt x="93" y="13"/>
                    </a:lnTo>
                    <a:lnTo>
                      <a:pt x="98" y="9"/>
                    </a:lnTo>
                    <a:lnTo>
                      <a:pt x="103" y="4"/>
                    </a:lnTo>
                    <a:lnTo>
                      <a:pt x="107" y="2"/>
                    </a:lnTo>
                    <a:lnTo>
                      <a:pt x="113" y="6"/>
                    </a:lnTo>
                    <a:lnTo>
                      <a:pt x="117" y="2"/>
                    </a:lnTo>
                    <a:lnTo>
                      <a:pt x="121" y="0"/>
                    </a:lnTo>
                    <a:lnTo>
                      <a:pt x="124" y="0"/>
                    </a:lnTo>
                    <a:lnTo>
                      <a:pt x="131" y="1"/>
                    </a:lnTo>
                    <a:lnTo>
                      <a:pt x="138" y="4"/>
                    </a:lnTo>
                    <a:lnTo>
                      <a:pt x="143" y="4"/>
                    </a:lnTo>
                    <a:lnTo>
                      <a:pt x="147" y="5"/>
                    </a:lnTo>
                    <a:lnTo>
                      <a:pt x="150" y="9"/>
                    </a:lnTo>
                    <a:lnTo>
                      <a:pt x="158" y="10"/>
                    </a:lnTo>
                    <a:lnTo>
                      <a:pt x="160" y="10"/>
                    </a:lnTo>
                    <a:lnTo>
                      <a:pt x="163" y="15"/>
                    </a:lnTo>
                    <a:lnTo>
                      <a:pt x="163" y="21"/>
                    </a:lnTo>
                    <a:lnTo>
                      <a:pt x="163" y="26"/>
                    </a:lnTo>
                    <a:lnTo>
                      <a:pt x="162" y="27"/>
                    </a:lnTo>
                    <a:lnTo>
                      <a:pt x="162" y="30"/>
                    </a:lnTo>
                    <a:lnTo>
                      <a:pt x="164" y="33"/>
                    </a:lnTo>
                    <a:lnTo>
                      <a:pt x="164" y="37"/>
                    </a:lnTo>
                    <a:lnTo>
                      <a:pt x="162" y="41"/>
                    </a:lnTo>
                    <a:lnTo>
                      <a:pt x="165" y="43"/>
                    </a:lnTo>
                    <a:lnTo>
                      <a:pt x="170" y="48"/>
                    </a:lnTo>
                    <a:lnTo>
                      <a:pt x="170" y="52"/>
                    </a:lnTo>
                    <a:lnTo>
                      <a:pt x="170" y="61"/>
                    </a:lnTo>
                    <a:lnTo>
                      <a:pt x="174" y="61"/>
                    </a:lnTo>
                    <a:lnTo>
                      <a:pt x="178" y="62"/>
                    </a:lnTo>
                    <a:lnTo>
                      <a:pt x="180" y="66"/>
                    </a:lnTo>
                    <a:lnTo>
                      <a:pt x="173" y="72"/>
                    </a:lnTo>
                    <a:lnTo>
                      <a:pt x="167" y="77"/>
                    </a:lnTo>
                    <a:lnTo>
                      <a:pt x="160" y="79"/>
                    </a:lnTo>
                    <a:lnTo>
                      <a:pt x="160" y="82"/>
                    </a:lnTo>
                    <a:lnTo>
                      <a:pt x="160" y="86"/>
                    </a:lnTo>
                    <a:lnTo>
                      <a:pt x="165" y="86"/>
                    </a:lnTo>
                    <a:lnTo>
                      <a:pt x="172" y="82"/>
                    </a:lnTo>
                    <a:lnTo>
                      <a:pt x="179" y="86"/>
                    </a:lnTo>
                    <a:lnTo>
                      <a:pt x="184" y="91"/>
                    </a:lnTo>
                    <a:lnTo>
                      <a:pt x="185" y="96"/>
                    </a:lnTo>
                    <a:lnTo>
                      <a:pt x="188" y="107"/>
                    </a:lnTo>
                    <a:lnTo>
                      <a:pt x="185" y="117"/>
                    </a:lnTo>
                    <a:lnTo>
                      <a:pt x="185" y="123"/>
                    </a:lnTo>
                    <a:lnTo>
                      <a:pt x="180" y="127"/>
                    </a:lnTo>
                    <a:lnTo>
                      <a:pt x="183" y="122"/>
                    </a:lnTo>
                    <a:lnTo>
                      <a:pt x="179" y="118"/>
                    </a:lnTo>
                    <a:lnTo>
                      <a:pt x="179" y="115"/>
                    </a:lnTo>
                    <a:lnTo>
                      <a:pt x="181" y="109"/>
                    </a:lnTo>
                    <a:lnTo>
                      <a:pt x="181" y="104"/>
                    </a:lnTo>
                    <a:lnTo>
                      <a:pt x="179" y="99"/>
                    </a:lnTo>
                    <a:lnTo>
                      <a:pt x="173" y="97"/>
                    </a:lnTo>
                    <a:lnTo>
                      <a:pt x="169" y="100"/>
                    </a:lnTo>
                    <a:lnTo>
                      <a:pt x="172" y="103"/>
                    </a:lnTo>
                    <a:lnTo>
                      <a:pt x="172" y="113"/>
                    </a:lnTo>
                    <a:lnTo>
                      <a:pt x="164" y="124"/>
                    </a:lnTo>
                    <a:lnTo>
                      <a:pt x="168" y="125"/>
                    </a:lnTo>
                    <a:lnTo>
                      <a:pt x="169" y="122"/>
                    </a:lnTo>
                    <a:lnTo>
                      <a:pt x="175" y="122"/>
                    </a:lnTo>
                    <a:lnTo>
                      <a:pt x="177" y="127"/>
                    </a:lnTo>
                    <a:lnTo>
                      <a:pt x="175" y="130"/>
                    </a:lnTo>
                    <a:lnTo>
                      <a:pt x="173" y="135"/>
                    </a:lnTo>
                    <a:lnTo>
                      <a:pt x="164" y="138"/>
                    </a:lnTo>
                    <a:lnTo>
                      <a:pt x="163" y="133"/>
                    </a:lnTo>
                    <a:lnTo>
                      <a:pt x="160" y="133"/>
                    </a:lnTo>
                    <a:lnTo>
                      <a:pt x="157" y="130"/>
                    </a:lnTo>
                    <a:lnTo>
                      <a:pt x="153" y="130"/>
                    </a:lnTo>
                    <a:lnTo>
                      <a:pt x="152" y="137"/>
                    </a:lnTo>
                    <a:lnTo>
                      <a:pt x="144" y="150"/>
                    </a:lnTo>
                    <a:lnTo>
                      <a:pt x="139" y="154"/>
                    </a:lnTo>
                    <a:lnTo>
                      <a:pt x="128" y="154"/>
                    </a:lnTo>
                    <a:lnTo>
                      <a:pt x="124" y="149"/>
                    </a:lnTo>
                    <a:lnTo>
                      <a:pt x="123" y="148"/>
                    </a:lnTo>
                    <a:lnTo>
                      <a:pt x="119" y="142"/>
                    </a:lnTo>
                    <a:lnTo>
                      <a:pt x="116" y="142"/>
                    </a:lnTo>
                    <a:lnTo>
                      <a:pt x="112" y="144"/>
                    </a:lnTo>
                    <a:lnTo>
                      <a:pt x="108" y="143"/>
                    </a:lnTo>
                    <a:lnTo>
                      <a:pt x="104" y="144"/>
                    </a:lnTo>
                    <a:lnTo>
                      <a:pt x="102" y="144"/>
                    </a:lnTo>
                    <a:lnTo>
                      <a:pt x="99" y="143"/>
                    </a:lnTo>
                    <a:lnTo>
                      <a:pt x="98" y="140"/>
                    </a:lnTo>
                    <a:lnTo>
                      <a:pt x="97" y="135"/>
                    </a:lnTo>
                    <a:lnTo>
                      <a:pt x="96" y="132"/>
                    </a:lnTo>
                    <a:lnTo>
                      <a:pt x="96" y="128"/>
                    </a:lnTo>
                    <a:lnTo>
                      <a:pt x="94" y="127"/>
                    </a:lnTo>
                    <a:lnTo>
                      <a:pt x="88" y="124"/>
                    </a:lnTo>
                    <a:lnTo>
                      <a:pt x="87" y="122"/>
                    </a:lnTo>
                    <a:lnTo>
                      <a:pt x="86" y="119"/>
                    </a:lnTo>
                    <a:lnTo>
                      <a:pt x="85" y="117"/>
                    </a:lnTo>
                    <a:lnTo>
                      <a:pt x="85" y="108"/>
                    </a:lnTo>
                    <a:lnTo>
                      <a:pt x="83" y="103"/>
                    </a:lnTo>
                    <a:lnTo>
                      <a:pt x="78" y="97"/>
                    </a:lnTo>
                    <a:lnTo>
                      <a:pt x="75" y="96"/>
                    </a:lnTo>
                    <a:lnTo>
                      <a:pt x="75" y="96"/>
                    </a:lnTo>
                    <a:lnTo>
                      <a:pt x="72" y="98"/>
                    </a:lnTo>
                    <a:lnTo>
                      <a:pt x="66" y="98"/>
                    </a:lnTo>
                    <a:lnTo>
                      <a:pt x="65" y="100"/>
                    </a:lnTo>
                    <a:lnTo>
                      <a:pt x="61" y="102"/>
                    </a:lnTo>
                    <a:lnTo>
                      <a:pt x="62" y="110"/>
                    </a:lnTo>
                    <a:lnTo>
                      <a:pt x="62" y="112"/>
                    </a:lnTo>
                    <a:lnTo>
                      <a:pt x="52" y="114"/>
                    </a:lnTo>
                    <a:lnTo>
                      <a:pt x="53" y="119"/>
                    </a:lnTo>
                    <a:lnTo>
                      <a:pt x="53" y="122"/>
                    </a:lnTo>
                    <a:lnTo>
                      <a:pt x="52" y="123"/>
                    </a:lnTo>
                    <a:lnTo>
                      <a:pt x="51" y="123"/>
                    </a:lnTo>
                    <a:lnTo>
                      <a:pt x="48" y="122"/>
                    </a:lnTo>
                    <a:lnTo>
                      <a:pt x="46" y="120"/>
                    </a:lnTo>
                    <a:lnTo>
                      <a:pt x="43" y="123"/>
                    </a:lnTo>
                    <a:lnTo>
                      <a:pt x="35" y="120"/>
                    </a:lnTo>
                    <a:lnTo>
                      <a:pt x="32" y="120"/>
                    </a:lnTo>
                    <a:lnTo>
                      <a:pt x="31" y="119"/>
                    </a:lnTo>
                    <a:lnTo>
                      <a:pt x="30" y="119"/>
                    </a:lnTo>
                    <a:lnTo>
                      <a:pt x="22" y="108"/>
                    </a:lnTo>
                    <a:lnTo>
                      <a:pt x="12" y="102"/>
                    </a:lnTo>
                    <a:lnTo>
                      <a:pt x="11" y="91"/>
                    </a:lnTo>
                    <a:lnTo>
                      <a:pt x="10" y="88"/>
                    </a:lnTo>
                    <a:lnTo>
                      <a:pt x="9" y="86"/>
                    </a:lnTo>
                    <a:lnTo>
                      <a:pt x="2" y="79"/>
                    </a:lnTo>
                    <a:lnTo>
                      <a:pt x="0" y="77"/>
                    </a:lnTo>
                    <a:lnTo>
                      <a:pt x="0" y="76"/>
                    </a:lnTo>
                    <a:lnTo>
                      <a:pt x="0" y="72"/>
                    </a:lnTo>
                    <a:lnTo>
                      <a:pt x="10" y="61"/>
                    </a:lnTo>
                    <a:lnTo>
                      <a:pt x="14" y="61"/>
                    </a:lnTo>
                    <a:lnTo>
                      <a:pt x="22" y="62"/>
                    </a:lnTo>
                    <a:lnTo>
                      <a:pt x="24" y="62"/>
                    </a:lnTo>
                    <a:lnTo>
                      <a:pt x="30" y="61"/>
                    </a:lnTo>
                    <a:lnTo>
                      <a:pt x="30" y="58"/>
                    </a:lnTo>
                    <a:lnTo>
                      <a:pt x="22" y="52"/>
                    </a:lnTo>
                    <a:lnTo>
                      <a:pt x="22" y="48"/>
                    </a:lnTo>
                    <a:lnTo>
                      <a:pt x="25" y="46"/>
                    </a:lnTo>
                    <a:lnTo>
                      <a:pt x="31" y="43"/>
                    </a:lnTo>
                    <a:lnTo>
                      <a:pt x="34" y="43"/>
                    </a:lnTo>
                    <a:lnTo>
                      <a:pt x="40" y="46"/>
                    </a:lnTo>
                    <a:lnTo>
                      <a:pt x="42" y="47"/>
                    </a:lnTo>
                    <a:lnTo>
                      <a:pt x="46" y="46"/>
                    </a:lnTo>
                    <a:lnTo>
                      <a:pt x="47" y="45"/>
                    </a:lnTo>
                    <a:lnTo>
                      <a:pt x="56" y="33"/>
                    </a:lnTo>
                    <a:lnTo>
                      <a:pt x="60" y="30"/>
                    </a:lnTo>
                    <a:lnTo>
                      <a:pt x="61" y="26"/>
                    </a:lnTo>
                    <a:lnTo>
                      <a:pt x="65" y="17"/>
                    </a:lnTo>
                    <a:lnTo>
                      <a:pt x="67" y="15"/>
                    </a:lnTo>
                    <a:lnTo>
                      <a:pt x="80"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grpSp>
          <p:nvGrpSpPr>
            <p:cNvPr id="1053" name="Gruppe 2095">
              <a:extLst>
                <a:ext uri="{FF2B5EF4-FFF2-40B4-BE49-F238E27FC236}">
                  <a16:creationId xmlns:a16="http://schemas.microsoft.com/office/drawing/2014/main" id="{353EA122-2201-5303-7EC2-D872B1DAAC54}"/>
                </a:ext>
              </a:extLst>
            </p:cNvPr>
            <p:cNvGrpSpPr>
              <a:grpSpLocks/>
            </p:cNvGrpSpPr>
            <p:nvPr/>
          </p:nvGrpSpPr>
          <p:grpSpPr>
            <a:xfrm>
              <a:off x="1306377" y="2299634"/>
              <a:ext cx="870380" cy="1539258"/>
              <a:chOff x="2787651" y="2238375"/>
              <a:chExt cx="987425" cy="1746251"/>
            </a:xfrm>
            <a:grpFill/>
          </p:grpSpPr>
          <p:sp>
            <p:nvSpPr>
              <p:cNvPr id="1771" name="Freeform 1384">
                <a:extLst>
                  <a:ext uri="{FF2B5EF4-FFF2-40B4-BE49-F238E27FC236}">
                    <a16:creationId xmlns:a16="http://schemas.microsoft.com/office/drawing/2014/main" id="{322E5D4B-1084-2A2A-B470-2E6C5669A2EC}"/>
                  </a:ext>
                </a:extLst>
              </p:cNvPr>
              <p:cNvSpPr>
                <a:spLocks/>
              </p:cNvSpPr>
              <p:nvPr/>
            </p:nvSpPr>
            <p:spPr bwMode="auto">
              <a:xfrm>
                <a:off x="3328988" y="3929063"/>
                <a:ext cx="50800" cy="31750"/>
              </a:xfrm>
              <a:custGeom>
                <a:avLst/>
                <a:gdLst/>
                <a:ahLst/>
                <a:cxnLst>
                  <a:cxn ang="0">
                    <a:pos x="16" y="20"/>
                  </a:cxn>
                  <a:cxn ang="0">
                    <a:pos x="31" y="14"/>
                  </a:cxn>
                  <a:cxn ang="0">
                    <a:pos x="32" y="13"/>
                  </a:cxn>
                  <a:cxn ang="0">
                    <a:pos x="32" y="9"/>
                  </a:cxn>
                  <a:cxn ang="0">
                    <a:pos x="26" y="3"/>
                  </a:cxn>
                  <a:cxn ang="0">
                    <a:pos x="21" y="1"/>
                  </a:cxn>
                  <a:cxn ang="0">
                    <a:pos x="18" y="3"/>
                  </a:cxn>
                  <a:cxn ang="0">
                    <a:pos x="15" y="0"/>
                  </a:cxn>
                  <a:cxn ang="0">
                    <a:pos x="7" y="3"/>
                  </a:cxn>
                  <a:cxn ang="0">
                    <a:pos x="1" y="4"/>
                  </a:cxn>
                  <a:cxn ang="0">
                    <a:pos x="0" y="5"/>
                  </a:cxn>
                  <a:cxn ang="0">
                    <a:pos x="2" y="8"/>
                  </a:cxn>
                  <a:cxn ang="0">
                    <a:pos x="5" y="9"/>
                  </a:cxn>
                  <a:cxn ang="0">
                    <a:pos x="8" y="14"/>
                  </a:cxn>
                  <a:cxn ang="0">
                    <a:pos x="13" y="19"/>
                  </a:cxn>
                  <a:cxn ang="0">
                    <a:pos x="16" y="20"/>
                  </a:cxn>
                </a:cxnLst>
                <a:rect l="0" t="0" r="r" b="b"/>
                <a:pathLst>
                  <a:path w="32" h="20">
                    <a:moveTo>
                      <a:pt x="16" y="20"/>
                    </a:moveTo>
                    <a:lnTo>
                      <a:pt x="31" y="14"/>
                    </a:lnTo>
                    <a:lnTo>
                      <a:pt x="32" y="13"/>
                    </a:lnTo>
                    <a:lnTo>
                      <a:pt x="32" y="9"/>
                    </a:lnTo>
                    <a:lnTo>
                      <a:pt x="26" y="3"/>
                    </a:lnTo>
                    <a:lnTo>
                      <a:pt x="21" y="1"/>
                    </a:lnTo>
                    <a:lnTo>
                      <a:pt x="18" y="3"/>
                    </a:lnTo>
                    <a:lnTo>
                      <a:pt x="15" y="0"/>
                    </a:lnTo>
                    <a:lnTo>
                      <a:pt x="7" y="3"/>
                    </a:lnTo>
                    <a:lnTo>
                      <a:pt x="1" y="4"/>
                    </a:lnTo>
                    <a:lnTo>
                      <a:pt x="0" y="5"/>
                    </a:lnTo>
                    <a:lnTo>
                      <a:pt x="2" y="8"/>
                    </a:lnTo>
                    <a:lnTo>
                      <a:pt x="5" y="9"/>
                    </a:lnTo>
                    <a:lnTo>
                      <a:pt x="8" y="14"/>
                    </a:lnTo>
                    <a:lnTo>
                      <a:pt x="13" y="19"/>
                    </a:lnTo>
                    <a:lnTo>
                      <a:pt x="16" y="2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2" name="Freeform 1385">
                <a:extLst>
                  <a:ext uri="{FF2B5EF4-FFF2-40B4-BE49-F238E27FC236}">
                    <a16:creationId xmlns:a16="http://schemas.microsoft.com/office/drawing/2014/main" id="{25A18855-590B-9340-356D-91B3F0E65C7A}"/>
                  </a:ext>
                </a:extLst>
              </p:cNvPr>
              <p:cNvSpPr>
                <a:spLocks/>
              </p:cNvSpPr>
              <p:nvPr/>
            </p:nvSpPr>
            <p:spPr bwMode="auto">
              <a:xfrm>
                <a:off x="3328988" y="3929063"/>
                <a:ext cx="50800" cy="31750"/>
              </a:xfrm>
              <a:custGeom>
                <a:avLst/>
                <a:gdLst/>
                <a:ahLst/>
                <a:cxnLst>
                  <a:cxn ang="0">
                    <a:pos x="16" y="20"/>
                  </a:cxn>
                  <a:cxn ang="0">
                    <a:pos x="31" y="14"/>
                  </a:cxn>
                  <a:cxn ang="0">
                    <a:pos x="32" y="13"/>
                  </a:cxn>
                  <a:cxn ang="0">
                    <a:pos x="32" y="9"/>
                  </a:cxn>
                  <a:cxn ang="0">
                    <a:pos x="26" y="3"/>
                  </a:cxn>
                  <a:cxn ang="0">
                    <a:pos x="21" y="1"/>
                  </a:cxn>
                  <a:cxn ang="0">
                    <a:pos x="18" y="3"/>
                  </a:cxn>
                  <a:cxn ang="0">
                    <a:pos x="15" y="0"/>
                  </a:cxn>
                  <a:cxn ang="0">
                    <a:pos x="7" y="3"/>
                  </a:cxn>
                  <a:cxn ang="0">
                    <a:pos x="1" y="4"/>
                  </a:cxn>
                  <a:cxn ang="0">
                    <a:pos x="0" y="5"/>
                  </a:cxn>
                  <a:cxn ang="0">
                    <a:pos x="2" y="8"/>
                  </a:cxn>
                  <a:cxn ang="0">
                    <a:pos x="5" y="9"/>
                  </a:cxn>
                  <a:cxn ang="0">
                    <a:pos x="8" y="14"/>
                  </a:cxn>
                  <a:cxn ang="0">
                    <a:pos x="13" y="19"/>
                  </a:cxn>
                  <a:cxn ang="0">
                    <a:pos x="16" y="20"/>
                  </a:cxn>
                </a:cxnLst>
                <a:rect l="0" t="0" r="r" b="b"/>
                <a:pathLst>
                  <a:path w="32" h="20">
                    <a:moveTo>
                      <a:pt x="16" y="20"/>
                    </a:moveTo>
                    <a:lnTo>
                      <a:pt x="31" y="14"/>
                    </a:lnTo>
                    <a:lnTo>
                      <a:pt x="32" y="13"/>
                    </a:lnTo>
                    <a:lnTo>
                      <a:pt x="32" y="9"/>
                    </a:lnTo>
                    <a:lnTo>
                      <a:pt x="26" y="3"/>
                    </a:lnTo>
                    <a:lnTo>
                      <a:pt x="21" y="1"/>
                    </a:lnTo>
                    <a:lnTo>
                      <a:pt x="18" y="3"/>
                    </a:lnTo>
                    <a:lnTo>
                      <a:pt x="15" y="0"/>
                    </a:lnTo>
                    <a:lnTo>
                      <a:pt x="7" y="3"/>
                    </a:lnTo>
                    <a:lnTo>
                      <a:pt x="1" y="4"/>
                    </a:lnTo>
                    <a:lnTo>
                      <a:pt x="0" y="5"/>
                    </a:lnTo>
                    <a:lnTo>
                      <a:pt x="2" y="8"/>
                    </a:lnTo>
                    <a:lnTo>
                      <a:pt x="5" y="9"/>
                    </a:lnTo>
                    <a:lnTo>
                      <a:pt x="8" y="14"/>
                    </a:lnTo>
                    <a:lnTo>
                      <a:pt x="13" y="19"/>
                    </a:lnTo>
                    <a:lnTo>
                      <a:pt x="16" y="2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3" name="Freeform 1386">
                <a:extLst>
                  <a:ext uri="{FF2B5EF4-FFF2-40B4-BE49-F238E27FC236}">
                    <a16:creationId xmlns:a16="http://schemas.microsoft.com/office/drawing/2014/main" id="{6BD8370D-E23F-E024-BC47-9AB0494E8216}"/>
                  </a:ext>
                </a:extLst>
              </p:cNvPr>
              <p:cNvSpPr>
                <a:spLocks/>
              </p:cNvSpPr>
              <p:nvPr/>
            </p:nvSpPr>
            <p:spPr bwMode="auto">
              <a:xfrm>
                <a:off x="3060701" y="3346451"/>
                <a:ext cx="58738" cy="55563"/>
              </a:xfrm>
              <a:custGeom>
                <a:avLst/>
                <a:gdLst/>
                <a:ahLst/>
                <a:cxnLst>
                  <a:cxn ang="0">
                    <a:pos x="12" y="35"/>
                  </a:cxn>
                  <a:cxn ang="0">
                    <a:pos x="16" y="35"/>
                  </a:cxn>
                  <a:cxn ang="0">
                    <a:pos x="22" y="31"/>
                  </a:cxn>
                  <a:cxn ang="0">
                    <a:pos x="31" y="25"/>
                  </a:cxn>
                  <a:cxn ang="0">
                    <a:pos x="33" y="24"/>
                  </a:cxn>
                  <a:cxn ang="0">
                    <a:pos x="36" y="23"/>
                  </a:cxn>
                  <a:cxn ang="0">
                    <a:pos x="37" y="20"/>
                  </a:cxn>
                  <a:cxn ang="0">
                    <a:pos x="34" y="19"/>
                  </a:cxn>
                  <a:cxn ang="0">
                    <a:pos x="28" y="20"/>
                  </a:cxn>
                  <a:cxn ang="0">
                    <a:pos x="26" y="19"/>
                  </a:cxn>
                  <a:cxn ang="0">
                    <a:pos x="26" y="13"/>
                  </a:cxn>
                  <a:cxn ang="0">
                    <a:pos x="26" y="12"/>
                  </a:cxn>
                  <a:cxn ang="0">
                    <a:pos x="23" y="10"/>
                  </a:cxn>
                  <a:cxn ang="0">
                    <a:pos x="22" y="10"/>
                  </a:cxn>
                  <a:cxn ang="0">
                    <a:pos x="21" y="4"/>
                  </a:cxn>
                  <a:cxn ang="0">
                    <a:pos x="12" y="0"/>
                  </a:cxn>
                  <a:cxn ang="0">
                    <a:pos x="1" y="3"/>
                  </a:cxn>
                  <a:cxn ang="0">
                    <a:pos x="1" y="4"/>
                  </a:cxn>
                  <a:cxn ang="0">
                    <a:pos x="0" y="9"/>
                  </a:cxn>
                  <a:cxn ang="0">
                    <a:pos x="0" y="13"/>
                  </a:cxn>
                  <a:cxn ang="0">
                    <a:pos x="0" y="17"/>
                  </a:cxn>
                  <a:cxn ang="0">
                    <a:pos x="2" y="22"/>
                  </a:cxn>
                  <a:cxn ang="0">
                    <a:pos x="3" y="27"/>
                  </a:cxn>
                  <a:cxn ang="0">
                    <a:pos x="3" y="29"/>
                  </a:cxn>
                  <a:cxn ang="0">
                    <a:pos x="5" y="29"/>
                  </a:cxn>
                  <a:cxn ang="0">
                    <a:pos x="7" y="29"/>
                  </a:cxn>
                  <a:cxn ang="0">
                    <a:pos x="8" y="29"/>
                  </a:cxn>
                  <a:cxn ang="0">
                    <a:pos x="8" y="34"/>
                  </a:cxn>
                  <a:cxn ang="0">
                    <a:pos x="9" y="35"/>
                  </a:cxn>
                  <a:cxn ang="0">
                    <a:pos x="12" y="35"/>
                  </a:cxn>
                </a:cxnLst>
                <a:rect l="0" t="0" r="r" b="b"/>
                <a:pathLst>
                  <a:path w="37" h="35">
                    <a:moveTo>
                      <a:pt x="12" y="35"/>
                    </a:moveTo>
                    <a:lnTo>
                      <a:pt x="16" y="35"/>
                    </a:lnTo>
                    <a:lnTo>
                      <a:pt x="22" y="31"/>
                    </a:lnTo>
                    <a:lnTo>
                      <a:pt x="31" y="25"/>
                    </a:lnTo>
                    <a:lnTo>
                      <a:pt x="33" y="24"/>
                    </a:lnTo>
                    <a:lnTo>
                      <a:pt x="36" y="23"/>
                    </a:lnTo>
                    <a:lnTo>
                      <a:pt x="37" y="20"/>
                    </a:lnTo>
                    <a:lnTo>
                      <a:pt x="34" y="19"/>
                    </a:lnTo>
                    <a:lnTo>
                      <a:pt x="28" y="20"/>
                    </a:lnTo>
                    <a:lnTo>
                      <a:pt x="26" y="19"/>
                    </a:lnTo>
                    <a:lnTo>
                      <a:pt x="26" y="13"/>
                    </a:lnTo>
                    <a:lnTo>
                      <a:pt x="26" y="12"/>
                    </a:lnTo>
                    <a:lnTo>
                      <a:pt x="23" y="10"/>
                    </a:lnTo>
                    <a:lnTo>
                      <a:pt x="22" y="10"/>
                    </a:lnTo>
                    <a:lnTo>
                      <a:pt x="21" y="4"/>
                    </a:lnTo>
                    <a:lnTo>
                      <a:pt x="12" y="0"/>
                    </a:lnTo>
                    <a:lnTo>
                      <a:pt x="1" y="3"/>
                    </a:lnTo>
                    <a:lnTo>
                      <a:pt x="1" y="4"/>
                    </a:lnTo>
                    <a:lnTo>
                      <a:pt x="0" y="9"/>
                    </a:lnTo>
                    <a:lnTo>
                      <a:pt x="0" y="13"/>
                    </a:lnTo>
                    <a:lnTo>
                      <a:pt x="0" y="17"/>
                    </a:lnTo>
                    <a:lnTo>
                      <a:pt x="2" y="22"/>
                    </a:lnTo>
                    <a:lnTo>
                      <a:pt x="3" y="27"/>
                    </a:lnTo>
                    <a:lnTo>
                      <a:pt x="3" y="29"/>
                    </a:lnTo>
                    <a:lnTo>
                      <a:pt x="5" y="29"/>
                    </a:lnTo>
                    <a:lnTo>
                      <a:pt x="7" y="29"/>
                    </a:lnTo>
                    <a:lnTo>
                      <a:pt x="8" y="29"/>
                    </a:lnTo>
                    <a:lnTo>
                      <a:pt x="8" y="34"/>
                    </a:lnTo>
                    <a:lnTo>
                      <a:pt x="9" y="35"/>
                    </a:lnTo>
                    <a:lnTo>
                      <a:pt x="12" y="3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4" name="Freeform 1387">
                <a:extLst>
                  <a:ext uri="{FF2B5EF4-FFF2-40B4-BE49-F238E27FC236}">
                    <a16:creationId xmlns:a16="http://schemas.microsoft.com/office/drawing/2014/main" id="{621C6EC0-0EB9-07FD-A8D2-6824D5C5210E}"/>
                  </a:ext>
                </a:extLst>
              </p:cNvPr>
              <p:cNvSpPr>
                <a:spLocks/>
              </p:cNvSpPr>
              <p:nvPr/>
            </p:nvSpPr>
            <p:spPr bwMode="auto">
              <a:xfrm>
                <a:off x="3060701" y="3346451"/>
                <a:ext cx="58738" cy="55563"/>
              </a:xfrm>
              <a:custGeom>
                <a:avLst/>
                <a:gdLst/>
                <a:ahLst/>
                <a:cxnLst>
                  <a:cxn ang="0">
                    <a:pos x="12" y="35"/>
                  </a:cxn>
                  <a:cxn ang="0">
                    <a:pos x="16" y="35"/>
                  </a:cxn>
                  <a:cxn ang="0">
                    <a:pos x="22" y="31"/>
                  </a:cxn>
                  <a:cxn ang="0">
                    <a:pos x="31" y="25"/>
                  </a:cxn>
                  <a:cxn ang="0">
                    <a:pos x="33" y="24"/>
                  </a:cxn>
                  <a:cxn ang="0">
                    <a:pos x="36" y="23"/>
                  </a:cxn>
                  <a:cxn ang="0">
                    <a:pos x="37" y="20"/>
                  </a:cxn>
                  <a:cxn ang="0">
                    <a:pos x="34" y="19"/>
                  </a:cxn>
                  <a:cxn ang="0">
                    <a:pos x="28" y="20"/>
                  </a:cxn>
                  <a:cxn ang="0">
                    <a:pos x="26" y="19"/>
                  </a:cxn>
                  <a:cxn ang="0">
                    <a:pos x="26" y="13"/>
                  </a:cxn>
                  <a:cxn ang="0">
                    <a:pos x="26" y="12"/>
                  </a:cxn>
                  <a:cxn ang="0">
                    <a:pos x="23" y="10"/>
                  </a:cxn>
                  <a:cxn ang="0">
                    <a:pos x="22" y="10"/>
                  </a:cxn>
                  <a:cxn ang="0">
                    <a:pos x="21" y="4"/>
                  </a:cxn>
                  <a:cxn ang="0">
                    <a:pos x="12" y="0"/>
                  </a:cxn>
                  <a:cxn ang="0">
                    <a:pos x="1" y="3"/>
                  </a:cxn>
                  <a:cxn ang="0">
                    <a:pos x="1" y="4"/>
                  </a:cxn>
                  <a:cxn ang="0">
                    <a:pos x="0" y="9"/>
                  </a:cxn>
                  <a:cxn ang="0">
                    <a:pos x="0" y="13"/>
                  </a:cxn>
                  <a:cxn ang="0">
                    <a:pos x="0" y="17"/>
                  </a:cxn>
                  <a:cxn ang="0">
                    <a:pos x="2" y="22"/>
                  </a:cxn>
                  <a:cxn ang="0">
                    <a:pos x="3" y="27"/>
                  </a:cxn>
                  <a:cxn ang="0">
                    <a:pos x="3" y="29"/>
                  </a:cxn>
                  <a:cxn ang="0">
                    <a:pos x="5" y="29"/>
                  </a:cxn>
                  <a:cxn ang="0">
                    <a:pos x="7" y="29"/>
                  </a:cxn>
                  <a:cxn ang="0">
                    <a:pos x="8" y="29"/>
                  </a:cxn>
                  <a:cxn ang="0">
                    <a:pos x="8" y="34"/>
                  </a:cxn>
                  <a:cxn ang="0">
                    <a:pos x="9" y="35"/>
                  </a:cxn>
                  <a:cxn ang="0">
                    <a:pos x="12" y="35"/>
                  </a:cxn>
                </a:cxnLst>
                <a:rect l="0" t="0" r="r" b="b"/>
                <a:pathLst>
                  <a:path w="37" h="35">
                    <a:moveTo>
                      <a:pt x="12" y="35"/>
                    </a:moveTo>
                    <a:lnTo>
                      <a:pt x="16" y="35"/>
                    </a:lnTo>
                    <a:lnTo>
                      <a:pt x="22" y="31"/>
                    </a:lnTo>
                    <a:lnTo>
                      <a:pt x="31" y="25"/>
                    </a:lnTo>
                    <a:lnTo>
                      <a:pt x="33" y="24"/>
                    </a:lnTo>
                    <a:lnTo>
                      <a:pt x="36" y="23"/>
                    </a:lnTo>
                    <a:lnTo>
                      <a:pt x="37" y="20"/>
                    </a:lnTo>
                    <a:lnTo>
                      <a:pt x="34" y="19"/>
                    </a:lnTo>
                    <a:lnTo>
                      <a:pt x="28" y="20"/>
                    </a:lnTo>
                    <a:lnTo>
                      <a:pt x="26" y="19"/>
                    </a:lnTo>
                    <a:lnTo>
                      <a:pt x="26" y="13"/>
                    </a:lnTo>
                    <a:lnTo>
                      <a:pt x="26" y="12"/>
                    </a:lnTo>
                    <a:lnTo>
                      <a:pt x="23" y="10"/>
                    </a:lnTo>
                    <a:lnTo>
                      <a:pt x="22" y="10"/>
                    </a:lnTo>
                    <a:lnTo>
                      <a:pt x="21" y="4"/>
                    </a:lnTo>
                    <a:lnTo>
                      <a:pt x="12" y="0"/>
                    </a:lnTo>
                    <a:lnTo>
                      <a:pt x="1" y="3"/>
                    </a:lnTo>
                    <a:lnTo>
                      <a:pt x="1" y="4"/>
                    </a:lnTo>
                    <a:lnTo>
                      <a:pt x="0" y="9"/>
                    </a:lnTo>
                    <a:lnTo>
                      <a:pt x="0" y="13"/>
                    </a:lnTo>
                    <a:lnTo>
                      <a:pt x="0" y="17"/>
                    </a:lnTo>
                    <a:lnTo>
                      <a:pt x="2" y="22"/>
                    </a:lnTo>
                    <a:lnTo>
                      <a:pt x="3" y="27"/>
                    </a:lnTo>
                    <a:lnTo>
                      <a:pt x="3" y="29"/>
                    </a:lnTo>
                    <a:lnTo>
                      <a:pt x="5" y="29"/>
                    </a:lnTo>
                    <a:lnTo>
                      <a:pt x="7" y="29"/>
                    </a:lnTo>
                    <a:lnTo>
                      <a:pt x="8" y="29"/>
                    </a:lnTo>
                    <a:lnTo>
                      <a:pt x="8" y="34"/>
                    </a:lnTo>
                    <a:lnTo>
                      <a:pt x="9" y="35"/>
                    </a:lnTo>
                    <a:lnTo>
                      <a:pt x="12" y="3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5" name="Freeform 1388">
                <a:extLst>
                  <a:ext uri="{FF2B5EF4-FFF2-40B4-BE49-F238E27FC236}">
                    <a16:creationId xmlns:a16="http://schemas.microsoft.com/office/drawing/2014/main" id="{9C6E1405-D06D-5037-23ED-199BD83C337E}"/>
                  </a:ext>
                </a:extLst>
              </p:cNvPr>
              <p:cNvSpPr>
                <a:spLocks/>
              </p:cNvSpPr>
              <p:nvPr/>
            </p:nvSpPr>
            <p:spPr bwMode="auto">
              <a:xfrm>
                <a:off x="3062288" y="2889251"/>
                <a:ext cx="25400" cy="49213"/>
              </a:xfrm>
              <a:custGeom>
                <a:avLst/>
                <a:gdLst/>
                <a:ahLst/>
                <a:cxnLst>
                  <a:cxn ang="0">
                    <a:pos x="11" y="31"/>
                  </a:cxn>
                  <a:cxn ang="0">
                    <a:pos x="15" y="31"/>
                  </a:cxn>
                  <a:cxn ang="0">
                    <a:pos x="16" y="27"/>
                  </a:cxn>
                  <a:cxn ang="0">
                    <a:pos x="15" y="21"/>
                  </a:cxn>
                  <a:cxn ang="0">
                    <a:pos x="16" y="19"/>
                  </a:cxn>
                  <a:cxn ang="0">
                    <a:pos x="15" y="17"/>
                  </a:cxn>
                  <a:cxn ang="0">
                    <a:pos x="15" y="15"/>
                  </a:cxn>
                  <a:cxn ang="0">
                    <a:pos x="15" y="9"/>
                  </a:cxn>
                  <a:cxn ang="0">
                    <a:pos x="15" y="4"/>
                  </a:cxn>
                  <a:cxn ang="0">
                    <a:pos x="13" y="1"/>
                  </a:cxn>
                  <a:cxn ang="0">
                    <a:pos x="12" y="1"/>
                  </a:cxn>
                  <a:cxn ang="0">
                    <a:pos x="11" y="0"/>
                  </a:cxn>
                  <a:cxn ang="0">
                    <a:pos x="8" y="0"/>
                  </a:cxn>
                  <a:cxn ang="0">
                    <a:pos x="6" y="1"/>
                  </a:cxn>
                  <a:cxn ang="0">
                    <a:pos x="5" y="1"/>
                  </a:cxn>
                  <a:cxn ang="0">
                    <a:pos x="4" y="1"/>
                  </a:cxn>
                  <a:cxn ang="0">
                    <a:pos x="2" y="1"/>
                  </a:cxn>
                  <a:cxn ang="0">
                    <a:pos x="1" y="4"/>
                  </a:cxn>
                  <a:cxn ang="0">
                    <a:pos x="0" y="20"/>
                  </a:cxn>
                  <a:cxn ang="0">
                    <a:pos x="1" y="25"/>
                  </a:cxn>
                  <a:cxn ang="0">
                    <a:pos x="2" y="29"/>
                  </a:cxn>
                  <a:cxn ang="0">
                    <a:pos x="10" y="30"/>
                  </a:cxn>
                  <a:cxn ang="0">
                    <a:pos x="11" y="31"/>
                  </a:cxn>
                </a:cxnLst>
                <a:rect l="0" t="0" r="r" b="b"/>
                <a:pathLst>
                  <a:path w="16" h="31">
                    <a:moveTo>
                      <a:pt x="11" y="31"/>
                    </a:moveTo>
                    <a:lnTo>
                      <a:pt x="15" y="31"/>
                    </a:lnTo>
                    <a:lnTo>
                      <a:pt x="16" y="27"/>
                    </a:lnTo>
                    <a:lnTo>
                      <a:pt x="15" y="21"/>
                    </a:lnTo>
                    <a:lnTo>
                      <a:pt x="16" y="19"/>
                    </a:lnTo>
                    <a:lnTo>
                      <a:pt x="15" y="17"/>
                    </a:lnTo>
                    <a:lnTo>
                      <a:pt x="15" y="15"/>
                    </a:lnTo>
                    <a:lnTo>
                      <a:pt x="15" y="9"/>
                    </a:lnTo>
                    <a:lnTo>
                      <a:pt x="15" y="4"/>
                    </a:lnTo>
                    <a:lnTo>
                      <a:pt x="13" y="1"/>
                    </a:lnTo>
                    <a:lnTo>
                      <a:pt x="12" y="1"/>
                    </a:lnTo>
                    <a:lnTo>
                      <a:pt x="11" y="0"/>
                    </a:lnTo>
                    <a:lnTo>
                      <a:pt x="8" y="0"/>
                    </a:lnTo>
                    <a:lnTo>
                      <a:pt x="6" y="1"/>
                    </a:lnTo>
                    <a:lnTo>
                      <a:pt x="5" y="1"/>
                    </a:lnTo>
                    <a:lnTo>
                      <a:pt x="4" y="1"/>
                    </a:lnTo>
                    <a:lnTo>
                      <a:pt x="2" y="1"/>
                    </a:lnTo>
                    <a:lnTo>
                      <a:pt x="1" y="4"/>
                    </a:lnTo>
                    <a:lnTo>
                      <a:pt x="0" y="20"/>
                    </a:lnTo>
                    <a:lnTo>
                      <a:pt x="1" y="25"/>
                    </a:lnTo>
                    <a:lnTo>
                      <a:pt x="2" y="29"/>
                    </a:lnTo>
                    <a:lnTo>
                      <a:pt x="10" y="30"/>
                    </a:lnTo>
                    <a:lnTo>
                      <a:pt x="11"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6" name="Freeform 1389">
                <a:extLst>
                  <a:ext uri="{FF2B5EF4-FFF2-40B4-BE49-F238E27FC236}">
                    <a16:creationId xmlns:a16="http://schemas.microsoft.com/office/drawing/2014/main" id="{9377C15D-8690-93E1-CA81-853BE383B793}"/>
                  </a:ext>
                </a:extLst>
              </p:cNvPr>
              <p:cNvSpPr>
                <a:spLocks/>
              </p:cNvSpPr>
              <p:nvPr/>
            </p:nvSpPr>
            <p:spPr bwMode="auto">
              <a:xfrm>
                <a:off x="3062288" y="2889251"/>
                <a:ext cx="25400" cy="49213"/>
              </a:xfrm>
              <a:custGeom>
                <a:avLst/>
                <a:gdLst/>
                <a:ahLst/>
                <a:cxnLst>
                  <a:cxn ang="0">
                    <a:pos x="11" y="31"/>
                  </a:cxn>
                  <a:cxn ang="0">
                    <a:pos x="15" y="31"/>
                  </a:cxn>
                  <a:cxn ang="0">
                    <a:pos x="16" y="27"/>
                  </a:cxn>
                  <a:cxn ang="0">
                    <a:pos x="15" y="21"/>
                  </a:cxn>
                  <a:cxn ang="0">
                    <a:pos x="16" y="19"/>
                  </a:cxn>
                  <a:cxn ang="0">
                    <a:pos x="15" y="17"/>
                  </a:cxn>
                  <a:cxn ang="0">
                    <a:pos x="15" y="15"/>
                  </a:cxn>
                  <a:cxn ang="0">
                    <a:pos x="15" y="9"/>
                  </a:cxn>
                  <a:cxn ang="0">
                    <a:pos x="15" y="4"/>
                  </a:cxn>
                  <a:cxn ang="0">
                    <a:pos x="13" y="1"/>
                  </a:cxn>
                  <a:cxn ang="0">
                    <a:pos x="12" y="1"/>
                  </a:cxn>
                  <a:cxn ang="0">
                    <a:pos x="11" y="0"/>
                  </a:cxn>
                  <a:cxn ang="0">
                    <a:pos x="8" y="0"/>
                  </a:cxn>
                  <a:cxn ang="0">
                    <a:pos x="6" y="1"/>
                  </a:cxn>
                  <a:cxn ang="0">
                    <a:pos x="5" y="1"/>
                  </a:cxn>
                  <a:cxn ang="0">
                    <a:pos x="4" y="1"/>
                  </a:cxn>
                  <a:cxn ang="0">
                    <a:pos x="2" y="1"/>
                  </a:cxn>
                  <a:cxn ang="0">
                    <a:pos x="1" y="4"/>
                  </a:cxn>
                  <a:cxn ang="0">
                    <a:pos x="0" y="20"/>
                  </a:cxn>
                  <a:cxn ang="0">
                    <a:pos x="1" y="25"/>
                  </a:cxn>
                  <a:cxn ang="0">
                    <a:pos x="2" y="29"/>
                  </a:cxn>
                  <a:cxn ang="0">
                    <a:pos x="10" y="30"/>
                  </a:cxn>
                  <a:cxn ang="0">
                    <a:pos x="11" y="31"/>
                  </a:cxn>
                </a:cxnLst>
                <a:rect l="0" t="0" r="r" b="b"/>
                <a:pathLst>
                  <a:path w="16" h="31">
                    <a:moveTo>
                      <a:pt x="11" y="31"/>
                    </a:moveTo>
                    <a:lnTo>
                      <a:pt x="15" y="31"/>
                    </a:lnTo>
                    <a:lnTo>
                      <a:pt x="16" y="27"/>
                    </a:lnTo>
                    <a:lnTo>
                      <a:pt x="15" y="21"/>
                    </a:lnTo>
                    <a:lnTo>
                      <a:pt x="16" y="19"/>
                    </a:lnTo>
                    <a:lnTo>
                      <a:pt x="15" y="17"/>
                    </a:lnTo>
                    <a:lnTo>
                      <a:pt x="15" y="15"/>
                    </a:lnTo>
                    <a:lnTo>
                      <a:pt x="15" y="9"/>
                    </a:lnTo>
                    <a:lnTo>
                      <a:pt x="15" y="4"/>
                    </a:lnTo>
                    <a:lnTo>
                      <a:pt x="13" y="1"/>
                    </a:lnTo>
                    <a:lnTo>
                      <a:pt x="12" y="1"/>
                    </a:lnTo>
                    <a:lnTo>
                      <a:pt x="11" y="0"/>
                    </a:lnTo>
                    <a:lnTo>
                      <a:pt x="8" y="0"/>
                    </a:lnTo>
                    <a:lnTo>
                      <a:pt x="6" y="1"/>
                    </a:lnTo>
                    <a:lnTo>
                      <a:pt x="5" y="1"/>
                    </a:lnTo>
                    <a:lnTo>
                      <a:pt x="4" y="1"/>
                    </a:lnTo>
                    <a:lnTo>
                      <a:pt x="2" y="1"/>
                    </a:lnTo>
                    <a:lnTo>
                      <a:pt x="1" y="4"/>
                    </a:lnTo>
                    <a:lnTo>
                      <a:pt x="0" y="20"/>
                    </a:lnTo>
                    <a:lnTo>
                      <a:pt x="1" y="25"/>
                    </a:lnTo>
                    <a:lnTo>
                      <a:pt x="2" y="29"/>
                    </a:lnTo>
                    <a:lnTo>
                      <a:pt x="10" y="30"/>
                    </a:lnTo>
                    <a:lnTo>
                      <a:pt x="11"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7" name="Freeform 1390">
                <a:extLst>
                  <a:ext uri="{FF2B5EF4-FFF2-40B4-BE49-F238E27FC236}">
                    <a16:creationId xmlns:a16="http://schemas.microsoft.com/office/drawing/2014/main" id="{86E45A8A-1470-297A-AD79-CC92D0A35061}"/>
                  </a:ext>
                </a:extLst>
              </p:cNvPr>
              <p:cNvSpPr>
                <a:spLocks/>
              </p:cNvSpPr>
              <p:nvPr/>
            </p:nvSpPr>
            <p:spPr bwMode="auto">
              <a:xfrm>
                <a:off x="2787651" y="2335213"/>
                <a:ext cx="987425" cy="1649413"/>
              </a:xfrm>
              <a:custGeom>
                <a:avLst/>
                <a:gdLst/>
                <a:ahLst/>
                <a:cxnLst>
                  <a:cxn ang="0">
                    <a:pos x="189" y="743"/>
                  </a:cxn>
                  <a:cxn ang="0">
                    <a:pos x="169" y="703"/>
                  </a:cxn>
                  <a:cxn ang="0">
                    <a:pos x="214" y="664"/>
                  </a:cxn>
                  <a:cxn ang="0">
                    <a:pos x="276" y="657"/>
                  </a:cxn>
                  <a:cxn ang="0">
                    <a:pos x="305" y="627"/>
                  </a:cxn>
                  <a:cxn ang="0">
                    <a:pos x="318" y="568"/>
                  </a:cxn>
                  <a:cxn ang="0">
                    <a:pos x="292" y="554"/>
                  </a:cxn>
                  <a:cxn ang="0">
                    <a:pos x="300" y="481"/>
                  </a:cxn>
                  <a:cxn ang="0">
                    <a:pos x="282" y="455"/>
                  </a:cxn>
                  <a:cxn ang="0">
                    <a:pos x="234" y="467"/>
                  </a:cxn>
                  <a:cxn ang="0">
                    <a:pos x="168" y="450"/>
                  </a:cxn>
                  <a:cxn ang="0">
                    <a:pos x="216" y="366"/>
                  </a:cxn>
                  <a:cxn ang="0">
                    <a:pos x="220" y="312"/>
                  </a:cxn>
                  <a:cxn ang="0">
                    <a:pos x="181" y="325"/>
                  </a:cxn>
                  <a:cxn ang="0">
                    <a:pos x="178" y="329"/>
                  </a:cxn>
                  <a:cxn ang="0">
                    <a:pos x="140" y="378"/>
                  </a:cxn>
                  <a:cxn ang="0">
                    <a:pos x="159" y="318"/>
                  </a:cxn>
                  <a:cxn ang="0">
                    <a:pos x="178" y="277"/>
                  </a:cxn>
                  <a:cxn ang="0">
                    <a:pos x="201" y="248"/>
                  </a:cxn>
                  <a:cxn ang="0">
                    <a:pos x="184" y="240"/>
                  </a:cxn>
                  <a:cxn ang="0">
                    <a:pos x="168" y="218"/>
                  </a:cxn>
                  <a:cxn ang="0">
                    <a:pos x="177" y="189"/>
                  </a:cxn>
                  <a:cxn ang="0">
                    <a:pos x="198" y="169"/>
                  </a:cxn>
                  <a:cxn ang="0">
                    <a:pos x="205" y="139"/>
                  </a:cxn>
                  <a:cxn ang="0">
                    <a:pos x="205" y="80"/>
                  </a:cxn>
                  <a:cxn ang="0">
                    <a:pos x="242" y="82"/>
                  </a:cxn>
                  <a:cxn ang="0">
                    <a:pos x="270" y="48"/>
                  </a:cxn>
                  <a:cxn ang="0">
                    <a:pos x="285" y="3"/>
                  </a:cxn>
                  <a:cxn ang="0">
                    <a:pos x="364" y="18"/>
                  </a:cxn>
                  <a:cxn ang="0">
                    <a:pos x="331" y="92"/>
                  </a:cxn>
                  <a:cxn ang="0">
                    <a:pos x="307" y="124"/>
                  </a:cxn>
                  <a:cxn ang="0">
                    <a:pos x="347" y="134"/>
                  </a:cxn>
                  <a:cxn ang="0">
                    <a:pos x="459" y="185"/>
                  </a:cxn>
                  <a:cxn ang="0">
                    <a:pos x="367" y="293"/>
                  </a:cxn>
                  <a:cxn ang="0">
                    <a:pos x="302" y="333"/>
                  </a:cxn>
                  <a:cxn ang="0">
                    <a:pos x="424" y="407"/>
                  </a:cxn>
                  <a:cxn ang="0">
                    <a:pos x="439" y="501"/>
                  </a:cxn>
                  <a:cxn ang="0">
                    <a:pos x="507" y="631"/>
                  </a:cxn>
                  <a:cxn ang="0">
                    <a:pos x="485" y="657"/>
                  </a:cxn>
                  <a:cxn ang="0">
                    <a:pos x="528" y="770"/>
                  </a:cxn>
                  <a:cxn ang="0">
                    <a:pos x="619" y="823"/>
                  </a:cxn>
                  <a:cxn ang="0">
                    <a:pos x="579" y="872"/>
                  </a:cxn>
                  <a:cxn ang="0">
                    <a:pos x="545" y="900"/>
                  </a:cxn>
                  <a:cxn ang="0">
                    <a:pos x="516" y="941"/>
                  </a:cxn>
                  <a:cxn ang="0">
                    <a:pos x="538" y="1005"/>
                  </a:cxn>
                  <a:cxn ang="0">
                    <a:pos x="390" y="1009"/>
                  </a:cxn>
                  <a:cxn ang="0">
                    <a:pos x="359" y="995"/>
                  </a:cxn>
                  <a:cxn ang="0">
                    <a:pos x="303" y="1013"/>
                  </a:cxn>
                  <a:cxn ang="0">
                    <a:pos x="190" y="984"/>
                  </a:cxn>
                  <a:cxn ang="0">
                    <a:pos x="152" y="1031"/>
                  </a:cxn>
                  <a:cxn ang="0">
                    <a:pos x="89" y="1007"/>
                  </a:cxn>
                  <a:cxn ang="0">
                    <a:pos x="53" y="1013"/>
                  </a:cxn>
                  <a:cxn ang="0">
                    <a:pos x="0" y="1018"/>
                  </a:cxn>
                  <a:cxn ang="0">
                    <a:pos x="75" y="974"/>
                  </a:cxn>
                  <a:cxn ang="0">
                    <a:pos x="133" y="927"/>
                  </a:cxn>
                  <a:cxn ang="0">
                    <a:pos x="175" y="903"/>
                  </a:cxn>
                  <a:cxn ang="0">
                    <a:pos x="273" y="886"/>
                  </a:cxn>
                  <a:cxn ang="0">
                    <a:pos x="200" y="890"/>
                  </a:cxn>
                  <a:cxn ang="0">
                    <a:pos x="154" y="855"/>
                  </a:cxn>
                  <a:cxn ang="0">
                    <a:pos x="143" y="833"/>
                  </a:cxn>
                  <a:cxn ang="0">
                    <a:pos x="104" y="825"/>
                  </a:cxn>
                  <a:cxn ang="0">
                    <a:pos x="107" y="798"/>
                  </a:cxn>
                </a:cxnLst>
                <a:rect l="0" t="0" r="r" b="b"/>
                <a:pathLst>
                  <a:path w="622" h="1039">
                    <a:moveTo>
                      <a:pt x="129" y="794"/>
                    </a:moveTo>
                    <a:lnTo>
                      <a:pt x="132" y="792"/>
                    </a:lnTo>
                    <a:lnTo>
                      <a:pt x="135" y="792"/>
                    </a:lnTo>
                    <a:lnTo>
                      <a:pt x="138" y="790"/>
                    </a:lnTo>
                    <a:lnTo>
                      <a:pt x="143" y="790"/>
                    </a:lnTo>
                    <a:lnTo>
                      <a:pt x="144" y="792"/>
                    </a:lnTo>
                    <a:lnTo>
                      <a:pt x="147" y="792"/>
                    </a:lnTo>
                    <a:lnTo>
                      <a:pt x="152" y="790"/>
                    </a:lnTo>
                    <a:lnTo>
                      <a:pt x="153" y="789"/>
                    </a:lnTo>
                    <a:lnTo>
                      <a:pt x="157" y="787"/>
                    </a:lnTo>
                    <a:lnTo>
                      <a:pt x="162" y="785"/>
                    </a:lnTo>
                    <a:lnTo>
                      <a:pt x="163" y="787"/>
                    </a:lnTo>
                    <a:lnTo>
                      <a:pt x="170" y="783"/>
                    </a:lnTo>
                    <a:lnTo>
                      <a:pt x="174" y="779"/>
                    </a:lnTo>
                    <a:lnTo>
                      <a:pt x="180" y="772"/>
                    </a:lnTo>
                    <a:lnTo>
                      <a:pt x="184" y="765"/>
                    </a:lnTo>
                    <a:lnTo>
                      <a:pt x="184" y="764"/>
                    </a:lnTo>
                    <a:lnTo>
                      <a:pt x="189" y="758"/>
                    </a:lnTo>
                    <a:lnTo>
                      <a:pt x="190" y="752"/>
                    </a:lnTo>
                    <a:lnTo>
                      <a:pt x="198" y="751"/>
                    </a:lnTo>
                    <a:lnTo>
                      <a:pt x="200" y="751"/>
                    </a:lnTo>
                    <a:lnTo>
                      <a:pt x="200" y="749"/>
                    </a:lnTo>
                    <a:lnTo>
                      <a:pt x="200" y="747"/>
                    </a:lnTo>
                    <a:lnTo>
                      <a:pt x="195" y="747"/>
                    </a:lnTo>
                    <a:lnTo>
                      <a:pt x="190" y="746"/>
                    </a:lnTo>
                    <a:lnTo>
                      <a:pt x="189" y="746"/>
                    </a:lnTo>
                    <a:lnTo>
                      <a:pt x="189" y="743"/>
                    </a:lnTo>
                    <a:lnTo>
                      <a:pt x="189" y="741"/>
                    </a:lnTo>
                    <a:lnTo>
                      <a:pt x="191" y="732"/>
                    </a:lnTo>
                    <a:lnTo>
                      <a:pt x="196" y="731"/>
                    </a:lnTo>
                    <a:lnTo>
                      <a:pt x="198" y="731"/>
                    </a:lnTo>
                    <a:lnTo>
                      <a:pt x="201" y="729"/>
                    </a:lnTo>
                    <a:lnTo>
                      <a:pt x="203" y="728"/>
                    </a:lnTo>
                    <a:lnTo>
                      <a:pt x="203" y="727"/>
                    </a:lnTo>
                    <a:lnTo>
                      <a:pt x="198" y="726"/>
                    </a:lnTo>
                    <a:lnTo>
                      <a:pt x="195" y="726"/>
                    </a:lnTo>
                    <a:lnTo>
                      <a:pt x="193" y="724"/>
                    </a:lnTo>
                    <a:lnTo>
                      <a:pt x="191" y="722"/>
                    </a:lnTo>
                    <a:lnTo>
                      <a:pt x="191" y="719"/>
                    </a:lnTo>
                    <a:lnTo>
                      <a:pt x="194" y="712"/>
                    </a:lnTo>
                    <a:lnTo>
                      <a:pt x="193" y="711"/>
                    </a:lnTo>
                    <a:lnTo>
                      <a:pt x="194" y="710"/>
                    </a:lnTo>
                    <a:lnTo>
                      <a:pt x="199" y="707"/>
                    </a:lnTo>
                    <a:lnTo>
                      <a:pt x="199" y="706"/>
                    </a:lnTo>
                    <a:lnTo>
                      <a:pt x="200" y="705"/>
                    </a:lnTo>
                    <a:lnTo>
                      <a:pt x="199" y="703"/>
                    </a:lnTo>
                    <a:lnTo>
                      <a:pt x="198" y="703"/>
                    </a:lnTo>
                    <a:lnTo>
                      <a:pt x="195" y="703"/>
                    </a:lnTo>
                    <a:lnTo>
                      <a:pt x="193" y="702"/>
                    </a:lnTo>
                    <a:lnTo>
                      <a:pt x="189" y="703"/>
                    </a:lnTo>
                    <a:lnTo>
                      <a:pt x="185" y="703"/>
                    </a:lnTo>
                    <a:lnTo>
                      <a:pt x="177" y="702"/>
                    </a:lnTo>
                    <a:lnTo>
                      <a:pt x="170" y="702"/>
                    </a:lnTo>
                    <a:lnTo>
                      <a:pt x="169" y="703"/>
                    </a:lnTo>
                    <a:lnTo>
                      <a:pt x="167" y="705"/>
                    </a:lnTo>
                    <a:lnTo>
                      <a:pt x="164" y="707"/>
                    </a:lnTo>
                    <a:lnTo>
                      <a:pt x="164" y="710"/>
                    </a:lnTo>
                    <a:lnTo>
                      <a:pt x="164" y="711"/>
                    </a:lnTo>
                    <a:lnTo>
                      <a:pt x="164" y="712"/>
                    </a:lnTo>
                    <a:lnTo>
                      <a:pt x="160" y="712"/>
                    </a:lnTo>
                    <a:lnTo>
                      <a:pt x="158" y="711"/>
                    </a:lnTo>
                    <a:lnTo>
                      <a:pt x="155" y="710"/>
                    </a:lnTo>
                    <a:lnTo>
                      <a:pt x="152" y="710"/>
                    </a:lnTo>
                    <a:lnTo>
                      <a:pt x="147" y="711"/>
                    </a:lnTo>
                    <a:lnTo>
                      <a:pt x="147" y="710"/>
                    </a:lnTo>
                    <a:lnTo>
                      <a:pt x="145" y="708"/>
                    </a:lnTo>
                    <a:lnTo>
                      <a:pt x="145" y="706"/>
                    </a:lnTo>
                    <a:lnTo>
                      <a:pt x="148" y="705"/>
                    </a:lnTo>
                    <a:lnTo>
                      <a:pt x="155" y="697"/>
                    </a:lnTo>
                    <a:lnTo>
                      <a:pt x="163" y="693"/>
                    </a:lnTo>
                    <a:lnTo>
                      <a:pt x="165" y="692"/>
                    </a:lnTo>
                    <a:lnTo>
                      <a:pt x="168" y="692"/>
                    </a:lnTo>
                    <a:lnTo>
                      <a:pt x="173" y="692"/>
                    </a:lnTo>
                    <a:lnTo>
                      <a:pt x="175" y="690"/>
                    </a:lnTo>
                    <a:lnTo>
                      <a:pt x="178" y="687"/>
                    </a:lnTo>
                    <a:lnTo>
                      <a:pt x="184" y="678"/>
                    </a:lnTo>
                    <a:lnTo>
                      <a:pt x="188" y="676"/>
                    </a:lnTo>
                    <a:lnTo>
                      <a:pt x="194" y="673"/>
                    </a:lnTo>
                    <a:lnTo>
                      <a:pt x="205" y="666"/>
                    </a:lnTo>
                    <a:lnTo>
                      <a:pt x="210" y="665"/>
                    </a:lnTo>
                    <a:lnTo>
                      <a:pt x="214" y="664"/>
                    </a:lnTo>
                    <a:lnTo>
                      <a:pt x="219" y="661"/>
                    </a:lnTo>
                    <a:lnTo>
                      <a:pt x="220" y="662"/>
                    </a:lnTo>
                    <a:lnTo>
                      <a:pt x="223" y="670"/>
                    </a:lnTo>
                    <a:lnTo>
                      <a:pt x="224" y="671"/>
                    </a:lnTo>
                    <a:lnTo>
                      <a:pt x="225" y="670"/>
                    </a:lnTo>
                    <a:lnTo>
                      <a:pt x="226" y="664"/>
                    </a:lnTo>
                    <a:lnTo>
                      <a:pt x="223" y="657"/>
                    </a:lnTo>
                    <a:lnTo>
                      <a:pt x="224" y="657"/>
                    </a:lnTo>
                    <a:lnTo>
                      <a:pt x="227" y="659"/>
                    </a:lnTo>
                    <a:lnTo>
                      <a:pt x="235" y="664"/>
                    </a:lnTo>
                    <a:lnTo>
                      <a:pt x="239" y="666"/>
                    </a:lnTo>
                    <a:lnTo>
                      <a:pt x="242" y="666"/>
                    </a:lnTo>
                    <a:lnTo>
                      <a:pt x="246" y="665"/>
                    </a:lnTo>
                    <a:lnTo>
                      <a:pt x="247" y="665"/>
                    </a:lnTo>
                    <a:lnTo>
                      <a:pt x="250" y="666"/>
                    </a:lnTo>
                    <a:lnTo>
                      <a:pt x="252" y="666"/>
                    </a:lnTo>
                    <a:lnTo>
                      <a:pt x="255" y="666"/>
                    </a:lnTo>
                    <a:lnTo>
                      <a:pt x="257" y="662"/>
                    </a:lnTo>
                    <a:lnTo>
                      <a:pt x="262" y="662"/>
                    </a:lnTo>
                    <a:lnTo>
                      <a:pt x="264" y="664"/>
                    </a:lnTo>
                    <a:lnTo>
                      <a:pt x="271" y="675"/>
                    </a:lnTo>
                    <a:lnTo>
                      <a:pt x="278" y="682"/>
                    </a:lnTo>
                    <a:lnTo>
                      <a:pt x="280" y="683"/>
                    </a:lnTo>
                    <a:lnTo>
                      <a:pt x="280" y="671"/>
                    </a:lnTo>
                    <a:lnTo>
                      <a:pt x="272" y="660"/>
                    </a:lnTo>
                    <a:lnTo>
                      <a:pt x="273" y="659"/>
                    </a:lnTo>
                    <a:lnTo>
                      <a:pt x="276" y="657"/>
                    </a:lnTo>
                    <a:lnTo>
                      <a:pt x="280" y="657"/>
                    </a:lnTo>
                    <a:lnTo>
                      <a:pt x="281" y="657"/>
                    </a:lnTo>
                    <a:lnTo>
                      <a:pt x="282" y="657"/>
                    </a:lnTo>
                    <a:lnTo>
                      <a:pt x="282" y="659"/>
                    </a:lnTo>
                    <a:lnTo>
                      <a:pt x="286" y="667"/>
                    </a:lnTo>
                    <a:lnTo>
                      <a:pt x="287" y="670"/>
                    </a:lnTo>
                    <a:lnTo>
                      <a:pt x="290" y="672"/>
                    </a:lnTo>
                    <a:lnTo>
                      <a:pt x="291" y="673"/>
                    </a:lnTo>
                    <a:lnTo>
                      <a:pt x="301" y="677"/>
                    </a:lnTo>
                    <a:lnTo>
                      <a:pt x="302" y="677"/>
                    </a:lnTo>
                    <a:lnTo>
                      <a:pt x="305" y="677"/>
                    </a:lnTo>
                    <a:lnTo>
                      <a:pt x="305" y="676"/>
                    </a:lnTo>
                    <a:lnTo>
                      <a:pt x="303" y="673"/>
                    </a:lnTo>
                    <a:lnTo>
                      <a:pt x="301" y="672"/>
                    </a:lnTo>
                    <a:lnTo>
                      <a:pt x="298" y="672"/>
                    </a:lnTo>
                    <a:lnTo>
                      <a:pt x="292" y="667"/>
                    </a:lnTo>
                    <a:lnTo>
                      <a:pt x="291" y="666"/>
                    </a:lnTo>
                    <a:lnTo>
                      <a:pt x="288" y="660"/>
                    </a:lnTo>
                    <a:lnTo>
                      <a:pt x="288" y="657"/>
                    </a:lnTo>
                    <a:lnTo>
                      <a:pt x="285" y="646"/>
                    </a:lnTo>
                    <a:lnTo>
                      <a:pt x="283" y="644"/>
                    </a:lnTo>
                    <a:lnTo>
                      <a:pt x="285" y="639"/>
                    </a:lnTo>
                    <a:lnTo>
                      <a:pt x="286" y="636"/>
                    </a:lnTo>
                    <a:lnTo>
                      <a:pt x="288" y="632"/>
                    </a:lnTo>
                    <a:lnTo>
                      <a:pt x="292" y="631"/>
                    </a:lnTo>
                    <a:lnTo>
                      <a:pt x="303" y="627"/>
                    </a:lnTo>
                    <a:lnTo>
                      <a:pt x="305" y="627"/>
                    </a:lnTo>
                    <a:lnTo>
                      <a:pt x="307" y="626"/>
                    </a:lnTo>
                    <a:lnTo>
                      <a:pt x="310" y="624"/>
                    </a:lnTo>
                    <a:lnTo>
                      <a:pt x="311" y="622"/>
                    </a:lnTo>
                    <a:lnTo>
                      <a:pt x="311" y="620"/>
                    </a:lnTo>
                    <a:lnTo>
                      <a:pt x="301" y="620"/>
                    </a:lnTo>
                    <a:lnTo>
                      <a:pt x="295" y="619"/>
                    </a:lnTo>
                    <a:lnTo>
                      <a:pt x="292" y="618"/>
                    </a:lnTo>
                    <a:lnTo>
                      <a:pt x="290" y="615"/>
                    </a:lnTo>
                    <a:lnTo>
                      <a:pt x="292" y="595"/>
                    </a:lnTo>
                    <a:lnTo>
                      <a:pt x="293" y="595"/>
                    </a:lnTo>
                    <a:lnTo>
                      <a:pt x="295" y="595"/>
                    </a:lnTo>
                    <a:lnTo>
                      <a:pt x="298" y="605"/>
                    </a:lnTo>
                    <a:lnTo>
                      <a:pt x="300" y="606"/>
                    </a:lnTo>
                    <a:lnTo>
                      <a:pt x="301" y="606"/>
                    </a:lnTo>
                    <a:lnTo>
                      <a:pt x="301" y="599"/>
                    </a:lnTo>
                    <a:lnTo>
                      <a:pt x="301" y="598"/>
                    </a:lnTo>
                    <a:lnTo>
                      <a:pt x="302" y="596"/>
                    </a:lnTo>
                    <a:lnTo>
                      <a:pt x="308" y="595"/>
                    </a:lnTo>
                    <a:lnTo>
                      <a:pt x="310" y="594"/>
                    </a:lnTo>
                    <a:lnTo>
                      <a:pt x="310" y="590"/>
                    </a:lnTo>
                    <a:lnTo>
                      <a:pt x="312" y="586"/>
                    </a:lnTo>
                    <a:lnTo>
                      <a:pt x="312" y="586"/>
                    </a:lnTo>
                    <a:lnTo>
                      <a:pt x="311" y="584"/>
                    </a:lnTo>
                    <a:lnTo>
                      <a:pt x="317" y="576"/>
                    </a:lnTo>
                    <a:lnTo>
                      <a:pt x="316" y="570"/>
                    </a:lnTo>
                    <a:lnTo>
                      <a:pt x="317" y="568"/>
                    </a:lnTo>
                    <a:lnTo>
                      <a:pt x="318" y="568"/>
                    </a:lnTo>
                    <a:lnTo>
                      <a:pt x="321" y="567"/>
                    </a:lnTo>
                    <a:lnTo>
                      <a:pt x="321" y="564"/>
                    </a:lnTo>
                    <a:lnTo>
                      <a:pt x="321" y="563"/>
                    </a:lnTo>
                    <a:lnTo>
                      <a:pt x="321" y="562"/>
                    </a:lnTo>
                    <a:lnTo>
                      <a:pt x="321" y="562"/>
                    </a:lnTo>
                    <a:lnTo>
                      <a:pt x="320" y="562"/>
                    </a:lnTo>
                    <a:lnTo>
                      <a:pt x="317" y="564"/>
                    </a:lnTo>
                    <a:lnTo>
                      <a:pt x="315" y="565"/>
                    </a:lnTo>
                    <a:lnTo>
                      <a:pt x="308" y="569"/>
                    </a:lnTo>
                    <a:lnTo>
                      <a:pt x="306" y="570"/>
                    </a:lnTo>
                    <a:lnTo>
                      <a:pt x="305" y="569"/>
                    </a:lnTo>
                    <a:lnTo>
                      <a:pt x="303" y="569"/>
                    </a:lnTo>
                    <a:lnTo>
                      <a:pt x="305" y="564"/>
                    </a:lnTo>
                    <a:lnTo>
                      <a:pt x="303" y="562"/>
                    </a:lnTo>
                    <a:lnTo>
                      <a:pt x="302" y="562"/>
                    </a:lnTo>
                    <a:lnTo>
                      <a:pt x="301" y="563"/>
                    </a:lnTo>
                    <a:lnTo>
                      <a:pt x="300" y="569"/>
                    </a:lnTo>
                    <a:lnTo>
                      <a:pt x="297" y="573"/>
                    </a:lnTo>
                    <a:lnTo>
                      <a:pt x="292" y="574"/>
                    </a:lnTo>
                    <a:lnTo>
                      <a:pt x="290" y="575"/>
                    </a:lnTo>
                    <a:lnTo>
                      <a:pt x="286" y="568"/>
                    </a:lnTo>
                    <a:lnTo>
                      <a:pt x="287" y="567"/>
                    </a:lnTo>
                    <a:lnTo>
                      <a:pt x="287" y="565"/>
                    </a:lnTo>
                    <a:lnTo>
                      <a:pt x="290" y="564"/>
                    </a:lnTo>
                    <a:lnTo>
                      <a:pt x="291" y="562"/>
                    </a:lnTo>
                    <a:lnTo>
                      <a:pt x="293" y="554"/>
                    </a:lnTo>
                    <a:lnTo>
                      <a:pt x="292" y="554"/>
                    </a:lnTo>
                    <a:lnTo>
                      <a:pt x="283" y="560"/>
                    </a:lnTo>
                    <a:lnTo>
                      <a:pt x="283" y="560"/>
                    </a:lnTo>
                    <a:lnTo>
                      <a:pt x="281" y="558"/>
                    </a:lnTo>
                    <a:lnTo>
                      <a:pt x="278" y="552"/>
                    </a:lnTo>
                    <a:lnTo>
                      <a:pt x="277" y="548"/>
                    </a:lnTo>
                    <a:lnTo>
                      <a:pt x="276" y="547"/>
                    </a:lnTo>
                    <a:lnTo>
                      <a:pt x="277" y="542"/>
                    </a:lnTo>
                    <a:lnTo>
                      <a:pt x="277" y="539"/>
                    </a:lnTo>
                    <a:lnTo>
                      <a:pt x="276" y="538"/>
                    </a:lnTo>
                    <a:lnTo>
                      <a:pt x="273" y="537"/>
                    </a:lnTo>
                    <a:lnTo>
                      <a:pt x="269" y="522"/>
                    </a:lnTo>
                    <a:lnTo>
                      <a:pt x="269" y="514"/>
                    </a:lnTo>
                    <a:lnTo>
                      <a:pt x="270" y="511"/>
                    </a:lnTo>
                    <a:lnTo>
                      <a:pt x="271" y="503"/>
                    </a:lnTo>
                    <a:lnTo>
                      <a:pt x="275" y="497"/>
                    </a:lnTo>
                    <a:lnTo>
                      <a:pt x="277" y="494"/>
                    </a:lnTo>
                    <a:lnTo>
                      <a:pt x="283" y="491"/>
                    </a:lnTo>
                    <a:lnTo>
                      <a:pt x="285" y="489"/>
                    </a:lnTo>
                    <a:lnTo>
                      <a:pt x="287" y="486"/>
                    </a:lnTo>
                    <a:lnTo>
                      <a:pt x="290" y="478"/>
                    </a:lnTo>
                    <a:lnTo>
                      <a:pt x="292" y="476"/>
                    </a:lnTo>
                    <a:lnTo>
                      <a:pt x="295" y="475"/>
                    </a:lnTo>
                    <a:lnTo>
                      <a:pt x="296" y="475"/>
                    </a:lnTo>
                    <a:lnTo>
                      <a:pt x="297" y="476"/>
                    </a:lnTo>
                    <a:lnTo>
                      <a:pt x="297" y="480"/>
                    </a:lnTo>
                    <a:lnTo>
                      <a:pt x="300" y="481"/>
                    </a:lnTo>
                    <a:lnTo>
                      <a:pt x="300" y="481"/>
                    </a:lnTo>
                    <a:lnTo>
                      <a:pt x="302" y="478"/>
                    </a:lnTo>
                    <a:lnTo>
                      <a:pt x="307" y="477"/>
                    </a:lnTo>
                    <a:lnTo>
                      <a:pt x="308" y="476"/>
                    </a:lnTo>
                    <a:lnTo>
                      <a:pt x="307" y="475"/>
                    </a:lnTo>
                    <a:lnTo>
                      <a:pt x="307" y="473"/>
                    </a:lnTo>
                    <a:lnTo>
                      <a:pt x="303" y="473"/>
                    </a:lnTo>
                    <a:lnTo>
                      <a:pt x="302" y="473"/>
                    </a:lnTo>
                    <a:lnTo>
                      <a:pt x="302" y="472"/>
                    </a:lnTo>
                    <a:lnTo>
                      <a:pt x="303" y="471"/>
                    </a:lnTo>
                    <a:lnTo>
                      <a:pt x="306" y="471"/>
                    </a:lnTo>
                    <a:lnTo>
                      <a:pt x="310" y="471"/>
                    </a:lnTo>
                    <a:lnTo>
                      <a:pt x="315" y="473"/>
                    </a:lnTo>
                    <a:lnTo>
                      <a:pt x="321" y="473"/>
                    </a:lnTo>
                    <a:lnTo>
                      <a:pt x="321" y="470"/>
                    </a:lnTo>
                    <a:lnTo>
                      <a:pt x="320" y="468"/>
                    </a:lnTo>
                    <a:lnTo>
                      <a:pt x="317" y="468"/>
                    </a:lnTo>
                    <a:lnTo>
                      <a:pt x="313" y="467"/>
                    </a:lnTo>
                    <a:lnTo>
                      <a:pt x="310" y="466"/>
                    </a:lnTo>
                    <a:lnTo>
                      <a:pt x="302" y="465"/>
                    </a:lnTo>
                    <a:lnTo>
                      <a:pt x="296" y="463"/>
                    </a:lnTo>
                    <a:lnTo>
                      <a:pt x="295" y="463"/>
                    </a:lnTo>
                    <a:lnTo>
                      <a:pt x="292" y="461"/>
                    </a:lnTo>
                    <a:lnTo>
                      <a:pt x="288" y="462"/>
                    </a:lnTo>
                    <a:lnTo>
                      <a:pt x="286" y="461"/>
                    </a:lnTo>
                    <a:lnTo>
                      <a:pt x="285" y="461"/>
                    </a:lnTo>
                    <a:lnTo>
                      <a:pt x="282" y="458"/>
                    </a:lnTo>
                    <a:lnTo>
                      <a:pt x="282" y="455"/>
                    </a:lnTo>
                    <a:lnTo>
                      <a:pt x="281" y="455"/>
                    </a:lnTo>
                    <a:lnTo>
                      <a:pt x="278" y="452"/>
                    </a:lnTo>
                    <a:lnTo>
                      <a:pt x="280" y="468"/>
                    </a:lnTo>
                    <a:lnTo>
                      <a:pt x="278" y="470"/>
                    </a:lnTo>
                    <a:lnTo>
                      <a:pt x="277" y="472"/>
                    </a:lnTo>
                    <a:lnTo>
                      <a:pt x="270" y="470"/>
                    </a:lnTo>
                    <a:lnTo>
                      <a:pt x="267" y="470"/>
                    </a:lnTo>
                    <a:lnTo>
                      <a:pt x="266" y="471"/>
                    </a:lnTo>
                    <a:lnTo>
                      <a:pt x="261" y="465"/>
                    </a:lnTo>
                    <a:lnTo>
                      <a:pt x="260" y="467"/>
                    </a:lnTo>
                    <a:lnTo>
                      <a:pt x="261" y="471"/>
                    </a:lnTo>
                    <a:lnTo>
                      <a:pt x="257" y="471"/>
                    </a:lnTo>
                    <a:lnTo>
                      <a:pt x="257" y="472"/>
                    </a:lnTo>
                    <a:lnTo>
                      <a:pt x="257" y="476"/>
                    </a:lnTo>
                    <a:lnTo>
                      <a:pt x="257" y="476"/>
                    </a:lnTo>
                    <a:lnTo>
                      <a:pt x="252" y="478"/>
                    </a:lnTo>
                    <a:lnTo>
                      <a:pt x="247" y="478"/>
                    </a:lnTo>
                    <a:lnTo>
                      <a:pt x="246" y="478"/>
                    </a:lnTo>
                    <a:lnTo>
                      <a:pt x="246" y="471"/>
                    </a:lnTo>
                    <a:lnTo>
                      <a:pt x="245" y="471"/>
                    </a:lnTo>
                    <a:lnTo>
                      <a:pt x="242" y="472"/>
                    </a:lnTo>
                    <a:lnTo>
                      <a:pt x="241" y="477"/>
                    </a:lnTo>
                    <a:lnTo>
                      <a:pt x="239" y="477"/>
                    </a:lnTo>
                    <a:lnTo>
                      <a:pt x="237" y="473"/>
                    </a:lnTo>
                    <a:lnTo>
                      <a:pt x="236" y="466"/>
                    </a:lnTo>
                    <a:lnTo>
                      <a:pt x="235" y="466"/>
                    </a:lnTo>
                    <a:lnTo>
                      <a:pt x="234" y="467"/>
                    </a:lnTo>
                    <a:lnTo>
                      <a:pt x="229" y="466"/>
                    </a:lnTo>
                    <a:lnTo>
                      <a:pt x="225" y="463"/>
                    </a:lnTo>
                    <a:lnTo>
                      <a:pt x="223" y="461"/>
                    </a:lnTo>
                    <a:lnTo>
                      <a:pt x="223" y="457"/>
                    </a:lnTo>
                    <a:lnTo>
                      <a:pt x="221" y="457"/>
                    </a:lnTo>
                    <a:lnTo>
                      <a:pt x="220" y="460"/>
                    </a:lnTo>
                    <a:lnTo>
                      <a:pt x="220" y="465"/>
                    </a:lnTo>
                    <a:lnTo>
                      <a:pt x="223" y="475"/>
                    </a:lnTo>
                    <a:lnTo>
                      <a:pt x="223" y="476"/>
                    </a:lnTo>
                    <a:lnTo>
                      <a:pt x="221" y="480"/>
                    </a:lnTo>
                    <a:lnTo>
                      <a:pt x="219" y="483"/>
                    </a:lnTo>
                    <a:lnTo>
                      <a:pt x="209" y="482"/>
                    </a:lnTo>
                    <a:lnTo>
                      <a:pt x="206" y="477"/>
                    </a:lnTo>
                    <a:lnTo>
                      <a:pt x="203" y="468"/>
                    </a:lnTo>
                    <a:lnTo>
                      <a:pt x="199" y="466"/>
                    </a:lnTo>
                    <a:lnTo>
                      <a:pt x="191" y="460"/>
                    </a:lnTo>
                    <a:lnTo>
                      <a:pt x="190" y="458"/>
                    </a:lnTo>
                    <a:lnTo>
                      <a:pt x="186" y="457"/>
                    </a:lnTo>
                    <a:lnTo>
                      <a:pt x="180" y="463"/>
                    </a:lnTo>
                    <a:lnTo>
                      <a:pt x="183" y="482"/>
                    </a:lnTo>
                    <a:lnTo>
                      <a:pt x="181" y="483"/>
                    </a:lnTo>
                    <a:lnTo>
                      <a:pt x="180" y="483"/>
                    </a:lnTo>
                    <a:lnTo>
                      <a:pt x="178" y="480"/>
                    </a:lnTo>
                    <a:lnTo>
                      <a:pt x="178" y="477"/>
                    </a:lnTo>
                    <a:lnTo>
                      <a:pt x="177" y="472"/>
                    </a:lnTo>
                    <a:lnTo>
                      <a:pt x="175" y="466"/>
                    </a:lnTo>
                    <a:lnTo>
                      <a:pt x="168" y="450"/>
                    </a:lnTo>
                    <a:lnTo>
                      <a:pt x="167" y="446"/>
                    </a:lnTo>
                    <a:lnTo>
                      <a:pt x="167" y="441"/>
                    </a:lnTo>
                    <a:lnTo>
                      <a:pt x="167" y="437"/>
                    </a:lnTo>
                    <a:lnTo>
                      <a:pt x="168" y="435"/>
                    </a:lnTo>
                    <a:lnTo>
                      <a:pt x="169" y="434"/>
                    </a:lnTo>
                    <a:lnTo>
                      <a:pt x="172" y="435"/>
                    </a:lnTo>
                    <a:lnTo>
                      <a:pt x="173" y="437"/>
                    </a:lnTo>
                    <a:lnTo>
                      <a:pt x="174" y="445"/>
                    </a:lnTo>
                    <a:lnTo>
                      <a:pt x="175" y="447"/>
                    </a:lnTo>
                    <a:lnTo>
                      <a:pt x="178" y="447"/>
                    </a:lnTo>
                    <a:lnTo>
                      <a:pt x="179" y="446"/>
                    </a:lnTo>
                    <a:lnTo>
                      <a:pt x="181" y="439"/>
                    </a:lnTo>
                    <a:lnTo>
                      <a:pt x="181" y="435"/>
                    </a:lnTo>
                    <a:lnTo>
                      <a:pt x="181" y="431"/>
                    </a:lnTo>
                    <a:lnTo>
                      <a:pt x="181" y="427"/>
                    </a:lnTo>
                    <a:lnTo>
                      <a:pt x="183" y="424"/>
                    </a:lnTo>
                    <a:lnTo>
                      <a:pt x="184" y="422"/>
                    </a:lnTo>
                    <a:lnTo>
                      <a:pt x="191" y="419"/>
                    </a:lnTo>
                    <a:lnTo>
                      <a:pt x="200" y="402"/>
                    </a:lnTo>
                    <a:lnTo>
                      <a:pt x="206" y="399"/>
                    </a:lnTo>
                    <a:lnTo>
                      <a:pt x="213" y="391"/>
                    </a:lnTo>
                    <a:lnTo>
                      <a:pt x="215" y="390"/>
                    </a:lnTo>
                    <a:lnTo>
                      <a:pt x="218" y="388"/>
                    </a:lnTo>
                    <a:lnTo>
                      <a:pt x="219" y="378"/>
                    </a:lnTo>
                    <a:lnTo>
                      <a:pt x="219" y="373"/>
                    </a:lnTo>
                    <a:lnTo>
                      <a:pt x="219" y="371"/>
                    </a:lnTo>
                    <a:lnTo>
                      <a:pt x="216" y="366"/>
                    </a:lnTo>
                    <a:lnTo>
                      <a:pt x="216" y="364"/>
                    </a:lnTo>
                    <a:lnTo>
                      <a:pt x="215" y="363"/>
                    </a:lnTo>
                    <a:lnTo>
                      <a:pt x="211" y="361"/>
                    </a:lnTo>
                    <a:lnTo>
                      <a:pt x="210" y="355"/>
                    </a:lnTo>
                    <a:lnTo>
                      <a:pt x="210" y="351"/>
                    </a:lnTo>
                    <a:lnTo>
                      <a:pt x="211" y="348"/>
                    </a:lnTo>
                    <a:lnTo>
                      <a:pt x="213" y="345"/>
                    </a:lnTo>
                    <a:lnTo>
                      <a:pt x="214" y="334"/>
                    </a:lnTo>
                    <a:lnTo>
                      <a:pt x="215" y="328"/>
                    </a:lnTo>
                    <a:lnTo>
                      <a:pt x="216" y="328"/>
                    </a:lnTo>
                    <a:lnTo>
                      <a:pt x="219" y="327"/>
                    </a:lnTo>
                    <a:lnTo>
                      <a:pt x="221" y="327"/>
                    </a:lnTo>
                    <a:lnTo>
                      <a:pt x="229" y="329"/>
                    </a:lnTo>
                    <a:lnTo>
                      <a:pt x="232" y="330"/>
                    </a:lnTo>
                    <a:lnTo>
                      <a:pt x="236" y="329"/>
                    </a:lnTo>
                    <a:lnTo>
                      <a:pt x="236" y="327"/>
                    </a:lnTo>
                    <a:lnTo>
                      <a:pt x="235" y="327"/>
                    </a:lnTo>
                    <a:lnTo>
                      <a:pt x="231" y="324"/>
                    </a:lnTo>
                    <a:lnTo>
                      <a:pt x="230" y="323"/>
                    </a:lnTo>
                    <a:lnTo>
                      <a:pt x="224" y="314"/>
                    </a:lnTo>
                    <a:lnTo>
                      <a:pt x="221" y="315"/>
                    </a:lnTo>
                    <a:lnTo>
                      <a:pt x="221" y="315"/>
                    </a:lnTo>
                    <a:lnTo>
                      <a:pt x="221" y="315"/>
                    </a:lnTo>
                    <a:lnTo>
                      <a:pt x="221" y="318"/>
                    </a:lnTo>
                    <a:lnTo>
                      <a:pt x="220" y="318"/>
                    </a:lnTo>
                    <a:lnTo>
                      <a:pt x="219" y="318"/>
                    </a:lnTo>
                    <a:lnTo>
                      <a:pt x="220" y="312"/>
                    </a:lnTo>
                    <a:lnTo>
                      <a:pt x="219" y="309"/>
                    </a:lnTo>
                    <a:lnTo>
                      <a:pt x="216" y="309"/>
                    </a:lnTo>
                    <a:lnTo>
                      <a:pt x="215" y="312"/>
                    </a:lnTo>
                    <a:lnTo>
                      <a:pt x="214" y="317"/>
                    </a:lnTo>
                    <a:lnTo>
                      <a:pt x="214" y="317"/>
                    </a:lnTo>
                    <a:lnTo>
                      <a:pt x="214" y="318"/>
                    </a:lnTo>
                    <a:lnTo>
                      <a:pt x="211" y="319"/>
                    </a:lnTo>
                    <a:lnTo>
                      <a:pt x="210" y="320"/>
                    </a:lnTo>
                    <a:lnTo>
                      <a:pt x="208" y="328"/>
                    </a:lnTo>
                    <a:lnTo>
                      <a:pt x="208" y="330"/>
                    </a:lnTo>
                    <a:lnTo>
                      <a:pt x="205" y="332"/>
                    </a:lnTo>
                    <a:lnTo>
                      <a:pt x="204" y="332"/>
                    </a:lnTo>
                    <a:lnTo>
                      <a:pt x="204" y="322"/>
                    </a:lnTo>
                    <a:lnTo>
                      <a:pt x="204" y="318"/>
                    </a:lnTo>
                    <a:lnTo>
                      <a:pt x="203" y="314"/>
                    </a:lnTo>
                    <a:lnTo>
                      <a:pt x="203" y="314"/>
                    </a:lnTo>
                    <a:lnTo>
                      <a:pt x="200" y="315"/>
                    </a:lnTo>
                    <a:lnTo>
                      <a:pt x="199" y="324"/>
                    </a:lnTo>
                    <a:lnTo>
                      <a:pt x="196" y="324"/>
                    </a:lnTo>
                    <a:lnTo>
                      <a:pt x="195" y="317"/>
                    </a:lnTo>
                    <a:lnTo>
                      <a:pt x="193" y="315"/>
                    </a:lnTo>
                    <a:lnTo>
                      <a:pt x="188" y="324"/>
                    </a:lnTo>
                    <a:lnTo>
                      <a:pt x="188" y="329"/>
                    </a:lnTo>
                    <a:lnTo>
                      <a:pt x="188" y="329"/>
                    </a:lnTo>
                    <a:lnTo>
                      <a:pt x="185" y="329"/>
                    </a:lnTo>
                    <a:lnTo>
                      <a:pt x="181" y="325"/>
                    </a:lnTo>
                    <a:lnTo>
                      <a:pt x="181" y="325"/>
                    </a:lnTo>
                    <a:lnTo>
                      <a:pt x="184" y="318"/>
                    </a:lnTo>
                    <a:lnTo>
                      <a:pt x="184" y="315"/>
                    </a:lnTo>
                    <a:lnTo>
                      <a:pt x="191" y="307"/>
                    </a:lnTo>
                    <a:lnTo>
                      <a:pt x="196" y="302"/>
                    </a:lnTo>
                    <a:lnTo>
                      <a:pt x="199" y="299"/>
                    </a:lnTo>
                    <a:lnTo>
                      <a:pt x="203" y="298"/>
                    </a:lnTo>
                    <a:lnTo>
                      <a:pt x="206" y="298"/>
                    </a:lnTo>
                    <a:lnTo>
                      <a:pt x="209" y="291"/>
                    </a:lnTo>
                    <a:lnTo>
                      <a:pt x="213" y="288"/>
                    </a:lnTo>
                    <a:lnTo>
                      <a:pt x="213" y="287"/>
                    </a:lnTo>
                    <a:lnTo>
                      <a:pt x="210" y="287"/>
                    </a:lnTo>
                    <a:lnTo>
                      <a:pt x="209" y="287"/>
                    </a:lnTo>
                    <a:lnTo>
                      <a:pt x="204" y="289"/>
                    </a:lnTo>
                    <a:lnTo>
                      <a:pt x="201" y="291"/>
                    </a:lnTo>
                    <a:lnTo>
                      <a:pt x="198" y="293"/>
                    </a:lnTo>
                    <a:lnTo>
                      <a:pt x="194" y="296"/>
                    </a:lnTo>
                    <a:lnTo>
                      <a:pt x="188" y="303"/>
                    </a:lnTo>
                    <a:lnTo>
                      <a:pt x="184" y="307"/>
                    </a:lnTo>
                    <a:lnTo>
                      <a:pt x="181" y="309"/>
                    </a:lnTo>
                    <a:lnTo>
                      <a:pt x="180" y="308"/>
                    </a:lnTo>
                    <a:lnTo>
                      <a:pt x="180" y="307"/>
                    </a:lnTo>
                    <a:lnTo>
                      <a:pt x="179" y="305"/>
                    </a:lnTo>
                    <a:lnTo>
                      <a:pt x="178" y="305"/>
                    </a:lnTo>
                    <a:lnTo>
                      <a:pt x="177" y="307"/>
                    </a:lnTo>
                    <a:lnTo>
                      <a:pt x="177" y="315"/>
                    </a:lnTo>
                    <a:lnTo>
                      <a:pt x="177" y="325"/>
                    </a:lnTo>
                    <a:lnTo>
                      <a:pt x="178" y="329"/>
                    </a:lnTo>
                    <a:lnTo>
                      <a:pt x="181" y="333"/>
                    </a:lnTo>
                    <a:lnTo>
                      <a:pt x="181" y="335"/>
                    </a:lnTo>
                    <a:lnTo>
                      <a:pt x="180" y="337"/>
                    </a:lnTo>
                    <a:lnTo>
                      <a:pt x="179" y="339"/>
                    </a:lnTo>
                    <a:lnTo>
                      <a:pt x="177" y="340"/>
                    </a:lnTo>
                    <a:lnTo>
                      <a:pt x="174" y="343"/>
                    </a:lnTo>
                    <a:lnTo>
                      <a:pt x="170" y="347"/>
                    </a:lnTo>
                    <a:lnTo>
                      <a:pt x="167" y="353"/>
                    </a:lnTo>
                    <a:lnTo>
                      <a:pt x="165" y="355"/>
                    </a:lnTo>
                    <a:lnTo>
                      <a:pt x="164" y="361"/>
                    </a:lnTo>
                    <a:lnTo>
                      <a:pt x="162" y="365"/>
                    </a:lnTo>
                    <a:lnTo>
                      <a:pt x="159" y="369"/>
                    </a:lnTo>
                    <a:lnTo>
                      <a:pt x="157" y="373"/>
                    </a:lnTo>
                    <a:lnTo>
                      <a:pt x="154" y="375"/>
                    </a:lnTo>
                    <a:lnTo>
                      <a:pt x="150" y="376"/>
                    </a:lnTo>
                    <a:lnTo>
                      <a:pt x="150" y="378"/>
                    </a:lnTo>
                    <a:lnTo>
                      <a:pt x="155" y="383"/>
                    </a:lnTo>
                    <a:lnTo>
                      <a:pt x="155" y="384"/>
                    </a:lnTo>
                    <a:lnTo>
                      <a:pt x="154" y="386"/>
                    </a:lnTo>
                    <a:lnTo>
                      <a:pt x="154" y="389"/>
                    </a:lnTo>
                    <a:lnTo>
                      <a:pt x="147" y="389"/>
                    </a:lnTo>
                    <a:lnTo>
                      <a:pt x="145" y="390"/>
                    </a:lnTo>
                    <a:lnTo>
                      <a:pt x="145" y="391"/>
                    </a:lnTo>
                    <a:lnTo>
                      <a:pt x="139" y="389"/>
                    </a:lnTo>
                    <a:lnTo>
                      <a:pt x="137" y="384"/>
                    </a:lnTo>
                    <a:lnTo>
                      <a:pt x="137" y="383"/>
                    </a:lnTo>
                    <a:lnTo>
                      <a:pt x="140" y="378"/>
                    </a:lnTo>
                    <a:lnTo>
                      <a:pt x="142" y="374"/>
                    </a:lnTo>
                    <a:lnTo>
                      <a:pt x="143" y="369"/>
                    </a:lnTo>
                    <a:lnTo>
                      <a:pt x="145" y="364"/>
                    </a:lnTo>
                    <a:lnTo>
                      <a:pt x="149" y="353"/>
                    </a:lnTo>
                    <a:lnTo>
                      <a:pt x="153" y="350"/>
                    </a:lnTo>
                    <a:lnTo>
                      <a:pt x="157" y="345"/>
                    </a:lnTo>
                    <a:lnTo>
                      <a:pt x="159" y="343"/>
                    </a:lnTo>
                    <a:lnTo>
                      <a:pt x="167" y="337"/>
                    </a:lnTo>
                    <a:lnTo>
                      <a:pt x="167" y="335"/>
                    </a:lnTo>
                    <a:lnTo>
                      <a:pt x="168" y="333"/>
                    </a:lnTo>
                    <a:lnTo>
                      <a:pt x="170" y="332"/>
                    </a:lnTo>
                    <a:lnTo>
                      <a:pt x="172" y="329"/>
                    </a:lnTo>
                    <a:lnTo>
                      <a:pt x="170" y="328"/>
                    </a:lnTo>
                    <a:lnTo>
                      <a:pt x="167" y="333"/>
                    </a:lnTo>
                    <a:lnTo>
                      <a:pt x="160" y="333"/>
                    </a:lnTo>
                    <a:lnTo>
                      <a:pt x="159" y="333"/>
                    </a:lnTo>
                    <a:lnTo>
                      <a:pt x="159" y="332"/>
                    </a:lnTo>
                    <a:lnTo>
                      <a:pt x="159" y="327"/>
                    </a:lnTo>
                    <a:lnTo>
                      <a:pt x="160" y="324"/>
                    </a:lnTo>
                    <a:lnTo>
                      <a:pt x="163" y="320"/>
                    </a:lnTo>
                    <a:lnTo>
                      <a:pt x="164" y="318"/>
                    </a:lnTo>
                    <a:lnTo>
                      <a:pt x="165" y="318"/>
                    </a:lnTo>
                    <a:lnTo>
                      <a:pt x="168" y="315"/>
                    </a:lnTo>
                    <a:lnTo>
                      <a:pt x="167" y="314"/>
                    </a:lnTo>
                    <a:lnTo>
                      <a:pt x="167" y="314"/>
                    </a:lnTo>
                    <a:lnTo>
                      <a:pt x="162" y="318"/>
                    </a:lnTo>
                    <a:lnTo>
                      <a:pt x="159" y="318"/>
                    </a:lnTo>
                    <a:lnTo>
                      <a:pt x="158" y="317"/>
                    </a:lnTo>
                    <a:lnTo>
                      <a:pt x="158" y="317"/>
                    </a:lnTo>
                    <a:lnTo>
                      <a:pt x="162" y="310"/>
                    </a:lnTo>
                    <a:lnTo>
                      <a:pt x="165" y="310"/>
                    </a:lnTo>
                    <a:lnTo>
                      <a:pt x="167" y="309"/>
                    </a:lnTo>
                    <a:lnTo>
                      <a:pt x="169" y="308"/>
                    </a:lnTo>
                    <a:lnTo>
                      <a:pt x="170" y="304"/>
                    </a:lnTo>
                    <a:lnTo>
                      <a:pt x="164" y="308"/>
                    </a:lnTo>
                    <a:lnTo>
                      <a:pt x="164" y="309"/>
                    </a:lnTo>
                    <a:lnTo>
                      <a:pt x="160" y="309"/>
                    </a:lnTo>
                    <a:lnTo>
                      <a:pt x="160" y="308"/>
                    </a:lnTo>
                    <a:lnTo>
                      <a:pt x="163" y="303"/>
                    </a:lnTo>
                    <a:lnTo>
                      <a:pt x="165" y="302"/>
                    </a:lnTo>
                    <a:lnTo>
                      <a:pt x="169" y="297"/>
                    </a:lnTo>
                    <a:lnTo>
                      <a:pt x="173" y="299"/>
                    </a:lnTo>
                    <a:lnTo>
                      <a:pt x="174" y="298"/>
                    </a:lnTo>
                    <a:lnTo>
                      <a:pt x="174" y="291"/>
                    </a:lnTo>
                    <a:lnTo>
                      <a:pt x="175" y="292"/>
                    </a:lnTo>
                    <a:lnTo>
                      <a:pt x="177" y="291"/>
                    </a:lnTo>
                    <a:lnTo>
                      <a:pt x="178" y="289"/>
                    </a:lnTo>
                    <a:lnTo>
                      <a:pt x="178" y="287"/>
                    </a:lnTo>
                    <a:lnTo>
                      <a:pt x="177" y="286"/>
                    </a:lnTo>
                    <a:lnTo>
                      <a:pt x="172" y="289"/>
                    </a:lnTo>
                    <a:lnTo>
                      <a:pt x="172" y="288"/>
                    </a:lnTo>
                    <a:lnTo>
                      <a:pt x="175" y="279"/>
                    </a:lnTo>
                    <a:lnTo>
                      <a:pt x="178" y="279"/>
                    </a:lnTo>
                    <a:lnTo>
                      <a:pt x="178" y="277"/>
                    </a:lnTo>
                    <a:lnTo>
                      <a:pt x="178" y="274"/>
                    </a:lnTo>
                    <a:lnTo>
                      <a:pt x="178" y="273"/>
                    </a:lnTo>
                    <a:lnTo>
                      <a:pt x="179" y="269"/>
                    </a:lnTo>
                    <a:lnTo>
                      <a:pt x="179" y="268"/>
                    </a:lnTo>
                    <a:lnTo>
                      <a:pt x="181" y="267"/>
                    </a:lnTo>
                    <a:lnTo>
                      <a:pt x="185" y="266"/>
                    </a:lnTo>
                    <a:lnTo>
                      <a:pt x="185" y="264"/>
                    </a:lnTo>
                    <a:lnTo>
                      <a:pt x="184" y="263"/>
                    </a:lnTo>
                    <a:lnTo>
                      <a:pt x="186" y="257"/>
                    </a:lnTo>
                    <a:lnTo>
                      <a:pt x="191" y="256"/>
                    </a:lnTo>
                    <a:lnTo>
                      <a:pt x="203" y="257"/>
                    </a:lnTo>
                    <a:lnTo>
                      <a:pt x="206" y="257"/>
                    </a:lnTo>
                    <a:lnTo>
                      <a:pt x="213" y="257"/>
                    </a:lnTo>
                    <a:lnTo>
                      <a:pt x="219" y="253"/>
                    </a:lnTo>
                    <a:lnTo>
                      <a:pt x="219" y="248"/>
                    </a:lnTo>
                    <a:lnTo>
                      <a:pt x="216" y="250"/>
                    </a:lnTo>
                    <a:lnTo>
                      <a:pt x="211" y="253"/>
                    </a:lnTo>
                    <a:lnTo>
                      <a:pt x="210" y="255"/>
                    </a:lnTo>
                    <a:lnTo>
                      <a:pt x="206" y="256"/>
                    </a:lnTo>
                    <a:lnTo>
                      <a:pt x="205" y="255"/>
                    </a:lnTo>
                    <a:lnTo>
                      <a:pt x="194" y="252"/>
                    </a:lnTo>
                    <a:lnTo>
                      <a:pt x="193" y="251"/>
                    </a:lnTo>
                    <a:lnTo>
                      <a:pt x="193" y="251"/>
                    </a:lnTo>
                    <a:lnTo>
                      <a:pt x="193" y="248"/>
                    </a:lnTo>
                    <a:lnTo>
                      <a:pt x="193" y="248"/>
                    </a:lnTo>
                    <a:lnTo>
                      <a:pt x="196" y="247"/>
                    </a:lnTo>
                    <a:lnTo>
                      <a:pt x="201" y="248"/>
                    </a:lnTo>
                    <a:lnTo>
                      <a:pt x="205" y="247"/>
                    </a:lnTo>
                    <a:lnTo>
                      <a:pt x="205" y="246"/>
                    </a:lnTo>
                    <a:lnTo>
                      <a:pt x="204" y="243"/>
                    </a:lnTo>
                    <a:lnTo>
                      <a:pt x="196" y="243"/>
                    </a:lnTo>
                    <a:lnTo>
                      <a:pt x="196" y="241"/>
                    </a:lnTo>
                    <a:lnTo>
                      <a:pt x="200" y="238"/>
                    </a:lnTo>
                    <a:lnTo>
                      <a:pt x="205" y="233"/>
                    </a:lnTo>
                    <a:lnTo>
                      <a:pt x="209" y="231"/>
                    </a:lnTo>
                    <a:lnTo>
                      <a:pt x="211" y="230"/>
                    </a:lnTo>
                    <a:lnTo>
                      <a:pt x="214" y="228"/>
                    </a:lnTo>
                    <a:lnTo>
                      <a:pt x="213" y="226"/>
                    </a:lnTo>
                    <a:lnTo>
                      <a:pt x="225" y="212"/>
                    </a:lnTo>
                    <a:lnTo>
                      <a:pt x="224" y="209"/>
                    </a:lnTo>
                    <a:lnTo>
                      <a:pt x="218" y="207"/>
                    </a:lnTo>
                    <a:lnTo>
                      <a:pt x="214" y="209"/>
                    </a:lnTo>
                    <a:lnTo>
                      <a:pt x="210" y="206"/>
                    </a:lnTo>
                    <a:lnTo>
                      <a:pt x="208" y="209"/>
                    </a:lnTo>
                    <a:lnTo>
                      <a:pt x="209" y="210"/>
                    </a:lnTo>
                    <a:lnTo>
                      <a:pt x="215" y="211"/>
                    </a:lnTo>
                    <a:lnTo>
                      <a:pt x="219" y="213"/>
                    </a:lnTo>
                    <a:lnTo>
                      <a:pt x="210" y="222"/>
                    </a:lnTo>
                    <a:lnTo>
                      <a:pt x="208" y="225"/>
                    </a:lnTo>
                    <a:lnTo>
                      <a:pt x="201" y="227"/>
                    </a:lnTo>
                    <a:lnTo>
                      <a:pt x="196" y="231"/>
                    </a:lnTo>
                    <a:lnTo>
                      <a:pt x="194" y="233"/>
                    </a:lnTo>
                    <a:lnTo>
                      <a:pt x="193" y="235"/>
                    </a:lnTo>
                    <a:lnTo>
                      <a:pt x="184" y="240"/>
                    </a:lnTo>
                    <a:lnTo>
                      <a:pt x="180" y="242"/>
                    </a:lnTo>
                    <a:lnTo>
                      <a:pt x="178" y="243"/>
                    </a:lnTo>
                    <a:lnTo>
                      <a:pt x="173" y="240"/>
                    </a:lnTo>
                    <a:lnTo>
                      <a:pt x="164" y="236"/>
                    </a:lnTo>
                    <a:lnTo>
                      <a:pt x="164" y="235"/>
                    </a:lnTo>
                    <a:lnTo>
                      <a:pt x="164" y="233"/>
                    </a:lnTo>
                    <a:lnTo>
                      <a:pt x="160" y="231"/>
                    </a:lnTo>
                    <a:lnTo>
                      <a:pt x="159" y="228"/>
                    </a:lnTo>
                    <a:lnTo>
                      <a:pt x="158" y="226"/>
                    </a:lnTo>
                    <a:lnTo>
                      <a:pt x="159" y="222"/>
                    </a:lnTo>
                    <a:lnTo>
                      <a:pt x="160" y="222"/>
                    </a:lnTo>
                    <a:lnTo>
                      <a:pt x="169" y="227"/>
                    </a:lnTo>
                    <a:lnTo>
                      <a:pt x="170" y="227"/>
                    </a:lnTo>
                    <a:lnTo>
                      <a:pt x="170" y="226"/>
                    </a:lnTo>
                    <a:lnTo>
                      <a:pt x="170" y="223"/>
                    </a:lnTo>
                    <a:lnTo>
                      <a:pt x="173" y="222"/>
                    </a:lnTo>
                    <a:lnTo>
                      <a:pt x="174" y="222"/>
                    </a:lnTo>
                    <a:lnTo>
                      <a:pt x="178" y="222"/>
                    </a:lnTo>
                    <a:lnTo>
                      <a:pt x="184" y="225"/>
                    </a:lnTo>
                    <a:lnTo>
                      <a:pt x="185" y="225"/>
                    </a:lnTo>
                    <a:lnTo>
                      <a:pt x="189" y="223"/>
                    </a:lnTo>
                    <a:lnTo>
                      <a:pt x="190" y="222"/>
                    </a:lnTo>
                    <a:lnTo>
                      <a:pt x="190" y="222"/>
                    </a:lnTo>
                    <a:lnTo>
                      <a:pt x="188" y="220"/>
                    </a:lnTo>
                    <a:lnTo>
                      <a:pt x="173" y="217"/>
                    </a:lnTo>
                    <a:lnTo>
                      <a:pt x="170" y="218"/>
                    </a:lnTo>
                    <a:lnTo>
                      <a:pt x="168" y="218"/>
                    </a:lnTo>
                    <a:lnTo>
                      <a:pt x="165" y="218"/>
                    </a:lnTo>
                    <a:lnTo>
                      <a:pt x="163" y="218"/>
                    </a:lnTo>
                    <a:lnTo>
                      <a:pt x="158" y="215"/>
                    </a:lnTo>
                    <a:lnTo>
                      <a:pt x="154" y="213"/>
                    </a:lnTo>
                    <a:lnTo>
                      <a:pt x="150" y="212"/>
                    </a:lnTo>
                    <a:lnTo>
                      <a:pt x="148" y="210"/>
                    </a:lnTo>
                    <a:lnTo>
                      <a:pt x="149" y="207"/>
                    </a:lnTo>
                    <a:lnTo>
                      <a:pt x="152" y="205"/>
                    </a:lnTo>
                    <a:lnTo>
                      <a:pt x="155" y="205"/>
                    </a:lnTo>
                    <a:lnTo>
                      <a:pt x="165" y="211"/>
                    </a:lnTo>
                    <a:lnTo>
                      <a:pt x="169" y="211"/>
                    </a:lnTo>
                    <a:lnTo>
                      <a:pt x="173" y="209"/>
                    </a:lnTo>
                    <a:lnTo>
                      <a:pt x="177" y="209"/>
                    </a:lnTo>
                    <a:lnTo>
                      <a:pt x="178" y="209"/>
                    </a:lnTo>
                    <a:lnTo>
                      <a:pt x="180" y="206"/>
                    </a:lnTo>
                    <a:lnTo>
                      <a:pt x="179" y="205"/>
                    </a:lnTo>
                    <a:lnTo>
                      <a:pt x="177" y="204"/>
                    </a:lnTo>
                    <a:lnTo>
                      <a:pt x="177" y="204"/>
                    </a:lnTo>
                    <a:lnTo>
                      <a:pt x="177" y="202"/>
                    </a:lnTo>
                    <a:lnTo>
                      <a:pt x="184" y="201"/>
                    </a:lnTo>
                    <a:lnTo>
                      <a:pt x="186" y="200"/>
                    </a:lnTo>
                    <a:lnTo>
                      <a:pt x="186" y="199"/>
                    </a:lnTo>
                    <a:lnTo>
                      <a:pt x="180" y="197"/>
                    </a:lnTo>
                    <a:lnTo>
                      <a:pt x="179" y="196"/>
                    </a:lnTo>
                    <a:lnTo>
                      <a:pt x="173" y="196"/>
                    </a:lnTo>
                    <a:lnTo>
                      <a:pt x="173" y="194"/>
                    </a:lnTo>
                    <a:lnTo>
                      <a:pt x="177" y="189"/>
                    </a:lnTo>
                    <a:lnTo>
                      <a:pt x="179" y="184"/>
                    </a:lnTo>
                    <a:lnTo>
                      <a:pt x="180" y="182"/>
                    </a:lnTo>
                    <a:lnTo>
                      <a:pt x="188" y="190"/>
                    </a:lnTo>
                    <a:lnTo>
                      <a:pt x="190" y="191"/>
                    </a:lnTo>
                    <a:lnTo>
                      <a:pt x="194" y="191"/>
                    </a:lnTo>
                    <a:lnTo>
                      <a:pt x="196" y="191"/>
                    </a:lnTo>
                    <a:lnTo>
                      <a:pt x="200" y="190"/>
                    </a:lnTo>
                    <a:lnTo>
                      <a:pt x="200" y="189"/>
                    </a:lnTo>
                    <a:lnTo>
                      <a:pt x="198" y="186"/>
                    </a:lnTo>
                    <a:lnTo>
                      <a:pt x="194" y="187"/>
                    </a:lnTo>
                    <a:lnTo>
                      <a:pt x="191" y="186"/>
                    </a:lnTo>
                    <a:lnTo>
                      <a:pt x="191" y="182"/>
                    </a:lnTo>
                    <a:lnTo>
                      <a:pt x="191" y="180"/>
                    </a:lnTo>
                    <a:lnTo>
                      <a:pt x="191" y="180"/>
                    </a:lnTo>
                    <a:lnTo>
                      <a:pt x="190" y="179"/>
                    </a:lnTo>
                    <a:lnTo>
                      <a:pt x="186" y="179"/>
                    </a:lnTo>
                    <a:lnTo>
                      <a:pt x="186" y="179"/>
                    </a:lnTo>
                    <a:lnTo>
                      <a:pt x="186" y="176"/>
                    </a:lnTo>
                    <a:lnTo>
                      <a:pt x="188" y="175"/>
                    </a:lnTo>
                    <a:lnTo>
                      <a:pt x="193" y="174"/>
                    </a:lnTo>
                    <a:lnTo>
                      <a:pt x="198" y="177"/>
                    </a:lnTo>
                    <a:lnTo>
                      <a:pt x="203" y="177"/>
                    </a:lnTo>
                    <a:lnTo>
                      <a:pt x="208" y="176"/>
                    </a:lnTo>
                    <a:lnTo>
                      <a:pt x="210" y="174"/>
                    </a:lnTo>
                    <a:lnTo>
                      <a:pt x="209" y="172"/>
                    </a:lnTo>
                    <a:lnTo>
                      <a:pt x="199" y="170"/>
                    </a:lnTo>
                    <a:lnTo>
                      <a:pt x="198" y="169"/>
                    </a:lnTo>
                    <a:lnTo>
                      <a:pt x="194" y="167"/>
                    </a:lnTo>
                    <a:lnTo>
                      <a:pt x="194" y="165"/>
                    </a:lnTo>
                    <a:lnTo>
                      <a:pt x="200" y="159"/>
                    </a:lnTo>
                    <a:lnTo>
                      <a:pt x="205" y="161"/>
                    </a:lnTo>
                    <a:lnTo>
                      <a:pt x="208" y="163"/>
                    </a:lnTo>
                    <a:lnTo>
                      <a:pt x="210" y="163"/>
                    </a:lnTo>
                    <a:lnTo>
                      <a:pt x="211" y="163"/>
                    </a:lnTo>
                    <a:lnTo>
                      <a:pt x="211" y="159"/>
                    </a:lnTo>
                    <a:lnTo>
                      <a:pt x="210" y="158"/>
                    </a:lnTo>
                    <a:lnTo>
                      <a:pt x="209" y="155"/>
                    </a:lnTo>
                    <a:lnTo>
                      <a:pt x="210" y="154"/>
                    </a:lnTo>
                    <a:lnTo>
                      <a:pt x="209" y="153"/>
                    </a:lnTo>
                    <a:lnTo>
                      <a:pt x="208" y="151"/>
                    </a:lnTo>
                    <a:lnTo>
                      <a:pt x="200" y="153"/>
                    </a:lnTo>
                    <a:lnTo>
                      <a:pt x="198" y="150"/>
                    </a:lnTo>
                    <a:lnTo>
                      <a:pt x="198" y="149"/>
                    </a:lnTo>
                    <a:lnTo>
                      <a:pt x="198" y="148"/>
                    </a:lnTo>
                    <a:lnTo>
                      <a:pt x="205" y="146"/>
                    </a:lnTo>
                    <a:lnTo>
                      <a:pt x="210" y="146"/>
                    </a:lnTo>
                    <a:lnTo>
                      <a:pt x="214" y="143"/>
                    </a:lnTo>
                    <a:lnTo>
                      <a:pt x="216" y="141"/>
                    </a:lnTo>
                    <a:lnTo>
                      <a:pt x="216" y="139"/>
                    </a:lnTo>
                    <a:lnTo>
                      <a:pt x="214" y="139"/>
                    </a:lnTo>
                    <a:lnTo>
                      <a:pt x="208" y="143"/>
                    </a:lnTo>
                    <a:lnTo>
                      <a:pt x="206" y="143"/>
                    </a:lnTo>
                    <a:lnTo>
                      <a:pt x="205" y="140"/>
                    </a:lnTo>
                    <a:lnTo>
                      <a:pt x="205" y="139"/>
                    </a:lnTo>
                    <a:lnTo>
                      <a:pt x="193" y="141"/>
                    </a:lnTo>
                    <a:lnTo>
                      <a:pt x="191" y="140"/>
                    </a:lnTo>
                    <a:lnTo>
                      <a:pt x="191" y="135"/>
                    </a:lnTo>
                    <a:lnTo>
                      <a:pt x="191" y="129"/>
                    </a:lnTo>
                    <a:lnTo>
                      <a:pt x="190" y="129"/>
                    </a:lnTo>
                    <a:lnTo>
                      <a:pt x="190" y="126"/>
                    </a:lnTo>
                    <a:lnTo>
                      <a:pt x="190" y="124"/>
                    </a:lnTo>
                    <a:lnTo>
                      <a:pt x="193" y="115"/>
                    </a:lnTo>
                    <a:lnTo>
                      <a:pt x="194" y="115"/>
                    </a:lnTo>
                    <a:lnTo>
                      <a:pt x="198" y="117"/>
                    </a:lnTo>
                    <a:lnTo>
                      <a:pt x="199" y="119"/>
                    </a:lnTo>
                    <a:lnTo>
                      <a:pt x="203" y="123"/>
                    </a:lnTo>
                    <a:lnTo>
                      <a:pt x="206" y="121"/>
                    </a:lnTo>
                    <a:lnTo>
                      <a:pt x="203" y="109"/>
                    </a:lnTo>
                    <a:lnTo>
                      <a:pt x="200" y="107"/>
                    </a:lnTo>
                    <a:lnTo>
                      <a:pt x="200" y="104"/>
                    </a:lnTo>
                    <a:lnTo>
                      <a:pt x="204" y="102"/>
                    </a:lnTo>
                    <a:lnTo>
                      <a:pt x="208" y="103"/>
                    </a:lnTo>
                    <a:lnTo>
                      <a:pt x="208" y="102"/>
                    </a:lnTo>
                    <a:lnTo>
                      <a:pt x="208" y="98"/>
                    </a:lnTo>
                    <a:lnTo>
                      <a:pt x="205" y="97"/>
                    </a:lnTo>
                    <a:lnTo>
                      <a:pt x="204" y="95"/>
                    </a:lnTo>
                    <a:lnTo>
                      <a:pt x="203" y="92"/>
                    </a:lnTo>
                    <a:lnTo>
                      <a:pt x="203" y="89"/>
                    </a:lnTo>
                    <a:lnTo>
                      <a:pt x="203" y="85"/>
                    </a:lnTo>
                    <a:lnTo>
                      <a:pt x="204" y="82"/>
                    </a:lnTo>
                    <a:lnTo>
                      <a:pt x="205" y="80"/>
                    </a:lnTo>
                    <a:lnTo>
                      <a:pt x="208" y="79"/>
                    </a:lnTo>
                    <a:lnTo>
                      <a:pt x="211" y="80"/>
                    </a:lnTo>
                    <a:lnTo>
                      <a:pt x="213" y="84"/>
                    </a:lnTo>
                    <a:lnTo>
                      <a:pt x="213" y="90"/>
                    </a:lnTo>
                    <a:lnTo>
                      <a:pt x="216" y="103"/>
                    </a:lnTo>
                    <a:lnTo>
                      <a:pt x="220" y="105"/>
                    </a:lnTo>
                    <a:lnTo>
                      <a:pt x="224" y="112"/>
                    </a:lnTo>
                    <a:lnTo>
                      <a:pt x="226" y="113"/>
                    </a:lnTo>
                    <a:lnTo>
                      <a:pt x="229" y="112"/>
                    </a:lnTo>
                    <a:lnTo>
                      <a:pt x="218" y="97"/>
                    </a:lnTo>
                    <a:lnTo>
                      <a:pt x="219" y="92"/>
                    </a:lnTo>
                    <a:lnTo>
                      <a:pt x="219" y="82"/>
                    </a:lnTo>
                    <a:lnTo>
                      <a:pt x="216" y="79"/>
                    </a:lnTo>
                    <a:lnTo>
                      <a:pt x="218" y="77"/>
                    </a:lnTo>
                    <a:lnTo>
                      <a:pt x="219" y="75"/>
                    </a:lnTo>
                    <a:lnTo>
                      <a:pt x="221" y="77"/>
                    </a:lnTo>
                    <a:lnTo>
                      <a:pt x="221" y="79"/>
                    </a:lnTo>
                    <a:lnTo>
                      <a:pt x="223" y="83"/>
                    </a:lnTo>
                    <a:lnTo>
                      <a:pt x="227" y="84"/>
                    </a:lnTo>
                    <a:lnTo>
                      <a:pt x="230" y="82"/>
                    </a:lnTo>
                    <a:lnTo>
                      <a:pt x="232" y="83"/>
                    </a:lnTo>
                    <a:lnTo>
                      <a:pt x="235" y="85"/>
                    </a:lnTo>
                    <a:lnTo>
                      <a:pt x="239" y="87"/>
                    </a:lnTo>
                    <a:lnTo>
                      <a:pt x="239" y="85"/>
                    </a:lnTo>
                    <a:lnTo>
                      <a:pt x="236" y="79"/>
                    </a:lnTo>
                    <a:lnTo>
                      <a:pt x="241" y="82"/>
                    </a:lnTo>
                    <a:lnTo>
                      <a:pt x="242" y="82"/>
                    </a:lnTo>
                    <a:lnTo>
                      <a:pt x="245" y="87"/>
                    </a:lnTo>
                    <a:lnTo>
                      <a:pt x="247" y="92"/>
                    </a:lnTo>
                    <a:lnTo>
                      <a:pt x="250" y="93"/>
                    </a:lnTo>
                    <a:lnTo>
                      <a:pt x="251" y="93"/>
                    </a:lnTo>
                    <a:lnTo>
                      <a:pt x="251" y="93"/>
                    </a:lnTo>
                    <a:lnTo>
                      <a:pt x="249" y="85"/>
                    </a:lnTo>
                    <a:lnTo>
                      <a:pt x="247" y="84"/>
                    </a:lnTo>
                    <a:lnTo>
                      <a:pt x="245" y="80"/>
                    </a:lnTo>
                    <a:lnTo>
                      <a:pt x="245" y="77"/>
                    </a:lnTo>
                    <a:lnTo>
                      <a:pt x="240" y="68"/>
                    </a:lnTo>
                    <a:lnTo>
                      <a:pt x="236" y="58"/>
                    </a:lnTo>
                    <a:lnTo>
                      <a:pt x="237" y="57"/>
                    </a:lnTo>
                    <a:lnTo>
                      <a:pt x="239" y="58"/>
                    </a:lnTo>
                    <a:lnTo>
                      <a:pt x="241" y="62"/>
                    </a:lnTo>
                    <a:lnTo>
                      <a:pt x="244" y="62"/>
                    </a:lnTo>
                    <a:lnTo>
                      <a:pt x="245" y="61"/>
                    </a:lnTo>
                    <a:lnTo>
                      <a:pt x="245" y="58"/>
                    </a:lnTo>
                    <a:lnTo>
                      <a:pt x="247" y="54"/>
                    </a:lnTo>
                    <a:lnTo>
                      <a:pt x="244" y="49"/>
                    </a:lnTo>
                    <a:lnTo>
                      <a:pt x="241" y="44"/>
                    </a:lnTo>
                    <a:lnTo>
                      <a:pt x="240" y="43"/>
                    </a:lnTo>
                    <a:lnTo>
                      <a:pt x="239" y="41"/>
                    </a:lnTo>
                    <a:lnTo>
                      <a:pt x="241" y="38"/>
                    </a:lnTo>
                    <a:lnTo>
                      <a:pt x="247" y="43"/>
                    </a:lnTo>
                    <a:lnTo>
                      <a:pt x="251" y="42"/>
                    </a:lnTo>
                    <a:lnTo>
                      <a:pt x="262" y="42"/>
                    </a:lnTo>
                    <a:lnTo>
                      <a:pt x="270" y="48"/>
                    </a:lnTo>
                    <a:lnTo>
                      <a:pt x="271" y="47"/>
                    </a:lnTo>
                    <a:lnTo>
                      <a:pt x="271" y="46"/>
                    </a:lnTo>
                    <a:lnTo>
                      <a:pt x="271" y="42"/>
                    </a:lnTo>
                    <a:lnTo>
                      <a:pt x="262" y="38"/>
                    </a:lnTo>
                    <a:lnTo>
                      <a:pt x="261" y="37"/>
                    </a:lnTo>
                    <a:lnTo>
                      <a:pt x="260" y="32"/>
                    </a:lnTo>
                    <a:lnTo>
                      <a:pt x="260" y="31"/>
                    </a:lnTo>
                    <a:lnTo>
                      <a:pt x="259" y="30"/>
                    </a:lnTo>
                    <a:lnTo>
                      <a:pt x="259" y="25"/>
                    </a:lnTo>
                    <a:lnTo>
                      <a:pt x="259" y="25"/>
                    </a:lnTo>
                    <a:lnTo>
                      <a:pt x="262" y="25"/>
                    </a:lnTo>
                    <a:lnTo>
                      <a:pt x="265" y="30"/>
                    </a:lnTo>
                    <a:lnTo>
                      <a:pt x="269" y="26"/>
                    </a:lnTo>
                    <a:lnTo>
                      <a:pt x="266" y="23"/>
                    </a:lnTo>
                    <a:lnTo>
                      <a:pt x="266" y="22"/>
                    </a:lnTo>
                    <a:lnTo>
                      <a:pt x="272" y="23"/>
                    </a:lnTo>
                    <a:lnTo>
                      <a:pt x="272" y="22"/>
                    </a:lnTo>
                    <a:lnTo>
                      <a:pt x="273" y="21"/>
                    </a:lnTo>
                    <a:lnTo>
                      <a:pt x="267" y="13"/>
                    </a:lnTo>
                    <a:lnTo>
                      <a:pt x="269" y="11"/>
                    </a:lnTo>
                    <a:lnTo>
                      <a:pt x="271" y="11"/>
                    </a:lnTo>
                    <a:lnTo>
                      <a:pt x="273" y="2"/>
                    </a:lnTo>
                    <a:lnTo>
                      <a:pt x="276" y="0"/>
                    </a:lnTo>
                    <a:lnTo>
                      <a:pt x="278" y="0"/>
                    </a:lnTo>
                    <a:lnTo>
                      <a:pt x="281" y="0"/>
                    </a:lnTo>
                    <a:lnTo>
                      <a:pt x="283" y="2"/>
                    </a:lnTo>
                    <a:lnTo>
                      <a:pt x="285" y="3"/>
                    </a:lnTo>
                    <a:lnTo>
                      <a:pt x="285" y="10"/>
                    </a:lnTo>
                    <a:lnTo>
                      <a:pt x="286" y="13"/>
                    </a:lnTo>
                    <a:lnTo>
                      <a:pt x="287" y="13"/>
                    </a:lnTo>
                    <a:lnTo>
                      <a:pt x="292" y="6"/>
                    </a:lnTo>
                    <a:lnTo>
                      <a:pt x="297" y="12"/>
                    </a:lnTo>
                    <a:lnTo>
                      <a:pt x="288" y="20"/>
                    </a:lnTo>
                    <a:lnTo>
                      <a:pt x="290" y="21"/>
                    </a:lnTo>
                    <a:lnTo>
                      <a:pt x="295" y="20"/>
                    </a:lnTo>
                    <a:lnTo>
                      <a:pt x="297" y="18"/>
                    </a:lnTo>
                    <a:lnTo>
                      <a:pt x="301" y="12"/>
                    </a:lnTo>
                    <a:lnTo>
                      <a:pt x="302" y="11"/>
                    </a:lnTo>
                    <a:lnTo>
                      <a:pt x="308" y="15"/>
                    </a:lnTo>
                    <a:lnTo>
                      <a:pt x="310" y="16"/>
                    </a:lnTo>
                    <a:lnTo>
                      <a:pt x="307" y="22"/>
                    </a:lnTo>
                    <a:lnTo>
                      <a:pt x="310" y="23"/>
                    </a:lnTo>
                    <a:lnTo>
                      <a:pt x="312" y="21"/>
                    </a:lnTo>
                    <a:lnTo>
                      <a:pt x="318" y="18"/>
                    </a:lnTo>
                    <a:lnTo>
                      <a:pt x="322" y="18"/>
                    </a:lnTo>
                    <a:lnTo>
                      <a:pt x="327" y="20"/>
                    </a:lnTo>
                    <a:lnTo>
                      <a:pt x="331" y="18"/>
                    </a:lnTo>
                    <a:lnTo>
                      <a:pt x="339" y="18"/>
                    </a:lnTo>
                    <a:lnTo>
                      <a:pt x="347" y="21"/>
                    </a:lnTo>
                    <a:lnTo>
                      <a:pt x="353" y="21"/>
                    </a:lnTo>
                    <a:lnTo>
                      <a:pt x="357" y="21"/>
                    </a:lnTo>
                    <a:lnTo>
                      <a:pt x="358" y="20"/>
                    </a:lnTo>
                    <a:lnTo>
                      <a:pt x="359" y="18"/>
                    </a:lnTo>
                    <a:lnTo>
                      <a:pt x="364" y="18"/>
                    </a:lnTo>
                    <a:lnTo>
                      <a:pt x="368" y="18"/>
                    </a:lnTo>
                    <a:lnTo>
                      <a:pt x="370" y="20"/>
                    </a:lnTo>
                    <a:lnTo>
                      <a:pt x="377" y="23"/>
                    </a:lnTo>
                    <a:lnTo>
                      <a:pt x="380" y="22"/>
                    </a:lnTo>
                    <a:lnTo>
                      <a:pt x="378" y="16"/>
                    </a:lnTo>
                    <a:lnTo>
                      <a:pt x="388" y="17"/>
                    </a:lnTo>
                    <a:lnTo>
                      <a:pt x="390" y="21"/>
                    </a:lnTo>
                    <a:lnTo>
                      <a:pt x="400" y="20"/>
                    </a:lnTo>
                    <a:lnTo>
                      <a:pt x="402" y="21"/>
                    </a:lnTo>
                    <a:lnTo>
                      <a:pt x="404" y="23"/>
                    </a:lnTo>
                    <a:lnTo>
                      <a:pt x="404" y="25"/>
                    </a:lnTo>
                    <a:lnTo>
                      <a:pt x="403" y="27"/>
                    </a:lnTo>
                    <a:lnTo>
                      <a:pt x="397" y="33"/>
                    </a:lnTo>
                    <a:lnTo>
                      <a:pt x="395" y="36"/>
                    </a:lnTo>
                    <a:lnTo>
                      <a:pt x="395" y="37"/>
                    </a:lnTo>
                    <a:lnTo>
                      <a:pt x="397" y="41"/>
                    </a:lnTo>
                    <a:lnTo>
                      <a:pt x="399" y="42"/>
                    </a:lnTo>
                    <a:lnTo>
                      <a:pt x="400" y="44"/>
                    </a:lnTo>
                    <a:lnTo>
                      <a:pt x="395" y="51"/>
                    </a:lnTo>
                    <a:lnTo>
                      <a:pt x="384" y="62"/>
                    </a:lnTo>
                    <a:lnTo>
                      <a:pt x="378" y="64"/>
                    </a:lnTo>
                    <a:lnTo>
                      <a:pt x="370" y="67"/>
                    </a:lnTo>
                    <a:lnTo>
                      <a:pt x="364" y="69"/>
                    </a:lnTo>
                    <a:lnTo>
                      <a:pt x="351" y="82"/>
                    </a:lnTo>
                    <a:lnTo>
                      <a:pt x="346" y="85"/>
                    </a:lnTo>
                    <a:lnTo>
                      <a:pt x="338" y="88"/>
                    </a:lnTo>
                    <a:lnTo>
                      <a:pt x="331" y="92"/>
                    </a:lnTo>
                    <a:lnTo>
                      <a:pt x="323" y="95"/>
                    </a:lnTo>
                    <a:lnTo>
                      <a:pt x="326" y="100"/>
                    </a:lnTo>
                    <a:lnTo>
                      <a:pt x="323" y="104"/>
                    </a:lnTo>
                    <a:lnTo>
                      <a:pt x="321" y="105"/>
                    </a:lnTo>
                    <a:lnTo>
                      <a:pt x="318" y="104"/>
                    </a:lnTo>
                    <a:lnTo>
                      <a:pt x="317" y="100"/>
                    </a:lnTo>
                    <a:lnTo>
                      <a:pt x="308" y="99"/>
                    </a:lnTo>
                    <a:lnTo>
                      <a:pt x="308" y="102"/>
                    </a:lnTo>
                    <a:lnTo>
                      <a:pt x="311" y="104"/>
                    </a:lnTo>
                    <a:lnTo>
                      <a:pt x="316" y="107"/>
                    </a:lnTo>
                    <a:lnTo>
                      <a:pt x="318" y="109"/>
                    </a:lnTo>
                    <a:lnTo>
                      <a:pt x="320" y="109"/>
                    </a:lnTo>
                    <a:lnTo>
                      <a:pt x="321" y="109"/>
                    </a:lnTo>
                    <a:lnTo>
                      <a:pt x="323" y="109"/>
                    </a:lnTo>
                    <a:lnTo>
                      <a:pt x="324" y="109"/>
                    </a:lnTo>
                    <a:lnTo>
                      <a:pt x="328" y="112"/>
                    </a:lnTo>
                    <a:lnTo>
                      <a:pt x="331" y="112"/>
                    </a:lnTo>
                    <a:lnTo>
                      <a:pt x="334" y="108"/>
                    </a:lnTo>
                    <a:lnTo>
                      <a:pt x="336" y="108"/>
                    </a:lnTo>
                    <a:lnTo>
                      <a:pt x="336" y="109"/>
                    </a:lnTo>
                    <a:lnTo>
                      <a:pt x="336" y="112"/>
                    </a:lnTo>
                    <a:lnTo>
                      <a:pt x="332" y="115"/>
                    </a:lnTo>
                    <a:lnTo>
                      <a:pt x="321" y="125"/>
                    </a:lnTo>
                    <a:lnTo>
                      <a:pt x="320" y="125"/>
                    </a:lnTo>
                    <a:lnTo>
                      <a:pt x="318" y="123"/>
                    </a:lnTo>
                    <a:lnTo>
                      <a:pt x="318" y="121"/>
                    </a:lnTo>
                    <a:lnTo>
                      <a:pt x="307" y="124"/>
                    </a:lnTo>
                    <a:lnTo>
                      <a:pt x="307" y="125"/>
                    </a:lnTo>
                    <a:lnTo>
                      <a:pt x="308" y="126"/>
                    </a:lnTo>
                    <a:lnTo>
                      <a:pt x="313" y="128"/>
                    </a:lnTo>
                    <a:lnTo>
                      <a:pt x="315" y="129"/>
                    </a:lnTo>
                    <a:lnTo>
                      <a:pt x="313" y="131"/>
                    </a:lnTo>
                    <a:lnTo>
                      <a:pt x="312" y="134"/>
                    </a:lnTo>
                    <a:lnTo>
                      <a:pt x="305" y="139"/>
                    </a:lnTo>
                    <a:lnTo>
                      <a:pt x="300" y="140"/>
                    </a:lnTo>
                    <a:lnTo>
                      <a:pt x="300" y="143"/>
                    </a:lnTo>
                    <a:lnTo>
                      <a:pt x="297" y="144"/>
                    </a:lnTo>
                    <a:lnTo>
                      <a:pt x="297" y="146"/>
                    </a:lnTo>
                    <a:lnTo>
                      <a:pt x="300" y="148"/>
                    </a:lnTo>
                    <a:lnTo>
                      <a:pt x="302" y="146"/>
                    </a:lnTo>
                    <a:lnTo>
                      <a:pt x="310" y="143"/>
                    </a:lnTo>
                    <a:lnTo>
                      <a:pt x="311" y="141"/>
                    </a:lnTo>
                    <a:lnTo>
                      <a:pt x="312" y="136"/>
                    </a:lnTo>
                    <a:lnTo>
                      <a:pt x="313" y="136"/>
                    </a:lnTo>
                    <a:lnTo>
                      <a:pt x="316" y="139"/>
                    </a:lnTo>
                    <a:lnTo>
                      <a:pt x="318" y="140"/>
                    </a:lnTo>
                    <a:lnTo>
                      <a:pt x="323" y="139"/>
                    </a:lnTo>
                    <a:lnTo>
                      <a:pt x="328" y="138"/>
                    </a:lnTo>
                    <a:lnTo>
                      <a:pt x="336" y="134"/>
                    </a:lnTo>
                    <a:lnTo>
                      <a:pt x="337" y="134"/>
                    </a:lnTo>
                    <a:lnTo>
                      <a:pt x="339" y="134"/>
                    </a:lnTo>
                    <a:lnTo>
                      <a:pt x="342" y="138"/>
                    </a:lnTo>
                    <a:lnTo>
                      <a:pt x="346" y="138"/>
                    </a:lnTo>
                    <a:lnTo>
                      <a:pt x="347" y="134"/>
                    </a:lnTo>
                    <a:lnTo>
                      <a:pt x="349" y="134"/>
                    </a:lnTo>
                    <a:lnTo>
                      <a:pt x="351" y="134"/>
                    </a:lnTo>
                    <a:lnTo>
                      <a:pt x="352" y="130"/>
                    </a:lnTo>
                    <a:lnTo>
                      <a:pt x="353" y="129"/>
                    </a:lnTo>
                    <a:lnTo>
                      <a:pt x="358" y="129"/>
                    </a:lnTo>
                    <a:lnTo>
                      <a:pt x="366" y="130"/>
                    </a:lnTo>
                    <a:lnTo>
                      <a:pt x="368" y="129"/>
                    </a:lnTo>
                    <a:lnTo>
                      <a:pt x="377" y="136"/>
                    </a:lnTo>
                    <a:lnTo>
                      <a:pt x="377" y="138"/>
                    </a:lnTo>
                    <a:lnTo>
                      <a:pt x="380" y="140"/>
                    </a:lnTo>
                    <a:lnTo>
                      <a:pt x="384" y="140"/>
                    </a:lnTo>
                    <a:lnTo>
                      <a:pt x="389" y="139"/>
                    </a:lnTo>
                    <a:lnTo>
                      <a:pt x="393" y="139"/>
                    </a:lnTo>
                    <a:lnTo>
                      <a:pt x="395" y="139"/>
                    </a:lnTo>
                    <a:lnTo>
                      <a:pt x="398" y="141"/>
                    </a:lnTo>
                    <a:lnTo>
                      <a:pt x="405" y="143"/>
                    </a:lnTo>
                    <a:lnTo>
                      <a:pt x="410" y="145"/>
                    </a:lnTo>
                    <a:lnTo>
                      <a:pt x="415" y="146"/>
                    </a:lnTo>
                    <a:lnTo>
                      <a:pt x="436" y="150"/>
                    </a:lnTo>
                    <a:lnTo>
                      <a:pt x="450" y="150"/>
                    </a:lnTo>
                    <a:lnTo>
                      <a:pt x="451" y="151"/>
                    </a:lnTo>
                    <a:lnTo>
                      <a:pt x="454" y="151"/>
                    </a:lnTo>
                    <a:lnTo>
                      <a:pt x="459" y="156"/>
                    </a:lnTo>
                    <a:lnTo>
                      <a:pt x="461" y="166"/>
                    </a:lnTo>
                    <a:lnTo>
                      <a:pt x="462" y="175"/>
                    </a:lnTo>
                    <a:lnTo>
                      <a:pt x="461" y="177"/>
                    </a:lnTo>
                    <a:lnTo>
                      <a:pt x="459" y="185"/>
                    </a:lnTo>
                    <a:lnTo>
                      <a:pt x="450" y="196"/>
                    </a:lnTo>
                    <a:lnTo>
                      <a:pt x="445" y="197"/>
                    </a:lnTo>
                    <a:lnTo>
                      <a:pt x="443" y="200"/>
                    </a:lnTo>
                    <a:lnTo>
                      <a:pt x="440" y="201"/>
                    </a:lnTo>
                    <a:lnTo>
                      <a:pt x="436" y="206"/>
                    </a:lnTo>
                    <a:lnTo>
                      <a:pt x="435" y="211"/>
                    </a:lnTo>
                    <a:lnTo>
                      <a:pt x="435" y="213"/>
                    </a:lnTo>
                    <a:lnTo>
                      <a:pt x="436" y="215"/>
                    </a:lnTo>
                    <a:lnTo>
                      <a:pt x="438" y="217"/>
                    </a:lnTo>
                    <a:lnTo>
                      <a:pt x="436" y="222"/>
                    </a:lnTo>
                    <a:lnTo>
                      <a:pt x="435" y="223"/>
                    </a:lnTo>
                    <a:lnTo>
                      <a:pt x="424" y="235"/>
                    </a:lnTo>
                    <a:lnTo>
                      <a:pt x="420" y="238"/>
                    </a:lnTo>
                    <a:lnTo>
                      <a:pt x="420" y="241"/>
                    </a:lnTo>
                    <a:lnTo>
                      <a:pt x="418" y="250"/>
                    </a:lnTo>
                    <a:lnTo>
                      <a:pt x="413" y="253"/>
                    </a:lnTo>
                    <a:lnTo>
                      <a:pt x="404" y="259"/>
                    </a:lnTo>
                    <a:lnTo>
                      <a:pt x="400" y="263"/>
                    </a:lnTo>
                    <a:lnTo>
                      <a:pt x="398" y="267"/>
                    </a:lnTo>
                    <a:lnTo>
                      <a:pt x="393" y="277"/>
                    </a:lnTo>
                    <a:lnTo>
                      <a:pt x="390" y="279"/>
                    </a:lnTo>
                    <a:lnTo>
                      <a:pt x="387" y="283"/>
                    </a:lnTo>
                    <a:lnTo>
                      <a:pt x="383" y="286"/>
                    </a:lnTo>
                    <a:lnTo>
                      <a:pt x="377" y="288"/>
                    </a:lnTo>
                    <a:lnTo>
                      <a:pt x="374" y="291"/>
                    </a:lnTo>
                    <a:lnTo>
                      <a:pt x="367" y="291"/>
                    </a:lnTo>
                    <a:lnTo>
                      <a:pt x="367" y="293"/>
                    </a:lnTo>
                    <a:lnTo>
                      <a:pt x="369" y="294"/>
                    </a:lnTo>
                    <a:lnTo>
                      <a:pt x="369" y="296"/>
                    </a:lnTo>
                    <a:lnTo>
                      <a:pt x="364" y="301"/>
                    </a:lnTo>
                    <a:lnTo>
                      <a:pt x="367" y="303"/>
                    </a:lnTo>
                    <a:lnTo>
                      <a:pt x="372" y="308"/>
                    </a:lnTo>
                    <a:lnTo>
                      <a:pt x="377" y="309"/>
                    </a:lnTo>
                    <a:lnTo>
                      <a:pt x="380" y="314"/>
                    </a:lnTo>
                    <a:lnTo>
                      <a:pt x="382" y="317"/>
                    </a:lnTo>
                    <a:lnTo>
                      <a:pt x="379" y="320"/>
                    </a:lnTo>
                    <a:lnTo>
                      <a:pt x="372" y="323"/>
                    </a:lnTo>
                    <a:lnTo>
                      <a:pt x="367" y="323"/>
                    </a:lnTo>
                    <a:lnTo>
                      <a:pt x="361" y="324"/>
                    </a:lnTo>
                    <a:lnTo>
                      <a:pt x="354" y="322"/>
                    </a:lnTo>
                    <a:lnTo>
                      <a:pt x="349" y="322"/>
                    </a:lnTo>
                    <a:lnTo>
                      <a:pt x="347" y="323"/>
                    </a:lnTo>
                    <a:lnTo>
                      <a:pt x="342" y="327"/>
                    </a:lnTo>
                    <a:lnTo>
                      <a:pt x="333" y="334"/>
                    </a:lnTo>
                    <a:lnTo>
                      <a:pt x="329" y="335"/>
                    </a:lnTo>
                    <a:lnTo>
                      <a:pt x="326" y="334"/>
                    </a:lnTo>
                    <a:lnTo>
                      <a:pt x="317" y="332"/>
                    </a:lnTo>
                    <a:lnTo>
                      <a:pt x="312" y="332"/>
                    </a:lnTo>
                    <a:lnTo>
                      <a:pt x="310" y="330"/>
                    </a:lnTo>
                    <a:lnTo>
                      <a:pt x="303" y="329"/>
                    </a:lnTo>
                    <a:lnTo>
                      <a:pt x="301" y="328"/>
                    </a:lnTo>
                    <a:lnTo>
                      <a:pt x="300" y="328"/>
                    </a:lnTo>
                    <a:lnTo>
                      <a:pt x="300" y="330"/>
                    </a:lnTo>
                    <a:lnTo>
                      <a:pt x="302" y="333"/>
                    </a:lnTo>
                    <a:lnTo>
                      <a:pt x="305" y="334"/>
                    </a:lnTo>
                    <a:lnTo>
                      <a:pt x="318" y="338"/>
                    </a:lnTo>
                    <a:lnTo>
                      <a:pt x="327" y="342"/>
                    </a:lnTo>
                    <a:lnTo>
                      <a:pt x="336" y="343"/>
                    </a:lnTo>
                    <a:lnTo>
                      <a:pt x="339" y="345"/>
                    </a:lnTo>
                    <a:lnTo>
                      <a:pt x="342" y="348"/>
                    </a:lnTo>
                    <a:lnTo>
                      <a:pt x="344" y="348"/>
                    </a:lnTo>
                    <a:lnTo>
                      <a:pt x="349" y="347"/>
                    </a:lnTo>
                    <a:lnTo>
                      <a:pt x="358" y="342"/>
                    </a:lnTo>
                    <a:lnTo>
                      <a:pt x="363" y="340"/>
                    </a:lnTo>
                    <a:lnTo>
                      <a:pt x="368" y="342"/>
                    </a:lnTo>
                    <a:lnTo>
                      <a:pt x="374" y="345"/>
                    </a:lnTo>
                    <a:lnTo>
                      <a:pt x="374" y="349"/>
                    </a:lnTo>
                    <a:lnTo>
                      <a:pt x="382" y="351"/>
                    </a:lnTo>
                    <a:lnTo>
                      <a:pt x="390" y="361"/>
                    </a:lnTo>
                    <a:lnTo>
                      <a:pt x="393" y="361"/>
                    </a:lnTo>
                    <a:lnTo>
                      <a:pt x="398" y="365"/>
                    </a:lnTo>
                    <a:lnTo>
                      <a:pt x="405" y="373"/>
                    </a:lnTo>
                    <a:lnTo>
                      <a:pt x="407" y="375"/>
                    </a:lnTo>
                    <a:lnTo>
                      <a:pt x="409" y="381"/>
                    </a:lnTo>
                    <a:lnTo>
                      <a:pt x="409" y="384"/>
                    </a:lnTo>
                    <a:lnTo>
                      <a:pt x="414" y="390"/>
                    </a:lnTo>
                    <a:lnTo>
                      <a:pt x="416" y="394"/>
                    </a:lnTo>
                    <a:lnTo>
                      <a:pt x="418" y="397"/>
                    </a:lnTo>
                    <a:lnTo>
                      <a:pt x="418" y="401"/>
                    </a:lnTo>
                    <a:lnTo>
                      <a:pt x="420" y="404"/>
                    </a:lnTo>
                    <a:lnTo>
                      <a:pt x="424" y="407"/>
                    </a:lnTo>
                    <a:lnTo>
                      <a:pt x="430" y="412"/>
                    </a:lnTo>
                    <a:lnTo>
                      <a:pt x="433" y="415"/>
                    </a:lnTo>
                    <a:lnTo>
                      <a:pt x="434" y="420"/>
                    </a:lnTo>
                    <a:lnTo>
                      <a:pt x="433" y="422"/>
                    </a:lnTo>
                    <a:lnTo>
                      <a:pt x="433" y="425"/>
                    </a:lnTo>
                    <a:lnTo>
                      <a:pt x="434" y="430"/>
                    </a:lnTo>
                    <a:lnTo>
                      <a:pt x="434" y="432"/>
                    </a:lnTo>
                    <a:lnTo>
                      <a:pt x="434" y="435"/>
                    </a:lnTo>
                    <a:lnTo>
                      <a:pt x="433" y="437"/>
                    </a:lnTo>
                    <a:lnTo>
                      <a:pt x="430" y="440"/>
                    </a:lnTo>
                    <a:lnTo>
                      <a:pt x="430" y="441"/>
                    </a:lnTo>
                    <a:lnTo>
                      <a:pt x="430" y="442"/>
                    </a:lnTo>
                    <a:lnTo>
                      <a:pt x="434" y="447"/>
                    </a:lnTo>
                    <a:lnTo>
                      <a:pt x="431" y="456"/>
                    </a:lnTo>
                    <a:lnTo>
                      <a:pt x="435" y="460"/>
                    </a:lnTo>
                    <a:lnTo>
                      <a:pt x="431" y="465"/>
                    </a:lnTo>
                    <a:lnTo>
                      <a:pt x="430" y="466"/>
                    </a:lnTo>
                    <a:lnTo>
                      <a:pt x="431" y="468"/>
                    </a:lnTo>
                    <a:lnTo>
                      <a:pt x="431" y="475"/>
                    </a:lnTo>
                    <a:lnTo>
                      <a:pt x="433" y="477"/>
                    </a:lnTo>
                    <a:lnTo>
                      <a:pt x="435" y="480"/>
                    </a:lnTo>
                    <a:lnTo>
                      <a:pt x="436" y="480"/>
                    </a:lnTo>
                    <a:lnTo>
                      <a:pt x="438" y="482"/>
                    </a:lnTo>
                    <a:lnTo>
                      <a:pt x="439" y="482"/>
                    </a:lnTo>
                    <a:lnTo>
                      <a:pt x="438" y="489"/>
                    </a:lnTo>
                    <a:lnTo>
                      <a:pt x="440" y="493"/>
                    </a:lnTo>
                    <a:lnTo>
                      <a:pt x="439" y="501"/>
                    </a:lnTo>
                    <a:lnTo>
                      <a:pt x="439" y="507"/>
                    </a:lnTo>
                    <a:lnTo>
                      <a:pt x="440" y="512"/>
                    </a:lnTo>
                    <a:lnTo>
                      <a:pt x="443" y="521"/>
                    </a:lnTo>
                    <a:lnTo>
                      <a:pt x="445" y="524"/>
                    </a:lnTo>
                    <a:lnTo>
                      <a:pt x="448" y="528"/>
                    </a:lnTo>
                    <a:lnTo>
                      <a:pt x="444" y="537"/>
                    </a:lnTo>
                    <a:lnTo>
                      <a:pt x="444" y="539"/>
                    </a:lnTo>
                    <a:lnTo>
                      <a:pt x="446" y="540"/>
                    </a:lnTo>
                    <a:lnTo>
                      <a:pt x="451" y="537"/>
                    </a:lnTo>
                    <a:lnTo>
                      <a:pt x="475" y="550"/>
                    </a:lnTo>
                    <a:lnTo>
                      <a:pt x="477" y="553"/>
                    </a:lnTo>
                    <a:lnTo>
                      <a:pt x="485" y="557"/>
                    </a:lnTo>
                    <a:lnTo>
                      <a:pt x="491" y="562"/>
                    </a:lnTo>
                    <a:lnTo>
                      <a:pt x="491" y="568"/>
                    </a:lnTo>
                    <a:lnTo>
                      <a:pt x="494" y="570"/>
                    </a:lnTo>
                    <a:lnTo>
                      <a:pt x="495" y="573"/>
                    </a:lnTo>
                    <a:lnTo>
                      <a:pt x="496" y="583"/>
                    </a:lnTo>
                    <a:lnTo>
                      <a:pt x="499" y="590"/>
                    </a:lnTo>
                    <a:lnTo>
                      <a:pt x="505" y="595"/>
                    </a:lnTo>
                    <a:lnTo>
                      <a:pt x="506" y="601"/>
                    </a:lnTo>
                    <a:lnTo>
                      <a:pt x="510" y="604"/>
                    </a:lnTo>
                    <a:lnTo>
                      <a:pt x="513" y="606"/>
                    </a:lnTo>
                    <a:lnTo>
                      <a:pt x="512" y="609"/>
                    </a:lnTo>
                    <a:lnTo>
                      <a:pt x="511" y="611"/>
                    </a:lnTo>
                    <a:lnTo>
                      <a:pt x="507" y="614"/>
                    </a:lnTo>
                    <a:lnTo>
                      <a:pt x="506" y="621"/>
                    </a:lnTo>
                    <a:lnTo>
                      <a:pt x="507" y="631"/>
                    </a:lnTo>
                    <a:lnTo>
                      <a:pt x="507" y="635"/>
                    </a:lnTo>
                    <a:lnTo>
                      <a:pt x="510" y="640"/>
                    </a:lnTo>
                    <a:lnTo>
                      <a:pt x="512" y="645"/>
                    </a:lnTo>
                    <a:lnTo>
                      <a:pt x="515" y="649"/>
                    </a:lnTo>
                    <a:lnTo>
                      <a:pt x="520" y="654"/>
                    </a:lnTo>
                    <a:lnTo>
                      <a:pt x="522" y="659"/>
                    </a:lnTo>
                    <a:lnTo>
                      <a:pt x="525" y="664"/>
                    </a:lnTo>
                    <a:lnTo>
                      <a:pt x="525" y="666"/>
                    </a:lnTo>
                    <a:lnTo>
                      <a:pt x="523" y="668"/>
                    </a:lnTo>
                    <a:lnTo>
                      <a:pt x="522" y="668"/>
                    </a:lnTo>
                    <a:lnTo>
                      <a:pt x="521" y="667"/>
                    </a:lnTo>
                    <a:lnTo>
                      <a:pt x="521" y="666"/>
                    </a:lnTo>
                    <a:lnTo>
                      <a:pt x="517" y="664"/>
                    </a:lnTo>
                    <a:lnTo>
                      <a:pt x="506" y="664"/>
                    </a:lnTo>
                    <a:lnTo>
                      <a:pt x="497" y="654"/>
                    </a:lnTo>
                    <a:lnTo>
                      <a:pt x="491" y="652"/>
                    </a:lnTo>
                    <a:lnTo>
                      <a:pt x="480" y="652"/>
                    </a:lnTo>
                    <a:lnTo>
                      <a:pt x="464" y="651"/>
                    </a:lnTo>
                    <a:lnTo>
                      <a:pt x="459" y="651"/>
                    </a:lnTo>
                    <a:lnTo>
                      <a:pt x="458" y="652"/>
                    </a:lnTo>
                    <a:lnTo>
                      <a:pt x="459" y="654"/>
                    </a:lnTo>
                    <a:lnTo>
                      <a:pt x="464" y="656"/>
                    </a:lnTo>
                    <a:lnTo>
                      <a:pt x="466" y="655"/>
                    </a:lnTo>
                    <a:lnTo>
                      <a:pt x="469" y="657"/>
                    </a:lnTo>
                    <a:lnTo>
                      <a:pt x="476" y="659"/>
                    </a:lnTo>
                    <a:lnTo>
                      <a:pt x="479" y="659"/>
                    </a:lnTo>
                    <a:lnTo>
                      <a:pt x="485" y="657"/>
                    </a:lnTo>
                    <a:lnTo>
                      <a:pt x="489" y="657"/>
                    </a:lnTo>
                    <a:lnTo>
                      <a:pt x="492" y="660"/>
                    </a:lnTo>
                    <a:lnTo>
                      <a:pt x="502" y="665"/>
                    </a:lnTo>
                    <a:lnTo>
                      <a:pt x="509" y="668"/>
                    </a:lnTo>
                    <a:lnTo>
                      <a:pt x="521" y="686"/>
                    </a:lnTo>
                    <a:lnTo>
                      <a:pt x="526" y="691"/>
                    </a:lnTo>
                    <a:lnTo>
                      <a:pt x="527" y="696"/>
                    </a:lnTo>
                    <a:lnTo>
                      <a:pt x="527" y="701"/>
                    </a:lnTo>
                    <a:lnTo>
                      <a:pt x="531" y="714"/>
                    </a:lnTo>
                    <a:lnTo>
                      <a:pt x="531" y="718"/>
                    </a:lnTo>
                    <a:lnTo>
                      <a:pt x="531" y="728"/>
                    </a:lnTo>
                    <a:lnTo>
                      <a:pt x="528" y="733"/>
                    </a:lnTo>
                    <a:lnTo>
                      <a:pt x="515" y="741"/>
                    </a:lnTo>
                    <a:lnTo>
                      <a:pt x="511" y="746"/>
                    </a:lnTo>
                    <a:lnTo>
                      <a:pt x="504" y="749"/>
                    </a:lnTo>
                    <a:lnTo>
                      <a:pt x="501" y="749"/>
                    </a:lnTo>
                    <a:lnTo>
                      <a:pt x="499" y="754"/>
                    </a:lnTo>
                    <a:lnTo>
                      <a:pt x="496" y="758"/>
                    </a:lnTo>
                    <a:lnTo>
                      <a:pt x="496" y="759"/>
                    </a:lnTo>
                    <a:lnTo>
                      <a:pt x="507" y="757"/>
                    </a:lnTo>
                    <a:lnTo>
                      <a:pt x="509" y="757"/>
                    </a:lnTo>
                    <a:lnTo>
                      <a:pt x="512" y="762"/>
                    </a:lnTo>
                    <a:lnTo>
                      <a:pt x="515" y="765"/>
                    </a:lnTo>
                    <a:lnTo>
                      <a:pt x="516" y="767"/>
                    </a:lnTo>
                    <a:lnTo>
                      <a:pt x="521" y="768"/>
                    </a:lnTo>
                    <a:lnTo>
                      <a:pt x="525" y="768"/>
                    </a:lnTo>
                    <a:lnTo>
                      <a:pt x="528" y="770"/>
                    </a:lnTo>
                    <a:lnTo>
                      <a:pt x="528" y="769"/>
                    </a:lnTo>
                    <a:lnTo>
                      <a:pt x="531" y="768"/>
                    </a:lnTo>
                    <a:lnTo>
                      <a:pt x="532" y="765"/>
                    </a:lnTo>
                    <a:lnTo>
                      <a:pt x="533" y="758"/>
                    </a:lnTo>
                    <a:lnTo>
                      <a:pt x="536" y="756"/>
                    </a:lnTo>
                    <a:lnTo>
                      <a:pt x="538" y="752"/>
                    </a:lnTo>
                    <a:lnTo>
                      <a:pt x="541" y="751"/>
                    </a:lnTo>
                    <a:lnTo>
                      <a:pt x="546" y="749"/>
                    </a:lnTo>
                    <a:lnTo>
                      <a:pt x="547" y="749"/>
                    </a:lnTo>
                    <a:lnTo>
                      <a:pt x="550" y="752"/>
                    </a:lnTo>
                    <a:lnTo>
                      <a:pt x="555" y="751"/>
                    </a:lnTo>
                    <a:lnTo>
                      <a:pt x="558" y="752"/>
                    </a:lnTo>
                    <a:lnTo>
                      <a:pt x="564" y="753"/>
                    </a:lnTo>
                    <a:lnTo>
                      <a:pt x="568" y="754"/>
                    </a:lnTo>
                    <a:lnTo>
                      <a:pt x="574" y="754"/>
                    </a:lnTo>
                    <a:lnTo>
                      <a:pt x="582" y="756"/>
                    </a:lnTo>
                    <a:lnTo>
                      <a:pt x="586" y="758"/>
                    </a:lnTo>
                    <a:lnTo>
                      <a:pt x="591" y="758"/>
                    </a:lnTo>
                    <a:lnTo>
                      <a:pt x="602" y="764"/>
                    </a:lnTo>
                    <a:lnTo>
                      <a:pt x="607" y="770"/>
                    </a:lnTo>
                    <a:lnTo>
                      <a:pt x="619" y="787"/>
                    </a:lnTo>
                    <a:lnTo>
                      <a:pt x="622" y="789"/>
                    </a:lnTo>
                    <a:lnTo>
                      <a:pt x="622" y="792"/>
                    </a:lnTo>
                    <a:lnTo>
                      <a:pt x="620" y="804"/>
                    </a:lnTo>
                    <a:lnTo>
                      <a:pt x="620" y="811"/>
                    </a:lnTo>
                    <a:lnTo>
                      <a:pt x="619" y="816"/>
                    </a:lnTo>
                    <a:lnTo>
                      <a:pt x="619" y="823"/>
                    </a:lnTo>
                    <a:lnTo>
                      <a:pt x="619" y="831"/>
                    </a:lnTo>
                    <a:lnTo>
                      <a:pt x="619" y="834"/>
                    </a:lnTo>
                    <a:lnTo>
                      <a:pt x="618" y="836"/>
                    </a:lnTo>
                    <a:lnTo>
                      <a:pt x="613" y="843"/>
                    </a:lnTo>
                    <a:lnTo>
                      <a:pt x="610" y="848"/>
                    </a:lnTo>
                    <a:lnTo>
                      <a:pt x="608" y="855"/>
                    </a:lnTo>
                    <a:lnTo>
                      <a:pt x="608" y="860"/>
                    </a:lnTo>
                    <a:lnTo>
                      <a:pt x="604" y="865"/>
                    </a:lnTo>
                    <a:lnTo>
                      <a:pt x="602" y="867"/>
                    </a:lnTo>
                    <a:lnTo>
                      <a:pt x="599" y="867"/>
                    </a:lnTo>
                    <a:lnTo>
                      <a:pt x="597" y="869"/>
                    </a:lnTo>
                    <a:lnTo>
                      <a:pt x="592" y="874"/>
                    </a:lnTo>
                    <a:lnTo>
                      <a:pt x="591" y="874"/>
                    </a:lnTo>
                    <a:lnTo>
                      <a:pt x="589" y="872"/>
                    </a:lnTo>
                    <a:lnTo>
                      <a:pt x="587" y="866"/>
                    </a:lnTo>
                    <a:lnTo>
                      <a:pt x="584" y="865"/>
                    </a:lnTo>
                    <a:lnTo>
                      <a:pt x="583" y="867"/>
                    </a:lnTo>
                    <a:lnTo>
                      <a:pt x="584" y="870"/>
                    </a:lnTo>
                    <a:lnTo>
                      <a:pt x="586" y="872"/>
                    </a:lnTo>
                    <a:lnTo>
                      <a:pt x="587" y="874"/>
                    </a:lnTo>
                    <a:lnTo>
                      <a:pt x="588" y="879"/>
                    </a:lnTo>
                    <a:lnTo>
                      <a:pt x="587" y="880"/>
                    </a:lnTo>
                    <a:lnTo>
                      <a:pt x="586" y="880"/>
                    </a:lnTo>
                    <a:lnTo>
                      <a:pt x="583" y="879"/>
                    </a:lnTo>
                    <a:lnTo>
                      <a:pt x="583" y="877"/>
                    </a:lnTo>
                    <a:lnTo>
                      <a:pt x="581" y="874"/>
                    </a:lnTo>
                    <a:lnTo>
                      <a:pt x="579" y="872"/>
                    </a:lnTo>
                    <a:lnTo>
                      <a:pt x="573" y="871"/>
                    </a:lnTo>
                    <a:lnTo>
                      <a:pt x="573" y="872"/>
                    </a:lnTo>
                    <a:lnTo>
                      <a:pt x="577" y="876"/>
                    </a:lnTo>
                    <a:lnTo>
                      <a:pt x="567" y="876"/>
                    </a:lnTo>
                    <a:lnTo>
                      <a:pt x="562" y="876"/>
                    </a:lnTo>
                    <a:lnTo>
                      <a:pt x="562" y="879"/>
                    </a:lnTo>
                    <a:lnTo>
                      <a:pt x="564" y="880"/>
                    </a:lnTo>
                    <a:lnTo>
                      <a:pt x="569" y="880"/>
                    </a:lnTo>
                    <a:lnTo>
                      <a:pt x="578" y="881"/>
                    </a:lnTo>
                    <a:lnTo>
                      <a:pt x="581" y="882"/>
                    </a:lnTo>
                    <a:lnTo>
                      <a:pt x="579" y="884"/>
                    </a:lnTo>
                    <a:lnTo>
                      <a:pt x="572" y="886"/>
                    </a:lnTo>
                    <a:lnTo>
                      <a:pt x="572" y="887"/>
                    </a:lnTo>
                    <a:lnTo>
                      <a:pt x="572" y="889"/>
                    </a:lnTo>
                    <a:lnTo>
                      <a:pt x="573" y="890"/>
                    </a:lnTo>
                    <a:lnTo>
                      <a:pt x="579" y="887"/>
                    </a:lnTo>
                    <a:lnTo>
                      <a:pt x="578" y="891"/>
                    </a:lnTo>
                    <a:lnTo>
                      <a:pt x="577" y="894"/>
                    </a:lnTo>
                    <a:lnTo>
                      <a:pt x="573" y="896"/>
                    </a:lnTo>
                    <a:lnTo>
                      <a:pt x="571" y="898"/>
                    </a:lnTo>
                    <a:lnTo>
                      <a:pt x="566" y="901"/>
                    </a:lnTo>
                    <a:lnTo>
                      <a:pt x="563" y="901"/>
                    </a:lnTo>
                    <a:lnTo>
                      <a:pt x="559" y="900"/>
                    </a:lnTo>
                    <a:lnTo>
                      <a:pt x="553" y="896"/>
                    </a:lnTo>
                    <a:lnTo>
                      <a:pt x="551" y="896"/>
                    </a:lnTo>
                    <a:lnTo>
                      <a:pt x="548" y="897"/>
                    </a:lnTo>
                    <a:lnTo>
                      <a:pt x="545" y="900"/>
                    </a:lnTo>
                    <a:lnTo>
                      <a:pt x="533" y="903"/>
                    </a:lnTo>
                    <a:lnTo>
                      <a:pt x="533" y="903"/>
                    </a:lnTo>
                    <a:lnTo>
                      <a:pt x="535" y="906"/>
                    </a:lnTo>
                    <a:lnTo>
                      <a:pt x="537" y="907"/>
                    </a:lnTo>
                    <a:lnTo>
                      <a:pt x="548" y="903"/>
                    </a:lnTo>
                    <a:lnTo>
                      <a:pt x="550" y="906"/>
                    </a:lnTo>
                    <a:lnTo>
                      <a:pt x="550" y="911"/>
                    </a:lnTo>
                    <a:lnTo>
                      <a:pt x="548" y="915"/>
                    </a:lnTo>
                    <a:lnTo>
                      <a:pt x="543" y="922"/>
                    </a:lnTo>
                    <a:lnTo>
                      <a:pt x="542" y="925"/>
                    </a:lnTo>
                    <a:lnTo>
                      <a:pt x="537" y="926"/>
                    </a:lnTo>
                    <a:lnTo>
                      <a:pt x="533" y="926"/>
                    </a:lnTo>
                    <a:lnTo>
                      <a:pt x="512" y="927"/>
                    </a:lnTo>
                    <a:lnTo>
                      <a:pt x="511" y="930"/>
                    </a:lnTo>
                    <a:lnTo>
                      <a:pt x="512" y="931"/>
                    </a:lnTo>
                    <a:lnTo>
                      <a:pt x="512" y="931"/>
                    </a:lnTo>
                    <a:lnTo>
                      <a:pt x="521" y="931"/>
                    </a:lnTo>
                    <a:lnTo>
                      <a:pt x="523" y="932"/>
                    </a:lnTo>
                    <a:lnTo>
                      <a:pt x="527" y="933"/>
                    </a:lnTo>
                    <a:lnTo>
                      <a:pt x="530" y="936"/>
                    </a:lnTo>
                    <a:lnTo>
                      <a:pt x="528" y="937"/>
                    </a:lnTo>
                    <a:lnTo>
                      <a:pt x="527" y="938"/>
                    </a:lnTo>
                    <a:lnTo>
                      <a:pt x="523" y="937"/>
                    </a:lnTo>
                    <a:lnTo>
                      <a:pt x="517" y="938"/>
                    </a:lnTo>
                    <a:lnTo>
                      <a:pt x="516" y="939"/>
                    </a:lnTo>
                    <a:lnTo>
                      <a:pt x="516" y="941"/>
                    </a:lnTo>
                    <a:lnTo>
                      <a:pt x="516" y="941"/>
                    </a:lnTo>
                    <a:lnTo>
                      <a:pt x="528" y="944"/>
                    </a:lnTo>
                    <a:lnTo>
                      <a:pt x="538" y="952"/>
                    </a:lnTo>
                    <a:lnTo>
                      <a:pt x="547" y="952"/>
                    </a:lnTo>
                    <a:lnTo>
                      <a:pt x="551" y="951"/>
                    </a:lnTo>
                    <a:lnTo>
                      <a:pt x="556" y="949"/>
                    </a:lnTo>
                    <a:lnTo>
                      <a:pt x="573" y="951"/>
                    </a:lnTo>
                    <a:lnTo>
                      <a:pt x="578" y="951"/>
                    </a:lnTo>
                    <a:lnTo>
                      <a:pt x="582" y="952"/>
                    </a:lnTo>
                    <a:lnTo>
                      <a:pt x="583" y="953"/>
                    </a:lnTo>
                    <a:lnTo>
                      <a:pt x="583" y="954"/>
                    </a:lnTo>
                    <a:lnTo>
                      <a:pt x="583" y="957"/>
                    </a:lnTo>
                    <a:lnTo>
                      <a:pt x="581" y="959"/>
                    </a:lnTo>
                    <a:lnTo>
                      <a:pt x="579" y="961"/>
                    </a:lnTo>
                    <a:lnTo>
                      <a:pt x="573" y="961"/>
                    </a:lnTo>
                    <a:lnTo>
                      <a:pt x="574" y="969"/>
                    </a:lnTo>
                    <a:lnTo>
                      <a:pt x="574" y="974"/>
                    </a:lnTo>
                    <a:lnTo>
                      <a:pt x="574" y="979"/>
                    </a:lnTo>
                    <a:lnTo>
                      <a:pt x="572" y="981"/>
                    </a:lnTo>
                    <a:lnTo>
                      <a:pt x="568" y="983"/>
                    </a:lnTo>
                    <a:lnTo>
                      <a:pt x="563" y="984"/>
                    </a:lnTo>
                    <a:lnTo>
                      <a:pt x="561" y="985"/>
                    </a:lnTo>
                    <a:lnTo>
                      <a:pt x="559" y="987"/>
                    </a:lnTo>
                    <a:lnTo>
                      <a:pt x="548" y="988"/>
                    </a:lnTo>
                    <a:lnTo>
                      <a:pt x="537" y="995"/>
                    </a:lnTo>
                    <a:lnTo>
                      <a:pt x="537" y="1002"/>
                    </a:lnTo>
                    <a:lnTo>
                      <a:pt x="538" y="1004"/>
                    </a:lnTo>
                    <a:lnTo>
                      <a:pt x="538" y="1005"/>
                    </a:lnTo>
                    <a:lnTo>
                      <a:pt x="536" y="1007"/>
                    </a:lnTo>
                    <a:lnTo>
                      <a:pt x="535" y="1007"/>
                    </a:lnTo>
                    <a:lnTo>
                      <a:pt x="526" y="1002"/>
                    </a:lnTo>
                    <a:lnTo>
                      <a:pt x="526" y="1000"/>
                    </a:lnTo>
                    <a:lnTo>
                      <a:pt x="523" y="1000"/>
                    </a:lnTo>
                    <a:lnTo>
                      <a:pt x="521" y="1003"/>
                    </a:lnTo>
                    <a:lnTo>
                      <a:pt x="517" y="1005"/>
                    </a:lnTo>
                    <a:lnTo>
                      <a:pt x="504" y="1009"/>
                    </a:lnTo>
                    <a:lnTo>
                      <a:pt x="490" y="1009"/>
                    </a:lnTo>
                    <a:lnTo>
                      <a:pt x="487" y="1010"/>
                    </a:lnTo>
                    <a:lnTo>
                      <a:pt x="485" y="1013"/>
                    </a:lnTo>
                    <a:lnTo>
                      <a:pt x="484" y="1013"/>
                    </a:lnTo>
                    <a:lnTo>
                      <a:pt x="481" y="1020"/>
                    </a:lnTo>
                    <a:lnTo>
                      <a:pt x="475" y="1022"/>
                    </a:lnTo>
                    <a:lnTo>
                      <a:pt x="469" y="1019"/>
                    </a:lnTo>
                    <a:lnTo>
                      <a:pt x="461" y="1014"/>
                    </a:lnTo>
                    <a:lnTo>
                      <a:pt x="456" y="1013"/>
                    </a:lnTo>
                    <a:lnTo>
                      <a:pt x="453" y="1010"/>
                    </a:lnTo>
                    <a:lnTo>
                      <a:pt x="445" y="1009"/>
                    </a:lnTo>
                    <a:lnTo>
                      <a:pt x="438" y="1009"/>
                    </a:lnTo>
                    <a:lnTo>
                      <a:pt x="424" y="1008"/>
                    </a:lnTo>
                    <a:lnTo>
                      <a:pt x="412" y="1008"/>
                    </a:lnTo>
                    <a:lnTo>
                      <a:pt x="405" y="1009"/>
                    </a:lnTo>
                    <a:lnTo>
                      <a:pt x="403" y="1012"/>
                    </a:lnTo>
                    <a:lnTo>
                      <a:pt x="398" y="1013"/>
                    </a:lnTo>
                    <a:lnTo>
                      <a:pt x="395" y="1013"/>
                    </a:lnTo>
                    <a:lnTo>
                      <a:pt x="390" y="1009"/>
                    </a:lnTo>
                    <a:lnTo>
                      <a:pt x="389" y="1007"/>
                    </a:lnTo>
                    <a:lnTo>
                      <a:pt x="390" y="1005"/>
                    </a:lnTo>
                    <a:lnTo>
                      <a:pt x="392" y="1003"/>
                    </a:lnTo>
                    <a:lnTo>
                      <a:pt x="395" y="1003"/>
                    </a:lnTo>
                    <a:lnTo>
                      <a:pt x="397" y="1002"/>
                    </a:lnTo>
                    <a:lnTo>
                      <a:pt x="394" y="1000"/>
                    </a:lnTo>
                    <a:lnTo>
                      <a:pt x="393" y="998"/>
                    </a:lnTo>
                    <a:lnTo>
                      <a:pt x="389" y="999"/>
                    </a:lnTo>
                    <a:lnTo>
                      <a:pt x="385" y="997"/>
                    </a:lnTo>
                    <a:lnTo>
                      <a:pt x="378" y="997"/>
                    </a:lnTo>
                    <a:lnTo>
                      <a:pt x="378" y="1000"/>
                    </a:lnTo>
                    <a:lnTo>
                      <a:pt x="377" y="1002"/>
                    </a:lnTo>
                    <a:lnTo>
                      <a:pt x="374" y="1003"/>
                    </a:lnTo>
                    <a:lnTo>
                      <a:pt x="370" y="1003"/>
                    </a:lnTo>
                    <a:lnTo>
                      <a:pt x="366" y="994"/>
                    </a:lnTo>
                    <a:lnTo>
                      <a:pt x="363" y="993"/>
                    </a:lnTo>
                    <a:lnTo>
                      <a:pt x="363" y="988"/>
                    </a:lnTo>
                    <a:lnTo>
                      <a:pt x="362" y="987"/>
                    </a:lnTo>
                    <a:lnTo>
                      <a:pt x="358" y="987"/>
                    </a:lnTo>
                    <a:lnTo>
                      <a:pt x="356" y="984"/>
                    </a:lnTo>
                    <a:lnTo>
                      <a:pt x="354" y="987"/>
                    </a:lnTo>
                    <a:lnTo>
                      <a:pt x="353" y="988"/>
                    </a:lnTo>
                    <a:lnTo>
                      <a:pt x="354" y="988"/>
                    </a:lnTo>
                    <a:lnTo>
                      <a:pt x="354" y="989"/>
                    </a:lnTo>
                    <a:lnTo>
                      <a:pt x="357" y="990"/>
                    </a:lnTo>
                    <a:lnTo>
                      <a:pt x="358" y="993"/>
                    </a:lnTo>
                    <a:lnTo>
                      <a:pt x="359" y="995"/>
                    </a:lnTo>
                    <a:lnTo>
                      <a:pt x="358" y="997"/>
                    </a:lnTo>
                    <a:lnTo>
                      <a:pt x="356" y="998"/>
                    </a:lnTo>
                    <a:lnTo>
                      <a:pt x="356" y="998"/>
                    </a:lnTo>
                    <a:lnTo>
                      <a:pt x="353" y="995"/>
                    </a:lnTo>
                    <a:lnTo>
                      <a:pt x="352" y="995"/>
                    </a:lnTo>
                    <a:lnTo>
                      <a:pt x="352" y="998"/>
                    </a:lnTo>
                    <a:lnTo>
                      <a:pt x="349" y="998"/>
                    </a:lnTo>
                    <a:lnTo>
                      <a:pt x="341" y="997"/>
                    </a:lnTo>
                    <a:lnTo>
                      <a:pt x="333" y="1000"/>
                    </a:lnTo>
                    <a:lnTo>
                      <a:pt x="332" y="1000"/>
                    </a:lnTo>
                    <a:lnTo>
                      <a:pt x="329" y="998"/>
                    </a:lnTo>
                    <a:lnTo>
                      <a:pt x="327" y="998"/>
                    </a:lnTo>
                    <a:lnTo>
                      <a:pt x="320" y="999"/>
                    </a:lnTo>
                    <a:lnTo>
                      <a:pt x="312" y="998"/>
                    </a:lnTo>
                    <a:lnTo>
                      <a:pt x="308" y="998"/>
                    </a:lnTo>
                    <a:lnTo>
                      <a:pt x="305" y="995"/>
                    </a:lnTo>
                    <a:lnTo>
                      <a:pt x="301" y="994"/>
                    </a:lnTo>
                    <a:lnTo>
                      <a:pt x="300" y="995"/>
                    </a:lnTo>
                    <a:lnTo>
                      <a:pt x="302" y="1003"/>
                    </a:lnTo>
                    <a:lnTo>
                      <a:pt x="307" y="1003"/>
                    </a:lnTo>
                    <a:lnTo>
                      <a:pt x="308" y="1003"/>
                    </a:lnTo>
                    <a:lnTo>
                      <a:pt x="308" y="1005"/>
                    </a:lnTo>
                    <a:lnTo>
                      <a:pt x="307" y="1009"/>
                    </a:lnTo>
                    <a:lnTo>
                      <a:pt x="308" y="1012"/>
                    </a:lnTo>
                    <a:lnTo>
                      <a:pt x="307" y="1012"/>
                    </a:lnTo>
                    <a:lnTo>
                      <a:pt x="305" y="1013"/>
                    </a:lnTo>
                    <a:lnTo>
                      <a:pt x="303" y="1013"/>
                    </a:lnTo>
                    <a:lnTo>
                      <a:pt x="297" y="1012"/>
                    </a:lnTo>
                    <a:lnTo>
                      <a:pt x="290" y="1009"/>
                    </a:lnTo>
                    <a:lnTo>
                      <a:pt x="288" y="1008"/>
                    </a:lnTo>
                    <a:lnTo>
                      <a:pt x="283" y="1005"/>
                    </a:lnTo>
                    <a:lnTo>
                      <a:pt x="271" y="1003"/>
                    </a:lnTo>
                    <a:lnTo>
                      <a:pt x="264" y="1007"/>
                    </a:lnTo>
                    <a:lnTo>
                      <a:pt x="265" y="1008"/>
                    </a:lnTo>
                    <a:lnTo>
                      <a:pt x="267" y="1009"/>
                    </a:lnTo>
                    <a:lnTo>
                      <a:pt x="269" y="1010"/>
                    </a:lnTo>
                    <a:lnTo>
                      <a:pt x="267" y="1013"/>
                    </a:lnTo>
                    <a:lnTo>
                      <a:pt x="265" y="1014"/>
                    </a:lnTo>
                    <a:lnTo>
                      <a:pt x="265" y="1013"/>
                    </a:lnTo>
                    <a:lnTo>
                      <a:pt x="264" y="1008"/>
                    </a:lnTo>
                    <a:lnTo>
                      <a:pt x="254" y="997"/>
                    </a:lnTo>
                    <a:lnTo>
                      <a:pt x="245" y="988"/>
                    </a:lnTo>
                    <a:lnTo>
                      <a:pt x="235" y="982"/>
                    </a:lnTo>
                    <a:lnTo>
                      <a:pt x="231" y="981"/>
                    </a:lnTo>
                    <a:lnTo>
                      <a:pt x="224" y="983"/>
                    </a:lnTo>
                    <a:lnTo>
                      <a:pt x="219" y="983"/>
                    </a:lnTo>
                    <a:lnTo>
                      <a:pt x="216" y="983"/>
                    </a:lnTo>
                    <a:lnTo>
                      <a:pt x="199" y="989"/>
                    </a:lnTo>
                    <a:lnTo>
                      <a:pt x="196" y="990"/>
                    </a:lnTo>
                    <a:lnTo>
                      <a:pt x="195" y="989"/>
                    </a:lnTo>
                    <a:lnTo>
                      <a:pt x="193" y="981"/>
                    </a:lnTo>
                    <a:lnTo>
                      <a:pt x="191" y="981"/>
                    </a:lnTo>
                    <a:lnTo>
                      <a:pt x="190" y="981"/>
                    </a:lnTo>
                    <a:lnTo>
                      <a:pt x="190" y="984"/>
                    </a:lnTo>
                    <a:lnTo>
                      <a:pt x="193" y="993"/>
                    </a:lnTo>
                    <a:lnTo>
                      <a:pt x="191" y="995"/>
                    </a:lnTo>
                    <a:lnTo>
                      <a:pt x="185" y="995"/>
                    </a:lnTo>
                    <a:lnTo>
                      <a:pt x="188" y="1005"/>
                    </a:lnTo>
                    <a:lnTo>
                      <a:pt x="186" y="1007"/>
                    </a:lnTo>
                    <a:lnTo>
                      <a:pt x="181" y="1009"/>
                    </a:lnTo>
                    <a:lnTo>
                      <a:pt x="180" y="1010"/>
                    </a:lnTo>
                    <a:lnTo>
                      <a:pt x="180" y="1013"/>
                    </a:lnTo>
                    <a:lnTo>
                      <a:pt x="181" y="1014"/>
                    </a:lnTo>
                    <a:lnTo>
                      <a:pt x="183" y="1014"/>
                    </a:lnTo>
                    <a:lnTo>
                      <a:pt x="184" y="1017"/>
                    </a:lnTo>
                    <a:lnTo>
                      <a:pt x="183" y="1018"/>
                    </a:lnTo>
                    <a:lnTo>
                      <a:pt x="175" y="1023"/>
                    </a:lnTo>
                    <a:lnTo>
                      <a:pt x="173" y="1025"/>
                    </a:lnTo>
                    <a:lnTo>
                      <a:pt x="169" y="1025"/>
                    </a:lnTo>
                    <a:lnTo>
                      <a:pt x="168" y="1028"/>
                    </a:lnTo>
                    <a:lnTo>
                      <a:pt x="165" y="1033"/>
                    </a:lnTo>
                    <a:lnTo>
                      <a:pt x="163" y="1034"/>
                    </a:lnTo>
                    <a:lnTo>
                      <a:pt x="162" y="1034"/>
                    </a:lnTo>
                    <a:lnTo>
                      <a:pt x="160" y="1034"/>
                    </a:lnTo>
                    <a:lnTo>
                      <a:pt x="160" y="1033"/>
                    </a:lnTo>
                    <a:lnTo>
                      <a:pt x="162" y="1029"/>
                    </a:lnTo>
                    <a:lnTo>
                      <a:pt x="159" y="1025"/>
                    </a:lnTo>
                    <a:lnTo>
                      <a:pt x="158" y="1027"/>
                    </a:lnTo>
                    <a:lnTo>
                      <a:pt x="157" y="1028"/>
                    </a:lnTo>
                    <a:lnTo>
                      <a:pt x="154" y="1031"/>
                    </a:lnTo>
                    <a:lnTo>
                      <a:pt x="152" y="1031"/>
                    </a:lnTo>
                    <a:lnTo>
                      <a:pt x="152" y="1030"/>
                    </a:lnTo>
                    <a:lnTo>
                      <a:pt x="149" y="1029"/>
                    </a:lnTo>
                    <a:lnTo>
                      <a:pt x="149" y="1024"/>
                    </a:lnTo>
                    <a:lnTo>
                      <a:pt x="149" y="1024"/>
                    </a:lnTo>
                    <a:lnTo>
                      <a:pt x="148" y="1022"/>
                    </a:lnTo>
                    <a:lnTo>
                      <a:pt x="145" y="1019"/>
                    </a:lnTo>
                    <a:lnTo>
                      <a:pt x="140" y="1019"/>
                    </a:lnTo>
                    <a:lnTo>
                      <a:pt x="133" y="1012"/>
                    </a:lnTo>
                    <a:lnTo>
                      <a:pt x="133" y="1009"/>
                    </a:lnTo>
                    <a:lnTo>
                      <a:pt x="130" y="1005"/>
                    </a:lnTo>
                    <a:lnTo>
                      <a:pt x="130" y="1000"/>
                    </a:lnTo>
                    <a:lnTo>
                      <a:pt x="130" y="997"/>
                    </a:lnTo>
                    <a:lnTo>
                      <a:pt x="129" y="995"/>
                    </a:lnTo>
                    <a:lnTo>
                      <a:pt x="128" y="997"/>
                    </a:lnTo>
                    <a:lnTo>
                      <a:pt x="124" y="1002"/>
                    </a:lnTo>
                    <a:lnTo>
                      <a:pt x="127" y="1008"/>
                    </a:lnTo>
                    <a:lnTo>
                      <a:pt x="123" y="1012"/>
                    </a:lnTo>
                    <a:lnTo>
                      <a:pt x="123" y="1012"/>
                    </a:lnTo>
                    <a:lnTo>
                      <a:pt x="121" y="1009"/>
                    </a:lnTo>
                    <a:lnTo>
                      <a:pt x="119" y="1005"/>
                    </a:lnTo>
                    <a:lnTo>
                      <a:pt x="108" y="1003"/>
                    </a:lnTo>
                    <a:lnTo>
                      <a:pt x="104" y="1007"/>
                    </a:lnTo>
                    <a:lnTo>
                      <a:pt x="101" y="1007"/>
                    </a:lnTo>
                    <a:lnTo>
                      <a:pt x="94" y="1008"/>
                    </a:lnTo>
                    <a:lnTo>
                      <a:pt x="92" y="1008"/>
                    </a:lnTo>
                    <a:lnTo>
                      <a:pt x="91" y="1007"/>
                    </a:lnTo>
                    <a:lnTo>
                      <a:pt x="89" y="1007"/>
                    </a:lnTo>
                    <a:lnTo>
                      <a:pt x="88" y="1005"/>
                    </a:lnTo>
                    <a:lnTo>
                      <a:pt x="88" y="1003"/>
                    </a:lnTo>
                    <a:lnTo>
                      <a:pt x="87" y="1002"/>
                    </a:lnTo>
                    <a:lnTo>
                      <a:pt x="86" y="1002"/>
                    </a:lnTo>
                    <a:lnTo>
                      <a:pt x="83" y="1003"/>
                    </a:lnTo>
                    <a:lnTo>
                      <a:pt x="82" y="1004"/>
                    </a:lnTo>
                    <a:lnTo>
                      <a:pt x="81" y="1004"/>
                    </a:lnTo>
                    <a:lnTo>
                      <a:pt x="81" y="1008"/>
                    </a:lnTo>
                    <a:lnTo>
                      <a:pt x="78" y="1010"/>
                    </a:lnTo>
                    <a:lnTo>
                      <a:pt x="78" y="1012"/>
                    </a:lnTo>
                    <a:lnTo>
                      <a:pt x="80" y="1015"/>
                    </a:lnTo>
                    <a:lnTo>
                      <a:pt x="75" y="1014"/>
                    </a:lnTo>
                    <a:lnTo>
                      <a:pt x="71" y="1013"/>
                    </a:lnTo>
                    <a:lnTo>
                      <a:pt x="70" y="1013"/>
                    </a:lnTo>
                    <a:lnTo>
                      <a:pt x="65" y="1015"/>
                    </a:lnTo>
                    <a:lnTo>
                      <a:pt x="62" y="1017"/>
                    </a:lnTo>
                    <a:lnTo>
                      <a:pt x="60" y="1020"/>
                    </a:lnTo>
                    <a:lnTo>
                      <a:pt x="60" y="1020"/>
                    </a:lnTo>
                    <a:lnTo>
                      <a:pt x="58" y="1019"/>
                    </a:lnTo>
                    <a:lnTo>
                      <a:pt x="57" y="1017"/>
                    </a:lnTo>
                    <a:lnTo>
                      <a:pt x="61" y="1012"/>
                    </a:lnTo>
                    <a:lnTo>
                      <a:pt x="61" y="1009"/>
                    </a:lnTo>
                    <a:lnTo>
                      <a:pt x="61" y="1008"/>
                    </a:lnTo>
                    <a:lnTo>
                      <a:pt x="60" y="1007"/>
                    </a:lnTo>
                    <a:lnTo>
                      <a:pt x="57" y="1008"/>
                    </a:lnTo>
                    <a:lnTo>
                      <a:pt x="56" y="1012"/>
                    </a:lnTo>
                    <a:lnTo>
                      <a:pt x="53" y="1013"/>
                    </a:lnTo>
                    <a:lnTo>
                      <a:pt x="53" y="1015"/>
                    </a:lnTo>
                    <a:lnTo>
                      <a:pt x="53" y="1019"/>
                    </a:lnTo>
                    <a:lnTo>
                      <a:pt x="52" y="1020"/>
                    </a:lnTo>
                    <a:lnTo>
                      <a:pt x="51" y="1022"/>
                    </a:lnTo>
                    <a:lnTo>
                      <a:pt x="45" y="1025"/>
                    </a:lnTo>
                    <a:lnTo>
                      <a:pt x="43" y="1024"/>
                    </a:lnTo>
                    <a:lnTo>
                      <a:pt x="46" y="1027"/>
                    </a:lnTo>
                    <a:lnTo>
                      <a:pt x="47" y="1028"/>
                    </a:lnTo>
                    <a:lnTo>
                      <a:pt x="50" y="1034"/>
                    </a:lnTo>
                    <a:lnTo>
                      <a:pt x="45" y="1038"/>
                    </a:lnTo>
                    <a:lnTo>
                      <a:pt x="36" y="1039"/>
                    </a:lnTo>
                    <a:lnTo>
                      <a:pt x="36" y="1038"/>
                    </a:lnTo>
                    <a:lnTo>
                      <a:pt x="35" y="1035"/>
                    </a:lnTo>
                    <a:lnTo>
                      <a:pt x="34" y="1029"/>
                    </a:lnTo>
                    <a:lnTo>
                      <a:pt x="32" y="1027"/>
                    </a:lnTo>
                    <a:lnTo>
                      <a:pt x="32" y="1023"/>
                    </a:lnTo>
                    <a:lnTo>
                      <a:pt x="31" y="1022"/>
                    </a:lnTo>
                    <a:lnTo>
                      <a:pt x="26" y="1019"/>
                    </a:lnTo>
                    <a:lnTo>
                      <a:pt x="24" y="1018"/>
                    </a:lnTo>
                    <a:lnTo>
                      <a:pt x="21" y="1017"/>
                    </a:lnTo>
                    <a:lnTo>
                      <a:pt x="17" y="1014"/>
                    </a:lnTo>
                    <a:lnTo>
                      <a:pt x="15" y="1017"/>
                    </a:lnTo>
                    <a:lnTo>
                      <a:pt x="15" y="1018"/>
                    </a:lnTo>
                    <a:lnTo>
                      <a:pt x="15" y="1019"/>
                    </a:lnTo>
                    <a:lnTo>
                      <a:pt x="11" y="1020"/>
                    </a:lnTo>
                    <a:lnTo>
                      <a:pt x="1" y="1020"/>
                    </a:lnTo>
                    <a:lnTo>
                      <a:pt x="0" y="1018"/>
                    </a:lnTo>
                    <a:lnTo>
                      <a:pt x="0" y="1017"/>
                    </a:lnTo>
                    <a:lnTo>
                      <a:pt x="0" y="1012"/>
                    </a:lnTo>
                    <a:lnTo>
                      <a:pt x="1" y="1010"/>
                    </a:lnTo>
                    <a:lnTo>
                      <a:pt x="4" y="1009"/>
                    </a:lnTo>
                    <a:lnTo>
                      <a:pt x="10" y="1007"/>
                    </a:lnTo>
                    <a:lnTo>
                      <a:pt x="11" y="1005"/>
                    </a:lnTo>
                    <a:lnTo>
                      <a:pt x="14" y="1003"/>
                    </a:lnTo>
                    <a:lnTo>
                      <a:pt x="17" y="1002"/>
                    </a:lnTo>
                    <a:lnTo>
                      <a:pt x="22" y="1003"/>
                    </a:lnTo>
                    <a:lnTo>
                      <a:pt x="24" y="1004"/>
                    </a:lnTo>
                    <a:lnTo>
                      <a:pt x="27" y="1002"/>
                    </a:lnTo>
                    <a:lnTo>
                      <a:pt x="34" y="1002"/>
                    </a:lnTo>
                    <a:lnTo>
                      <a:pt x="37" y="1000"/>
                    </a:lnTo>
                    <a:lnTo>
                      <a:pt x="46" y="995"/>
                    </a:lnTo>
                    <a:lnTo>
                      <a:pt x="51" y="994"/>
                    </a:lnTo>
                    <a:lnTo>
                      <a:pt x="52" y="993"/>
                    </a:lnTo>
                    <a:lnTo>
                      <a:pt x="52" y="990"/>
                    </a:lnTo>
                    <a:lnTo>
                      <a:pt x="52" y="989"/>
                    </a:lnTo>
                    <a:lnTo>
                      <a:pt x="56" y="988"/>
                    </a:lnTo>
                    <a:lnTo>
                      <a:pt x="58" y="985"/>
                    </a:lnTo>
                    <a:lnTo>
                      <a:pt x="60" y="985"/>
                    </a:lnTo>
                    <a:lnTo>
                      <a:pt x="62" y="983"/>
                    </a:lnTo>
                    <a:lnTo>
                      <a:pt x="63" y="979"/>
                    </a:lnTo>
                    <a:lnTo>
                      <a:pt x="63" y="977"/>
                    </a:lnTo>
                    <a:lnTo>
                      <a:pt x="63" y="976"/>
                    </a:lnTo>
                    <a:lnTo>
                      <a:pt x="68" y="969"/>
                    </a:lnTo>
                    <a:lnTo>
                      <a:pt x="75" y="974"/>
                    </a:lnTo>
                    <a:lnTo>
                      <a:pt x="76" y="976"/>
                    </a:lnTo>
                    <a:lnTo>
                      <a:pt x="77" y="974"/>
                    </a:lnTo>
                    <a:lnTo>
                      <a:pt x="77" y="973"/>
                    </a:lnTo>
                    <a:lnTo>
                      <a:pt x="76" y="968"/>
                    </a:lnTo>
                    <a:lnTo>
                      <a:pt x="76" y="967"/>
                    </a:lnTo>
                    <a:lnTo>
                      <a:pt x="77" y="966"/>
                    </a:lnTo>
                    <a:lnTo>
                      <a:pt x="82" y="968"/>
                    </a:lnTo>
                    <a:lnTo>
                      <a:pt x="86" y="968"/>
                    </a:lnTo>
                    <a:lnTo>
                      <a:pt x="91" y="966"/>
                    </a:lnTo>
                    <a:lnTo>
                      <a:pt x="92" y="964"/>
                    </a:lnTo>
                    <a:lnTo>
                      <a:pt x="93" y="962"/>
                    </a:lnTo>
                    <a:lnTo>
                      <a:pt x="96" y="958"/>
                    </a:lnTo>
                    <a:lnTo>
                      <a:pt x="99" y="957"/>
                    </a:lnTo>
                    <a:lnTo>
                      <a:pt x="102" y="957"/>
                    </a:lnTo>
                    <a:lnTo>
                      <a:pt x="107" y="952"/>
                    </a:lnTo>
                    <a:lnTo>
                      <a:pt x="109" y="947"/>
                    </a:lnTo>
                    <a:lnTo>
                      <a:pt x="116" y="932"/>
                    </a:lnTo>
                    <a:lnTo>
                      <a:pt x="119" y="925"/>
                    </a:lnTo>
                    <a:lnTo>
                      <a:pt x="121" y="923"/>
                    </a:lnTo>
                    <a:lnTo>
                      <a:pt x="123" y="922"/>
                    </a:lnTo>
                    <a:lnTo>
                      <a:pt x="124" y="922"/>
                    </a:lnTo>
                    <a:lnTo>
                      <a:pt x="126" y="923"/>
                    </a:lnTo>
                    <a:lnTo>
                      <a:pt x="127" y="926"/>
                    </a:lnTo>
                    <a:lnTo>
                      <a:pt x="127" y="927"/>
                    </a:lnTo>
                    <a:lnTo>
                      <a:pt x="128" y="927"/>
                    </a:lnTo>
                    <a:lnTo>
                      <a:pt x="130" y="927"/>
                    </a:lnTo>
                    <a:lnTo>
                      <a:pt x="133" y="927"/>
                    </a:lnTo>
                    <a:lnTo>
                      <a:pt x="139" y="923"/>
                    </a:lnTo>
                    <a:lnTo>
                      <a:pt x="142" y="923"/>
                    </a:lnTo>
                    <a:lnTo>
                      <a:pt x="143" y="925"/>
                    </a:lnTo>
                    <a:lnTo>
                      <a:pt x="144" y="928"/>
                    </a:lnTo>
                    <a:lnTo>
                      <a:pt x="145" y="930"/>
                    </a:lnTo>
                    <a:lnTo>
                      <a:pt x="147" y="928"/>
                    </a:lnTo>
                    <a:lnTo>
                      <a:pt x="148" y="927"/>
                    </a:lnTo>
                    <a:lnTo>
                      <a:pt x="149" y="923"/>
                    </a:lnTo>
                    <a:lnTo>
                      <a:pt x="150" y="922"/>
                    </a:lnTo>
                    <a:lnTo>
                      <a:pt x="153" y="922"/>
                    </a:lnTo>
                    <a:lnTo>
                      <a:pt x="152" y="920"/>
                    </a:lnTo>
                    <a:lnTo>
                      <a:pt x="149" y="920"/>
                    </a:lnTo>
                    <a:lnTo>
                      <a:pt x="147" y="920"/>
                    </a:lnTo>
                    <a:lnTo>
                      <a:pt x="145" y="920"/>
                    </a:lnTo>
                    <a:lnTo>
                      <a:pt x="145" y="918"/>
                    </a:lnTo>
                    <a:lnTo>
                      <a:pt x="145" y="917"/>
                    </a:lnTo>
                    <a:lnTo>
                      <a:pt x="142" y="913"/>
                    </a:lnTo>
                    <a:lnTo>
                      <a:pt x="142" y="912"/>
                    </a:lnTo>
                    <a:lnTo>
                      <a:pt x="142" y="912"/>
                    </a:lnTo>
                    <a:lnTo>
                      <a:pt x="144" y="910"/>
                    </a:lnTo>
                    <a:lnTo>
                      <a:pt x="145" y="903"/>
                    </a:lnTo>
                    <a:lnTo>
                      <a:pt x="147" y="903"/>
                    </a:lnTo>
                    <a:lnTo>
                      <a:pt x="153" y="903"/>
                    </a:lnTo>
                    <a:lnTo>
                      <a:pt x="155" y="903"/>
                    </a:lnTo>
                    <a:lnTo>
                      <a:pt x="157" y="903"/>
                    </a:lnTo>
                    <a:lnTo>
                      <a:pt x="169" y="905"/>
                    </a:lnTo>
                    <a:lnTo>
                      <a:pt x="175" y="903"/>
                    </a:lnTo>
                    <a:lnTo>
                      <a:pt x="180" y="905"/>
                    </a:lnTo>
                    <a:lnTo>
                      <a:pt x="186" y="907"/>
                    </a:lnTo>
                    <a:lnTo>
                      <a:pt x="194" y="910"/>
                    </a:lnTo>
                    <a:lnTo>
                      <a:pt x="209" y="915"/>
                    </a:lnTo>
                    <a:lnTo>
                      <a:pt x="210" y="916"/>
                    </a:lnTo>
                    <a:lnTo>
                      <a:pt x="214" y="917"/>
                    </a:lnTo>
                    <a:lnTo>
                      <a:pt x="220" y="920"/>
                    </a:lnTo>
                    <a:lnTo>
                      <a:pt x="231" y="920"/>
                    </a:lnTo>
                    <a:lnTo>
                      <a:pt x="232" y="920"/>
                    </a:lnTo>
                    <a:lnTo>
                      <a:pt x="234" y="923"/>
                    </a:lnTo>
                    <a:lnTo>
                      <a:pt x="235" y="923"/>
                    </a:lnTo>
                    <a:lnTo>
                      <a:pt x="237" y="923"/>
                    </a:lnTo>
                    <a:lnTo>
                      <a:pt x="239" y="917"/>
                    </a:lnTo>
                    <a:lnTo>
                      <a:pt x="240" y="908"/>
                    </a:lnTo>
                    <a:lnTo>
                      <a:pt x="241" y="908"/>
                    </a:lnTo>
                    <a:lnTo>
                      <a:pt x="241" y="908"/>
                    </a:lnTo>
                    <a:lnTo>
                      <a:pt x="244" y="910"/>
                    </a:lnTo>
                    <a:lnTo>
                      <a:pt x="245" y="910"/>
                    </a:lnTo>
                    <a:lnTo>
                      <a:pt x="245" y="905"/>
                    </a:lnTo>
                    <a:lnTo>
                      <a:pt x="245" y="903"/>
                    </a:lnTo>
                    <a:lnTo>
                      <a:pt x="246" y="901"/>
                    </a:lnTo>
                    <a:lnTo>
                      <a:pt x="252" y="900"/>
                    </a:lnTo>
                    <a:lnTo>
                      <a:pt x="256" y="898"/>
                    </a:lnTo>
                    <a:lnTo>
                      <a:pt x="260" y="895"/>
                    </a:lnTo>
                    <a:lnTo>
                      <a:pt x="264" y="892"/>
                    </a:lnTo>
                    <a:lnTo>
                      <a:pt x="266" y="891"/>
                    </a:lnTo>
                    <a:lnTo>
                      <a:pt x="273" y="886"/>
                    </a:lnTo>
                    <a:lnTo>
                      <a:pt x="285" y="875"/>
                    </a:lnTo>
                    <a:lnTo>
                      <a:pt x="287" y="871"/>
                    </a:lnTo>
                    <a:lnTo>
                      <a:pt x="296" y="867"/>
                    </a:lnTo>
                    <a:lnTo>
                      <a:pt x="297" y="865"/>
                    </a:lnTo>
                    <a:lnTo>
                      <a:pt x="296" y="862"/>
                    </a:lnTo>
                    <a:lnTo>
                      <a:pt x="287" y="866"/>
                    </a:lnTo>
                    <a:lnTo>
                      <a:pt x="278" y="874"/>
                    </a:lnTo>
                    <a:lnTo>
                      <a:pt x="270" y="881"/>
                    </a:lnTo>
                    <a:lnTo>
                      <a:pt x="264" y="885"/>
                    </a:lnTo>
                    <a:lnTo>
                      <a:pt x="262" y="886"/>
                    </a:lnTo>
                    <a:lnTo>
                      <a:pt x="259" y="886"/>
                    </a:lnTo>
                    <a:lnTo>
                      <a:pt x="247" y="881"/>
                    </a:lnTo>
                    <a:lnTo>
                      <a:pt x="240" y="886"/>
                    </a:lnTo>
                    <a:lnTo>
                      <a:pt x="234" y="889"/>
                    </a:lnTo>
                    <a:lnTo>
                      <a:pt x="231" y="890"/>
                    </a:lnTo>
                    <a:lnTo>
                      <a:pt x="230" y="895"/>
                    </a:lnTo>
                    <a:lnTo>
                      <a:pt x="229" y="896"/>
                    </a:lnTo>
                    <a:lnTo>
                      <a:pt x="226" y="895"/>
                    </a:lnTo>
                    <a:lnTo>
                      <a:pt x="226" y="895"/>
                    </a:lnTo>
                    <a:lnTo>
                      <a:pt x="221" y="897"/>
                    </a:lnTo>
                    <a:lnTo>
                      <a:pt x="218" y="896"/>
                    </a:lnTo>
                    <a:lnTo>
                      <a:pt x="215" y="896"/>
                    </a:lnTo>
                    <a:lnTo>
                      <a:pt x="214" y="895"/>
                    </a:lnTo>
                    <a:lnTo>
                      <a:pt x="209" y="895"/>
                    </a:lnTo>
                    <a:lnTo>
                      <a:pt x="208" y="895"/>
                    </a:lnTo>
                    <a:lnTo>
                      <a:pt x="203" y="891"/>
                    </a:lnTo>
                    <a:lnTo>
                      <a:pt x="200" y="890"/>
                    </a:lnTo>
                    <a:lnTo>
                      <a:pt x="199" y="887"/>
                    </a:lnTo>
                    <a:lnTo>
                      <a:pt x="198" y="884"/>
                    </a:lnTo>
                    <a:lnTo>
                      <a:pt x="190" y="877"/>
                    </a:lnTo>
                    <a:lnTo>
                      <a:pt x="189" y="872"/>
                    </a:lnTo>
                    <a:lnTo>
                      <a:pt x="188" y="869"/>
                    </a:lnTo>
                    <a:lnTo>
                      <a:pt x="186" y="864"/>
                    </a:lnTo>
                    <a:lnTo>
                      <a:pt x="184" y="862"/>
                    </a:lnTo>
                    <a:lnTo>
                      <a:pt x="183" y="861"/>
                    </a:lnTo>
                    <a:lnTo>
                      <a:pt x="180" y="860"/>
                    </a:lnTo>
                    <a:lnTo>
                      <a:pt x="177" y="861"/>
                    </a:lnTo>
                    <a:lnTo>
                      <a:pt x="175" y="862"/>
                    </a:lnTo>
                    <a:lnTo>
                      <a:pt x="174" y="862"/>
                    </a:lnTo>
                    <a:lnTo>
                      <a:pt x="172" y="866"/>
                    </a:lnTo>
                    <a:lnTo>
                      <a:pt x="170" y="867"/>
                    </a:lnTo>
                    <a:lnTo>
                      <a:pt x="169" y="867"/>
                    </a:lnTo>
                    <a:lnTo>
                      <a:pt x="165" y="864"/>
                    </a:lnTo>
                    <a:lnTo>
                      <a:pt x="163" y="864"/>
                    </a:lnTo>
                    <a:lnTo>
                      <a:pt x="160" y="865"/>
                    </a:lnTo>
                    <a:lnTo>
                      <a:pt x="159" y="866"/>
                    </a:lnTo>
                    <a:lnTo>
                      <a:pt x="157" y="866"/>
                    </a:lnTo>
                    <a:lnTo>
                      <a:pt x="148" y="862"/>
                    </a:lnTo>
                    <a:lnTo>
                      <a:pt x="148" y="861"/>
                    </a:lnTo>
                    <a:lnTo>
                      <a:pt x="147" y="859"/>
                    </a:lnTo>
                    <a:lnTo>
                      <a:pt x="148" y="855"/>
                    </a:lnTo>
                    <a:lnTo>
                      <a:pt x="149" y="855"/>
                    </a:lnTo>
                    <a:lnTo>
                      <a:pt x="153" y="854"/>
                    </a:lnTo>
                    <a:lnTo>
                      <a:pt x="154" y="855"/>
                    </a:lnTo>
                    <a:lnTo>
                      <a:pt x="154" y="856"/>
                    </a:lnTo>
                    <a:lnTo>
                      <a:pt x="155" y="857"/>
                    </a:lnTo>
                    <a:lnTo>
                      <a:pt x="157" y="857"/>
                    </a:lnTo>
                    <a:lnTo>
                      <a:pt x="158" y="857"/>
                    </a:lnTo>
                    <a:lnTo>
                      <a:pt x="168" y="856"/>
                    </a:lnTo>
                    <a:lnTo>
                      <a:pt x="169" y="855"/>
                    </a:lnTo>
                    <a:lnTo>
                      <a:pt x="170" y="854"/>
                    </a:lnTo>
                    <a:lnTo>
                      <a:pt x="170" y="851"/>
                    </a:lnTo>
                    <a:lnTo>
                      <a:pt x="170" y="849"/>
                    </a:lnTo>
                    <a:lnTo>
                      <a:pt x="168" y="850"/>
                    </a:lnTo>
                    <a:lnTo>
                      <a:pt x="167" y="851"/>
                    </a:lnTo>
                    <a:lnTo>
                      <a:pt x="163" y="852"/>
                    </a:lnTo>
                    <a:lnTo>
                      <a:pt x="163" y="852"/>
                    </a:lnTo>
                    <a:lnTo>
                      <a:pt x="160" y="849"/>
                    </a:lnTo>
                    <a:lnTo>
                      <a:pt x="149" y="846"/>
                    </a:lnTo>
                    <a:lnTo>
                      <a:pt x="148" y="843"/>
                    </a:lnTo>
                    <a:lnTo>
                      <a:pt x="149" y="843"/>
                    </a:lnTo>
                    <a:lnTo>
                      <a:pt x="153" y="841"/>
                    </a:lnTo>
                    <a:lnTo>
                      <a:pt x="153" y="841"/>
                    </a:lnTo>
                    <a:lnTo>
                      <a:pt x="153" y="840"/>
                    </a:lnTo>
                    <a:lnTo>
                      <a:pt x="150" y="836"/>
                    </a:lnTo>
                    <a:lnTo>
                      <a:pt x="150" y="831"/>
                    </a:lnTo>
                    <a:lnTo>
                      <a:pt x="150" y="830"/>
                    </a:lnTo>
                    <a:lnTo>
                      <a:pt x="149" y="830"/>
                    </a:lnTo>
                    <a:lnTo>
                      <a:pt x="145" y="833"/>
                    </a:lnTo>
                    <a:lnTo>
                      <a:pt x="143" y="833"/>
                    </a:lnTo>
                    <a:lnTo>
                      <a:pt x="143" y="833"/>
                    </a:lnTo>
                    <a:lnTo>
                      <a:pt x="142" y="835"/>
                    </a:lnTo>
                    <a:lnTo>
                      <a:pt x="140" y="836"/>
                    </a:lnTo>
                    <a:lnTo>
                      <a:pt x="138" y="836"/>
                    </a:lnTo>
                    <a:lnTo>
                      <a:pt x="129" y="835"/>
                    </a:lnTo>
                    <a:lnTo>
                      <a:pt x="127" y="835"/>
                    </a:lnTo>
                    <a:lnTo>
                      <a:pt x="123" y="836"/>
                    </a:lnTo>
                    <a:lnTo>
                      <a:pt x="122" y="839"/>
                    </a:lnTo>
                    <a:lnTo>
                      <a:pt x="117" y="844"/>
                    </a:lnTo>
                    <a:lnTo>
                      <a:pt x="114" y="845"/>
                    </a:lnTo>
                    <a:lnTo>
                      <a:pt x="106" y="844"/>
                    </a:lnTo>
                    <a:lnTo>
                      <a:pt x="104" y="846"/>
                    </a:lnTo>
                    <a:lnTo>
                      <a:pt x="98" y="848"/>
                    </a:lnTo>
                    <a:lnTo>
                      <a:pt x="92" y="843"/>
                    </a:lnTo>
                    <a:lnTo>
                      <a:pt x="91" y="836"/>
                    </a:lnTo>
                    <a:lnTo>
                      <a:pt x="91" y="834"/>
                    </a:lnTo>
                    <a:lnTo>
                      <a:pt x="92" y="834"/>
                    </a:lnTo>
                    <a:lnTo>
                      <a:pt x="93" y="835"/>
                    </a:lnTo>
                    <a:lnTo>
                      <a:pt x="98" y="836"/>
                    </a:lnTo>
                    <a:lnTo>
                      <a:pt x="102" y="836"/>
                    </a:lnTo>
                    <a:lnTo>
                      <a:pt x="108" y="835"/>
                    </a:lnTo>
                    <a:lnTo>
                      <a:pt x="111" y="833"/>
                    </a:lnTo>
                    <a:lnTo>
                      <a:pt x="112" y="831"/>
                    </a:lnTo>
                    <a:lnTo>
                      <a:pt x="112" y="831"/>
                    </a:lnTo>
                    <a:lnTo>
                      <a:pt x="109" y="828"/>
                    </a:lnTo>
                    <a:lnTo>
                      <a:pt x="111" y="826"/>
                    </a:lnTo>
                    <a:lnTo>
                      <a:pt x="111" y="824"/>
                    </a:lnTo>
                    <a:lnTo>
                      <a:pt x="104" y="825"/>
                    </a:lnTo>
                    <a:lnTo>
                      <a:pt x="104" y="826"/>
                    </a:lnTo>
                    <a:lnTo>
                      <a:pt x="104" y="829"/>
                    </a:lnTo>
                    <a:lnTo>
                      <a:pt x="104" y="830"/>
                    </a:lnTo>
                    <a:lnTo>
                      <a:pt x="99" y="831"/>
                    </a:lnTo>
                    <a:lnTo>
                      <a:pt x="97" y="831"/>
                    </a:lnTo>
                    <a:lnTo>
                      <a:pt x="94" y="829"/>
                    </a:lnTo>
                    <a:lnTo>
                      <a:pt x="87" y="825"/>
                    </a:lnTo>
                    <a:lnTo>
                      <a:pt x="87" y="825"/>
                    </a:lnTo>
                    <a:lnTo>
                      <a:pt x="88" y="824"/>
                    </a:lnTo>
                    <a:lnTo>
                      <a:pt x="91" y="823"/>
                    </a:lnTo>
                    <a:lnTo>
                      <a:pt x="92" y="821"/>
                    </a:lnTo>
                    <a:lnTo>
                      <a:pt x="92" y="819"/>
                    </a:lnTo>
                    <a:lnTo>
                      <a:pt x="92" y="816"/>
                    </a:lnTo>
                    <a:lnTo>
                      <a:pt x="92" y="814"/>
                    </a:lnTo>
                    <a:lnTo>
                      <a:pt x="89" y="811"/>
                    </a:lnTo>
                    <a:lnTo>
                      <a:pt x="80" y="808"/>
                    </a:lnTo>
                    <a:lnTo>
                      <a:pt x="80" y="806"/>
                    </a:lnTo>
                    <a:lnTo>
                      <a:pt x="80" y="803"/>
                    </a:lnTo>
                    <a:lnTo>
                      <a:pt x="83" y="803"/>
                    </a:lnTo>
                    <a:lnTo>
                      <a:pt x="93" y="802"/>
                    </a:lnTo>
                    <a:lnTo>
                      <a:pt x="98" y="800"/>
                    </a:lnTo>
                    <a:lnTo>
                      <a:pt x="98" y="798"/>
                    </a:lnTo>
                    <a:lnTo>
                      <a:pt x="99" y="795"/>
                    </a:lnTo>
                    <a:lnTo>
                      <a:pt x="99" y="792"/>
                    </a:lnTo>
                    <a:lnTo>
                      <a:pt x="107" y="792"/>
                    </a:lnTo>
                    <a:lnTo>
                      <a:pt x="108" y="793"/>
                    </a:lnTo>
                    <a:lnTo>
                      <a:pt x="107" y="798"/>
                    </a:lnTo>
                    <a:lnTo>
                      <a:pt x="108" y="799"/>
                    </a:lnTo>
                    <a:lnTo>
                      <a:pt x="111" y="799"/>
                    </a:lnTo>
                    <a:lnTo>
                      <a:pt x="111" y="797"/>
                    </a:lnTo>
                    <a:lnTo>
                      <a:pt x="113" y="795"/>
                    </a:lnTo>
                    <a:lnTo>
                      <a:pt x="114" y="794"/>
                    </a:lnTo>
                    <a:lnTo>
                      <a:pt x="117" y="797"/>
                    </a:lnTo>
                    <a:lnTo>
                      <a:pt x="119" y="797"/>
                    </a:lnTo>
                    <a:lnTo>
                      <a:pt x="129" y="79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8" name="Freeform 1392">
                <a:extLst>
                  <a:ext uri="{FF2B5EF4-FFF2-40B4-BE49-F238E27FC236}">
                    <a16:creationId xmlns:a16="http://schemas.microsoft.com/office/drawing/2014/main" id="{1D6E2896-3692-0A02-7E23-AA4C88083CA8}"/>
                  </a:ext>
                </a:extLst>
              </p:cNvPr>
              <p:cNvSpPr>
                <a:spLocks/>
              </p:cNvSpPr>
              <p:nvPr/>
            </p:nvSpPr>
            <p:spPr bwMode="auto">
              <a:xfrm>
                <a:off x="3060701" y="3346451"/>
                <a:ext cx="58738" cy="55563"/>
              </a:xfrm>
              <a:custGeom>
                <a:avLst/>
                <a:gdLst/>
                <a:ahLst/>
                <a:cxnLst>
                  <a:cxn ang="0">
                    <a:pos x="12" y="35"/>
                  </a:cxn>
                  <a:cxn ang="0">
                    <a:pos x="16" y="35"/>
                  </a:cxn>
                  <a:cxn ang="0">
                    <a:pos x="22" y="31"/>
                  </a:cxn>
                  <a:cxn ang="0">
                    <a:pos x="31" y="25"/>
                  </a:cxn>
                  <a:cxn ang="0">
                    <a:pos x="33" y="24"/>
                  </a:cxn>
                  <a:cxn ang="0">
                    <a:pos x="36" y="23"/>
                  </a:cxn>
                  <a:cxn ang="0">
                    <a:pos x="37" y="20"/>
                  </a:cxn>
                  <a:cxn ang="0">
                    <a:pos x="34" y="19"/>
                  </a:cxn>
                  <a:cxn ang="0">
                    <a:pos x="28" y="20"/>
                  </a:cxn>
                  <a:cxn ang="0">
                    <a:pos x="26" y="19"/>
                  </a:cxn>
                  <a:cxn ang="0">
                    <a:pos x="26" y="13"/>
                  </a:cxn>
                  <a:cxn ang="0">
                    <a:pos x="26" y="12"/>
                  </a:cxn>
                  <a:cxn ang="0">
                    <a:pos x="23" y="10"/>
                  </a:cxn>
                  <a:cxn ang="0">
                    <a:pos x="22" y="10"/>
                  </a:cxn>
                  <a:cxn ang="0">
                    <a:pos x="21" y="4"/>
                  </a:cxn>
                  <a:cxn ang="0">
                    <a:pos x="12" y="0"/>
                  </a:cxn>
                  <a:cxn ang="0">
                    <a:pos x="1" y="3"/>
                  </a:cxn>
                  <a:cxn ang="0">
                    <a:pos x="1" y="4"/>
                  </a:cxn>
                  <a:cxn ang="0">
                    <a:pos x="0" y="9"/>
                  </a:cxn>
                  <a:cxn ang="0">
                    <a:pos x="0" y="13"/>
                  </a:cxn>
                  <a:cxn ang="0">
                    <a:pos x="0" y="17"/>
                  </a:cxn>
                  <a:cxn ang="0">
                    <a:pos x="2" y="22"/>
                  </a:cxn>
                  <a:cxn ang="0">
                    <a:pos x="3" y="27"/>
                  </a:cxn>
                  <a:cxn ang="0">
                    <a:pos x="3" y="29"/>
                  </a:cxn>
                  <a:cxn ang="0">
                    <a:pos x="5" y="29"/>
                  </a:cxn>
                  <a:cxn ang="0">
                    <a:pos x="7" y="29"/>
                  </a:cxn>
                  <a:cxn ang="0">
                    <a:pos x="8" y="29"/>
                  </a:cxn>
                  <a:cxn ang="0">
                    <a:pos x="8" y="34"/>
                  </a:cxn>
                  <a:cxn ang="0">
                    <a:pos x="9" y="35"/>
                  </a:cxn>
                  <a:cxn ang="0">
                    <a:pos x="12" y="35"/>
                  </a:cxn>
                </a:cxnLst>
                <a:rect l="0" t="0" r="r" b="b"/>
                <a:pathLst>
                  <a:path w="37" h="35">
                    <a:moveTo>
                      <a:pt x="12" y="35"/>
                    </a:moveTo>
                    <a:lnTo>
                      <a:pt x="16" y="35"/>
                    </a:lnTo>
                    <a:lnTo>
                      <a:pt x="22" y="31"/>
                    </a:lnTo>
                    <a:lnTo>
                      <a:pt x="31" y="25"/>
                    </a:lnTo>
                    <a:lnTo>
                      <a:pt x="33" y="24"/>
                    </a:lnTo>
                    <a:lnTo>
                      <a:pt x="36" y="23"/>
                    </a:lnTo>
                    <a:lnTo>
                      <a:pt x="37" y="20"/>
                    </a:lnTo>
                    <a:lnTo>
                      <a:pt x="34" y="19"/>
                    </a:lnTo>
                    <a:lnTo>
                      <a:pt x="28" y="20"/>
                    </a:lnTo>
                    <a:lnTo>
                      <a:pt x="26" y="19"/>
                    </a:lnTo>
                    <a:lnTo>
                      <a:pt x="26" y="13"/>
                    </a:lnTo>
                    <a:lnTo>
                      <a:pt x="26" y="12"/>
                    </a:lnTo>
                    <a:lnTo>
                      <a:pt x="23" y="10"/>
                    </a:lnTo>
                    <a:lnTo>
                      <a:pt x="22" y="10"/>
                    </a:lnTo>
                    <a:lnTo>
                      <a:pt x="21" y="4"/>
                    </a:lnTo>
                    <a:lnTo>
                      <a:pt x="12" y="0"/>
                    </a:lnTo>
                    <a:lnTo>
                      <a:pt x="1" y="3"/>
                    </a:lnTo>
                    <a:lnTo>
                      <a:pt x="1" y="4"/>
                    </a:lnTo>
                    <a:lnTo>
                      <a:pt x="0" y="9"/>
                    </a:lnTo>
                    <a:lnTo>
                      <a:pt x="0" y="13"/>
                    </a:lnTo>
                    <a:lnTo>
                      <a:pt x="0" y="17"/>
                    </a:lnTo>
                    <a:lnTo>
                      <a:pt x="2" y="22"/>
                    </a:lnTo>
                    <a:lnTo>
                      <a:pt x="3" y="27"/>
                    </a:lnTo>
                    <a:lnTo>
                      <a:pt x="3" y="29"/>
                    </a:lnTo>
                    <a:lnTo>
                      <a:pt x="5" y="29"/>
                    </a:lnTo>
                    <a:lnTo>
                      <a:pt x="7" y="29"/>
                    </a:lnTo>
                    <a:lnTo>
                      <a:pt x="8" y="29"/>
                    </a:lnTo>
                    <a:lnTo>
                      <a:pt x="8" y="34"/>
                    </a:lnTo>
                    <a:lnTo>
                      <a:pt x="9" y="35"/>
                    </a:lnTo>
                    <a:lnTo>
                      <a:pt x="12" y="3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9" name="Freeform 1393">
                <a:extLst>
                  <a:ext uri="{FF2B5EF4-FFF2-40B4-BE49-F238E27FC236}">
                    <a16:creationId xmlns:a16="http://schemas.microsoft.com/office/drawing/2014/main" id="{F0FD3A57-5830-198D-928E-82D71D0F64BD}"/>
                  </a:ext>
                </a:extLst>
              </p:cNvPr>
              <p:cNvSpPr>
                <a:spLocks/>
              </p:cNvSpPr>
              <p:nvPr/>
            </p:nvSpPr>
            <p:spPr bwMode="auto">
              <a:xfrm>
                <a:off x="3060701" y="3346451"/>
                <a:ext cx="58738" cy="55563"/>
              </a:xfrm>
              <a:custGeom>
                <a:avLst/>
                <a:gdLst/>
                <a:ahLst/>
                <a:cxnLst>
                  <a:cxn ang="0">
                    <a:pos x="12" y="35"/>
                  </a:cxn>
                  <a:cxn ang="0">
                    <a:pos x="16" y="35"/>
                  </a:cxn>
                  <a:cxn ang="0">
                    <a:pos x="22" y="31"/>
                  </a:cxn>
                  <a:cxn ang="0">
                    <a:pos x="31" y="25"/>
                  </a:cxn>
                  <a:cxn ang="0">
                    <a:pos x="33" y="24"/>
                  </a:cxn>
                  <a:cxn ang="0">
                    <a:pos x="36" y="23"/>
                  </a:cxn>
                  <a:cxn ang="0">
                    <a:pos x="37" y="20"/>
                  </a:cxn>
                  <a:cxn ang="0">
                    <a:pos x="34" y="19"/>
                  </a:cxn>
                  <a:cxn ang="0">
                    <a:pos x="28" y="20"/>
                  </a:cxn>
                  <a:cxn ang="0">
                    <a:pos x="26" y="19"/>
                  </a:cxn>
                  <a:cxn ang="0">
                    <a:pos x="26" y="13"/>
                  </a:cxn>
                  <a:cxn ang="0">
                    <a:pos x="26" y="12"/>
                  </a:cxn>
                  <a:cxn ang="0">
                    <a:pos x="23" y="10"/>
                  </a:cxn>
                  <a:cxn ang="0">
                    <a:pos x="22" y="10"/>
                  </a:cxn>
                  <a:cxn ang="0">
                    <a:pos x="21" y="4"/>
                  </a:cxn>
                  <a:cxn ang="0">
                    <a:pos x="12" y="0"/>
                  </a:cxn>
                  <a:cxn ang="0">
                    <a:pos x="1" y="3"/>
                  </a:cxn>
                  <a:cxn ang="0">
                    <a:pos x="1" y="4"/>
                  </a:cxn>
                  <a:cxn ang="0">
                    <a:pos x="0" y="9"/>
                  </a:cxn>
                  <a:cxn ang="0">
                    <a:pos x="0" y="13"/>
                  </a:cxn>
                  <a:cxn ang="0">
                    <a:pos x="0" y="17"/>
                  </a:cxn>
                  <a:cxn ang="0">
                    <a:pos x="2" y="22"/>
                  </a:cxn>
                  <a:cxn ang="0">
                    <a:pos x="3" y="27"/>
                  </a:cxn>
                  <a:cxn ang="0">
                    <a:pos x="3" y="29"/>
                  </a:cxn>
                  <a:cxn ang="0">
                    <a:pos x="5" y="29"/>
                  </a:cxn>
                  <a:cxn ang="0">
                    <a:pos x="7" y="29"/>
                  </a:cxn>
                  <a:cxn ang="0">
                    <a:pos x="8" y="29"/>
                  </a:cxn>
                  <a:cxn ang="0">
                    <a:pos x="8" y="34"/>
                  </a:cxn>
                  <a:cxn ang="0">
                    <a:pos x="9" y="35"/>
                  </a:cxn>
                  <a:cxn ang="0">
                    <a:pos x="12" y="35"/>
                  </a:cxn>
                </a:cxnLst>
                <a:rect l="0" t="0" r="r" b="b"/>
                <a:pathLst>
                  <a:path w="37" h="35">
                    <a:moveTo>
                      <a:pt x="12" y="35"/>
                    </a:moveTo>
                    <a:lnTo>
                      <a:pt x="16" y="35"/>
                    </a:lnTo>
                    <a:lnTo>
                      <a:pt x="22" y="31"/>
                    </a:lnTo>
                    <a:lnTo>
                      <a:pt x="31" y="25"/>
                    </a:lnTo>
                    <a:lnTo>
                      <a:pt x="33" y="24"/>
                    </a:lnTo>
                    <a:lnTo>
                      <a:pt x="36" y="23"/>
                    </a:lnTo>
                    <a:lnTo>
                      <a:pt x="37" y="20"/>
                    </a:lnTo>
                    <a:lnTo>
                      <a:pt x="34" y="19"/>
                    </a:lnTo>
                    <a:lnTo>
                      <a:pt x="28" y="20"/>
                    </a:lnTo>
                    <a:lnTo>
                      <a:pt x="26" y="19"/>
                    </a:lnTo>
                    <a:lnTo>
                      <a:pt x="26" y="13"/>
                    </a:lnTo>
                    <a:lnTo>
                      <a:pt x="26" y="12"/>
                    </a:lnTo>
                    <a:lnTo>
                      <a:pt x="23" y="10"/>
                    </a:lnTo>
                    <a:lnTo>
                      <a:pt x="22" y="10"/>
                    </a:lnTo>
                    <a:lnTo>
                      <a:pt x="21" y="4"/>
                    </a:lnTo>
                    <a:lnTo>
                      <a:pt x="12" y="0"/>
                    </a:lnTo>
                    <a:lnTo>
                      <a:pt x="1" y="3"/>
                    </a:lnTo>
                    <a:lnTo>
                      <a:pt x="1" y="4"/>
                    </a:lnTo>
                    <a:lnTo>
                      <a:pt x="0" y="9"/>
                    </a:lnTo>
                    <a:lnTo>
                      <a:pt x="0" y="13"/>
                    </a:lnTo>
                    <a:lnTo>
                      <a:pt x="0" y="17"/>
                    </a:lnTo>
                    <a:lnTo>
                      <a:pt x="2" y="22"/>
                    </a:lnTo>
                    <a:lnTo>
                      <a:pt x="3" y="27"/>
                    </a:lnTo>
                    <a:lnTo>
                      <a:pt x="3" y="29"/>
                    </a:lnTo>
                    <a:lnTo>
                      <a:pt x="5" y="29"/>
                    </a:lnTo>
                    <a:lnTo>
                      <a:pt x="7" y="29"/>
                    </a:lnTo>
                    <a:lnTo>
                      <a:pt x="8" y="29"/>
                    </a:lnTo>
                    <a:lnTo>
                      <a:pt x="8" y="34"/>
                    </a:lnTo>
                    <a:lnTo>
                      <a:pt x="9" y="35"/>
                    </a:lnTo>
                    <a:lnTo>
                      <a:pt x="12" y="3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0" name="Freeform 1394">
                <a:extLst>
                  <a:ext uri="{FF2B5EF4-FFF2-40B4-BE49-F238E27FC236}">
                    <a16:creationId xmlns:a16="http://schemas.microsoft.com/office/drawing/2014/main" id="{23F72C49-DE02-A2DA-72D4-FACD6A92F842}"/>
                  </a:ext>
                </a:extLst>
              </p:cNvPr>
              <p:cNvSpPr>
                <a:spLocks/>
              </p:cNvSpPr>
              <p:nvPr/>
            </p:nvSpPr>
            <p:spPr bwMode="auto">
              <a:xfrm>
                <a:off x="3062288" y="2889251"/>
                <a:ext cx="25400" cy="49213"/>
              </a:xfrm>
              <a:custGeom>
                <a:avLst/>
                <a:gdLst/>
                <a:ahLst/>
                <a:cxnLst>
                  <a:cxn ang="0">
                    <a:pos x="11" y="31"/>
                  </a:cxn>
                  <a:cxn ang="0">
                    <a:pos x="15" y="31"/>
                  </a:cxn>
                  <a:cxn ang="0">
                    <a:pos x="16" y="27"/>
                  </a:cxn>
                  <a:cxn ang="0">
                    <a:pos x="15" y="21"/>
                  </a:cxn>
                  <a:cxn ang="0">
                    <a:pos x="16" y="19"/>
                  </a:cxn>
                  <a:cxn ang="0">
                    <a:pos x="15" y="17"/>
                  </a:cxn>
                  <a:cxn ang="0">
                    <a:pos x="15" y="15"/>
                  </a:cxn>
                  <a:cxn ang="0">
                    <a:pos x="15" y="9"/>
                  </a:cxn>
                  <a:cxn ang="0">
                    <a:pos x="15" y="4"/>
                  </a:cxn>
                  <a:cxn ang="0">
                    <a:pos x="13" y="1"/>
                  </a:cxn>
                  <a:cxn ang="0">
                    <a:pos x="12" y="1"/>
                  </a:cxn>
                  <a:cxn ang="0">
                    <a:pos x="11" y="0"/>
                  </a:cxn>
                  <a:cxn ang="0">
                    <a:pos x="8" y="0"/>
                  </a:cxn>
                  <a:cxn ang="0">
                    <a:pos x="6" y="1"/>
                  </a:cxn>
                  <a:cxn ang="0">
                    <a:pos x="5" y="1"/>
                  </a:cxn>
                  <a:cxn ang="0">
                    <a:pos x="4" y="1"/>
                  </a:cxn>
                  <a:cxn ang="0">
                    <a:pos x="2" y="1"/>
                  </a:cxn>
                  <a:cxn ang="0">
                    <a:pos x="1" y="4"/>
                  </a:cxn>
                  <a:cxn ang="0">
                    <a:pos x="0" y="20"/>
                  </a:cxn>
                  <a:cxn ang="0">
                    <a:pos x="1" y="25"/>
                  </a:cxn>
                  <a:cxn ang="0">
                    <a:pos x="2" y="29"/>
                  </a:cxn>
                  <a:cxn ang="0">
                    <a:pos x="10" y="30"/>
                  </a:cxn>
                  <a:cxn ang="0">
                    <a:pos x="11" y="31"/>
                  </a:cxn>
                </a:cxnLst>
                <a:rect l="0" t="0" r="r" b="b"/>
                <a:pathLst>
                  <a:path w="16" h="31">
                    <a:moveTo>
                      <a:pt x="11" y="31"/>
                    </a:moveTo>
                    <a:lnTo>
                      <a:pt x="15" y="31"/>
                    </a:lnTo>
                    <a:lnTo>
                      <a:pt x="16" y="27"/>
                    </a:lnTo>
                    <a:lnTo>
                      <a:pt x="15" y="21"/>
                    </a:lnTo>
                    <a:lnTo>
                      <a:pt x="16" y="19"/>
                    </a:lnTo>
                    <a:lnTo>
                      <a:pt x="15" y="17"/>
                    </a:lnTo>
                    <a:lnTo>
                      <a:pt x="15" y="15"/>
                    </a:lnTo>
                    <a:lnTo>
                      <a:pt x="15" y="9"/>
                    </a:lnTo>
                    <a:lnTo>
                      <a:pt x="15" y="4"/>
                    </a:lnTo>
                    <a:lnTo>
                      <a:pt x="13" y="1"/>
                    </a:lnTo>
                    <a:lnTo>
                      <a:pt x="12" y="1"/>
                    </a:lnTo>
                    <a:lnTo>
                      <a:pt x="11" y="0"/>
                    </a:lnTo>
                    <a:lnTo>
                      <a:pt x="8" y="0"/>
                    </a:lnTo>
                    <a:lnTo>
                      <a:pt x="6" y="1"/>
                    </a:lnTo>
                    <a:lnTo>
                      <a:pt x="5" y="1"/>
                    </a:lnTo>
                    <a:lnTo>
                      <a:pt x="4" y="1"/>
                    </a:lnTo>
                    <a:lnTo>
                      <a:pt x="2" y="1"/>
                    </a:lnTo>
                    <a:lnTo>
                      <a:pt x="1" y="4"/>
                    </a:lnTo>
                    <a:lnTo>
                      <a:pt x="0" y="20"/>
                    </a:lnTo>
                    <a:lnTo>
                      <a:pt x="1" y="25"/>
                    </a:lnTo>
                    <a:lnTo>
                      <a:pt x="2" y="29"/>
                    </a:lnTo>
                    <a:lnTo>
                      <a:pt x="10" y="30"/>
                    </a:lnTo>
                    <a:lnTo>
                      <a:pt x="11"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1" name="Freeform 1395">
                <a:extLst>
                  <a:ext uri="{FF2B5EF4-FFF2-40B4-BE49-F238E27FC236}">
                    <a16:creationId xmlns:a16="http://schemas.microsoft.com/office/drawing/2014/main" id="{FD2E699D-D4B8-F71F-DB87-29D6B59E0719}"/>
                  </a:ext>
                </a:extLst>
              </p:cNvPr>
              <p:cNvSpPr>
                <a:spLocks/>
              </p:cNvSpPr>
              <p:nvPr/>
            </p:nvSpPr>
            <p:spPr bwMode="auto">
              <a:xfrm>
                <a:off x="3062288" y="2889251"/>
                <a:ext cx="25400" cy="49213"/>
              </a:xfrm>
              <a:custGeom>
                <a:avLst/>
                <a:gdLst/>
                <a:ahLst/>
                <a:cxnLst>
                  <a:cxn ang="0">
                    <a:pos x="11" y="31"/>
                  </a:cxn>
                  <a:cxn ang="0">
                    <a:pos x="15" y="31"/>
                  </a:cxn>
                  <a:cxn ang="0">
                    <a:pos x="16" y="27"/>
                  </a:cxn>
                  <a:cxn ang="0">
                    <a:pos x="15" y="21"/>
                  </a:cxn>
                  <a:cxn ang="0">
                    <a:pos x="16" y="19"/>
                  </a:cxn>
                  <a:cxn ang="0">
                    <a:pos x="15" y="17"/>
                  </a:cxn>
                  <a:cxn ang="0">
                    <a:pos x="15" y="15"/>
                  </a:cxn>
                  <a:cxn ang="0">
                    <a:pos x="15" y="9"/>
                  </a:cxn>
                  <a:cxn ang="0">
                    <a:pos x="15" y="4"/>
                  </a:cxn>
                  <a:cxn ang="0">
                    <a:pos x="13" y="1"/>
                  </a:cxn>
                  <a:cxn ang="0">
                    <a:pos x="12" y="1"/>
                  </a:cxn>
                  <a:cxn ang="0">
                    <a:pos x="11" y="0"/>
                  </a:cxn>
                  <a:cxn ang="0">
                    <a:pos x="8" y="0"/>
                  </a:cxn>
                  <a:cxn ang="0">
                    <a:pos x="6" y="1"/>
                  </a:cxn>
                  <a:cxn ang="0">
                    <a:pos x="5" y="1"/>
                  </a:cxn>
                  <a:cxn ang="0">
                    <a:pos x="4" y="1"/>
                  </a:cxn>
                  <a:cxn ang="0">
                    <a:pos x="2" y="1"/>
                  </a:cxn>
                  <a:cxn ang="0">
                    <a:pos x="1" y="4"/>
                  </a:cxn>
                  <a:cxn ang="0">
                    <a:pos x="0" y="20"/>
                  </a:cxn>
                  <a:cxn ang="0">
                    <a:pos x="1" y="25"/>
                  </a:cxn>
                  <a:cxn ang="0">
                    <a:pos x="2" y="29"/>
                  </a:cxn>
                  <a:cxn ang="0">
                    <a:pos x="10" y="30"/>
                  </a:cxn>
                  <a:cxn ang="0">
                    <a:pos x="11" y="31"/>
                  </a:cxn>
                </a:cxnLst>
                <a:rect l="0" t="0" r="r" b="b"/>
                <a:pathLst>
                  <a:path w="16" h="31">
                    <a:moveTo>
                      <a:pt x="11" y="31"/>
                    </a:moveTo>
                    <a:lnTo>
                      <a:pt x="15" y="31"/>
                    </a:lnTo>
                    <a:lnTo>
                      <a:pt x="16" y="27"/>
                    </a:lnTo>
                    <a:lnTo>
                      <a:pt x="15" y="21"/>
                    </a:lnTo>
                    <a:lnTo>
                      <a:pt x="16" y="19"/>
                    </a:lnTo>
                    <a:lnTo>
                      <a:pt x="15" y="17"/>
                    </a:lnTo>
                    <a:lnTo>
                      <a:pt x="15" y="15"/>
                    </a:lnTo>
                    <a:lnTo>
                      <a:pt x="15" y="9"/>
                    </a:lnTo>
                    <a:lnTo>
                      <a:pt x="15" y="4"/>
                    </a:lnTo>
                    <a:lnTo>
                      <a:pt x="13" y="1"/>
                    </a:lnTo>
                    <a:lnTo>
                      <a:pt x="12" y="1"/>
                    </a:lnTo>
                    <a:lnTo>
                      <a:pt x="11" y="0"/>
                    </a:lnTo>
                    <a:lnTo>
                      <a:pt x="8" y="0"/>
                    </a:lnTo>
                    <a:lnTo>
                      <a:pt x="6" y="1"/>
                    </a:lnTo>
                    <a:lnTo>
                      <a:pt x="5" y="1"/>
                    </a:lnTo>
                    <a:lnTo>
                      <a:pt x="4" y="1"/>
                    </a:lnTo>
                    <a:lnTo>
                      <a:pt x="2" y="1"/>
                    </a:lnTo>
                    <a:lnTo>
                      <a:pt x="1" y="4"/>
                    </a:lnTo>
                    <a:lnTo>
                      <a:pt x="0" y="20"/>
                    </a:lnTo>
                    <a:lnTo>
                      <a:pt x="1" y="25"/>
                    </a:lnTo>
                    <a:lnTo>
                      <a:pt x="2" y="29"/>
                    </a:lnTo>
                    <a:lnTo>
                      <a:pt x="10" y="30"/>
                    </a:lnTo>
                    <a:lnTo>
                      <a:pt x="11"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2" name="Freeform 1396">
                <a:extLst>
                  <a:ext uri="{FF2B5EF4-FFF2-40B4-BE49-F238E27FC236}">
                    <a16:creationId xmlns:a16="http://schemas.microsoft.com/office/drawing/2014/main" id="{A1BE1003-FBCE-AD04-1C93-674B611F2023}"/>
                  </a:ext>
                </a:extLst>
              </p:cNvPr>
              <p:cNvSpPr>
                <a:spLocks/>
              </p:cNvSpPr>
              <p:nvPr/>
            </p:nvSpPr>
            <p:spPr bwMode="auto">
              <a:xfrm>
                <a:off x="2941638" y="2792413"/>
                <a:ext cx="107950" cy="93663"/>
              </a:xfrm>
              <a:custGeom>
                <a:avLst/>
                <a:gdLst/>
                <a:ahLst/>
                <a:cxnLst>
                  <a:cxn ang="0">
                    <a:pos x="22" y="55"/>
                  </a:cxn>
                  <a:cxn ang="0">
                    <a:pos x="29" y="54"/>
                  </a:cxn>
                  <a:cxn ang="0">
                    <a:pos x="32" y="46"/>
                  </a:cxn>
                  <a:cxn ang="0">
                    <a:pos x="32" y="31"/>
                  </a:cxn>
                  <a:cxn ang="0">
                    <a:pos x="37" y="36"/>
                  </a:cxn>
                  <a:cxn ang="0">
                    <a:pos x="41" y="37"/>
                  </a:cxn>
                  <a:cxn ang="0">
                    <a:pos x="46" y="31"/>
                  </a:cxn>
                  <a:cxn ang="0">
                    <a:pos x="55" y="19"/>
                  </a:cxn>
                  <a:cxn ang="0">
                    <a:pos x="63" y="8"/>
                  </a:cxn>
                  <a:cxn ang="0">
                    <a:pos x="67" y="0"/>
                  </a:cxn>
                  <a:cxn ang="0">
                    <a:pos x="63" y="0"/>
                  </a:cxn>
                  <a:cxn ang="0">
                    <a:pos x="50" y="10"/>
                  </a:cxn>
                  <a:cxn ang="0">
                    <a:pos x="46" y="15"/>
                  </a:cxn>
                  <a:cxn ang="0">
                    <a:pos x="50" y="16"/>
                  </a:cxn>
                  <a:cxn ang="0">
                    <a:pos x="51" y="19"/>
                  </a:cxn>
                  <a:cxn ang="0">
                    <a:pos x="32" y="27"/>
                  </a:cxn>
                  <a:cxn ang="0">
                    <a:pos x="32" y="20"/>
                  </a:cxn>
                  <a:cxn ang="0">
                    <a:pos x="31" y="19"/>
                  </a:cxn>
                  <a:cxn ang="0">
                    <a:pos x="26" y="20"/>
                  </a:cxn>
                  <a:cxn ang="0">
                    <a:pos x="16" y="27"/>
                  </a:cxn>
                  <a:cxn ang="0">
                    <a:pos x="14" y="22"/>
                  </a:cxn>
                  <a:cxn ang="0">
                    <a:pos x="9" y="25"/>
                  </a:cxn>
                  <a:cxn ang="0">
                    <a:pos x="6" y="30"/>
                  </a:cxn>
                  <a:cxn ang="0">
                    <a:pos x="0" y="40"/>
                  </a:cxn>
                  <a:cxn ang="0">
                    <a:pos x="1" y="44"/>
                  </a:cxn>
                  <a:cxn ang="0">
                    <a:pos x="14" y="32"/>
                  </a:cxn>
                  <a:cxn ang="0">
                    <a:pos x="20" y="35"/>
                  </a:cxn>
                  <a:cxn ang="0">
                    <a:pos x="17" y="37"/>
                  </a:cxn>
                  <a:cxn ang="0">
                    <a:pos x="15" y="37"/>
                  </a:cxn>
                  <a:cxn ang="0">
                    <a:pos x="16" y="49"/>
                  </a:cxn>
                  <a:cxn ang="0">
                    <a:pos x="11" y="54"/>
                  </a:cxn>
                  <a:cxn ang="0">
                    <a:pos x="10" y="56"/>
                  </a:cxn>
                  <a:cxn ang="0">
                    <a:pos x="12" y="59"/>
                  </a:cxn>
                </a:cxnLst>
                <a:rect l="0" t="0" r="r" b="b"/>
                <a:pathLst>
                  <a:path w="68" h="59">
                    <a:moveTo>
                      <a:pt x="12" y="59"/>
                    </a:moveTo>
                    <a:lnTo>
                      <a:pt x="22" y="55"/>
                    </a:lnTo>
                    <a:lnTo>
                      <a:pt x="25" y="55"/>
                    </a:lnTo>
                    <a:lnTo>
                      <a:pt x="29" y="54"/>
                    </a:lnTo>
                    <a:lnTo>
                      <a:pt x="31" y="51"/>
                    </a:lnTo>
                    <a:lnTo>
                      <a:pt x="32" y="46"/>
                    </a:lnTo>
                    <a:lnTo>
                      <a:pt x="31" y="36"/>
                    </a:lnTo>
                    <a:lnTo>
                      <a:pt x="32" y="31"/>
                    </a:lnTo>
                    <a:lnTo>
                      <a:pt x="33" y="31"/>
                    </a:lnTo>
                    <a:lnTo>
                      <a:pt x="37" y="36"/>
                    </a:lnTo>
                    <a:lnTo>
                      <a:pt x="38" y="36"/>
                    </a:lnTo>
                    <a:lnTo>
                      <a:pt x="41" y="37"/>
                    </a:lnTo>
                    <a:lnTo>
                      <a:pt x="45" y="31"/>
                    </a:lnTo>
                    <a:lnTo>
                      <a:pt x="46" y="31"/>
                    </a:lnTo>
                    <a:lnTo>
                      <a:pt x="47" y="29"/>
                    </a:lnTo>
                    <a:lnTo>
                      <a:pt x="55" y="19"/>
                    </a:lnTo>
                    <a:lnTo>
                      <a:pt x="60" y="14"/>
                    </a:lnTo>
                    <a:lnTo>
                      <a:pt x="63" y="8"/>
                    </a:lnTo>
                    <a:lnTo>
                      <a:pt x="68" y="3"/>
                    </a:lnTo>
                    <a:lnTo>
                      <a:pt x="67" y="0"/>
                    </a:lnTo>
                    <a:lnTo>
                      <a:pt x="66" y="0"/>
                    </a:lnTo>
                    <a:lnTo>
                      <a:pt x="63" y="0"/>
                    </a:lnTo>
                    <a:lnTo>
                      <a:pt x="60" y="5"/>
                    </a:lnTo>
                    <a:lnTo>
                      <a:pt x="50" y="10"/>
                    </a:lnTo>
                    <a:lnTo>
                      <a:pt x="46" y="13"/>
                    </a:lnTo>
                    <a:lnTo>
                      <a:pt x="46" y="15"/>
                    </a:lnTo>
                    <a:lnTo>
                      <a:pt x="47" y="16"/>
                    </a:lnTo>
                    <a:lnTo>
                      <a:pt x="50" y="16"/>
                    </a:lnTo>
                    <a:lnTo>
                      <a:pt x="51" y="16"/>
                    </a:lnTo>
                    <a:lnTo>
                      <a:pt x="51" y="19"/>
                    </a:lnTo>
                    <a:lnTo>
                      <a:pt x="38" y="21"/>
                    </a:lnTo>
                    <a:lnTo>
                      <a:pt x="32" y="27"/>
                    </a:lnTo>
                    <a:lnTo>
                      <a:pt x="31" y="27"/>
                    </a:lnTo>
                    <a:lnTo>
                      <a:pt x="32" y="20"/>
                    </a:lnTo>
                    <a:lnTo>
                      <a:pt x="31" y="19"/>
                    </a:lnTo>
                    <a:lnTo>
                      <a:pt x="31" y="19"/>
                    </a:lnTo>
                    <a:lnTo>
                      <a:pt x="29" y="19"/>
                    </a:lnTo>
                    <a:lnTo>
                      <a:pt x="26" y="20"/>
                    </a:lnTo>
                    <a:lnTo>
                      <a:pt x="16" y="27"/>
                    </a:lnTo>
                    <a:lnTo>
                      <a:pt x="16" y="27"/>
                    </a:lnTo>
                    <a:lnTo>
                      <a:pt x="16" y="24"/>
                    </a:lnTo>
                    <a:lnTo>
                      <a:pt x="14" y="22"/>
                    </a:lnTo>
                    <a:lnTo>
                      <a:pt x="10" y="24"/>
                    </a:lnTo>
                    <a:lnTo>
                      <a:pt x="9" y="25"/>
                    </a:lnTo>
                    <a:lnTo>
                      <a:pt x="6" y="29"/>
                    </a:lnTo>
                    <a:lnTo>
                      <a:pt x="6" y="30"/>
                    </a:lnTo>
                    <a:lnTo>
                      <a:pt x="5" y="34"/>
                    </a:lnTo>
                    <a:lnTo>
                      <a:pt x="0" y="40"/>
                    </a:lnTo>
                    <a:lnTo>
                      <a:pt x="0" y="42"/>
                    </a:lnTo>
                    <a:lnTo>
                      <a:pt x="1" y="44"/>
                    </a:lnTo>
                    <a:lnTo>
                      <a:pt x="4" y="44"/>
                    </a:lnTo>
                    <a:lnTo>
                      <a:pt x="14" y="32"/>
                    </a:lnTo>
                    <a:lnTo>
                      <a:pt x="16" y="32"/>
                    </a:lnTo>
                    <a:lnTo>
                      <a:pt x="20" y="35"/>
                    </a:lnTo>
                    <a:lnTo>
                      <a:pt x="17" y="37"/>
                    </a:lnTo>
                    <a:lnTo>
                      <a:pt x="17" y="37"/>
                    </a:lnTo>
                    <a:lnTo>
                      <a:pt x="15" y="37"/>
                    </a:lnTo>
                    <a:lnTo>
                      <a:pt x="15" y="37"/>
                    </a:lnTo>
                    <a:lnTo>
                      <a:pt x="14" y="40"/>
                    </a:lnTo>
                    <a:lnTo>
                      <a:pt x="16" y="49"/>
                    </a:lnTo>
                    <a:lnTo>
                      <a:pt x="15" y="52"/>
                    </a:lnTo>
                    <a:lnTo>
                      <a:pt x="11" y="54"/>
                    </a:lnTo>
                    <a:lnTo>
                      <a:pt x="11" y="55"/>
                    </a:lnTo>
                    <a:lnTo>
                      <a:pt x="10" y="56"/>
                    </a:lnTo>
                    <a:lnTo>
                      <a:pt x="11" y="57"/>
                    </a:lnTo>
                    <a:lnTo>
                      <a:pt x="12" y="5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3" name="Freeform 1397">
                <a:extLst>
                  <a:ext uri="{FF2B5EF4-FFF2-40B4-BE49-F238E27FC236}">
                    <a16:creationId xmlns:a16="http://schemas.microsoft.com/office/drawing/2014/main" id="{58F95605-800F-DAA3-E99A-885F8BD6703F}"/>
                  </a:ext>
                </a:extLst>
              </p:cNvPr>
              <p:cNvSpPr>
                <a:spLocks/>
              </p:cNvSpPr>
              <p:nvPr/>
            </p:nvSpPr>
            <p:spPr bwMode="auto">
              <a:xfrm>
                <a:off x="2941638" y="2792413"/>
                <a:ext cx="107950" cy="93663"/>
              </a:xfrm>
              <a:custGeom>
                <a:avLst/>
                <a:gdLst/>
                <a:ahLst/>
                <a:cxnLst>
                  <a:cxn ang="0">
                    <a:pos x="22" y="55"/>
                  </a:cxn>
                  <a:cxn ang="0">
                    <a:pos x="29" y="54"/>
                  </a:cxn>
                  <a:cxn ang="0">
                    <a:pos x="32" y="46"/>
                  </a:cxn>
                  <a:cxn ang="0">
                    <a:pos x="32" y="31"/>
                  </a:cxn>
                  <a:cxn ang="0">
                    <a:pos x="37" y="36"/>
                  </a:cxn>
                  <a:cxn ang="0">
                    <a:pos x="41" y="37"/>
                  </a:cxn>
                  <a:cxn ang="0">
                    <a:pos x="46" y="31"/>
                  </a:cxn>
                  <a:cxn ang="0">
                    <a:pos x="55" y="19"/>
                  </a:cxn>
                  <a:cxn ang="0">
                    <a:pos x="63" y="8"/>
                  </a:cxn>
                  <a:cxn ang="0">
                    <a:pos x="67" y="0"/>
                  </a:cxn>
                  <a:cxn ang="0">
                    <a:pos x="63" y="0"/>
                  </a:cxn>
                  <a:cxn ang="0">
                    <a:pos x="50" y="10"/>
                  </a:cxn>
                  <a:cxn ang="0">
                    <a:pos x="46" y="15"/>
                  </a:cxn>
                  <a:cxn ang="0">
                    <a:pos x="50" y="16"/>
                  </a:cxn>
                  <a:cxn ang="0">
                    <a:pos x="51" y="19"/>
                  </a:cxn>
                  <a:cxn ang="0">
                    <a:pos x="32" y="27"/>
                  </a:cxn>
                  <a:cxn ang="0">
                    <a:pos x="32" y="20"/>
                  </a:cxn>
                  <a:cxn ang="0">
                    <a:pos x="31" y="19"/>
                  </a:cxn>
                  <a:cxn ang="0">
                    <a:pos x="26" y="20"/>
                  </a:cxn>
                  <a:cxn ang="0">
                    <a:pos x="16" y="27"/>
                  </a:cxn>
                  <a:cxn ang="0">
                    <a:pos x="14" y="22"/>
                  </a:cxn>
                  <a:cxn ang="0">
                    <a:pos x="9" y="25"/>
                  </a:cxn>
                  <a:cxn ang="0">
                    <a:pos x="6" y="30"/>
                  </a:cxn>
                  <a:cxn ang="0">
                    <a:pos x="0" y="40"/>
                  </a:cxn>
                  <a:cxn ang="0">
                    <a:pos x="1" y="44"/>
                  </a:cxn>
                  <a:cxn ang="0">
                    <a:pos x="14" y="32"/>
                  </a:cxn>
                  <a:cxn ang="0">
                    <a:pos x="20" y="35"/>
                  </a:cxn>
                  <a:cxn ang="0">
                    <a:pos x="17" y="37"/>
                  </a:cxn>
                  <a:cxn ang="0">
                    <a:pos x="15" y="37"/>
                  </a:cxn>
                  <a:cxn ang="0">
                    <a:pos x="16" y="49"/>
                  </a:cxn>
                  <a:cxn ang="0">
                    <a:pos x="11" y="54"/>
                  </a:cxn>
                  <a:cxn ang="0">
                    <a:pos x="10" y="56"/>
                  </a:cxn>
                  <a:cxn ang="0">
                    <a:pos x="12" y="59"/>
                  </a:cxn>
                </a:cxnLst>
                <a:rect l="0" t="0" r="r" b="b"/>
                <a:pathLst>
                  <a:path w="68" h="59">
                    <a:moveTo>
                      <a:pt x="12" y="59"/>
                    </a:moveTo>
                    <a:lnTo>
                      <a:pt x="22" y="55"/>
                    </a:lnTo>
                    <a:lnTo>
                      <a:pt x="25" y="55"/>
                    </a:lnTo>
                    <a:lnTo>
                      <a:pt x="29" y="54"/>
                    </a:lnTo>
                    <a:lnTo>
                      <a:pt x="31" y="51"/>
                    </a:lnTo>
                    <a:lnTo>
                      <a:pt x="32" y="46"/>
                    </a:lnTo>
                    <a:lnTo>
                      <a:pt x="31" y="36"/>
                    </a:lnTo>
                    <a:lnTo>
                      <a:pt x="32" y="31"/>
                    </a:lnTo>
                    <a:lnTo>
                      <a:pt x="33" y="31"/>
                    </a:lnTo>
                    <a:lnTo>
                      <a:pt x="37" y="36"/>
                    </a:lnTo>
                    <a:lnTo>
                      <a:pt x="38" y="36"/>
                    </a:lnTo>
                    <a:lnTo>
                      <a:pt x="41" y="37"/>
                    </a:lnTo>
                    <a:lnTo>
                      <a:pt x="45" y="31"/>
                    </a:lnTo>
                    <a:lnTo>
                      <a:pt x="46" y="31"/>
                    </a:lnTo>
                    <a:lnTo>
                      <a:pt x="47" y="29"/>
                    </a:lnTo>
                    <a:lnTo>
                      <a:pt x="55" y="19"/>
                    </a:lnTo>
                    <a:lnTo>
                      <a:pt x="60" y="14"/>
                    </a:lnTo>
                    <a:lnTo>
                      <a:pt x="63" y="8"/>
                    </a:lnTo>
                    <a:lnTo>
                      <a:pt x="68" y="3"/>
                    </a:lnTo>
                    <a:lnTo>
                      <a:pt x="67" y="0"/>
                    </a:lnTo>
                    <a:lnTo>
                      <a:pt x="66" y="0"/>
                    </a:lnTo>
                    <a:lnTo>
                      <a:pt x="63" y="0"/>
                    </a:lnTo>
                    <a:lnTo>
                      <a:pt x="60" y="5"/>
                    </a:lnTo>
                    <a:lnTo>
                      <a:pt x="50" y="10"/>
                    </a:lnTo>
                    <a:lnTo>
                      <a:pt x="46" y="13"/>
                    </a:lnTo>
                    <a:lnTo>
                      <a:pt x="46" y="15"/>
                    </a:lnTo>
                    <a:lnTo>
                      <a:pt x="47" y="16"/>
                    </a:lnTo>
                    <a:lnTo>
                      <a:pt x="50" y="16"/>
                    </a:lnTo>
                    <a:lnTo>
                      <a:pt x="51" y="16"/>
                    </a:lnTo>
                    <a:lnTo>
                      <a:pt x="51" y="19"/>
                    </a:lnTo>
                    <a:lnTo>
                      <a:pt x="38" y="21"/>
                    </a:lnTo>
                    <a:lnTo>
                      <a:pt x="32" y="27"/>
                    </a:lnTo>
                    <a:lnTo>
                      <a:pt x="31" y="27"/>
                    </a:lnTo>
                    <a:lnTo>
                      <a:pt x="32" y="20"/>
                    </a:lnTo>
                    <a:lnTo>
                      <a:pt x="31" y="19"/>
                    </a:lnTo>
                    <a:lnTo>
                      <a:pt x="31" y="19"/>
                    </a:lnTo>
                    <a:lnTo>
                      <a:pt x="29" y="19"/>
                    </a:lnTo>
                    <a:lnTo>
                      <a:pt x="26" y="20"/>
                    </a:lnTo>
                    <a:lnTo>
                      <a:pt x="16" y="27"/>
                    </a:lnTo>
                    <a:lnTo>
                      <a:pt x="16" y="27"/>
                    </a:lnTo>
                    <a:lnTo>
                      <a:pt x="16" y="24"/>
                    </a:lnTo>
                    <a:lnTo>
                      <a:pt x="14" y="22"/>
                    </a:lnTo>
                    <a:lnTo>
                      <a:pt x="10" y="24"/>
                    </a:lnTo>
                    <a:lnTo>
                      <a:pt x="9" y="25"/>
                    </a:lnTo>
                    <a:lnTo>
                      <a:pt x="6" y="29"/>
                    </a:lnTo>
                    <a:lnTo>
                      <a:pt x="6" y="30"/>
                    </a:lnTo>
                    <a:lnTo>
                      <a:pt x="5" y="34"/>
                    </a:lnTo>
                    <a:lnTo>
                      <a:pt x="0" y="40"/>
                    </a:lnTo>
                    <a:lnTo>
                      <a:pt x="0" y="42"/>
                    </a:lnTo>
                    <a:lnTo>
                      <a:pt x="1" y="44"/>
                    </a:lnTo>
                    <a:lnTo>
                      <a:pt x="4" y="44"/>
                    </a:lnTo>
                    <a:lnTo>
                      <a:pt x="14" y="32"/>
                    </a:lnTo>
                    <a:lnTo>
                      <a:pt x="16" y="32"/>
                    </a:lnTo>
                    <a:lnTo>
                      <a:pt x="20" y="35"/>
                    </a:lnTo>
                    <a:lnTo>
                      <a:pt x="17" y="37"/>
                    </a:lnTo>
                    <a:lnTo>
                      <a:pt x="17" y="37"/>
                    </a:lnTo>
                    <a:lnTo>
                      <a:pt x="15" y="37"/>
                    </a:lnTo>
                    <a:lnTo>
                      <a:pt x="15" y="37"/>
                    </a:lnTo>
                    <a:lnTo>
                      <a:pt x="14" y="40"/>
                    </a:lnTo>
                    <a:lnTo>
                      <a:pt x="16" y="49"/>
                    </a:lnTo>
                    <a:lnTo>
                      <a:pt x="15" y="52"/>
                    </a:lnTo>
                    <a:lnTo>
                      <a:pt x="11" y="54"/>
                    </a:lnTo>
                    <a:lnTo>
                      <a:pt x="11" y="55"/>
                    </a:lnTo>
                    <a:lnTo>
                      <a:pt x="10" y="56"/>
                    </a:lnTo>
                    <a:lnTo>
                      <a:pt x="11" y="57"/>
                    </a:lnTo>
                    <a:lnTo>
                      <a:pt x="12" y="5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4" name="Freeform 1398">
                <a:extLst>
                  <a:ext uri="{FF2B5EF4-FFF2-40B4-BE49-F238E27FC236}">
                    <a16:creationId xmlns:a16="http://schemas.microsoft.com/office/drawing/2014/main" id="{A6394462-4B6B-882B-F69B-F424E812F1B1}"/>
                  </a:ext>
                </a:extLst>
              </p:cNvPr>
              <p:cNvSpPr>
                <a:spLocks/>
              </p:cNvSpPr>
              <p:nvPr/>
            </p:nvSpPr>
            <p:spPr bwMode="auto">
              <a:xfrm>
                <a:off x="2941638" y="2792413"/>
                <a:ext cx="107950" cy="93663"/>
              </a:xfrm>
              <a:custGeom>
                <a:avLst/>
                <a:gdLst/>
                <a:ahLst/>
                <a:cxnLst>
                  <a:cxn ang="0">
                    <a:pos x="22" y="55"/>
                  </a:cxn>
                  <a:cxn ang="0">
                    <a:pos x="29" y="54"/>
                  </a:cxn>
                  <a:cxn ang="0">
                    <a:pos x="32" y="46"/>
                  </a:cxn>
                  <a:cxn ang="0">
                    <a:pos x="32" y="31"/>
                  </a:cxn>
                  <a:cxn ang="0">
                    <a:pos x="37" y="36"/>
                  </a:cxn>
                  <a:cxn ang="0">
                    <a:pos x="41" y="37"/>
                  </a:cxn>
                  <a:cxn ang="0">
                    <a:pos x="46" y="31"/>
                  </a:cxn>
                  <a:cxn ang="0">
                    <a:pos x="55" y="19"/>
                  </a:cxn>
                  <a:cxn ang="0">
                    <a:pos x="63" y="8"/>
                  </a:cxn>
                  <a:cxn ang="0">
                    <a:pos x="67" y="0"/>
                  </a:cxn>
                  <a:cxn ang="0">
                    <a:pos x="63" y="0"/>
                  </a:cxn>
                  <a:cxn ang="0">
                    <a:pos x="50" y="10"/>
                  </a:cxn>
                  <a:cxn ang="0">
                    <a:pos x="46" y="15"/>
                  </a:cxn>
                  <a:cxn ang="0">
                    <a:pos x="50" y="16"/>
                  </a:cxn>
                  <a:cxn ang="0">
                    <a:pos x="51" y="19"/>
                  </a:cxn>
                  <a:cxn ang="0">
                    <a:pos x="32" y="27"/>
                  </a:cxn>
                  <a:cxn ang="0">
                    <a:pos x="32" y="20"/>
                  </a:cxn>
                  <a:cxn ang="0">
                    <a:pos x="31" y="19"/>
                  </a:cxn>
                  <a:cxn ang="0">
                    <a:pos x="26" y="20"/>
                  </a:cxn>
                  <a:cxn ang="0">
                    <a:pos x="16" y="27"/>
                  </a:cxn>
                  <a:cxn ang="0">
                    <a:pos x="14" y="22"/>
                  </a:cxn>
                  <a:cxn ang="0">
                    <a:pos x="9" y="25"/>
                  </a:cxn>
                  <a:cxn ang="0">
                    <a:pos x="6" y="30"/>
                  </a:cxn>
                  <a:cxn ang="0">
                    <a:pos x="0" y="40"/>
                  </a:cxn>
                  <a:cxn ang="0">
                    <a:pos x="1" y="44"/>
                  </a:cxn>
                  <a:cxn ang="0">
                    <a:pos x="14" y="32"/>
                  </a:cxn>
                  <a:cxn ang="0">
                    <a:pos x="20" y="35"/>
                  </a:cxn>
                  <a:cxn ang="0">
                    <a:pos x="17" y="37"/>
                  </a:cxn>
                  <a:cxn ang="0">
                    <a:pos x="15" y="37"/>
                  </a:cxn>
                  <a:cxn ang="0">
                    <a:pos x="16" y="49"/>
                  </a:cxn>
                  <a:cxn ang="0">
                    <a:pos x="11" y="54"/>
                  </a:cxn>
                  <a:cxn ang="0">
                    <a:pos x="10" y="56"/>
                  </a:cxn>
                  <a:cxn ang="0">
                    <a:pos x="12" y="59"/>
                  </a:cxn>
                </a:cxnLst>
                <a:rect l="0" t="0" r="r" b="b"/>
                <a:pathLst>
                  <a:path w="68" h="59">
                    <a:moveTo>
                      <a:pt x="12" y="59"/>
                    </a:moveTo>
                    <a:lnTo>
                      <a:pt x="22" y="55"/>
                    </a:lnTo>
                    <a:lnTo>
                      <a:pt x="25" y="55"/>
                    </a:lnTo>
                    <a:lnTo>
                      <a:pt x="29" y="54"/>
                    </a:lnTo>
                    <a:lnTo>
                      <a:pt x="31" y="51"/>
                    </a:lnTo>
                    <a:lnTo>
                      <a:pt x="32" y="46"/>
                    </a:lnTo>
                    <a:lnTo>
                      <a:pt x="31" y="36"/>
                    </a:lnTo>
                    <a:lnTo>
                      <a:pt x="32" y="31"/>
                    </a:lnTo>
                    <a:lnTo>
                      <a:pt x="33" y="31"/>
                    </a:lnTo>
                    <a:lnTo>
                      <a:pt x="37" y="36"/>
                    </a:lnTo>
                    <a:lnTo>
                      <a:pt x="38" y="36"/>
                    </a:lnTo>
                    <a:lnTo>
                      <a:pt x="41" y="37"/>
                    </a:lnTo>
                    <a:lnTo>
                      <a:pt x="45" y="31"/>
                    </a:lnTo>
                    <a:lnTo>
                      <a:pt x="46" y="31"/>
                    </a:lnTo>
                    <a:lnTo>
                      <a:pt x="47" y="29"/>
                    </a:lnTo>
                    <a:lnTo>
                      <a:pt x="55" y="19"/>
                    </a:lnTo>
                    <a:lnTo>
                      <a:pt x="60" y="14"/>
                    </a:lnTo>
                    <a:lnTo>
                      <a:pt x="63" y="8"/>
                    </a:lnTo>
                    <a:lnTo>
                      <a:pt x="68" y="3"/>
                    </a:lnTo>
                    <a:lnTo>
                      <a:pt x="67" y="0"/>
                    </a:lnTo>
                    <a:lnTo>
                      <a:pt x="66" y="0"/>
                    </a:lnTo>
                    <a:lnTo>
                      <a:pt x="63" y="0"/>
                    </a:lnTo>
                    <a:lnTo>
                      <a:pt x="60" y="5"/>
                    </a:lnTo>
                    <a:lnTo>
                      <a:pt x="50" y="10"/>
                    </a:lnTo>
                    <a:lnTo>
                      <a:pt x="46" y="13"/>
                    </a:lnTo>
                    <a:lnTo>
                      <a:pt x="46" y="15"/>
                    </a:lnTo>
                    <a:lnTo>
                      <a:pt x="47" y="16"/>
                    </a:lnTo>
                    <a:lnTo>
                      <a:pt x="50" y="16"/>
                    </a:lnTo>
                    <a:lnTo>
                      <a:pt x="51" y="16"/>
                    </a:lnTo>
                    <a:lnTo>
                      <a:pt x="51" y="19"/>
                    </a:lnTo>
                    <a:lnTo>
                      <a:pt x="38" y="21"/>
                    </a:lnTo>
                    <a:lnTo>
                      <a:pt x="32" y="27"/>
                    </a:lnTo>
                    <a:lnTo>
                      <a:pt x="31" y="27"/>
                    </a:lnTo>
                    <a:lnTo>
                      <a:pt x="32" y="20"/>
                    </a:lnTo>
                    <a:lnTo>
                      <a:pt x="31" y="19"/>
                    </a:lnTo>
                    <a:lnTo>
                      <a:pt x="31" y="19"/>
                    </a:lnTo>
                    <a:lnTo>
                      <a:pt x="29" y="19"/>
                    </a:lnTo>
                    <a:lnTo>
                      <a:pt x="26" y="20"/>
                    </a:lnTo>
                    <a:lnTo>
                      <a:pt x="16" y="27"/>
                    </a:lnTo>
                    <a:lnTo>
                      <a:pt x="16" y="27"/>
                    </a:lnTo>
                    <a:lnTo>
                      <a:pt x="16" y="24"/>
                    </a:lnTo>
                    <a:lnTo>
                      <a:pt x="14" y="22"/>
                    </a:lnTo>
                    <a:lnTo>
                      <a:pt x="10" y="24"/>
                    </a:lnTo>
                    <a:lnTo>
                      <a:pt x="9" y="25"/>
                    </a:lnTo>
                    <a:lnTo>
                      <a:pt x="6" y="29"/>
                    </a:lnTo>
                    <a:lnTo>
                      <a:pt x="6" y="30"/>
                    </a:lnTo>
                    <a:lnTo>
                      <a:pt x="5" y="34"/>
                    </a:lnTo>
                    <a:lnTo>
                      <a:pt x="0" y="40"/>
                    </a:lnTo>
                    <a:lnTo>
                      <a:pt x="0" y="42"/>
                    </a:lnTo>
                    <a:lnTo>
                      <a:pt x="1" y="44"/>
                    </a:lnTo>
                    <a:lnTo>
                      <a:pt x="4" y="44"/>
                    </a:lnTo>
                    <a:lnTo>
                      <a:pt x="14" y="32"/>
                    </a:lnTo>
                    <a:lnTo>
                      <a:pt x="16" y="32"/>
                    </a:lnTo>
                    <a:lnTo>
                      <a:pt x="20" y="35"/>
                    </a:lnTo>
                    <a:lnTo>
                      <a:pt x="17" y="37"/>
                    </a:lnTo>
                    <a:lnTo>
                      <a:pt x="17" y="37"/>
                    </a:lnTo>
                    <a:lnTo>
                      <a:pt x="15" y="37"/>
                    </a:lnTo>
                    <a:lnTo>
                      <a:pt x="15" y="37"/>
                    </a:lnTo>
                    <a:lnTo>
                      <a:pt x="14" y="40"/>
                    </a:lnTo>
                    <a:lnTo>
                      <a:pt x="16" y="49"/>
                    </a:lnTo>
                    <a:lnTo>
                      <a:pt x="15" y="52"/>
                    </a:lnTo>
                    <a:lnTo>
                      <a:pt x="11" y="54"/>
                    </a:lnTo>
                    <a:lnTo>
                      <a:pt x="11" y="55"/>
                    </a:lnTo>
                    <a:lnTo>
                      <a:pt x="10" y="56"/>
                    </a:lnTo>
                    <a:lnTo>
                      <a:pt x="11" y="57"/>
                    </a:lnTo>
                    <a:lnTo>
                      <a:pt x="12" y="5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5" name="Freeform 1399">
                <a:extLst>
                  <a:ext uri="{FF2B5EF4-FFF2-40B4-BE49-F238E27FC236}">
                    <a16:creationId xmlns:a16="http://schemas.microsoft.com/office/drawing/2014/main" id="{F62B2149-96E4-54FB-616C-7252B89B2EB1}"/>
                  </a:ext>
                </a:extLst>
              </p:cNvPr>
              <p:cNvSpPr>
                <a:spLocks/>
              </p:cNvSpPr>
              <p:nvPr/>
            </p:nvSpPr>
            <p:spPr bwMode="auto">
              <a:xfrm>
                <a:off x="2941638" y="2792413"/>
                <a:ext cx="107950" cy="93663"/>
              </a:xfrm>
              <a:custGeom>
                <a:avLst/>
                <a:gdLst/>
                <a:ahLst/>
                <a:cxnLst>
                  <a:cxn ang="0">
                    <a:pos x="22" y="55"/>
                  </a:cxn>
                  <a:cxn ang="0">
                    <a:pos x="29" y="54"/>
                  </a:cxn>
                  <a:cxn ang="0">
                    <a:pos x="32" y="46"/>
                  </a:cxn>
                  <a:cxn ang="0">
                    <a:pos x="32" y="31"/>
                  </a:cxn>
                  <a:cxn ang="0">
                    <a:pos x="37" y="36"/>
                  </a:cxn>
                  <a:cxn ang="0">
                    <a:pos x="41" y="37"/>
                  </a:cxn>
                  <a:cxn ang="0">
                    <a:pos x="46" y="31"/>
                  </a:cxn>
                  <a:cxn ang="0">
                    <a:pos x="55" y="19"/>
                  </a:cxn>
                  <a:cxn ang="0">
                    <a:pos x="63" y="8"/>
                  </a:cxn>
                  <a:cxn ang="0">
                    <a:pos x="67" y="0"/>
                  </a:cxn>
                  <a:cxn ang="0">
                    <a:pos x="63" y="0"/>
                  </a:cxn>
                  <a:cxn ang="0">
                    <a:pos x="50" y="10"/>
                  </a:cxn>
                  <a:cxn ang="0">
                    <a:pos x="46" y="15"/>
                  </a:cxn>
                  <a:cxn ang="0">
                    <a:pos x="50" y="16"/>
                  </a:cxn>
                  <a:cxn ang="0">
                    <a:pos x="51" y="19"/>
                  </a:cxn>
                  <a:cxn ang="0">
                    <a:pos x="32" y="27"/>
                  </a:cxn>
                  <a:cxn ang="0">
                    <a:pos x="32" y="20"/>
                  </a:cxn>
                  <a:cxn ang="0">
                    <a:pos x="31" y="19"/>
                  </a:cxn>
                  <a:cxn ang="0">
                    <a:pos x="26" y="20"/>
                  </a:cxn>
                  <a:cxn ang="0">
                    <a:pos x="16" y="27"/>
                  </a:cxn>
                  <a:cxn ang="0">
                    <a:pos x="14" y="22"/>
                  </a:cxn>
                  <a:cxn ang="0">
                    <a:pos x="9" y="25"/>
                  </a:cxn>
                  <a:cxn ang="0">
                    <a:pos x="6" y="30"/>
                  </a:cxn>
                  <a:cxn ang="0">
                    <a:pos x="0" y="40"/>
                  </a:cxn>
                  <a:cxn ang="0">
                    <a:pos x="1" y="44"/>
                  </a:cxn>
                  <a:cxn ang="0">
                    <a:pos x="14" y="32"/>
                  </a:cxn>
                  <a:cxn ang="0">
                    <a:pos x="20" y="35"/>
                  </a:cxn>
                  <a:cxn ang="0">
                    <a:pos x="17" y="37"/>
                  </a:cxn>
                  <a:cxn ang="0">
                    <a:pos x="15" y="37"/>
                  </a:cxn>
                  <a:cxn ang="0">
                    <a:pos x="16" y="49"/>
                  </a:cxn>
                  <a:cxn ang="0">
                    <a:pos x="11" y="54"/>
                  </a:cxn>
                  <a:cxn ang="0">
                    <a:pos x="10" y="56"/>
                  </a:cxn>
                  <a:cxn ang="0">
                    <a:pos x="12" y="59"/>
                  </a:cxn>
                </a:cxnLst>
                <a:rect l="0" t="0" r="r" b="b"/>
                <a:pathLst>
                  <a:path w="68" h="59">
                    <a:moveTo>
                      <a:pt x="12" y="59"/>
                    </a:moveTo>
                    <a:lnTo>
                      <a:pt x="22" y="55"/>
                    </a:lnTo>
                    <a:lnTo>
                      <a:pt x="25" y="55"/>
                    </a:lnTo>
                    <a:lnTo>
                      <a:pt x="29" y="54"/>
                    </a:lnTo>
                    <a:lnTo>
                      <a:pt x="31" y="51"/>
                    </a:lnTo>
                    <a:lnTo>
                      <a:pt x="32" y="46"/>
                    </a:lnTo>
                    <a:lnTo>
                      <a:pt x="31" y="36"/>
                    </a:lnTo>
                    <a:lnTo>
                      <a:pt x="32" y="31"/>
                    </a:lnTo>
                    <a:lnTo>
                      <a:pt x="33" y="31"/>
                    </a:lnTo>
                    <a:lnTo>
                      <a:pt x="37" y="36"/>
                    </a:lnTo>
                    <a:lnTo>
                      <a:pt x="38" y="36"/>
                    </a:lnTo>
                    <a:lnTo>
                      <a:pt x="41" y="37"/>
                    </a:lnTo>
                    <a:lnTo>
                      <a:pt x="45" y="31"/>
                    </a:lnTo>
                    <a:lnTo>
                      <a:pt x="46" y="31"/>
                    </a:lnTo>
                    <a:lnTo>
                      <a:pt x="47" y="29"/>
                    </a:lnTo>
                    <a:lnTo>
                      <a:pt x="55" y="19"/>
                    </a:lnTo>
                    <a:lnTo>
                      <a:pt x="60" y="14"/>
                    </a:lnTo>
                    <a:lnTo>
                      <a:pt x="63" y="8"/>
                    </a:lnTo>
                    <a:lnTo>
                      <a:pt x="68" y="3"/>
                    </a:lnTo>
                    <a:lnTo>
                      <a:pt x="67" y="0"/>
                    </a:lnTo>
                    <a:lnTo>
                      <a:pt x="66" y="0"/>
                    </a:lnTo>
                    <a:lnTo>
                      <a:pt x="63" y="0"/>
                    </a:lnTo>
                    <a:lnTo>
                      <a:pt x="60" y="5"/>
                    </a:lnTo>
                    <a:lnTo>
                      <a:pt x="50" y="10"/>
                    </a:lnTo>
                    <a:lnTo>
                      <a:pt x="46" y="13"/>
                    </a:lnTo>
                    <a:lnTo>
                      <a:pt x="46" y="15"/>
                    </a:lnTo>
                    <a:lnTo>
                      <a:pt x="47" y="16"/>
                    </a:lnTo>
                    <a:lnTo>
                      <a:pt x="50" y="16"/>
                    </a:lnTo>
                    <a:lnTo>
                      <a:pt x="51" y="16"/>
                    </a:lnTo>
                    <a:lnTo>
                      <a:pt x="51" y="19"/>
                    </a:lnTo>
                    <a:lnTo>
                      <a:pt x="38" y="21"/>
                    </a:lnTo>
                    <a:lnTo>
                      <a:pt x="32" y="27"/>
                    </a:lnTo>
                    <a:lnTo>
                      <a:pt x="31" y="27"/>
                    </a:lnTo>
                    <a:lnTo>
                      <a:pt x="32" y="20"/>
                    </a:lnTo>
                    <a:lnTo>
                      <a:pt x="31" y="19"/>
                    </a:lnTo>
                    <a:lnTo>
                      <a:pt x="31" y="19"/>
                    </a:lnTo>
                    <a:lnTo>
                      <a:pt x="29" y="19"/>
                    </a:lnTo>
                    <a:lnTo>
                      <a:pt x="26" y="20"/>
                    </a:lnTo>
                    <a:lnTo>
                      <a:pt x="16" y="27"/>
                    </a:lnTo>
                    <a:lnTo>
                      <a:pt x="16" y="27"/>
                    </a:lnTo>
                    <a:lnTo>
                      <a:pt x="16" y="24"/>
                    </a:lnTo>
                    <a:lnTo>
                      <a:pt x="14" y="22"/>
                    </a:lnTo>
                    <a:lnTo>
                      <a:pt x="10" y="24"/>
                    </a:lnTo>
                    <a:lnTo>
                      <a:pt x="9" y="25"/>
                    </a:lnTo>
                    <a:lnTo>
                      <a:pt x="6" y="29"/>
                    </a:lnTo>
                    <a:lnTo>
                      <a:pt x="6" y="30"/>
                    </a:lnTo>
                    <a:lnTo>
                      <a:pt x="5" y="34"/>
                    </a:lnTo>
                    <a:lnTo>
                      <a:pt x="0" y="40"/>
                    </a:lnTo>
                    <a:lnTo>
                      <a:pt x="0" y="42"/>
                    </a:lnTo>
                    <a:lnTo>
                      <a:pt x="1" y="44"/>
                    </a:lnTo>
                    <a:lnTo>
                      <a:pt x="4" y="44"/>
                    </a:lnTo>
                    <a:lnTo>
                      <a:pt x="14" y="32"/>
                    </a:lnTo>
                    <a:lnTo>
                      <a:pt x="16" y="32"/>
                    </a:lnTo>
                    <a:lnTo>
                      <a:pt x="20" y="35"/>
                    </a:lnTo>
                    <a:lnTo>
                      <a:pt x="17" y="37"/>
                    </a:lnTo>
                    <a:lnTo>
                      <a:pt x="17" y="37"/>
                    </a:lnTo>
                    <a:lnTo>
                      <a:pt x="15" y="37"/>
                    </a:lnTo>
                    <a:lnTo>
                      <a:pt x="15" y="37"/>
                    </a:lnTo>
                    <a:lnTo>
                      <a:pt x="14" y="40"/>
                    </a:lnTo>
                    <a:lnTo>
                      <a:pt x="16" y="49"/>
                    </a:lnTo>
                    <a:lnTo>
                      <a:pt x="15" y="52"/>
                    </a:lnTo>
                    <a:lnTo>
                      <a:pt x="11" y="54"/>
                    </a:lnTo>
                    <a:lnTo>
                      <a:pt x="11" y="55"/>
                    </a:lnTo>
                    <a:lnTo>
                      <a:pt x="10" y="56"/>
                    </a:lnTo>
                    <a:lnTo>
                      <a:pt x="11" y="57"/>
                    </a:lnTo>
                    <a:lnTo>
                      <a:pt x="12" y="5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6" name="Freeform 1400">
                <a:extLst>
                  <a:ext uri="{FF2B5EF4-FFF2-40B4-BE49-F238E27FC236}">
                    <a16:creationId xmlns:a16="http://schemas.microsoft.com/office/drawing/2014/main" id="{ED256C36-6568-8444-A738-1587336F5B19}"/>
                  </a:ext>
                </a:extLst>
              </p:cNvPr>
              <p:cNvSpPr>
                <a:spLocks/>
              </p:cNvSpPr>
              <p:nvPr/>
            </p:nvSpPr>
            <p:spPr bwMode="auto">
              <a:xfrm>
                <a:off x="2982913" y="2686051"/>
                <a:ext cx="82550" cy="71438"/>
              </a:xfrm>
              <a:custGeom>
                <a:avLst/>
                <a:gdLst/>
                <a:ahLst/>
                <a:cxnLst>
                  <a:cxn ang="0">
                    <a:pos x="37" y="45"/>
                  </a:cxn>
                  <a:cxn ang="0">
                    <a:pos x="41" y="42"/>
                  </a:cxn>
                  <a:cxn ang="0">
                    <a:pos x="44" y="41"/>
                  </a:cxn>
                  <a:cxn ang="0">
                    <a:pos x="42" y="37"/>
                  </a:cxn>
                  <a:cxn ang="0">
                    <a:pos x="45" y="34"/>
                  </a:cxn>
                  <a:cxn ang="0">
                    <a:pos x="49" y="37"/>
                  </a:cxn>
                  <a:cxn ang="0">
                    <a:pos x="52" y="36"/>
                  </a:cxn>
                  <a:cxn ang="0">
                    <a:pos x="52" y="30"/>
                  </a:cxn>
                  <a:cxn ang="0">
                    <a:pos x="46" y="24"/>
                  </a:cxn>
                  <a:cxn ang="0">
                    <a:pos x="32" y="15"/>
                  </a:cxn>
                  <a:cxn ang="0">
                    <a:pos x="29" y="4"/>
                  </a:cxn>
                  <a:cxn ang="0">
                    <a:pos x="25" y="0"/>
                  </a:cxn>
                  <a:cxn ang="0">
                    <a:pos x="21" y="4"/>
                  </a:cxn>
                  <a:cxn ang="0">
                    <a:pos x="20" y="4"/>
                  </a:cxn>
                  <a:cxn ang="0">
                    <a:pos x="14" y="2"/>
                  </a:cxn>
                  <a:cxn ang="0">
                    <a:pos x="12" y="6"/>
                  </a:cxn>
                  <a:cxn ang="0">
                    <a:pos x="10" y="10"/>
                  </a:cxn>
                  <a:cxn ang="0">
                    <a:pos x="20" y="17"/>
                  </a:cxn>
                  <a:cxn ang="0">
                    <a:pos x="25" y="20"/>
                  </a:cxn>
                  <a:cxn ang="0">
                    <a:pos x="25" y="24"/>
                  </a:cxn>
                  <a:cxn ang="0">
                    <a:pos x="22" y="24"/>
                  </a:cxn>
                  <a:cxn ang="0">
                    <a:pos x="19" y="26"/>
                  </a:cxn>
                  <a:cxn ang="0">
                    <a:pos x="17" y="31"/>
                  </a:cxn>
                  <a:cxn ang="0">
                    <a:pos x="26" y="34"/>
                  </a:cxn>
                  <a:cxn ang="0">
                    <a:pos x="17" y="35"/>
                  </a:cxn>
                  <a:cxn ang="0">
                    <a:pos x="9" y="37"/>
                  </a:cxn>
                  <a:cxn ang="0">
                    <a:pos x="7" y="32"/>
                  </a:cxn>
                  <a:cxn ang="0">
                    <a:pos x="3" y="31"/>
                  </a:cxn>
                  <a:cxn ang="0">
                    <a:pos x="0" y="36"/>
                  </a:cxn>
                  <a:cxn ang="0">
                    <a:pos x="1" y="41"/>
                  </a:cxn>
                  <a:cxn ang="0">
                    <a:pos x="7" y="43"/>
                  </a:cxn>
                  <a:cxn ang="0">
                    <a:pos x="34" y="38"/>
                  </a:cxn>
                  <a:cxn ang="0">
                    <a:pos x="35" y="45"/>
                  </a:cxn>
                </a:cxnLst>
                <a:rect l="0" t="0" r="r" b="b"/>
                <a:pathLst>
                  <a:path w="52" h="45">
                    <a:moveTo>
                      <a:pt x="35" y="45"/>
                    </a:moveTo>
                    <a:lnTo>
                      <a:pt x="37" y="45"/>
                    </a:lnTo>
                    <a:lnTo>
                      <a:pt x="40" y="42"/>
                    </a:lnTo>
                    <a:lnTo>
                      <a:pt x="41" y="42"/>
                    </a:lnTo>
                    <a:lnTo>
                      <a:pt x="42" y="42"/>
                    </a:lnTo>
                    <a:lnTo>
                      <a:pt x="44" y="41"/>
                    </a:lnTo>
                    <a:lnTo>
                      <a:pt x="42" y="40"/>
                    </a:lnTo>
                    <a:lnTo>
                      <a:pt x="42" y="37"/>
                    </a:lnTo>
                    <a:lnTo>
                      <a:pt x="42" y="36"/>
                    </a:lnTo>
                    <a:lnTo>
                      <a:pt x="45" y="34"/>
                    </a:lnTo>
                    <a:lnTo>
                      <a:pt x="49" y="35"/>
                    </a:lnTo>
                    <a:lnTo>
                      <a:pt x="49" y="37"/>
                    </a:lnTo>
                    <a:lnTo>
                      <a:pt x="50" y="37"/>
                    </a:lnTo>
                    <a:lnTo>
                      <a:pt x="52" y="36"/>
                    </a:lnTo>
                    <a:lnTo>
                      <a:pt x="52" y="32"/>
                    </a:lnTo>
                    <a:lnTo>
                      <a:pt x="52" y="30"/>
                    </a:lnTo>
                    <a:lnTo>
                      <a:pt x="49" y="25"/>
                    </a:lnTo>
                    <a:lnTo>
                      <a:pt x="46" y="24"/>
                    </a:lnTo>
                    <a:lnTo>
                      <a:pt x="35" y="17"/>
                    </a:lnTo>
                    <a:lnTo>
                      <a:pt x="32" y="15"/>
                    </a:lnTo>
                    <a:lnTo>
                      <a:pt x="31" y="12"/>
                    </a:lnTo>
                    <a:lnTo>
                      <a:pt x="29" y="4"/>
                    </a:lnTo>
                    <a:lnTo>
                      <a:pt x="27" y="0"/>
                    </a:lnTo>
                    <a:lnTo>
                      <a:pt x="25" y="0"/>
                    </a:lnTo>
                    <a:lnTo>
                      <a:pt x="24" y="0"/>
                    </a:lnTo>
                    <a:lnTo>
                      <a:pt x="21" y="4"/>
                    </a:lnTo>
                    <a:lnTo>
                      <a:pt x="21" y="4"/>
                    </a:lnTo>
                    <a:lnTo>
                      <a:pt x="20" y="4"/>
                    </a:lnTo>
                    <a:lnTo>
                      <a:pt x="17" y="2"/>
                    </a:lnTo>
                    <a:lnTo>
                      <a:pt x="14" y="2"/>
                    </a:lnTo>
                    <a:lnTo>
                      <a:pt x="12" y="4"/>
                    </a:lnTo>
                    <a:lnTo>
                      <a:pt x="12" y="6"/>
                    </a:lnTo>
                    <a:lnTo>
                      <a:pt x="10" y="7"/>
                    </a:lnTo>
                    <a:lnTo>
                      <a:pt x="10" y="10"/>
                    </a:lnTo>
                    <a:lnTo>
                      <a:pt x="17" y="14"/>
                    </a:lnTo>
                    <a:lnTo>
                      <a:pt x="20" y="17"/>
                    </a:lnTo>
                    <a:lnTo>
                      <a:pt x="22" y="20"/>
                    </a:lnTo>
                    <a:lnTo>
                      <a:pt x="25" y="20"/>
                    </a:lnTo>
                    <a:lnTo>
                      <a:pt x="26" y="21"/>
                    </a:lnTo>
                    <a:lnTo>
                      <a:pt x="25" y="24"/>
                    </a:lnTo>
                    <a:lnTo>
                      <a:pt x="25" y="24"/>
                    </a:lnTo>
                    <a:lnTo>
                      <a:pt x="22" y="24"/>
                    </a:lnTo>
                    <a:lnTo>
                      <a:pt x="21" y="25"/>
                    </a:lnTo>
                    <a:lnTo>
                      <a:pt x="19" y="26"/>
                    </a:lnTo>
                    <a:lnTo>
                      <a:pt x="17" y="29"/>
                    </a:lnTo>
                    <a:lnTo>
                      <a:pt x="17" y="31"/>
                    </a:lnTo>
                    <a:lnTo>
                      <a:pt x="26" y="32"/>
                    </a:lnTo>
                    <a:lnTo>
                      <a:pt x="26" y="34"/>
                    </a:lnTo>
                    <a:lnTo>
                      <a:pt x="26" y="35"/>
                    </a:lnTo>
                    <a:lnTo>
                      <a:pt x="17" y="35"/>
                    </a:lnTo>
                    <a:lnTo>
                      <a:pt x="15" y="35"/>
                    </a:lnTo>
                    <a:lnTo>
                      <a:pt x="9" y="37"/>
                    </a:lnTo>
                    <a:lnTo>
                      <a:pt x="9" y="37"/>
                    </a:lnTo>
                    <a:lnTo>
                      <a:pt x="7" y="32"/>
                    </a:lnTo>
                    <a:lnTo>
                      <a:pt x="5" y="31"/>
                    </a:lnTo>
                    <a:lnTo>
                      <a:pt x="3" y="31"/>
                    </a:lnTo>
                    <a:lnTo>
                      <a:pt x="1" y="34"/>
                    </a:lnTo>
                    <a:lnTo>
                      <a:pt x="0" y="36"/>
                    </a:lnTo>
                    <a:lnTo>
                      <a:pt x="0" y="38"/>
                    </a:lnTo>
                    <a:lnTo>
                      <a:pt x="1" y="41"/>
                    </a:lnTo>
                    <a:lnTo>
                      <a:pt x="5" y="42"/>
                    </a:lnTo>
                    <a:lnTo>
                      <a:pt x="7" y="43"/>
                    </a:lnTo>
                    <a:lnTo>
                      <a:pt x="17" y="42"/>
                    </a:lnTo>
                    <a:lnTo>
                      <a:pt x="34" y="38"/>
                    </a:lnTo>
                    <a:lnTo>
                      <a:pt x="34" y="43"/>
                    </a:lnTo>
                    <a:lnTo>
                      <a:pt x="35" y="4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7" name="Freeform 1401">
                <a:extLst>
                  <a:ext uri="{FF2B5EF4-FFF2-40B4-BE49-F238E27FC236}">
                    <a16:creationId xmlns:a16="http://schemas.microsoft.com/office/drawing/2014/main" id="{1B73C545-5E41-5BFA-CBA4-5368D213CCA7}"/>
                  </a:ext>
                </a:extLst>
              </p:cNvPr>
              <p:cNvSpPr>
                <a:spLocks/>
              </p:cNvSpPr>
              <p:nvPr/>
            </p:nvSpPr>
            <p:spPr bwMode="auto">
              <a:xfrm>
                <a:off x="2982913" y="2686051"/>
                <a:ext cx="82550" cy="71438"/>
              </a:xfrm>
              <a:custGeom>
                <a:avLst/>
                <a:gdLst/>
                <a:ahLst/>
                <a:cxnLst>
                  <a:cxn ang="0">
                    <a:pos x="37" y="45"/>
                  </a:cxn>
                  <a:cxn ang="0">
                    <a:pos x="41" y="42"/>
                  </a:cxn>
                  <a:cxn ang="0">
                    <a:pos x="44" y="41"/>
                  </a:cxn>
                  <a:cxn ang="0">
                    <a:pos x="42" y="37"/>
                  </a:cxn>
                  <a:cxn ang="0">
                    <a:pos x="45" y="34"/>
                  </a:cxn>
                  <a:cxn ang="0">
                    <a:pos x="49" y="37"/>
                  </a:cxn>
                  <a:cxn ang="0">
                    <a:pos x="52" y="36"/>
                  </a:cxn>
                  <a:cxn ang="0">
                    <a:pos x="52" y="30"/>
                  </a:cxn>
                  <a:cxn ang="0">
                    <a:pos x="46" y="24"/>
                  </a:cxn>
                  <a:cxn ang="0">
                    <a:pos x="32" y="15"/>
                  </a:cxn>
                  <a:cxn ang="0">
                    <a:pos x="29" y="4"/>
                  </a:cxn>
                  <a:cxn ang="0">
                    <a:pos x="25" y="0"/>
                  </a:cxn>
                  <a:cxn ang="0">
                    <a:pos x="21" y="4"/>
                  </a:cxn>
                  <a:cxn ang="0">
                    <a:pos x="20" y="4"/>
                  </a:cxn>
                  <a:cxn ang="0">
                    <a:pos x="14" y="2"/>
                  </a:cxn>
                  <a:cxn ang="0">
                    <a:pos x="12" y="6"/>
                  </a:cxn>
                  <a:cxn ang="0">
                    <a:pos x="10" y="10"/>
                  </a:cxn>
                  <a:cxn ang="0">
                    <a:pos x="20" y="17"/>
                  </a:cxn>
                  <a:cxn ang="0">
                    <a:pos x="25" y="20"/>
                  </a:cxn>
                  <a:cxn ang="0">
                    <a:pos x="25" y="24"/>
                  </a:cxn>
                  <a:cxn ang="0">
                    <a:pos x="22" y="24"/>
                  </a:cxn>
                  <a:cxn ang="0">
                    <a:pos x="19" y="26"/>
                  </a:cxn>
                  <a:cxn ang="0">
                    <a:pos x="17" y="31"/>
                  </a:cxn>
                  <a:cxn ang="0">
                    <a:pos x="26" y="34"/>
                  </a:cxn>
                  <a:cxn ang="0">
                    <a:pos x="17" y="35"/>
                  </a:cxn>
                  <a:cxn ang="0">
                    <a:pos x="9" y="37"/>
                  </a:cxn>
                  <a:cxn ang="0">
                    <a:pos x="7" y="32"/>
                  </a:cxn>
                  <a:cxn ang="0">
                    <a:pos x="3" y="31"/>
                  </a:cxn>
                  <a:cxn ang="0">
                    <a:pos x="0" y="36"/>
                  </a:cxn>
                  <a:cxn ang="0">
                    <a:pos x="1" y="41"/>
                  </a:cxn>
                  <a:cxn ang="0">
                    <a:pos x="7" y="43"/>
                  </a:cxn>
                  <a:cxn ang="0">
                    <a:pos x="34" y="38"/>
                  </a:cxn>
                  <a:cxn ang="0">
                    <a:pos x="35" y="45"/>
                  </a:cxn>
                </a:cxnLst>
                <a:rect l="0" t="0" r="r" b="b"/>
                <a:pathLst>
                  <a:path w="52" h="45">
                    <a:moveTo>
                      <a:pt x="35" y="45"/>
                    </a:moveTo>
                    <a:lnTo>
                      <a:pt x="37" y="45"/>
                    </a:lnTo>
                    <a:lnTo>
                      <a:pt x="40" y="42"/>
                    </a:lnTo>
                    <a:lnTo>
                      <a:pt x="41" y="42"/>
                    </a:lnTo>
                    <a:lnTo>
                      <a:pt x="42" y="42"/>
                    </a:lnTo>
                    <a:lnTo>
                      <a:pt x="44" y="41"/>
                    </a:lnTo>
                    <a:lnTo>
                      <a:pt x="42" y="40"/>
                    </a:lnTo>
                    <a:lnTo>
                      <a:pt x="42" y="37"/>
                    </a:lnTo>
                    <a:lnTo>
                      <a:pt x="42" y="36"/>
                    </a:lnTo>
                    <a:lnTo>
                      <a:pt x="45" y="34"/>
                    </a:lnTo>
                    <a:lnTo>
                      <a:pt x="49" y="35"/>
                    </a:lnTo>
                    <a:lnTo>
                      <a:pt x="49" y="37"/>
                    </a:lnTo>
                    <a:lnTo>
                      <a:pt x="50" y="37"/>
                    </a:lnTo>
                    <a:lnTo>
                      <a:pt x="52" y="36"/>
                    </a:lnTo>
                    <a:lnTo>
                      <a:pt x="52" y="32"/>
                    </a:lnTo>
                    <a:lnTo>
                      <a:pt x="52" y="30"/>
                    </a:lnTo>
                    <a:lnTo>
                      <a:pt x="49" y="25"/>
                    </a:lnTo>
                    <a:lnTo>
                      <a:pt x="46" y="24"/>
                    </a:lnTo>
                    <a:lnTo>
                      <a:pt x="35" y="17"/>
                    </a:lnTo>
                    <a:lnTo>
                      <a:pt x="32" y="15"/>
                    </a:lnTo>
                    <a:lnTo>
                      <a:pt x="31" y="12"/>
                    </a:lnTo>
                    <a:lnTo>
                      <a:pt x="29" y="4"/>
                    </a:lnTo>
                    <a:lnTo>
                      <a:pt x="27" y="0"/>
                    </a:lnTo>
                    <a:lnTo>
                      <a:pt x="25" y="0"/>
                    </a:lnTo>
                    <a:lnTo>
                      <a:pt x="24" y="0"/>
                    </a:lnTo>
                    <a:lnTo>
                      <a:pt x="21" y="4"/>
                    </a:lnTo>
                    <a:lnTo>
                      <a:pt x="21" y="4"/>
                    </a:lnTo>
                    <a:lnTo>
                      <a:pt x="20" y="4"/>
                    </a:lnTo>
                    <a:lnTo>
                      <a:pt x="17" y="2"/>
                    </a:lnTo>
                    <a:lnTo>
                      <a:pt x="14" y="2"/>
                    </a:lnTo>
                    <a:lnTo>
                      <a:pt x="12" y="4"/>
                    </a:lnTo>
                    <a:lnTo>
                      <a:pt x="12" y="6"/>
                    </a:lnTo>
                    <a:lnTo>
                      <a:pt x="10" y="7"/>
                    </a:lnTo>
                    <a:lnTo>
                      <a:pt x="10" y="10"/>
                    </a:lnTo>
                    <a:lnTo>
                      <a:pt x="17" y="14"/>
                    </a:lnTo>
                    <a:lnTo>
                      <a:pt x="20" y="17"/>
                    </a:lnTo>
                    <a:lnTo>
                      <a:pt x="22" y="20"/>
                    </a:lnTo>
                    <a:lnTo>
                      <a:pt x="25" y="20"/>
                    </a:lnTo>
                    <a:lnTo>
                      <a:pt x="26" y="21"/>
                    </a:lnTo>
                    <a:lnTo>
                      <a:pt x="25" y="24"/>
                    </a:lnTo>
                    <a:lnTo>
                      <a:pt x="25" y="24"/>
                    </a:lnTo>
                    <a:lnTo>
                      <a:pt x="22" y="24"/>
                    </a:lnTo>
                    <a:lnTo>
                      <a:pt x="21" y="25"/>
                    </a:lnTo>
                    <a:lnTo>
                      <a:pt x="19" y="26"/>
                    </a:lnTo>
                    <a:lnTo>
                      <a:pt x="17" y="29"/>
                    </a:lnTo>
                    <a:lnTo>
                      <a:pt x="17" y="31"/>
                    </a:lnTo>
                    <a:lnTo>
                      <a:pt x="26" y="32"/>
                    </a:lnTo>
                    <a:lnTo>
                      <a:pt x="26" y="34"/>
                    </a:lnTo>
                    <a:lnTo>
                      <a:pt x="26" y="35"/>
                    </a:lnTo>
                    <a:lnTo>
                      <a:pt x="17" y="35"/>
                    </a:lnTo>
                    <a:lnTo>
                      <a:pt x="15" y="35"/>
                    </a:lnTo>
                    <a:lnTo>
                      <a:pt x="9" y="37"/>
                    </a:lnTo>
                    <a:lnTo>
                      <a:pt x="9" y="37"/>
                    </a:lnTo>
                    <a:lnTo>
                      <a:pt x="7" y="32"/>
                    </a:lnTo>
                    <a:lnTo>
                      <a:pt x="5" y="31"/>
                    </a:lnTo>
                    <a:lnTo>
                      <a:pt x="3" y="31"/>
                    </a:lnTo>
                    <a:lnTo>
                      <a:pt x="1" y="34"/>
                    </a:lnTo>
                    <a:lnTo>
                      <a:pt x="0" y="36"/>
                    </a:lnTo>
                    <a:lnTo>
                      <a:pt x="0" y="38"/>
                    </a:lnTo>
                    <a:lnTo>
                      <a:pt x="1" y="41"/>
                    </a:lnTo>
                    <a:lnTo>
                      <a:pt x="5" y="42"/>
                    </a:lnTo>
                    <a:lnTo>
                      <a:pt x="7" y="43"/>
                    </a:lnTo>
                    <a:lnTo>
                      <a:pt x="17" y="42"/>
                    </a:lnTo>
                    <a:lnTo>
                      <a:pt x="34" y="38"/>
                    </a:lnTo>
                    <a:lnTo>
                      <a:pt x="34" y="43"/>
                    </a:lnTo>
                    <a:lnTo>
                      <a:pt x="35" y="4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8" name="Freeform 1402">
                <a:extLst>
                  <a:ext uri="{FF2B5EF4-FFF2-40B4-BE49-F238E27FC236}">
                    <a16:creationId xmlns:a16="http://schemas.microsoft.com/office/drawing/2014/main" id="{6E6E707C-24A7-FE6B-A026-DC051F8DE89B}"/>
                  </a:ext>
                </a:extLst>
              </p:cNvPr>
              <p:cNvSpPr>
                <a:spLocks/>
              </p:cNvSpPr>
              <p:nvPr/>
            </p:nvSpPr>
            <p:spPr bwMode="auto">
              <a:xfrm>
                <a:off x="2982913" y="2686051"/>
                <a:ext cx="82550" cy="71438"/>
              </a:xfrm>
              <a:custGeom>
                <a:avLst/>
                <a:gdLst/>
                <a:ahLst/>
                <a:cxnLst>
                  <a:cxn ang="0">
                    <a:pos x="37" y="45"/>
                  </a:cxn>
                  <a:cxn ang="0">
                    <a:pos x="41" y="42"/>
                  </a:cxn>
                  <a:cxn ang="0">
                    <a:pos x="44" y="41"/>
                  </a:cxn>
                  <a:cxn ang="0">
                    <a:pos x="42" y="37"/>
                  </a:cxn>
                  <a:cxn ang="0">
                    <a:pos x="45" y="34"/>
                  </a:cxn>
                  <a:cxn ang="0">
                    <a:pos x="49" y="37"/>
                  </a:cxn>
                  <a:cxn ang="0">
                    <a:pos x="52" y="36"/>
                  </a:cxn>
                  <a:cxn ang="0">
                    <a:pos x="52" y="30"/>
                  </a:cxn>
                  <a:cxn ang="0">
                    <a:pos x="46" y="24"/>
                  </a:cxn>
                  <a:cxn ang="0">
                    <a:pos x="32" y="15"/>
                  </a:cxn>
                  <a:cxn ang="0">
                    <a:pos x="29" y="4"/>
                  </a:cxn>
                  <a:cxn ang="0">
                    <a:pos x="25" y="0"/>
                  </a:cxn>
                  <a:cxn ang="0">
                    <a:pos x="21" y="4"/>
                  </a:cxn>
                  <a:cxn ang="0">
                    <a:pos x="20" y="4"/>
                  </a:cxn>
                  <a:cxn ang="0">
                    <a:pos x="14" y="2"/>
                  </a:cxn>
                  <a:cxn ang="0">
                    <a:pos x="12" y="6"/>
                  </a:cxn>
                  <a:cxn ang="0">
                    <a:pos x="10" y="10"/>
                  </a:cxn>
                  <a:cxn ang="0">
                    <a:pos x="20" y="17"/>
                  </a:cxn>
                  <a:cxn ang="0">
                    <a:pos x="25" y="20"/>
                  </a:cxn>
                  <a:cxn ang="0">
                    <a:pos x="25" y="24"/>
                  </a:cxn>
                  <a:cxn ang="0">
                    <a:pos x="22" y="24"/>
                  </a:cxn>
                  <a:cxn ang="0">
                    <a:pos x="19" y="26"/>
                  </a:cxn>
                  <a:cxn ang="0">
                    <a:pos x="17" y="31"/>
                  </a:cxn>
                  <a:cxn ang="0">
                    <a:pos x="26" y="34"/>
                  </a:cxn>
                  <a:cxn ang="0">
                    <a:pos x="17" y="35"/>
                  </a:cxn>
                  <a:cxn ang="0">
                    <a:pos x="9" y="37"/>
                  </a:cxn>
                  <a:cxn ang="0">
                    <a:pos x="7" y="32"/>
                  </a:cxn>
                  <a:cxn ang="0">
                    <a:pos x="3" y="31"/>
                  </a:cxn>
                  <a:cxn ang="0">
                    <a:pos x="0" y="36"/>
                  </a:cxn>
                  <a:cxn ang="0">
                    <a:pos x="1" y="41"/>
                  </a:cxn>
                  <a:cxn ang="0">
                    <a:pos x="7" y="43"/>
                  </a:cxn>
                  <a:cxn ang="0">
                    <a:pos x="34" y="38"/>
                  </a:cxn>
                  <a:cxn ang="0">
                    <a:pos x="35" y="45"/>
                  </a:cxn>
                </a:cxnLst>
                <a:rect l="0" t="0" r="r" b="b"/>
                <a:pathLst>
                  <a:path w="52" h="45">
                    <a:moveTo>
                      <a:pt x="35" y="45"/>
                    </a:moveTo>
                    <a:lnTo>
                      <a:pt x="37" y="45"/>
                    </a:lnTo>
                    <a:lnTo>
                      <a:pt x="40" y="42"/>
                    </a:lnTo>
                    <a:lnTo>
                      <a:pt x="41" y="42"/>
                    </a:lnTo>
                    <a:lnTo>
                      <a:pt x="42" y="42"/>
                    </a:lnTo>
                    <a:lnTo>
                      <a:pt x="44" y="41"/>
                    </a:lnTo>
                    <a:lnTo>
                      <a:pt x="42" y="40"/>
                    </a:lnTo>
                    <a:lnTo>
                      <a:pt x="42" y="37"/>
                    </a:lnTo>
                    <a:lnTo>
                      <a:pt x="42" y="36"/>
                    </a:lnTo>
                    <a:lnTo>
                      <a:pt x="45" y="34"/>
                    </a:lnTo>
                    <a:lnTo>
                      <a:pt x="49" y="35"/>
                    </a:lnTo>
                    <a:lnTo>
                      <a:pt x="49" y="37"/>
                    </a:lnTo>
                    <a:lnTo>
                      <a:pt x="50" y="37"/>
                    </a:lnTo>
                    <a:lnTo>
                      <a:pt x="52" y="36"/>
                    </a:lnTo>
                    <a:lnTo>
                      <a:pt x="52" y="32"/>
                    </a:lnTo>
                    <a:lnTo>
                      <a:pt x="52" y="30"/>
                    </a:lnTo>
                    <a:lnTo>
                      <a:pt x="49" y="25"/>
                    </a:lnTo>
                    <a:lnTo>
                      <a:pt x="46" y="24"/>
                    </a:lnTo>
                    <a:lnTo>
                      <a:pt x="35" y="17"/>
                    </a:lnTo>
                    <a:lnTo>
                      <a:pt x="32" y="15"/>
                    </a:lnTo>
                    <a:lnTo>
                      <a:pt x="31" y="12"/>
                    </a:lnTo>
                    <a:lnTo>
                      <a:pt x="29" y="4"/>
                    </a:lnTo>
                    <a:lnTo>
                      <a:pt x="27" y="0"/>
                    </a:lnTo>
                    <a:lnTo>
                      <a:pt x="25" y="0"/>
                    </a:lnTo>
                    <a:lnTo>
                      <a:pt x="24" y="0"/>
                    </a:lnTo>
                    <a:lnTo>
                      <a:pt x="21" y="4"/>
                    </a:lnTo>
                    <a:lnTo>
                      <a:pt x="21" y="4"/>
                    </a:lnTo>
                    <a:lnTo>
                      <a:pt x="20" y="4"/>
                    </a:lnTo>
                    <a:lnTo>
                      <a:pt x="17" y="2"/>
                    </a:lnTo>
                    <a:lnTo>
                      <a:pt x="14" y="2"/>
                    </a:lnTo>
                    <a:lnTo>
                      <a:pt x="12" y="4"/>
                    </a:lnTo>
                    <a:lnTo>
                      <a:pt x="12" y="6"/>
                    </a:lnTo>
                    <a:lnTo>
                      <a:pt x="10" y="7"/>
                    </a:lnTo>
                    <a:lnTo>
                      <a:pt x="10" y="10"/>
                    </a:lnTo>
                    <a:lnTo>
                      <a:pt x="17" y="14"/>
                    </a:lnTo>
                    <a:lnTo>
                      <a:pt x="20" y="17"/>
                    </a:lnTo>
                    <a:lnTo>
                      <a:pt x="22" y="20"/>
                    </a:lnTo>
                    <a:lnTo>
                      <a:pt x="25" y="20"/>
                    </a:lnTo>
                    <a:lnTo>
                      <a:pt x="26" y="21"/>
                    </a:lnTo>
                    <a:lnTo>
                      <a:pt x="25" y="24"/>
                    </a:lnTo>
                    <a:lnTo>
                      <a:pt x="25" y="24"/>
                    </a:lnTo>
                    <a:lnTo>
                      <a:pt x="22" y="24"/>
                    </a:lnTo>
                    <a:lnTo>
                      <a:pt x="21" y="25"/>
                    </a:lnTo>
                    <a:lnTo>
                      <a:pt x="19" y="26"/>
                    </a:lnTo>
                    <a:lnTo>
                      <a:pt x="17" y="29"/>
                    </a:lnTo>
                    <a:lnTo>
                      <a:pt x="17" y="31"/>
                    </a:lnTo>
                    <a:lnTo>
                      <a:pt x="26" y="32"/>
                    </a:lnTo>
                    <a:lnTo>
                      <a:pt x="26" y="34"/>
                    </a:lnTo>
                    <a:lnTo>
                      <a:pt x="26" y="35"/>
                    </a:lnTo>
                    <a:lnTo>
                      <a:pt x="17" y="35"/>
                    </a:lnTo>
                    <a:lnTo>
                      <a:pt x="15" y="35"/>
                    </a:lnTo>
                    <a:lnTo>
                      <a:pt x="9" y="37"/>
                    </a:lnTo>
                    <a:lnTo>
                      <a:pt x="9" y="37"/>
                    </a:lnTo>
                    <a:lnTo>
                      <a:pt x="7" y="32"/>
                    </a:lnTo>
                    <a:lnTo>
                      <a:pt x="5" y="31"/>
                    </a:lnTo>
                    <a:lnTo>
                      <a:pt x="3" y="31"/>
                    </a:lnTo>
                    <a:lnTo>
                      <a:pt x="1" y="34"/>
                    </a:lnTo>
                    <a:lnTo>
                      <a:pt x="0" y="36"/>
                    </a:lnTo>
                    <a:lnTo>
                      <a:pt x="0" y="38"/>
                    </a:lnTo>
                    <a:lnTo>
                      <a:pt x="1" y="41"/>
                    </a:lnTo>
                    <a:lnTo>
                      <a:pt x="5" y="42"/>
                    </a:lnTo>
                    <a:lnTo>
                      <a:pt x="7" y="43"/>
                    </a:lnTo>
                    <a:lnTo>
                      <a:pt x="17" y="42"/>
                    </a:lnTo>
                    <a:lnTo>
                      <a:pt x="34" y="38"/>
                    </a:lnTo>
                    <a:lnTo>
                      <a:pt x="34" y="43"/>
                    </a:lnTo>
                    <a:lnTo>
                      <a:pt x="35" y="4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89" name="Freeform 1403">
                <a:extLst>
                  <a:ext uri="{FF2B5EF4-FFF2-40B4-BE49-F238E27FC236}">
                    <a16:creationId xmlns:a16="http://schemas.microsoft.com/office/drawing/2014/main" id="{0B5E4933-ACEA-81B6-0E5B-E703B08855D3}"/>
                  </a:ext>
                </a:extLst>
              </p:cNvPr>
              <p:cNvSpPr>
                <a:spLocks/>
              </p:cNvSpPr>
              <p:nvPr/>
            </p:nvSpPr>
            <p:spPr bwMode="auto">
              <a:xfrm>
                <a:off x="2982913" y="2686051"/>
                <a:ext cx="82550" cy="71438"/>
              </a:xfrm>
              <a:custGeom>
                <a:avLst/>
                <a:gdLst/>
                <a:ahLst/>
                <a:cxnLst>
                  <a:cxn ang="0">
                    <a:pos x="37" y="45"/>
                  </a:cxn>
                  <a:cxn ang="0">
                    <a:pos x="41" y="42"/>
                  </a:cxn>
                  <a:cxn ang="0">
                    <a:pos x="44" y="41"/>
                  </a:cxn>
                  <a:cxn ang="0">
                    <a:pos x="42" y="37"/>
                  </a:cxn>
                  <a:cxn ang="0">
                    <a:pos x="45" y="34"/>
                  </a:cxn>
                  <a:cxn ang="0">
                    <a:pos x="49" y="37"/>
                  </a:cxn>
                  <a:cxn ang="0">
                    <a:pos x="52" y="36"/>
                  </a:cxn>
                  <a:cxn ang="0">
                    <a:pos x="52" y="30"/>
                  </a:cxn>
                  <a:cxn ang="0">
                    <a:pos x="46" y="24"/>
                  </a:cxn>
                  <a:cxn ang="0">
                    <a:pos x="32" y="15"/>
                  </a:cxn>
                  <a:cxn ang="0">
                    <a:pos x="29" y="4"/>
                  </a:cxn>
                  <a:cxn ang="0">
                    <a:pos x="25" y="0"/>
                  </a:cxn>
                  <a:cxn ang="0">
                    <a:pos x="21" y="4"/>
                  </a:cxn>
                  <a:cxn ang="0">
                    <a:pos x="20" y="4"/>
                  </a:cxn>
                  <a:cxn ang="0">
                    <a:pos x="14" y="2"/>
                  </a:cxn>
                  <a:cxn ang="0">
                    <a:pos x="12" y="6"/>
                  </a:cxn>
                  <a:cxn ang="0">
                    <a:pos x="10" y="10"/>
                  </a:cxn>
                  <a:cxn ang="0">
                    <a:pos x="20" y="17"/>
                  </a:cxn>
                  <a:cxn ang="0">
                    <a:pos x="25" y="20"/>
                  </a:cxn>
                  <a:cxn ang="0">
                    <a:pos x="25" y="24"/>
                  </a:cxn>
                  <a:cxn ang="0">
                    <a:pos x="22" y="24"/>
                  </a:cxn>
                  <a:cxn ang="0">
                    <a:pos x="19" y="26"/>
                  </a:cxn>
                  <a:cxn ang="0">
                    <a:pos x="17" y="31"/>
                  </a:cxn>
                  <a:cxn ang="0">
                    <a:pos x="26" y="34"/>
                  </a:cxn>
                  <a:cxn ang="0">
                    <a:pos x="17" y="35"/>
                  </a:cxn>
                  <a:cxn ang="0">
                    <a:pos x="9" y="37"/>
                  </a:cxn>
                  <a:cxn ang="0">
                    <a:pos x="7" y="32"/>
                  </a:cxn>
                  <a:cxn ang="0">
                    <a:pos x="3" y="31"/>
                  </a:cxn>
                  <a:cxn ang="0">
                    <a:pos x="0" y="36"/>
                  </a:cxn>
                  <a:cxn ang="0">
                    <a:pos x="1" y="41"/>
                  </a:cxn>
                  <a:cxn ang="0">
                    <a:pos x="7" y="43"/>
                  </a:cxn>
                  <a:cxn ang="0">
                    <a:pos x="34" y="38"/>
                  </a:cxn>
                  <a:cxn ang="0">
                    <a:pos x="35" y="45"/>
                  </a:cxn>
                </a:cxnLst>
                <a:rect l="0" t="0" r="r" b="b"/>
                <a:pathLst>
                  <a:path w="52" h="45">
                    <a:moveTo>
                      <a:pt x="35" y="45"/>
                    </a:moveTo>
                    <a:lnTo>
                      <a:pt x="37" y="45"/>
                    </a:lnTo>
                    <a:lnTo>
                      <a:pt x="40" y="42"/>
                    </a:lnTo>
                    <a:lnTo>
                      <a:pt x="41" y="42"/>
                    </a:lnTo>
                    <a:lnTo>
                      <a:pt x="42" y="42"/>
                    </a:lnTo>
                    <a:lnTo>
                      <a:pt x="44" y="41"/>
                    </a:lnTo>
                    <a:lnTo>
                      <a:pt x="42" y="40"/>
                    </a:lnTo>
                    <a:lnTo>
                      <a:pt x="42" y="37"/>
                    </a:lnTo>
                    <a:lnTo>
                      <a:pt x="42" y="36"/>
                    </a:lnTo>
                    <a:lnTo>
                      <a:pt x="45" y="34"/>
                    </a:lnTo>
                    <a:lnTo>
                      <a:pt x="49" y="35"/>
                    </a:lnTo>
                    <a:lnTo>
                      <a:pt x="49" y="37"/>
                    </a:lnTo>
                    <a:lnTo>
                      <a:pt x="50" y="37"/>
                    </a:lnTo>
                    <a:lnTo>
                      <a:pt x="52" y="36"/>
                    </a:lnTo>
                    <a:lnTo>
                      <a:pt x="52" y="32"/>
                    </a:lnTo>
                    <a:lnTo>
                      <a:pt x="52" y="30"/>
                    </a:lnTo>
                    <a:lnTo>
                      <a:pt x="49" y="25"/>
                    </a:lnTo>
                    <a:lnTo>
                      <a:pt x="46" y="24"/>
                    </a:lnTo>
                    <a:lnTo>
                      <a:pt x="35" y="17"/>
                    </a:lnTo>
                    <a:lnTo>
                      <a:pt x="32" y="15"/>
                    </a:lnTo>
                    <a:lnTo>
                      <a:pt x="31" y="12"/>
                    </a:lnTo>
                    <a:lnTo>
                      <a:pt x="29" y="4"/>
                    </a:lnTo>
                    <a:lnTo>
                      <a:pt x="27" y="0"/>
                    </a:lnTo>
                    <a:lnTo>
                      <a:pt x="25" y="0"/>
                    </a:lnTo>
                    <a:lnTo>
                      <a:pt x="24" y="0"/>
                    </a:lnTo>
                    <a:lnTo>
                      <a:pt x="21" y="4"/>
                    </a:lnTo>
                    <a:lnTo>
                      <a:pt x="21" y="4"/>
                    </a:lnTo>
                    <a:lnTo>
                      <a:pt x="20" y="4"/>
                    </a:lnTo>
                    <a:lnTo>
                      <a:pt x="17" y="2"/>
                    </a:lnTo>
                    <a:lnTo>
                      <a:pt x="14" y="2"/>
                    </a:lnTo>
                    <a:lnTo>
                      <a:pt x="12" y="4"/>
                    </a:lnTo>
                    <a:lnTo>
                      <a:pt x="12" y="6"/>
                    </a:lnTo>
                    <a:lnTo>
                      <a:pt x="10" y="7"/>
                    </a:lnTo>
                    <a:lnTo>
                      <a:pt x="10" y="10"/>
                    </a:lnTo>
                    <a:lnTo>
                      <a:pt x="17" y="14"/>
                    </a:lnTo>
                    <a:lnTo>
                      <a:pt x="20" y="17"/>
                    </a:lnTo>
                    <a:lnTo>
                      <a:pt x="22" y="20"/>
                    </a:lnTo>
                    <a:lnTo>
                      <a:pt x="25" y="20"/>
                    </a:lnTo>
                    <a:lnTo>
                      <a:pt x="26" y="21"/>
                    </a:lnTo>
                    <a:lnTo>
                      <a:pt x="25" y="24"/>
                    </a:lnTo>
                    <a:lnTo>
                      <a:pt x="25" y="24"/>
                    </a:lnTo>
                    <a:lnTo>
                      <a:pt x="22" y="24"/>
                    </a:lnTo>
                    <a:lnTo>
                      <a:pt x="21" y="25"/>
                    </a:lnTo>
                    <a:lnTo>
                      <a:pt x="19" y="26"/>
                    </a:lnTo>
                    <a:lnTo>
                      <a:pt x="17" y="29"/>
                    </a:lnTo>
                    <a:lnTo>
                      <a:pt x="17" y="31"/>
                    </a:lnTo>
                    <a:lnTo>
                      <a:pt x="26" y="32"/>
                    </a:lnTo>
                    <a:lnTo>
                      <a:pt x="26" y="34"/>
                    </a:lnTo>
                    <a:lnTo>
                      <a:pt x="26" y="35"/>
                    </a:lnTo>
                    <a:lnTo>
                      <a:pt x="17" y="35"/>
                    </a:lnTo>
                    <a:lnTo>
                      <a:pt x="15" y="35"/>
                    </a:lnTo>
                    <a:lnTo>
                      <a:pt x="9" y="37"/>
                    </a:lnTo>
                    <a:lnTo>
                      <a:pt x="9" y="37"/>
                    </a:lnTo>
                    <a:lnTo>
                      <a:pt x="7" y="32"/>
                    </a:lnTo>
                    <a:lnTo>
                      <a:pt x="5" y="31"/>
                    </a:lnTo>
                    <a:lnTo>
                      <a:pt x="3" y="31"/>
                    </a:lnTo>
                    <a:lnTo>
                      <a:pt x="1" y="34"/>
                    </a:lnTo>
                    <a:lnTo>
                      <a:pt x="0" y="36"/>
                    </a:lnTo>
                    <a:lnTo>
                      <a:pt x="0" y="38"/>
                    </a:lnTo>
                    <a:lnTo>
                      <a:pt x="1" y="41"/>
                    </a:lnTo>
                    <a:lnTo>
                      <a:pt x="5" y="42"/>
                    </a:lnTo>
                    <a:lnTo>
                      <a:pt x="7" y="43"/>
                    </a:lnTo>
                    <a:lnTo>
                      <a:pt x="17" y="42"/>
                    </a:lnTo>
                    <a:lnTo>
                      <a:pt x="34" y="38"/>
                    </a:lnTo>
                    <a:lnTo>
                      <a:pt x="34" y="43"/>
                    </a:lnTo>
                    <a:lnTo>
                      <a:pt x="35" y="4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0" name="Freeform 1404">
                <a:extLst>
                  <a:ext uri="{FF2B5EF4-FFF2-40B4-BE49-F238E27FC236}">
                    <a16:creationId xmlns:a16="http://schemas.microsoft.com/office/drawing/2014/main" id="{C39C2006-5E38-4B61-DC9C-5A2D8A9B1C9E}"/>
                  </a:ext>
                </a:extLst>
              </p:cNvPr>
              <p:cNvSpPr>
                <a:spLocks/>
              </p:cNvSpPr>
              <p:nvPr/>
            </p:nvSpPr>
            <p:spPr bwMode="auto">
              <a:xfrm>
                <a:off x="2982913" y="2784476"/>
                <a:ext cx="17463" cy="17463"/>
              </a:xfrm>
              <a:custGeom>
                <a:avLst/>
                <a:gdLst/>
                <a:ahLst/>
                <a:cxnLst>
                  <a:cxn ang="0">
                    <a:pos x="5" y="11"/>
                  </a:cxn>
                  <a:cxn ang="0">
                    <a:pos x="9" y="9"/>
                  </a:cxn>
                  <a:cxn ang="0">
                    <a:pos x="11" y="5"/>
                  </a:cxn>
                  <a:cxn ang="0">
                    <a:pos x="11" y="0"/>
                  </a:cxn>
                  <a:cxn ang="0">
                    <a:pos x="9" y="0"/>
                  </a:cxn>
                  <a:cxn ang="0">
                    <a:pos x="9" y="0"/>
                  </a:cxn>
                  <a:cxn ang="0">
                    <a:pos x="5" y="3"/>
                  </a:cxn>
                  <a:cxn ang="0">
                    <a:pos x="1" y="5"/>
                  </a:cxn>
                  <a:cxn ang="0">
                    <a:pos x="0" y="6"/>
                  </a:cxn>
                  <a:cxn ang="0">
                    <a:pos x="0" y="8"/>
                  </a:cxn>
                  <a:cxn ang="0">
                    <a:pos x="0" y="9"/>
                  </a:cxn>
                  <a:cxn ang="0">
                    <a:pos x="4" y="10"/>
                  </a:cxn>
                  <a:cxn ang="0">
                    <a:pos x="5" y="11"/>
                  </a:cxn>
                </a:cxnLst>
                <a:rect l="0" t="0" r="r" b="b"/>
                <a:pathLst>
                  <a:path w="11" h="11">
                    <a:moveTo>
                      <a:pt x="5" y="11"/>
                    </a:moveTo>
                    <a:lnTo>
                      <a:pt x="9" y="9"/>
                    </a:lnTo>
                    <a:lnTo>
                      <a:pt x="11" y="5"/>
                    </a:lnTo>
                    <a:lnTo>
                      <a:pt x="11" y="0"/>
                    </a:lnTo>
                    <a:lnTo>
                      <a:pt x="9" y="0"/>
                    </a:lnTo>
                    <a:lnTo>
                      <a:pt x="9" y="0"/>
                    </a:lnTo>
                    <a:lnTo>
                      <a:pt x="5" y="3"/>
                    </a:lnTo>
                    <a:lnTo>
                      <a:pt x="1" y="5"/>
                    </a:lnTo>
                    <a:lnTo>
                      <a:pt x="0" y="6"/>
                    </a:lnTo>
                    <a:lnTo>
                      <a:pt x="0" y="8"/>
                    </a:lnTo>
                    <a:lnTo>
                      <a:pt x="0" y="9"/>
                    </a:lnTo>
                    <a:lnTo>
                      <a:pt x="4" y="10"/>
                    </a:lnTo>
                    <a:lnTo>
                      <a:pt x="5"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1" name="Freeform 1405">
                <a:extLst>
                  <a:ext uri="{FF2B5EF4-FFF2-40B4-BE49-F238E27FC236}">
                    <a16:creationId xmlns:a16="http://schemas.microsoft.com/office/drawing/2014/main" id="{00A27AAE-12EF-4EFF-6B22-37430F345B0B}"/>
                  </a:ext>
                </a:extLst>
              </p:cNvPr>
              <p:cNvSpPr>
                <a:spLocks/>
              </p:cNvSpPr>
              <p:nvPr/>
            </p:nvSpPr>
            <p:spPr bwMode="auto">
              <a:xfrm>
                <a:off x="2982913" y="2784476"/>
                <a:ext cx="17463" cy="17463"/>
              </a:xfrm>
              <a:custGeom>
                <a:avLst/>
                <a:gdLst/>
                <a:ahLst/>
                <a:cxnLst>
                  <a:cxn ang="0">
                    <a:pos x="5" y="11"/>
                  </a:cxn>
                  <a:cxn ang="0">
                    <a:pos x="9" y="9"/>
                  </a:cxn>
                  <a:cxn ang="0">
                    <a:pos x="11" y="5"/>
                  </a:cxn>
                  <a:cxn ang="0">
                    <a:pos x="11" y="0"/>
                  </a:cxn>
                  <a:cxn ang="0">
                    <a:pos x="9" y="0"/>
                  </a:cxn>
                  <a:cxn ang="0">
                    <a:pos x="9" y="0"/>
                  </a:cxn>
                  <a:cxn ang="0">
                    <a:pos x="5" y="3"/>
                  </a:cxn>
                  <a:cxn ang="0">
                    <a:pos x="1" y="5"/>
                  </a:cxn>
                  <a:cxn ang="0">
                    <a:pos x="0" y="6"/>
                  </a:cxn>
                  <a:cxn ang="0">
                    <a:pos x="0" y="8"/>
                  </a:cxn>
                  <a:cxn ang="0">
                    <a:pos x="0" y="9"/>
                  </a:cxn>
                  <a:cxn ang="0">
                    <a:pos x="4" y="10"/>
                  </a:cxn>
                  <a:cxn ang="0">
                    <a:pos x="5" y="11"/>
                  </a:cxn>
                </a:cxnLst>
                <a:rect l="0" t="0" r="r" b="b"/>
                <a:pathLst>
                  <a:path w="11" h="11">
                    <a:moveTo>
                      <a:pt x="5" y="11"/>
                    </a:moveTo>
                    <a:lnTo>
                      <a:pt x="9" y="9"/>
                    </a:lnTo>
                    <a:lnTo>
                      <a:pt x="11" y="5"/>
                    </a:lnTo>
                    <a:lnTo>
                      <a:pt x="11" y="0"/>
                    </a:lnTo>
                    <a:lnTo>
                      <a:pt x="9" y="0"/>
                    </a:lnTo>
                    <a:lnTo>
                      <a:pt x="9" y="0"/>
                    </a:lnTo>
                    <a:lnTo>
                      <a:pt x="5" y="3"/>
                    </a:lnTo>
                    <a:lnTo>
                      <a:pt x="1" y="5"/>
                    </a:lnTo>
                    <a:lnTo>
                      <a:pt x="0" y="6"/>
                    </a:lnTo>
                    <a:lnTo>
                      <a:pt x="0" y="8"/>
                    </a:lnTo>
                    <a:lnTo>
                      <a:pt x="0" y="9"/>
                    </a:lnTo>
                    <a:lnTo>
                      <a:pt x="4" y="10"/>
                    </a:lnTo>
                    <a:lnTo>
                      <a:pt x="5"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2" name="Freeform 1406">
                <a:extLst>
                  <a:ext uri="{FF2B5EF4-FFF2-40B4-BE49-F238E27FC236}">
                    <a16:creationId xmlns:a16="http://schemas.microsoft.com/office/drawing/2014/main" id="{E5FF9A5C-E26F-ADB4-3E14-B5A23E9F742D}"/>
                  </a:ext>
                </a:extLst>
              </p:cNvPr>
              <p:cNvSpPr>
                <a:spLocks/>
              </p:cNvSpPr>
              <p:nvPr/>
            </p:nvSpPr>
            <p:spPr bwMode="auto">
              <a:xfrm>
                <a:off x="2982913" y="2784476"/>
                <a:ext cx="17463" cy="17463"/>
              </a:xfrm>
              <a:custGeom>
                <a:avLst/>
                <a:gdLst/>
                <a:ahLst/>
                <a:cxnLst>
                  <a:cxn ang="0">
                    <a:pos x="5" y="11"/>
                  </a:cxn>
                  <a:cxn ang="0">
                    <a:pos x="9" y="9"/>
                  </a:cxn>
                  <a:cxn ang="0">
                    <a:pos x="11" y="5"/>
                  </a:cxn>
                  <a:cxn ang="0">
                    <a:pos x="11" y="0"/>
                  </a:cxn>
                  <a:cxn ang="0">
                    <a:pos x="9" y="0"/>
                  </a:cxn>
                  <a:cxn ang="0">
                    <a:pos x="9" y="0"/>
                  </a:cxn>
                  <a:cxn ang="0">
                    <a:pos x="5" y="3"/>
                  </a:cxn>
                  <a:cxn ang="0">
                    <a:pos x="1" y="5"/>
                  </a:cxn>
                  <a:cxn ang="0">
                    <a:pos x="0" y="6"/>
                  </a:cxn>
                  <a:cxn ang="0">
                    <a:pos x="0" y="8"/>
                  </a:cxn>
                  <a:cxn ang="0">
                    <a:pos x="0" y="9"/>
                  </a:cxn>
                  <a:cxn ang="0">
                    <a:pos x="4" y="10"/>
                  </a:cxn>
                  <a:cxn ang="0">
                    <a:pos x="5" y="11"/>
                  </a:cxn>
                </a:cxnLst>
                <a:rect l="0" t="0" r="r" b="b"/>
                <a:pathLst>
                  <a:path w="11" h="11">
                    <a:moveTo>
                      <a:pt x="5" y="11"/>
                    </a:moveTo>
                    <a:lnTo>
                      <a:pt x="9" y="9"/>
                    </a:lnTo>
                    <a:lnTo>
                      <a:pt x="11" y="5"/>
                    </a:lnTo>
                    <a:lnTo>
                      <a:pt x="11" y="0"/>
                    </a:lnTo>
                    <a:lnTo>
                      <a:pt x="9" y="0"/>
                    </a:lnTo>
                    <a:lnTo>
                      <a:pt x="9" y="0"/>
                    </a:lnTo>
                    <a:lnTo>
                      <a:pt x="5" y="3"/>
                    </a:lnTo>
                    <a:lnTo>
                      <a:pt x="1" y="5"/>
                    </a:lnTo>
                    <a:lnTo>
                      <a:pt x="0" y="6"/>
                    </a:lnTo>
                    <a:lnTo>
                      <a:pt x="0" y="8"/>
                    </a:lnTo>
                    <a:lnTo>
                      <a:pt x="0" y="9"/>
                    </a:lnTo>
                    <a:lnTo>
                      <a:pt x="4" y="10"/>
                    </a:lnTo>
                    <a:lnTo>
                      <a:pt x="5"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3" name="Freeform 1407">
                <a:extLst>
                  <a:ext uri="{FF2B5EF4-FFF2-40B4-BE49-F238E27FC236}">
                    <a16:creationId xmlns:a16="http://schemas.microsoft.com/office/drawing/2014/main" id="{901FDB38-046B-574F-E506-5F3545CA9BA2}"/>
                  </a:ext>
                </a:extLst>
              </p:cNvPr>
              <p:cNvSpPr>
                <a:spLocks/>
              </p:cNvSpPr>
              <p:nvPr/>
            </p:nvSpPr>
            <p:spPr bwMode="auto">
              <a:xfrm>
                <a:off x="2982913" y="2784476"/>
                <a:ext cx="17463" cy="17463"/>
              </a:xfrm>
              <a:custGeom>
                <a:avLst/>
                <a:gdLst/>
                <a:ahLst/>
                <a:cxnLst>
                  <a:cxn ang="0">
                    <a:pos x="5" y="11"/>
                  </a:cxn>
                  <a:cxn ang="0">
                    <a:pos x="9" y="9"/>
                  </a:cxn>
                  <a:cxn ang="0">
                    <a:pos x="11" y="5"/>
                  </a:cxn>
                  <a:cxn ang="0">
                    <a:pos x="11" y="0"/>
                  </a:cxn>
                  <a:cxn ang="0">
                    <a:pos x="9" y="0"/>
                  </a:cxn>
                  <a:cxn ang="0">
                    <a:pos x="9" y="0"/>
                  </a:cxn>
                  <a:cxn ang="0">
                    <a:pos x="5" y="3"/>
                  </a:cxn>
                  <a:cxn ang="0">
                    <a:pos x="1" y="5"/>
                  </a:cxn>
                  <a:cxn ang="0">
                    <a:pos x="0" y="6"/>
                  </a:cxn>
                  <a:cxn ang="0">
                    <a:pos x="0" y="8"/>
                  </a:cxn>
                  <a:cxn ang="0">
                    <a:pos x="0" y="9"/>
                  </a:cxn>
                  <a:cxn ang="0">
                    <a:pos x="4" y="10"/>
                  </a:cxn>
                  <a:cxn ang="0">
                    <a:pos x="5" y="11"/>
                  </a:cxn>
                </a:cxnLst>
                <a:rect l="0" t="0" r="r" b="b"/>
                <a:pathLst>
                  <a:path w="11" h="11">
                    <a:moveTo>
                      <a:pt x="5" y="11"/>
                    </a:moveTo>
                    <a:lnTo>
                      <a:pt x="9" y="9"/>
                    </a:lnTo>
                    <a:lnTo>
                      <a:pt x="11" y="5"/>
                    </a:lnTo>
                    <a:lnTo>
                      <a:pt x="11" y="0"/>
                    </a:lnTo>
                    <a:lnTo>
                      <a:pt x="9" y="0"/>
                    </a:lnTo>
                    <a:lnTo>
                      <a:pt x="9" y="0"/>
                    </a:lnTo>
                    <a:lnTo>
                      <a:pt x="5" y="3"/>
                    </a:lnTo>
                    <a:lnTo>
                      <a:pt x="1" y="5"/>
                    </a:lnTo>
                    <a:lnTo>
                      <a:pt x="0" y="6"/>
                    </a:lnTo>
                    <a:lnTo>
                      <a:pt x="0" y="8"/>
                    </a:lnTo>
                    <a:lnTo>
                      <a:pt x="0" y="9"/>
                    </a:lnTo>
                    <a:lnTo>
                      <a:pt x="4" y="10"/>
                    </a:lnTo>
                    <a:lnTo>
                      <a:pt x="5"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4" name="Freeform 1408">
                <a:extLst>
                  <a:ext uri="{FF2B5EF4-FFF2-40B4-BE49-F238E27FC236}">
                    <a16:creationId xmlns:a16="http://schemas.microsoft.com/office/drawing/2014/main" id="{A835E16D-DBFB-C844-2B69-497763654AC8}"/>
                  </a:ext>
                </a:extLst>
              </p:cNvPr>
              <p:cNvSpPr>
                <a:spLocks/>
              </p:cNvSpPr>
              <p:nvPr/>
            </p:nvSpPr>
            <p:spPr bwMode="auto">
              <a:xfrm>
                <a:off x="2927351" y="2689226"/>
                <a:ext cx="22225" cy="12700"/>
              </a:xfrm>
              <a:custGeom>
                <a:avLst/>
                <a:gdLst/>
                <a:ahLst/>
                <a:cxnLst>
                  <a:cxn ang="0">
                    <a:pos x="4" y="8"/>
                  </a:cxn>
                  <a:cxn ang="0">
                    <a:pos x="8" y="5"/>
                  </a:cxn>
                  <a:cxn ang="0">
                    <a:pos x="11" y="5"/>
                  </a:cxn>
                  <a:cxn ang="0">
                    <a:pos x="14" y="3"/>
                  </a:cxn>
                  <a:cxn ang="0">
                    <a:pos x="14" y="2"/>
                  </a:cxn>
                  <a:cxn ang="0">
                    <a:pos x="11" y="0"/>
                  </a:cxn>
                  <a:cxn ang="0">
                    <a:pos x="4" y="2"/>
                  </a:cxn>
                  <a:cxn ang="0">
                    <a:pos x="1" y="2"/>
                  </a:cxn>
                  <a:cxn ang="0">
                    <a:pos x="0" y="3"/>
                  </a:cxn>
                  <a:cxn ang="0">
                    <a:pos x="1" y="8"/>
                  </a:cxn>
                  <a:cxn ang="0">
                    <a:pos x="4" y="8"/>
                  </a:cxn>
                </a:cxnLst>
                <a:rect l="0" t="0" r="r" b="b"/>
                <a:pathLst>
                  <a:path w="14" h="8">
                    <a:moveTo>
                      <a:pt x="4" y="8"/>
                    </a:moveTo>
                    <a:lnTo>
                      <a:pt x="8" y="5"/>
                    </a:lnTo>
                    <a:lnTo>
                      <a:pt x="11" y="5"/>
                    </a:lnTo>
                    <a:lnTo>
                      <a:pt x="14" y="3"/>
                    </a:lnTo>
                    <a:lnTo>
                      <a:pt x="14" y="2"/>
                    </a:lnTo>
                    <a:lnTo>
                      <a:pt x="11" y="0"/>
                    </a:lnTo>
                    <a:lnTo>
                      <a:pt x="4" y="2"/>
                    </a:lnTo>
                    <a:lnTo>
                      <a:pt x="1" y="2"/>
                    </a:lnTo>
                    <a:lnTo>
                      <a:pt x="0" y="3"/>
                    </a:lnTo>
                    <a:lnTo>
                      <a:pt x="1" y="8"/>
                    </a:lnTo>
                    <a:lnTo>
                      <a:pt x="4"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5" name="Freeform 1409">
                <a:extLst>
                  <a:ext uri="{FF2B5EF4-FFF2-40B4-BE49-F238E27FC236}">
                    <a16:creationId xmlns:a16="http://schemas.microsoft.com/office/drawing/2014/main" id="{4BA2CFFB-72B4-4C9E-2CD8-AE1A1B535C53}"/>
                  </a:ext>
                </a:extLst>
              </p:cNvPr>
              <p:cNvSpPr>
                <a:spLocks/>
              </p:cNvSpPr>
              <p:nvPr/>
            </p:nvSpPr>
            <p:spPr bwMode="auto">
              <a:xfrm>
                <a:off x="2927351" y="2689226"/>
                <a:ext cx="22225" cy="12700"/>
              </a:xfrm>
              <a:custGeom>
                <a:avLst/>
                <a:gdLst/>
                <a:ahLst/>
                <a:cxnLst>
                  <a:cxn ang="0">
                    <a:pos x="4" y="8"/>
                  </a:cxn>
                  <a:cxn ang="0">
                    <a:pos x="8" y="5"/>
                  </a:cxn>
                  <a:cxn ang="0">
                    <a:pos x="11" y="5"/>
                  </a:cxn>
                  <a:cxn ang="0">
                    <a:pos x="14" y="3"/>
                  </a:cxn>
                  <a:cxn ang="0">
                    <a:pos x="14" y="2"/>
                  </a:cxn>
                  <a:cxn ang="0">
                    <a:pos x="11" y="0"/>
                  </a:cxn>
                  <a:cxn ang="0">
                    <a:pos x="4" y="2"/>
                  </a:cxn>
                  <a:cxn ang="0">
                    <a:pos x="1" y="2"/>
                  </a:cxn>
                  <a:cxn ang="0">
                    <a:pos x="0" y="3"/>
                  </a:cxn>
                  <a:cxn ang="0">
                    <a:pos x="1" y="8"/>
                  </a:cxn>
                  <a:cxn ang="0">
                    <a:pos x="4" y="8"/>
                  </a:cxn>
                </a:cxnLst>
                <a:rect l="0" t="0" r="r" b="b"/>
                <a:pathLst>
                  <a:path w="14" h="8">
                    <a:moveTo>
                      <a:pt x="4" y="8"/>
                    </a:moveTo>
                    <a:lnTo>
                      <a:pt x="8" y="5"/>
                    </a:lnTo>
                    <a:lnTo>
                      <a:pt x="11" y="5"/>
                    </a:lnTo>
                    <a:lnTo>
                      <a:pt x="14" y="3"/>
                    </a:lnTo>
                    <a:lnTo>
                      <a:pt x="14" y="2"/>
                    </a:lnTo>
                    <a:lnTo>
                      <a:pt x="11" y="0"/>
                    </a:lnTo>
                    <a:lnTo>
                      <a:pt x="4" y="2"/>
                    </a:lnTo>
                    <a:lnTo>
                      <a:pt x="1" y="2"/>
                    </a:lnTo>
                    <a:lnTo>
                      <a:pt x="0" y="3"/>
                    </a:lnTo>
                    <a:lnTo>
                      <a:pt x="1" y="8"/>
                    </a:lnTo>
                    <a:lnTo>
                      <a:pt x="4"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6" name="Freeform 1410">
                <a:extLst>
                  <a:ext uri="{FF2B5EF4-FFF2-40B4-BE49-F238E27FC236}">
                    <a16:creationId xmlns:a16="http://schemas.microsoft.com/office/drawing/2014/main" id="{C1D8FECE-6F19-EFF1-8F95-237109D8E0E2}"/>
                  </a:ext>
                </a:extLst>
              </p:cNvPr>
              <p:cNvSpPr>
                <a:spLocks/>
              </p:cNvSpPr>
              <p:nvPr/>
            </p:nvSpPr>
            <p:spPr bwMode="auto">
              <a:xfrm>
                <a:off x="2927351" y="2689226"/>
                <a:ext cx="22225" cy="12700"/>
              </a:xfrm>
              <a:custGeom>
                <a:avLst/>
                <a:gdLst/>
                <a:ahLst/>
                <a:cxnLst>
                  <a:cxn ang="0">
                    <a:pos x="4" y="8"/>
                  </a:cxn>
                  <a:cxn ang="0">
                    <a:pos x="8" y="5"/>
                  </a:cxn>
                  <a:cxn ang="0">
                    <a:pos x="11" y="5"/>
                  </a:cxn>
                  <a:cxn ang="0">
                    <a:pos x="14" y="3"/>
                  </a:cxn>
                  <a:cxn ang="0">
                    <a:pos x="14" y="2"/>
                  </a:cxn>
                  <a:cxn ang="0">
                    <a:pos x="11" y="0"/>
                  </a:cxn>
                  <a:cxn ang="0">
                    <a:pos x="4" y="2"/>
                  </a:cxn>
                  <a:cxn ang="0">
                    <a:pos x="1" y="2"/>
                  </a:cxn>
                  <a:cxn ang="0">
                    <a:pos x="0" y="3"/>
                  </a:cxn>
                  <a:cxn ang="0">
                    <a:pos x="1" y="8"/>
                  </a:cxn>
                  <a:cxn ang="0">
                    <a:pos x="4" y="8"/>
                  </a:cxn>
                </a:cxnLst>
                <a:rect l="0" t="0" r="r" b="b"/>
                <a:pathLst>
                  <a:path w="14" h="8">
                    <a:moveTo>
                      <a:pt x="4" y="8"/>
                    </a:moveTo>
                    <a:lnTo>
                      <a:pt x="8" y="5"/>
                    </a:lnTo>
                    <a:lnTo>
                      <a:pt x="11" y="5"/>
                    </a:lnTo>
                    <a:lnTo>
                      <a:pt x="14" y="3"/>
                    </a:lnTo>
                    <a:lnTo>
                      <a:pt x="14" y="2"/>
                    </a:lnTo>
                    <a:lnTo>
                      <a:pt x="11" y="0"/>
                    </a:lnTo>
                    <a:lnTo>
                      <a:pt x="4" y="2"/>
                    </a:lnTo>
                    <a:lnTo>
                      <a:pt x="1" y="2"/>
                    </a:lnTo>
                    <a:lnTo>
                      <a:pt x="0" y="3"/>
                    </a:lnTo>
                    <a:lnTo>
                      <a:pt x="1" y="8"/>
                    </a:lnTo>
                    <a:lnTo>
                      <a:pt x="4"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7" name="Freeform 1411">
                <a:extLst>
                  <a:ext uri="{FF2B5EF4-FFF2-40B4-BE49-F238E27FC236}">
                    <a16:creationId xmlns:a16="http://schemas.microsoft.com/office/drawing/2014/main" id="{864E04AA-6759-6993-50C7-97547D14C2FA}"/>
                  </a:ext>
                </a:extLst>
              </p:cNvPr>
              <p:cNvSpPr>
                <a:spLocks/>
              </p:cNvSpPr>
              <p:nvPr/>
            </p:nvSpPr>
            <p:spPr bwMode="auto">
              <a:xfrm>
                <a:off x="2927351" y="2689226"/>
                <a:ext cx="22225" cy="12700"/>
              </a:xfrm>
              <a:custGeom>
                <a:avLst/>
                <a:gdLst/>
                <a:ahLst/>
                <a:cxnLst>
                  <a:cxn ang="0">
                    <a:pos x="4" y="8"/>
                  </a:cxn>
                  <a:cxn ang="0">
                    <a:pos x="8" y="5"/>
                  </a:cxn>
                  <a:cxn ang="0">
                    <a:pos x="11" y="5"/>
                  </a:cxn>
                  <a:cxn ang="0">
                    <a:pos x="14" y="3"/>
                  </a:cxn>
                  <a:cxn ang="0">
                    <a:pos x="14" y="2"/>
                  </a:cxn>
                  <a:cxn ang="0">
                    <a:pos x="11" y="0"/>
                  </a:cxn>
                  <a:cxn ang="0">
                    <a:pos x="4" y="2"/>
                  </a:cxn>
                  <a:cxn ang="0">
                    <a:pos x="1" y="2"/>
                  </a:cxn>
                  <a:cxn ang="0">
                    <a:pos x="0" y="3"/>
                  </a:cxn>
                  <a:cxn ang="0">
                    <a:pos x="1" y="8"/>
                  </a:cxn>
                  <a:cxn ang="0">
                    <a:pos x="4" y="8"/>
                  </a:cxn>
                </a:cxnLst>
                <a:rect l="0" t="0" r="r" b="b"/>
                <a:pathLst>
                  <a:path w="14" h="8">
                    <a:moveTo>
                      <a:pt x="4" y="8"/>
                    </a:moveTo>
                    <a:lnTo>
                      <a:pt x="8" y="5"/>
                    </a:lnTo>
                    <a:lnTo>
                      <a:pt x="11" y="5"/>
                    </a:lnTo>
                    <a:lnTo>
                      <a:pt x="14" y="3"/>
                    </a:lnTo>
                    <a:lnTo>
                      <a:pt x="14" y="2"/>
                    </a:lnTo>
                    <a:lnTo>
                      <a:pt x="11" y="0"/>
                    </a:lnTo>
                    <a:lnTo>
                      <a:pt x="4" y="2"/>
                    </a:lnTo>
                    <a:lnTo>
                      <a:pt x="1" y="2"/>
                    </a:lnTo>
                    <a:lnTo>
                      <a:pt x="0" y="3"/>
                    </a:lnTo>
                    <a:lnTo>
                      <a:pt x="1" y="8"/>
                    </a:lnTo>
                    <a:lnTo>
                      <a:pt x="4"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8" name="Freeform 1413">
                <a:extLst>
                  <a:ext uri="{FF2B5EF4-FFF2-40B4-BE49-F238E27FC236}">
                    <a16:creationId xmlns:a16="http://schemas.microsoft.com/office/drawing/2014/main" id="{CD8B06BD-3FF8-129A-312E-AF934F2FFFAE}"/>
                  </a:ext>
                </a:extLst>
              </p:cNvPr>
              <p:cNvSpPr>
                <a:spLocks/>
              </p:cNvSpPr>
              <p:nvPr/>
            </p:nvSpPr>
            <p:spPr bwMode="auto">
              <a:xfrm>
                <a:off x="2959101" y="2670175"/>
                <a:ext cx="33338" cy="17463"/>
              </a:xfrm>
              <a:custGeom>
                <a:avLst/>
                <a:gdLst/>
                <a:ahLst/>
                <a:cxnLst>
                  <a:cxn ang="0">
                    <a:pos x="9" y="11"/>
                  </a:cxn>
                  <a:cxn ang="0">
                    <a:pos x="16" y="9"/>
                  </a:cxn>
                  <a:cxn ang="0">
                    <a:pos x="21" y="4"/>
                  </a:cxn>
                  <a:cxn ang="0">
                    <a:pos x="21" y="1"/>
                  </a:cxn>
                  <a:cxn ang="0">
                    <a:pos x="21" y="1"/>
                  </a:cxn>
                  <a:cxn ang="0">
                    <a:pos x="20" y="0"/>
                  </a:cxn>
                  <a:cxn ang="0">
                    <a:pos x="19" y="0"/>
                  </a:cxn>
                  <a:cxn ang="0">
                    <a:pos x="11" y="2"/>
                  </a:cxn>
                  <a:cxn ang="0">
                    <a:pos x="8" y="5"/>
                  </a:cxn>
                  <a:cxn ang="0">
                    <a:pos x="5" y="7"/>
                  </a:cxn>
                  <a:cxn ang="0">
                    <a:pos x="1" y="7"/>
                  </a:cxn>
                  <a:cxn ang="0">
                    <a:pos x="0" y="9"/>
                  </a:cxn>
                  <a:cxn ang="0">
                    <a:pos x="1" y="10"/>
                  </a:cxn>
                  <a:cxn ang="0">
                    <a:pos x="1" y="11"/>
                  </a:cxn>
                  <a:cxn ang="0">
                    <a:pos x="6" y="9"/>
                  </a:cxn>
                  <a:cxn ang="0">
                    <a:pos x="9" y="11"/>
                  </a:cxn>
                </a:cxnLst>
                <a:rect l="0" t="0" r="r" b="b"/>
                <a:pathLst>
                  <a:path w="21" h="11">
                    <a:moveTo>
                      <a:pt x="9" y="11"/>
                    </a:moveTo>
                    <a:lnTo>
                      <a:pt x="16" y="9"/>
                    </a:lnTo>
                    <a:lnTo>
                      <a:pt x="21" y="4"/>
                    </a:lnTo>
                    <a:lnTo>
                      <a:pt x="21" y="1"/>
                    </a:lnTo>
                    <a:lnTo>
                      <a:pt x="21" y="1"/>
                    </a:lnTo>
                    <a:lnTo>
                      <a:pt x="20" y="0"/>
                    </a:lnTo>
                    <a:lnTo>
                      <a:pt x="19" y="0"/>
                    </a:lnTo>
                    <a:lnTo>
                      <a:pt x="11" y="2"/>
                    </a:lnTo>
                    <a:lnTo>
                      <a:pt x="8" y="5"/>
                    </a:lnTo>
                    <a:lnTo>
                      <a:pt x="5" y="7"/>
                    </a:lnTo>
                    <a:lnTo>
                      <a:pt x="1" y="7"/>
                    </a:lnTo>
                    <a:lnTo>
                      <a:pt x="0" y="9"/>
                    </a:lnTo>
                    <a:lnTo>
                      <a:pt x="1" y="10"/>
                    </a:lnTo>
                    <a:lnTo>
                      <a:pt x="1" y="11"/>
                    </a:lnTo>
                    <a:lnTo>
                      <a:pt x="6" y="9"/>
                    </a:lnTo>
                    <a:lnTo>
                      <a:pt x="9"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99" name="Freeform 1414">
                <a:extLst>
                  <a:ext uri="{FF2B5EF4-FFF2-40B4-BE49-F238E27FC236}">
                    <a16:creationId xmlns:a16="http://schemas.microsoft.com/office/drawing/2014/main" id="{8BC2BD85-7DCA-F70F-917B-310019AA936B}"/>
                  </a:ext>
                </a:extLst>
              </p:cNvPr>
              <p:cNvSpPr>
                <a:spLocks/>
              </p:cNvSpPr>
              <p:nvPr/>
            </p:nvSpPr>
            <p:spPr bwMode="auto">
              <a:xfrm>
                <a:off x="2959101" y="2670175"/>
                <a:ext cx="33338" cy="17463"/>
              </a:xfrm>
              <a:custGeom>
                <a:avLst/>
                <a:gdLst/>
                <a:ahLst/>
                <a:cxnLst>
                  <a:cxn ang="0">
                    <a:pos x="9" y="11"/>
                  </a:cxn>
                  <a:cxn ang="0">
                    <a:pos x="16" y="9"/>
                  </a:cxn>
                  <a:cxn ang="0">
                    <a:pos x="21" y="4"/>
                  </a:cxn>
                  <a:cxn ang="0">
                    <a:pos x="21" y="1"/>
                  </a:cxn>
                  <a:cxn ang="0">
                    <a:pos x="21" y="1"/>
                  </a:cxn>
                  <a:cxn ang="0">
                    <a:pos x="20" y="0"/>
                  </a:cxn>
                  <a:cxn ang="0">
                    <a:pos x="19" y="0"/>
                  </a:cxn>
                  <a:cxn ang="0">
                    <a:pos x="11" y="2"/>
                  </a:cxn>
                  <a:cxn ang="0">
                    <a:pos x="8" y="5"/>
                  </a:cxn>
                  <a:cxn ang="0">
                    <a:pos x="5" y="7"/>
                  </a:cxn>
                  <a:cxn ang="0">
                    <a:pos x="1" y="7"/>
                  </a:cxn>
                  <a:cxn ang="0">
                    <a:pos x="0" y="9"/>
                  </a:cxn>
                  <a:cxn ang="0">
                    <a:pos x="1" y="10"/>
                  </a:cxn>
                  <a:cxn ang="0">
                    <a:pos x="1" y="11"/>
                  </a:cxn>
                  <a:cxn ang="0">
                    <a:pos x="6" y="9"/>
                  </a:cxn>
                  <a:cxn ang="0">
                    <a:pos x="9" y="11"/>
                  </a:cxn>
                </a:cxnLst>
                <a:rect l="0" t="0" r="r" b="b"/>
                <a:pathLst>
                  <a:path w="21" h="11">
                    <a:moveTo>
                      <a:pt x="9" y="11"/>
                    </a:moveTo>
                    <a:lnTo>
                      <a:pt x="16" y="9"/>
                    </a:lnTo>
                    <a:lnTo>
                      <a:pt x="21" y="4"/>
                    </a:lnTo>
                    <a:lnTo>
                      <a:pt x="21" y="1"/>
                    </a:lnTo>
                    <a:lnTo>
                      <a:pt x="21" y="1"/>
                    </a:lnTo>
                    <a:lnTo>
                      <a:pt x="20" y="0"/>
                    </a:lnTo>
                    <a:lnTo>
                      <a:pt x="19" y="0"/>
                    </a:lnTo>
                    <a:lnTo>
                      <a:pt x="11" y="2"/>
                    </a:lnTo>
                    <a:lnTo>
                      <a:pt x="8" y="5"/>
                    </a:lnTo>
                    <a:lnTo>
                      <a:pt x="5" y="7"/>
                    </a:lnTo>
                    <a:lnTo>
                      <a:pt x="1" y="7"/>
                    </a:lnTo>
                    <a:lnTo>
                      <a:pt x="0" y="9"/>
                    </a:lnTo>
                    <a:lnTo>
                      <a:pt x="1" y="10"/>
                    </a:lnTo>
                    <a:lnTo>
                      <a:pt x="1" y="11"/>
                    </a:lnTo>
                    <a:lnTo>
                      <a:pt x="6" y="9"/>
                    </a:lnTo>
                    <a:lnTo>
                      <a:pt x="9"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0" name="Freeform 1415">
                <a:extLst>
                  <a:ext uri="{FF2B5EF4-FFF2-40B4-BE49-F238E27FC236}">
                    <a16:creationId xmlns:a16="http://schemas.microsoft.com/office/drawing/2014/main" id="{C4F998DB-21F8-7732-B3D2-274A5F7E8CF9}"/>
                  </a:ext>
                </a:extLst>
              </p:cNvPr>
              <p:cNvSpPr>
                <a:spLocks/>
              </p:cNvSpPr>
              <p:nvPr/>
            </p:nvSpPr>
            <p:spPr bwMode="auto">
              <a:xfrm>
                <a:off x="2959101" y="2670175"/>
                <a:ext cx="33338" cy="17463"/>
              </a:xfrm>
              <a:custGeom>
                <a:avLst/>
                <a:gdLst/>
                <a:ahLst/>
                <a:cxnLst>
                  <a:cxn ang="0">
                    <a:pos x="9" y="11"/>
                  </a:cxn>
                  <a:cxn ang="0">
                    <a:pos x="16" y="9"/>
                  </a:cxn>
                  <a:cxn ang="0">
                    <a:pos x="21" y="4"/>
                  </a:cxn>
                  <a:cxn ang="0">
                    <a:pos x="21" y="1"/>
                  </a:cxn>
                  <a:cxn ang="0">
                    <a:pos x="21" y="1"/>
                  </a:cxn>
                  <a:cxn ang="0">
                    <a:pos x="20" y="0"/>
                  </a:cxn>
                  <a:cxn ang="0">
                    <a:pos x="19" y="0"/>
                  </a:cxn>
                  <a:cxn ang="0">
                    <a:pos x="11" y="2"/>
                  </a:cxn>
                  <a:cxn ang="0">
                    <a:pos x="8" y="5"/>
                  </a:cxn>
                  <a:cxn ang="0">
                    <a:pos x="5" y="7"/>
                  </a:cxn>
                  <a:cxn ang="0">
                    <a:pos x="1" y="7"/>
                  </a:cxn>
                  <a:cxn ang="0">
                    <a:pos x="0" y="9"/>
                  </a:cxn>
                  <a:cxn ang="0">
                    <a:pos x="1" y="10"/>
                  </a:cxn>
                  <a:cxn ang="0">
                    <a:pos x="1" y="11"/>
                  </a:cxn>
                  <a:cxn ang="0">
                    <a:pos x="6" y="9"/>
                  </a:cxn>
                  <a:cxn ang="0">
                    <a:pos x="9" y="11"/>
                  </a:cxn>
                </a:cxnLst>
                <a:rect l="0" t="0" r="r" b="b"/>
                <a:pathLst>
                  <a:path w="21" h="11">
                    <a:moveTo>
                      <a:pt x="9" y="11"/>
                    </a:moveTo>
                    <a:lnTo>
                      <a:pt x="16" y="9"/>
                    </a:lnTo>
                    <a:lnTo>
                      <a:pt x="21" y="4"/>
                    </a:lnTo>
                    <a:lnTo>
                      <a:pt x="21" y="1"/>
                    </a:lnTo>
                    <a:lnTo>
                      <a:pt x="21" y="1"/>
                    </a:lnTo>
                    <a:lnTo>
                      <a:pt x="20" y="0"/>
                    </a:lnTo>
                    <a:lnTo>
                      <a:pt x="19" y="0"/>
                    </a:lnTo>
                    <a:lnTo>
                      <a:pt x="11" y="2"/>
                    </a:lnTo>
                    <a:lnTo>
                      <a:pt x="8" y="5"/>
                    </a:lnTo>
                    <a:lnTo>
                      <a:pt x="5" y="7"/>
                    </a:lnTo>
                    <a:lnTo>
                      <a:pt x="1" y="7"/>
                    </a:lnTo>
                    <a:lnTo>
                      <a:pt x="0" y="9"/>
                    </a:lnTo>
                    <a:lnTo>
                      <a:pt x="1" y="10"/>
                    </a:lnTo>
                    <a:lnTo>
                      <a:pt x="1" y="11"/>
                    </a:lnTo>
                    <a:lnTo>
                      <a:pt x="6" y="9"/>
                    </a:lnTo>
                    <a:lnTo>
                      <a:pt x="9"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1" name="Freeform 1416">
                <a:extLst>
                  <a:ext uri="{FF2B5EF4-FFF2-40B4-BE49-F238E27FC236}">
                    <a16:creationId xmlns:a16="http://schemas.microsoft.com/office/drawing/2014/main" id="{76F311B5-1437-429B-E167-74DC09EE38BF}"/>
                  </a:ext>
                </a:extLst>
              </p:cNvPr>
              <p:cNvSpPr>
                <a:spLocks/>
              </p:cNvSpPr>
              <p:nvPr/>
            </p:nvSpPr>
            <p:spPr bwMode="auto">
              <a:xfrm>
                <a:off x="2959101" y="2670175"/>
                <a:ext cx="33338" cy="17463"/>
              </a:xfrm>
              <a:custGeom>
                <a:avLst/>
                <a:gdLst/>
                <a:ahLst/>
                <a:cxnLst>
                  <a:cxn ang="0">
                    <a:pos x="9" y="11"/>
                  </a:cxn>
                  <a:cxn ang="0">
                    <a:pos x="16" y="9"/>
                  </a:cxn>
                  <a:cxn ang="0">
                    <a:pos x="21" y="4"/>
                  </a:cxn>
                  <a:cxn ang="0">
                    <a:pos x="21" y="1"/>
                  </a:cxn>
                  <a:cxn ang="0">
                    <a:pos x="21" y="1"/>
                  </a:cxn>
                  <a:cxn ang="0">
                    <a:pos x="20" y="0"/>
                  </a:cxn>
                  <a:cxn ang="0">
                    <a:pos x="19" y="0"/>
                  </a:cxn>
                  <a:cxn ang="0">
                    <a:pos x="11" y="2"/>
                  </a:cxn>
                  <a:cxn ang="0">
                    <a:pos x="8" y="5"/>
                  </a:cxn>
                  <a:cxn ang="0">
                    <a:pos x="5" y="7"/>
                  </a:cxn>
                  <a:cxn ang="0">
                    <a:pos x="1" y="7"/>
                  </a:cxn>
                  <a:cxn ang="0">
                    <a:pos x="0" y="9"/>
                  </a:cxn>
                  <a:cxn ang="0">
                    <a:pos x="1" y="10"/>
                  </a:cxn>
                  <a:cxn ang="0">
                    <a:pos x="1" y="11"/>
                  </a:cxn>
                  <a:cxn ang="0">
                    <a:pos x="6" y="9"/>
                  </a:cxn>
                  <a:cxn ang="0">
                    <a:pos x="9" y="11"/>
                  </a:cxn>
                </a:cxnLst>
                <a:rect l="0" t="0" r="r" b="b"/>
                <a:pathLst>
                  <a:path w="21" h="11">
                    <a:moveTo>
                      <a:pt x="9" y="11"/>
                    </a:moveTo>
                    <a:lnTo>
                      <a:pt x="16" y="9"/>
                    </a:lnTo>
                    <a:lnTo>
                      <a:pt x="21" y="4"/>
                    </a:lnTo>
                    <a:lnTo>
                      <a:pt x="21" y="1"/>
                    </a:lnTo>
                    <a:lnTo>
                      <a:pt x="21" y="1"/>
                    </a:lnTo>
                    <a:lnTo>
                      <a:pt x="20" y="0"/>
                    </a:lnTo>
                    <a:lnTo>
                      <a:pt x="19" y="0"/>
                    </a:lnTo>
                    <a:lnTo>
                      <a:pt x="11" y="2"/>
                    </a:lnTo>
                    <a:lnTo>
                      <a:pt x="8" y="5"/>
                    </a:lnTo>
                    <a:lnTo>
                      <a:pt x="5" y="7"/>
                    </a:lnTo>
                    <a:lnTo>
                      <a:pt x="1" y="7"/>
                    </a:lnTo>
                    <a:lnTo>
                      <a:pt x="0" y="9"/>
                    </a:lnTo>
                    <a:lnTo>
                      <a:pt x="1" y="10"/>
                    </a:lnTo>
                    <a:lnTo>
                      <a:pt x="1" y="11"/>
                    </a:lnTo>
                    <a:lnTo>
                      <a:pt x="6" y="9"/>
                    </a:lnTo>
                    <a:lnTo>
                      <a:pt x="9"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2" name="Freeform 1417">
                <a:extLst>
                  <a:ext uri="{FF2B5EF4-FFF2-40B4-BE49-F238E27FC236}">
                    <a16:creationId xmlns:a16="http://schemas.microsoft.com/office/drawing/2014/main" id="{A35A2BF0-FA63-3919-3DE4-4D1CB35C1A18}"/>
                  </a:ext>
                </a:extLst>
              </p:cNvPr>
              <p:cNvSpPr>
                <a:spLocks/>
              </p:cNvSpPr>
              <p:nvPr/>
            </p:nvSpPr>
            <p:spPr bwMode="auto">
              <a:xfrm>
                <a:off x="3032126" y="2632075"/>
                <a:ext cx="7938" cy="11113"/>
              </a:xfrm>
              <a:custGeom>
                <a:avLst/>
                <a:gdLst/>
                <a:ahLst/>
                <a:cxnLst>
                  <a:cxn ang="0">
                    <a:pos x="1" y="7"/>
                  </a:cxn>
                  <a:cxn ang="0">
                    <a:pos x="5" y="7"/>
                  </a:cxn>
                  <a:cxn ang="0">
                    <a:pos x="5" y="5"/>
                  </a:cxn>
                  <a:cxn ang="0">
                    <a:pos x="5" y="2"/>
                  </a:cxn>
                  <a:cxn ang="0">
                    <a:pos x="3" y="0"/>
                  </a:cxn>
                  <a:cxn ang="0">
                    <a:pos x="3" y="2"/>
                  </a:cxn>
                  <a:cxn ang="0">
                    <a:pos x="3" y="3"/>
                  </a:cxn>
                  <a:cxn ang="0">
                    <a:pos x="0" y="4"/>
                  </a:cxn>
                  <a:cxn ang="0">
                    <a:pos x="0" y="5"/>
                  </a:cxn>
                  <a:cxn ang="0">
                    <a:pos x="1" y="7"/>
                  </a:cxn>
                </a:cxnLst>
                <a:rect l="0" t="0" r="r" b="b"/>
                <a:pathLst>
                  <a:path w="5" h="7">
                    <a:moveTo>
                      <a:pt x="1" y="7"/>
                    </a:moveTo>
                    <a:lnTo>
                      <a:pt x="5" y="7"/>
                    </a:lnTo>
                    <a:lnTo>
                      <a:pt x="5" y="5"/>
                    </a:lnTo>
                    <a:lnTo>
                      <a:pt x="5" y="2"/>
                    </a:lnTo>
                    <a:lnTo>
                      <a:pt x="3" y="0"/>
                    </a:lnTo>
                    <a:lnTo>
                      <a:pt x="3" y="2"/>
                    </a:lnTo>
                    <a:lnTo>
                      <a:pt x="3" y="3"/>
                    </a:lnTo>
                    <a:lnTo>
                      <a:pt x="0" y="4"/>
                    </a:lnTo>
                    <a:lnTo>
                      <a:pt x="0" y="5"/>
                    </a:lnTo>
                    <a:lnTo>
                      <a:pt x="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3" name="Freeform 1418">
                <a:extLst>
                  <a:ext uri="{FF2B5EF4-FFF2-40B4-BE49-F238E27FC236}">
                    <a16:creationId xmlns:a16="http://schemas.microsoft.com/office/drawing/2014/main" id="{58FEC33C-12AB-D62A-F338-30F6530A779F}"/>
                  </a:ext>
                </a:extLst>
              </p:cNvPr>
              <p:cNvSpPr>
                <a:spLocks/>
              </p:cNvSpPr>
              <p:nvPr/>
            </p:nvSpPr>
            <p:spPr bwMode="auto">
              <a:xfrm>
                <a:off x="3032126" y="2632075"/>
                <a:ext cx="7938" cy="11113"/>
              </a:xfrm>
              <a:custGeom>
                <a:avLst/>
                <a:gdLst/>
                <a:ahLst/>
                <a:cxnLst>
                  <a:cxn ang="0">
                    <a:pos x="1" y="7"/>
                  </a:cxn>
                  <a:cxn ang="0">
                    <a:pos x="5" y="7"/>
                  </a:cxn>
                  <a:cxn ang="0">
                    <a:pos x="5" y="5"/>
                  </a:cxn>
                  <a:cxn ang="0">
                    <a:pos x="5" y="2"/>
                  </a:cxn>
                  <a:cxn ang="0">
                    <a:pos x="3" y="0"/>
                  </a:cxn>
                  <a:cxn ang="0">
                    <a:pos x="3" y="2"/>
                  </a:cxn>
                  <a:cxn ang="0">
                    <a:pos x="3" y="3"/>
                  </a:cxn>
                  <a:cxn ang="0">
                    <a:pos x="0" y="4"/>
                  </a:cxn>
                  <a:cxn ang="0">
                    <a:pos x="0" y="5"/>
                  </a:cxn>
                  <a:cxn ang="0">
                    <a:pos x="1" y="7"/>
                  </a:cxn>
                </a:cxnLst>
                <a:rect l="0" t="0" r="r" b="b"/>
                <a:pathLst>
                  <a:path w="5" h="7">
                    <a:moveTo>
                      <a:pt x="1" y="7"/>
                    </a:moveTo>
                    <a:lnTo>
                      <a:pt x="5" y="7"/>
                    </a:lnTo>
                    <a:lnTo>
                      <a:pt x="5" y="5"/>
                    </a:lnTo>
                    <a:lnTo>
                      <a:pt x="5" y="2"/>
                    </a:lnTo>
                    <a:lnTo>
                      <a:pt x="3" y="0"/>
                    </a:lnTo>
                    <a:lnTo>
                      <a:pt x="3" y="2"/>
                    </a:lnTo>
                    <a:lnTo>
                      <a:pt x="3" y="3"/>
                    </a:lnTo>
                    <a:lnTo>
                      <a:pt x="0" y="4"/>
                    </a:lnTo>
                    <a:lnTo>
                      <a:pt x="0" y="5"/>
                    </a:lnTo>
                    <a:lnTo>
                      <a:pt x="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4" name="Freeform 1419">
                <a:extLst>
                  <a:ext uri="{FF2B5EF4-FFF2-40B4-BE49-F238E27FC236}">
                    <a16:creationId xmlns:a16="http://schemas.microsoft.com/office/drawing/2014/main" id="{66BA539D-CB62-D912-BD18-3D37CB51D3D8}"/>
                  </a:ext>
                </a:extLst>
              </p:cNvPr>
              <p:cNvSpPr>
                <a:spLocks/>
              </p:cNvSpPr>
              <p:nvPr/>
            </p:nvSpPr>
            <p:spPr bwMode="auto">
              <a:xfrm>
                <a:off x="3032126" y="2632075"/>
                <a:ext cx="7938" cy="11113"/>
              </a:xfrm>
              <a:custGeom>
                <a:avLst/>
                <a:gdLst/>
                <a:ahLst/>
                <a:cxnLst>
                  <a:cxn ang="0">
                    <a:pos x="1" y="7"/>
                  </a:cxn>
                  <a:cxn ang="0">
                    <a:pos x="5" y="7"/>
                  </a:cxn>
                  <a:cxn ang="0">
                    <a:pos x="5" y="5"/>
                  </a:cxn>
                  <a:cxn ang="0">
                    <a:pos x="5" y="2"/>
                  </a:cxn>
                  <a:cxn ang="0">
                    <a:pos x="3" y="0"/>
                  </a:cxn>
                  <a:cxn ang="0">
                    <a:pos x="3" y="2"/>
                  </a:cxn>
                  <a:cxn ang="0">
                    <a:pos x="3" y="3"/>
                  </a:cxn>
                  <a:cxn ang="0">
                    <a:pos x="0" y="4"/>
                  </a:cxn>
                  <a:cxn ang="0">
                    <a:pos x="0" y="5"/>
                  </a:cxn>
                  <a:cxn ang="0">
                    <a:pos x="1" y="7"/>
                  </a:cxn>
                </a:cxnLst>
                <a:rect l="0" t="0" r="r" b="b"/>
                <a:pathLst>
                  <a:path w="5" h="7">
                    <a:moveTo>
                      <a:pt x="1" y="7"/>
                    </a:moveTo>
                    <a:lnTo>
                      <a:pt x="5" y="7"/>
                    </a:lnTo>
                    <a:lnTo>
                      <a:pt x="5" y="5"/>
                    </a:lnTo>
                    <a:lnTo>
                      <a:pt x="5" y="2"/>
                    </a:lnTo>
                    <a:lnTo>
                      <a:pt x="3" y="0"/>
                    </a:lnTo>
                    <a:lnTo>
                      <a:pt x="3" y="2"/>
                    </a:lnTo>
                    <a:lnTo>
                      <a:pt x="3" y="3"/>
                    </a:lnTo>
                    <a:lnTo>
                      <a:pt x="0" y="4"/>
                    </a:lnTo>
                    <a:lnTo>
                      <a:pt x="0" y="5"/>
                    </a:lnTo>
                    <a:lnTo>
                      <a:pt x="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5" name="Freeform 1420">
                <a:extLst>
                  <a:ext uri="{FF2B5EF4-FFF2-40B4-BE49-F238E27FC236}">
                    <a16:creationId xmlns:a16="http://schemas.microsoft.com/office/drawing/2014/main" id="{73EE8610-914C-C16E-6634-43E375922B5F}"/>
                  </a:ext>
                </a:extLst>
              </p:cNvPr>
              <p:cNvSpPr>
                <a:spLocks/>
              </p:cNvSpPr>
              <p:nvPr/>
            </p:nvSpPr>
            <p:spPr bwMode="auto">
              <a:xfrm>
                <a:off x="3032126" y="2632075"/>
                <a:ext cx="7938" cy="11113"/>
              </a:xfrm>
              <a:custGeom>
                <a:avLst/>
                <a:gdLst/>
                <a:ahLst/>
                <a:cxnLst>
                  <a:cxn ang="0">
                    <a:pos x="1" y="7"/>
                  </a:cxn>
                  <a:cxn ang="0">
                    <a:pos x="5" y="7"/>
                  </a:cxn>
                  <a:cxn ang="0">
                    <a:pos x="5" y="5"/>
                  </a:cxn>
                  <a:cxn ang="0">
                    <a:pos x="5" y="2"/>
                  </a:cxn>
                  <a:cxn ang="0">
                    <a:pos x="3" y="0"/>
                  </a:cxn>
                  <a:cxn ang="0">
                    <a:pos x="3" y="2"/>
                  </a:cxn>
                  <a:cxn ang="0">
                    <a:pos x="3" y="3"/>
                  </a:cxn>
                  <a:cxn ang="0">
                    <a:pos x="0" y="4"/>
                  </a:cxn>
                  <a:cxn ang="0">
                    <a:pos x="0" y="5"/>
                  </a:cxn>
                  <a:cxn ang="0">
                    <a:pos x="1" y="7"/>
                  </a:cxn>
                </a:cxnLst>
                <a:rect l="0" t="0" r="r" b="b"/>
                <a:pathLst>
                  <a:path w="5" h="7">
                    <a:moveTo>
                      <a:pt x="1" y="7"/>
                    </a:moveTo>
                    <a:lnTo>
                      <a:pt x="5" y="7"/>
                    </a:lnTo>
                    <a:lnTo>
                      <a:pt x="5" y="5"/>
                    </a:lnTo>
                    <a:lnTo>
                      <a:pt x="5" y="2"/>
                    </a:lnTo>
                    <a:lnTo>
                      <a:pt x="3" y="0"/>
                    </a:lnTo>
                    <a:lnTo>
                      <a:pt x="3" y="2"/>
                    </a:lnTo>
                    <a:lnTo>
                      <a:pt x="3" y="3"/>
                    </a:lnTo>
                    <a:lnTo>
                      <a:pt x="0" y="4"/>
                    </a:lnTo>
                    <a:lnTo>
                      <a:pt x="0" y="5"/>
                    </a:lnTo>
                    <a:lnTo>
                      <a:pt x="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6" name="Freeform 1421">
                <a:extLst>
                  <a:ext uri="{FF2B5EF4-FFF2-40B4-BE49-F238E27FC236}">
                    <a16:creationId xmlns:a16="http://schemas.microsoft.com/office/drawing/2014/main" id="{904658F4-63AB-E599-890B-90E3E0F587C4}"/>
                  </a:ext>
                </a:extLst>
              </p:cNvPr>
              <p:cNvSpPr>
                <a:spLocks/>
              </p:cNvSpPr>
              <p:nvPr/>
            </p:nvSpPr>
            <p:spPr bwMode="auto">
              <a:xfrm>
                <a:off x="3006726" y="2606675"/>
                <a:ext cx="23813" cy="20638"/>
              </a:xfrm>
              <a:custGeom>
                <a:avLst/>
                <a:gdLst/>
                <a:ahLst/>
                <a:cxnLst>
                  <a:cxn ang="0">
                    <a:pos x="7" y="13"/>
                  </a:cxn>
                  <a:cxn ang="0">
                    <a:pos x="10" y="10"/>
                  </a:cxn>
                  <a:cxn ang="0">
                    <a:pos x="12" y="8"/>
                  </a:cxn>
                  <a:cxn ang="0">
                    <a:pos x="15" y="4"/>
                  </a:cxn>
                  <a:cxn ang="0">
                    <a:pos x="15" y="3"/>
                  </a:cxn>
                  <a:cxn ang="0">
                    <a:pos x="14" y="1"/>
                  </a:cxn>
                  <a:cxn ang="0">
                    <a:pos x="12" y="0"/>
                  </a:cxn>
                  <a:cxn ang="0">
                    <a:pos x="2" y="0"/>
                  </a:cxn>
                  <a:cxn ang="0">
                    <a:pos x="0" y="1"/>
                  </a:cxn>
                  <a:cxn ang="0">
                    <a:pos x="0" y="1"/>
                  </a:cxn>
                  <a:cxn ang="0">
                    <a:pos x="5" y="8"/>
                  </a:cxn>
                  <a:cxn ang="0">
                    <a:pos x="5" y="11"/>
                  </a:cxn>
                  <a:cxn ang="0">
                    <a:pos x="6" y="11"/>
                  </a:cxn>
                  <a:cxn ang="0">
                    <a:pos x="7" y="13"/>
                  </a:cxn>
                </a:cxnLst>
                <a:rect l="0" t="0" r="r" b="b"/>
                <a:pathLst>
                  <a:path w="15" h="13">
                    <a:moveTo>
                      <a:pt x="7" y="13"/>
                    </a:moveTo>
                    <a:lnTo>
                      <a:pt x="10" y="10"/>
                    </a:lnTo>
                    <a:lnTo>
                      <a:pt x="12" y="8"/>
                    </a:lnTo>
                    <a:lnTo>
                      <a:pt x="15" y="4"/>
                    </a:lnTo>
                    <a:lnTo>
                      <a:pt x="15" y="3"/>
                    </a:lnTo>
                    <a:lnTo>
                      <a:pt x="14" y="1"/>
                    </a:lnTo>
                    <a:lnTo>
                      <a:pt x="12" y="0"/>
                    </a:lnTo>
                    <a:lnTo>
                      <a:pt x="2" y="0"/>
                    </a:lnTo>
                    <a:lnTo>
                      <a:pt x="0" y="1"/>
                    </a:lnTo>
                    <a:lnTo>
                      <a:pt x="0" y="1"/>
                    </a:lnTo>
                    <a:lnTo>
                      <a:pt x="5" y="8"/>
                    </a:lnTo>
                    <a:lnTo>
                      <a:pt x="5" y="11"/>
                    </a:lnTo>
                    <a:lnTo>
                      <a:pt x="6" y="11"/>
                    </a:lnTo>
                    <a:lnTo>
                      <a:pt x="7"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7" name="Freeform 1422">
                <a:extLst>
                  <a:ext uri="{FF2B5EF4-FFF2-40B4-BE49-F238E27FC236}">
                    <a16:creationId xmlns:a16="http://schemas.microsoft.com/office/drawing/2014/main" id="{792130E2-9F7F-7B5D-BAA2-005AA601C4CC}"/>
                  </a:ext>
                </a:extLst>
              </p:cNvPr>
              <p:cNvSpPr>
                <a:spLocks/>
              </p:cNvSpPr>
              <p:nvPr/>
            </p:nvSpPr>
            <p:spPr bwMode="auto">
              <a:xfrm>
                <a:off x="3006726" y="2606675"/>
                <a:ext cx="23813" cy="20638"/>
              </a:xfrm>
              <a:custGeom>
                <a:avLst/>
                <a:gdLst/>
                <a:ahLst/>
                <a:cxnLst>
                  <a:cxn ang="0">
                    <a:pos x="7" y="13"/>
                  </a:cxn>
                  <a:cxn ang="0">
                    <a:pos x="10" y="10"/>
                  </a:cxn>
                  <a:cxn ang="0">
                    <a:pos x="12" y="8"/>
                  </a:cxn>
                  <a:cxn ang="0">
                    <a:pos x="15" y="4"/>
                  </a:cxn>
                  <a:cxn ang="0">
                    <a:pos x="15" y="3"/>
                  </a:cxn>
                  <a:cxn ang="0">
                    <a:pos x="14" y="1"/>
                  </a:cxn>
                  <a:cxn ang="0">
                    <a:pos x="12" y="0"/>
                  </a:cxn>
                  <a:cxn ang="0">
                    <a:pos x="2" y="0"/>
                  </a:cxn>
                  <a:cxn ang="0">
                    <a:pos x="0" y="1"/>
                  </a:cxn>
                  <a:cxn ang="0">
                    <a:pos x="0" y="1"/>
                  </a:cxn>
                  <a:cxn ang="0">
                    <a:pos x="5" y="8"/>
                  </a:cxn>
                  <a:cxn ang="0">
                    <a:pos x="5" y="11"/>
                  </a:cxn>
                  <a:cxn ang="0">
                    <a:pos x="6" y="11"/>
                  </a:cxn>
                  <a:cxn ang="0">
                    <a:pos x="7" y="13"/>
                  </a:cxn>
                </a:cxnLst>
                <a:rect l="0" t="0" r="r" b="b"/>
                <a:pathLst>
                  <a:path w="15" h="13">
                    <a:moveTo>
                      <a:pt x="7" y="13"/>
                    </a:moveTo>
                    <a:lnTo>
                      <a:pt x="10" y="10"/>
                    </a:lnTo>
                    <a:lnTo>
                      <a:pt x="12" y="8"/>
                    </a:lnTo>
                    <a:lnTo>
                      <a:pt x="15" y="4"/>
                    </a:lnTo>
                    <a:lnTo>
                      <a:pt x="15" y="3"/>
                    </a:lnTo>
                    <a:lnTo>
                      <a:pt x="14" y="1"/>
                    </a:lnTo>
                    <a:lnTo>
                      <a:pt x="12" y="0"/>
                    </a:lnTo>
                    <a:lnTo>
                      <a:pt x="2" y="0"/>
                    </a:lnTo>
                    <a:lnTo>
                      <a:pt x="0" y="1"/>
                    </a:lnTo>
                    <a:lnTo>
                      <a:pt x="0" y="1"/>
                    </a:lnTo>
                    <a:lnTo>
                      <a:pt x="5" y="8"/>
                    </a:lnTo>
                    <a:lnTo>
                      <a:pt x="5" y="11"/>
                    </a:lnTo>
                    <a:lnTo>
                      <a:pt x="6" y="11"/>
                    </a:lnTo>
                    <a:lnTo>
                      <a:pt x="7"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8" name="Freeform 1423">
                <a:extLst>
                  <a:ext uri="{FF2B5EF4-FFF2-40B4-BE49-F238E27FC236}">
                    <a16:creationId xmlns:a16="http://schemas.microsoft.com/office/drawing/2014/main" id="{8BF4AA53-B532-E0B2-EA58-E1A9D2355BE5}"/>
                  </a:ext>
                </a:extLst>
              </p:cNvPr>
              <p:cNvSpPr>
                <a:spLocks/>
              </p:cNvSpPr>
              <p:nvPr/>
            </p:nvSpPr>
            <p:spPr bwMode="auto">
              <a:xfrm>
                <a:off x="3006726" y="2606675"/>
                <a:ext cx="23813" cy="20638"/>
              </a:xfrm>
              <a:custGeom>
                <a:avLst/>
                <a:gdLst/>
                <a:ahLst/>
                <a:cxnLst>
                  <a:cxn ang="0">
                    <a:pos x="7" y="13"/>
                  </a:cxn>
                  <a:cxn ang="0">
                    <a:pos x="10" y="10"/>
                  </a:cxn>
                  <a:cxn ang="0">
                    <a:pos x="12" y="8"/>
                  </a:cxn>
                  <a:cxn ang="0">
                    <a:pos x="15" y="4"/>
                  </a:cxn>
                  <a:cxn ang="0">
                    <a:pos x="15" y="3"/>
                  </a:cxn>
                  <a:cxn ang="0">
                    <a:pos x="14" y="1"/>
                  </a:cxn>
                  <a:cxn ang="0">
                    <a:pos x="12" y="0"/>
                  </a:cxn>
                  <a:cxn ang="0">
                    <a:pos x="2" y="0"/>
                  </a:cxn>
                  <a:cxn ang="0">
                    <a:pos x="0" y="1"/>
                  </a:cxn>
                  <a:cxn ang="0">
                    <a:pos x="0" y="1"/>
                  </a:cxn>
                  <a:cxn ang="0">
                    <a:pos x="5" y="8"/>
                  </a:cxn>
                  <a:cxn ang="0">
                    <a:pos x="5" y="11"/>
                  </a:cxn>
                  <a:cxn ang="0">
                    <a:pos x="6" y="11"/>
                  </a:cxn>
                  <a:cxn ang="0">
                    <a:pos x="7" y="13"/>
                  </a:cxn>
                </a:cxnLst>
                <a:rect l="0" t="0" r="r" b="b"/>
                <a:pathLst>
                  <a:path w="15" h="13">
                    <a:moveTo>
                      <a:pt x="7" y="13"/>
                    </a:moveTo>
                    <a:lnTo>
                      <a:pt x="10" y="10"/>
                    </a:lnTo>
                    <a:lnTo>
                      <a:pt x="12" y="8"/>
                    </a:lnTo>
                    <a:lnTo>
                      <a:pt x="15" y="4"/>
                    </a:lnTo>
                    <a:lnTo>
                      <a:pt x="15" y="3"/>
                    </a:lnTo>
                    <a:lnTo>
                      <a:pt x="14" y="1"/>
                    </a:lnTo>
                    <a:lnTo>
                      <a:pt x="12" y="0"/>
                    </a:lnTo>
                    <a:lnTo>
                      <a:pt x="2" y="0"/>
                    </a:lnTo>
                    <a:lnTo>
                      <a:pt x="0" y="1"/>
                    </a:lnTo>
                    <a:lnTo>
                      <a:pt x="0" y="1"/>
                    </a:lnTo>
                    <a:lnTo>
                      <a:pt x="5" y="8"/>
                    </a:lnTo>
                    <a:lnTo>
                      <a:pt x="5" y="11"/>
                    </a:lnTo>
                    <a:lnTo>
                      <a:pt x="6" y="11"/>
                    </a:lnTo>
                    <a:lnTo>
                      <a:pt x="7"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09" name="Freeform 1424">
                <a:extLst>
                  <a:ext uri="{FF2B5EF4-FFF2-40B4-BE49-F238E27FC236}">
                    <a16:creationId xmlns:a16="http://schemas.microsoft.com/office/drawing/2014/main" id="{723D2D7F-A034-5B99-EB12-9E9BB3213A97}"/>
                  </a:ext>
                </a:extLst>
              </p:cNvPr>
              <p:cNvSpPr>
                <a:spLocks/>
              </p:cNvSpPr>
              <p:nvPr/>
            </p:nvSpPr>
            <p:spPr bwMode="auto">
              <a:xfrm>
                <a:off x="3006726" y="2606675"/>
                <a:ext cx="23813" cy="20638"/>
              </a:xfrm>
              <a:custGeom>
                <a:avLst/>
                <a:gdLst/>
                <a:ahLst/>
                <a:cxnLst>
                  <a:cxn ang="0">
                    <a:pos x="7" y="13"/>
                  </a:cxn>
                  <a:cxn ang="0">
                    <a:pos x="10" y="10"/>
                  </a:cxn>
                  <a:cxn ang="0">
                    <a:pos x="12" y="8"/>
                  </a:cxn>
                  <a:cxn ang="0">
                    <a:pos x="15" y="4"/>
                  </a:cxn>
                  <a:cxn ang="0">
                    <a:pos x="15" y="3"/>
                  </a:cxn>
                  <a:cxn ang="0">
                    <a:pos x="14" y="1"/>
                  </a:cxn>
                  <a:cxn ang="0">
                    <a:pos x="12" y="0"/>
                  </a:cxn>
                  <a:cxn ang="0">
                    <a:pos x="2" y="0"/>
                  </a:cxn>
                  <a:cxn ang="0">
                    <a:pos x="0" y="1"/>
                  </a:cxn>
                  <a:cxn ang="0">
                    <a:pos x="0" y="1"/>
                  </a:cxn>
                  <a:cxn ang="0">
                    <a:pos x="5" y="8"/>
                  </a:cxn>
                  <a:cxn ang="0">
                    <a:pos x="5" y="11"/>
                  </a:cxn>
                  <a:cxn ang="0">
                    <a:pos x="6" y="11"/>
                  </a:cxn>
                  <a:cxn ang="0">
                    <a:pos x="7" y="13"/>
                  </a:cxn>
                </a:cxnLst>
                <a:rect l="0" t="0" r="r" b="b"/>
                <a:pathLst>
                  <a:path w="15" h="13">
                    <a:moveTo>
                      <a:pt x="7" y="13"/>
                    </a:moveTo>
                    <a:lnTo>
                      <a:pt x="10" y="10"/>
                    </a:lnTo>
                    <a:lnTo>
                      <a:pt x="12" y="8"/>
                    </a:lnTo>
                    <a:lnTo>
                      <a:pt x="15" y="4"/>
                    </a:lnTo>
                    <a:lnTo>
                      <a:pt x="15" y="3"/>
                    </a:lnTo>
                    <a:lnTo>
                      <a:pt x="14" y="1"/>
                    </a:lnTo>
                    <a:lnTo>
                      <a:pt x="12" y="0"/>
                    </a:lnTo>
                    <a:lnTo>
                      <a:pt x="2" y="0"/>
                    </a:lnTo>
                    <a:lnTo>
                      <a:pt x="0" y="1"/>
                    </a:lnTo>
                    <a:lnTo>
                      <a:pt x="0" y="1"/>
                    </a:lnTo>
                    <a:lnTo>
                      <a:pt x="5" y="8"/>
                    </a:lnTo>
                    <a:lnTo>
                      <a:pt x="5" y="11"/>
                    </a:lnTo>
                    <a:lnTo>
                      <a:pt x="6" y="11"/>
                    </a:lnTo>
                    <a:lnTo>
                      <a:pt x="7"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0" name="Freeform 1425">
                <a:extLst>
                  <a:ext uri="{FF2B5EF4-FFF2-40B4-BE49-F238E27FC236}">
                    <a16:creationId xmlns:a16="http://schemas.microsoft.com/office/drawing/2014/main" id="{318BF00E-27B4-E28C-9471-4FED9FD029B2}"/>
                  </a:ext>
                </a:extLst>
              </p:cNvPr>
              <p:cNvSpPr>
                <a:spLocks/>
              </p:cNvSpPr>
              <p:nvPr/>
            </p:nvSpPr>
            <p:spPr bwMode="auto">
              <a:xfrm>
                <a:off x="2994026" y="2597150"/>
                <a:ext cx="11113" cy="6350"/>
              </a:xfrm>
              <a:custGeom>
                <a:avLst/>
                <a:gdLst/>
                <a:ahLst/>
                <a:cxnLst>
                  <a:cxn ang="0">
                    <a:pos x="2" y="4"/>
                  </a:cxn>
                  <a:cxn ang="0">
                    <a:pos x="5" y="2"/>
                  </a:cxn>
                  <a:cxn ang="0">
                    <a:pos x="7" y="2"/>
                  </a:cxn>
                  <a:cxn ang="0">
                    <a:pos x="7" y="1"/>
                  </a:cxn>
                  <a:cxn ang="0">
                    <a:pos x="5" y="0"/>
                  </a:cxn>
                  <a:cxn ang="0">
                    <a:pos x="0" y="1"/>
                  </a:cxn>
                  <a:cxn ang="0">
                    <a:pos x="0" y="2"/>
                  </a:cxn>
                  <a:cxn ang="0">
                    <a:pos x="2" y="4"/>
                  </a:cxn>
                </a:cxnLst>
                <a:rect l="0" t="0" r="r" b="b"/>
                <a:pathLst>
                  <a:path w="7" h="4">
                    <a:moveTo>
                      <a:pt x="2" y="4"/>
                    </a:moveTo>
                    <a:lnTo>
                      <a:pt x="5" y="2"/>
                    </a:lnTo>
                    <a:lnTo>
                      <a:pt x="7" y="2"/>
                    </a:lnTo>
                    <a:lnTo>
                      <a:pt x="7" y="1"/>
                    </a:lnTo>
                    <a:lnTo>
                      <a:pt x="5" y="0"/>
                    </a:lnTo>
                    <a:lnTo>
                      <a:pt x="0" y="1"/>
                    </a:lnTo>
                    <a:lnTo>
                      <a:pt x="0" y="2"/>
                    </a:lnTo>
                    <a:lnTo>
                      <a:pt x="2"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1" name="Freeform 1426">
                <a:extLst>
                  <a:ext uri="{FF2B5EF4-FFF2-40B4-BE49-F238E27FC236}">
                    <a16:creationId xmlns:a16="http://schemas.microsoft.com/office/drawing/2014/main" id="{FDCC49C8-84E4-9E1B-B80A-59B0AAF5846E}"/>
                  </a:ext>
                </a:extLst>
              </p:cNvPr>
              <p:cNvSpPr>
                <a:spLocks/>
              </p:cNvSpPr>
              <p:nvPr/>
            </p:nvSpPr>
            <p:spPr bwMode="auto">
              <a:xfrm>
                <a:off x="2994026" y="2597150"/>
                <a:ext cx="11113" cy="6350"/>
              </a:xfrm>
              <a:custGeom>
                <a:avLst/>
                <a:gdLst/>
                <a:ahLst/>
                <a:cxnLst>
                  <a:cxn ang="0">
                    <a:pos x="2" y="4"/>
                  </a:cxn>
                  <a:cxn ang="0">
                    <a:pos x="5" y="2"/>
                  </a:cxn>
                  <a:cxn ang="0">
                    <a:pos x="7" y="2"/>
                  </a:cxn>
                  <a:cxn ang="0">
                    <a:pos x="7" y="1"/>
                  </a:cxn>
                  <a:cxn ang="0">
                    <a:pos x="5" y="0"/>
                  </a:cxn>
                  <a:cxn ang="0">
                    <a:pos x="0" y="1"/>
                  </a:cxn>
                  <a:cxn ang="0">
                    <a:pos x="0" y="2"/>
                  </a:cxn>
                  <a:cxn ang="0">
                    <a:pos x="2" y="4"/>
                  </a:cxn>
                </a:cxnLst>
                <a:rect l="0" t="0" r="r" b="b"/>
                <a:pathLst>
                  <a:path w="7" h="4">
                    <a:moveTo>
                      <a:pt x="2" y="4"/>
                    </a:moveTo>
                    <a:lnTo>
                      <a:pt x="5" y="2"/>
                    </a:lnTo>
                    <a:lnTo>
                      <a:pt x="7" y="2"/>
                    </a:lnTo>
                    <a:lnTo>
                      <a:pt x="7" y="1"/>
                    </a:lnTo>
                    <a:lnTo>
                      <a:pt x="5" y="0"/>
                    </a:lnTo>
                    <a:lnTo>
                      <a:pt x="0" y="1"/>
                    </a:lnTo>
                    <a:lnTo>
                      <a:pt x="0" y="2"/>
                    </a:lnTo>
                    <a:lnTo>
                      <a:pt x="2"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2" name="Freeform 1427">
                <a:extLst>
                  <a:ext uri="{FF2B5EF4-FFF2-40B4-BE49-F238E27FC236}">
                    <a16:creationId xmlns:a16="http://schemas.microsoft.com/office/drawing/2014/main" id="{06331EFA-F57D-0140-A0D1-B160D68DCF48}"/>
                  </a:ext>
                </a:extLst>
              </p:cNvPr>
              <p:cNvSpPr>
                <a:spLocks/>
              </p:cNvSpPr>
              <p:nvPr/>
            </p:nvSpPr>
            <p:spPr bwMode="auto">
              <a:xfrm>
                <a:off x="2994026" y="2597150"/>
                <a:ext cx="11113" cy="6350"/>
              </a:xfrm>
              <a:custGeom>
                <a:avLst/>
                <a:gdLst/>
                <a:ahLst/>
                <a:cxnLst>
                  <a:cxn ang="0">
                    <a:pos x="2" y="4"/>
                  </a:cxn>
                  <a:cxn ang="0">
                    <a:pos x="5" y="2"/>
                  </a:cxn>
                  <a:cxn ang="0">
                    <a:pos x="7" y="2"/>
                  </a:cxn>
                  <a:cxn ang="0">
                    <a:pos x="7" y="1"/>
                  </a:cxn>
                  <a:cxn ang="0">
                    <a:pos x="5" y="0"/>
                  </a:cxn>
                  <a:cxn ang="0">
                    <a:pos x="0" y="1"/>
                  </a:cxn>
                  <a:cxn ang="0">
                    <a:pos x="0" y="2"/>
                  </a:cxn>
                  <a:cxn ang="0">
                    <a:pos x="2" y="4"/>
                  </a:cxn>
                </a:cxnLst>
                <a:rect l="0" t="0" r="r" b="b"/>
                <a:pathLst>
                  <a:path w="7" h="4">
                    <a:moveTo>
                      <a:pt x="2" y="4"/>
                    </a:moveTo>
                    <a:lnTo>
                      <a:pt x="5" y="2"/>
                    </a:lnTo>
                    <a:lnTo>
                      <a:pt x="7" y="2"/>
                    </a:lnTo>
                    <a:lnTo>
                      <a:pt x="7" y="1"/>
                    </a:lnTo>
                    <a:lnTo>
                      <a:pt x="5" y="0"/>
                    </a:lnTo>
                    <a:lnTo>
                      <a:pt x="0" y="1"/>
                    </a:lnTo>
                    <a:lnTo>
                      <a:pt x="0" y="2"/>
                    </a:lnTo>
                    <a:lnTo>
                      <a:pt x="2"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3" name="Freeform 1428">
                <a:extLst>
                  <a:ext uri="{FF2B5EF4-FFF2-40B4-BE49-F238E27FC236}">
                    <a16:creationId xmlns:a16="http://schemas.microsoft.com/office/drawing/2014/main" id="{F7C35633-B34B-EA7D-E05E-FAD0C9BF05A1}"/>
                  </a:ext>
                </a:extLst>
              </p:cNvPr>
              <p:cNvSpPr>
                <a:spLocks/>
              </p:cNvSpPr>
              <p:nvPr/>
            </p:nvSpPr>
            <p:spPr bwMode="auto">
              <a:xfrm>
                <a:off x="2994026" y="2597150"/>
                <a:ext cx="11113" cy="6350"/>
              </a:xfrm>
              <a:custGeom>
                <a:avLst/>
                <a:gdLst/>
                <a:ahLst/>
                <a:cxnLst>
                  <a:cxn ang="0">
                    <a:pos x="2" y="4"/>
                  </a:cxn>
                  <a:cxn ang="0">
                    <a:pos x="5" y="2"/>
                  </a:cxn>
                  <a:cxn ang="0">
                    <a:pos x="7" y="2"/>
                  </a:cxn>
                  <a:cxn ang="0">
                    <a:pos x="7" y="1"/>
                  </a:cxn>
                  <a:cxn ang="0">
                    <a:pos x="5" y="0"/>
                  </a:cxn>
                  <a:cxn ang="0">
                    <a:pos x="0" y="1"/>
                  </a:cxn>
                  <a:cxn ang="0">
                    <a:pos x="0" y="2"/>
                  </a:cxn>
                  <a:cxn ang="0">
                    <a:pos x="2" y="4"/>
                  </a:cxn>
                </a:cxnLst>
                <a:rect l="0" t="0" r="r" b="b"/>
                <a:pathLst>
                  <a:path w="7" h="4">
                    <a:moveTo>
                      <a:pt x="2" y="4"/>
                    </a:moveTo>
                    <a:lnTo>
                      <a:pt x="5" y="2"/>
                    </a:lnTo>
                    <a:lnTo>
                      <a:pt x="7" y="2"/>
                    </a:lnTo>
                    <a:lnTo>
                      <a:pt x="7" y="1"/>
                    </a:lnTo>
                    <a:lnTo>
                      <a:pt x="5" y="0"/>
                    </a:lnTo>
                    <a:lnTo>
                      <a:pt x="0" y="1"/>
                    </a:lnTo>
                    <a:lnTo>
                      <a:pt x="0" y="2"/>
                    </a:lnTo>
                    <a:lnTo>
                      <a:pt x="2"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4" name="Freeform 1429">
                <a:extLst>
                  <a:ext uri="{FF2B5EF4-FFF2-40B4-BE49-F238E27FC236}">
                    <a16:creationId xmlns:a16="http://schemas.microsoft.com/office/drawing/2014/main" id="{CBE7264E-2B06-627D-8DCF-447E23AC429A}"/>
                  </a:ext>
                </a:extLst>
              </p:cNvPr>
              <p:cNvSpPr>
                <a:spLocks/>
              </p:cNvSpPr>
              <p:nvPr/>
            </p:nvSpPr>
            <p:spPr bwMode="auto">
              <a:xfrm>
                <a:off x="2994026" y="2476500"/>
                <a:ext cx="103188" cy="139700"/>
              </a:xfrm>
              <a:custGeom>
                <a:avLst/>
                <a:gdLst/>
                <a:ahLst/>
                <a:cxnLst>
                  <a:cxn ang="0">
                    <a:pos x="44" y="88"/>
                  </a:cxn>
                  <a:cxn ang="0">
                    <a:pos x="51" y="80"/>
                  </a:cxn>
                  <a:cxn ang="0">
                    <a:pos x="63" y="71"/>
                  </a:cxn>
                  <a:cxn ang="0">
                    <a:pos x="65" y="67"/>
                  </a:cxn>
                  <a:cxn ang="0">
                    <a:pos x="53" y="64"/>
                  </a:cxn>
                  <a:cxn ang="0">
                    <a:pos x="45" y="60"/>
                  </a:cxn>
                  <a:cxn ang="0">
                    <a:pos x="44" y="56"/>
                  </a:cxn>
                  <a:cxn ang="0">
                    <a:pos x="40" y="44"/>
                  </a:cxn>
                  <a:cxn ang="0">
                    <a:pos x="38" y="40"/>
                  </a:cxn>
                  <a:cxn ang="0">
                    <a:pos x="44" y="29"/>
                  </a:cxn>
                  <a:cxn ang="0">
                    <a:pos x="45" y="16"/>
                  </a:cxn>
                  <a:cxn ang="0">
                    <a:pos x="42" y="13"/>
                  </a:cxn>
                  <a:cxn ang="0">
                    <a:pos x="39" y="3"/>
                  </a:cxn>
                  <a:cxn ang="0">
                    <a:pos x="34" y="0"/>
                  </a:cxn>
                  <a:cxn ang="0">
                    <a:pos x="27" y="11"/>
                  </a:cxn>
                  <a:cxn ang="0">
                    <a:pos x="28" y="19"/>
                  </a:cxn>
                  <a:cxn ang="0">
                    <a:pos x="28" y="26"/>
                  </a:cxn>
                  <a:cxn ang="0">
                    <a:pos x="23" y="28"/>
                  </a:cxn>
                  <a:cxn ang="0">
                    <a:pos x="20" y="21"/>
                  </a:cxn>
                  <a:cxn ang="0">
                    <a:pos x="15" y="13"/>
                  </a:cxn>
                  <a:cxn ang="0">
                    <a:pos x="13" y="13"/>
                  </a:cxn>
                  <a:cxn ang="0">
                    <a:pos x="14" y="19"/>
                  </a:cxn>
                  <a:cxn ang="0">
                    <a:pos x="14" y="23"/>
                  </a:cxn>
                  <a:cxn ang="0">
                    <a:pos x="10" y="24"/>
                  </a:cxn>
                  <a:cxn ang="0">
                    <a:pos x="12" y="29"/>
                  </a:cxn>
                  <a:cxn ang="0">
                    <a:pos x="9" y="31"/>
                  </a:cxn>
                  <a:cxn ang="0">
                    <a:pos x="4" y="23"/>
                  </a:cxn>
                  <a:cxn ang="0">
                    <a:pos x="2" y="24"/>
                  </a:cxn>
                  <a:cxn ang="0">
                    <a:pos x="0" y="30"/>
                  </a:cxn>
                  <a:cxn ang="0">
                    <a:pos x="8" y="41"/>
                  </a:cxn>
                  <a:cxn ang="0">
                    <a:pos x="10" y="39"/>
                  </a:cxn>
                  <a:cxn ang="0">
                    <a:pos x="14" y="36"/>
                  </a:cxn>
                  <a:cxn ang="0">
                    <a:pos x="15" y="39"/>
                  </a:cxn>
                  <a:cxn ang="0">
                    <a:pos x="20" y="42"/>
                  </a:cxn>
                  <a:cxn ang="0">
                    <a:pos x="24" y="45"/>
                  </a:cxn>
                  <a:cxn ang="0">
                    <a:pos x="24" y="49"/>
                  </a:cxn>
                  <a:cxn ang="0">
                    <a:pos x="19" y="46"/>
                  </a:cxn>
                  <a:cxn ang="0">
                    <a:pos x="17" y="50"/>
                  </a:cxn>
                  <a:cxn ang="0">
                    <a:pos x="15" y="54"/>
                  </a:cxn>
                  <a:cxn ang="0">
                    <a:pos x="20" y="57"/>
                  </a:cxn>
                  <a:cxn ang="0">
                    <a:pos x="20" y="61"/>
                  </a:cxn>
                  <a:cxn ang="0">
                    <a:pos x="24" y="62"/>
                  </a:cxn>
                  <a:cxn ang="0">
                    <a:pos x="25" y="66"/>
                  </a:cxn>
                  <a:cxn ang="0">
                    <a:pos x="25" y="67"/>
                  </a:cxn>
                  <a:cxn ang="0">
                    <a:pos x="33" y="66"/>
                  </a:cxn>
                  <a:cxn ang="0">
                    <a:pos x="34" y="69"/>
                  </a:cxn>
                  <a:cxn ang="0">
                    <a:pos x="35" y="71"/>
                  </a:cxn>
                  <a:cxn ang="0">
                    <a:pos x="38" y="72"/>
                  </a:cxn>
                  <a:cxn ang="0">
                    <a:pos x="42" y="67"/>
                  </a:cxn>
                  <a:cxn ang="0">
                    <a:pos x="44" y="69"/>
                  </a:cxn>
                  <a:cxn ang="0">
                    <a:pos x="50" y="74"/>
                  </a:cxn>
                  <a:cxn ang="0">
                    <a:pos x="42" y="80"/>
                  </a:cxn>
                  <a:cxn ang="0">
                    <a:pos x="37" y="87"/>
                  </a:cxn>
                  <a:cxn ang="0">
                    <a:pos x="38" y="88"/>
                  </a:cxn>
                </a:cxnLst>
                <a:rect l="0" t="0" r="r" b="b"/>
                <a:pathLst>
                  <a:path w="65" h="88">
                    <a:moveTo>
                      <a:pt x="38" y="88"/>
                    </a:moveTo>
                    <a:lnTo>
                      <a:pt x="44" y="88"/>
                    </a:lnTo>
                    <a:lnTo>
                      <a:pt x="45" y="85"/>
                    </a:lnTo>
                    <a:lnTo>
                      <a:pt x="51" y="80"/>
                    </a:lnTo>
                    <a:lnTo>
                      <a:pt x="55" y="77"/>
                    </a:lnTo>
                    <a:lnTo>
                      <a:pt x="63" y="71"/>
                    </a:lnTo>
                    <a:lnTo>
                      <a:pt x="65" y="69"/>
                    </a:lnTo>
                    <a:lnTo>
                      <a:pt x="65" y="67"/>
                    </a:lnTo>
                    <a:lnTo>
                      <a:pt x="63" y="66"/>
                    </a:lnTo>
                    <a:lnTo>
                      <a:pt x="53" y="64"/>
                    </a:lnTo>
                    <a:lnTo>
                      <a:pt x="48" y="62"/>
                    </a:lnTo>
                    <a:lnTo>
                      <a:pt x="45" y="60"/>
                    </a:lnTo>
                    <a:lnTo>
                      <a:pt x="45" y="59"/>
                    </a:lnTo>
                    <a:lnTo>
                      <a:pt x="44" y="56"/>
                    </a:lnTo>
                    <a:lnTo>
                      <a:pt x="40" y="55"/>
                    </a:lnTo>
                    <a:lnTo>
                      <a:pt x="40" y="44"/>
                    </a:lnTo>
                    <a:lnTo>
                      <a:pt x="39" y="42"/>
                    </a:lnTo>
                    <a:lnTo>
                      <a:pt x="38" y="40"/>
                    </a:lnTo>
                    <a:lnTo>
                      <a:pt x="42" y="36"/>
                    </a:lnTo>
                    <a:lnTo>
                      <a:pt x="44" y="29"/>
                    </a:lnTo>
                    <a:lnTo>
                      <a:pt x="45" y="23"/>
                    </a:lnTo>
                    <a:lnTo>
                      <a:pt x="45" y="16"/>
                    </a:lnTo>
                    <a:lnTo>
                      <a:pt x="44" y="15"/>
                    </a:lnTo>
                    <a:lnTo>
                      <a:pt x="42" y="13"/>
                    </a:lnTo>
                    <a:lnTo>
                      <a:pt x="40" y="6"/>
                    </a:lnTo>
                    <a:lnTo>
                      <a:pt x="39" y="3"/>
                    </a:lnTo>
                    <a:lnTo>
                      <a:pt x="37" y="0"/>
                    </a:lnTo>
                    <a:lnTo>
                      <a:pt x="34" y="0"/>
                    </a:lnTo>
                    <a:lnTo>
                      <a:pt x="32" y="1"/>
                    </a:lnTo>
                    <a:lnTo>
                      <a:pt x="27" y="11"/>
                    </a:lnTo>
                    <a:lnTo>
                      <a:pt x="29" y="16"/>
                    </a:lnTo>
                    <a:lnTo>
                      <a:pt x="28" y="19"/>
                    </a:lnTo>
                    <a:lnTo>
                      <a:pt x="28" y="24"/>
                    </a:lnTo>
                    <a:lnTo>
                      <a:pt x="28" y="26"/>
                    </a:lnTo>
                    <a:lnTo>
                      <a:pt x="24" y="28"/>
                    </a:lnTo>
                    <a:lnTo>
                      <a:pt x="23" y="28"/>
                    </a:lnTo>
                    <a:lnTo>
                      <a:pt x="22" y="26"/>
                    </a:lnTo>
                    <a:lnTo>
                      <a:pt x="20" y="21"/>
                    </a:lnTo>
                    <a:lnTo>
                      <a:pt x="18" y="20"/>
                    </a:lnTo>
                    <a:lnTo>
                      <a:pt x="15" y="13"/>
                    </a:lnTo>
                    <a:lnTo>
                      <a:pt x="13" y="11"/>
                    </a:lnTo>
                    <a:lnTo>
                      <a:pt x="13" y="13"/>
                    </a:lnTo>
                    <a:lnTo>
                      <a:pt x="13" y="16"/>
                    </a:lnTo>
                    <a:lnTo>
                      <a:pt x="14" y="19"/>
                    </a:lnTo>
                    <a:lnTo>
                      <a:pt x="14" y="21"/>
                    </a:lnTo>
                    <a:lnTo>
                      <a:pt x="14" y="23"/>
                    </a:lnTo>
                    <a:lnTo>
                      <a:pt x="13" y="23"/>
                    </a:lnTo>
                    <a:lnTo>
                      <a:pt x="10" y="24"/>
                    </a:lnTo>
                    <a:lnTo>
                      <a:pt x="10" y="26"/>
                    </a:lnTo>
                    <a:lnTo>
                      <a:pt x="12" y="29"/>
                    </a:lnTo>
                    <a:lnTo>
                      <a:pt x="10" y="31"/>
                    </a:lnTo>
                    <a:lnTo>
                      <a:pt x="9" y="31"/>
                    </a:lnTo>
                    <a:lnTo>
                      <a:pt x="5" y="24"/>
                    </a:lnTo>
                    <a:lnTo>
                      <a:pt x="4" y="23"/>
                    </a:lnTo>
                    <a:lnTo>
                      <a:pt x="2" y="24"/>
                    </a:lnTo>
                    <a:lnTo>
                      <a:pt x="2" y="24"/>
                    </a:lnTo>
                    <a:lnTo>
                      <a:pt x="2" y="28"/>
                    </a:lnTo>
                    <a:lnTo>
                      <a:pt x="0" y="30"/>
                    </a:lnTo>
                    <a:lnTo>
                      <a:pt x="3" y="37"/>
                    </a:lnTo>
                    <a:lnTo>
                      <a:pt x="8" y="41"/>
                    </a:lnTo>
                    <a:lnTo>
                      <a:pt x="10" y="41"/>
                    </a:lnTo>
                    <a:lnTo>
                      <a:pt x="10" y="39"/>
                    </a:lnTo>
                    <a:lnTo>
                      <a:pt x="13" y="36"/>
                    </a:lnTo>
                    <a:lnTo>
                      <a:pt x="14" y="36"/>
                    </a:lnTo>
                    <a:lnTo>
                      <a:pt x="15" y="36"/>
                    </a:lnTo>
                    <a:lnTo>
                      <a:pt x="15" y="39"/>
                    </a:lnTo>
                    <a:lnTo>
                      <a:pt x="19" y="40"/>
                    </a:lnTo>
                    <a:lnTo>
                      <a:pt x="20" y="42"/>
                    </a:lnTo>
                    <a:lnTo>
                      <a:pt x="23" y="45"/>
                    </a:lnTo>
                    <a:lnTo>
                      <a:pt x="24" y="45"/>
                    </a:lnTo>
                    <a:lnTo>
                      <a:pt x="24" y="46"/>
                    </a:lnTo>
                    <a:lnTo>
                      <a:pt x="24" y="49"/>
                    </a:lnTo>
                    <a:lnTo>
                      <a:pt x="22" y="49"/>
                    </a:lnTo>
                    <a:lnTo>
                      <a:pt x="19" y="46"/>
                    </a:lnTo>
                    <a:lnTo>
                      <a:pt x="18" y="46"/>
                    </a:lnTo>
                    <a:lnTo>
                      <a:pt x="17" y="50"/>
                    </a:lnTo>
                    <a:lnTo>
                      <a:pt x="15" y="51"/>
                    </a:lnTo>
                    <a:lnTo>
                      <a:pt x="15" y="54"/>
                    </a:lnTo>
                    <a:lnTo>
                      <a:pt x="17" y="56"/>
                    </a:lnTo>
                    <a:lnTo>
                      <a:pt x="20" y="57"/>
                    </a:lnTo>
                    <a:lnTo>
                      <a:pt x="19" y="62"/>
                    </a:lnTo>
                    <a:lnTo>
                      <a:pt x="20" y="61"/>
                    </a:lnTo>
                    <a:lnTo>
                      <a:pt x="22" y="62"/>
                    </a:lnTo>
                    <a:lnTo>
                      <a:pt x="24" y="62"/>
                    </a:lnTo>
                    <a:lnTo>
                      <a:pt x="25" y="62"/>
                    </a:lnTo>
                    <a:lnTo>
                      <a:pt x="25" y="66"/>
                    </a:lnTo>
                    <a:lnTo>
                      <a:pt x="25" y="67"/>
                    </a:lnTo>
                    <a:lnTo>
                      <a:pt x="25" y="67"/>
                    </a:lnTo>
                    <a:lnTo>
                      <a:pt x="30" y="66"/>
                    </a:lnTo>
                    <a:lnTo>
                      <a:pt x="33" y="66"/>
                    </a:lnTo>
                    <a:lnTo>
                      <a:pt x="33" y="66"/>
                    </a:lnTo>
                    <a:lnTo>
                      <a:pt x="34" y="69"/>
                    </a:lnTo>
                    <a:lnTo>
                      <a:pt x="35" y="70"/>
                    </a:lnTo>
                    <a:lnTo>
                      <a:pt x="35" y="71"/>
                    </a:lnTo>
                    <a:lnTo>
                      <a:pt x="37" y="72"/>
                    </a:lnTo>
                    <a:lnTo>
                      <a:pt x="38" y="72"/>
                    </a:lnTo>
                    <a:lnTo>
                      <a:pt x="40" y="67"/>
                    </a:lnTo>
                    <a:lnTo>
                      <a:pt x="42" y="67"/>
                    </a:lnTo>
                    <a:lnTo>
                      <a:pt x="43" y="67"/>
                    </a:lnTo>
                    <a:lnTo>
                      <a:pt x="44" y="69"/>
                    </a:lnTo>
                    <a:lnTo>
                      <a:pt x="45" y="70"/>
                    </a:lnTo>
                    <a:lnTo>
                      <a:pt x="50" y="74"/>
                    </a:lnTo>
                    <a:lnTo>
                      <a:pt x="49" y="76"/>
                    </a:lnTo>
                    <a:lnTo>
                      <a:pt x="42" y="80"/>
                    </a:lnTo>
                    <a:lnTo>
                      <a:pt x="38" y="85"/>
                    </a:lnTo>
                    <a:lnTo>
                      <a:pt x="37" y="87"/>
                    </a:lnTo>
                    <a:lnTo>
                      <a:pt x="37" y="87"/>
                    </a:lnTo>
                    <a:lnTo>
                      <a:pt x="38" y="8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5" name="Freeform 1430">
                <a:extLst>
                  <a:ext uri="{FF2B5EF4-FFF2-40B4-BE49-F238E27FC236}">
                    <a16:creationId xmlns:a16="http://schemas.microsoft.com/office/drawing/2014/main" id="{1DD56063-3D59-2403-A3D9-3E1348A803D4}"/>
                  </a:ext>
                </a:extLst>
              </p:cNvPr>
              <p:cNvSpPr>
                <a:spLocks/>
              </p:cNvSpPr>
              <p:nvPr/>
            </p:nvSpPr>
            <p:spPr bwMode="auto">
              <a:xfrm>
                <a:off x="2994026" y="2476500"/>
                <a:ext cx="103188" cy="139700"/>
              </a:xfrm>
              <a:custGeom>
                <a:avLst/>
                <a:gdLst/>
                <a:ahLst/>
                <a:cxnLst>
                  <a:cxn ang="0">
                    <a:pos x="44" y="88"/>
                  </a:cxn>
                  <a:cxn ang="0">
                    <a:pos x="51" y="80"/>
                  </a:cxn>
                  <a:cxn ang="0">
                    <a:pos x="63" y="71"/>
                  </a:cxn>
                  <a:cxn ang="0">
                    <a:pos x="65" y="67"/>
                  </a:cxn>
                  <a:cxn ang="0">
                    <a:pos x="53" y="64"/>
                  </a:cxn>
                  <a:cxn ang="0">
                    <a:pos x="45" y="60"/>
                  </a:cxn>
                  <a:cxn ang="0">
                    <a:pos x="44" y="56"/>
                  </a:cxn>
                  <a:cxn ang="0">
                    <a:pos x="40" y="44"/>
                  </a:cxn>
                  <a:cxn ang="0">
                    <a:pos x="38" y="40"/>
                  </a:cxn>
                  <a:cxn ang="0">
                    <a:pos x="44" y="29"/>
                  </a:cxn>
                  <a:cxn ang="0">
                    <a:pos x="45" y="16"/>
                  </a:cxn>
                  <a:cxn ang="0">
                    <a:pos x="42" y="13"/>
                  </a:cxn>
                  <a:cxn ang="0">
                    <a:pos x="39" y="3"/>
                  </a:cxn>
                  <a:cxn ang="0">
                    <a:pos x="34" y="0"/>
                  </a:cxn>
                  <a:cxn ang="0">
                    <a:pos x="27" y="11"/>
                  </a:cxn>
                  <a:cxn ang="0">
                    <a:pos x="28" y="19"/>
                  </a:cxn>
                  <a:cxn ang="0">
                    <a:pos x="28" y="26"/>
                  </a:cxn>
                  <a:cxn ang="0">
                    <a:pos x="23" y="28"/>
                  </a:cxn>
                  <a:cxn ang="0">
                    <a:pos x="20" y="21"/>
                  </a:cxn>
                  <a:cxn ang="0">
                    <a:pos x="15" y="13"/>
                  </a:cxn>
                  <a:cxn ang="0">
                    <a:pos x="13" y="13"/>
                  </a:cxn>
                  <a:cxn ang="0">
                    <a:pos x="14" y="19"/>
                  </a:cxn>
                  <a:cxn ang="0">
                    <a:pos x="14" y="23"/>
                  </a:cxn>
                  <a:cxn ang="0">
                    <a:pos x="10" y="24"/>
                  </a:cxn>
                  <a:cxn ang="0">
                    <a:pos x="12" y="29"/>
                  </a:cxn>
                  <a:cxn ang="0">
                    <a:pos x="9" y="31"/>
                  </a:cxn>
                  <a:cxn ang="0">
                    <a:pos x="4" y="23"/>
                  </a:cxn>
                  <a:cxn ang="0">
                    <a:pos x="2" y="24"/>
                  </a:cxn>
                  <a:cxn ang="0">
                    <a:pos x="0" y="30"/>
                  </a:cxn>
                  <a:cxn ang="0">
                    <a:pos x="8" y="41"/>
                  </a:cxn>
                  <a:cxn ang="0">
                    <a:pos x="10" y="39"/>
                  </a:cxn>
                  <a:cxn ang="0">
                    <a:pos x="14" y="36"/>
                  </a:cxn>
                  <a:cxn ang="0">
                    <a:pos x="15" y="39"/>
                  </a:cxn>
                  <a:cxn ang="0">
                    <a:pos x="20" y="42"/>
                  </a:cxn>
                  <a:cxn ang="0">
                    <a:pos x="24" y="45"/>
                  </a:cxn>
                  <a:cxn ang="0">
                    <a:pos x="24" y="49"/>
                  </a:cxn>
                  <a:cxn ang="0">
                    <a:pos x="19" y="46"/>
                  </a:cxn>
                  <a:cxn ang="0">
                    <a:pos x="17" y="50"/>
                  </a:cxn>
                  <a:cxn ang="0">
                    <a:pos x="15" y="54"/>
                  </a:cxn>
                  <a:cxn ang="0">
                    <a:pos x="20" y="57"/>
                  </a:cxn>
                  <a:cxn ang="0">
                    <a:pos x="20" y="61"/>
                  </a:cxn>
                  <a:cxn ang="0">
                    <a:pos x="24" y="62"/>
                  </a:cxn>
                  <a:cxn ang="0">
                    <a:pos x="25" y="66"/>
                  </a:cxn>
                  <a:cxn ang="0">
                    <a:pos x="25" y="67"/>
                  </a:cxn>
                  <a:cxn ang="0">
                    <a:pos x="33" y="66"/>
                  </a:cxn>
                  <a:cxn ang="0">
                    <a:pos x="34" y="69"/>
                  </a:cxn>
                  <a:cxn ang="0">
                    <a:pos x="35" y="71"/>
                  </a:cxn>
                  <a:cxn ang="0">
                    <a:pos x="38" y="72"/>
                  </a:cxn>
                  <a:cxn ang="0">
                    <a:pos x="42" y="67"/>
                  </a:cxn>
                  <a:cxn ang="0">
                    <a:pos x="44" y="69"/>
                  </a:cxn>
                  <a:cxn ang="0">
                    <a:pos x="50" y="74"/>
                  </a:cxn>
                  <a:cxn ang="0">
                    <a:pos x="42" y="80"/>
                  </a:cxn>
                  <a:cxn ang="0">
                    <a:pos x="37" y="87"/>
                  </a:cxn>
                  <a:cxn ang="0">
                    <a:pos x="38" y="88"/>
                  </a:cxn>
                </a:cxnLst>
                <a:rect l="0" t="0" r="r" b="b"/>
                <a:pathLst>
                  <a:path w="65" h="88">
                    <a:moveTo>
                      <a:pt x="38" y="88"/>
                    </a:moveTo>
                    <a:lnTo>
                      <a:pt x="44" y="88"/>
                    </a:lnTo>
                    <a:lnTo>
                      <a:pt x="45" y="85"/>
                    </a:lnTo>
                    <a:lnTo>
                      <a:pt x="51" y="80"/>
                    </a:lnTo>
                    <a:lnTo>
                      <a:pt x="55" y="77"/>
                    </a:lnTo>
                    <a:lnTo>
                      <a:pt x="63" y="71"/>
                    </a:lnTo>
                    <a:lnTo>
                      <a:pt x="65" y="69"/>
                    </a:lnTo>
                    <a:lnTo>
                      <a:pt x="65" y="67"/>
                    </a:lnTo>
                    <a:lnTo>
                      <a:pt x="63" y="66"/>
                    </a:lnTo>
                    <a:lnTo>
                      <a:pt x="53" y="64"/>
                    </a:lnTo>
                    <a:lnTo>
                      <a:pt x="48" y="62"/>
                    </a:lnTo>
                    <a:lnTo>
                      <a:pt x="45" y="60"/>
                    </a:lnTo>
                    <a:lnTo>
                      <a:pt x="45" y="59"/>
                    </a:lnTo>
                    <a:lnTo>
                      <a:pt x="44" y="56"/>
                    </a:lnTo>
                    <a:lnTo>
                      <a:pt x="40" y="55"/>
                    </a:lnTo>
                    <a:lnTo>
                      <a:pt x="40" y="44"/>
                    </a:lnTo>
                    <a:lnTo>
                      <a:pt x="39" y="42"/>
                    </a:lnTo>
                    <a:lnTo>
                      <a:pt x="38" y="40"/>
                    </a:lnTo>
                    <a:lnTo>
                      <a:pt x="42" y="36"/>
                    </a:lnTo>
                    <a:lnTo>
                      <a:pt x="44" y="29"/>
                    </a:lnTo>
                    <a:lnTo>
                      <a:pt x="45" y="23"/>
                    </a:lnTo>
                    <a:lnTo>
                      <a:pt x="45" y="16"/>
                    </a:lnTo>
                    <a:lnTo>
                      <a:pt x="44" y="15"/>
                    </a:lnTo>
                    <a:lnTo>
                      <a:pt x="42" y="13"/>
                    </a:lnTo>
                    <a:lnTo>
                      <a:pt x="40" y="6"/>
                    </a:lnTo>
                    <a:lnTo>
                      <a:pt x="39" y="3"/>
                    </a:lnTo>
                    <a:lnTo>
                      <a:pt x="37" y="0"/>
                    </a:lnTo>
                    <a:lnTo>
                      <a:pt x="34" y="0"/>
                    </a:lnTo>
                    <a:lnTo>
                      <a:pt x="32" y="1"/>
                    </a:lnTo>
                    <a:lnTo>
                      <a:pt x="27" y="11"/>
                    </a:lnTo>
                    <a:lnTo>
                      <a:pt x="29" y="16"/>
                    </a:lnTo>
                    <a:lnTo>
                      <a:pt x="28" y="19"/>
                    </a:lnTo>
                    <a:lnTo>
                      <a:pt x="28" y="24"/>
                    </a:lnTo>
                    <a:lnTo>
                      <a:pt x="28" y="26"/>
                    </a:lnTo>
                    <a:lnTo>
                      <a:pt x="24" y="28"/>
                    </a:lnTo>
                    <a:lnTo>
                      <a:pt x="23" y="28"/>
                    </a:lnTo>
                    <a:lnTo>
                      <a:pt x="22" y="26"/>
                    </a:lnTo>
                    <a:lnTo>
                      <a:pt x="20" y="21"/>
                    </a:lnTo>
                    <a:lnTo>
                      <a:pt x="18" y="20"/>
                    </a:lnTo>
                    <a:lnTo>
                      <a:pt x="15" y="13"/>
                    </a:lnTo>
                    <a:lnTo>
                      <a:pt x="13" y="11"/>
                    </a:lnTo>
                    <a:lnTo>
                      <a:pt x="13" y="13"/>
                    </a:lnTo>
                    <a:lnTo>
                      <a:pt x="13" y="16"/>
                    </a:lnTo>
                    <a:lnTo>
                      <a:pt x="14" y="19"/>
                    </a:lnTo>
                    <a:lnTo>
                      <a:pt x="14" y="21"/>
                    </a:lnTo>
                    <a:lnTo>
                      <a:pt x="14" y="23"/>
                    </a:lnTo>
                    <a:lnTo>
                      <a:pt x="13" y="23"/>
                    </a:lnTo>
                    <a:lnTo>
                      <a:pt x="10" y="24"/>
                    </a:lnTo>
                    <a:lnTo>
                      <a:pt x="10" y="26"/>
                    </a:lnTo>
                    <a:lnTo>
                      <a:pt x="12" y="29"/>
                    </a:lnTo>
                    <a:lnTo>
                      <a:pt x="10" y="31"/>
                    </a:lnTo>
                    <a:lnTo>
                      <a:pt x="9" y="31"/>
                    </a:lnTo>
                    <a:lnTo>
                      <a:pt x="5" y="24"/>
                    </a:lnTo>
                    <a:lnTo>
                      <a:pt x="4" y="23"/>
                    </a:lnTo>
                    <a:lnTo>
                      <a:pt x="2" y="24"/>
                    </a:lnTo>
                    <a:lnTo>
                      <a:pt x="2" y="24"/>
                    </a:lnTo>
                    <a:lnTo>
                      <a:pt x="2" y="28"/>
                    </a:lnTo>
                    <a:lnTo>
                      <a:pt x="0" y="30"/>
                    </a:lnTo>
                    <a:lnTo>
                      <a:pt x="3" y="37"/>
                    </a:lnTo>
                    <a:lnTo>
                      <a:pt x="8" y="41"/>
                    </a:lnTo>
                    <a:lnTo>
                      <a:pt x="10" y="41"/>
                    </a:lnTo>
                    <a:lnTo>
                      <a:pt x="10" y="39"/>
                    </a:lnTo>
                    <a:lnTo>
                      <a:pt x="13" y="36"/>
                    </a:lnTo>
                    <a:lnTo>
                      <a:pt x="14" y="36"/>
                    </a:lnTo>
                    <a:lnTo>
                      <a:pt x="15" y="36"/>
                    </a:lnTo>
                    <a:lnTo>
                      <a:pt x="15" y="39"/>
                    </a:lnTo>
                    <a:lnTo>
                      <a:pt x="19" y="40"/>
                    </a:lnTo>
                    <a:lnTo>
                      <a:pt x="20" y="42"/>
                    </a:lnTo>
                    <a:lnTo>
                      <a:pt x="23" y="45"/>
                    </a:lnTo>
                    <a:lnTo>
                      <a:pt x="24" y="45"/>
                    </a:lnTo>
                    <a:lnTo>
                      <a:pt x="24" y="46"/>
                    </a:lnTo>
                    <a:lnTo>
                      <a:pt x="24" y="49"/>
                    </a:lnTo>
                    <a:lnTo>
                      <a:pt x="22" y="49"/>
                    </a:lnTo>
                    <a:lnTo>
                      <a:pt x="19" y="46"/>
                    </a:lnTo>
                    <a:lnTo>
                      <a:pt x="18" y="46"/>
                    </a:lnTo>
                    <a:lnTo>
                      <a:pt x="17" y="50"/>
                    </a:lnTo>
                    <a:lnTo>
                      <a:pt x="15" y="51"/>
                    </a:lnTo>
                    <a:lnTo>
                      <a:pt x="15" y="54"/>
                    </a:lnTo>
                    <a:lnTo>
                      <a:pt x="17" y="56"/>
                    </a:lnTo>
                    <a:lnTo>
                      <a:pt x="20" y="57"/>
                    </a:lnTo>
                    <a:lnTo>
                      <a:pt x="19" y="62"/>
                    </a:lnTo>
                    <a:lnTo>
                      <a:pt x="20" y="61"/>
                    </a:lnTo>
                    <a:lnTo>
                      <a:pt x="22" y="62"/>
                    </a:lnTo>
                    <a:lnTo>
                      <a:pt x="24" y="62"/>
                    </a:lnTo>
                    <a:lnTo>
                      <a:pt x="25" y="62"/>
                    </a:lnTo>
                    <a:lnTo>
                      <a:pt x="25" y="66"/>
                    </a:lnTo>
                    <a:lnTo>
                      <a:pt x="25" y="67"/>
                    </a:lnTo>
                    <a:lnTo>
                      <a:pt x="25" y="67"/>
                    </a:lnTo>
                    <a:lnTo>
                      <a:pt x="30" y="66"/>
                    </a:lnTo>
                    <a:lnTo>
                      <a:pt x="33" y="66"/>
                    </a:lnTo>
                    <a:lnTo>
                      <a:pt x="33" y="66"/>
                    </a:lnTo>
                    <a:lnTo>
                      <a:pt x="34" y="69"/>
                    </a:lnTo>
                    <a:lnTo>
                      <a:pt x="35" y="70"/>
                    </a:lnTo>
                    <a:lnTo>
                      <a:pt x="35" y="71"/>
                    </a:lnTo>
                    <a:lnTo>
                      <a:pt x="37" y="72"/>
                    </a:lnTo>
                    <a:lnTo>
                      <a:pt x="38" y="72"/>
                    </a:lnTo>
                    <a:lnTo>
                      <a:pt x="40" y="67"/>
                    </a:lnTo>
                    <a:lnTo>
                      <a:pt x="42" y="67"/>
                    </a:lnTo>
                    <a:lnTo>
                      <a:pt x="43" y="67"/>
                    </a:lnTo>
                    <a:lnTo>
                      <a:pt x="44" y="69"/>
                    </a:lnTo>
                    <a:lnTo>
                      <a:pt x="45" y="70"/>
                    </a:lnTo>
                    <a:lnTo>
                      <a:pt x="50" y="74"/>
                    </a:lnTo>
                    <a:lnTo>
                      <a:pt x="49" y="76"/>
                    </a:lnTo>
                    <a:lnTo>
                      <a:pt x="42" y="80"/>
                    </a:lnTo>
                    <a:lnTo>
                      <a:pt x="38" y="85"/>
                    </a:lnTo>
                    <a:lnTo>
                      <a:pt x="37" y="87"/>
                    </a:lnTo>
                    <a:lnTo>
                      <a:pt x="37" y="87"/>
                    </a:lnTo>
                    <a:lnTo>
                      <a:pt x="38" y="8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6" name="Freeform 1431">
                <a:extLst>
                  <a:ext uri="{FF2B5EF4-FFF2-40B4-BE49-F238E27FC236}">
                    <a16:creationId xmlns:a16="http://schemas.microsoft.com/office/drawing/2014/main" id="{415AD15A-8AB4-D51D-791A-7342562F7C7A}"/>
                  </a:ext>
                </a:extLst>
              </p:cNvPr>
              <p:cNvSpPr>
                <a:spLocks/>
              </p:cNvSpPr>
              <p:nvPr/>
            </p:nvSpPr>
            <p:spPr bwMode="auto">
              <a:xfrm>
                <a:off x="2994026" y="2476500"/>
                <a:ext cx="103188" cy="139700"/>
              </a:xfrm>
              <a:custGeom>
                <a:avLst/>
                <a:gdLst/>
                <a:ahLst/>
                <a:cxnLst>
                  <a:cxn ang="0">
                    <a:pos x="44" y="88"/>
                  </a:cxn>
                  <a:cxn ang="0">
                    <a:pos x="51" y="80"/>
                  </a:cxn>
                  <a:cxn ang="0">
                    <a:pos x="63" y="71"/>
                  </a:cxn>
                  <a:cxn ang="0">
                    <a:pos x="65" y="67"/>
                  </a:cxn>
                  <a:cxn ang="0">
                    <a:pos x="53" y="64"/>
                  </a:cxn>
                  <a:cxn ang="0">
                    <a:pos x="45" y="60"/>
                  </a:cxn>
                  <a:cxn ang="0">
                    <a:pos x="44" y="56"/>
                  </a:cxn>
                  <a:cxn ang="0">
                    <a:pos x="40" y="44"/>
                  </a:cxn>
                  <a:cxn ang="0">
                    <a:pos x="38" y="40"/>
                  </a:cxn>
                  <a:cxn ang="0">
                    <a:pos x="44" y="29"/>
                  </a:cxn>
                  <a:cxn ang="0">
                    <a:pos x="45" y="16"/>
                  </a:cxn>
                  <a:cxn ang="0">
                    <a:pos x="42" y="13"/>
                  </a:cxn>
                  <a:cxn ang="0">
                    <a:pos x="39" y="3"/>
                  </a:cxn>
                  <a:cxn ang="0">
                    <a:pos x="34" y="0"/>
                  </a:cxn>
                  <a:cxn ang="0">
                    <a:pos x="27" y="11"/>
                  </a:cxn>
                  <a:cxn ang="0">
                    <a:pos x="28" y="19"/>
                  </a:cxn>
                  <a:cxn ang="0">
                    <a:pos x="28" y="26"/>
                  </a:cxn>
                  <a:cxn ang="0">
                    <a:pos x="23" y="28"/>
                  </a:cxn>
                  <a:cxn ang="0">
                    <a:pos x="20" y="21"/>
                  </a:cxn>
                  <a:cxn ang="0">
                    <a:pos x="15" y="13"/>
                  </a:cxn>
                  <a:cxn ang="0">
                    <a:pos x="13" y="13"/>
                  </a:cxn>
                  <a:cxn ang="0">
                    <a:pos x="14" y="19"/>
                  </a:cxn>
                  <a:cxn ang="0">
                    <a:pos x="14" y="23"/>
                  </a:cxn>
                  <a:cxn ang="0">
                    <a:pos x="10" y="24"/>
                  </a:cxn>
                  <a:cxn ang="0">
                    <a:pos x="12" y="29"/>
                  </a:cxn>
                  <a:cxn ang="0">
                    <a:pos x="9" y="31"/>
                  </a:cxn>
                  <a:cxn ang="0">
                    <a:pos x="4" y="23"/>
                  </a:cxn>
                  <a:cxn ang="0">
                    <a:pos x="2" y="24"/>
                  </a:cxn>
                  <a:cxn ang="0">
                    <a:pos x="0" y="30"/>
                  </a:cxn>
                  <a:cxn ang="0">
                    <a:pos x="8" y="41"/>
                  </a:cxn>
                  <a:cxn ang="0">
                    <a:pos x="10" y="39"/>
                  </a:cxn>
                  <a:cxn ang="0">
                    <a:pos x="14" y="36"/>
                  </a:cxn>
                  <a:cxn ang="0">
                    <a:pos x="15" y="39"/>
                  </a:cxn>
                  <a:cxn ang="0">
                    <a:pos x="20" y="42"/>
                  </a:cxn>
                  <a:cxn ang="0">
                    <a:pos x="24" y="45"/>
                  </a:cxn>
                  <a:cxn ang="0">
                    <a:pos x="24" y="49"/>
                  </a:cxn>
                  <a:cxn ang="0">
                    <a:pos x="19" y="46"/>
                  </a:cxn>
                  <a:cxn ang="0">
                    <a:pos x="17" y="50"/>
                  </a:cxn>
                  <a:cxn ang="0">
                    <a:pos x="15" y="54"/>
                  </a:cxn>
                  <a:cxn ang="0">
                    <a:pos x="20" y="57"/>
                  </a:cxn>
                  <a:cxn ang="0">
                    <a:pos x="20" y="61"/>
                  </a:cxn>
                  <a:cxn ang="0">
                    <a:pos x="24" y="62"/>
                  </a:cxn>
                  <a:cxn ang="0">
                    <a:pos x="25" y="66"/>
                  </a:cxn>
                  <a:cxn ang="0">
                    <a:pos x="25" y="67"/>
                  </a:cxn>
                  <a:cxn ang="0">
                    <a:pos x="33" y="66"/>
                  </a:cxn>
                  <a:cxn ang="0">
                    <a:pos x="34" y="69"/>
                  </a:cxn>
                  <a:cxn ang="0">
                    <a:pos x="35" y="71"/>
                  </a:cxn>
                  <a:cxn ang="0">
                    <a:pos x="38" y="72"/>
                  </a:cxn>
                  <a:cxn ang="0">
                    <a:pos x="42" y="67"/>
                  </a:cxn>
                  <a:cxn ang="0">
                    <a:pos x="44" y="69"/>
                  </a:cxn>
                  <a:cxn ang="0">
                    <a:pos x="50" y="74"/>
                  </a:cxn>
                  <a:cxn ang="0">
                    <a:pos x="42" y="80"/>
                  </a:cxn>
                  <a:cxn ang="0">
                    <a:pos x="37" y="87"/>
                  </a:cxn>
                  <a:cxn ang="0">
                    <a:pos x="38" y="88"/>
                  </a:cxn>
                </a:cxnLst>
                <a:rect l="0" t="0" r="r" b="b"/>
                <a:pathLst>
                  <a:path w="65" h="88">
                    <a:moveTo>
                      <a:pt x="38" y="88"/>
                    </a:moveTo>
                    <a:lnTo>
                      <a:pt x="44" y="88"/>
                    </a:lnTo>
                    <a:lnTo>
                      <a:pt x="45" y="85"/>
                    </a:lnTo>
                    <a:lnTo>
                      <a:pt x="51" y="80"/>
                    </a:lnTo>
                    <a:lnTo>
                      <a:pt x="55" y="77"/>
                    </a:lnTo>
                    <a:lnTo>
                      <a:pt x="63" y="71"/>
                    </a:lnTo>
                    <a:lnTo>
                      <a:pt x="65" y="69"/>
                    </a:lnTo>
                    <a:lnTo>
                      <a:pt x="65" y="67"/>
                    </a:lnTo>
                    <a:lnTo>
                      <a:pt x="63" y="66"/>
                    </a:lnTo>
                    <a:lnTo>
                      <a:pt x="53" y="64"/>
                    </a:lnTo>
                    <a:lnTo>
                      <a:pt x="48" y="62"/>
                    </a:lnTo>
                    <a:lnTo>
                      <a:pt x="45" y="60"/>
                    </a:lnTo>
                    <a:lnTo>
                      <a:pt x="45" y="59"/>
                    </a:lnTo>
                    <a:lnTo>
                      <a:pt x="44" y="56"/>
                    </a:lnTo>
                    <a:lnTo>
                      <a:pt x="40" y="55"/>
                    </a:lnTo>
                    <a:lnTo>
                      <a:pt x="40" y="44"/>
                    </a:lnTo>
                    <a:lnTo>
                      <a:pt x="39" y="42"/>
                    </a:lnTo>
                    <a:lnTo>
                      <a:pt x="38" y="40"/>
                    </a:lnTo>
                    <a:lnTo>
                      <a:pt x="42" y="36"/>
                    </a:lnTo>
                    <a:lnTo>
                      <a:pt x="44" y="29"/>
                    </a:lnTo>
                    <a:lnTo>
                      <a:pt x="45" y="23"/>
                    </a:lnTo>
                    <a:lnTo>
                      <a:pt x="45" y="16"/>
                    </a:lnTo>
                    <a:lnTo>
                      <a:pt x="44" y="15"/>
                    </a:lnTo>
                    <a:lnTo>
                      <a:pt x="42" y="13"/>
                    </a:lnTo>
                    <a:lnTo>
                      <a:pt x="40" y="6"/>
                    </a:lnTo>
                    <a:lnTo>
                      <a:pt x="39" y="3"/>
                    </a:lnTo>
                    <a:lnTo>
                      <a:pt x="37" y="0"/>
                    </a:lnTo>
                    <a:lnTo>
                      <a:pt x="34" y="0"/>
                    </a:lnTo>
                    <a:lnTo>
                      <a:pt x="32" y="1"/>
                    </a:lnTo>
                    <a:lnTo>
                      <a:pt x="27" y="11"/>
                    </a:lnTo>
                    <a:lnTo>
                      <a:pt x="29" y="16"/>
                    </a:lnTo>
                    <a:lnTo>
                      <a:pt x="28" y="19"/>
                    </a:lnTo>
                    <a:lnTo>
                      <a:pt x="28" y="24"/>
                    </a:lnTo>
                    <a:lnTo>
                      <a:pt x="28" y="26"/>
                    </a:lnTo>
                    <a:lnTo>
                      <a:pt x="24" y="28"/>
                    </a:lnTo>
                    <a:lnTo>
                      <a:pt x="23" y="28"/>
                    </a:lnTo>
                    <a:lnTo>
                      <a:pt x="22" y="26"/>
                    </a:lnTo>
                    <a:lnTo>
                      <a:pt x="20" y="21"/>
                    </a:lnTo>
                    <a:lnTo>
                      <a:pt x="18" y="20"/>
                    </a:lnTo>
                    <a:lnTo>
                      <a:pt x="15" y="13"/>
                    </a:lnTo>
                    <a:lnTo>
                      <a:pt x="13" y="11"/>
                    </a:lnTo>
                    <a:lnTo>
                      <a:pt x="13" y="13"/>
                    </a:lnTo>
                    <a:lnTo>
                      <a:pt x="13" y="16"/>
                    </a:lnTo>
                    <a:lnTo>
                      <a:pt x="14" y="19"/>
                    </a:lnTo>
                    <a:lnTo>
                      <a:pt x="14" y="21"/>
                    </a:lnTo>
                    <a:lnTo>
                      <a:pt x="14" y="23"/>
                    </a:lnTo>
                    <a:lnTo>
                      <a:pt x="13" y="23"/>
                    </a:lnTo>
                    <a:lnTo>
                      <a:pt x="10" y="24"/>
                    </a:lnTo>
                    <a:lnTo>
                      <a:pt x="10" y="26"/>
                    </a:lnTo>
                    <a:lnTo>
                      <a:pt x="12" y="29"/>
                    </a:lnTo>
                    <a:lnTo>
                      <a:pt x="10" y="31"/>
                    </a:lnTo>
                    <a:lnTo>
                      <a:pt x="9" y="31"/>
                    </a:lnTo>
                    <a:lnTo>
                      <a:pt x="5" y="24"/>
                    </a:lnTo>
                    <a:lnTo>
                      <a:pt x="4" y="23"/>
                    </a:lnTo>
                    <a:lnTo>
                      <a:pt x="2" y="24"/>
                    </a:lnTo>
                    <a:lnTo>
                      <a:pt x="2" y="24"/>
                    </a:lnTo>
                    <a:lnTo>
                      <a:pt x="2" y="28"/>
                    </a:lnTo>
                    <a:lnTo>
                      <a:pt x="0" y="30"/>
                    </a:lnTo>
                    <a:lnTo>
                      <a:pt x="3" y="37"/>
                    </a:lnTo>
                    <a:lnTo>
                      <a:pt x="8" y="41"/>
                    </a:lnTo>
                    <a:lnTo>
                      <a:pt x="10" y="41"/>
                    </a:lnTo>
                    <a:lnTo>
                      <a:pt x="10" y="39"/>
                    </a:lnTo>
                    <a:lnTo>
                      <a:pt x="13" y="36"/>
                    </a:lnTo>
                    <a:lnTo>
                      <a:pt x="14" y="36"/>
                    </a:lnTo>
                    <a:lnTo>
                      <a:pt x="15" y="36"/>
                    </a:lnTo>
                    <a:lnTo>
                      <a:pt x="15" y="39"/>
                    </a:lnTo>
                    <a:lnTo>
                      <a:pt x="19" y="40"/>
                    </a:lnTo>
                    <a:lnTo>
                      <a:pt x="20" y="42"/>
                    </a:lnTo>
                    <a:lnTo>
                      <a:pt x="23" y="45"/>
                    </a:lnTo>
                    <a:lnTo>
                      <a:pt x="24" y="45"/>
                    </a:lnTo>
                    <a:lnTo>
                      <a:pt x="24" y="46"/>
                    </a:lnTo>
                    <a:lnTo>
                      <a:pt x="24" y="49"/>
                    </a:lnTo>
                    <a:lnTo>
                      <a:pt x="22" y="49"/>
                    </a:lnTo>
                    <a:lnTo>
                      <a:pt x="19" y="46"/>
                    </a:lnTo>
                    <a:lnTo>
                      <a:pt x="18" y="46"/>
                    </a:lnTo>
                    <a:lnTo>
                      <a:pt x="17" y="50"/>
                    </a:lnTo>
                    <a:lnTo>
                      <a:pt x="15" y="51"/>
                    </a:lnTo>
                    <a:lnTo>
                      <a:pt x="15" y="54"/>
                    </a:lnTo>
                    <a:lnTo>
                      <a:pt x="17" y="56"/>
                    </a:lnTo>
                    <a:lnTo>
                      <a:pt x="20" y="57"/>
                    </a:lnTo>
                    <a:lnTo>
                      <a:pt x="19" y="62"/>
                    </a:lnTo>
                    <a:lnTo>
                      <a:pt x="20" y="61"/>
                    </a:lnTo>
                    <a:lnTo>
                      <a:pt x="22" y="62"/>
                    </a:lnTo>
                    <a:lnTo>
                      <a:pt x="24" y="62"/>
                    </a:lnTo>
                    <a:lnTo>
                      <a:pt x="25" y="62"/>
                    </a:lnTo>
                    <a:lnTo>
                      <a:pt x="25" y="66"/>
                    </a:lnTo>
                    <a:lnTo>
                      <a:pt x="25" y="67"/>
                    </a:lnTo>
                    <a:lnTo>
                      <a:pt x="25" y="67"/>
                    </a:lnTo>
                    <a:lnTo>
                      <a:pt x="30" y="66"/>
                    </a:lnTo>
                    <a:lnTo>
                      <a:pt x="33" y="66"/>
                    </a:lnTo>
                    <a:lnTo>
                      <a:pt x="33" y="66"/>
                    </a:lnTo>
                    <a:lnTo>
                      <a:pt x="34" y="69"/>
                    </a:lnTo>
                    <a:lnTo>
                      <a:pt x="35" y="70"/>
                    </a:lnTo>
                    <a:lnTo>
                      <a:pt x="35" y="71"/>
                    </a:lnTo>
                    <a:lnTo>
                      <a:pt x="37" y="72"/>
                    </a:lnTo>
                    <a:lnTo>
                      <a:pt x="38" y="72"/>
                    </a:lnTo>
                    <a:lnTo>
                      <a:pt x="40" y="67"/>
                    </a:lnTo>
                    <a:lnTo>
                      <a:pt x="42" y="67"/>
                    </a:lnTo>
                    <a:lnTo>
                      <a:pt x="43" y="67"/>
                    </a:lnTo>
                    <a:lnTo>
                      <a:pt x="44" y="69"/>
                    </a:lnTo>
                    <a:lnTo>
                      <a:pt x="45" y="70"/>
                    </a:lnTo>
                    <a:lnTo>
                      <a:pt x="50" y="74"/>
                    </a:lnTo>
                    <a:lnTo>
                      <a:pt x="49" y="76"/>
                    </a:lnTo>
                    <a:lnTo>
                      <a:pt x="42" y="80"/>
                    </a:lnTo>
                    <a:lnTo>
                      <a:pt x="38" y="85"/>
                    </a:lnTo>
                    <a:lnTo>
                      <a:pt x="37" y="87"/>
                    </a:lnTo>
                    <a:lnTo>
                      <a:pt x="37" y="87"/>
                    </a:lnTo>
                    <a:lnTo>
                      <a:pt x="38" y="8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7" name="Freeform 1432">
                <a:extLst>
                  <a:ext uri="{FF2B5EF4-FFF2-40B4-BE49-F238E27FC236}">
                    <a16:creationId xmlns:a16="http://schemas.microsoft.com/office/drawing/2014/main" id="{EEAC758A-69D6-1E82-463B-BC90A05C0D9F}"/>
                  </a:ext>
                </a:extLst>
              </p:cNvPr>
              <p:cNvSpPr>
                <a:spLocks/>
              </p:cNvSpPr>
              <p:nvPr/>
            </p:nvSpPr>
            <p:spPr bwMode="auto">
              <a:xfrm>
                <a:off x="2994026" y="2476500"/>
                <a:ext cx="103188" cy="139700"/>
              </a:xfrm>
              <a:custGeom>
                <a:avLst/>
                <a:gdLst/>
                <a:ahLst/>
                <a:cxnLst>
                  <a:cxn ang="0">
                    <a:pos x="44" y="88"/>
                  </a:cxn>
                  <a:cxn ang="0">
                    <a:pos x="51" y="80"/>
                  </a:cxn>
                  <a:cxn ang="0">
                    <a:pos x="63" y="71"/>
                  </a:cxn>
                  <a:cxn ang="0">
                    <a:pos x="65" y="67"/>
                  </a:cxn>
                  <a:cxn ang="0">
                    <a:pos x="53" y="64"/>
                  </a:cxn>
                  <a:cxn ang="0">
                    <a:pos x="45" y="60"/>
                  </a:cxn>
                  <a:cxn ang="0">
                    <a:pos x="44" y="56"/>
                  </a:cxn>
                  <a:cxn ang="0">
                    <a:pos x="40" y="44"/>
                  </a:cxn>
                  <a:cxn ang="0">
                    <a:pos x="38" y="40"/>
                  </a:cxn>
                  <a:cxn ang="0">
                    <a:pos x="44" y="29"/>
                  </a:cxn>
                  <a:cxn ang="0">
                    <a:pos x="45" y="16"/>
                  </a:cxn>
                  <a:cxn ang="0">
                    <a:pos x="42" y="13"/>
                  </a:cxn>
                  <a:cxn ang="0">
                    <a:pos x="39" y="3"/>
                  </a:cxn>
                  <a:cxn ang="0">
                    <a:pos x="34" y="0"/>
                  </a:cxn>
                  <a:cxn ang="0">
                    <a:pos x="27" y="11"/>
                  </a:cxn>
                  <a:cxn ang="0">
                    <a:pos x="28" y="19"/>
                  </a:cxn>
                  <a:cxn ang="0">
                    <a:pos x="28" y="26"/>
                  </a:cxn>
                  <a:cxn ang="0">
                    <a:pos x="23" y="28"/>
                  </a:cxn>
                  <a:cxn ang="0">
                    <a:pos x="20" y="21"/>
                  </a:cxn>
                  <a:cxn ang="0">
                    <a:pos x="15" y="13"/>
                  </a:cxn>
                  <a:cxn ang="0">
                    <a:pos x="13" y="13"/>
                  </a:cxn>
                  <a:cxn ang="0">
                    <a:pos x="14" y="19"/>
                  </a:cxn>
                  <a:cxn ang="0">
                    <a:pos x="14" y="23"/>
                  </a:cxn>
                  <a:cxn ang="0">
                    <a:pos x="10" y="24"/>
                  </a:cxn>
                  <a:cxn ang="0">
                    <a:pos x="12" y="29"/>
                  </a:cxn>
                  <a:cxn ang="0">
                    <a:pos x="9" y="31"/>
                  </a:cxn>
                  <a:cxn ang="0">
                    <a:pos x="4" y="23"/>
                  </a:cxn>
                  <a:cxn ang="0">
                    <a:pos x="2" y="24"/>
                  </a:cxn>
                  <a:cxn ang="0">
                    <a:pos x="0" y="30"/>
                  </a:cxn>
                  <a:cxn ang="0">
                    <a:pos x="8" y="41"/>
                  </a:cxn>
                  <a:cxn ang="0">
                    <a:pos x="10" y="39"/>
                  </a:cxn>
                  <a:cxn ang="0">
                    <a:pos x="14" y="36"/>
                  </a:cxn>
                  <a:cxn ang="0">
                    <a:pos x="15" y="39"/>
                  </a:cxn>
                  <a:cxn ang="0">
                    <a:pos x="20" y="42"/>
                  </a:cxn>
                  <a:cxn ang="0">
                    <a:pos x="24" y="45"/>
                  </a:cxn>
                  <a:cxn ang="0">
                    <a:pos x="24" y="49"/>
                  </a:cxn>
                  <a:cxn ang="0">
                    <a:pos x="19" y="46"/>
                  </a:cxn>
                  <a:cxn ang="0">
                    <a:pos x="17" y="50"/>
                  </a:cxn>
                  <a:cxn ang="0">
                    <a:pos x="15" y="54"/>
                  </a:cxn>
                  <a:cxn ang="0">
                    <a:pos x="20" y="57"/>
                  </a:cxn>
                  <a:cxn ang="0">
                    <a:pos x="20" y="61"/>
                  </a:cxn>
                  <a:cxn ang="0">
                    <a:pos x="24" y="62"/>
                  </a:cxn>
                  <a:cxn ang="0">
                    <a:pos x="25" y="66"/>
                  </a:cxn>
                  <a:cxn ang="0">
                    <a:pos x="25" y="67"/>
                  </a:cxn>
                  <a:cxn ang="0">
                    <a:pos x="33" y="66"/>
                  </a:cxn>
                  <a:cxn ang="0">
                    <a:pos x="34" y="69"/>
                  </a:cxn>
                  <a:cxn ang="0">
                    <a:pos x="35" y="71"/>
                  </a:cxn>
                  <a:cxn ang="0">
                    <a:pos x="38" y="72"/>
                  </a:cxn>
                  <a:cxn ang="0">
                    <a:pos x="42" y="67"/>
                  </a:cxn>
                  <a:cxn ang="0">
                    <a:pos x="44" y="69"/>
                  </a:cxn>
                  <a:cxn ang="0">
                    <a:pos x="50" y="74"/>
                  </a:cxn>
                  <a:cxn ang="0">
                    <a:pos x="42" y="80"/>
                  </a:cxn>
                  <a:cxn ang="0">
                    <a:pos x="37" y="87"/>
                  </a:cxn>
                  <a:cxn ang="0">
                    <a:pos x="38" y="88"/>
                  </a:cxn>
                </a:cxnLst>
                <a:rect l="0" t="0" r="r" b="b"/>
                <a:pathLst>
                  <a:path w="65" h="88">
                    <a:moveTo>
                      <a:pt x="38" y="88"/>
                    </a:moveTo>
                    <a:lnTo>
                      <a:pt x="44" y="88"/>
                    </a:lnTo>
                    <a:lnTo>
                      <a:pt x="45" y="85"/>
                    </a:lnTo>
                    <a:lnTo>
                      <a:pt x="51" y="80"/>
                    </a:lnTo>
                    <a:lnTo>
                      <a:pt x="55" y="77"/>
                    </a:lnTo>
                    <a:lnTo>
                      <a:pt x="63" y="71"/>
                    </a:lnTo>
                    <a:lnTo>
                      <a:pt x="65" y="69"/>
                    </a:lnTo>
                    <a:lnTo>
                      <a:pt x="65" y="67"/>
                    </a:lnTo>
                    <a:lnTo>
                      <a:pt x="63" y="66"/>
                    </a:lnTo>
                    <a:lnTo>
                      <a:pt x="53" y="64"/>
                    </a:lnTo>
                    <a:lnTo>
                      <a:pt x="48" y="62"/>
                    </a:lnTo>
                    <a:lnTo>
                      <a:pt x="45" y="60"/>
                    </a:lnTo>
                    <a:lnTo>
                      <a:pt x="45" y="59"/>
                    </a:lnTo>
                    <a:lnTo>
                      <a:pt x="44" y="56"/>
                    </a:lnTo>
                    <a:lnTo>
                      <a:pt x="40" y="55"/>
                    </a:lnTo>
                    <a:lnTo>
                      <a:pt x="40" y="44"/>
                    </a:lnTo>
                    <a:lnTo>
                      <a:pt x="39" y="42"/>
                    </a:lnTo>
                    <a:lnTo>
                      <a:pt x="38" y="40"/>
                    </a:lnTo>
                    <a:lnTo>
                      <a:pt x="42" y="36"/>
                    </a:lnTo>
                    <a:lnTo>
                      <a:pt x="44" y="29"/>
                    </a:lnTo>
                    <a:lnTo>
                      <a:pt x="45" y="23"/>
                    </a:lnTo>
                    <a:lnTo>
                      <a:pt x="45" y="16"/>
                    </a:lnTo>
                    <a:lnTo>
                      <a:pt x="44" y="15"/>
                    </a:lnTo>
                    <a:lnTo>
                      <a:pt x="42" y="13"/>
                    </a:lnTo>
                    <a:lnTo>
                      <a:pt x="40" y="6"/>
                    </a:lnTo>
                    <a:lnTo>
                      <a:pt x="39" y="3"/>
                    </a:lnTo>
                    <a:lnTo>
                      <a:pt x="37" y="0"/>
                    </a:lnTo>
                    <a:lnTo>
                      <a:pt x="34" y="0"/>
                    </a:lnTo>
                    <a:lnTo>
                      <a:pt x="32" y="1"/>
                    </a:lnTo>
                    <a:lnTo>
                      <a:pt x="27" y="11"/>
                    </a:lnTo>
                    <a:lnTo>
                      <a:pt x="29" y="16"/>
                    </a:lnTo>
                    <a:lnTo>
                      <a:pt x="28" y="19"/>
                    </a:lnTo>
                    <a:lnTo>
                      <a:pt x="28" y="24"/>
                    </a:lnTo>
                    <a:lnTo>
                      <a:pt x="28" y="26"/>
                    </a:lnTo>
                    <a:lnTo>
                      <a:pt x="24" y="28"/>
                    </a:lnTo>
                    <a:lnTo>
                      <a:pt x="23" y="28"/>
                    </a:lnTo>
                    <a:lnTo>
                      <a:pt x="22" y="26"/>
                    </a:lnTo>
                    <a:lnTo>
                      <a:pt x="20" y="21"/>
                    </a:lnTo>
                    <a:lnTo>
                      <a:pt x="18" y="20"/>
                    </a:lnTo>
                    <a:lnTo>
                      <a:pt x="15" y="13"/>
                    </a:lnTo>
                    <a:lnTo>
                      <a:pt x="13" y="11"/>
                    </a:lnTo>
                    <a:lnTo>
                      <a:pt x="13" y="13"/>
                    </a:lnTo>
                    <a:lnTo>
                      <a:pt x="13" y="16"/>
                    </a:lnTo>
                    <a:lnTo>
                      <a:pt x="14" y="19"/>
                    </a:lnTo>
                    <a:lnTo>
                      <a:pt x="14" y="21"/>
                    </a:lnTo>
                    <a:lnTo>
                      <a:pt x="14" y="23"/>
                    </a:lnTo>
                    <a:lnTo>
                      <a:pt x="13" y="23"/>
                    </a:lnTo>
                    <a:lnTo>
                      <a:pt x="10" y="24"/>
                    </a:lnTo>
                    <a:lnTo>
                      <a:pt x="10" y="26"/>
                    </a:lnTo>
                    <a:lnTo>
                      <a:pt x="12" y="29"/>
                    </a:lnTo>
                    <a:lnTo>
                      <a:pt x="10" y="31"/>
                    </a:lnTo>
                    <a:lnTo>
                      <a:pt x="9" y="31"/>
                    </a:lnTo>
                    <a:lnTo>
                      <a:pt x="5" y="24"/>
                    </a:lnTo>
                    <a:lnTo>
                      <a:pt x="4" y="23"/>
                    </a:lnTo>
                    <a:lnTo>
                      <a:pt x="2" y="24"/>
                    </a:lnTo>
                    <a:lnTo>
                      <a:pt x="2" y="24"/>
                    </a:lnTo>
                    <a:lnTo>
                      <a:pt x="2" y="28"/>
                    </a:lnTo>
                    <a:lnTo>
                      <a:pt x="0" y="30"/>
                    </a:lnTo>
                    <a:lnTo>
                      <a:pt x="3" y="37"/>
                    </a:lnTo>
                    <a:lnTo>
                      <a:pt x="8" y="41"/>
                    </a:lnTo>
                    <a:lnTo>
                      <a:pt x="10" y="41"/>
                    </a:lnTo>
                    <a:lnTo>
                      <a:pt x="10" y="39"/>
                    </a:lnTo>
                    <a:lnTo>
                      <a:pt x="13" y="36"/>
                    </a:lnTo>
                    <a:lnTo>
                      <a:pt x="14" y="36"/>
                    </a:lnTo>
                    <a:lnTo>
                      <a:pt x="15" y="36"/>
                    </a:lnTo>
                    <a:lnTo>
                      <a:pt x="15" y="39"/>
                    </a:lnTo>
                    <a:lnTo>
                      <a:pt x="19" y="40"/>
                    </a:lnTo>
                    <a:lnTo>
                      <a:pt x="20" y="42"/>
                    </a:lnTo>
                    <a:lnTo>
                      <a:pt x="23" y="45"/>
                    </a:lnTo>
                    <a:lnTo>
                      <a:pt x="24" y="45"/>
                    </a:lnTo>
                    <a:lnTo>
                      <a:pt x="24" y="46"/>
                    </a:lnTo>
                    <a:lnTo>
                      <a:pt x="24" y="49"/>
                    </a:lnTo>
                    <a:lnTo>
                      <a:pt x="22" y="49"/>
                    </a:lnTo>
                    <a:lnTo>
                      <a:pt x="19" y="46"/>
                    </a:lnTo>
                    <a:lnTo>
                      <a:pt x="18" y="46"/>
                    </a:lnTo>
                    <a:lnTo>
                      <a:pt x="17" y="50"/>
                    </a:lnTo>
                    <a:lnTo>
                      <a:pt x="15" y="51"/>
                    </a:lnTo>
                    <a:lnTo>
                      <a:pt x="15" y="54"/>
                    </a:lnTo>
                    <a:lnTo>
                      <a:pt x="17" y="56"/>
                    </a:lnTo>
                    <a:lnTo>
                      <a:pt x="20" y="57"/>
                    </a:lnTo>
                    <a:lnTo>
                      <a:pt x="19" y="62"/>
                    </a:lnTo>
                    <a:lnTo>
                      <a:pt x="20" y="61"/>
                    </a:lnTo>
                    <a:lnTo>
                      <a:pt x="22" y="62"/>
                    </a:lnTo>
                    <a:lnTo>
                      <a:pt x="24" y="62"/>
                    </a:lnTo>
                    <a:lnTo>
                      <a:pt x="25" y="62"/>
                    </a:lnTo>
                    <a:lnTo>
                      <a:pt x="25" y="66"/>
                    </a:lnTo>
                    <a:lnTo>
                      <a:pt x="25" y="67"/>
                    </a:lnTo>
                    <a:lnTo>
                      <a:pt x="25" y="67"/>
                    </a:lnTo>
                    <a:lnTo>
                      <a:pt x="30" y="66"/>
                    </a:lnTo>
                    <a:lnTo>
                      <a:pt x="33" y="66"/>
                    </a:lnTo>
                    <a:lnTo>
                      <a:pt x="33" y="66"/>
                    </a:lnTo>
                    <a:lnTo>
                      <a:pt x="34" y="69"/>
                    </a:lnTo>
                    <a:lnTo>
                      <a:pt x="35" y="70"/>
                    </a:lnTo>
                    <a:lnTo>
                      <a:pt x="35" y="71"/>
                    </a:lnTo>
                    <a:lnTo>
                      <a:pt x="37" y="72"/>
                    </a:lnTo>
                    <a:lnTo>
                      <a:pt x="38" y="72"/>
                    </a:lnTo>
                    <a:lnTo>
                      <a:pt x="40" y="67"/>
                    </a:lnTo>
                    <a:lnTo>
                      <a:pt x="42" y="67"/>
                    </a:lnTo>
                    <a:lnTo>
                      <a:pt x="43" y="67"/>
                    </a:lnTo>
                    <a:lnTo>
                      <a:pt x="44" y="69"/>
                    </a:lnTo>
                    <a:lnTo>
                      <a:pt x="45" y="70"/>
                    </a:lnTo>
                    <a:lnTo>
                      <a:pt x="50" y="74"/>
                    </a:lnTo>
                    <a:lnTo>
                      <a:pt x="49" y="76"/>
                    </a:lnTo>
                    <a:lnTo>
                      <a:pt x="42" y="80"/>
                    </a:lnTo>
                    <a:lnTo>
                      <a:pt x="38" y="85"/>
                    </a:lnTo>
                    <a:lnTo>
                      <a:pt x="37" y="87"/>
                    </a:lnTo>
                    <a:lnTo>
                      <a:pt x="37" y="87"/>
                    </a:lnTo>
                    <a:lnTo>
                      <a:pt x="38" y="8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8" name="Freeform 1433">
                <a:extLst>
                  <a:ext uri="{FF2B5EF4-FFF2-40B4-BE49-F238E27FC236}">
                    <a16:creationId xmlns:a16="http://schemas.microsoft.com/office/drawing/2014/main" id="{194BC332-E2B6-D16A-B7CE-074F2072C311}"/>
                  </a:ext>
                </a:extLst>
              </p:cNvPr>
              <p:cNvSpPr>
                <a:spLocks/>
              </p:cNvSpPr>
              <p:nvPr/>
            </p:nvSpPr>
            <p:spPr bwMode="auto">
              <a:xfrm>
                <a:off x="3063876" y="2532063"/>
                <a:ext cx="9525" cy="19050"/>
              </a:xfrm>
              <a:custGeom>
                <a:avLst/>
                <a:gdLst/>
                <a:ahLst/>
                <a:cxnLst>
                  <a:cxn ang="0">
                    <a:pos x="1" y="12"/>
                  </a:cxn>
                  <a:cxn ang="0">
                    <a:pos x="3" y="12"/>
                  </a:cxn>
                  <a:cxn ang="0">
                    <a:pos x="6" y="1"/>
                  </a:cxn>
                  <a:cxn ang="0">
                    <a:pos x="6" y="0"/>
                  </a:cxn>
                  <a:cxn ang="0">
                    <a:pos x="6" y="0"/>
                  </a:cxn>
                  <a:cxn ang="0">
                    <a:pos x="5" y="0"/>
                  </a:cxn>
                  <a:cxn ang="0">
                    <a:pos x="1" y="5"/>
                  </a:cxn>
                  <a:cxn ang="0">
                    <a:pos x="0" y="12"/>
                  </a:cxn>
                  <a:cxn ang="0">
                    <a:pos x="1" y="12"/>
                  </a:cxn>
                </a:cxnLst>
                <a:rect l="0" t="0" r="r" b="b"/>
                <a:pathLst>
                  <a:path w="6" h="12">
                    <a:moveTo>
                      <a:pt x="1" y="12"/>
                    </a:moveTo>
                    <a:lnTo>
                      <a:pt x="3" y="12"/>
                    </a:lnTo>
                    <a:lnTo>
                      <a:pt x="6" y="1"/>
                    </a:lnTo>
                    <a:lnTo>
                      <a:pt x="6" y="0"/>
                    </a:lnTo>
                    <a:lnTo>
                      <a:pt x="6" y="0"/>
                    </a:lnTo>
                    <a:lnTo>
                      <a:pt x="5" y="0"/>
                    </a:lnTo>
                    <a:lnTo>
                      <a:pt x="1" y="5"/>
                    </a:lnTo>
                    <a:lnTo>
                      <a:pt x="0" y="12"/>
                    </a:lnTo>
                    <a:lnTo>
                      <a:pt x="1"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19" name="Freeform 1434">
                <a:extLst>
                  <a:ext uri="{FF2B5EF4-FFF2-40B4-BE49-F238E27FC236}">
                    <a16:creationId xmlns:a16="http://schemas.microsoft.com/office/drawing/2014/main" id="{F82AFA78-D1A1-E7B5-06B9-23E35F05FC3B}"/>
                  </a:ext>
                </a:extLst>
              </p:cNvPr>
              <p:cNvSpPr>
                <a:spLocks/>
              </p:cNvSpPr>
              <p:nvPr/>
            </p:nvSpPr>
            <p:spPr bwMode="auto">
              <a:xfrm>
                <a:off x="3063876" y="2532063"/>
                <a:ext cx="9525" cy="19050"/>
              </a:xfrm>
              <a:custGeom>
                <a:avLst/>
                <a:gdLst/>
                <a:ahLst/>
                <a:cxnLst>
                  <a:cxn ang="0">
                    <a:pos x="1" y="12"/>
                  </a:cxn>
                  <a:cxn ang="0">
                    <a:pos x="3" y="12"/>
                  </a:cxn>
                  <a:cxn ang="0">
                    <a:pos x="6" y="1"/>
                  </a:cxn>
                  <a:cxn ang="0">
                    <a:pos x="6" y="0"/>
                  </a:cxn>
                  <a:cxn ang="0">
                    <a:pos x="6" y="0"/>
                  </a:cxn>
                  <a:cxn ang="0">
                    <a:pos x="5" y="0"/>
                  </a:cxn>
                  <a:cxn ang="0">
                    <a:pos x="1" y="5"/>
                  </a:cxn>
                  <a:cxn ang="0">
                    <a:pos x="0" y="12"/>
                  </a:cxn>
                  <a:cxn ang="0">
                    <a:pos x="1" y="12"/>
                  </a:cxn>
                </a:cxnLst>
                <a:rect l="0" t="0" r="r" b="b"/>
                <a:pathLst>
                  <a:path w="6" h="12">
                    <a:moveTo>
                      <a:pt x="1" y="12"/>
                    </a:moveTo>
                    <a:lnTo>
                      <a:pt x="3" y="12"/>
                    </a:lnTo>
                    <a:lnTo>
                      <a:pt x="6" y="1"/>
                    </a:lnTo>
                    <a:lnTo>
                      <a:pt x="6" y="0"/>
                    </a:lnTo>
                    <a:lnTo>
                      <a:pt x="6" y="0"/>
                    </a:lnTo>
                    <a:lnTo>
                      <a:pt x="5" y="0"/>
                    </a:lnTo>
                    <a:lnTo>
                      <a:pt x="1" y="5"/>
                    </a:lnTo>
                    <a:lnTo>
                      <a:pt x="0" y="12"/>
                    </a:lnTo>
                    <a:lnTo>
                      <a:pt x="1"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0" name="Freeform 1435">
                <a:extLst>
                  <a:ext uri="{FF2B5EF4-FFF2-40B4-BE49-F238E27FC236}">
                    <a16:creationId xmlns:a16="http://schemas.microsoft.com/office/drawing/2014/main" id="{5A6869C3-D1A3-D8CE-D962-80F4D02AC354}"/>
                  </a:ext>
                </a:extLst>
              </p:cNvPr>
              <p:cNvSpPr>
                <a:spLocks/>
              </p:cNvSpPr>
              <p:nvPr/>
            </p:nvSpPr>
            <p:spPr bwMode="auto">
              <a:xfrm>
                <a:off x="3063876" y="2532063"/>
                <a:ext cx="9525" cy="19050"/>
              </a:xfrm>
              <a:custGeom>
                <a:avLst/>
                <a:gdLst/>
                <a:ahLst/>
                <a:cxnLst>
                  <a:cxn ang="0">
                    <a:pos x="1" y="12"/>
                  </a:cxn>
                  <a:cxn ang="0">
                    <a:pos x="3" y="12"/>
                  </a:cxn>
                  <a:cxn ang="0">
                    <a:pos x="6" y="1"/>
                  </a:cxn>
                  <a:cxn ang="0">
                    <a:pos x="6" y="0"/>
                  </a:cxn>
                  <a:cxn ang="0">
                    <a:pos x="6" y="0"/>
                  </a:cxn>
                  <a:cxn ang="0">
                    <a:pos x="5" y="0"/>
                  </a:cxn>
                  <a:cxn ang="0">
                    <a:pos x="1" y="5"/>
                  </a:cxn>
                  <a:cxn ang="0">
                    <a:pos x="0" y="12"/>
                  </a:cxn>
                  <a:cxn ang="0">
                    <a:pos x="1" y="12"/>
                  </a:cxn>
                </a:cxnLst>
                <a:rect l="0" t="0" r="r" b="b"/>
                <a:pathLst>
                  <a:path w="6" h="12">
                    <a:moveTo>
                      <a:pt x="1" y="12"/>
                    </a:moveTo>
                    <a:lnTo>
                      <a:pt x="3" y="12"/>
                    </a:lnTo>
                    <a:lnTo>
                      <a:pt x="6" y="1"/>
                    </a:lnTo>
                    <a:lnTo>
                      <a:pt x="6" y="0"/>
                    </a:lnTo>
                    <a:lnTo>
                      <a:pt x="6" y="0"/>
                    </a:lnTo>
                    <a:lnTo>
                      <a:pt x="5" y="0"/>
                    </a:lnTo>
                    <a:lnTo>
                      <a:pt x="1" y="5"/>
                    </a:lnTo>
                    <a:lnTo>
                      <a:pt x="0" y="12"/>
                    </a:lnTo>
                    <a:lnTo>
                      <a:pt x="1"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1" name="Freeform 1436">
                <a:extLst>
                  <a:ext uri="{FF2B5EF4-FFF2-40B4-BE49-F238E27FC236}">
                    <a16:creationId xmlns:a16="http://schemas.microsoft.com/office/drawing/2014/main" id="{6AD667B6-B104-5A61-2313-8C7D6034BB87}"/>
                  </a:ext>
                </a:extLst>
              </p:cNvPr>
              <p:cNvSpPr>
                <a:spLocks/>
              </p:cNvSpPr>
              <p:nvPr/>
            </p:nvSpPr>
            <p:spPr bwMode="auto">
              <a:xfrm>
                <a:off x="3063876" y="2532063"/>
                <a:ext cx="9525" cy="19050"/>
              </a:xfrm>
              <a:custGeom>
                <a:avLst/>
                <a:gdLst/>
                <a:ahLst/>
                <a:cxnLst>
                  <a:cxn ang="0">
                    <a:pos x="1" y="12"/>
                  </a:cxn>
                  <a:cxn ang="0">
                    <a:pos x="3" y="12"/>
                  </a:cxn>
                  <a:cxn ang="0">
                    <a:pos x="6" y="1"/>
                  </a:cxn>
                  <a:cxn ang="0">
                    <a:pos x="6" y="0"/>
                  </a:cxn>
                  <a:cxn ang="0">
                    <a:pos x="6" y="0"/>
                  </a:cxn>
                  <a:cxn ang="0">
                    <a:pos x="5" y="0"/>
                  </a:cxn>
                  <a:cxn ang="0">
                    <a:pos x="1" y="5"/>
                  </a:cxn>
                  <a:cxn ang="0">
                    <a:pos x="0" y="12"/>
                  </a:cxn>
                  <a:cxn ang="0">
                    <a:pos x="1" y="12"/>
                  </a:cxn>
                </a:cxnLst>
                <a:rect l="0" t="0" r="r" b="b"/>
                <a:pathLst>
                  <a:path w="6" h="12">
                    <a:moveTo>
                      <a:pt x="1" y="12"/>
                    </a:moveTo>
                    <a:lnTo>
                      <a:pt x="3" y="12"/>
                    </a:lnTo>
                    <a:lnTo>
                      <a:pt x="6" y="1"/>
                    </a:lnTo>
                    <a:lnTo>
                      <a:pt x="6" y="0"/>
                    </a:lnTo>
                    <a:lnTo>
                      <a:pt x="6" y="0"/>
                    </a:lnTo>
                    <a:lnTo>
                      <a:pt x="5" y="0"/>
                    </a:lnTo>
                    <a:lnTo>
                      <a:pt x="1" y="5"/>
                    </a:lnTo>
                    <a:lnTo>
                      <a:pt x="0" y="12"/>
                    </a:lnTo>
                    <a:lnTo>
                      <a:pt x="1"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2" name="Freeform 1437">
                <a:extLst>
                  <a:ext uri="{FF2B5EF4-FFF2-40B4-BE49-F238E27FC236}">
                    <a16:creationId xmlns:a16="http://schemas.microsoft.com/office/drawing/2014/main" id="{530E631B-E9F2-AA60-6EDE-3997B47567F3}"/>
                  </a:ext>
                </a:extLst>
              </p:cNvPr>
              <p:cNvSpPr>
                <a:spLocks/>
              </p:cNvSpPr>
              <p:nvPr/>
            </p:nvSpPr>
            <p:spPr bwMode="auto">
              <a:xfrm>
                <a:off x="2890838" y="2578100"/>
                <a:ext cx="15875" cy="15875"/>
              </a:xfrm>
              <a:custGeom>
                <a:avLst/>
                <a:gdLst/>
                <a:ahLst/>
                <a:cxnLst>
                  <a:cxn ang="0">
                    <a:pos x="1" y="10"/>
                  </a:cxn>
                  <a:cxn ang="0">
                    <a:pos x="3" y="10"/>
                  </a:cxn>
                  <a:cxn ang="0">
                    <a:pos x="3" y="8"/>
                  </a:cxn>
                  <a:cxn ang="0">
                    <a:pos x="10" y="5"/>
                  </a:cxn>
                  <a:cxn ang="0">
                    <a:pos x="7" y="5"/>
                  </a:cxn>
                  <a:cxn ang="0">
                    <a:pos x="7" y="1"/>
                  </a:cxn>
                  <a:cxn ang="0">
                    <a:pos x="6" y="0"/>
                  </a:cxn>
                  <a:cxn ang="0">
                    <a:pos x="5" y="0"/>
                  </a:cxn>
                  <a:cxn ang="0">
                    <a:pos x="2" y="2"/>
                  </a:cxn>
                  <a:cxn ang="0">
                    <a:pos x="0" y="3"/>
                  </a:cxn>
                  <a:cxn ang="0">
                    <a:pos x="0" y="5"/>
                  </a:cxn>
                  <a:cxn ang="0">
                    <a:pos x="0" y="8"/>
                  </a:cxn>
                  <a:cxn ang="0">
                    <a:pos x="1" y="10"/>
                  </a:cxn>
                </a:cxnLst>
                <a:rect l="0" t="0" r="r" b="b"/>
                <a:pathLst>
                  <a:path w="10" h="10">
                    <a:moveTo>
                      <a:pt x="1" y="10"/>
                    </a:moveTo>
                    <a:lnTo>
                      <a:pt x="3" y="10"/>
                    </a:lnTo>
                    <a:lnTo>
                      <a:pt x="3" y="8"/>
                    </a:lnTo>
                    <a:lnTo>
                      <a:pt x="10" y="5"/>
                    </a:lnTo>
                    <a:lnTo>
                      <a:pt x="7" y="5"/>
                    </a:lnTo>
                    <a:lnTo>
                      <a:pt x="7" y="1"/>
                    </a:lnTo>
                    <a:lnTo>
                      <a:pt x="6" y="0"/>
                    </a:lnTo>
                    <a:lnTo>
                      <a:pt x="5" y="0"/>
                    </a:lnTo>
                    <a:lnTo>
                      <a:pt x="2" y="2"/>
                    </a:lnTo>
                    <a:lnTo>
                      <a:pt x="0" y="3"/>
                    </a:lnTo>
                    <a:lnTo>
                      <a:pt x="0" y="5"/>
                    </a:lnTo>
                    <a:lnTo>
                      <a:pt x="0" y="8"/>
                    </a:lnTo>
                    <a:lnTo>
                      <a:pt x="1"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3" name="Freeform 1438">
                <a:extLst>
                  <a:ext uri="{FF2B5EF4-FFF2-40B4-BE49-F238E27FC236}">
                    <a16:creationId xmlns:a16="http://schemas.microsoft.com/office/drawing/2014/main" id="{962B3289-9866-6A3A-EFF5-A9B22B8D2EA8}"/>
                  </a:ext>
                </a:extLst>
              </p:cNvPr>
              <p:cNvSpPr>
                <a:spLocks/>
              </p:cNvSpPr>
              <p:nvPr/>
            </p:nvSpPr>
            <p:spPr bwMode="auto">
              <a:xfrm>
                <a:off x="2890838" y="2578100"/>
                <a:ext cx="15875" cy="15875"/>
              </a:xfrm>
              <a:custGeom>
                <a:avLst/>
                <a:gdLst/>
                <a:ahLst/>
                <a:cxnLst>
                  <a:cxn ang="0">
                    <a:pos x="1" y="10"/>
                  </a:cxn>
                  <a:cxn ang="0">
                    <a:pos x="3" y="10"/>
                  </a:cxn>
                  <a:cxn ang="0">
                    <a:pos x="3" y="8"/>
                  </a:cxn>
                  <a:cxn ang="0">
                    <a:pos x="10" y="5"/>
                  </a:cxn>
                  <a:cxn ang="0">
                    <a:pos x="7" y="5"/>
                  </a:cxn>
                  <a:cxn ang="0">
                    <a:pos x="7" y="1"/>
                  </a:cxn>
                  <a:cxn ang="0">
                    <a:pos x="6" y="0"/>
                  </a:cxn>
                  <a:cxn ang="0">
                    <a:pos x="5" y="0"/>
                  </a:cxn>
                  <a:cxn ang="0">
                    <a:pos x="2" y="2"/>
                  </a:cxn>
                  <a:cxn ang="0">
                    <a:pos x="0" y="3"/>
                  </a:cxn>
                  <a:cxn ang="0">
                    <a:pos x="0" y="5"/>
                  </a:cxn>
                  <a:cxn ang="0">
                    <a:pos x="0" y="8"/>
                  </a:cxn>
                  <a:cxn ang="0">
                    <a:pos x="1" y="10"/>
                  </a:cxn>
                </a:cxnLst>
                <a:rect l="0" t="0" r="r" b="b"/>
                <a:pathLst>
                  <a:path w="10" h="10">
                    <a:moveTo>
                      <a:pt x="1" y="10"/>
                    </a:moveTo>
                    <a:lnTo>
                      <a:pt x="3" y="10"/>
                    </a:lnTo>
                    <a:lnTo>
                      <a:pt x="3" y="8"/>
                    </a:lnTo>
                    <a:lnTo>
                      <a:pt x="10" y="5"/>
                    </a:lnTo>
                    <a:lnTo>
                      <a:pt x="7" y="5"/>
                    </a:lnTo>
                    <a:lnTo>
                      <a:pt x="7" y="1"/>
                    </a:lnTo>
                    <a:lnTo>
                      <a:pt x="6" y="0"/>
                    </a:lnTo>
                    <a:lnTo>
                      <a:pt x="5" y="0"/>
                    </a:lnTo>
                    <a:lnTo>
                      <a:pt x="2" y="2"/>
                    </a:lnTo>
                    <a:lnTo>
                      <a:pt x="0" y="3"/>
                    </a:lnTo>
                    <a:lnTo>
                      <a:pt x="0" y="5"/>
                    </a:lnTo>
                    <a:lnTo>
                      <a:pt x="0" y="8"/>
                    </a:lnTo>
                    <a:lnTo>
                      <a:pt x="1"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4" name="Freeform 1439">
                <a:extLst>
                  <a:ext uri="{FF2B5EF4-FFF2-40B4-BE49-F238E27FC236}">
                    <a16:creationId xmlns:a16="http://schemas.microsoft.com/office/drawing/2014/main" id="{D3946219-A554-C1B6-6F61-DF29CBD6DAEA}"/>
                  </a:ext>
                </a:extLst>
              </p:cNvPr>
              <p:cNvSpPr>
                <a:spLocks/>
              </p:cNvSpPr>
              <p:nvPr/>
            </p:nvSpPr>
            <p:spPr bwMode="auto">
              <a:xfrm>
                <a:off x="2890838" y="2578100"/>
                <a:ext cx="15875" cy="15875"/>
              </a:xfrm>
              <a:custGeom>
                <a:avLst/>
                <a:gdLst/>
                <a:ahLst/>
                <a:cxnLst>
                  <a:cxn ang="0">
                    <a:pos x="1" y="10"/>
                  </a:cxn>
                  <a:cxn ang="0">
                    <a:pos x="3" y="10"/>
                  </a:cxn>
                  <a:cxn ang="0">
                    <a:pos x="3" y="8"/>
                  </a:cxn>
                  <a:cxn ang="0">
                    <a:pos x="10" y="5"/>
                  </a:cxn>
                  <a:cxn ang="0">
                    <a:pos x="7" y="5"/>
                  </a:cxn>
                  <a:cxn ang="0">
                    <a:pos x="7" y="1"/>
                  </a:cxn>
                  <a:cxn ang="0">
                    <a:pos x="6" y="0"/>
                  </a:cxn>
                  <a:cxn ang="0">
                    <a:pos x="5" y="0"/>
                  </a:cxn>
                  <a:cxn ang="0">
                    <a:pos x="2" y="2"/>
                  </a:cxn>
                  <a:cxn ang="0">
                    <a:pos x="0" y="3"/>
                  </a:cxn>
                  <a:cxn ang="0">
                    <a:pos x="0" y="5"/>
                  </a:cxn>
                  <a:cxn ang="0">
                    <a:pos x="0" y="8"/>
                  </a:cxn>
                  <a:cxn ang="0">
                    <a:pos x="1" y="10"/>
                  </a:cxn>
                </a:cxnLst>
                <a:rect l="0" t="0" r="r" b="b"/>
                <a:pathLst>
                  <a:path w="10" h="10">
                    <a:moveTo>
                      <a:pt x="1" y="10"/>
                    </a:moveTo>
                    <a:lnTo>
                      <a:pt x="3" y="10"/>
                    </a:lnTo>
                    <a:lnTo>
                      <a:pt x="3" y="8"/>
                    </a:lnTo>
                    <a:lnTo>
                      <a:pt x="10" y="5"/>
                    </a:lnTo>
                    <a:lnTo>
                      <a:pt x="7" y="5"/>
                    </a:lnTo>
                    <a:lnTo>
                      <a:pt x="7" y="1"/>
                    </a:lnTo>
                    <a:lnTo>
                      <a:pt x="6" y="0"/>
                    </a:lnTo>
                    <a:lnTo>
                      <a:pt x="5" y="0"/>
                    </a:lnTo>
                    <a:lnTo>
                      <a:pt x="2" y="2"/>
                    </a:lnTo>
                    <a:lnTo>
                      <a:pt x="0" y="3"/>
                    </a:lnTo>
                    <a:lnTo>
                      <a:pt x="0" y="5"/>
                    </a:lnTo>
                    <a:lnTo>
                      <a:pt x="0" y="8"/>
                    </a:lnTo>
                    <a:lnTo>
                      <a:pt x="1"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5" name="Freeform 1440">
                <a:extLst>
                  <a:ext uri="{FF2B5EF4-FFF2-40B4-BE49-F238E27FC236}">
                    <a16:creationId xmlns:a16="http://schemas.microsoft.com/office/drawing/2014/main" id="{91EA6DA4-9801-4DD8-F2A0-D42EF8D33A0E}"/>
                  </a:ext>
                </a:extLst>
              </p:cNvPr>
              <p:cNvSpPr>
                <a:spLocks/>
              </p:cNvSpPr>
              <p:nvPr/>
            </p:nvSpPr>
            <p:spPr bwMode="auto">
              <a:xfrm>
                <a:off x="2890838" y="2578100"/>
                <a:ext cx="15875" cy="15875"/>
              </a:xfrm>
              <a:custGeom>
                <a:avLst/>
                <a:gdLst/>
                <a:ahLst/>
                <a:cxnLst>
                  <a:cxn ang="0">
                    <a:pos x="1" y="10"/>
                  </a:cxn>
                  <a:cxn ang="0">
                    <a:pos x="3" y="10"/>
                  </a:cxn>
                  <a:cxn ang="0">
                    <a:pos x="3" y="8"/>
                  </a:cxn>
                  <a:cxn ang="0">
                    <a:pos x="10" y="5"/>
                  </a:cxn>
                  <a:cxn ang="0">
                    <a:pos x="7" y="5"/>
                  </a:cxn>
                  <a:cxn ang="0">
                    <a:pos x="7" y="1"/>
                  </a:cxn>
                  <a:cxn ang="0">
                    <a:pos x="6" y="0"/>
                  </a:cxn>
                  <a:cxn ang="0">
                    <a:pos x="5" y="0"/>
                  </a:cxn>
                  <a:cxn ang="0">
                    <a:pos x="2" y="2"/>
                  </a:cxn>
                  <a:cxn ang="0">
                    <a:pos x="0" y="3"/>
                  </a:cxn>
                  <a:cxn ang="0">
                    <a:pos x="0" y="5"/>
                  </a:cxn>
                  <a:cxn ang="0">
                    <a:pos x="0" y="8"/>
                  </a:cxn>
                  <a:cxn ang="0">
                    <a:pos x="1" y="10"/>
                  </a:cxn>
                </a:cxnLst>
                <a:rect l="0" t="0" r="r" b="b"/>
                <a:pathLst>
                  <a:path w="10" h="10">
                    <a:moveTo>
                      <a:pt x="1" y="10"/>
                    </a:moveTo>
                    <a:lnTo>
                      <a:pt x="3" y="10"/>
                    </a:lnTo>
                    <a:lnTo>
                      <a:pt x="3" y="8"/>
                    </a:lnTo>
                    <a:lnTo>
                      <a:pt x="10" y="5"/>
                    </a:lnTo>
                    <a:lnTo>
                      <a:pt x="7" y="5"/>
                    </a:lnTo>
                    <a:lnTo>
                      <a:pt x="7" y="1"/>
                    </a:lnTo>
                    <a:lnTo>
                      <a:pt x="6" y="0"/>
                    </a:lnTo>
                    <a:lnTo>
                      <a:pt x="5" y="0"/>
                    </a:lnTo>
                    <a:lnTo>
                      <a:pt x="2" y="2"/>
                    </a:lnTo>
                    <a:lnTo>
                      <a:pt x="0" y="3"/>
                    </a:lnTo>
                    <a:lnTo>
                      <a:pt x="0" y="5"/>
                    </a:lnTo>
                    <a:lnTo>
                      <a:pt x="0" y="8"/>
                    </a:lnTo>
                    <a:lnTo>
                      <a:pt x="1"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6" name="Freeform 1441">
                <a:extLst>
                  <a:ext uri="{FF2B5EF4-FFF2-40B4-BE49-F238E27FC236}">
                    <a16:creationId xmlns:a16="http://schemas.microsoft.com/office/drawing/2014/main" id="{772C7C3D-F9E5-D48C-92FE-35B49D2EB93B}"/>
                  </a:ext>
                </a:extLst>
              </p:cNvPr>
              <p:cNvSpPr>
                <a:spLocks/>
              </p:cNvSpPr>
              <p:nvPr/>
            </p:nvSpPr>
            <p:spPr bwMode="auto">
              <a:xfrm>
                <a:off x="2911476" y="2517775"/>
                <a:ext cx="22225" cy="49213"/>
              </a:xfrm>
              <a:custGeom>
                <a:avLst/>
                <a:gdLst/>
                <a:ahLst/>
                <a:cxnLst>
                  <a:cxn ang="0">
                    <a:pos x="5" y="31"/>
                  </a:cxn>
                  <a:cxn ang="0">
                    <a:pos x="6" y="31"/>
                  </a:cxn>
                  <a:cxn ang="0">
                    <a:pos x="6" y="29"/>
                  </a:cxn>
                  <a:cxn ang="0">
                    <a:pos x="8" y="24"/>
                  </a:cxn>
                  <a:cxn ang="0">
                    <a:pos x="3" y="16"/>
                  </a:cxn>
                  <a:cxn ang="0">
                    <a:pos x="4" y="15"/>
                  </a:cxn>
                  <a:cxn ang="0">
                    <a:pos x="8" y="18"/>
                  </a:cxn>
                  <a:cxn ang="0">
                    <a:pos x="10" y="16"/>
                  </a:cxn>
                  <a:cxn ang="0">
                    <a:pos x="13" y="14"/>
                  </a:cxn>
                  <a:cxn ang="0">
                    <a:pos x="14" y="10"/>
                  </a:cxn>
                  <a:cxn ang="0">
                    <a:pos x="14" y="9"/>
                  </a:cxn>
                  <a:cxn ang="0">
                    <a:pos x="9" y="6"/>
                  </a:cxn>
                  <a:cxn ang="0">
                    <a:pos x="9" y="2"/>
                  </a:cxn>
                  <a:cxn ang="0">
                    <a:pos x="8" y="0"/>
                  </a:cxn>
                  <a:cxn ang="0">
                    <a:pos x="6" y="0"/>
                  </a:cxn>
                  <a:cxn ang="0">
                    <a:pos x="5" y="2"/>
                  </a:cxn>
                  <a:cxn ang="0">
                    <a:pos x="4" y="8"/>
                  </a:cxn>
                  <a:cxn ang="0">
                    <a:pos x="3" y="10"/>
                  </a:cxn>
                  <a:cxn ang="0">
                    <a:pos x="2" y="11"/>
                  </a:cxn>
                  <a:cxn ang="0">
                    <a:pos x="0" y="15"/>
                  </a:cxn>
                  <a:cxn ang="0">
                    <a:pos x="0" y="20"/>
                  </a:cxn>
                  <a:cxn ang="0">
                    <a:pos x="2" y="29"/>
                  </a:cxn>
                  <a:cxn ang="0">
                    <a:pos x="4" y="30"/>
                  </a:cxn>
                  <a:cxn ang="0">
                    <a:pos x="5" y="31"/>
                  </a:cxn>
                </a:cxnLst>
                <a:rect l="0" t="0" r="r" b="b"/>
                <a:pathLst>
                  <a:path w="14" h="31">
                    <a:moveTo>
                      <a:pt x="5" y="31"/>
                    </a:moveTo>
                    <a:lnTo>
                      <a:pt x="6" y="31"/>
                    </a:lnTo>
                    <a:lnTo>
                      <a:pt x="6" y="29"/>
                    </a:lnTo>
                    <a:lnTo>
                      <a:pt x="8" y="24"/>
                    </a:lnTo>
                    <a:lnTo>
                      <a:pt x="3" y="16"/>
                    </a:lnTo>
                    <a:lnTo>
                      <a:pt x="4" y="15"/>
                    </a:lnTo>
                    <a:lnTo>
                      <a:pt x="8" y="18"/>
                    </a:lnTo>
                    <a:lnTo>
                      <a:pt x="10" y="16"/>
                    </a:lnTo>
                    <a:lnTo>
                      <a:pt x="13" y="14"/>
                    </a:lnTo>
                    <a:lnTo>
                      <a:pt x="14" y="10"/>
                    </a:lnTo>
                    <a:lnTo>
                      <a:pt x="14" y="9"/>
                    </a:lnTo>
                    <a:lnTo>
                      <a:pt x="9" y="6"/>
                    </a:lnTo>
                    <a:lnTo>
                      <a:pt x="9" y="2"/>
                    </a:lnTo>
                    <a:lnTo>
                      <a:pt x="8" y="0"/>
                    </a:lnTo>
                    <a:lnTo>
                      <a:pt x="6" y="0"/>
                    </a:lnTo>
                    <a:lnTo>
                      <a:pt x="5" y="2"/>
                    </a:lnTo>
                    <a:lnTo>
                      <a:pt x="4" y="8"/>
                    </a:lnTo>
                    <a:lnTo>
                      <a:pt x="3" y="10"/>
                    </a:lnTo>
                    <a:lnTo>
                      <a:pt x="2" y="11"/>
                    </a:lnTo>
                    <a:lnTo>
                      <a:pt x="0" y="15"/>
                    </a:lnTo>
                    <a:lnTo>
                      <a:pt x="0" y="20"/>
                    </a:lnTo>
                    <a:lnTo>
                      <a:pt x="2" y="29"/>
                    </a:lnTo>
                    <a:lnTo>
                      <a:pt x="4" y="30"/>
                    </a:lnTo>
                    <a:lnTo>
                      <a:pt x="5"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7" name="Freeform 1442">
                <a:extLst>
                  <a:ext uri="{FF2B5EF4-FFF2-40B4-BE49-F238E27FC236}">
                    <a16:creationId xmlns:a16="http://schemas.microsoft.com/office/drawing/2014/main" id="{687DE537-D6E4-C3F6-933C-E82D1DC9EDE6}"/>
                  </a:ext>
                </a:extLst>
              </p:cNvPr>
              <p:cNvSpPr>
                <a:spLocks/>
              </p:cNvSpPr>
              <p:nvPr/>
            </p:nvSpPr>
            <p:spPr bwMode="auto">
              <a:xfrm>
                <a:off x="2911476" y="2517775"/>
                <a:ext cx="22225" cy="49213"/>
              </a:xfrm>
              <a:custGeom>
                <a:avLst/>
                <a:gdLst/>
                <a:ahLst/>
                <a:cxnLst>
                  <a:cxn ang="0">
                    <a:pos x="5" y="31"/>
                  </a:cxn>
                  <a:cxn ang="0">
                    <a:pos x="6" y="31"/>
                  </a:cxn>
                  <a:cxn ang="0">
                    <a:pos x="6" y="29"/>
                  </a:cxn>
                  <a:cxn ang="0">
                    <a:pos x="8" y="24"/>
                  </a:cxn>
                  <a:cxn ang="0">
                    <a:pos x="3" y="16"/>
                  </a:cxn>
                  <a:cxn ang="0">
                    <a:pos x="4" y="15"/>
                  </a:cxn>
                  <a:cxn ang="0">
                    <a:pos x="8" y="18"/>
                  </a:cxn>
                  <a:cxn ang="0">
                    <a:pos x="10" y="16"/>
                  </a:cxn>
                  <a:cxn ang="0">
                    <a:pos x="13" y="14"/>
                  </a:cxn>
                  <a:cxn ang="0">
                    <a:pos x="14" y="10"/>
                  </a:cxn>
                  <a:cxn ang="0">
                    <a:pos x="14" y="9"/>
                  </a:cxn>
                  <a:cxn ang="0">
                    <a:pos x="9" y="6"/>
                  </a:cxn>
                  <a:cxn ang="0">
                    <a:pos x="9" y="2"/>
                  </a:cxn>
                  <a:cxn ang="0">
                    <a:pos x="8" y="0"/>
                  </a:cxn>
                  <a:cxn ang="0">
                    <a:pos x="6" y="0"/>
                  </a:cxn>
                  <a:cxn ang="0">
                    <a:pos x="5" y="2"/>
                  </a:cxn>
                  <a:cxn ang="0">
                    <a:pos x="4" y="8"/>
                  </a:cxn>
                  <a:cxn ang="0">
                    <a:pos x="3" y="10"/>
                  </a:cxn>
                  <a:cxn ang="0">
                    <a:pos x="2" y="11"/>
                  </a:cxn>
                  <a:cxn ang="0">
                    <a:pos x="0" y="15"/>
                  </a:cxn>
                  <a:cxn ang="0">
                    <a:pos x="0" y="20"/>
                  </a:cxn>
                  <a:cxn ang="0">
                    <a:pos x="2" y="29"/>
                  </a:cxn>
                  <a:cxn ang="0">
                    <a:pos x="4" y="30"/>
                  </a:cxn>
                  <a:cxn ang="0">
                    <a:pos x="5" y="31"/>
                  </a:cxn>
                </a:cxnLst>
                <a:rect l="0" t="0" r="r" b="b"/>
                <a:pathLst>
                  <a:path w="14" h="31">
                    <a:moveTo>
                      <a:pt x="5" y="31"/>
                    </a:moveTo>
                    <a:lnTo>
                      <a:pt x="6" y="31"/>
                    </a:lnTo>
                    <a:lnTo>
                      <a:pt x="6" y="29"/>
                    </a:lnTo>
                    <a:lnTo>
                      <a:pt x="8" y="24"/>
                    </a:lnTo>
                    <a:lnTo>
                      <a:pt x="3" y="16"/>
                    </a:lnTo>
                    <a:lnTo>
                      <a:pt x="4" y="15"/>
                    </a:lnTo>
                    <a:lnTo>
                      <a:pt x="8" y="18"/>
                    </a:lnTo>
                    <a:lnTo>
                      <a:pt x="10" y="16"/>
                    </a:lnTo>
                    <a:lnTo>
                      <a:pt x="13" y="14"/>
                    </a:lnTo>
                    <a:lnTo>
                      <a:pt x="14" y="10"/>
                    </a:lnTo>
                    <a:lnTo>
                      <a:pt x="14" y="9"/>
                    </a:lnTo>
                    <a:lnTo>
                      <a:pt x="9" y="6"/>
                    </a:lnTo>
                    <a:lnTo>
                      <a:pt x="9" y="2"/>
                    </a:lnTo>
                    <a:lnTo>
                      <a:pt x="8" y="0"/>
                    </a:lnTo>
                    <a:lnTo>
                      <a:pt x="6" y="0"/>
                    </a:lnTo>
                    <a:lnTo>
                      <a:pt x="5" y="2"/>
                    </a:lnTo>
                    <a:lnTo>
                      <a:pt x="4" y="8"/>
                    </a:lnTo>
                    <a:lnTo>
                      <a:pt x="3" y="10"/>
                    </a:lnTo>
                    <a:lnTo>
                      <a:pt x="2" y="11"/>
                    </a:lnTo>
                    <a:lnTo>
                      <a:pt x="0" y="15"/>
                    </a:lnTo>
                    <a:lnTo>
                      <a:pt x="0" y="20"/>
                    </a:lnTo>
                    <a:lnTo>
                      <a:pt x="2" y="29"/>
                    </a:lnTo>
                    <a:lnTo>
                      <a:pt x="4" y="30"/>
                    </a:lnTo>
                    <a:lnTo>
                      <a:pt x="5"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8" name="Freeform 1443">
                <a:extLst>
                  <a:ext uri="{FF2B5EF4-FFF2-40B4-BE49-F238E27FC236}">
                    <a16:creationId xmlns:a16="http://schemas.microsoft.com/office/drawing/2014/main" id="{FB924807-0977-472F-B1D3-89AFCA2B7B91}"/>
                  </a:ext>
                </a:extLst>
              </p:cNvPr>
              <p:cNvSpPr>
                <a:spLocks/>
              </p:cNvSpPr>
              <p:nvPr/>
            </p:nvSpPr>
            <p:spPr bwMode="auto">
              <a:xfrm>
                <a:off x="2911476" y="2517775"/>
                <a:ext cx="22225" cy="49213"/>
              </a:xfrm>
              <a:custGeom>
                <a:avLst/>
                <a:gdLst/>
                <a:ahLst/>
                <a:cxnLst>
                  <a:cxn ang="0">
                    <a:pos x="5" y="31"/>
                  </a:cxn>
                  <a:cxn ang="0">
                    <a:pos x="6" y="31"/>
                  </a:cxn>
                  <a:cxn ang="0">
                    <a:pos x="6" y="29"/>
                  </a:cxn>
                  <a:cxn ang="0">
                    <a:pos x="8" y="24"/>
                  </a:cxn>
                  <a:cxn ang="0">
                    <a:pos x="3" y="16"/>
                  </a:cxn>
                  <a:cxn ang="0">
                    <a:pos x="4" y="15"/>
                  </a:cxn>
                  <a:cxn ang="0">
                    <a:pos x="8" y="18"/>
                  </a:cxn>
                  <a:cxn ang="0">
                    <a:pos x="10" y="16"/>
                  </a:cxn>
                  <a:cxn ang="0">
                    <a:pos x="13" y="14"/>
                  </a:cxn>
                  <a:cxn ang="0">
                    <a:pos x="14" y="10"/>
                  </a:cxn>
                  <a:cxn ang="0">
                    <a:pos x="14" y="9"/>
                  </a:cxn>
                  <a:cxn ang="0">
                    <a:pos x="9" y="6"/>
                  </a:cxn>
                  <a:cxn ang="0">
                    <a:pos x="9" y="2"/>
                  </a:cxn>
                  <a:cxn ang="0">
                    <a:pos x="8" y="0"/>
                  </a:cxn>
                  <a:cxn ang="0">
                    <a:pos x="6" y="0"/>
                  </a:cxn>
                  <a:cxn ang="0">
                    <a:pos x="5" y="2"/>
                  </a:cxn>
                  <a:cxn ang="0">
                    <a:pos x="4" y="8"/>
                  </a:cxn>
                  <a:cxn ang="0">
                    <a:pos x="3" y="10"/>
                  </a:cxn>
                  <a:cxn ang="0">
                    <a:pos x="2" y="11"/>
                  </a:cxn>
                  <a:cxn ang="0">
                    <a:pos x="0" y="15"/>
                  </a:cxn>
                  <a:cxn ang="0">
                    <a:pos x="0" y="20"/>
                  </a:cxn>
                  <a:cxn ang="0">
                    <a:pos x="2" y="29"/>
                  </a:cxn>
                  <a:cxn ang="0">
                    <a:pos x="4" y="30"/>
                  </a:cxn>
                  <a:cxn ang="0">
                    <a:pos x="5" y="31"/>
                  </a:cxn>
                </a:cxnLst>
                <a:rect l="0" t="0" r="r" b="b"/>
                <a:pathLst>
                  <a:path w="14" h="31">
                    <a:moveTo>
                      <a:pt x="5" y="31"/>
                    </a:moveTo>
                    <a:lnTo>
                      <a:pt x="6" y="31"/>
                    </a:lnTo>
                    <a:lnTo>
                      <a:pt x="6" y="29"/>
                    </a:lnTo>
                    <a:lnTo>
                      <a:pt x="8" y="24"/>
                    </a:lnTo>
                    <a:lnTo>
                      <a:pt x="3" y="16"/>
                    </a:lnTo>
                    <a:lnTo>
                      <a:pt x="4" y="15"/>
                    </a:lnTo>
                    <a:lnTo>
                      <a:pt x="8" y="18"/>
                    </a:lnTo>
                    <a:lnTo>
                      <a:pt x="10" y="16"/>
                    </a:lnTo>
                    <a:lnTo>
                      <a:pt x="13" y="14"/>
                    </a:lnTo>
                    <a:lnTo>
                      <a:pt x="14" y="10"/>
                    </a:lnTo>
                    <a:lnTo>
                      <a:pt x="14" y="9"/>
                    </a:lnTo>
                    <a:lnTo>
                      <a:pt x="9" y="6"/>
                    </a:lnTo>
                    <a:lnTo>
                      <a:pt x="9" y="2"/>
                    </a:lnTo>
                    <a:lnTo>
                      <a:pt x="8" y="0"/>
                    </a:lnTo>
                    <a:lnTo>
                      <a:pt x="6" y="0"/>
                    </a:lnTo>
                    <a:lnTo>
                      <a:pt x="5" y="2"/>
                    </a:lnTo>
                    <a:lnTo>
                      <a:pt x="4" y="8"/>
                    </a:lnTo>
                    <a:lnTo>
                      <a:pt x="3" y="10"/>
                    </a:lnTo>
                    <a:lnTo>
                      <a:pt x="2" y="11"/>
                    </a:lnTo>
                    <a:lnTo>
                      <a:pt x="0" y="15"/>
                    </a:lnTo>
                    <a:lnTo>
                      <a:pt x="0" y="20"/>
                    </a:lnTo>
                    <a:lnTo>
                      <a:pt x="2" y="29"/>
                    </a:lnTo>
                    <a:lnTo>
                      <a:pt x="4" y="30"/>
                    </a:lnTo>
                    <a:lnTo>
                      <a:pt x="5"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29" name="Freeform 1444">
                <a:extLst>
                  <a:ext uri="{FF2B5EF4-FFF2-40B4-BE49-F238E27FC236}">
                    <a16:creationId xmlns:a16="http://schemas.microsoft.com/office/drawing/2014/main" id="{CEEC05B5-D857-9D63-9158-5CD51CECCE23}"/>
                  </a:ext>
                </a:extLst>
              </p:cNvPr>
              <p:cNvSpPr>
                <a:spLocks/>
              </p:cNvSpPr>
              <p:nvPr/>
            </p:nvSpPr>
            <p:spPr bwMode="auto">
              <a:xfrm>
                <a:off x="2911476" y="2517775"/>
                <a:ext cx="22225" cy="49213"/>
              </a:xfrm>
              <a:custGeom>
                <a:avLst/>
                <a:gdLst/>
                <a:ahLst/>
                <a:cxnLst>
                  <a:cxn ang="0">
                    <a:pos x="5" y="31"/>
                  </a:cxn>
                  <a:cxn ang="0">
                    <a:pos x="6" y="31"/>
                  </a:cxn>
                  <a:cxn ang="0">
                    <a:pos x="6" y="29"/>
                  </a:cxn>
                  <a:cxn ang="0">
                    <a:pos x="8" y="24"/>
                  </a:cxn>
                  <a:cxn ang="0">
                    <a:pos x="3" y="16"/>
                  </a:cxn>
                  <a:cxn ang="0">
                    <a:pos x="4" y="15"/>
                  </a:cxn>
                  <a:cxn ang="0">
                    <a:pos x="8" y="18"/>
                  </a:cxn>
                  <a:cxn ang="0">
                    <a:pos x="10" y="16"/>
                  </a:cxn>
                  <a:cxn ang="0">
                    <a:pos x="13" y="14"/>
                  </a:cxn>
                  <a:cxn ang="0">
                    <a:pos x="14" y="10"/>
                  </a:cxn>
                  <a:cxn ang="0">
                    <a:pos x="14" y="9"/>
                  </a:cxn>
                  <a:cxn ang="0">
                    <a:pos x="9" y="6"/>
                  </a:cxn>
                  <a:cxn ang="0">
                    <a:pos x="9" y="2"/>
                  </a:cxn>
                  <a:cxn ang="0">
                    <a:pos x="8" y="0"/>
                  </a:cxn>
                  <a:cxn ang="0">
                    <a:pos x="6" y="0"/>
                  </a:cxn>
                  <a:cxn ang="0">
                    <a:pos x="5" y="2"/>
                  </a:cxn>
                  <a:cxn ang="0">
                    <a:pos x="4" y="8"/>
                  </a:cxn>
                  <a:cxn ang="0">
                    <a:pos x="3" y="10"/>
                  </a:cxn>
                  <a:cxn ang="0">
                    <a:pos x="2" y="11"/>
                  </a:cxn>
                  <a:cxn ang="0">
                    <a:pos x="0" y="15"/>
                  </a:cxn>
                  <a:cxn ang="0">
                    <a:pos x="0" y="20"/>
                  </a:cxn>
                  <a:cxn ang="0">
                    <a:pos x="2" y="29"/>
                  </a:cxn>
                  <a:cxn ang="0">
                    <a:pos x="4" y="30"/>
                  </a:cxn>
                  <a:cxn ang="0">
                    <a:pos x="5" y="31"/>
                  </a:cxn>
                </a:cxnLst>
                <a:rect l="0" t="0" r="r" b="b"/>
                <a:pathLst>
                  <a:path w="14" h="31">
                    <a:moveTo>
                      <a:pt x="5" y="31"/>
                    </a:moveTo>
                    <a:lnTo>
                      <a:pt x="6" y="31"/>
                    </a:lnTo>
                    <a:lnTo>
                      <a:pt x="6" y="29"/>
                    </a:lnTo>
                    <a:lnTo>
                      <a:pt x="8" y="24"/>
                    </a:lnTo>
                    <a:lnTo>
                      <a:pt x="3" y="16"/>
                    </a:lnTo>
                    <a:lnTo>
                      <a:pt x="4" y="15"/>
                    </a:lnTo>
                    <a:lnTo>
                      <a:pt x="8" y="18"/>
                    </a:lnTo>
                    <a:lnTo>
                      <a:pt x="10" y="16"/>
                    </a:lnTo>
                    <a:lnTo>
                      <a:pt x="13" y="14"/>
                    </a:lnTo>
                    <a:lnTo>
                      <a:pt x="14" y="10"/>
                    </a:lnTo>
                    <a:lnTo>
                      <a:pt x="14" y="9"/>
                    </a:lnTo>
                    <a:lnTo>
                      <a:pt x="9" y="6"/>
                    </a:lnTo>
                    <a:lnTo>
                      <a:pt x="9" y="2"/>
                    </a:lnTo>
                    <a:lnTo>
                      <a:pt x="8" y="0"/>
                    </a:lnTo>
                    <a:lnTo>
                      <a:pt x="6" y="0"/>
                    </a:lnTo>
                    <a:lnTo>
                      <a:pt x="5" y="2"/>
                    </a:lnTo>
                    <a:lnTo>
                      <a:pt x="4" y="8"/>
                    </a:lnTo>
                    <a:lnTo>
                      <a:pt x="3" y="10"/>
                    </a:lnTo>
                    <a:lnTo>
                      <a:pt x="2" y="11"/>
                    </a:lnTo>
                    <a:lnTo>
                      <a:pt x="0" y="15"/>
                    </a:lnTo>
                    <a:lnTo>
                      <a:pt x="0" y="20"/>
                    </a:lnTo>
                    <a:lnTo>
                      <a:pt x="2" y="29"/>
                    </a:lnTo>
                    <a:lnTo>
                      <a:pt x="4" y="30"/>
                    </a:lnTo>
                    <a:lnTo>
                      <a:pt x="5"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0" name="Freeform 1445">
                <a:extLst>
                  <a:ext uri="{FF2B5EF4-FFF2-40B4-BE49-F238E27FC236}">
                    <a16:creationId xmlns:a16="http://schemas.microsoft.com/office/drawing/2014/main" id="{4165F64F-65E3-EF58-B007-B588DE0B2125}"/>
                  </a:ext>
                </a:extLst>
              </p:cNvPr>
              <p:cNvSpPr>
                <a:spLocks/>
              </p:cNvSpPr>
              <p:nvPr/>
            </p:nvSpPr>
            <p:spPr bwMode="auto">
              <a:xfrm>
                <a:off x="2924176" y="2500313"/>
                <a:ext cx="17463" cy="14288"/>
              </a:xfrm>
              <a:custGeom>
                <a:avLst/>
                <a:gdLst/>
                <a:ahLst/>
                <a:cxnLst>
                  <a:cxn ang="0">
                    <a:pos x="7" y="9"/>
                  </a:cxn>
                  <a:cxn ang="0">
                    <a:pos x="10" y="9"/>
                  </a:cxn>
                  <a:cxn ang="0">
                    <a:pos x="11" y="8"/>
                  </a:cxn>
                  <a:cxn ang="0">
                    <a:pos x="10" y="6"/>
                  </a:cxn>
                  <a:cxn ang="0">
                    <a:pos x="10" y="5"/>
                  </a:cxn>
                  <a:cxn ang="0">
                    <a:pos x="11" y="4"/>
                  </a:cxn>
                  <a:cxn ang="0">
                    <a:pos x="8" y="3"/>
                  </a:cxn>
                  <a:cxn ang="0">
                    <a:pos x="5" y="0"/>
                  </a:cxn>
                  <a:cxn ang="0">
                    <a:pos x="1" y="0"/>
                  </a:cxn>
                  <a:cxn ang="0">
                    <a:pos x="1" y="1"/>
                  </a:cxn>
                  <a:cxn ang="0">
                    <a:pos x="0" y="3"/>
                  </a:cxn>
                  <a:cxn ang="0">
                    <a:pos x="1" y="4"/>
                  </a:cxn>
                  <a:cxn ang="0">
                    <a:pos x="2" y="6"/>
                  </a:cxn>
                  <a:cxn ang="0">
                    <a:pos x="3" y="9"/>
                  </a:cxn>
                  <a:cxn ang="0">
                    <a:pos x="6" y="9"/>
                  </a:cxn>
                  <a:cxn ang="0">
                    <a:pos x="7" y="9"/>
                  </a:cxn>
                </a:cxnLst>
                <a:rect l="0" t="0" r="r" b="b"/>
                <a:pathLst>
                  <a:path w="11" h="9">
                    <a:moveTo>
                      <a:pt x="7" y="9"/>
                    </a:moveTo>
                    <a:lnTo>
                      <a:pt x="10" y="9"/>
                    </a:lnTo>
                    <a:lnTo>
                      <a:pt x="11" y="8"/>
                    </a:lnTo>
                    <a:lnTo>
                      <a:pt x="10" y="6"/>
                    </a:lnTo>
                    <a:lnTo>
                      <a:pt x="10" y="5"/>
                    </a:lnTo>
                    <a:lnTo>
                      <a:pt x="11" y="4"/>
                    </a:lnTo>
                    <a:lnTo>
                      <a:pt x="8" y="3"/>
                    </a:lnTo>
                    <a:lnTo>
                      <a:pt x="5" y="0"/>
                    </a:lnTo>
                    <a:lnTo>
                      <a:pt x="1" y="0"/>
                    </a:lnTo>
                    <a:lnTo>
                      <a:pt x="1" y="1"/>
                    </a:lnTo>
                    <a:lnTo>
                      <a:pt x="0" y="3"/>
                    </a:lnTo>
                    <a:lnTo>
                      <a:pt x="1" y="4"/>
                    </a:lnTo>
                    <a:lnTo>
                      <a:pt x="2" y="6"/>
                    </a:lnTo>
                    <a:lnTo>
                      <a:pt x="3" y="9"/>
                    </a:lnTo>
                    <a:lnTo>
                      <a:pt x="6" y="9"/>
                    </a:lnTo>
                    <a:lnTo>
                      <a:pt x="7" y="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1" name="Freeform 1446">
                <a:extLst>
                  <a:ext uri="{FF2B5EF4-FFF2-40B4-BE49-F238E27FC236}">
                    <a16:creationId xmlns:a16="http://schemas.microsoft.com/office/drawing/2014/main" id="{FB79BEF0-D3BF-D936-7436-87225BE47009}"/>
                  </a:ext>
                </a:extLst>
              </p:cNvPr>
              <p:cNvSpPr>
                <a:spLocks/>
              </p:cNvSpPr>
              <p:nvPr/>
            </p:nvSpPr>
            <p:spPr bwMode="auto">
              <a:xfrm>
                <a:off x="2924176" y="2500313"/>
                <a:ext cx="17463" cy="14288"/>
              </a:xfrm>
              <a:custGeom>
                <a:avLst/>
                <a:gdLst/>
                <a:ahLst/>
                <a:cxnLst>
                  <a:cxn ang="0">
                    <a:pos x="7" y="9"/>
                  </a:cxn>
                  <a:cxn ang="0">
                    <a:pos x="10" y="9"/>
                  </a:cxn>
                  <a:cxn ang="0">
                    <a:pos x="11" y="8"/>
                  </a:cxn>
                  <a:cxn ang="0">
                    <a:pos x="10" y="6"/>
                  </a:cxn>
                  <a:cxn ang="0">
                    <a:pos x="10" y="5"/>
                  </a:cxn>
                  <a:cxn ang="0">
                    <a:pos x="11" y="4"/>
                  </a:cxn>
                  <a:cxn ang="0">
                    <a:pos x="8" y="3"/>
                  </a:cxn>
                  <a:cxn ang="0">
                    <a:pos x="5" y="0"/>
                  </a:cxn>
                  <a:cxn ang="0">
                    <a:pos x="1" y="0"/>
                  </a:cxn>
                  <a:cxn ang="0">
                    <a:pos x="1" y="1"/>
                  </a:cxn>
                  <a:cxn ang="0">
                    <a:pos x="0" y="3"/>
                  </a:cxn>
                  <a:cxn ang="0">
                    <a:pos x="1" y="4"/>
                  </a:cxn>
                  <a:cxn ang="0">
                    <a:pos x="2" y="6"/>
                  </a:cxn>
                  <a:cxn ang="0">
                    <a:pos x="3" y="9"/>
                  </a:cxn>
                  <a:cxn ang="0">
                    <a:pos x="6" y="9"/>
                  </a:cxn>
                  <a:cxn ang="0">
                    <a:pos x="7" y="9"/>
                  </a:cxn>
                </a:cxnLst>
                <a:rect l="0" t="0" r="r" b="b"/>
                <a:pathLst>
                  <a:path w="11" h="9">
                    <a:moveTo>
                      <a:pt x="7" y="9"/>
                    </a:moveTo>
                    <a:lnTo>
                      <a:pt x="10" y="9"/>
                    </a:lnTo>
                    <a:lnTo>
                      <a:pt x="11" y="8"/>
                    </a:lnTo>
                    <a:lnTo>
                      <a:pt x="10" y="6"/>
                    </a:lnTo>
                    <a:lnTo>
                      <a:pt x="10" y="5"/>
                    </a:lnTo>
                    <a:lnTo>
                      <a:pt x="11" y="4"/>
                    </a:lnTo>
                    <a:lnTo>
                      <a:pt x="8" y="3"/>
                    </a:lnTo>
                    <a:lnTo>
                      <a:pt x="5" y="0"/>
                    </a:lnTo>
                    <a:lnTo>
                      <a:pt x="1" y="0"/>
                    </a:lnTo>
                    <a:lnTo>
                      <a:pt x="1" y="1"/>
                    </a:lnTo>
                    <a:lnTo>
                      <a:pt x="0" y="3"/>
                    </a:lnTo>
                    <a:lnTo>
                      <a:pt x="1" y="4"/>
                    </a:lnTo>
                    <a:lnTo>
                      <a:pt x="2" y="6"/>
                    </a:lnTo>
                    <a:lnTo>
                      <a:pt x="3" y="9"/>
                    </a:lnTo>
                    <a:lnTo>
                      <a:pt x="6" y="9"/>
                    </a:lnTo>
                    <a:lnTo>
                      <a:pt x="7" y="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2" name="Freeform 1447">
                <a:extLst>
                  <a:ext uri="{FF2B5EF4-FFF2-40B4-BE49-F238E27FC236}">
                    <a16:creationId xmlns:a16="http://schemas.microsoft.com/office/drawing/2014/main" id="{423374A8-29B8-51F1-6BB7-C565DA39D678}"/>
                  </a:ext>
                </a:extLst>
              </p:cNvPr>
              <p:cNvSpPr>
                <a:spLocks/>
              </p:cNvSpPr>
              <p:nvPr/>
            </p:nvSpPr>
            <p:spPr bwMode="auto">
              <a:xfrm>
                <a:off x="2924176" y="2500313"/>
                <a:ext cx="17463" cy="14288"/>
              </a:xfrm>
              <a:custGeom>
                <a:avLst/>
                <a:gdLst/>
                <a:ahLst/>
                <a:cxnLst>
                  <a:cxn ang="0">
                    <a:pos x="7" y="9"/>
                  </a:cxn>
                  <a:cxn ang="0">
                    <a:pos x="10" y="9"/>
                  </a:cxn>
                  <a:cxn ang="0">
                    <a:pos x="11" y="8"/>
                  </a:cxn>
                  <a:cxn ang="0">
                    <a:pos x="10" y="6"/>
                  </a:cxn>
                  <a:cxn ang="0">
                    <a:pos x="10" y="5"/>
                  </a:cxn>
                  <a:cxn ang="0">
                    <a:pos x="11" y="4"/>
                  </a:cxn>
                  <a:cxn ang="0">
                    <a:pos x="8" y="3"/>
                  </a:cxn>
                  <a:cxn ang="0">
                    <a:pos x="5" y="0"/>
                  </a:cxn>
                  <a:cxn ang="0">
                    <a:pos x="1" y="0"/>
                  </a:cxn>
                  <a:cxn ang="0">
                    <a:pos x="1" y="1"/>
                  </a:cxn>
                  <a:cxn ang="0">
                    <a:pos x="0" y="3"/>
                  </a:cxn>
                  <a:cxn ang="0">
                    <a:pos x="1" y="4"/>
                  </a:cxn>
                  <a:cxn ang="0">
                    <a:pos x="2" y="6"/>
                  </a:cxn>
                  <a:cxn ang="0">
                    <a:pos x="3" y="9"/>
                  </a:cxn>
                  <a:cxn ang="0">
                    <a:pos x="6" y="9"/>
                  </a:cxn>
                  <a:cxn ang="0">
                    <a:pos x="7" y="9"/>
                  </a:cxn>
                </a:cxnLst>
                <a:rect l="0" t="0" r="r" b="b"/>
                <a:pathLst>
                  <a:path w="11" h="9">
                    <a:moveTo>
                      <a:pt x="7" y="9"/>
                    </a:moveTo>
                    <a:lnTo>
                      <a:pt x="10" y="9"/>
                    </a:lnTo>
                    <a:lnTo>
                      <a:pt x="11" y="8"/>
                    </a:lnTo>
                    <a:lnTo>
                      <a:pt x="10" y="6"/>
                    </a:lnTo>
                    <a:lnTo>
                      <a:pt x="10" y="5"/>
                    </a:lnTo>
                    <a:lnTo>
                      <a:pt x="11" y="4"/>
                    </a:lnTo>
                    <a:lnTo>
                      <a:pt x="8" y="3"/>
                    </a:lnTo>
                    <a:lnTo>
                      <a:pt x="5" y="0"/>
                    </a:lnTo>
                    <a:lnTo>
                      <a:pt x="1" y="0"/>
                    </a:lnTo>
                    <a:lnTo>
                      <a:pt x="1" y="1"/>
                    </a:lnTo>
                    <a:lnTo>
                      <a:pt x="0" y="3"/>
                    </a:lnTo>
                    <a:lnTo>
                      <a:pt x="1" y="4"/>
                    </a:lnTo>
                    <a:lnTo>
                      <a:pt x="2" y="6"/>
                    </a:lnTo>
                    <a:lnTo>
                      <a:pt x="3" y="9"/>
                    </a:lnTo>
                    <a:lnTo>
                      <a:pt x="6" y="9"/>
                    </a:lnTo>
                    <a:lnTo>
                      <a:pt x="7" y="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3" name="Freeform 1448">
                <a:extLst>
                  <a:ext uri="{FF2B5EF4-FFF2-40B4-BE49-F238E27FC236}">
                    <a16:creationId xmlns:a16="http://schemas.microsoft.com/office/drawing/2014/main" id="{CF23B55D-18AA-565F-BCC4-22D50323D9E6}"/>
                  </a:ext>
                </a:extLst>
              </p:cNvPr>
              <p:cNvSpPr>
                <a:spLocks/>
              </p:cNvSpPr>
              <p:nvPr/>
            </p:nvSpPr>
            <p:spPr bwMode="auto">
              <a:xfrm>
                <a:off x="2924176" y="2500313"/>
                <a:ext cx="17463" cy="14288"/>
              </a:xfrm>
              <a:custGeom>
                <a:avLst/>
                <a:gdLst/>
                <a:ahLst/>
                <a:cxnLst>
                  <a:cxn ang="0">
                    <a:pos x="7" y="9"/>
                  </a:cxn>
                  <a:cxn ang="0">
                    <a:pos x="10" y="9"/>
                  </a:cxn>
                  <a:cxn ang="0">
                    <a:pos x="11" y="8"/>
                  </a:cxn>
                  <a:cxn ang="0">
                    <a:pos x="10" y="6"/>
                  </a:cxn>
                  <a:cxn ang="0">
                    <a:pos x="10" y="5"/>
                  </a:cxn>
                  <a:cxn ang="0">
                    <a:pos x="11" y="4"/>
                  </a:cxn>
                  <a:cxn ang="0">
                    <a:pos x="8" y="3"/>
                  </a:cxn>
                  <a:cxn ang="0">
                    <a:pos x="5" y="0"/>
                  </a:cxn>
                  <a:cxn ang="0">
                    <a:pos x="1" y="0"/>
                  </a:cxn>
                  <a:cxn ang="0">
                    <a:pos x="1" y="1"/>
                  </a:cxn>
                  <a:cxn ang="0">
                    <a:pos x="0" y="3"/>
                  </a:cxn>
                  <a:cxn ang="0">
                    <a:pos x="1" y="4"/>
                  </a:cxn>
                  <a:cxn ang="0">
                    <a:pos x="2" y="6"/>
                  </a:cxn>
                  <a:cxn ang="0">
                    <a:pos x="3" y="9"/>
                  </a:cxn>
                  <a:cxn ang="0">
                    <a:pos x="6" y="9"/>
                  </a:cxn>
                  <a:cxn ang="0">
                    <a:pos x="7" y="9"/>
                  </a:cxn>
                </a:cxnLst>
                <a:rect l="0" t="0" r="r" b="b"/>
                <a:pathLst>
                  <a:path w="11" h="9">
                    <a:moveTo>
                      <a:pt x="7" y="9"/>
                    </a:moveTo>
                    <a:lnTo>
                      <a:pt x="10" y="9"/>
                    </a:lnTo>
                    <a:lnTo>
                      <a:pt x="11" y="8"/>
                    </a:lnTo>
                    <a:lnTo>
                      <a:pt x="10" y="6"/>
                    </a:lnTo>
                    <a:lnTo>
                      <a:pt x="10" y="5"/>
                    </a:lnTo>
                    <a:lnTo>
                      <a:pt x="11" y="4"/>
                    </a:lnTo>
                    <a:lnTo>
                      <a:pt x="8" y="3"/>
                    </a:lnTo>
                    <a:lnTo>
                      <a:pt x="5" y="0"/>
                    </a:lnTo>
                    <a:lnTo>
                      <a:pt x="1" y="0"/>
                    </a:lnTo>
                    <a:lnTo>
                      <a:pt x="1" y="1"/>
                    </a:lnTo>
                    <a:lnTo>
                      <a:pt x="0" y="3"/>
                    </a:lnTo>
                    <a:lnTo>
                      <a:pt x="1" y="4"/>
                    </a:lnTo>
                    <a:lnTo>
                      <a:pt x="2" y="6"/>
                    </a:lnTo>
                    <a:lnTo>
                      <a:pt x="3" y="9"/>
                    </a:lnTo>
                    <a:lnTo>
                      <a:pt x="6" y="9"/>
                    </a:lnTo>
                    <a:lnTo>
                      <a:pt x="7" y="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4" name="Freeform 1449">
                <a:extLst>
                  <a:ext uri="{FF2B5EF4-FFF2-40B4-BE49-F238E27FC236}">
                    <a16:creationId xmlns:a16="http://schemas.microsoft.com/office/drawing/2014/main" id="{EA6A8E73-285E-3BC2-01CC-C1A806C320A2}"/>
                  </a:ext>
                </a:extLst>
              </p:cNvPr>
              <p:cNvSpPr>
                <a:spLocks/>
              </p:cNvSpPr>
              <p:nvPr/>
            </p:nvSpPr>
            <p:spPr bwMode="auto">
              <a:xfrm>
                <a:off x="2917826" y="2451100"/>
                <a:ext cx="53975" cy="47625"/>
              </a:xfrm>
              <a:custGeom>
                <a:avLst/>
                <a:gdLst/>
                <a:ahLst/>
                <a:cxnLst>
                  <a:cxn ang="0">
                    <a:pos x="14" y="25"/>
                  </a:cxn>
                  <a:cxn ang="0">
                    <a:pos x="10" y="17"/>
                  </a:cxn>
                  <a:cxn ang="0">
                    <a:pos x="9" y="16"/>
                  </a:cxn>
                  <a:cxn ang="0">
                    <a:pos x="6" y="17"/>
                  </a:cxn>
                  <a:cxn ang="0">
                    <a:pos x="5" y="17"/>
                  </a:cxn>
                  <a:cxn ang="0">
                    <a:pos x="4" y="12"/>
                  </a:cxn>
                  <a:cxn ang="0">
                    <a:pos x="0" y="14"/>
                  </a:cxn>
                  <a:cxn ang="0">
                    <a:pos x="0" y="9"/>
                  </a:cxn>
                  <a:cxn ang="0">
                    <a:pos x="4" y="7"/>
                  </a:cxn>
                  <a:cxn ang="0">
                    <a:pos x="7" y="4"/>
                  </a:cxn>
                  <a:cxn ang="0">
                    <a:pos x="10" y="5"/>
                  </a:cxn>
                  <a:cxn ang="0">
                    <a:pos x="11" y="9"/>
                  </a:cxn>
                  <a:cxn ang="0">
                    <a:pos x="12" y="9"/>
                  </a:cxn>
                  <a:cxn ang="0">
                    <a:pos x="15" y="7"/>
                  </a:cxn>
                  <a:cxn ang="0">
                    <a:pos x="19" y="1"/>
                  </a:cxn>
                  <a:cxn ang="0">
                    <a:pos x="20" y="0"/>
                  </a:cxn>
                  <a:cxn ang="0">
                    <a:pos x="21" y="0"/>
                  </a:cxn>
                  <a:cxn ang="0">
                    <a:pos x="22" y="1"/>
                  </a:cxn>
                  <a:cxn ang="0">
                    <a:pos x="22" y="2"/>
                  </a:cxn>
                  <a:cxn ang="0">
                    <a:pos x="21" y="2"/>
                  </a:cxn>
                  <a:cxn ang="0">
                    <a:pos x="19" y="2"/>
                  </a:cxn>
                  <a:cxn ang="0">
                    <a:pos x="16" y="5"/>
                  </a:cxn>
                  <a:cxn ang="0">
                    <a:pos x="16" y="6"/>
                  </a:cxn>
                  <a:cxn ang="0">
                    <a:pos x="16" y="7"/>
                  </a:cxn>
                  <a:cxn ang="0">
                    <a:pos x="17" y="9"/>
                  </a:cxn>
                  <a:cxn ang="0">
                    <a:pos x="19" y="9"/>
                  </a:cxn>
                  <a:cxn ang="0">
                    <a:pos x="24" y="7"/>
                  </a:cxn>
                  <a:cxn ang="0">
                    <a:pos x="26" y="7"/>
                  </a:cxn>
                  <a:cxn ang="0">
                    <a:pos x="27" y="9"/>
                  </a:cxn>
                  <a:cxn ang="0">
                    <a:pos x="27" y="12"/>
                  </a:cxn>
                  <a:cxn ang="0">
                    <a:pos x="30" y="12"/>
                  </a:cxn>
                  <a:cxn ang="0">
                    <a:pos x="34" y="12"/>
                  </a:cxn>
                  <a:cxn ang="0">
                    <a:pos x="34" y="15"/>
                  </a:cxn>
                  <a:cxn ang="0">
                    <a:pos x="34" y="17"/>
                  </a:cxn>
                  <a:cxn ang="0">
                    <a:pos x="32" y="17"/>
                  </a:cxn>
                  <a:cxn ang="0">
                    <a:pos x="30" y="16"/>
                  </a:cxn>
                  <a:cxn ang="0">
                    <a:pos x="27" y="14"/>
                  </a:cxn>
                  <a:cxn ang="0">
                    <a:pos x="26" y="15"/>
                  </a:cxn>
                  <a:cxn ang="0">
                    <a:pos x="26" y="16"/>
                  </a:cxn>
                  <a:cxn ang="0">
                    <a:pos x="29" y="20"/>
                  </a:cxn>
                  <a:cxn ang="0">
                    <a:pos x="29" y="21"/>
                  </a:cxn>
                  <a:cxn ang="0">
                    <a:pos x="27" y="22"/>
                  </a:cxn>
                  <a:cxn ang="0">
                    <a:pos x="16" y="22"/>
                  </a:cxn>
                  <a:cxn ang="0">
                    <a:pos x="16" y="25"/>
                  </a:cxn>
                  <a:cxn ang="0">
                    <a:pos x="19" y="26"/>
                  </a:cxn>
                  <a:cxn ang="0">
                    <a:pos x="24" y="25"/>
                  </a:cxn>
                  <a:cxn ang="0">
                    <a:pos x="26" y="27"/>
                  </a:cxn>
                  <a:cxn ang="0">
                    <a:pos x="25" y="29"/>
                  </a:cxn>
                  <a:cxn ang="0">
                    <a:pos x="22" y="30"/>
                  </a:cxn>
                  <a:cxn ang="0">
                    <a:pos x="21" y="30"/>
                  </a:cxn>
                  <a:cxn ang="0">
                    <a:pos x="19" y="29"/>
                  </a:cxn>
                  <a:cxn ang="0">
                    <a:pos x="14" y="25"/>
                  </a:cxn>
                </a:cxnLst>
                <a:rect l="0" t="0" r="r" b="b"/>
                <a:pathLst>
                  <a:path w="34" h="30">
                    <a:moveTo>
                      <a:pt x="14" y="25"/>
                    </a:moveTo>
                    <a:lnTo>
                      <a:pt x="10" y="17"/>
                    </a:lnTo>
                    <a:lnTo>
                      <a:pt x="9" y="16"/>
                    </a:lnTo>
                    <a:lnTo>
                      <a:pt x="6" y="17"/>
                    </a:lnTo>
                    <a:lnTo>
                      <a:pt x="5" y="17"/>
                    </a:lnTo>
                    <a:lnTo>
                      <a:pt x="4" y="12"/>
                    </a:lnTo>
                    <a:lnTo>
                      <a:pt x="0" y="14"/>
                    </a:lnTo>
                    <a:lnTo>
                      <a:pt x="0" y="9"/>
                    </a:lnTo>
                    <a:lnTo>
                      <a:pt x="4" y="7"/>
                    </a:lnTo>
                    <a:lnTo>
                      <a:pt x="7" y="4"/>
                    </a:lnTo>
                    <a:lnTo>
                      <a:pt x="10" y="5"/>
                    </a:lnTo>
                    <a:lnTo>
                      <a:pt x="11" y="9"/>
                    </a:lnTo>
                    <a:lnTo>
                      <a:pt x="12" y="9"/>
                    </a:lnTo>
                    <a:lnTo>
                      <a:pt x="15" y="7"/>
                    </a:lnTo>
                    <a:lnTo>
                      <a:pt x="19" y="1"/>
                    </a:lnTo>
                    <a:lnTo>
                      <a:pt x="20" y="0"/>
                    </a:lnTo>
                    <a:lnTo>
                      <a:pt x="21" y="0"/>
                    </a:lnTo>
                    <a:lnTo>
                      <a:pt x="22" y="1"/>
                    </a:lnTo>
                    <a:lnTo>
                      <a:pt x="22" y="2"/>
                    </a:lnTo>
                    <a:lnTo>
                      <a:pt x="21" y="2"/>
                    </a:lnTo>
                    <a:lnTo>
                      <a:pt x="19" y="2"/>
                    </a:lnTo>
                    <a:lnTo>
                      <a:pt x="16" y="5"/>
                    </a:lnTo>
                    <a:lnTo>
                      <a:pt x="16" y="6"/>
                    </a:lnTo>
                    <a:lnTo>
                      <a:pt x="16" y="7"/>
                    </a:lnTo>
                    <a:lnTo>
                      <a:pt x="17" y="9"/>
                    </a:lnTo>
                    <a:lnTo>
                      <a:pt x="19" y="9"/>
                    </a:lnTo>
                    <a:lnTo>
                      <a:pt x="24" y="7"/>
                    </a:lnTo>
                    <a:lnTo>
                      <a:pt x="26" y="7"/>
                    </a:lnTo>
                    <a:lnTo>
                      <a:pt x="27" y="9"/>
                    </a:lnTo>
                    <a:lnTo>
                      <a:pt x="27" y="12"/>
                    </a:lnTo>
                    <a:lnTo>
                      <a:pt x="30" y="12"/>
                    </a:lnTo>
                    <a:lnTo>
                      <a:pt x="34" y="12"/>
                    </a:lnTo>
                    <a:lnTo>
                      <a:pt x="34" y="15"/>
                    </a:lnTo>
                    <a:lnTo>
                      <a:pt x="34" y="17"/>
                    </a:lnTo>
                    <a:lnTo>
                      <a:pt x="32" y="17"/>
                    </a:lnTo>
                    <a:lnTo>
                      <a:pt x="30" y="16"/>
                    </a:lnTo>
                    <a:lnTo>
                      <a:pt x="27" y="14"/>
                    </a:lnTo>
                    <a:lnTo>
                      <a:pt x="26" y="15"/>
                    </a:lnTo>
                    <a:lnTo>
                      <a:pt x="26" y="16"/>
                    </a:lnTo>
                    <a:lnTo>
                      <a:pt x="29" y="20"/>
                    </a:lnTo>
                    <a:lnTo>
                      <a:pt x="29" y="21"/>
                    </a:lnTo>
                    <a:lnTo>
                      <a:pt x="27" y="22"/>
                    </a:lnTo>
                    <a:lnTo>
                      <a:pt x="16" y="22"/>
                    </a:lnTo>
                    <a:lnTo>
                      <a:pt x="16" y="25"/>
                    </a:lnTo>
                    <a:lnTo>
                      <a:pt x="19" y="26"/>
                    </a:lnTo>
                    <a:lnTo>
                      <a:pt x="24" y="25"/>
                    </a:lnTo>
                    <a:lnTo>
                      <a:pt x="26" y="27"/>
                    </a:lnTo>
                    <a:lnTo>
                      <a:pt x="25" y="29"/>
                    </a:lnTo>
                    <a:lnTo>
                      <a:pt x="22" y="30"/>
                    </a:lnTo>
                    <a:lnTo>
                      <a:pt x="21" y="30"/>
                    </a:lnTo>
                    <a:lnTo>
                      <a:pt x="19" y="29"/>
                    </a:lnTo>
                    <a:lnTo>
                      <a:pt x="14" y="2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5" name="Freeform 1450">
                <a:extLst>
                  <a:ext uri="{FF2B5EF4-FFF2-40B4-BE49-F238E27FC236}">
                    <a16:creationId xmlns:a16="http://schemas.microsoft.com/office/drawing/2014/main" id="{FE1B2D6C-C041-83CA-40CF-A5BE98BECDAA}"/>
                  </a:ext>
                </a:extLst>
              </p:cNvPr>
              <p:cNvSpPr>
                <a:spLocks/>
              </p:cNvSpPr>
              <p:nvPr/>
            </p:nvSpPr>
            <p:spPr bwMode="auto">
              <a:xfrm>
                <a:off x="2917826" y="2451100"/>
                <a:ext cx="53975" cy="47625"/>
              </a:xfrm>
              <a:custGeom>
                <a:avLst/>
                <a:gdLst/>
                <a:ahLst/>
                <a:cxnLst>
                  <a:cxn ang="0">
                    <a:pos x="14" y="25"/>
                  </a:cxn>
                  <a:cxn ang="0">
                    <a:pos x="10" y="17"/>
                  </a:cxn>
                  <a:cxn ang="0">
                    <a:pos x="9" y="16"/>
                  </a:cxn>
                  <a:cxn ang="0">
                    <a:pos x="6" y="17"/>
                  </a:cxn>
                  <a:cxn ang="0">
                    <a:pos x="5" y="17"/>
                  </a:cxn>
                  <a:cxn ang="0">
                    <a:pos x="4" y="12"/>
                  </a:cxn>
                  <a:cxn ang="0">
                    <a:pos x="0" y="14"/>
                  </a:cxn>
                  <a:cxn ang="0">
                    <a:pos x="0" y="9"/>
                  </a:cxn>
                  <a:cxn ang="0">
                    <a:pos x="4" y="7"/>
                  </a:cxn>
                  <a:cxn ang="0">
                    <a:pos x="7" y="4"/>
                  </a:cxn>
                  <a:cxn ang="0">
                    <a:pos x="10" y="5"/>
                  </a:cxn>
                  <a:cxn ang="0">
                    <a:pos x="11" y="9"/>
                  </a:cxn>
                  <a:cxn ang="0">
                    <a:pos x="12" y="9"/>
                  </a:cxn>
                  <a:cxn ang="0">
                    <a:pos x="15" y="7"/>
                  </a:cxn>
                  <a:cxn ang="0">
                    <a:pos x="19" y="1"/>
                  </a:cxn>
                  <a:cxn ang="0">
                    <a:pos x="20" y="0"/>
                  </a:cxn>
                  <a:cxn ang="0">
                    <a:pos x="21" y="0"/>
                  </a:cxn>
                  <a:cxn ang="0">
                    <a:pos x="22" y="1"/>
                  </a:cxn>
                  <a:cxn ang="0">
                    <a:pos x="22" y="2"/>
                  </a:cxn>
                  <a:cxn ang="0">
                    <a:pos x="21" y="2"/>
                  </a:cxn>
                  <a:cxn ang="0">
                    <a:pos x="19" y="2"/>
                  </a:cxn>
                  <a:cxn ang="0">
                    <a:pos x="16" y="5"/>
                  </a:cxn>
                  <a:cxn ang="0">
                    <a:pos x="16" y="6"/>
                  </a:cxn>
                  <a:cxn ang="0">
                    <a:pos x="16" y="7"/>
                  </a:cxn>
                  <a:cxn ang="0">
                    <a:pos x="17" y="9"/>
                  </a:cxn>
                  <a:cxn ang="0">
                    <a:pos x="19" y="9"/>
                  </a:cxn>
                  <a:cxn ang="0">
                    <a:pos x="24" y="7"/>
                  </a:cxn>
                  <a:cxn ang="0">
                    <a:pos x="26" y="7"/>
                  </a:cxn>
                  <a:cxn ang="0">
                    <a:pos x="27" y="9"/>
                  </a:cxn>
                  <a:cxn ang="0">
                    <a:pos x="27" y="12"/>
                  </a:cxn>
                  <a:cxn ang="0">
                    <a:pos x="30" y="12"/>
                  </a:cxn>
                  <a:cxn ang="0">
                    <a:pos x="34" y="12"/>
                  </a:cxn>
                  <a:cxn ang="0">
                    <a:pos x="34" y="15"/>
                  </a:cxn>
                  <a:cxn ang="0">
                    <a:pos x="34" y="17"/>
                  </a:cxn>
                  <a:cxn ang="0">
                    <a:pos x="32" y="17"/>
                  </a:cxn>
                  <a:cxn ang="0">
                    <a:pos x="30" y="16"/>
                  </a:cxn>
                  <a:cxn ang="0">
                    <a:pos x="27" y="14"/>
                  </a:cxn>
                  <a:cxn ang="0">
                    <a:pos x="26" y="15"/>
                  </a:cxn>
                  <a:cxn ang="0">
                    <a:pos x="26" y="16"/>
                  </a:cxn>
                  <a:cxn ang="0">
                    <a:pos x="29" y="20"/>
                  </a:cxn>
                  <a:cxn ang="0">
                    <a:pos x="29" y="21"/>
                  </a:cxn>
                  <a:cxn ang="0">
                    <a:pos x="27" y="22"/>
                  </a:cxn>
                  <a:cxn ang="0">
                    <a:pos x="16" y="22"/>
                  </a:cxn>
                  <a:cxn ang="0">
                    <a:pos x="16" y="25"/>
                  </a:cxn>
                  <a:cxn ang="0">
                    <a:pos x="19" y="26"/>
                  </a:cxn>
                  <a:cxn ang="0">
                    <a:pos x="24" y="25"/>
                  </a:cxn>
                  <a:cxn ang="0">
                    <a:pos x="26" y="27"/>
                  </a:cxn>
                  <a:cxn ang="0">
                    <a:pos x="25" y="29"/>
                  </a:cxn>
                  <a:cxn ang="0">
                    <a:pos x="22" y="30"/>
                  </a:cxn>
                  <a:cxn ang="0">
                    <a:pos x="21" y="30"/>
                  </a:cxn>
                  <a:cxn ang="0">
                    <a:pos x="19" y="29"/>
                  </a:cxn>
                  <a:cxn ang="0">
                    <a:pos x="14" y="25"/>
                  </a:cxn>
                </a:cxnLst>
                <a:rect l="0" t="0" r="r" b="b"/>
                <a:pathLst>
                  <a:path w="34" h="30">
                    <a:moveTo>
                      <a:pt x="14" y="25"/>
                    </a:moveTo>
                    <a:lnTo>
                      <a:pt x="10" y="17"/>
                    </a:lnTo>
                    <a:lnTo>
                      <a:pt x="9" y="16"/>
                    </a:lnTo>
                    <a:lnTo>
                      <a:pt x="6" y="17"/>
                    </a:lnTo>
                    <a:lnTo>
                      <a:pt x="5" y="17"/>
                    </a:lnTo>
                    <a:lnTo>
                      <a:pt x="4" y="12"/>
                    </a:lnTo>
                    <a:lnTo>
                      <a:pt x="0" y="14"/>
                    </a:lnTo>
                    <a:lnTo>
                      <a:pt x="0" y="9"/>
                    </a:lnTo>
                    <a:lnTo>
                      <a:pt x="4" y="7"/>
                    </a:lnTo>
                    <a:lnTo>
                      <a:pt x="7" y="4"/>
                    </a:lnTo>
                    <a:lnTo>
                      <a:pt x="10" y="5"/>
                    </a:lnTo>
                    <a:lnTo>
                      <a:pt x="11" y="9"/>
                    </a:lnTo>
                    <a:lnTo>
                      <a:pt x="12" y="9"/>
                    </a:lnTo>
                    <a:lnTo>
                      <a:pt x="15" y="7"/>
                    </a:lnTo>
                    <a:lnTo>
                      <a:pt x="19" y="1"/>
                    </a:lnTo>
                    <a:lnTo>
                      <a:pt x="20" y="0"/>
                    </a:lnTo>
                    <a:lnTo>
                      <a:pt x="21" y="0"/>
                    </a:lnTo>
                    <a:lnTo>
                      <a:pt x="22" y="1"/>
                    </a:lnTo>
                    <a:lnTo>
                      <a:pt x="22" y="2"/>
                    </a:lnTo>
                    <a:lnTo>
                      <a:pt x="21" y="2"/>
                    </a:lnTo>
                    <a:lnTo>
                      <a:pt x="19" y="2"/>
                    </a:lnTo>
                    <a:lnTo>
                      <a:pt x="16" y="5"/>
                    </a:lnTo>
                    <a:lnTo>
                      <a:pt x="16" y="6"/>
                    </a:lnTo>
                    <a:lnTo>
                      <a:pt x="16" y="7"/>
                    </a:lnTo>
                    <a:lnTo>
                      <a:pt x="17" y="9"/>
                    </a:lnTo>
                    <a:lnTo>
                      <a:pt x="19" y="9"/>
                    </a:lnTo>
                    <a:lnTo>
                      <a:pt x="24" y="7"/>
                    </a:lnTo>
                    <a:lnTo>
                      <a:pt x="26" y="7"/>
                    </a:lnTo>
                    <a:lnTo>
                      <a:pt x="27" y="9"/>
                    </a:lnTo>
                    <a:lnTo>
                      <a:pt x="27" y="12"/>
                    </a:lnTo>
                    <a:lnTo>
                      <a:pt x="30" y="12"/>
                    </a:lnTo>
                    <a:lnTo>
                      <a:pt x="34" y="12"/>
                    </a:lnTo>
                    <a:lnTo>
                      <a:pt x="34" y="15"/>
                    </a:lnTo>
                    <a:lnTo>
                      <a:pt x="34" y="17"/>
                    </a:lnTo>
                    <a:lnTo>
                      <a:pt x="32" y="17"/>
                    </a:lnTo>
                    <a:lnTo>
                      <a:pt x="30" y="16"/>
                    </a:lnTo>
                    <a:lnTo>
                      <a:pt x="27" y="14"/>
                    </a:lnTo>
                    <a:lnTo>
                      <a:pt x="26" y="15"/>
                    </a:lnTo>
                    <a:lnTo>
                      <a:pt x="26" y="16"/>
                    </a:lnTo>
                    <a:lnTo>
                      <a:pt x="29" y="20"/>
                    </a:lnTo>
                    <a:lnTo>
                      <a:pt x="29" y="21"/>
                    </a:lnTo>
                    <a:lnTo>
                      <a:pt x="27" y="22"/>
                    </a:lnTo>
                    <a:lnTo>
                      <a:pt x="16" y="22"/>
                    </a:lnTo>
                    <a:lnTo>
                      <a:pt x="16" y="25"/>
                    </a:lnTo>
                    <a:lnTo>
                      <a:pt x="19" y="26"/>
                    </a:lnTo>
                    <a:lnTo>
                      <a:pt x="24" y="25"/>
                    </a:lnTo>
                    <a:lnTo>
                      <a:pt x="26" y="27"/>
                    </a:lnTo>
                    <a:lnTo>
                      <a:pt x="25" y="29"/>
                    </a:lnTo>
                    <a:lnTo>
                      <a:pt x="22" y="30"/>
                    </a:lnTo>
                    <a:lnTo>
                      <a:pt x="21" y="30"/>
                    </a:lnTo>
                    <a:lnTo>
                      <a:pt x="19" y="29"/>
                    </a:lnTo>
                    <a:lnTo>
                      <a:pt x="14" y="2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6" name="Freeform 1451">
                <a:extLst>
                  <a:ext uri="{FF2B5EF4-FFF2-40B4-BE49-F238E27FC236}">
                    <a16:creationId xmlns:a16="http://schemas.microsoft.com/office/drawing/2014/main" id="{F1D7C723-7AE7-15E2-FBE5-28BCD97AE223}"/>
                  </a:ext>
                </a:extLst>
              </p:cNvPr>
              <p:cNvSpPr>
                <a:spLocks/>
              </p:cNvSpPr>
              <p:nvPr/>
            </p:nvSpPr>
            <p:spPr bwMode="auto">
              <a:xfrm>
                <a:off x="2917826" y="2451100"/>
                <a:ext cx="53975" cy="47625"/>
              </a:xfrm>
              <a:custGeom>
                <a:avLst/>
                <a:gdLst/>
                <a:ahLst/>
                <a:cxnLst>
                  <a:cxn ang="0">
                    <a:pos x="14" y="25"/>
                  </a:cxn>
                  <a:cxn ang="0">
                    <a:pos x="10" y="17"/>
                  </a:cxn>
                  <a:cxn ang="0">
                    <a:pos x="9" y="16"/>
                  </a:cxn>
                  <a:cxn ang="0">
                    <a:pos x="6" y="17"/>
                  </a:cxn>
                  <a:cxn ang="0">
                    <a:pos x="5" y="17"/>
                  </a:cxn>
                  <a:cxn ang="0">
                    <a:pos x="4" y="12"/>
                  </a:cxn>
                  <a:cxn ang="0">
                    <a:pos x="0" y="14"/>
                  </a:cxn>
                  <a:cxn ang="0">
                    <a:pos x="0" y="9"/>
                  </a:cxn>
                  <a:cxn ang="0">
                    <a:pos x="4" y="7"/>
                  </a:cxn>
                  <a:cxn ang="0">
                    <a:pos x="7" y="4"/>
                  </a:cxn>
                  <a:cxn ang="0">
                    <a:pos x="10" y="5"/>
                  </a:cxn>
                  <a:cxn ang="0">
                    <a:pos x="11" y="9"/>
                  </a:cxn>
                  <a:cxn ang="0">
                    <a:pos x="12" y="9"/>
                  </a:cxn>
                  <a:cxn ang="0">
                    <a:pos x="15" y="7"/>
                  </a:cxn>
                  <a:cxn ang="0">
                    <a:pos x="19" y="1"/>
                  </a:cxn>
                  <a:cxn ang="0">
                    <a:pos x="20" y="0"/>
                  </a:cxn>
                  <a:cxn ang="0">
                    <a:pos x="21" y="0"/>
                  </a:cxn>
                  <a:cxn ang="0">
                    <a:pos x="22" y="1"/>
                  </a:cxn>
                  <a:cxn ang="0">
                    <a:pos x="22" y="2"/>
                  </a:cxn>
                  <a:cxn ang="0">
                    <a:pos x="21" y="2"/>
                  </a:cxn>
                  <a:cxn ang="0">
                    <a:pos x="19" y="2"/>
                  </a:cxn>
                  <a:cxn ang="0">
                    <a:pos x="16" y="5"/>
                  </a:cxn>
                  <a:cxn ang="0">
                    <a:pos x="16" y="6"/>
                  </a:cxn>
                  <a:cxn ang="0">
                    <a:pos x="16" y="7"/>
                  </a:cxn>
                  <a:cxn ang="0">
                    <a:pos x="17" y="9"/>
                  </a:cxn>
                  <a:cxn ang="0">
                    <a:pos x="19" y="9"/>
                  </a:cxn>
                  <a:cxn ang="0">
                    <a:pos x="24" y="7"/>
                  </a:cxn>
                  <a:cxn ang="0">
                    <a:pos x="26" y="7"/>
                  </a:cxn>
                  <a:cxn ang="0">
                    <a:pos x="27" y="9"/>
                  </a:cxn>
                  <a:cxn ang="0">
                    <a:pos x="27" y="12"/>
                  </a:cxn>
                  <a:cxn ang="0">
                    <a:pos x="30" y="12"/>
                  </a:cxn>
                  <a:cxn ang="0">
                    <a:pos x="34" y="12"/>
                  </a:cxn>
                  <a:cxn ang="0">
                    <a:pos x="34" y="15"/>
                  </a:cxn>
                  <a:cxn ang="0">
                    <a:pos x="34" y="17"/>
                  </a:cxn>
                  <a:cxn ang="0">
                    <a:pos x="32" y="17"/>
                  </a:cxn>
                  <a:cxn ang="0">
                    <a:pos x="30" y="16"/>
                  </a:cxn>
                  <a:cxn ang="0">
                    <a:pos x="27" y="14"/>
                  </a:cxn>
                  <a:cxn ang="0">
                    <a:pos x="26" y="15"/>
                  </a:cxn>
                  <a:cxn ang="0">
                    <a:pos x="26" y="16"/>
                  </a:cxn>
                  <a:cxn ang="0">
                    <a:pos x="29" y="20"/>
                  </a:cxn>
                  <a:cxn ang="0">
                    <a:pos x="29" y="21"/>
                  </a:cxn>
                  <a:cxn ang="0">
                    <a:pos x="27" y="22"/>
                  </a:cxn>
                  <a:cxn ang="0">
                    <a:pos x="16" y="22"/>
                  </a:cxn>
                  <a:cxn ang="0">
                    <a:pos x="16" y="25"/>
                  </a:cxn>
                  <a:cxn ang="0">
                    <a:pos x="19" y="26"/>
                  </a:cxn>
                  <a:cxn ang="0">
                    <a:pos x="24" y="25"/>
                  </a:cxn>
                  <a:cxn ang="0">
                    <a:pos x="26" y="27"/>
                  </a:cxn>
                  <a:cxn ang="0">
                    <a:pos x="25" y="29"/>
                  </a:cxn>
                  <a:cxn ang="0">
                    <a:pos x="22" y="30"/>
                  </a:cxn>
                  <a:cxn ang="0">
                    <a:pos x="21" y="30"/>
                  </a:cxn>
                  <a:cxn ang="0">
                    <a:pos x="19" y="29"/>
                  </a:cxn>
                  <a:cxn ang="0">
                    <a:pos x="14" y="25"/>
                  </a:cxn>
                </a:cxnLst>
                <a:rect l="0" t="0" r="r" b="b"/>
                <a:pathLst>
                  <a:path w="34" h="30">
                    <a:moveTo>
                      <a:pt x="14" y="25"/>
                    </a:moveTo>
                    <a:lnTo>
                      <a:pt x="10" y="17"/>
                    </a:lnTo>
                    <a:lnTo>
                      <a:pt x="9" y="16"/>
                    </a:lnTo>
                    <a:lnTo>
                      <a:pt x="6" y="17"/>
                    </a:lnTo>
                    <a:lnTo>
                      <a:pt x="5" y="17"/>
                    </a:lnTo>
                    <a:lnTo>
                      <a:pt x="4" y="12"/>
                    </a:lnTo>
                    <a:lnTo>
                      <a:pt x="0" y="14"/>
                    </a:lnTo>
                    <a:lnTo>
                      <a:pt x="0" y="9"/>
                    </a:lnTo>
                    <a:lnTo>
                      <a:pt x="4" y="7"/>
                    </a:lnTo>
                    <a:lnTo>
                      <a:pt x="7" y="4"/>
                    </a:lnTo>
                    <a:lnTo>
                      <a:pt x="10" y="5"/>
                    </a:lnTo>
                    <a:lnTo>
                      <a:pt x="11" y="9"/>
                    </a:lnTo>
                    <a:lnTo>
                      <a:pt x="12" y="9"/>
                    </a:lnTo>
                    <a:lnTo>
                      <a:pt x="15" y="7"/>
                    </a:lnTo>
                    <a:lnTo>
                      <a:pt x="19" y="1"/>
                    </a:lnTo>
                    <a:lnTo>
                      <a:pt x="20" y="0"/>
                    </a:lnTo>
                    <a:lnTo>
                      <a:pt x="21" y="0"/>
                    </a:lnTo>
                    <a:lnTo>
                      <a:pt x="22" y="1"/>
                    </a:lnTo>
                    <a:lnTo>
                      <a:pt x="22" y="2"/>
                    </a:lnTo>
                    <a:lnTo>
                      <a:pt x="21" y="2"/>
                    </a:lnTo>
                    <a:lnTo>
                      <a:pt x="19" y="2"/>
                    </a:lnTo>
                    <a:lnTo>
                      <a:pt x="16" y="5"/>
                    </a:lnTo>
                    <a:lnTo>
                      <a:pt x="16" y="6"/>
                    </a:lnTo>
                    <a:lnTo>
                      <a:pt x="16" y="7"/>
                    </a:lnTo>
                    <a:lnTo>
                      <a:pt x="17" y="9"/>
                    </a:lnTo>
                    <a:lnTo>
                      <a:pt x="19" y="9"/>
                    </a:lnTo>
                    <a:lnTo>
                      <a:pt x="24" y="7"/>
                    </a:lnTo>
                    <a:lnTo>
                      <a:pt x="26" y="7"/>
                    </a:lnTo>
                    <a:lnTo>
                      <a:pt x="27" y="9"/>
                    </a:lnTo>
                    <a:lnTo>
                      <a:pt x="27" y="12"/>
                    </a:lnTo>
                    <a:lnTo>
                      <a:pt x="30" y="12"/>
                    </a:lnTo>
                    <a:lnTo>
                      <a:pt x="34" y="12"/>
                    </a:lnTo>
                    <a:lnTo>
                      <a:pt x="34" y="15"/>
                    </a:lnTo>
                    <a:lnTo>
                      <a:pt x="34" y="17"/>
                    </a:lnTo>
                    <a:lnTo>
                      <a:pt x="32" y="17"/>
                    </a:lnTo>
                    <a:lnTo>
                      <a:pt x="30" y="16"/>
                    </a:lnTo>
                    <a:lnTo>
                      <a:pt x="27" y="14"/>
                    </a:lnTo>
                    <a:lnTo>
                      <a:pt x="26" y="15"/>
                    </a:lnTo>
                    <a:lnTo>
                      <a:pt x="26" y="16"/>
                    </a:lnTo>
                    <a:lnTo>
                      <a:pt x="29" y="20"/>
                    </a:lnTo>
                    <a:lnTo>
                      <a:pt x="29" y="21"/>
                    </a:lnTo>
                    <a:lnTo>
                      <a:pt x="27" y="22"/>
                    </a:lnTo>
                    <a:lnTo>
                      <a:pt x="16" y="22"/>
                    </a:lnTo>
                    <a:lnTo>
                      <a:pt x="16" y="25"/>
                    </a:lnTo>
                    <a:lnTo>
                      <a:pt x="19" y="26"/>
                    </a:lnTo>
                    <a:lnTo>
                      <a:pt x="24" y="25"/>
                    </a:lnTo>
                    <a:lnTo>
                      <a:pt x="26" y="27"/>
                    </a:lnTo>
                    <a:lnTo>
                      <a:pt x="25" y="29"/>
                    </a:lnTo>
                    <a:lnTo>
                      <a:pt x="22" y="30"/>
                    </a:lnTo>
                    <a:lnTo>
                      <a:pt x="21" y="30"/>
                    </a:lnTo>
                    <a:lnTo>
                      <a:pt x="19" y="29"/>
                    </a:lnTo>
                    <a:lnTo>
                      <a:pt x="14" y="2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7" name="Freeform 1452">
                <a:extLst>
                  <a:ext uri="{FF2B5EF4-FFF2-40B4-BE49-F238E27FC236}">
                    <a16:creationId xmlns:a16="http://schemas.microsoft.com/office/drawing/2014/main" id="{69F62925-677C-A4E7-8A5D-30AFDBAF1F36}"/>
                  </a:ext>
                </a:extLst>
              </p:cNvPr>
              <p:cNvSpPr>
                <a:spLocks/>
              </p:cNvSpPr>
              <p:nvPr/>
            </p:nvSpPr>
            <p:spPr bwMode="auto">
              <a:xfrm>
                <a:off x="2917826" y="2451100"/>
                <a:ext cx="53975" cy="47625"/>
              </a:xfrm>
              <a:custGeom>
                <a:avLst/>
                <a:gdLst/>
                <a:ahLst/>
                <a:cxnLst>
                  <a:cxn ang="0">
                    <a:pos x="14" y="25"/>
                  </a:cxn>
                  <a:cxn ang="0">
                    <a:pos x="10" y="17"/>
                  </a:cxn>
                  <a:cxn ang="0">
                    <a:pos x="9" y="16"/>
                  </a:cxn>
                  <a:cxn ang="0">
                    <a:pos x="6" y="17"/>
                  </a:cxn>
                  <a:cxn ang="0">
                    <a:pos x="5" y="17"/>
                  </a:cxn>
                  <a:cxn ang="0">
                    <a:pos x="4" y="12"/>
                  </a:cxn>
                  <a:cxn ang="0">
                    <a:pos x="0" y="14"/>
                  </a:cxn>
                  <a:cxn ang="0">
                    <a:pos x="0" y="9"/>
                  </a:cxn>
                  <a:cxn ang="0">
                    <a:pos x="4" y="7"/>
                  </a:cxn>
                  <a:cxn ang="0">
                    <a:pos x="7" y="4"/>
                  </a:cxn>
                  <a:cxn ang="0">
                    <a:pos x="10" y="5"/>
                  </a:cxn>
                  <a:cxn ang="0">
                    <a:pos x="11" y="9"/>
                  </a:cxn>
                  <a:cxn ang="0">
                    <a:pos x="12" y="9"/>
                  </a:cxn>
                  <a:cxn ang="0">
                    <a:pos x="15" y="7"/>
                  </a:cxn>
                  <a:cxn ang="0">
                    <a:pos x="19" y="1"/>
                  </a:cxn>
                  <a:cxn ang="0">
                    <a:pos x="20" y="0"/>
                  </a:cxn>
                  <a:cxn ang="0">
                    <a:pos x="21" y="0"/>
                  </a:cxn>
                  <a:cxn ang="0">
                    <a:pos x="22" y="1"/>
                  </a:cxn>
                  <a:cxn ang="0">
                    <a:pos x="22" y="2"/>
                  </a:cxn>
                  <a:cxn ang="0">
                    <a:pos x="21" y="2"/>
                  </a:cxn>
                  <a:cxn ang="0">
                    <a:pos x="19" y="2"/>
                  </a:cxn>
                  <a:cxn ang="0">
                    <a:pos x="16" y="5"/>
                  </a:cxn>
                  <a:cxn ang="0">
                    <a:pos x="16" y="6"/>
                  </a:cxn>
                  <a:cxn ang="0">
                    <a:pos x="16" y="7"/>
                  </a:cxn>
                  <a:cxn ang="0">
                    <a:pos x="17" y="9"/>
                  </a:cxn>
                  <a:cxn ang="0">
                    <a:pos x="19" y="9"/>
                  </a:cxn>
                  <a:cxn ang="0">
                    <a:pos x="24" y="7"/>
                  </a:cxn>
                  <a:cxn ang="0">
                    <a:pos x="26" y="7"/>
                  </a:cxn>
                  <a:cxn ang="0">
                    <a:pos x="27" y="9"/>
                  </a:cxn>
                  <a:cxn ang="0">
                    <a:pos x="27" y="12"/>
                  </a:cxn>
                  <a:cxn ang="0">
                    <a:pos x="30" y="12"/>
                  </a:cxn>
                  <a:cxn ang="0">
                    <a:pos x="34" y="12"/>
                  </a:cxn>
                  <a:cxn ang="0">
                    <a:pos x="34" y="15"/>
                  </a:cxn>
                  <a:cxn ang="0">
                    <a:pos x="34" y="17"/>
                  </a:cxn>
                  <a:cxn ang="0">
                    <a:pos x="32" y="17"/>
                  </a:cxn>
                  <a:cxn ang="0">
                    <a:pos x="30" y="16"/>
                  </a:cxn>
                  <a:cxn ang="0">
                    <a:pos x="27" y="14"/>
                  </a:cxn>
                  <a:cxn ang="0">
                    <a:pos x="26" y="15"/>
                  </a:cxn>
                  <a:cxn ang="0">
                    <a:pos x="26" y="16"/>
                  </a:cxn>
                  <a:cxn ang="0">
                    <a:pos x="29" y="20"/>
                  </a:cxn>
                  <a:cxn ang="0">
                    <a:pos x="29" y="21"/>
                  </a:cxn>
                  <a:cxn ang="0">
                    <a:pos x="27" y="22"/>
                  </a:cxn>
                  <a:cxn ang="0">
                    <a:pos x="16" y="22"/>
                  </a:cxn>
                  <a:cxn ang="0">
                    <a:pos x="16" y="25"/>
                  </a:cxn>
                  <a:cxn ang="0">
                    <a:pos x="19" y="26"/>
                  </a:cxn>
                  <a:cxn ang="0">
                    <a:pos x="24" y="25"/>
                  </a:cxn>
                  <a:cxn ang="0">
                    <a:pos x="26" y="27"/>
                  </a:cxn>
                  <a:cxn ang="0">
                    <a:pos x="25" y="29"/>
                  </a:cxn>
                  <a:cxn ang="0">
                    <a:pos x="22" y="30"/>
                  </a:cxn>
                  <a:cxn ang="0">
                    <a:pos x="21" y="30"/>
                  </a:cxn>
                  <a:cxn ang="0">
                    <a:pos x="19" y="29"/>
                  </a:cxn>
                  <a:cxn ang="0">
                    <a:pos x="14" y="25"/>
                  </a:cxn>
                </a:cxnLst>
                <a:rect l="0" t="0" r="r" b="b"/>
                <a:pathLst>
                  <a:path w="34" h="30">
                    <a:moveTo>
                      <a:pt x="14" y="25"/>
                    </a:moveTo>
                    <a:lnTo>
                      <a:pt x="10" y="17"/>
                    </a:lnTo>
                    <a:lnTo>
                      <a:pt x="9" y="16"/>
                    </a:lnTo>
                    <a:lnTo>
                      <a:pt x="6" y="17"/>
                    </a:lnTo>
                    <a:lnTo>
                      <a:pt x="5" y="17"/>
                    </a:lnTo>
                    <a:lnTo>
                      <a:pt x="4" y="12"/>
                    </a:lnTo>
                    <a:lnTo>
                      <a:pt x="0" y="14"/>
                    </a:lnTo>
                    <a:lnTo>
                      <a:pt x="0" y="9"/>
                    </a:lnTo>
                    <a:lnTo>
                      <a:pt x="4" y="7"/>
                    </a:lnTo>
                    <a:lnTo>
                      <a:pt x="7" y="4"/>
                    </a:lnTo>
                    <a:lnTo>
                      <a:pt x="10" y="5"/>
                    </a:lnTo>
                    <a:lnTo>
                      <a:pt x="11" y="9"/>
                    </a:lnTo>
                    <a:lnTo>
                      <a:pt x="12" y="9"/>
                    </a:lnTo>
                    <a:lnTo>
                      <a:pt x="15" y="7"/>
                    </a:lnTo>
                    <a:lnTo>
                      <a:pt x="19" y="1"/>
                    </a:lnTo>
                    <a:lnTo>
                      <a:pt x="20" y="0"/>
                    </a:lnTo>
                    <a:lnTo>
                      <a:pt x="21" y="0"/>
                    </a:lnTo>
                    <a:lnTo>
                      <a:pt x="22" y="1"/>
                    </a:lnTo>
                    <a:lnTo>
                      <a:pt x="22" y="2"/>
                    </a:lnTo>
                    <a:lnTo>
                      <a:pt x="21" y="2"/>
                    </a:lnTo>
                    <a:lnTo>
                      <a:pt x="19" y="2"/>
                    </a:lnTo>
                    <a:lnTo>
                      <a:pt x="16" y="5"/>
                    </a:lnTo>
                    <a:lnTo>
                      <a:pt x="16" y="6"/>
                    </a:lnTo>
                    <a:lnTo>
                      <a:pt x="16" y="7"/>
                    </a:lnTo>
                    <a:lnTo>
                      <a:pt x="17" y="9"/>
                    </a:lnTo>
                    <a:lnTo>
                      <a:pt x="19" y="9"/>
                    </a:lnTo>
                    <a:lnTo>
                      <a:pt x="24" y="7"/>
                    </a:lnTo>
                    <a:lnTo>
                      <a:pt x="26" y="7"/>
                    </a:lnTo>
                    <a:lnTo>
                      <a:pt x="27" y="9"/>
                    </a:lnTo>
                    <a:lnTo>
                      <a:pt x="27" y="12"/>
                    </a:lnTo>
                    <a:lnTo>
                      <a:pt x="30" y="12"/>
                    </a:lnTo>
                    <a:lnTo>
                      <a:pt x="34" y="12"/>
                    </a:lnTo>
                    <a:lnTo>
                      <a:pt x="34" y="15"/>
                    </a:lnTo>
                    <a:lnTo>
                      <a:pt x="34" y="17"/>
                    </a:lnTo>
                    <a:lnTo>
                      <a:pt x="32" y="17"/>
                    </a:lnTo>
                    <a:lnTo>
                      <a:pt x="30" y="16"/>
                    </a:lnTo>
                    <a:lnTo>
                      <a:pt x="27" y="14"/>
                    </a:lnTo>
                    <a:lnTo>
                      <a:pt x="26" y="15"/>
                    </a:lnTo>
                    <a:lnTo>
                      <a:pt x="26" y="16"/>
                    </a:lnTo>
                    <a:lnTo>
                      <a:pt x="29" y="20"/>
                    </a:lnTo>
                    <a:lnTo>
                      <a:pt x="29" y="21"/>
                    </a:lnTo>
                    <a:lnTo>
                      <a:pt x="27" y="22"/>
                    </a:lnTo>
                    <a:lnTo>
                      <a:pt x="16" y="22"/>
                    </a:lnTo>
                    <a:lnTo>
                      <a:pt x="16" y="25"/>
                    </a:lnTo>
                    <a:lnTo>
                      <a:pt x="19" y="26"/>
                    </a:lnTo>
                    <a:lnTo>
                      <a:pt x="24" y="25"/>
                    </a:lnTo>
                    <a:lnTo>
                      <a:pt x="26" y="27"/>
                    </a:lnTo>
                    <a:lnTo>
                      <a:pt x="25" y="29"/>
                    </a:lnTo>
                    <a:lnTo>
                      <a:pt x="22" y="30"/>
                    </a:lnTo>
                    <a:lnTo>
                      <a:pt x="21" y="30"/>
                    </a:lnTo>
                    <a:lnTo>
                      <a:pt x="19" y="29"/>
                    </a:lnTo>
                    <a:lnTo>
                      <a:pt x="14" y="2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8" name="Freeform 1453">
                <a:extLst>
                  <a:ext uri="{FF2B5EF4-FFF2-40B4-BE49-F238E27FC236}">
                    <a16:creationId xmlns:a16="http://schemas.microsoft.com/office/drawing/2014/main" id="{2A8924C1-BD22-3F45-725E-0C25A838FA17}"/>
                  </a:ext>
                </a:extLst>
              </p:cNvPr>
              <p:cNvSpPr>
                <a:spLocks/>
              </p:cNvSpPr>
              <p:nvPr/>
            </p:nvSpPr>
            <p:spPr bwMode="auto">
              <a:xfrm>
                <a:off x="2976563" y="2324100"/>
                <a:ext cx="125413" cy="133350"/>
              </a:xfrm>
              <a:custGeom>
                <a:avLst/>
                <a:gdLst/>
                <a:ahLst/>
                <a:cxnLst>
                  <a:cxn ang="0">
                    <a:pos x="5" y="61"/>
                  </a:cxn>
                  <a:cxn ang="0">
                    <a:pos x="8" y="64"/>
                  </a:cxn>
                  <a:cxn ang="0">
                    <a:pos x="8" y="68"/>
                  </a:cxn>
                  <a:cxn ang="0">
                    <a:pos x="13" y="65"/>
                  </a:cxn>
                  <a:cxn ang="0">
                    <a:pos x="19" y="63"/>
                  </a:cxn>
                  <a:cxn ang="0">
                    <a:pos x="8" y="54"/>
                  </a:cxn>
                  <a:cxn ang="0">
                    <a:pos x="8" y="50"/>
                  </a:cxn>
                  <a:cxn ang="0">
                    <a:pos x="13" y="49"/>
                  </a:cxn>
                  <a:cxn ang="0">
                    <a:pos x="7" y="39"/>
                  </a:cxn>
                  <a:cxn ang="0">
                    <a:pos x="11" y="28"/>
                  </a:cxn>
                  <a:cxn ang="0">
                    <a:pos x="15" y="24"/>
                  </a:cxn>
                  <a:cxn ang="0">
                    <a:pos x="23" y="27"/>
                  </a:cxn>
                  <a:cxn ang="0">
                    <a:pos x="23" y="34"/>
                  </a:cxn>
                  <a:cxn ang="0">
                    <a:pos x="28" y="33"/>
                  </a:cxn>
                  <a:cxn ang="0">
                    <a:pos x="34" y="33"/>
                  </a:cxn>
                  <a:cxn ang="0">
                    <a:pos x="33" y="20"/>
                  </a:cxn>
                  <a:cxn ang="0">
                    <a:pos x="39" y="17"/>
                  </a:cxn>
                  <a:cxn ang="0">
                    <a:pos x="56" y="10"/>
                  </a:cxn>
                  <a:cxn ang="0">
                    <a:pos x="70" y="5"/>
                  </a:cxn>
                  <a:cxn ang="0">
                    <a:pos x="79" y="3"/>
                  </a:cxn>
                  <a:cxn ang="0">
                    <a:pos x="76" y="20"/>
                  </a:cxn>
                  <a:cxn ang="0">
                    <a:pos x="75" y="24"/>
                  </a:cxn>
                  <a:cxn ang="0">
                    <a:pos x="67" y="29"/>
                  </a:cxn>
                  <a:cxn ang="0">
                    <a:pos x="62" y="35"/>
                  </a:cxn>
                  <a:cxn ang="0">
                    <a:pos x="77" y="34"/>
                  </a:cxn>
                  <a:cxn ang="0">
                    <a:pos x="72" y="40"/>
                  </a:cxn>
                  <a:cxn ang="0">
                    <a:pos x="61" y="38"/>
                  </a:cxn>
                  <a:cxn ang="0">
                    <a:pos x="58" y="38"/>
                  </a:cxn>
                  <a:cxn ang="0">
                    <a:pos x="55" y="43"/>
                  </a:cxn>
                  <a:cxn ang="0">
                    <a:pos x="51" y="45"/>
                  </a:cxn>
                  <a:cxn ang="0">
                    <a:pos x="46" y="49"/>
                  </a:cxn>
                  <a:cxn ang="0">
                    <a:pos x="54" y="53"/>
                  </a:cxn>
                  <a:cxn ang="0">
                    <a:pos x="51" y="58"/>
                  </a:cxn>
                  <a:cxn ang="0">
                    <a:pos x="40" y="56"/>
                  </a:cxn>
                  <a:cxn ang="0">
                    <a:pos x="43" y="59"/>
                  </a:cxn>
                  <a:cxn ang="0">
                    <a:pos x="48" y="63"/>
                  </a:cxn>
                  <a:cxn ang="0">
                    <a:pos x="45" y="66"/>
                  </a:cxn>
                  <a:cxn ang="0">
                    <a:pos x="36" y="64"/>
                  </a:cxn>
                  <a:cxn ang="0">
                    <a:pos x="33" y="65"/>
                  </a:cxn>
                  <a:cxn ang="0">
                    <a:pos x="30" y="56"/>
                  </a:cxn>
                  <a:cxn ang="0">
                    <a:pos x="30" y="53"/>
                  </a:cxn>
                  <a:cxn ang="0">
                    <a:pos x="28" y="58"/>
                  </a:cxn>
                  <a:cxn ang="0">
                    <a:pos x="28" y="66"/>
                  </a:cxn>
                  <a:cxn ang="0">
                    <a:pos x="21" y="69"/>
                  </a:cxn>
                  <a:cxn ang="0">
                    <a:pos x="15" y="78"/>
                  </a:cxn>
                  <a:cxn ang="0">
                    <a:pos x="14" y="81"/>
                  </a:cxn>
                  <a:cxn ang="0">
                    <a:pos x="7" y="84"/>
                  </a:cxn>
                  <a:cxn ang="0">
                    <a:pos x="0" y="73"/>
                  </a:cxn>
                </a:cxnLst>
                <a:rect l="0" t="0" r="r" b="b"/>
                <a:pathLst>
                  <a:path w="79" h="84">
                    <a:moveTo>
                      <a:pt x="4" y="64"/>
                    </a:moveTo>
                    <a:lnTo>
                      <a:pt x="4" y="63"/>
                    </a:lnTo>
                    <a:lnTo>
                      <a:pt x="5" y="61"/>
                    </a:lnTo>
                    <a:lnTo>
                      <a:pt x="8" y="61"/>
                    </a:lnTo>
                    <a:lnTo>
                      <a:pt x="8" y="63"/>
                    </a:lnTo>
                    <a:lnTo>
                      <a:pt x="8" y="64"/>
                    </a:lnTo>
                    <a:lnTo>
                      <a:pt x="5" y="64"/>
                    </a:lnTo>
                    <a:lnTo>
                      <a:pt x="5" y="65"/>
                    </a:lnTo>
                    <a:lnTo>
                      <a:pt x="8" y="68"/>
                    </a:lnTo>
                    <a:lnTo>
                      <a:pt x="13" y="68"/>
                    </a:lnTo>
                    <a:lnTo>
                      <a:pt x="13" y="68"/>
                    </a:lnTo>
                    <a:lnTo>
                      <a:pt x="13" y="65"/>
                    </a:lnTo>
                    <a:lnTo>
                      <a:pt x="14" y="65"/>
                    </a:lnTo>
                    <a:lnTo>
                      <a:pt x="18" y="66"/>
                    </a:lnTo>
                    <a:lnTo>
                      <a:pt x="19" y="63"/>
                    </a:lnTo>
                    <a:lnTo>
                      <a:pt x="19" y="60"/>
                    </a:lnTo>
                    <a:lnTo>
                      <a:pt x="10" y="55"/>
                    </a:lnTo>
                    <a:lnTo>
                      <a:pt x="8" y="54"/>
                    </a:lnTo>
                    <a:lnTo>
                      <a:pt x="7" y="53"/>
                    </a:lnTo>
                    <a:lnTo>
                      <a:pt x="7" y="50"/>
                    </a:lnTo>
                    <a:lnTo>
                      <a:pt x="8" y="50"/>
                    </a:lnTo>
                    <a:lnTo>
                      <a:pt x="11" y="49"/>
                    </a:lnTo>
                    <a:lnTo>
                      <a:pt x="11" y="49"/>
                    </a:lnTo>
                    <a:lnTo>
                      <a:pt x="13" y="49"/>
                    </a:lnTo>
                    <a:lnTo>
                      <a:pt x="10" y="43"/>
                    </a:lnTo>
                    <a:lnTo>
                      <a:pt x="8" y="41"/>
                    </a:lnTo>
                    <a:lnTo>
                      <a:pt x="7" y="39"/>
                    </a:lnTo>
                    <a:lnTo>
                      <a:pt x="5" y="38"/>
                    </a:lnTo>
                    <a:lnTo>
                      <a:pt x="7" y="34"/>
                    </a:lnTo>
                    <a:lnTo>
                      <a:pt x="11" y="28"/>
                    </a:lnTo>
                    <a:lnTo>
                      <a:pt x="14" y="27"/>
                    </a:lnTo>
                    <a:lnTo>
                      <a:pt x="15" y="27"/>
                    </a:lnTo>
                    <a:lnTo>
                      <a:pt x="15" y="24"/>
                    </a:lnTo>
                    <a:lnTo>
                      <a:pt x="16" y="23"/>
                    </a:lnTo>
                    <a:lnTo>
                      <a:pt x="23" y="27"/>
                    </a:lnTo>
                    <a:lnTo>
                      <a:pt x="23" y="27"/>
                    </a:lnTo>
                    <a:lnTo>
                      <a:pt x="23" y="30"/>
                    </a:lnTo>
                    <a:lnTo>
                      <a:pt x="21" y="32"/>
                    </a:lnTo>
                    <a:lnTo>
                      <a:pt x="23" y="34"/>
                    </a:lnTo>
                    <a:lnTo>
                      <a:pt x="24" y="34"/>
                    </a:lnTo>
                    <a:lnTo>
                      <a:pt x="25" y="34"/>
                    </a:lnTo>
                    <a:lnTo>
                      <a:pt x="28" y="33"/>
                    </a:lnTo>
                    <a:lnTo>
                      <a:pt x="29" y="33"/>
                    </a:lnTo>
                    <a:lnTo>
                      <a:pt x="31" y="34"/>
                    </a:lnTo>
                    <a:lnTo>
                      <a:pt x="34" y="33"/>
                    </a:lnTo>
                    <a:lnTo>
                      <a:pt x="35" y="25"/>
                    </a:lnTo>
                    <a:lnTo>
                      <a:pt x="33" y="23"/>
                    </a:lnTo>
                    <a:lnTo>
                      <a:pt x="33" y="20"/>
                    </a:lnTo>
                    <a:lnTo>
                      <a:pt x="34" y="19"/>
                    </a:lnTo>
                    <a:lnTo>
                      <a:pt x="38" y="19"/>
                    </a:lnTo>
                    <a:lnTo>
                      <a:pt x="39" y="17"/>
                    </a:lnTo>
                    <a:lnTo>
                      <a:pt x="46" y="14"/>
                    </a:lnTo>
                    <a:lnTo>
                      <a:pt x="53" y="12"/>
                    </a:lnTo>
                    <a:lnTo>
                      <a:pt x="56" y="10"/>
                    </a:lnTo>
                    <a:lnTo>
                      <a:pt x="60" y="10"/>
                    </a:lnTo>
                    <a:lnTo>
                      <a:pt x="64" y="9"/>
                    </a:lnTo>
                    <a:lnTo>
                      <a:pt x="70" y="5"/>
                    </a:lnTo>
                    <a:lnTo>
                      <a:pt x="74" y="2"/>
                    </a:lnTo>
                    <a:lnTo>
                      <a:pt x="76" y="0"/>
                    </a:lnTo>
                    <a:lnTo>
                      <a:pt x="79" y="3"/>
                    </a:lnTo>
                    <a:lnTo>
                      <a:pt x="77" y="9"/>
                    </a:lnTo>
                    <a:lnTo>
                      <a:pt x="79" y="13"/>
                    </a:lnTo>
                    <a:lnTo>
                      <a:pt x="76" y="20"/>
                    </a:lnTo>
                    <a:lnTo>
                      <a:pt x="77" y="22"/>
                    </a:lnTo>
                    <a:lnTo>
                      <a:pt x="77" y="24"/>
                    </a:lnTo>
                    <a:lnTo>
                      <a:pt x="75" y="24"/>
                    </a:lnTo>
                    <a:lnTo>
                      <a:pt x="70" y="28"/>
                    </a:lnTo>
                    <a:lnTo>
                      <a:pt x="69" y="28"/>
                    </a:lnTo>
                    <a:lnTo>
                      <a:pt x="67" y="29"/>
                    </a:lnTo>
                    <a:lnTo>
                      <a:pt x="65" y="32"/>
                    </a:lnTo>
                    <a:lnTo>
                      <a:pt x="62" y="33"/>
                    </a:lnTo>
                    <a:lnTo>
                      <a:pt x="62" y="35"/>
                    </a:lnTo>
                    <a:lnTo>
                      <a:pt x="62" y="37"/>
                    </a:lnTo>
                    <a:lnTo>
                      <a:pt x="64" y="37"/>
                    </a:lnTo>
                    <a:lnTo>
                      <a:pt x="77" y="34"/>
                    </a:lnTo>
                    <a:lnTo>
                      <a:pt x="77" y="35"/>
                    </a:lnTo>
                    <a:lnTo>
                      <a:pt x="75" y="39"/>
                    </a:lnTo>
                    <a:lnTo>
                      <a:pt x="72" y="40"/>
                    </a:lnTo>
                    <a:lnTo>
                      <a:pt x="69" y="41"/>
                    </a:lnTo>
                    <a:lnTo>
                      <a:pt x="66" y="43"/>
                    </a:lnTo>
                    <a:lnTo>
                      <a:pt x="61" y="38"/>
                    </a:lnTo>
                    <a:lnTo>
                      <a:pt x="61" y="37"/>
                    </a:lnTo>
                    <a:lnTo>
                      <a:pt x="59" y="37"/>
                    </a:lnTo>
                    <a:lnTo>
                      <a:pt x="58" y="38"/>
                    </a:lnTo>
                    <a:lnTo>
                      <a:pt x="58" y="41"/>
                    </a:lnTo>
                    <a:lnTo>
                      <a:pt x="55" y="43"/>
                    </a:lnTo>
                    <a:lnTo>
                      <a:pt x="55" y="43"/>
                    </a:lnTo>
                    <a:lnTo>
                      <a:pt x="54" y="43"/>
                    </a:lnTo>
                    <a:lnTo>
                      <a:pt x="53" y="43"/>
                    </a:lnTo>
                    <a:lnTo>
                      <a:pt x="51" y="45"/>
                    </a:lnTo>
                    <a:lnTo>
                      <a:pt x="46" y="46"/>
                    </a:lnTo>
                    <a:lnTo>
                      <a:pt x="45" y="48"/>
                    </a:lnTo>
                    <a:lnTo>
                      <a:pt x="46" y="49"/>
                    </a:lnTo>
                    <a:lnTo>
                      <a:pt x="53" y="49"/>
                    </a:lnTo>
                    <a:lnTo>
                      <a:pt x="54" y="51"/>
                    </a:lnTo>
                    <a:lnTo>
                      <a:pt x="54" y="53"/>
                    </a:lnTo>
                    <a:lnTo>
                      <a:pt x="55" y="56"/>
                    </a:lnTo>
                    <a:lnTo>
                      <a:pt x="53" y="58"/>
                    </a:lnTo>
                    <a:lnTo>
                      <a:pt x="51" y="58"/>
                    </a:lnTo>
                    <a:lnTo>
                      <a:pt x="48" y="55"/>
                    </a:lnTo>
                    <a:lnTo>
                      <a:pt x="43" y="55"/>
                    </a:lnTo>
                    <a:lnTo>
                      <a:pt x="40" y="56"/>
                    </a:lnTo>
                    <a:lnTo>
                      <a:pt x="40" y="58"/>
                    </a:lnTo>
                    <a:lnTo>
                      <a:pt x="41" y="59"/>
                    </a:lnTo>
                    <a:lnTo>
                      <a:pt x="43" y="59"/>
                    </a:lnTo>
                    <a:lnTo>
                      <a:pt x="45" y="60"/>
                    </a:lnTo>
                    <a:lnTo>
                      <a:pt x="48" y="61"/>
                    </a:lnTo>
                    <a:lnTo>
                      <a:pt x="48" y="63"/>
                    </a:lnTo>
                    <a:lnTo>
                      <a:pt x="48" y="63"/>
                    </a:lnTo>
                    <a:lnTo>
                      <a:pt x="48" y="65"/>
                    </a:lnTo>
                    <a:lnTo>
                      <a:pt x="45" y="66"/>
                    </a:lnTo>
                    <a:lnTo>
                      <a:pt x="40" y="66"/>
                    </a:lnTo>
                    <a:lnTo>
                      <a:pt x="38" y="65"/>
                    </a:lnTo>
                    <a:lnTo>
                      <a:pt x="36" y="64"/>
                    </a:lnTo>
                    <a:lnTo>
                      <a:pt x="34" y="64"/>
                    </a:lnTo>
                    <a:lnTo>
                      <a:pt x="34" y="65"/>
                    </a:lnTo>
                    <a:lnTo>
                      <a:pt x="33" y="65"/>
                    </a:lnTo>
                    <a:lnTo>
                      <a:pt x="31" y="65"/>
                    </a:lnTo>
                    <a:lnTo>
                      <a:pt x="30" y="59"/>
                    </a:lnTo>
                    <a:lnTo>
                      <a:pt x="30" y="56"/>
                    </a:lnTo>
                    <a:lnTo>
                      <a:pt x="31" y="54"/>
                    </a:lnTo>
                    <a:lnTo>
                      <a:pt x="31" y="53"/>
                    </a:lnTo>
                    <a:lnTo>
                      <a:pt x="30" y="53"/>
                    </a:lnTo>
                    <a:lnTo>
                      <a:pt x="28" y="54"/>
                    </a:lnTo>
                    <a:lnTo>
                      <a:pt x="26" y="55"/>
                    </a:lnTo>
                    <a:lnTo>
                      <a:pt x="28" y="58"/>
                    </a:lnTo>
                    <a:lnTo>
                      <a:pt x="25" y="60"/>
                    </a:lnTo>
                    <a:lnTo>
                      <a:pt x="25" y="63"/>
                    </a:lnTo>
                    <a:lnTo>
                      <a:pt x="28" y="66"/>
                    </a:lnTo>
                    <a:lnTo>
                      <a:pt x="28" y="68"/>
                    </a:lnTo>
                    <a:lnTo>
                      <a:pt x="26" y="69"/>
                    </a:lnTo>
                    <a:lnTo>
                      <a:pt x="21" y="69"/>
                    </a:lnTo>
                    <a:lnTo>
                      <a:pt x="23" y="73"/>
                    </a:lnTo>
                    <a:lnTo>
                      <a:pt x="18" y="79"/>
                    </a:lnTo>
                    <a:lnTo>
                      <a:pt x="15" y="78"/>
                    </a:lnTo>
                    <a:lnTo>
                      <a:pt x="15" y="79"/>
                    </a:lnTo>
                    <a:lnTo>
                      <a:pt x="14" y="80"/>
                    </a:lnTo>
                    <a:lnTo>
                      <a:pt x="14" y="81"/>
                    </a:lnTo>
                    <a:lnTo>
                      <a:pt x="11" y="80"/>
                    </a:lnTo>
                    <a:lnTo>
                      <a:pt x="8" y="84"/>
                    </a:lnTo>
                    <a:lnTo>
                      <a:pt x="7" y="84"/>
                    </a:lnTo>
                    <a:lnTo>
                      <a:pt x="5" y="82"/>
                    </a:lnTo>
                    <a:lnTo>
                      <a:pt x="0" y="73"/>
                    </a:lnTo>
                    <a:lnTo>
                      <a:pt x="0" y="73"/>
                    </a:lnTo>
                    <a:lnTo>
                      <a:pt x="7" y="68"/>
                    </a:lnTo>
                    <a:lnTo>
                      <a:pt x="4" y="6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39" name="Freeform 1454">
                <a:extLst>
                  <a:ext uri="{FF2B5EF4-FFF2-40B4-BE49-F238E27FC236}">
                    <a16:creationId xmlns:a16="http://schemas.microsoft.com/office/drawing/2014/main" id="{7EBB38D5-9249-2F04-B03B-5525F18DCBCD}"/>
                  </a:ext>
                </a:extLst>
              </p:cNvPr>
              <p:cNvSpPr>
                <a:spLocks/>
              </p:cNvSpPr>
              <p:nvPr/>
            </p:nvSpPr>
            <p:spPr bwMode="auto">
              <a:xfrm>
                <a:off x="2976563" y="2324100"/>
                <a:ext cx="125413" cy="133350"/>
              </a:xfrm>
              <a:custGeom>
                <a:avLst/>
                <a:gdLst/>
                <a:ahLst/>
                <a:cxnLst>
                  <a:cxn ang="0">
                    <a:pos x="5" y="61"/>
                  </a:cxn>
                  <a:cxn ang="0">
                    <a:pos x="8" y="64"/>
                  </a:cxn>
                  <a:cxn ang="0">
                    <a:pos x="8" y="68"/>
                  </a:cxn>
                  <a:cxn ang="0">
                    <a:pos x="13" y="65"/>
                  </a:cxn>
                  <a:cxn ang="0">
                    <a:pos x="19" y="63"/>
                  </a:cxn>
                  <a:cxn ang="0">
                    <a:pos x="8" y="54"/>
                  </a:cxn>
                  <a:cxn ang="0">
                    <a:pos x="8" y="50"/>
                  </a:cxn>
                  <a:cxn ang="0">
                    <a:pos x="13" y="49"/>
                  </a:cxn>
                  <a:cxn ang="0">
                    <a:pos x="7" y="39"/>
                  </a:cxn>
                  <a:cxn ang="0">
                    <a:pos x="11" y="28"/>
                  </a:cxn>
                  <a:cxn ang="0">
                    <a:pos x="15" y="24"/>
                  </a:cxn>
                  <a:cxn ang="0">
                    <a:pos x="23" y="27"/>
                  </a:cxn>
                  <a:cxn ang="0">
                    <a:pos x="23" y="34"/>
                  </a:cxn>
                  <a:cxn ang="0">
                    <a:pos x="28" y="33"/>
                  </a:cxn>
                  <a:cxn ang="0">
                    <a:pos x="34" y="33"/>
                  </a:cxn>
                  <a:cxn ang="0">
                    <a:pos x="33" y="20"/>
                  </a:cxn>
                  <a:cxn ang="0">
                    <a:pos x="39" y="17"/>
                  </a:cxn>
                  <a:cxn ang="0">
                    <a:pos x="56" y="10"/>
                  </a:cxn>
                  <a:cxn ang="0">
                    <a:pos x="70" y="5"/>
                  </a:cxn>
                  <a:cxn ang="0">
                    <a:pos x="79" y="3"/>
                  </a:cxn>
                  <a:cxn ang="0">
                    <a:pos x="76" y="20"/>
                  </a:cxn>
                  <a:cxn ang="0">
                    <a:pos x="75" y="24"/>
                  </a:cxn>
                  <a:cxn ang="0">
                    <a:pos x="67" y="29"/>
                  </a:cxn>
                  <a:cxn ang="0">
                    <a:pos x="62" y="35"/>
                  </a:cxn>
                  <a:cxn ang="0">
                    <a:pos x="77" y="34"/>
                  </a:cxn>
                  <a:cxn ang="0">
                    <a:pos x="72" y="40"/>
                  </a:cxn>
                  <a:cxn ang="0">
                    <a:pos x="61" y="38"/>
                  </a:cxn>
                  <a:cxn ang="0">
                    <a:pos x="58" y="38"/>
                  </a:cxn>
                  <a:cxn ang="0">
                    <a:pos x="55" y="43"/>
                  </a:cxn>
                  <a:cxn ang="0">
                    <a:pos x="51" y="45"/>
                  </a:cxn>
                  <a:cxn ang="0">
                    <a:pos x="46" y="49"/>
                  </a:cxn>
                  <a:cxn ang="0">
                    <a:pos x="54" y="53"/>
                  </a:cxn>
                  <a:cxn ang="0">
                    <a:pos x="51" y="58"/>
                  </a:cxn>
                  <a:cxn ang="0">
                    <a:pos x="40" y="56"/>
                  </a:cxn>
                  <a:cxn ang="0">
                    <a:pos x="43" y="59"/>
                  </a:cxn>
                  <a:cxn ang="0">
                    <a:pos x="48" y="63"/>
                  </a:cxn>
                  <a:cxn ang="0">
                    <a:pos x="45" y="66"/>
                  </a:cxn>
                  <a:cxn ang="0">
                    <a:pos x="36" y="64"/>
                  </a:cxn>
                  <a:cxn ang="0">
                    <a:pos x="33" y="65"/>
                  </a:cxn>
                  <a:cxn ang="0">
                    <a:pos x="30" y="56"/>
                  </a:cxn>
                  <a:cxn ang="0">
                    <a:pos x="30" y="53"/>
                  </a:cxn>
                  <a:cxn ang="0">
                    <a:pos x="28" y="58"/>
                  </a:cxn>
                  <a:cxn ang="0">
                    <a:pos x="28" y="66"/>
                  </a:cxn>
                  <a:cxn ang="0">
                    <a:pos x="21" y="69"/>
                  </a:cxn>
                  <a:cxn ang="0">
                    <a:pos x="15" y="78"/>
                  </a:cxn>
                  <a:cxn ang="0">
                    <a:pos x="14" y="81"/>
                  </a:cxn>
                  <a:cxn ang="0">
                    <a:pos x="7" y="84"/>
                  </a:cxn>
                  <a:cxn ang="0">
                    <a:pos x="0" y="73"/>
                  </a:cxn>
                </a:cxnLst>
                <a:rect l="0" t="0" r="r" b="b"/>
                <a:pathLst>
                  <a:path w="79" h="84">
                    <a:moveTo>
                      <a:pt x="4" y="64"/>
                    </a:moveTo>
                    <a:lnTo>
                      <a:pt x="4" y="63"/>
                    </a:lnTo>
                    <a:lnTo>
                      <a:pt x="5" y="61"/>
                    </a:lnTo>
                    <a:lnTo>
                      <a:pt x="8" y="61"/>
                    </a:lnTo>
                    <a:lnTo>
                      <a:pt x="8" y="63"/>
                    </a:lnTo>
                    <a:lnTo>
                      <a:pt x="8" y="64"/>
                    </a:lnTo>
                    <a:lnTo>
                      <a:pt x="5" y="64"/>
                    </a:lnTo>
                    <a:lnTo>
                      <a:pt x="5" y="65"/>
                    </a:lnTo>
                    <a:lnTo>
                      <a:pt x="8" y="68"/>
                    </a:lnTo>
                    <a:lnTo>
                      <a:pt x="13" y="68"/>
                    </a:lnTo>
                    <a:lnTo>
                      <a:pt x="13" y="68"/>
                    </a:lnTo>
                    <a:lnTo>
                      <a:pt x="13" y="65"/>
                    </a:lnTo>
                    <a:lnTo>
                      <a:pt x="14" y="65"/>
                    </a:lnTo>
                    <a:lnTo>
                      <a:pt x="18" y="66"/>
                    </a:lnTo>
                    <a:lnTo>
                      <a:pt x="19" y="63"/>
                    </a:lnTo>
                    <a:lnTo>
                      <a:pt x="19" y="60"/>
                    </a:lnTo>
                    <a:lnTo>
                      <a:pt x="10" y="55"/>
                    </a:lnTo>
                    <a:lnTo>
                      <a:pt x="8" y="54"/>
                    </a:lnTo>
                    <a:lnTo>
                      <a:pt x="7" y="53"/>
                    </a:lnTo>
                    <a:lnTo>
                      <a:pt x="7" y="50"/>
                    </a:lnTo>
                    <a:lnTo>
                      <a:pt x="8" y="50"/>
                    </a:lnTo>
                    <a:lnTo>
                      <a:pt x="11" y="49"/>
                    </a:lnTo>
                    <a:lnTo>
                      <a:pt x="11" y="49"/>
                    </a:lnTo>
                    <a:lnTo>
                      <a:pt x="13" y="49"/>
                    </a:lnTo>
                    <a:lnTo>
                      <a:pt x="10" y="43"/>
                    </a:lnTo>
                    <a:lnTo>
                      <a:pt x="8" y="41"/>
                    </a:lnTo>
                    <a:lnTo>
                      <a:pt x="7" y="39"/>
                    </a:lnTo>
                    <a:lnTo>
                      <a:pt x="5" y="38"/>
                    </a:lnTo>
                    <a:lnTo>
                      <a:pt x="7" y="34"/>
                    </a:lnTo>
                    <a:lnTo>
                      <a:pt x="11" y="28"/>
                    </a:lnTo>
                    <a:lnTo>
                      <a:pt x="14" y="27"/>
                    </a:lnTo>
                    <a:lnTo>
                      <a:pt x="15" y="27"/>
                    </a:lnTo>
                    <a:lnTo>
                      <a:pt x="15" y="24"/>
                    </a:lnTo>
                    <a:lnTo>
                      <a:pt x="16" y="23"/>
                    </a:lnTo>
                    <a:lnTo>
                      <a:pt x="23" y="27"/>
                    </a:lnTo>
                    <a:lnTo>
                      <a:pt x="23" y="27"/>
                    </a:lnTo>
                    <a:lnTo>
                      <a:pt x="23" y="30"/>
                    </a:lnTo>
                    <a:lnTo>
                      <a:pt x="21" y="32"/>
                    </a:lnTo>
                    <a:lnTo>
                      <a:pt x="23" y="34"/>
                    </a:lnTo>
                    <a:lnTo>
                      <a:pt x="24" y="34"/>
                    </a:lnTo>
                    <a:lnTo>
                      <a:pt x="25" y="34"/>
                    </a:lnTo>
                    <a:lnTo>
                      <a:pt x="28" y="33"/>
                    </a:lnTo>
                    <a:lnTo>
                      <a:pt x="29" y="33"/>
                    </a:lnTo>
                    <a:lnTo>
                      <a:pt x="31" y="34"/>
                    </a:lnTo>
                    <a:lnTo>
                      <a:pt x="34" y="33"/>
                    </a:lnTo>
                    <a:lnTo>
                      <a:pt x="35" y="25"/>
                    </a:lnTo>
                    <a:lnTo>
                      <a:pt x="33" y="23"/>
                    </a:lnTo>
                    <a:lnTo>
                      <a:pt x="33" y="20"/>
                    </a:lnTo>
                    <a:lnTo>
                      <a:pt x="34" y="19"/>
                    </a:lnTo>
                    <a:lnTo>
                      <a:pt x="38" y="19"/>
                    </a:lnTo>
                    <a:lnTo>
                      <a:pt x="39" y="17"/>
                    </a:lnTo>
                    <a:lnTo>
                      <a:pt x="46" y="14"/>
                    </a:lnTo>
                    <a:lnTo>
                      <a:pt x="53" y="12"/>
                    </a:lnTo>
                    <a:lnTo>
                      <a:pt x="56" y="10"/>
                    </a:lnTo>
                    <a:lnTo>
                      <a:pt x="60" y="10"/>
                    </a:lnTo>
                    <a:lnTo>
                      <a:pt x="64" y="9"/>
                    </a:lnTo>
                    <a:lnTo>
                      <a:pt x="70" y="5"/>
                    </a:lnTo>
                    <a:lnTo>
                      <a:pt x="74" y="2"/>
                    </a:lnTo>
                    <a:lnTo>
                      <a:pt x="76" y="0"/>
                    </a:lnTo>
                    <a:lnTo>
                      <a:pt x="79" y="3"/>
                    </a:lnTo>
                    <a:lnTo>
                      <a:pt x="77" y="9"/>
                    </a:lnTo>
                    <a:lnTo>
                      <a:pt x="79" y="13"/>
                    </a:lnTo>
                    <a:lnTo>
                      <a:pt x="76" y="20"/>
                    </a:lnTo>
                    <a:lnTo>
                      <a:pt x="77" y="22"/>
                    </a:lnTo>
                    <a:lnTo>
                      <a:pt x="77" y="24"/>
                    </a:lnTo>
                    <a:lnTo>
                      <a:pt x="75" y="24"/>
                    </a:lnTo>
                    <a:lnTo>
                      <a:pt x="70" y="28"/>
                    </a:lnTo>
                    <a:lnTo>
                      <a:pt x="69" y="28"/>
                    </a:lnTo>
                    <a:lnTo>
                      <a:pt x="67" y="29"/>
                    </a:lnTo>
                    <a:lnTo>
                      <a:pt x="65" y="32"/>
                    </a:lnTo>
                    <a:lnTo>
                      <a:pt x="62" y="33"/>
                    </a:lnTo>
                    <a:lnTo>
                      <a:pt x="62" y="35"/>
                    </a:lnTo>
                    <a:lnTo>
                      <a:pt x="62" y="37"/>
                    </a:lnTo>
                    <a:lnTo>
                      <a:pt x="64" y="37"/>
                    </a:lnTo>
                    <a:lnTo>
                      <a:pt x="77" y="34"/>
                    </a:lnTo>
                    <a:lnTo>
                      <a:pt x="77" y="35"/>
                    </a:lnTo>
                    <a:lnTo>
                      <a:pt x="75" y="39"/>
                    </a:lnTo>
                    <a:lnTo>
                      <a:pt x="72" y="40"/>
                    </a:lnTo>
                    <a:lnTo>
                      <a:pt x="69" y="41"/>
                    </a:lnTo>
                    <a:lnTo>
                      <a:pt x="66" y="43"/>
                    </a:lnTo>
                    <a:lnTo>
                      <a:pt x="61" y="38"/>
                    </a:lnTo>
                    <a:lnTo>
                      <a:pt x="61" y="37"/>
                    </a:lnTo>
                    <a:lnTo>
                      <a:pt x="59" y="37"/>
                    </a:lnTo>
                    <a:lnTo>
                      <a:pt x="58" y="38"/>
                    </a:lnTo>
                    <a:lnTo>
                      <a:pt x="58" y="41"/>
                    </a:lnTo>
                    <a:lnTo>
                      <a:pt x="55" y="43"/>
                    </a:lnTo>
                    <a:lnTo>
                      <a:pt x="55" y="43"/>
                    </a:lnTo>
                    <a:lnTo>
                      <a:pt x="54" y="43"/>
                    </a:lnTo>
                    <a:lnTo>
                      <a:pt x="53" y="43"/>
                    </a:lnTo>
                    <a:lnTo>
                      <a:pt x="51" y="45"/>
                    </a:lnTo>
                    <a:lnTo>
                      <a:pt x="46" y="46"/>
                    </a:lnTo>
                    <a:lnTo>
                      <a:pt x="45" y="48"/>
                    </a:lnTo>
                    <a:lnTo>
                      <a:pt x="46" y="49"/>
                    </a:lnTo>
                    <a:lnTo>
                      <a:pt x="53" y="49"/>
                    </a:lnTo>
                    <a:lnTo>
                      <a:pt x="54" y="51"/>
                    </a:lnTo>
                    <a:lnTo>
                      <a:pt x="54" y="53"/>
                    </a:lnTo>
                    <a:lnTo>
                      <a:pt x="55" y="56"/>
                    </a:lnTo>
                    <a:lnTo>
                      <a:pt x="53" y="58"/>
                    </a:lnTo>
                    <a:lnTo>
                      <a:pt x="51" y="58"/>
                    </a:lnTo>
                    <a:lnTo>
                      <a:pt x="48" y="55"/>
                    </a:lnTo>
                    <a:lnTo>
                      <a:pt x="43" y="55"/>
                    </a:lnTo>
                    <a:lnTo>
                      <a:pt x="40" y="56"/>
                    </a:lnTo>
                    <a:lnTo>
                      <a:pt x="40" y="58"/>
                    </a:lnTo>
                    <a:lnTo>
                      <a:pt x="41" y="59"/>
                    </a:lnTo>
                    <a:lnTo>
                      <a:pt x="43" y="59"/>
                    </a:lnTo>
                    <a:lnTo>
                      <a:pt x="45" y="60"/>
                    </a:lnTo>
                    <a:lnTo>
                      <a:pt x="48" y="61"/>
                    </a:lnTo>
                    <a:lnTo>
                      <a:pt x="48" y="63"/>
                    </a:lnTo>
                    <a:lnTo>
                      <a:pt x="48" y="63"/>
                    </a:lnTo>
                    <a:lnTo>
                      <a:pt x="48" y="65"/>
                    </a:lnTo>
                    <a:lnTo>
                      <a:pt x="45" y="66"/>
                    </a:lnTo>
                    <a:lnTo>
                      <a:pt x="40" y="66"/>
                    </a:lnTo>
                    <a:lnTo>
                      <a:pt x="38" y="65"/>
                    </a:lnTo>
                    <a:lnTo>
                      <a:pt x="36" y="64"/>
                    </a:lnTo>
                    <a:lnTo>
                      <a:pt x="34" y="64"/>
                    </a:lnTo>
                    <a:lnTo>
                      <a:pt x="34" y="65"/>
                    </a:lnTo>
                    <a:lnTo>
                      <a:pt x="33" y="65"/>
                    </a:lnTo>
                    <a:lnTo>
                      <a:pt x="31" y="65"/>
                    </a:lnTo>
                    <a:lnTo>
                      <a:pt x="30" y="59"/>
                    </a:lnTo>
                    <a:lnTo>
                      <a:pt x="30" y="56"/>
                    </a:lnTo>
                    <a:lnTo>
                      <a:pt x="31" y="54"/>
                    </a:lnTo>
                    <a:lnTo>
                      <a:pt x="31" y="53"/>
                    </a:lnTo>
                    <a:lnTo>
                      <a:pt x="30" y="53"/>
                    </a:lnTo>
                    <a:lnTo>
                      <a:pt x="28" y="54"/>
                    </a:lnTo>
                    <a:lnTo>
                      <a:pt x="26" y="55"/>
                    </a:lnTo>
                    <a:lnTo>
                      <a:pt x="28" y="58"/>
                    </a:lnTo>
                    <a:lnTo>
                      <a:pt x="25" y="60"/>
                    </a:lnTo>
                    <a:lnTo>
                      <a:pt x="25" y="63"/>
                    </a:lnTo>
                    <a:lnTo>
                      <a:pt x="28" y="66"/>
                    </a:lnTo>
                    <a:lnTo>
                      <a:pt x="28" y="68"/>
                    </a:lnTo>
                    <a:lnTo>
                      <a:pt x="26" y="69"/>
                    </a:lnTo>
                    <a:lnTo>
                      <a:pt x="21" y="69"/>
                    </a:lnTo>
                    <a:lnTo>
                      <a:pt x="23" y="73"/>
                    </a:lnTo>
                    <a:lnTo>
                      <a:pt x="18" y="79"/>
                    </a:lnTo>
                    <a:lnTo>
                      <a:pt x="15" y="78"/>
                    </a:lnTo>
                    <a:lnTo>
                      <a:pt x="15" y="79"/>
                    </a:lnTo>
                    <a:lnTo>
                      <a:pt x="14" y="80"/>
                    </a:lnTo>
                    <a:lnTo>
                      <a:pt x="14" y="81"/>
                    </a:lnTo>
                    <a:lnTo>
                      <a:pt x="11" y="80"/>
                    </a:lnTo>
                    <a:lnTo>
                      <a:pt x="8" y="84"/>
                    </a:lnTo>
                    <a:lnTo>
                      <a:pt x="7" y="84"/>
                    </a:lnTo>
                    <a:lnTo>
                      <a:pt x="5" y="82"/>
                    </a:lnTo>
                    <a:lnTo>
                      <a:pt x="0" y="73"/>
                    </a:lnTo>
                    <a:lnTo>
                      <a:pt x="0" y="73"/>
                    </a:lnTo>
                    <a:lnTo>
                      <a:pt x="7" y="68"/>
                    </a:lnTo>
                    <a:lnTo>
                      <a:pt x="4" y="6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0" name="Freeform 1455">
                <a:extLst>
                  <a:ext uri="{FF2B5EF4-FFF2-40B4-BE49-F238E27FC236}">
                    <a16:creationId xmlns:a16="http://schemas.microsoft.com/office/drawing/2014/main" id="{2BC9B730-06F0-B9D1-4113-75B91C12348B}"/>
                  </a:ext>
                </a:extLst>
              </p:cNvPr>
              <p:cNvSpPr>
                <a:spLocks/>
              </p:cNvSpPr>
              <p:nvPr/>
            </p:nvSpPr>
            <p:spPr bwMode="auto">
              <a:xfrm>
                <a:off x="2976563" y="2324100"/>
                <a:ext cx="125413" cy="133350"/>
              </a:xfrm>
              <a:custGeom>
                <a:avLst/>
                <a:gdLst/>
                <a:ahLst/>
                <a:cxnLst>
                  <a:cxn ang="0">
                    <a:pos x="5" y="61"/>
                  </a:cxn>
                  <a:cxn ang="0">
                    <a:pos x="8" y="64"/>
                  </a:cxn>
                  <a:cxn ang="0">
                    <a:pos x="8" y="68"/>
                  </a:cxn>
                  <a:cxn ang="0">
                    <a:pos x="13" y="65"/>
                  </a:cxn>
                  <a:cxn ang="0">
                    <a:pos x="19" y="63"/>
                  </a:cxn>
                  <a:cxn ang="0">
                    <a:pos x="8" y="54"/>
                  </a:cxn>
                  <a:cxn ang="0">
                    <a:pos x="8" y="50"/>
                  </a:cxn>
                  <a:cxn ang="0">
                    <a:pos x="13" y="49"/>
                  </a:cxn>
                  <a:cxn ang="0">
                    <a:pos x="7" y="39"/>
                  </a:cxn>
                  <a:cxn ang="0">
                    <a:pos x="11" y="28"/>
                  </a:cxn>
                  <a:cxn ang="0">
                    <a:pos x="15" y="24"/>
                  </a:cxn>
                  <a:cxn ang="0">
                    <a:pos x="23" y="27"/>
                  </a:cxn>
                  <a:cxn ang="0">
                    <a:pos x="23" y="34"/>
                  </a:cxn>
                  <a:cxn ang="0">
                    <a:pos x="28" y="33"/>
                  </a:cxn>
                  <a:cxn ang="0">
                    <a:pos x="34" y="33"/>
                  </a:cxn>
                  <a:cxn ang="0">
                    <a:pos x="33" y="20"/>
                  </a:cxn>
                  <a:cxn ang="0">
                    <a:pos x="39" y="17"/>
                  </a:cxn>
                  <a:cxn ang="0">
                    <a:pos x="56" y="10"/>
                  </a:cxn>
                  <a:cxn ang="0">
                    <a:pos x="70" y="5"/>
                  </a:cxn>
                  <a:cxn ang="0">
                    <a:pos x="79" y="3"/>
                  </a:cxn>
                  <a:cxn ang="0">
                    <a:pos x="76" y="20"/>
                  </a:cxn>
                  <a:cxn ang="0">
                    <a:pos x="75" y="24"/>
                  </a:cxn>
                  <a:cxn ang="0">
                    <a:pos x="67" y="29"/>
                  </a:cxn>
                  <a:cxn ang="0">
                    <a:pos x="62" y="35"/>
                  </a:cxn>
                  <a:cxn ang="0">
                    <a:pos x="77" y="34"/>
                  </a:cxn>
                  <a:cxn ang="0">
                    <a:pos x="72" y="40"/>
                  </a:cxn>
                  <a:cxn ang="0">
                    <a:pos x="61" y="38"/>
                  </a:cxn>
                  <a:cxn ang="0">
                    <a:pos x="58" y="38"/>
                  </a:cxn>
                  <a:cxn ang="0">
                    <a:pos x="55" y="43"/>
                  </a:cxn>
                  <a:cxn ang="0">
                    <a:pos x="51" y="45"/>
                  </a:cxn>
                  <a:cxn ang="0">
                    <a:pos x="46" y="49"/>
                  </a:cxn>
                  <a:cxn ang="0">
                    <a:pos x="54" y="53"/>
                  </a:cxn>
                  <a:cxn ang="0">
                    <a:pos x="51" y="58"/>
                  </a:cxn>
                  <a:cxn ang="0">
                    <a:pos x="40" y="56"/>
                  </a:cxn>
                  <a:cxn ang="0">
                    <a:pos x="43" y="59"/>
                  </a:cxn>
                  <a:cxn ang="0">
                    <a:pos x="48" y="63"/>
                  </a:cxn>
                  <a:cxn ang="0">
                    <a:pos x="45" y="66"/>
                  </a:cxn>
                  <a:cxn ang="0">
                    <a:pos x="36" y="64"/>
                  </a:cxn>
                  <a:cxn ang="0">
                    <a:pos x="33" y="65"/>
                  </a:cxn>
                  <a:cxn ang="0">
                    <a:pos x="30" y="56"/>
                  </a:cxn>
                  <a:cxn ang="0">
                    <a:pos x="30" y="53"/>
                  </a:cxn>
                  <a:cxn ang="0">
                    <a:pos x="28" y="58"/>
                  </a:cxn>
                  <a:cxn ang="0">
                    <a:pos x="28" y="66"/>
                  </a:cxn>
                  <a:cxn ang="0">
                    <a:pos x="21" y="69"/>
                  </a:cxn>
                  <a:cxn ang="0">
                    <a:pos x="15" y="78"/>
                  </a:cxn>
                  <a:cxn ang="0">
                    <a:pos x="14" y="81"/>
                  </a:cxn>
                  <a:cxn ang="0">
                    <a:pos x="7" y="84"/>
                  </a:cxn>
                  <a:cxn ang="0">
                    <a:pos x="0" y="73"/>
                  </a:cxn>
                </a:cxnLst>
                <a:rect l="0" t="0" r="r" b="b"/>
                <a:pathLst>
                  <a:path w="79" h="84">
                    <a:moveTo>
                      <a:pt x="4" y="64"/>
                    </a:moveTo>
                    <a:lnTo>
                      <a:pt x="4" y="63"/>
                    </a:lnTo>
                    <a:lnTo>
                      <a:pt x="5" y="61"/>
                    </a:lnTo>
                    <a:lnTo>
                      <a:pt x="8" y="61"/>
                    </a:lnTo>
                    <a:lnTo>
                      <a:pt x="8" y="63"/>
                    </a:lnTo>
                    <a:lnTo>
                      <a:pt x="8" y="64"/>
                    </a:lnTo>
                    <a:lnTo>
                      <a:pt x="5" y="64"/>
                    </a:lnTo>
                    <a:lnTo>
                      <a:pt x="5" y="65"/>
                    </a:lnTo>
                    <a:lnTo>
                      <a:pt x="8" y="68"/>
                    </a:lnTo>
                    <a:lnTo>
                      <a:pt x="13" y="68"/>
                    </a:lnTo>
                    <a:lnTo>
                      <a:pt x="13" y="68"/>
                    </a:lnTo>
                    <a:lnTo>
                      <a:pt x="13" y="65"/>
                    </a:lnTo>
                    <a:lnTo>
                      <a:pt x="14" y="65"/>
                    </a:lnTo>
                    <a:lnTo>
                      <a:pt x="18" y="66"/>
                    </a:lnTo>
                    <a:lnTo>
                      <a:pt x="19" y="63"/>
                    </a:lnTo>
                    <a:lnTo>
                      <a:pt x="19" y="60"/>
                    </a:lnTo>
                    <a:lnTo>
                      <a:pt x="10" y="55"/>
                    </a:lnTo>
                    <a:lnTo>
                      <a:pt x="8" y="54"/>
                    </a:lnTo>
                    <a:lnTo>
                      <a:pt x="7" y="53"/>
                    </a:lnTo>
                    <a:lnTo>
                      <a:pt x="7" y="50"/>
                    </a:lnTo>
                    <a:lnTo>
                      <a:pt x="8" y="50"/>
                    </a:lnTo>
                    <a:lnTo>
                      <a:pt x="11" y="49"/>
                    </a:lnTo>
                    <a:lnTo>
                      <a:pt x="11" y="49"/>
                    </a:lnTo>
                    <a:lnTo>
                      <a:pt x="13" y="49"/>
                    </a:lnTo>
                    <a:lnTo>
                      <a:pt x="10" y="43"/>
                    </a:lnTo>
                    <a:lnTo>
                      <a:pt x="8" y="41"/>
                    </a:lnTo>
                    <a:lnTo>
                      <a:pt x="7" y="39"/>
                    </a:lnTo>
                    <a:lnTo>
                      <a:pt x="5" y="38"/>
                    </a:lnTo>
                    <a:lnTo>
                      <a:pt x="7" y="34"/>
                    </a:lnTo>
                    <a:lnTo>
                      <a:pt x="11" y="28"/>
                    </a:lnTo>
                    <a:lnTo>
                      <a:pt x="14" y="27"/>
                    </a:lnTo>
                    <a:lnTo>
                      <a:pt x="15" y="27"/>
                    </a:lnTo>
                    <a:lnTo>
                      <a:pt x="15" y="24"/>
                    </a:lnTo>
                    <a:lnTo>
                      <a:pt x="16" y="23"/>
                    </a:lnTo>
                    <a:lnTo>
                      <a:pt x="23" y="27"/>
                    </a:lnTo>
                    <a:lnTo>
                      <a:pt x="23" y="27"/>
                    </a:lnTo>
                    <a:lnTo>
                      <a:pt x="23" y="30"/>
                    </a:lnTo>
                    <a:lnTo>
                      <a:pt x="21" y="32"/>
                    </a:lnTo>
                    <a:lnTo>
                      <a:pt x="23" y="34"/>
                    </a:lnTo>
                    <a:lnTo>
                      <a:pt x="24" y="34"/>
                    </a:lnTo>
                    <a:lnTo>
                      <a:pt x="25" y="34"/>
                    </a:lnTo>
                    <a:lnTo>
                      <a:pt x="28" y="33"/>
                    </a:lnTo>
                    <a:lnTo>
                      <a:pt x="29" y="33"/>
                    </a:lnTo>
                    <a:lnTo>
                      <a:pt x="31" y="34"/>
                    </a:lnTo>
                    <a:lnTo>
                      <a:pt x="34" y="33"/>
                    </a:lnTo>
                    <a:lnTo>
                      <a:pt x="35" y="25"/>
                    </a:lnTo>
                    <a:lnTo>
                      <a:pt x="33" y="23"/>
                    </a:lnTo>
                    <a:lnTo>
                      <a:pt x="33" y="20"/>
                    </a:lnTo>
                    <a:lnTo>
                      <a:pt x="34" y="19"/>
                    </a:lnTo>
                    <a:lnTo>
                      <a:pt x="38" y="19"/>
                    </a:lnTo>
                    <a:lnTo>
                      <a:pt x="39" y="17"/>
                    </a:lnTo>
                    <a:lnTo>
                      <a:pt x="46" y="14"/>
                    </a:lnTo>
                    <a:lnTo>
                      <a:pt x="53" y="12"/>
                    </a:lnTo>
                    <a:lnTo>
                      <a:pt x="56" y="10"/>
                    </a:lnTo>
                    <a:lnTo>
                      <a:pt x="60" y="10"/>
                    </a:lnTo>
                    <a:lnTo>
                      <a:pt x="64" y="9"/>
                    </a:lnTo>
                    <a:lnTo>
                      <a:pt x="70" y="5"/>
                    </a:lnTo>
                    <a:lnTo>
                      <a:pt x="74" y="2"/>
                    </a:lnTo>
                    <a:lnTo>
                      <a:pt x="76" y="0"/>
                    </a:lnTo>
                    <a:lnTo>
                      <a:pt x="79" y="3"/>
                    </a:lnTo>
                    <a:lnTo>
                      <a:pt x="77" y="9"/>
                    </a:lnTo>
                    <a:lnTo>
                      <a:pt x="79" y="13"/>
                    </a:lnTo>
                    <a:lnTo>
                      <a:pt x="76" y="20"/>
                    </a:lnTo>
                    <a:lnTo>
                      <a:pt x="77" y="22"/>
                    </a:lnTo>
                    <a:lnTo>
                      <a:pt x="77" y="24"/>
                    </a:lnTo>
                    <a:lnTo>
                      <a:pt x="75" y="24"/>
                    </a:lnTo>
                    <a:lnTo>
                      <a:pt x="70" y="28"/>
                    </a:lnTo>
                    <a:lnTo>
                      <a:pt x="69" y="28"/>
                    </a:lnTo>
                    <a:lnTo>
                      <a:pt x="67" y="29"/>
                    </a:lnTo>
                    <a:lnTo>
                      <a:pt x="65" y="32"/>
                    </a:lnTo>
                    <a:lnTo>
                      <a:pt x="62" y="33"/>
                    </a:lnTo>
                    <a:lnTo>
                      <a:pt x="62" y="35"/>
                    </a:lnTo>
                    <a:lnTo>
                      <a:pt x="62" y="37"/>
                    </a:lnTo>
                    <a:lnTo>
                      <a:pt x="64" y="37"/>
                    </a:lnTo>
                    <a:lnTo>
                      <a:pt x="77" y="34"/>
                    </a:lnTo>
                    <a:lnTo>
                      <a:pt x="77" y="35"/>
                    </a:lnTo>
                    <a:lnTo>
                      <a:pt x="75" y="39"/>
                    </a:lnTo>
                    <a:lnTo>
                      <a:pt x="72" y="40"/>
                    </a:lnTo>
                    <a:lnTo>
                      <a:pt x="69" y="41"/>
                    </a:lnTo>
                    <a:lnTo>
                      <a:pt x="66" y="43"/>
                    </a:lnTo>
                    <a:lnTo>
                      <a:pt x="61" y="38"/>
                    </a:lnTo>
                    <a:lnTo>
                      <a:pt x="61" y="37"/>
                    </a:lnTo>
                    <a:lnTo>
                      <a:pt x="59" y="37"/>
                    </a:lnTo>
                    <a:lnTo>
                      <a:pt x="58" y="38"/>
                    </a:lnTo>
                    <a:lnTo>
                      <a:pt x="58" y="41"/>
                    </a:lnTo>
                    <a:lnTo>
                      <a:pt x="55" y="43"/>
                    </a:lnTo>
                    <a:lnTo>
                      <a:pt x="55" y="43"/>
                    </a:lnTo>
                    <a:lnTo>
                      <a:pt x="54" y="43"/>
                    </a:lnTo>
                    <a:lnTo>
                      <a:pt x="53" y="43"/>
                    </a:lnTo>
                    <a:lnTo>
                      <a:pt x="51" y="45"/>
                    </a:lnTo>
                    <a:lnTo>
                      <a:pt x="46" y="46"/>
                    </a:lnTo>
                    <a:lnTo>
                      <a:pt x="45" y="48"/>
                    </a:lnTo>
                    <a:lnTo>
                      <a:pt x="46" y="49"/>
                    </a:lnTo>
                    <a:lnTo>
                      <a:pt x="53" y="49"/>
                    </a:lnTo>
                    <a:lnTo>
                      <a:pt x="54" y="51"/>
                    </a:lnTo>
                    <a:lnTo>
                      <a:pt x="54" y="53"/>
                    </a:lnTo>
                    <a:lnTo>
                      <a:pt x="55" y="56"/>
                    </a:lnTo>
                    <a:lnTo>
                      <a:pt x="53" y="58"/>
                    </a:lnTo>
                    <a:lnTo>
                      <a:pt x="51" y="58"/>
                    </a:lnTo>
                    <a:lnTo>
                      <a:pt x="48" y="55"/>
                    </a:lnTo>
                    <a:lnTo>
                      <a:pt x="43" y="55"/>
                    </a:lnTo>
                    <a:lnTo>
                      <a:pt x="40" y="56"/>
                    </a:lnTo>
                    <a:lnTo>
                      <a:pt x="40" y="58"/>
                    </a:lnTo>
                    <a:lnTo>
                      <a:pt x="41" y="59"/>
                    </a:lnTo>
                    <a:lnTo>
                      <a:pt x="43" y="59"/>
                    </a:lnTo>
                    <a:lnTo>
                      <a:pt x="45" y="60"/>
                    </a:lnTo>
                    <a:lnTo>
                      <a:pt x="48" y="61"/>
                    </a:lnTo>
                    <a:lnTo>
                      <a:pt x="48" y="63"/>
                    </a:lnTo>
                    <a:lnTo>
                      <a:pt x="48" y="63"/>
                    </a:lnTo>
                    <a:lnTo>
                      <a:pt x="48" y="65"/>
                    </a:lnTo>
                    <a:lnTo>
                      <a:pt x="45" y="66"/>
                    </a:lnTo>
                    <a:lnTo>
                      <a:pt x="40" y="66"/>
                    </a:lnTo>
                    <a:lnTo>
                      <a:pt x="38" y="65"/>
                    </a:lnTo>
                    <a:lnTo>
                      <a:pt x="36" y="64"/>
                    </a:lnTo>
                    <a:lnTo>
                      <a:pt x="34" y="64"/>
                    </a:lnTo>
                    <a:lnTo>
                      <a:pt x="34" y="65"/>
                    </a:lnTo>
                    <a:lnTo>
                      <a:pt x="33" y="65"/>
                    </a:lnTo>
                    <a:lnTo>
                      <a:pt x="31" y="65"/>
                    </a:lnTo>
                    <a:lnTo>
                      <a:pt x="30" y="59"/>
                    </a:lnTo>
                    <a:lnTo>
                      <a:pt x="30" y="56"/>
                    </a:lnTo>
                    <a:lnTo>
                      <a:pt x="31" y="54"/>
                    </a:lnTo>
                    <a:lnTo>
                      <a:pt x="31" y="53"/>
                    </a:lnTo>
                    <a:lnTo>
                      <a:pt x="30" y="53"/>
                    </a:lnTo>
                    <a:lnTo>
                      <a:pt x="28" y="54"/>
                    </a:lnTo>
                    <a:lnTo>
                      <a:pt x="26" y="55"/>
                    </a:lnTo>
                    <a:lnTo>
                      <a:pt x="28" y="58"/>
                    </a:lnTo>
                    <a:lnTo>
                      <a:pt x="25" y="60"/>
                    </a:lnTo>
                    <a:lnTo>
                      <a:pt x="25" y="63"/>
                    </a:lnTo>
                    <a:lnTo>
                      <a:pt x="28" y="66"/>
                    </a:lnTo>
                    <a:lnTo>
                      <a:pt x="28" y="68"/>
                    </a:lnTo>
                    <a:lnTo>
                      <a:pt x="26" y="69"/>
                    </a:lnTo>
                    <a:lnTo>
                      <a:pt x="21" y="69"/>
                    </a:lnTo>
                    <a:lnTo>
                      <a:pt x="23" y="73"/>
                    </a:lnTo>
                    <a:lnTo>
                      <a:pt x="18" y="79"/>
                    </a:lnTo>
                    <a:lnTo>
                      <a:pt x="15" y="78"/>
                    </a:lnTo>
                    <a:lnTo>
                      <a:pt x="15" y="79"/>
                    </a:lnTo>
                    <a:lnTo>
                      <a:pt x="14" y="80"/>
                    </a:lnTo>
                    <a:lnTo>
                      <a:pt x="14" y="81"/>
                    </a:lnTo>
                    <a:lnTo>
                      <a:pt x="11" y="80"/>
                    </a:lnTo>
                    <a:lnTo>
                      <a:pt x="8" y="84"/>
                    </a:lnTo>
                    <a:lnTo>
                      <a:pt x="7" y="84"/>
                    </a:lnTo>
                    <a:lnTo>
                      <a:pt x="5" y="82"/>
                    </a:lnTo>
                    <a:lnTo>
                      <a:pt x="0" y="73"/>
                    </a:lnTo>
                    <a:lnTo>
                      <a:pt x="0" y="73"/>
                    </a:lnTo>
                    <a:lnTo>
                      <a:pt x="7" y="68"/>
                    </a:lnTo>
                    <a:lnTo>
                      <a:pt x="4" y="6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1" name="Freeform 1456">
                <a:extLst>
                  <a:ext uri="{FF2B5EF4-FFF2-40B4-BE49-F238E27FC236}">
                    <a16:creationId xmlns:a16="http://schemas.microsoft.com/office/drawing/2014/main" id="{2DEBC3F9-4D97-8436-905C-0F881488AA1E}"/>
                  </a:ext>
                </a:extLst>
              </p:cNvPr>
              <p:cNvSpPr>
                <a:spLocks/>
              </p:cNvSpPr>
              <p:nvPr/>
            </p:nvSpPr>
            <p:spPr bwMode="auto">
              <a:xfrm>
                <a:off x="2976563" y="2324100"/>
                <a:ext cx="125413" cy="133350"/>
              </a:xfrm>
              <a:custGeom>
                <a:avLst/>
                <a:gdLst/>
                <a:ahLst/>
                <a:cxnLst>
                  <a:cxn ang="0">
                    <a:pos x="5" y="61"/>
                  </a:cxn>
                  <a:cxn ang="0">
                    <a:pos x="8" y="64"/>
                  </a:cxn>
                  <a:cxn ang="0">
                    <a:pos x="8" y="68"/>
                  </a:cxn>
                  <a:cxn ang="0">
                    <a:pos x="13" y="65"/>
                  </a:cxn>
                  <a:cxn ang="0">
                    <a:pos x="19" y="63"/>
                  </a:cxn>
                  <a:cxn ang="0">
                    <a:pos x="8" y="54"/>
                  </a:cxn>
                  <a:cxn ang="0">
                    <a:pos x="8" y="50"/>
                  </a:cxn>
                  <a:cxn ang="0">
                    <a:pos x="13" y="49"/>
                  </a:cxn>
                  <a:cxn ang="0">
                    <a:pos x="7" y="39"/>
                  </a:cxn>
                  <a:cxn ang="0">
                    <a:pos x="11" y="28"/>
                  </a:cxn>
                  <a:cxn ang="0">
                    <a:pos x="15" y="24"/>
                  </a:cxn>
                  <a:cxn ang="0">
                    <a:pos x="23" y="27"/>
                  </a:cxn>
                  <a:cxn ang="0">
                    <a:pos x="23" y="34"/>
                  </a:cxn>
                  <a:cxn ang="0">
                    <a:pos x="28" y="33"/>
                  </a:cxn>
                  <a:cxn ang="0">
                    <a:pos x="34" y="33"/>
                  </a:cxn>
                  <a:cxn ang="0">
                    <a:pos x="33" y="20"/>
                  </a:cxn>
                  <a:cxn ang="0">
                    <a:pos x="39" y="17"/>
                  </a:cxn>
                  <a:cxn ang="0">
                    <a:pos x="56" y="10"/>
                  </a:cxn>
                  <a:cxn ang="0">
                    <a:pos x="70" y="5"/>
                  </a:cxn>
                  <a:cxn ang="0">
                    <a:pos x="79" y="3"/>
                  </a:cxn>
                  <a:cxn ang="0">
                    <a:pos x="76" y="20"/>
                  </a:cxn>
                  <a:cxn ang="0">
                    <a:pos x="75" y="24"/>
                  </a:cxn>
                  <a:cxn ang="0">
                    <a:pos x="67" y="29"/>
                  </a:cxn>
                  <a:cxn ang="0">
                    <a:pos x="62" y="35"/>
                  </a:cxn>
                  <a:cxn ang="0">
                    <a:pos x="77" y="34"/>
                  </a:cxn>
                  <a:cxn ang="0">
                    <a:pos x="72" y="40"/>
                  </a:cxn>
                  <a:cxn ang="0">
                    <a:pos x="61" y="38"/>
                  </a:cxn>
                  <a:cxn ang="0">
                    <a:pos x="58" y="38"/>
                  </a:cxn>
                  <a:cxn ang="0">
                    <a:pos x="55" y="43"/>
                  </a:cxn>
                  <a:cxn ang="0">
                    <a:pos x="51" y="45"/>
                  </a:cxn>
                  <a:cxn ang="0">
                    <a:pos x="46" y="49"/>
                  </a:cxn>
                  <a:cxn ang="0">
                    <a:pos x="54" y="53"/>
                  </a:cxn>
                  <a:cxn ang="0">
                    <a:pos x="51" y="58"/>
                  </a:cxn>
                  <a:cxn ang="0">
                    <a:pos x="40" y="56"/>
                  </a:cxn>
                  <a:cxn ang="0">
                    <a:pos x="43" y="59"/>
                  </a:cxn>
                  <a:cxn ang="0">
                    <a:pos x="48" y="63"/>
                  </a:cxn>
                  <a:cxn ang="0">
                    <a:pos x="45" y="66"/>
                  </a:cxn>
                  <a:cxn ang="0">
                    <a:pos x="36" y="64"/>
                  </a:cxn>
                  <a:cxn ang="0">
                    <a:pos x="33" y="65"/>
                  </a:cxn>
                  <a:cxn ang="0">
                    <a:pos x="30" y="56"/>
                  </a:cxn>
                  <a:cxn ang="0">
                    <a:pos x="30" y="53"/>
                  </a:cxn>
                  <a:cxn ang="0">
                    <a:pos x="28" y="58"/>
                  </a:cxn>
                  <a:cxn ang="0">
                    <a:pos x="28" y="66"/>
                  </a:cxn>
                  <a:cxn ang="0">
                    <a:pos x="21" y="69"/>
                  </a:cxn>
                  <a:cxn ang="0">
                    <a:pos x="15" y="78"/>
                  </a:cxn>
                  <a:cxn ang="0">
                    <a:pos x="14" y="81"/>
                  </a:cxn>
                  <a:cxn ang="0">
                    <a:pos x="7" y="84"/>
                  </a:cxn>
                  <a:cxn ang="0">
                    <a:pos x="0" y="73"/>
                  </a:cxn>
                </a:cxnLst>
                <a:rect l="0" t="0" r="r" b="b"/>
                <a:pathLst>
                  <a:path w="79" h="84">
                    <a:moveTo>
                      <a:pt x="4" y="64"/>
                    </a:moveTo>
                    <a:lnTo>
                      <a:pt x="4" y="63"/>
                    </a:lnTo>
                    <a:lnTo>
                      <a:pt x="5" y="61"/>
                    </a:lnTo>
                    <a:lnTo>
                      <a:pt x="8" y="61"/>
                    </a:lnTo>
                    <a:lnTo>
                      <a:pt x="8" y="63"/>
                    </a:lnTo>
                    <a:lnTo>
                      <a:pt x="8" y="64"/>
                    </a:lnTo>
                    <a:lnTo>
                      <a:pt x="5" y="64"/>
                    </a:lnTo>
                    <a:lnTo>
                      <a:pt x="5" y="65"/>
                    </a:lnTo>
                    <a:lnTo>
                      <a:pt x="8" y="68"/>
                    </a:lnTo>
                    <a:lnTo>
                      <a:pt x="13" y="68"/>
                    </a:lnTo>
                    <a:lnTo>
                      <a:pt x="13" y="68"/>
                    </a:lnTo>
                    <a:lnTo>
                      <a:pt x="13" y="65"/>
                    </a:lnTo>
                    <a:lnTo>
                      <a:pt x="14" y="65"/>
                    </a:lnTo>
                    <a:lnTo>
                      <a:pt x="18" y="66"/>
                    </a:lnTo>
                    <a:lnTo>
                      <a:pt x="19" y="63"/>
                    </a:lnTo>
                    <a:lnTo>
                      <a:pt x="19" y="60"/>
                    </a:lnTo>
                    <a:lnTo>
                      <a:pt x="10" y="55"/>
                    </a:lnTo>
                    <a:lnTo>
                      <a:pt x="8" y="54"/>
                    </a:lnTo>
                    <a:lnTo>
                      <a:pt x="7" y="53"/>
                    </a:lnTo>
                    <a:lnTo>
                      <a:pt x="7" y="50"/>
                    </a:lnTo>
                    <a:lnTo>
                      <a:pt x="8" y="50"/>
                    </a:lnTo>
                    <a:lnTo>
                      <a:pt x="11" y="49"/>
                    </a:lnTo>
                    <a:lnTo>
                      <a:pt x="11" y="49"/>
                    </a:lnTo>
                    <a:lnTo>
                      <a:pt x="13" y="49"/>
                    </a:lnTo>
                    <a:lnTo>
                      <a:pt x="10" y="43"/>
                    </a:lnTo>
                    <a:lnTo>
                      <a:pt x="8" y="41"/>
                    </a:lnTo>
                    <a:lnTo>
                      <a:pt x="7" y="39"/>
                    </a:lnTo>
                    <a:lnTo>
                      <a:pt x="5" y="38"/>
                    </a:lnTo>
                    <a:lnTo>
                      <a:pt x="7" y="34"/>
                    </a:lnTo>
                    <a:lnTo>
                      <a:pt x="11" y="28"/>
                    </a:lnTo>
                    <a:lnTo>
                      <a:pt x="14" y="27"/>
                    </a:lnTo>
                    <a:lnTo>
                      <a:pt x="15" y="27"/>
                    </a:lnTo>
                    <a:lnTo>
                      <a:pt x="15" y="24"/>
                    </a:lnTo>
                    <a:lnTo>
                      <a:pt x="16" y="23"/>
                    </a:lnTo>
                    <a:lnTo>
                      <a:pt x="23" y="27"/>
                    </a:lnTo>
                    <a:lnTo>
                      <a:pt x="23" y="27"/>
                    </a:lnTo>
                    <a:lnTo>
                      <a:pt x="23" y="30"/>
                    </a:lnTo>
                    <a:lnTo>
                      <a:pt x="21" y="32"/>
                    </a:lnTo>
                    <a:lnTo>
                      <a:pt x="23" y="34"/>
                    </a:lnTo>
                    <a:lnTo>
                      <a:pt x="24" y="34"/>
                    </a:lnTo>
                    <a:lnTo>
                      <a:pt x="25" y="34"/>
                    </a:lnTo>
                    <a:lnTo>
                      <a:pt x="28" y="33"/>
                    </a:lnTo>
                    <a:lnTo>
                      <a:pt x="29" y="33"/>
                    </a:lnTo>
                    <a:lnTo>
                      <a:pt x="31" y="34"/>
                    </a:lnTo>
                    <a:lnTo>
                      <a:pt x="34" y="33"/>
                    </a:lnTo>
                    <a:lnTo>
                      <a:pt x="35" y="25"/>
                    </a:lnTo>
                    <a:lnTo>
                      <a:pt x="33" y="23"/>
                    </a:lnTo>
                    <a:lnTo>
                      <a:pt x="33" y="20"/>
                    </a:lnTo>
                    <a:lnTo>
                      <a:pt x="34" y="19"/>
                    </a:lnTo>
                    <a:lnTo>
                      <a:pt x="38" y="19"/>
                    </a:lnTo>
                    <a:lnTo>
                      <a:pt x="39" y="17"/>
                    </a:lnTo>
                    <a:lnTo>
                      <a:pt x="46" y="14"/>
                    </a:lnTo>
                    <a:lnTo>
                      <a:pt x="53" y="12"/>
                    </a:lnTo>
                    <a:lnTo>
                      <a:pt x="56" y="10"/>
                    </a:lnTo>
                    <a:lnTo>
                      <a:pt x="60" y="10"/>
                    </a:lnTo>
                    <a:lnTo>
                      <a:pt x="64" y="9"/>
                    </a:lnTo>
                    <a:lnTo>
                      <a:pt x="70" y="5"/>
                    </a:lnTo>
                    <a:lnTo>
                      <a:pt x="74" y="2"/>
                    </a:lnTo>
                    <a:lnTo>
                      <a:pt x="76" y="0"/>
                    </a:lnTo>
                    <a:lnTo>
                      <a:pt x="79" y="3"/>
                    </a:lnTo>
                    <a:lnTo>
                      <a:pt x="77" y="9"/>
                    </a:lnTo>
                    <a:lnTo>
                      <a:pt x="79" y="13"/>
                    </a:lnTo>
                    <a:lnTo>
                      <a:pt x="76" y="20"/>
                    </a:lnTo>
                    <a:lnTo>
                      <a:pt x="77" y="22"/>
                    </a:lnTo>
                    <a:lnTo>
                      <a:pt x="77" y="24"/>
                    </a:lnTo>
                    <a:lnTo>
                      <a:pt x="75" y="24"/>
                    </a:lnTo>
                    <a:lnTo>
                      <a:pt x="70" y="28"/>
                    </a:lnTo>
                    <a:lnTo>
                      <a:pt x="69" y="28"/>
                    </a:lnTo>
                    <a:lnTo>
                      <a:pt x="67" y="29"/>
                    </a:lnTo>
                    <a:lnTo>
                      <a:pt x="65" y="32"/>
                    </a:lnTo>
                    <a:lnTo>
                      <a:pt x="62" y="33"/>
                    </a:lnTo>
                    <a:lnTo>
                      <a:pt x="62" y="35"/>
                    </a:lnTo>
                    <a:lnTo>
                      <a:pt x="62" y="37"/>
                    </a:lnTo>
                    <a:lnTo>
                      <a:pt x="64" y="37"/>
                    </a:lnTo>
                    <a:lnTo>
                      <a:pt x="77" y="34"/>
                    </a:lnTo>
                    <a:lnTo>
                      <a:pt x="77" y="35"/>
                    </a:lnTo>
                    <a:lnTo>
                      <a:pt x="75" y="39"/>
                    </a:lnTo>
                    <a:lnTo>
                      <a:pt x="72" y="40"/>
                    </a:lnTo>
                    <a:lnTo>
                      <a:pt x="69" y="41"/>
                    </a:lnTo>
                    <a:lnTo>
                      <a:pt x="66" y="43"/>
                    </a:lnTo>
                    <a:lnTo>
                      <a:pt x="61" y="38"/>
                    </a:lnTo>
                    <a:lnTo>
                      <a:pt x="61" y="37"/>
                    </a:lnTo>
                    <a:lnTo>
                      <a:pt x="59" y="37"/>
                    </a:lnTo>
                    <a:lnTo>
                      <a:pt x="58" y="38"/>
                    </a:lnTo>
                    <a:lnTo>
                      <a:pt x="58" y="41"/>
                    </a:lnTo>
                    <a:lnTo>
                      <a:pt x="55" y="43"/>
                    </a:lnTo>
                    <a:lnTo>
                      <a:pt x="55" y="43"/>
                    </a:lnTo>
                    <a:lnTo>
                      <a:pt x="54" y="43"/>
                    </a:lnTo>
                    <a:lnTo>
                      <a:pt x="53" y="43"/>
                    </a:lnTo>
                    <a:lnTo>
                      <a:pt x="51" y="45"/>
                    </a:lnTo>
                    <a:lnTo>
                      <a:pt x="46" y="46"/>
                    </a:lnTo>
                    <a:lnTo>
                      <a:pt x="45" y="48"/>
                    </a:lnTo>
                    <a:lnTo>
                      <a:pt x="46" y="49"/>
                    </a:lnTo>
                    <a:lnTo>
                      <a:pt x="53" y="49"/>
                    </a:lnTo>
                    <a:lnTo>
                      <a:pt x="54" y="51"/>
                    </a:lnTo>
                    <a:lnTo>
                      <a:pt x="54" y="53"/>
                    </a:lnTo>
                    <a:lnTo>
                      <a:pt x="55" y="56"/>
                    </a:lnTo>
                    <a:lnTo>
                      <a:pt x="53" y="58"/>
                    </a:lnTo>
                    <a:lnTo>
                      <a:pt x="51" y="58"/>
                    </a:lnTo>
                    <a:lnTo>
                      <a:pt x="48" y="55"/>
                    </a:lnTo>
                    <a:lnTo>
                      <a:pt x="43" y="55"/>
                    </a:lnTo>
                    <a:lnTo>
                      <a:pt x="40" y="56"/>
                    </a:lnTo>
                    <a:lnTo>
                      <a:pt x="40" y="58"/>
                    </a:lnTo>
                    <a:lnTo>
                      <a:pt x="41" y="59"/>
                    </a:lnTo>
                    <a:lnTo>
                      <a:pt x="43" y="59"/>
                    </a:lnTo>
                    <a:lnTo>
                      <a:pt x="45" y="60"/>
                    </a:lnTo>
                    <a:lnTo>
                      <a:pt x="48" y="61"/>
                    </a:lnTo>
                    <a:lnTo>
                      <a:pt x="48" y="63"/>
                    </a:lnTo>
                    <a:lnTo>
                      <a:pt x="48" y="63"/>
                    </a:lnTo>
                    <a:lnTo>
                      <a:pt x="48" y="65"/>
                    </a:lnTo>
                    <a:lnTo>
                      <a:pt x="45" y="66"/>
                    </a:lnTo>
                    <a:lnTo>
                      <a:pt x="40" y="66"/>
                    </a:lnTo>
                    <a:lnTo>
                      <a:pt x="38" y="65"/>
                    </a:lnTo>
                    <a:lnTo>
                      <a:pt x="36" y="64"/>
                    </a:lnTo>
                    <a:lnTo>
                      <a:pt x="34" y="64"/>
                    </a:lnTo>
                    <a:lnTo>
                      <a:pt x="34" y="65"/>
                    </a:lnTo>
                    <a:lnTo>
                      <a:pt x="33" y="65"/>
                    </a:lnTo>
                    <a:lnTo>
                      <a:pt x="31" y="65"/>
                    </a:lnTo>
                    <a:lnTo>
                      <a:pt x="30" y="59"/>
                    </a:lnTo>
                    <a:lnTo>
                      <a:pt x="30" y="56"/>
                    </a:lnTo>
                    <a:lnTo>
                      <a:pt x="31" y="54"/>
                    </a:lnTo>
                    <a:lnTo>
                      <a:pt x="31" y="53"/>
                    </a:lnTo>
                    <a:lnTo>
                      <a:pt x="30" y="53"/>
                    </a:lnTo>
                    <a:lnTo>
                      <a:pt x="28" y="54"/>
                    </a:lnTo>
                    <a:lnTo>
                      <a:pt x="26" y="55"/>
                    </a:lnTo>
                    <a:lnTo>
                      <a:pt x="28" y="58"/>
                    </a:lnTo>
                    <a:lnTo>
                      <a:pt x="25" y="60"/>
                    </a:lnTo>
                    <a:lnTo>
                      <a:pt x="25" y="63"/>
                    </a:lnTo>
                    <a:lnTo>
                      <a:pt x="28" y="66"/>
                    </a:lnTo>
                    <a:lnTo>
                      <a:pt x="28" y="68"/>
                    </a:lnTo>
                    <a:lnTo>
                      <a:pt x="26" y="69"/>
                    </a:lnTo>
                    <a:lnTo>
                      <a:pt x="21" y="69"/>
                    </a:lnTo>
                    <a:lnTo>
                      <a:pt x="23" y="73"/>
                    </a:lnTo>
                    <a:lnTo>
                      <a:pt x="18" y="79"/>
                    </a:lnTo>
                    <a:lnTo>
                      <a:pt x="15" y="78"/>
                    </a:lnTo>
                    <a:lnTo>
                      <a:pt x="15" y="79"/>
                    </a:lnTo>
                    <a:lnTo>
                      <a:pt x="14" y="80"/>
                    </a:lnTo>
                    <a:lnTo>
                      <a:pt x="14" y="81"/>
                    </a:lnTo>
                    <a:lnTo>
                      <a:pt x="11" y="80"/>
                    </a:lnTo>
                    <a:lnTo>
                      <a:pt x="8" y="84"/>
                    </a:lnTo>
                    <a:lnTo>
                      <a:pt x="7" y="84"/>
                    </a:lnTo>
                    <a:lnTo>
                      <a:pt x="5" y="82"/>
                    </a:lnTo>
                    <a:lnTo>
                      <a:pt x="0" y="73"/>
                    </a:lnTo>
                    <a:lnTo>
                      <a:pt x="0" y="73"/>
                    </a:lnTo>
                    <a:lnTo>
                      <a:pt x="7" y="68"/>
                    </a:lnTo>
                    <a:lnTo>
                      <a:pt x="4" y="6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2" name="Freeform 1457">
                <a:extLst>
                  <a:ext uri="{FF2B5EF4-FFF2-40B4-BE49-F238E27FC236}">
                    <a16:creationId xmlns:a16="http://schemas.microsoft.com/office/drawing/2014/main" id="{934EC080-24D0-30CE-F2D5-97E01368BAA2}"/>
                  </a:ext>
                </a:extLst>
              </p:cNvPr>
              <p:cNvSpPr>
                <a:spLocks/>
              </p:cNvSpPr>
              <p:nvPr/>
            </p:nvSpPr>
            <p:spPr bwMode="auto">
              <a:xfrm>
                <a:off x="2957513" y="2439988"/>
                <a:ext cx="3175" cy="4763"/>
              </a:xfrm>
              <a:custGeom>
                <a:avLst/>
                <a:gdLst/>
                <a:ahLst/>
                <a:cxnLst>
                  <a:cxn ang="0">
                    <a:pos x="2" y="3"/>
                  </a:cxn>
                  <a:cxn ang="0">
                    <a:pos x="2" y="0"/>
                  </a:cxn>
                  <a:cxn ang="0">
                    <a:pos x="1" y="1"/>
                  </a:cxn>
                  <a:cxn ang="0">
                    <a:pos x="0" y="2"/>
                  </a:cxn>
                  <a:cxn ang="0">
                    <a:pos x="1" y="3"/>
                  </a:cxn>
                  <a:cxn ang="0">
                    <a:pos x="2" y="3"/>
                  </a:cxn>
                </a:cxnLst>
                <a:rect l="0" t="0" r="r" b="b"/>
                <a:pathLst>
                  <a:path w="2" h="3">
                    <a:moveTo>
                      <a:pt x="2" y="3"/>
                    </a:moveTo>
                    <a:lnTo>
                      <a:pt x="2" y="0"/>
                    </a:lnTo>
                    <a:lnTo>
                      <a:pt x="1" y="1"/>
                    </a:lnTo>
                    <a:lnTo>
                      <a:pt x="0" y="2"/>
                    </a:lnTo>
                    <a:lnTo>
                      <a:pt x="1" y="3"/>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3" name="Freeform 1458">
                <a:extLst>
                  <a:ext uri="{FF2B5EF4-FFF2-40B4-BE49-F238E27FC236}">
                    <a16:creationId xmlns:a16="http://schemas.microsoft.com/office/drawing/2014/main" id="{210061DB-9883-8855-CF6F-394FB258DEFF}"/>
                  </a:ext>
                </a:extLst>
              </p:cNvPr>
              <p:cNvSpPr>
                <a:spLocks/>
              </p:cNvSpPr>
              <p:nvPr/>
            </p:nvSpPr>
            <p:spPr bwMode="auto">
              <a:xfrm>
                <a:off x="2957513" y="2439988"/>
                <a:ext cx="3175" cy="4763"/>
              </a:xfrm>
              <a:custGeom>
                <a:avLst/>
                <a:gdLst/>
                <a:ahLst/>
                <a:cxnLst>
                  <a:cxn ang="0">
                    <a:pos x="2" y="3"/>
                  </a:cxn>
                  <a:cxn ang="0">
                    <a:pos x="2" y="0"/>
                  </a:cxn>
                  <a:cxn ang="0">
                    <a:pos x="1" y="1"/>
                  </a:cxn>
                  <a:cxn ang="0">
                    <a:pos x="0" y="2"/>
                  </a:cxn>
                  <a:cxn ang="0">
                    <a:pos x="1" y="3"/>
                  </a:cxn>
                  <a:cxn ang="0">
                    <a:pos x="2" y="3"/>
                  </a:cxn>
                </a:cxnLst>
                <a:rect l="0" t="0" r="r" b="b"/>
                <a:pathLst>
                  <a:path w="2" h="3">
                    <a:moveTo>
                      <a:pt x="2" y="3"/>
                    </a:moveTo>
                    <a:lnTo>
                      <a:pt x="2" y="0"/>
                    </a:lnTo>
                    <a:lnTo>
                      <a:pt x="1" y="1"/>
                    </a:lnTo>
                    <a:lnTo>
                      <a:pt x="0" y="2"/>
                    </a:lnTo>
                    <a:lnTo>
                      <a:pt x="1" y="3"/>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4" name="Freeform 1459">
                <a:extLst>
                  <a:ext uri="{FF2B5EF4-FFF2-40B4-BE49-F238E27FC236}">
                    <a16:creationId xmlns:a16="http://schemas.microsoft.com/office/drawing/2014/main" id="{CA885387-A732-AFA7-AFBC-18943EF19867}"/>
                  </a:ext>
                </a:extLst>
              </p:cNvPr>
              <p:cNvSpPr>
                <a:spLocks/>
              </p:cNvSpPr>
              <p:nvPr/>
            </p:nvSpPr>
            <p:spPr bwMode="auto">
              <a:xfrm>
                <a:off x="2957513" y="2439988"/>
                <a:ext cx="3175" cy="4763"/>
              </a:xfrm>
              <a:custGeom>
                <a:avLst/>
                <a:gdLst/>
                <a:ahLst/>
                <a:cxnLst>
                  <a:cxn ang="0">
                    <a:pos x="2" y="3"/>
                  </a:cxn>
                  <a:cxn ang="0">
                    <a:pos x="2" y="0"/>
                  </a:cxn>
                  <a:cxn ang="0">
                    <a:pos x="1" y="1"/>
                  </a:cxn>
                  <a:cxn ang="0">
                    <a:pos x="0" y="2"/>
                  </a:cxn>
                  <a:cxn ang="0">
                    <a:pos x="1" y="3"/>
                  </a:cxn>
                  <a:cxn ang="0">
                    <a:pos x="2" y="3"/>
                  </a:cxn>
                </a:cxnLst>
                <a:rect l="0" t="0" r="r" b="b"/>
                <a:pathLst>
                  <a:path w="2" h="3">
                    <a:moveTo>
                      <a:pt x="2" y="3"/>
                    </a:moveTo>
                    <a:lnTo>
                      <a:pt x="2" y="0"/>
                    </a:lnTo>
                    <a:lnTo>
                      <a:pt x="1" y="1"/>
                    </a:lnTo>
                    <a:lnTo>
                      <a:pt x="0" y="2"/>
                    </a:lnTo>
                    <a:lnTo>
                      <a:pt x="1" y="3"/>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5" name="Freeform 1460">
                <a:extLst>
                  <a:ext uri="{FF2B5EF4-FFF2-40B4-BE49-F238E27FC236}">
                    <a16:creationId xmlns:a16="http://schemas.microsoft.com/office/drawing/2014/main" id="{8B3EDF34-A802-6489-90FA-7497A5FB53F7}"/>
                  </a:ext>
                </a:extLst>
              </p:cNvPr>
              <p:cNvSpPr>
                <a:spLocks/>
              </p:cNvSpPr>
              <p:nvPr/>
            </p:nvSpPr>
            <p:spPr bwMode="auto">
              <a:xfrm>
                <a:off x="2957513" y="2439988"/>
                <a:ext cx="3175" cy="4763"/>
              </a:xfrm>
              <a:custGeom>
                <a:avLst/>
                <a:gdLst/>
                <a:ahLst/>
                <a:cxnLst>
                  <a:cxn ang="0">
                    <a:pos x="2" y="3"/>
                  </a:cxn>
                  <a:cxn ang="0">
                    <a:pos x="2" y="0"/>
                  </a:cxn>
                  <a:cxn ang="0">
                    <a:pos x="1" y="1"/>
                  </a:cxn>
                  <a:cxn ang="0">
                    <a:pos x="0" y="2"/>
                  </a:cxn>
                  <a:cxn ang="0">
                    <a:pos x="1" y="3"/>
                  </a:cxn>
                  <a:cxn ang="0">
                    <a:pos x="2" y="3"/>
                  </a:cxn>
                </a:cxnLst>
                <a:rect l="0" t="0" r="r" b="b"/>
                <a:pathLst>
                  <a:path w="2" h="3">
                    <a:moveTo>
                      <a:pt x="2" y="3"/>
                    </a:moveTo>
                    <a:lnTo>
                      <a:pt x="2" y="0"/>
                    </a:lnTo>
                    <a:lnTo>
                      <a:pt x="1" y="1"/>
                    </a:lnTo>
                    <a:lnTo>
                      <a:pt x="0" y="2"/>
                    </a:lnTo>
                    <a:lnTo>
                      <a:pt x="1" y="3"/>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6" name="Freeform 1461">
                <a:extLst>
                  <a:ext uri="{FF2B5EF4-FFF2-40B4-BE49-F238E27FC236}">
                    <a16:creationId xmlns:a16="http://schemas.microsoft.com/office/drawing/2014/main" id="{448D3DD0-4436-FFA7-E534-A685E8795636}"/>
                  </a:ext>
                </a:extLst>
              </p:cNvPr>
              <p:cNvSpPr>
                <a:spLocks/>
              </p:cNvSpPr>
              <p:nvPr/>
            </p:nvSpPr>
            <p:spPr bwMode="auto">
              <a:xfrm>
                <a:off x="3402013" y="2312988"/>
                <a:ext cx="23813" cy="38100"/>
              </a:xfrm>
              <a:custGeom>
                <a:avLst/>
                <a:gdLst/>
                <a:ahLst/>
                <a:cxnLst>
                  <a:cxn ang="0">
                    <a:pos x="7" y="24"/>
                  </a:cxn>
                  <a:cxn ang="0">
                    <a:pos x="15" y="22"/>
                  </a:cxn>
                  <a:cxn ang="0">
                    <a:pos x="15" y="21"/>
                  </a:cxn>
                  <a:cxn ang="0">
                    <a:pos x="10" y="21"/>
                  </a:cxn>
                  <a:cxn ang="0">
                    <a:pos x="10" y="20"/>
                  </a:cxn>
                  <a:cxn ang="0">
                    <a:pos x="13" y="17"/>
                  </a:cxn>
                  <a:cxn ang="0">
                    <a:pos x="11" y="16"/>
                  </a:cxn>
                  <a:cxn ang="0">
                    <a:pos x="13" y="12"/>
                  </a:cxn>
                  <a:cxn ang="0">
                    <a:pos x="11" y="9"/>
                  </a:cxn>
                  <a:cxn ang="0">
                    <a:pos x="10" y="5"/>
                  </a:cxn>
                  <a:cxn ang="0">
                    <a:pos x="8" y="4"/>
                  </a:cxn>
                  <a:cxn ang="0">
                    <a:pos x="7" y="4"/>
                  </a:cxn>
                  <a:cxn ang="0">
                    <a:pos x="6" y="1"/>
                  </a:cxn>
                  <a:cxn ang="0">
                    <a:pos x="6" y="0"/>
                  </a:cxn>
                  <a:cxn ang="0">
                    <a:pos x="5" y="0"/>
                  </a:cxn>
                  <a:cxn ang="0">
                    <a:pos x="2" y="0"/>
                  </a:cxn>
                  <a:cxn ang="0">
                    <a:pos x="0" y="1"/>
                  </a:cxn>
                  <a:cxn ang="0">
                    <a:pos x="0" y="6"/>
                  </a:cxn>
                  <a:cxn ang="0">
                    <a:pos x="1" y="7"/>
                  </a:cxn>
                  <a:cxn ang="0">
                    <a:pos x="3" y="9"/>
                  </a:cxn>
                  <a:cxn ang="0">
                    <a:pos x="3" y="10"/>
                  </a:cxn>
                  <a:cxn ang="0">
                    <a:pos x="5" y="17"/>
                  </a:cxn>
                  <a:cxn ang="0">
                    <a:pos x="6" y="17"/>
                  </a:cxn>
                  <a:cxn ang="0">
                    <a:pos x="3" y="20"/>
                  </a:cxn>
                  <a:cxn ang="0">
                    <a:pos x="6" y="21"/>
                  </a:cxn>
                  <a:cxn ang="0">
                    <a:pos x="6" y="24"/>
                  </a:cxn>
                  <a:cxn ang="0">
                    <a:pos x="7" y="24"/>
                  </a:cxn>
                </a:cxnLst>
                <a:rect l="0" t="0" r="r" b="b"/>
                <a:pathLst>
                  <a:path w="15" h="24">
                    <a:moveTo>
                      <a:pt x="7" y="24"/>
                    </a:moveTo>
                    <a:lnTo>
                      <a:pt x="15" y="22"/>
                    </a:lnTo>
                    <a:lnTo>
                      <a:pt x="15" y="21"/>
                    </a:lnTo>
                    <a:lnTo>
                      <a:pt x="10" y="21"/>
                    </a:lnTo>
                    <a:lnTo>
                      <a:pt x="10" y="20"/>
                    </a:lnTo>
                    <a:lnTo>
                      <a:pt x="13" y="17"/>
                    </a:lnTo>
                    <a:lnTo>
                      <a:pt x="11" y="16"/>
                    </a:lnTo>
                    <a:lnTo>
                      <a:pt x="13" y="12"/>
                    </a:lnTo>
                    <a:lnTo>
                      <a:pt x="11" y="9"/>
                    </a:lnTo>
                    <a:lnTo>
                      <a:pt x="10" y="5"/>
                    </a:lnTo>
                    <a:lnTo>
                      <a:pt x="8" y="4"/>
                    </a:lnTo>
                    <a:lnTo>
                      <a:pt x="7" y="4"/>
                    </a:lnTo>
                    <a:lnTo>
                      <a:pt x="6" y="1"/>
                    </a:lnTo>
                    <a:lnTo>
                      <a:pt x="6" y="0"/>
                    </a:lnTo>
                    <a:lnTo>
                      <a:pt x="5" y="0"/>
                    </a:lnTo>
                    <a:lnTo>
                      <a:pt x="2" y="0"/>
                    </a:lnTo>
                    <a:lnTo>
                      <a:pt x="0" y="1"/>
                    </a:lnTo>
                    <a:lnTo>
                      <a:pt x="0" y="6"/>
                    </a:lnTo>
                    <a:lnTo>
                      <a:pt x="1" y="7"/>
                    </a:lnTo>
                    <a:lnTo>
                      <a:pt x="3" y="9"/>
                    </a:lnTo>
                    <a:lnTo>
                      <a:pt x="3" y="10"/>
                    </a:lnTo>
                    <a:lnTo>
                      <a:pt x="5" y="17"/>
                    </a:lnTo>
                    <a:lnTo>
                      <a:pt x="6" y="17"/>
                    </a:lnTo>
                    <a:lnTo>
                      <a:pt x="3" y="20"/>
                    </a:lnTo>
                    <a:lnTo>
                      <a:pt x="6" y="21"/>
                    </a:lnTo>
                    <a:lnTo>
                      <a:pt x="6" y="24"/>
                    </a:lnTo>
                    <a:lnTo>
                      <a:pt x="7" y="2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7" name="Freeform 1462">
                <a:extLst>
                  <a:ext uri="{FF2B5EF4-FFF2-40B4-BE49-F238E27FC236}">
                    <a16:creationId xmlns:a16="http://schemas.microsoft.com/office/drawing/2014/main" id="{A58C3935-BE88-0316-244E-A0EDC4BFCDB9}"/>
                  </a:ext>
                </a:extLst>
              </p:cNvPr>
              <p:cNvSpPr>
                <a:spLocks/>
              </p:cNvSpPr>
              <p:nvPr/>
            </p:nvSpPr>
            <p:spPr bwMode="auto">
              <a:xfrm>
                <a:off x="3402013" y="2312988"/>
                <a:ext cx="23813" cy="38100"/>
              </a:xfrm>
              <a:custGeom>
                <a:avLst/>
                <a:gdLst/>
                <a:ahLst/>
                <a:cxnLst>
                  <a:cxn ang="0">
                    <a:pos x="7" y="24"/>
                  </a:cxn>
                  <a:cxn ang="0">
                    <a:pos x="15" y="22"/>
                  </a:cxn>
                  <a:cxn ang="0">
                    <a:pos x="15" y="21"/>
                  </a:cxn>
                  <a:cxn ang="0">
                    <a:pos x="10" y="21"/>
                  </a:cxn>
                  <a:cxn ang="0">
                    <a:pos x="10" y="20"/>
                  </a:cxn>
                  <a:cxn ang="0">
                    <a:pos x="13" y="17"/>
                  </a:cxn>
                  <a:cxn ang="0">
                    <a:pos x="11" y="16"/>
                  </a:cxn>
                  <a:cxn ang="0">
                    <a:pos x="13" y="12"/>
                  </a:cxn>
                  <a:cxn ang="0">
                    <a:pos x="11" y="9"/>
                  </a:cxn>
                  <a:cxn ang="0">
                    <a:pos x="10" y="5"/>
                  </a:cxn>
                  <a:cxn ang="0">
                    <a:pos x="8" y="4"/>
                  </a:cxn>
                  <a:cxn ang="0">
                    <a:pos x="7" y="4"/>
                  </a:cxn>
                  <a:cxn ang="0">
                    <a:pos x="6" y="1"/>
                  </a:cxn>
                  <a:cxn ang="0">
                    <a:pos x="6" y="0"/>
                  </a:cxn>
                  <a:cxn ang="0">
                    <a:pos x="5" y="0"/>
                  </a:cxn>
                  <a:cxn ang="0">
                    <a:pos x="2" y="0"/>
                  </a:cxn>
                  <a:cxn ang="0">
                    <a:pos x="0" y="1"/>
                  </a:cxn>
                  <a:cxn ang="0">
                    <a:pos x="0" y="6"/>
                  </a:cxn>
                  <a:cxn ang="0">
                    <a:pos x="1" y="7"/>
                  </a:cxn>
                  <a:cxn ang="0">
                    <a:pos x="3" y="9"/>
                  </a:cxn>
                  <a:cxn ang="0">
                    <a:pos x="3" y="10"/>
                  </a:cxn>
                  <a:cxn ang="0">
                    <a:pos x="5" y="17"/>
                  </a:cxn>
                  <a:cxn ang="0">
                    <a:pos x="6" y="17"/>
                  </a:cxn>
                  <a:cxn ang="0">
                    <a:pos x="3" y="20"/>
                  </a:cxn>
                  <a:cxn ang="0">
                    <a:pos x="6" y="21"/>
                  </a:cxn>
                  <a:cxn ang="0">
                    <a:pos x="6" y="24"/>
                  </a:cxn>
                  <a:cxn ang="0">
                    <a:pos x="7" y="24"/>
                  </a:cxn>
                </a:cxnLst>
                <a:rect l="0" t="0" r="r" b="b"/>
                <a:pathLst>
                  <a:path w="15" h="24">
                    <a:moveTo>
                      <a:pt x="7" y="24"/>
                    </a:moveTo>
                    <a:lnTo>
                      <a:pt x="15" y="22"/>
                    </a:lnTo>
                    <a:lnTo>
                      <a:pt x="15" y="21"/>
                    </a:lnTo>
                    <a:lnTo>
                      <a:pt x="10" y="21"/>
                    </a:lnTo>
                    <a:lnTo>
                      <a:pt x="10" y="20"/>
                    </a:lnTo>
                    <a:lnTo>
                      <a:pt x="13" y="17"/>
                    </a:lnTo>
                    <a:lnTo>
                      <a:pt x="11" y="16"/>
                    </a:lnTo>
                    <a:lnTo>
                      <a:pt x="13" y="12"/>
                    </a:lnTo>
                    <a:lnTo>
                      <a:pt x="11" y="9"/>
                    </a:lnTo>
                    <a:lnTo>
                      <a:pt x="10" y="5"/>
                    </a:lnTo>
                    <a:lnTo>
                      <a:pt x="8" y="4"/>
                    </a:lnTo>
                    <a:lnTo>
                      <a:pt x="7" y="4"/>
                    </a:lnTo>
                    <a:lnTo>
                      <a:pt x="6" y="1"/>
                    </a:lnTo>
                    <a:lnTo>
                      <a:pt x="6" y="0"/>
                    </a:lnTo>
                    <a:lnTo>
                      <a:pt x="5" y="0"/>
                    </a:lnTo>
                    <a:lnTo>
                      <a:pt x="2" y="0"/>
                    </a:lnTo>
                    <a:lnTo>
                      <a:pt x="0" y="1"/>
                    </a:lnTo>
                    <a:lnTo>
                      <a:pt x="0" y="6"/>
                    </a:lnTo>
                    <a:lnTo>
                      <a:pt x="1" y="7"/>
                    </a:lnTo>
                    <a:lnTo>
                      <a:pt x="3" y="9"/>
                    </a:lnTo>
                    <a:lnTo>
                      <a:pt x="3" y="10"/>
                    </a:lnTo>
                    <a:lnTo>
                      <a:pt x="5" y="17"/>
                    </a:lnTo>
                    <a:lnTo>
                      <a:pt x="6" y="17"/>
                    </a:lnTo>
                    <a:lnTo>
                      <a:pt x="3" y="20"/>
                    </a:lnTo>
                    <a:lnTo>
                      <a:pt x="6" y="21"/>
                    </a:lnTo>
                    <a:lnTo>
                      <a:pt x="6" y="24"/>
                    </a:lnTo>
                    <a:lnTo>
                      <a:pt x="7" y="2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8" name="Freeform 1463">
                <a:extLst>
                  <a:ext uri="{FF2B5EF4-FFF2-40B4-BE49-F238E27FC236}">
                    <a16:creationId xmlns:a16="http://schemas.microsoft.com/office/drawing/2014/main" id="{C3BE5F1C-0481-981C-2AD4-72C3D85FBE41}"/>
                  </a:ext>
                </a:extLst>
              </p:cNvPr>
              <p:cNvSpPr>
                <a:spLocks/>
              </p:cNvSpPr>
              <p:nvPr/>
            </p:nvSpPr>
            <p:spPr bwMode="auto">
              <a:xfrm>
                <a:off x="3402013" y="2312988"/>
                <a:ext cx="23813" cy="38100"/>
              </a:xfrm>
              <a:custGeom>
                <a:avLst/>
                <a:gdLst/>
                <a:ahLst/>
                <a:cxnLst>
                  <a:cxn ang="0">
                    <a:pos x="7" y="24"/>
                  </a:cxn>
                  <a:cxn ang="0">
                    <a:pos x="15" y="22"/>
                  </a:cxn>
                  <a:cxn ang="0">
                    <a:pos x="15" y="21"/>
                  </a:cxn>
                  <a:cxn ang="0">
                    <a:pos x="10" y="21"/>
                  </a:cxn>
                  <a:cxn ang="0">
                    <a:pos x="10" y="20"/>
                  </a:cxn>
                  <a:cxn ang="0">
                    <a:pos x="13" y="17"/>
                  </a:cxn>
                  <a:cxn ang="0">
                    <a:pos x="11" y="16"/>
                  </a:cxn>
                  <a:cxn ang="0">
                    <a:pos x="13" y="12"/>
                  </a:cxn>
                  <a:cxn ang="0">
                    <a:pos x="11" y="9"/>
                  </a:cxn>
                  <a:cxn ang="0">
                    <a:pos x="10" y="5"/>
                  </a:cxn>
                  <a:cxn ang="0">
                    <a:pos x="8" y="4"/>
                  </a:cxn>
                  <a:cxn ang="0">
                    <a:pos x="7" y="4"/>
                  </a:cxn>
                  <a:cxn ang="0">
                    <a:pos x="6" y="1"/>
                  </a:cxn>
                  <a:cxn ang="0">
                    <a:pos x="6" y="0"/>
                  </a:cxn>
                  <a:cxn ang="0">
                    <a:pos x="5" y="0"/>
                  </a:cxn>
                  <a:cxn ang="0">
                    <a:pos x="2" y="0"/>
                  </a:cxn>
                  <a:cxn ang="0">
                    <a:pos x="0" y="1"/>
                  </a:cxn>
                  <a:cxn ang="0">
                    <a:pos x="0" y="6"/>
                  </a:cxn>
                  <a:cxn ang="0">
                    <a:pos x="1" y="7"/>
                  </a:cxn>
                  <a:cxn ang="0">
                    <a:pos x="3" y="9"/>
                  </a:cxn>
                  <a:cxn ang="0">
                    <a:pos x="3" y="10"/>
                  </a:cxn>
                  <a:cxn ang="0">
                    <a:pos x="5" y="17"/>
                  </a:cxn>
                  <a:cxn ang="0">
                    <a:pos x="6" y="17"/>
                  </a:cxn>
                  <a:cxn ang="0">
                    <a:pos x="3" y="20"/>
                  </a:cxn>
                  <a:cxn ang="0">
                    <a:pos x="6" y="21"/>
                  </a:cxn>
                  <a:cxn ang="0">
                    <a:pos x="6" y="24"/>
                  </a:cxn>
                  <a:cxn ang="0">
                    <a:pos x="7" y="24"/>
                  </a:cxn>
                </a:cxnLst>
                <a:rect l="0" t="0" r="r" b="b"/>
                <a:pathLst>
                  <a:path w="15" h="24">
                    <a:moveTo>
                      <a:pt x="7" y="24"/>
                    </a:moveTo>
                    <a:lnTo>
                      <a:pt x="15" y="22"/>
                    </a:lnTo>
                    <a:lnTo>
                      <a:pt x="15" y="21"/>
                    </a:lnTo>
                    <a:lnTo>
                      <a:pt x="10" y="21"/>
                    </a:lnTo>
                    <a:lnTo>
                      <a:pt x="10" y="20"/>
                    </a:lnTo>
                    <a:lnTo>
                      <a:pt x="13" y="17"/>
                    </a:lnTo>
                    <a:lnTo>
                      <a:pt x="11" y="16"/>
                    </a:lnTo>
                    <a:lnTo>
                      <a:pt x="13" y="12"/>
                    </a:lnTo>
                    <a:lnTo>
                      <a:pt x="11" y="9"/>
                    </a:lnTo>
                    <a:lnTo>
                      <a:pt x="10" y="5"/>
                    </a:lnTo>
                    <a:lnTo>
                      <a:pt x="8" y="4"/>
                    </a:lnTo>
                    <a:lnTo>
                      <a:pt x="7" y="4"/>
                    </a:lnTo>
                    <a:lnTo>
                      <a:pt x="6" y="1"/>
                    </a:lnTo>
                    <a:lnTo>
                      <a:pt x="6" y="0"/>
                    </a:lnTo>
                    <a:lnTo>
                      <a:pt x="5" y="0"/>
                    </a:lnTo>
                    <a:lnTo>
                      <a:pt x="2" y="0"/>
                    </a:lnTo>
                    <a:lnTo>
                      <a:pt x="0" y="1"/>
                    </a:lnTo>
                    <a:lnTo>
                      <a:pt x="0" y="6"/>
                    </a:lnTo>
                    <a:lnTo>
                      <a:pt x="1" y="7"/>
                    </a:lnTo>
                    <a:lnTo>
                      <a:pt x="3" y="9"/>
                    </a:lnTo>
                    <a:lnTo>
                      <a:pt x="3" y="10"/>
                    </a:lnTo>
                    <a:lnTo>
                      <a:pt x="5" y="17"/>
                    </a:lnTo>
                    <a:lnTo>
                      <a:pt x="6" y="17"/>
                    </a:lnTo>
                    <a:lnTo>
                      <a:pt x="3" y="20"/>
                    </a:lnTo>
                    <a:lnTo>
                      <a:pt x="6" y="21"/>
                    </a:lnTo>
                    <a:lnTo>
                      <a:pt x="6" y="24"/>
                    </a:lnTo>
                    <a:lnTo>
                      <a:pt x="7" y="2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49" name="Freeform 1464">
                <a:extLst>
                  <a:ext uri="{FF2B5EF4-FFF2-40B4-BE49-F238E27FC236}">
                    <a16:creationId xmlns:a16="http://schemas.microsoft.com/office/drawing/2014/main" id="{2113232C-E256-E05F-F9C0-3B810F8DBC64}"/>
                  </a:ext>
                </a:extLst>
              </p:cNvPr>
              <p:cNvSpPr>
                <a:spLocks/>
              </p:cNvSpPr>
              <p:nvPr/>
            </p:nvSpPr>
            <p:spPr bwMode="auto">
              <a:xfrm>
                <a:off x="3402013" y="2312988"/>
                <a:ext cx="23813" cy="38100"/>
              </a:xfrm>
              <a:custGeom>
                <a:avLst/>
                <a:gdLst/>
                <a:ahLst/>
                <a:cxnLst>
                  <a:cxn ang="0">
                    <a:pos x="7" y="24"/>
                  </a:cxn>
                  <a:cxn ang="0">
                    <a:pos x="15" y="22"/>
                  </a:cxn>
                  <a:cxn ang="0">
                    <a:pos x="15" y="21"/>
                  </a:cxn>
                  <a:cxn ang="0">
                    <a:pos x="10" y="21"/>
                  </a:cxn>
                  <a:cxn ang="0">
                    <a:pos x="10" y="20"/>
                  </a:cxn>
                  <a:cxn ang="0">
                    <a:pos x="13" y="17"/>
                  </a:cxn>
                  <a:cxn ang="0">
                    <a:pos x="11" y="16"/>
                  </a:cxn>
                  <a:cxn ang="0">
                    <a:pos x="13" y="12"/>
                  </a:cxn>
                  <a:cxn ang="0">
                    <a:pos x="11" y="9"/>
                  </a:cxn>
                  <a:cxn ang="0">
                    <a:pos x="10" y="5"/>
                  </a:cxn>
                  <a:cxn ang="0">
                    <a:pos x="8" y="4"/>
                  </a:cxn>
                  <a:cxn ang="0">
                    <a:pos x="7" y="4"/>
                  </a:cxn>
                  <a:cxn ang="0">
                    <a:pos x="6" y="1"/>
                  </a:cxn>
                  <a:cxn ang="0">
                    <a:pos x="6" y="0"/>
                  </a:cxn>
                  <a:cxn ang="0">
                    <a:pos x="5" y="0"/>
                  </a:cxn>
                  <a:cxn ang="0">
                    <a:pos x="2" y="0"/>
                  </a:cxn>
                  <a:cxn ang="0">
                    <a:pos x="0" y="1"/>
                  </a:cxn>
                  <a:cxn ang="0">
                    <a:pos x="0" y="6"/>
                  </a:cxn>
                  <a:cxn ang="0">
                    <a:pos x="1" y="7"/>
                  </a:cxn>
                  <a:cxn ang="0">
                    <a:pos x="3" y="9"/>
                  </a:cxn>
                  <a:cxn ang="0">
                    <a:pos x="3" y="10"/>
                  </a:cxn>
                  <a:cxn ang="0">
                    <a:pos x="5" y="17"/>
                  </a:cxn>
                  <a:cxn ang="0">
                    <a:pos x="6" y="17"/>
                  </a:cxn>
                  <a:cxn ang="0">
                    <a:pos x="3" y="20"/>
                  </a:cxn>
                  <a:cxn ang="0">
                    <a:pos x="6" y="21"/>
                  </a:cxn>
                  <a:cxn ang="0">
                    <a:pos x="6" y="24"/>
                  </a:cxn>
                  <a:cxn ang="0">
                    <a:pos x="7" y="24"/>
                  </a:cxn>
                </a:cxnLst>
                <a:rect l="0" t="0" r="r" b="b"/>
                <a:pathLst>
                  <a:path w="15" h="24">
                    <a:moveTo>
                      <a:pt x="7" y="24"/>
                    </a:moveTo>
                    <a:lnTo>
                      <a:pt x="15" y="22"/>
                    </a:lnTo>
                    <a:lnTo>
                      <a:pt x="15" y="21"/>
                    </a:lnTo>
                    <a:lnTo>
                      <a:pt x="10" y="21"/>
                    </a:lnTo>
                    <a:lnTo>
                      <a:pt x="10" y="20"/>
                    </a:lnTo>
                    <a:lnTo>
                      <a:pt x="13" y="17"/>
                    </a:lnTo>
                    <a:lnTo>
                      <a:pt x="11" y="16"/>
                    </a:lnTo>
                    <a:lnTo>
                      <a:pt x="13" y="12"/>
                    </a:lnTo>
                    <a:lnTo>
                      <a:pt x="11" y="9"/>
                    </a:lnTo>
                    <a:lnTo>
                      <a:pt x="10" y="5"/>
                    </a:lnTo>
                    <a:lnTo>
                      <a:pt x="8" y="4"/>
                    </a:lnTo>
                    <a:lnTo>
                      <a:pt x="7" y="4"/>
                    </a:lnTo>
                    <a:lnTo>
                      <a:pt x="6" y="1"/>
                    </a:lnTo>
                    <a:lnTo>
                      <a:pt x="6" y="0"/>
                    </a:lnTo>
                    <a:lnTo>
                      <a:pt x="5" y="0"/>
                    </a:lnTo>
                    <a:lnTo>
                      <a:pt x="2" y="0"/>
                    </a:lnTo>
                    <a:lnTo>
                      <a:pt x="0" y="1"/>
                    </a:lnTo>
                    <a:lnTo>
                      <a:pt x="0" y="6"/>
                    </a:lnTo>
                    <a:lnTo>
                      <a:pt x="1" y="7"/>
                    </a:lnTo>
                    <a:lnTo>
                      <a:pt x="3" y="9"/>
                    </a:lnTo>
                    <a:lnTo>
                      <a:pt x="3" y="10"/>
                    </a:lnTo>
                    <a:lnTo>
                      <a:pt x="5" y="17"/>
                    </a:lnTo>
                    <a:lnTo>
                      <a:pt x="6" y="17"/>
                    </a:lnTo>
                    <a:lnTo>
                      <a:pt x="3" y="20"/>
                    </a:lnTo>
                    <a:lnTo>
                      <a:pt x="6" y="21"/>
                    </a:lnTo>
                    <a:lnTo>
                      <a:pt x="6" y="24"/>
                    </a:lnTo>
                    <a:lnTo>
                      <a:pt x="7" y="2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0" name="Freeform 1465">
                <a:extLst>
                  <a:ext uri="{FF2B5EF4-FFF2-40B4-BE49-F238E27FC236}">
                    <a16:creationId xmlns:a16="http://schemas.microsoft.com/office/drawing/2014/main" id="{7268A203-CFE7-5B71-EC8E-21AC634C58C4}"/>
                  </a:ext>
                </a:extLst>
              </p:cNvPr>
              <p:cNvSpPr>
                <a:spLocks/>
              </p:cNvSpPr>
              <p:nvPr/>
            </p:nvSpPr>
            <p:spPr bwMode="auto">
              <a:xfrm>
                <a:off x="3436938" y="2336800"/>
                <a:ext cx="9525" cy="17463"/>
              </a:xfrm>
              <a:custGeom>
                <a:avLst/>
                <a:gdLst/>
                <a:ahLst/>
                <a:cxnLst>
                  <a:cxn ang="0">
                    <a:pos x="3" y="11"/>
                  </a:cxn>
                  <a:cxn ang="0">
                    <a:pos x="4" y="10"/>
                  </a:cxn>
                  <a:cxn ang="0">
                    <a:pos x="6" y="2"/>
                  </a:cxn>
                  <a:cxn ang="0">
                    <a:pos x="4" y="0"/>
                  </a:cxn>
                  <a:cxn ang="0">
                    <a:pos x="1" y="0"/>
                  </a:cxn>
                  <a:cxn ang="0">
                    <a:pos x="0" y="1"/>
                  </a:cxn>
                  <a:cxn ang="0">
                    <a:pos x="0" y="10"/>
                  </a:cxn>
                  <a:cxn ang="0">
                    <a:pos x="3" y="11"/>
                  </a:cxn>
                </a:cxnLst>
                <a:rect l="0" t="0" r="r" b="b"/>
                <a:pathLst>
                  <a:path w="6" h="11">
                    <a:moveTo>
                      <a:pt x="3" y="11"/>
                    </a:moveTo>
                    <a:lnTo>
                      <a:pt x="4" y="10"/>
                    </a:lnTo>
                    <a:lnTo>
                      <a:pt x="6" y="2"/>
                    </a:lnTo>
                    <a:lnTo>
                      <a:pt x="4" y="0"/>
                    </a:lnTo>
                    <a:lnTo>
                      <a:pt x="1" y="0"/>
                    </a:lnTo>
                    <a:lnTo>
                      <a:pt x="0" y="1"/>
                    </a:lnTo>
                    <a:lnTo>
                      <a:pt x="0" y="10"/>
                    </a:lnTo>
                    <a:lnTo>
                      <a:pt x="3"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1" name="Freeform 1466">
                <a:extLst>
                  <a:ext uri="{FF2B5EF4-FFF2-40B4-BE49-F238E27FC236}">
                    <a16:creationId xmlns:a16="http://schemas.microsoft.com/office/drawing/2014/main" id="{28D7A9F9-906E-9FA9-A42D-70C323A5FAE9}"/>
                  </a:ext>
                </a:extLst>
              </p:cNvPr>
              <p:cNvSpPr>
                <a:spLocks/>
              </p:cNvSpPr>
              <p:nvPr/>
            </p:nvSpPr>
            <p:spPr bwMode="auto">
              <a:xfrm>
                <a:off x="3436938" y="2336800"/>
                <a:ext cx="9525" cy="17463"/>
              </a:xfrm>
              <a:custGeom>
                <a:avLst/>
                <a:gdLst/>
                <a:ahLst/>
                <a:cxnLst>
                  <a:cxn ang="0">
                    <a:pos x="3" y="11"/>
                  </a:cxn>
                  <a:cxn ang="0">
                    <a:pos x="4" y="10"/>
                  </a:cxn>
                  <a:cxn ang="0">
                    <a:pos x="6" y="2"/>
                  </a:cxn>
                  <a:cxn ang="0">
                    <a:pos x="4" y="0"/>
                  </a:cxn>
                  <a:cxn ang="0">
                    <a:pos x="1" y="0"/>
                  </a:cxn>
                  <a:cxn ang="0">
                    <a:pos x="0" y="1"/>
                  </a:cxn>
                  <a:cxn ang="0">
                    <a:pos x="0" y="10"/>
                  </a:cxn>
                  <a:cxn ang="0">
                    <a:pos x="3" y="11"/>
                  </a:cxn>
                </a:cxnLst>
                <a:rect l="0" t="0" r="r" b="b"/>
                <a:pathLst>
                  <a:path w="6" h="11">
                    <a:moveTo>
                      <a:pt x="3" y="11"/>
                    </a:moveTo>
                    <a:lnTo>
                      <a:pt x="4" y="10"/>
                    </a:lnTo>
                    <a:lnTo>
                      <a:pt x="6" y="2"/>
                    </a:lnTo>
                    <a:lnTo>
                      <a:pt x="4" y="0"/>
                    </a:lnTo>
                    <a:lnTo>
                      <a:pt x="1" y="0"/>
                    </a:lnTo>
                    <a:lnTo>
                      <a:pt x="0" y="1"/>
                    </a:lnTo>
                    <a:lnTo>
                      <a:pt x="0" y="10"/>
                    </a:lnTo>
                    <a:lnTo>
                      <a:pt x="3"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2" name="Freeform 1467">
                <a:extLst>
                  <a:ext uri="{FF2B5EF4-FFF2-40B4-BE49-F238E27FC236}">
                    <a16:creationId xmlns:a16="http://schemas.microsoft.com/office/drawing/2014/main" id="{67EFD7F7-1C4A-AB6C-662A-16F9D2FBE3B6}"/>
                  </a:ext>
                </a:extLst>
              </p:cNvPr>
              <p:cNvSpPr>
                <a:spLocks/>
              </p:cNvSpPr>
              <p:nvPr/>
            </p:nvSpPr>
            <p:spPr bwMode="auto">
              <a:xfrm>
                <a:off x="3436938" y="2336800"/>
                <a:ext cx="9525" cy="17463"/>
              </a:xfrm>
              <a:custGeom>
                <a:avLst/>
                <a:gdLst/>
                <a:ahLst/>
                <a:cxnLst>
                  <a:cxn ang="0">
                    <a:pos x="3" y="11"/>
                  </a:cxn>
                  <a:cxn ang="0">
                    <a:pos x="4" y="10"/>
                  </a:cxn>
                  <a:cxn ang="0">
                    <a:pos x="6" y="2"/>
                  </a:cxn>
                  <a:cxn ang="0">
                    <a:pos x="4" y="0"/>
                  </a:cxn>
                  <a:cxn ang="0">
                    <a:pos x="1" y="0"/>
                  </a:cxn>
                  <a:cxn ang="0">
                    <a:pos x="0" y="1"/>
                  </a:cxn>
                  <a:cxn ang="0">
                    <a:pos x="0" y="10"/>
                  </a:cxn>
                  <a:cxn ang="0">
                    <a:pos x="3" y="11"/>
                  </a:cxn>
                </a:cxnLst>
                <a:rect l="0" t="0" r="r" b="b"/>
                <a:pathLst>
                  <a:path w="6" h="11">
                    <a:moveTo>
                      <a:pt x="3" y="11"/>
                    </a:moveTo>
                    <a:lnTo>
                      <a:pt x="4" y="10"/>
                    </a:lnTo>
                    <a:lnTo>
                      <a:pt x="6" y="2"/>
                    </a:lnTo>
                    <a:lnTo>
                      <a:pt x="4" y="0"/>
                    </a:lnTo>
                    <a:lnTo>
                      <a:pt x="1" y="0"/>
                    </a:lnTo>
                    <a:lnTo>
                      <a:pt x="0" y="1"/>
                    </a:lnTo>
                    <a:lnTo>
                      <a:pt x="0" y="10"/>
                    </a:lnTo>
                    <a:lnTo>
                      <a:pt x="3"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3" name="Freeform 1468">
                <a:extLst>
                  <a:ext uri="{FF2B5EF4-FFF2-40B4-BE49-F238E27FC236}">
                    <a16:creationId xmlns:a16="http://schemas.microsoft.com/office/drawing/2014/main" id="{AE9BA567-87A1-3136-E079-1D8B48664741}"/>
                  </a:ext>
                </a:extLst>
              </p:cNvPr>
              <p:cNvSpPr>
                <a:spLocks/>
              </p:cNvSpPr>
              <p:nvPr/>
            </p:nvSpPr>
            <p:spPr bwMode="auto">
              <a:xfrm>
                <a:off x="3436938" y="2336800"/>
                <a:ext cx="9525" cy="17463"/>
              </a:xfrm>
              <a:custGeom>
                <a:avLst/>
                <a:gdLst/>
                <a:ahLst/>
                <a:cxnLst>
                  <a:cxn ang="0">
                    <a:pos x="3" y="11"/>
                  </a:cxn>
                  <a:cxn ang="0">
                    <a:pos x="4" y="10"/>
                  </a:cxn>
                  <a:cxn ang="0">
                    <a:pos x="6" y="2"/>
                  </a:cxn>
                  <a:cxn ang="0">
                    <a:pos x="4" y="0"/>
                  </a:cxn>
                  <a:cxn ang="0">
                    <a:pos x="1" y="0"/>
                  </a:cxn>
                  <a:cxn ang="0">
                    <a:pos x="0" y="1"/>
                  </a:cxn>
                  <a:cxn ang="0">
                    <a:pos x="0" y="10"/>
                  </a:cxn>
                  <a:cxn ang="0">
                    <a:pos x="3" y="11"/>
                  </a:cxn>
                </a:cxnLst>
                <a:rect l="0" t="0" r="r" b="b"/>
                <a:pathLst>
                  <a:path w="6" h="11">
                    <a:moveTo>
                      <a:pt x="3" y="11"/>
                    </a:moveTo>
                    <a:lnTo>
                      <a:pt x="4" y="10"/>
                    </a:lnTo>
                    <a:lnTo>
                      <a:pt x="6" y="2"/>
                    </a:lnTo>
                    <a:lnTo>
                      <a:pt x="4" y="0"/>
                    </a:lnTo>
                    <a:lnTo>
                      <a:pt x="1" y="0"/>
                    </a:lnTo>
                    <a:lnTo>
                      <a:pt x="0" y="1"/>
                    </a:lnTo>
                    <a:lnTo>
                      <a:pt x="0" y="10"/>
                    </a:lnTo>
                    <a:lnTo>
                      <a:pt x="3"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4" name="Freeform 1469">
                <a:extLst>
                  <a:ext uri="{FF2B5EF4-FFF2-40B4-BE49-F238E27FC236}">
                    <a16:creationId xmlns:a16="http://schemas.microsoft.com/office/drawing/2014/main" id="{C5231A39-EA90-94B9-2A71-B9C61A333811}"/>
                  </a:ext>
                </a:extLst>
              </p:cNvPr>
              <p:cNvSpPr>
                <a:spLocks/>
              </p:cNvSpPr>
              <p:nvPr/>
            </p:nvSpPr>
            <p:spPr bwMode="auto">
              <a:xfrm>
                <a:off x="3411538" y="2270125"/>
                <a:ext cx="60325" cy="57150"/>
              </a:xfrm>
              <a:custGeom>
                <a:avLst/>
                <a:gdLst/>
                <a:ahLst/>
                <a:cxnLst>
                  <a:cxn ang="0">
                    <a:pos x="30" y="36"/>
                  </a:cxn>
                  <a:cxn ang="0">
                    <a:pos x="37" y="33"/>
                  </a:cxn>
                  <a:cxn ang="0">
                    <a:pos x="38" y="32"/>
                  </a:cxn>
                  <a:cxn ang="0">
                    <a:pos x="38" y="31"/>
                  </a:cxn>
                  <a:cxn ang="0">
                    <a:pos x="37" y="28"/>
                  </a:cxn>
                  <a:cxn ang="0">
                    <a:pos x="36" y="28"/>
                  </a:cxn>
                  <a:cxn ang="0">
                    <a:pos x="36" y="25"/>
                  </a:cxn>
                  <a:cxn ang="0">
                    <a:pos x="30" y="28"/>
                  </a:cxn>
                  <a:cxn ang="0">
                    <a:pos x="27" y="27"/>
                  </a:cxn>
                  <a:cxn ang="0">
                    <a:pos x="26" y="27"/>
                  </a:cxn>
                  <a:cxn ang="0">
                    <a:pos x="27" y="20"/>
                  </a:cxn>
                  <a:cxn ang="0">
                    <a:pos x="32" y="16"/>
                  </a:cxn>
                  <a:cxn ang="0">
                    <a:pos x="28" y="15"/>
                  </a:cxn>
                  <a:cxn ang="0">
                    <a:pos x="26" y="18"/>
                  </a:cxn>
                  <a:cxn ang="0">
                    <a:pos x="23" y="22"/>
                  </a:cxn>
                  <a:cxn ang="0">
                    <a:pos x="22" y="20"/>
                  </a:cxn>
                  <a:cxn ang="0">
                    <a:pos x="15" y="18"/>
                  </a:cxn>
                  <a:cxn ang="0">
                    <a:pos x="15" y="17"/>
                  </a:cxn>
                  <a:cxn ang="0">
                    <a:pos x="17" y="16"/>
                  </a:cxn>
                  <a:cxn ang="0">
                    <a:pos x="20" y="15"/>
                  </a:cxn>
                  <a:cxn ang="0">
                    <a:pos x="22" y="12"/>
                  </a:cxn>
                  <a:cxn ang="0">
                    <a:pos x="19" y="6"/>
                  </a:cxn>
                  <a:cxn ang="0">
                    <a:pos x="19" y="3"/>
                  </a:cxn>
                  <a:cxn ang="0">
                    <a:pos x="15" y="2"/>
                  </a:cxn>
                  <a:cxn ang="0">
                    <a:pos x="12" y="0"/>
                  </a:cxn>
                  <a:cxn ang="0">
                    <a:pos x="10" y="0"/>
                  </a:cxn>
                  <a:cxn ang="0">
                    <a:pos x="2" y="3"/>
                  </a:cxn>
                  <a:cxn ang="0">
                    <a:pos x="1" y="5"/>
                  </a:cxn>
                  <a:cxn ang="0">
                    <a:pos x="0" y="7"/>
                  </a:cxn>
                  <a:cxn ang="0">
                    <a:pos x="0" y="15"/>
                  </a:cxn>
                  <a:cxn ang="0">
                    <a:pos x="0" y="18"/>
                  </a:cxn>
                  <a:cxn ang="0">
                    <a:pos x="0" y="21"/>
                  </a:cxn>
                  <a:cxn ang="0">
                    <a:pos x="1" y="22"/>
                  </a:cxn>
                  <a:cxn ang="0">
                    <a:pos x="4" y="23"/>
                  </a:cxn>
                  <a:cxn ang="0">
                    <a:pos x="5" y="26"/>
                  </a:cxn>
                  <a:cxn ang="0">
                    <a:pos x="7" y="28"/>
                  </a:cxn>
                  <a:cxn ang="0">
                    <a:pos x="9" y="29"/>
                  </a:cxn>
                  <a:cxn ang="0">
                    <a:pos x="15" y="28"/>
                  </a:cxn>
                  <a:cxn ang="0">
                    <a:pos x="17" y="28"/>
                  </a:cxn>
                  <a:cxn ang="0">
                    <a:pos x="20" y="31"/>
                  </a:cxn>
                  <a:cxn ang="0">
                    <a:pos x="22" y="31"/>
                  </a:cxn>
                  <a:cxn ang="0">
                    <a:pos x="23" y="33"/>
                  </a:cxn>
                  <a:cxn ang="0">
                    <a:pos x="23" y="34"/>
                  </a:cxn>
                  <a:cxn ang="0">
                    <a:pos x="30" y="36"/>
                  </a:cxn>
                </a:cxnLst>
                <a:rect l="0" t="0" r="r" b="b"/>
                <a:pathLst>
                  <a:path w="38" h="36">
                    <a:moveTo>
                      <a:pt x="30" y="36"/>
                    </a:moveTo>
                    <a:lnTo>
                      <a:pt x="37" y="33"/>
                    </a:lnTo>
                    <a:lnTo>
                      <a:pt x="38" y="32"/>
                    </a:lnTo>
                    <a:lnTo>
                      <a:pt x="38" y="31"/>
                    </a:lnTo>
                    <a:lnTo>
                      <a:pt x="37" y="28"/>
                    </a:lnTo>
                    <a:lnTo>
                      <a:pt x="36" y="28"/>
                    </a:lnTo>
                    <a:lnTo>
                      <a:pt x="36" y="25"/>
                    </a:lnTo>
                    <a:lnTo>
                      <a:pt x="30" y="28"/>
                    </a:lnTo>
                    <a:lnTo>
                      <a:pt x="27" y="27"/>
                    </a:lnTo>
                    <a:lnTo>
                      <a:pt x="26" y="27"/>
                    </a:lnTo>
                    <a:lnTo>
                      <a:pt x="27" y="20"/>
                    </a:lnTo>
                    <a:lnTo>
                      <a:pt x="32" y="16"/>
                    </a:lnTo>
                    <a:lnTo>
                      <a:pt x="28" y="15"/>
                    </a:lnTo>
                    <a:lnTo>
                      <a:pt x="26" y="18"/>
                    </a:lnTo>
                    <a:lnTo>
                      <a:pt x="23" y="22"/>
                    </a:lnTo>
                    <a:lnTo>
                      <a:pt x="22" y="20"/>
                    </a:lnTo>
                    <a:lnTo>
                      <a:pt x="15" y="18"/>
                    </a:lnTo>
                    <a:lnTo>
                      <a:pt x="15" y="17"/>
                    </a:lnTo>
                    <a:lnTo>
                      <a:pt x="17" y="16"/>
                    </a:lnTo>
                    <a:lnTo>
                      <a:pt x="20" y="15"/>
                    </a:lnTo>
                    <a:lnTo>
                      <a:pt x="22" y="12"/>
                    </a:lnTo>
                    <a:lnTo>
                      <a:pt x="19" y="6"/>
                    </a:lnTo>
                    <a:lnTo>
                      <a:pt x="19" y="3"/>
                    </a:lnTo>
                    <a:lnTo>
                      <a:pt x="15" y="2"/>
                    </a:lnTo>
                    <a:lnTo>
                      <a:pt x="12" y="0"/>
                    </a:lnTo>
                    <a:lnTo>
                      <a:pt x="10" y="0"/>
                    </a:lnTo>
                    <a:lnTo>
                      <a:pt x="2" y="3"/>
                    </a:lnTo>
                    <a:lnTo>
                      <a:pt x="1" y="5"/>
                    </a:lnTo>
                    <a:lnTo>
                      <a:pt x="0" y="7"/>
                    </a:lnTo>
                    <a:lnTo>
                      <a:pt x="0" y="15"/>
                    </a:lnTo>
                    <a:lnTo>
                      <a:pt x="0" y="18"/>
                    </a:lnTo>
                    <a:lnTo>
                      <a:pt x="0" y="21"/>
                    </a:lnTo>
                    <a:lnTo>
                      <a:pt x="1" y="22"/>
                    </a:lnTo>
                    <a:lnTo>
                      <a:pt x="4" y="23"/>
                    </a:lnTo>
                    <a:lnTo>
                      <a:pt x="5" y="26"/>
                    </a:lnTo>
                    <a:lnTo>
                      <a:pt x="7" y="28"/>
                    </a:lnTo>
                    <a:lnTo>
                      <a:pt x="9" y="29"/>
                    </a:lnTo>
                    <a:lnTo>
                      <a:pt x="15" y="28"/>
                    </a:lnTo>
                    <a:lnTo>
                      <a:pt x="17" y="28"/>
                    </a:lnTo>
                    <a:lnTo>
                      <a:pt x="20" y="31"/>
                    </a:lnTo>
                    <a:lnTo>
                      <a:pt x="22" y="31"/>
                    </a:lnTo>
                    <a:lnTo>
                      <a:pt x="23" y="33"/>
                    </a:lnTo>
                    <a:lnTo>
                      <a:pt x="23" y="34"/>
                    </a:lnTo>
                    <a:lnTo>
                      <a:pt x="30" y="3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5" name="Freeform 1470">
                <a:extLst>
                  <a:ext uri="{FF2B5EF4-FFF2-40B4-BE49-F238E27FC236}">
                    <a16:creationId xmlns:a16="http://schemas.microsoft.com/office/drawing/2014/main" id="{CD101FD4-2EA8-06EE-F570-F65B8592E446}"/>
                  </a:ext>
                </a:extLst>
              </p:cNvPr>
              <p:cNvSpPr>
                <a:spLocks/>
              </p:cNvSpPr>
              <p:nvPr/>
            </p:nvSpPr>
            <p:spPr bwMode="auto">
              <a:xfrm>
                <a:off x="3411538" y="2270125"/>
                <a:ext cx="60325" cy="57150"/>
              </a:xfrm>
              <a:custGeom>
                <a:avLst/>
                <a:gdLst/>
                <a:ahLst/>
                <a:cxnLst>
                  <a:cxn ang="0">
                    <a:pos x="30" y="36"/>
                  </a:cxn>
                  <a:cxn ang="0">
                    <a:pos x="37" y="33"/>
                  </a:cxn>
                  <a:cxn ang="0">
                    <a:pos x="38" y="32"/>
                  </a:cxn>
                  <a:cxn ang="0">
                    <a:pos x="38" y="31"/>
                  </a:cxn>
                  <a:cxn ang="0">
                    <a:pos x="37" y="28"/>
                  </a:cxn>
                  <a:cxn ang="0">
                    <a:pos x="36" y="28"/>
                  </a:cxn>
                  <a:cxn ang="0">
                    <a:pos x="36" y="25"/>
                  </a:cxn>
                  <a:cxn ang="0">
                    <a:pos x="30" y="28"/>
                  </a:cxn>
                  <a:cxn ang="0">
                    <a:pos x="27" y="27"/>
                  </a:cxn>
                  <a:cxn ang="0">
                    <a:pos x="26" y="27"/>
                  </a:cxn>
                  <a:cxn ang="0">
                    <a:pos x="27" y="20"/>
                  </a:cxn>
                  <a:cxn ang="0">
                    <a:pos x="32" y="16"/>
                  </a:cxn>
                  <a:cxn ang="0">
                    <a:pos x="28" y="15"/>
                  </a:cxn>
                  <a:cxn ang="0">
                    <a:pos x="26" y="18"/>
                  </a:cxn>
                  <a:cxn ang="0">
                    <a:pos x="23" y="22"/>
                  </a:cxn>
                  <a:cxn ang="0">
                    <a:pos x="22" y="20"/>
                  </a:cxn>
                  <a:cxn ang="0">
                    <a:pos x="15" y="18"/>
                  </a:cxn>
                  <a:cxn ang="0">
                    <a:pos x="15" y="17"/>
                  </a:cxn>
                  <a:cxn ang="0">
                    <a:pos x="17" y="16"/>
                  </a:cxn>
                  <a:cxn ang="0">
                    <a:pos x="20" y="15"/>
                  </a:cxn>
                  <a:cxn ang="0">
                    <a:pos x="22" y="12"/>
                  </a:cxn>
                  <a:cxn ang="0">
                    <a:pos x="19" y="6"/>
                  </a:cxn>
                  <a:cxn ang="0">
                    <a:pos x="19" y="3"/>
                  </a:cxn>
                  <a:cxn ang="0">
                    <a:pos x="15" y="2"/>
                  </a:cxn>
                  <a:cxn ang="0">
                    <a:pos x="12" y="0"/>
                  </a:cxn>
                  <a:cxn ang="0">
                    <a:pos x="10" y="0"/>
                  </a:cxn>
                  <a:cxn ang="0">
                    <a:pos x="2" y="3"/>
                  </a:cxn>
                  <a:cxn ang="0">
                    <a:pos x="1" y="5"/>
                  </a:cxn>
                  <a:cxn ang="0">
                    <a:pos x="0" y="7"/>
                  </a:cxn>
                  <a:cxn ang="0">
                    <a:pos x="0" y="15"/>
                  </a:cxn>
                  <a:cxn ang="0">
                    <a:pos x="0" y="18"/>
                  </a:cxn>
                  <a:cxn ang="0">
                    <a:pos x="0" y="21"/>
                  </a:cxn>
                  <a:cxn ang="0">
                    <a:pos x="1" y="22"/>
                  </a:cxn>
                  <a:cxn ang="0">
                    <a:pos x="4" y="23"/>
                  </a:cxn>
                  <a:cxn ang="0">
                    <a:pos x="5" y="26"/>
                  </a:cxn>
                  <a:cxn ang="0">
                    <a:pos x="7" y="28"/>
                  </a:cxn>
                  <a:cxn ang="0">
                    <a:pos x="9" y="29"/>
                  </a:cxn>
                  <a:cxn ang="0">
                    <a:pos x="15" y="28"/>
                  </a:cxn>
                  <a:cxn ang="0">
                    <a:pos x="17" y="28"/>
                  </a:cxn>
                  <a:cxn ang="0">
                    <a:pos x="20" y="31"/>
                  </a:cxn>
                  <a:cxn ang="0">
                    <a:pos x="22" y="31"/>
                  </a:cxn>
                  <a:cxn ang="0">
                    <a:pos x="23" y="33"/>
                  </a:cxn>
                  <a:cxn ang="0">
                    <a:pos x="23" y="34"/>
                  </a:cxn>
                  <a:cxn ang="0">
                    <a:pos x="30" y="36"/>
                  </a:cxn>
                </a:cxnLst>
                <a:rect l="0" t="0" r="r" b="b"/>
                <a:pathLst>
                  <a:path w="38" h="36">
                    <a:moveTo>
                      <a:pt x="30" y="36"/>
                    </a:moveTo>
                    <a:lnTo>
                      <a:pt x="37" y="33"/>
                    </a:lnTo>
                    <a:lnTo>
                      <a:pt x="38" y="32"/>
                    </a:lnTo>
                    <a:lnTo>
                      <a:pt x="38" y="31"/>
                    </a:lnTo>
                    <a:lnTo>
                      <a:pt x="37" y="28"/>
                    </a:lnTo>
                    <a:lnTo>
                      <a:pt x="36" y="28"/>
                    </a:lnTo>
                    <a:lnTo>
                      <a:pt x="36" y="25"/>
                    </a:lnTo>
                    <a:lnTo>
                      <a:pt x="30" y="28"/>
                    </a:lnTo>
                    <a:lnTo>
                      <a:pt x="27" y="27"/>
                    </a:lnTo>
                    <a:lnTo>
                      <a:pt x="26" y="27"/>
                    </a:lnTo>
                    <a:lnTo>
                      <a:pt x="27" y="20"/>
                    </a:lnTo>
                    <a:lnTo>
                      <a:pt x="32" y="16"/>
                    </a:lnTo>
                    <a:lnTo>
                      <a:pt x="28" y="15"/>
                    </a:lnTo>
                    <a:lnTo>
                      <a:pt x="26" y="18"/>
                    </a:lnTo>
                    <a:lnTo>
                      <a:pt x="23" y="22"/>
                    </a:lnTo>
                    <a:lnTo>
                      <a:pt x="22" y="20"/>
                    </a:lnTo>
                    <a:lnTo>
                      <a:pt x="15" y="18"/>
                    </a:lnTo>
                    <a:lnTo>
                      <a:pt x="15" y="17"/>
                    </a:lnTo>
                    <a:lnTo>
                      <a:pt x="17" y="16"/>
                    </a:lnTo>
                    <a:lnTo>
                      <a:pt x="20" y="15"/>
                    </a:lnTo>
                    <a:lnTo>
                      <a:pt x="22" y="12"/>
                    </a:lnTo>
                    <a:lnTo>
                      <a:pt x="19" y="6"/>
                    </a:lnTo>
                    <a:lnTo>
                      <a:pt x="19" y="3"/>
                    </a:lnTo>
                    <a:lnTo>
                      <a:pt x="15" y="2"/>
                    </a:lnTo>
                    <a:lnTo>
                      <a:pt x="12" y="0"/>
                    </a:lnTo>
                    <a:lnTo>
                      <a:pt x="10" y="0"/>
                    </a:lnTo>
                    <a:lnTo>
                      <a:pt x="2" y="3"/>
                    </a:lnTo>
                    <a:lnTo>
                      <a:pt x="1" y="5"/>
                    </a:lnTo>
                    <a:lnTo>
                      <a:pt x="0" y="7"/>
                    </a:lnTo>
                    <a:lnTo>
                      <a:pt x="0" y="15"/>
                    </a:lnTo>
                    <a:lnTo>
                      <a:pt x="0" y="18"/>
                    </a:lnTo>
                    <a:lnTo>
                      <a:pt x="0" y="21"/>
                    </a:lnTo>
                    <a:lnTo>
                      <a:pt x="1" y="22"/>
                    </a:lnTo>
                    <a:lnTo>
                      <a:pt x="4" y="23"/>
                    </a:lnTo>
                    <a:lnTo>
                      <a:pt x="5" y="26"/>
                    </a:lnTo>
                    <a:lnTo>
                      <a:pt x="7" y="28"/>
                    </a:lnTo>
                    <a:lnTo>
                      <a:pt x="9" y="29"/>
                    </a:lnTo>
                    <a:lnTo>
                      <a:pt x="15" y="28"/>
                    </a:lnTo>
                    <a:lnTo>
                      <a:pt x="17" y="28"/>
                    </a:lnTo>
                    <a:lnTo>
                      <a:pt x="20" y="31"/>
                    </a:lnTo>
                    <a:lnTo>
                      <a:pt x="22" y="31"/>
                    </a:lnTo>
                    <a:lnTo>
                      <a:pt x="23" y="33"/>
                    </a:lnTo>
                    <a:lnTo>
                      <a:pt x="23" y="34"/>
                    </a:lnTo>
                    <a:lnTo>
                      <a:pt x="30" y="3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6" name="Freeform 1471">
                <a:extLst>
                  <a:ext uri="{FF2B5EF4-FFF2-40B4-BE49-F238E27FC236}">
                    <a16:creationId xmlns:a16="http://schemas.microsoft.com/office/drawing/2014/main" id="{BBB5C16F-883F-2CC0-C4C2-55166A6F3320}"/>
                  </a:ext>
                </a:extLst>
              </p:cNvPr>
              <p:cNvSpPr>
                <a:spLocks/>
              </p:cNvSpPr>
              <p:nvPr/>
            </p:nvSpPr>
            <p:spPr bwMode="auto">
              <a:xfrm>
                <a:off x="3411538" y="2270125"/>
                <a:ext cx="60325" cy="57150"/>
              </a:xfrm>
              <a:custGeom>
                <a:avLst/>
                <a:gdLst/>
                <a:ahLst/>
                <a:cxnLst>
                  <a:cxn ang="0">
                    <a:pos x="30" y="36"/>
                  </a:cxn>
                  <a:cxn ang="0">
                    <a:pos x="37" y="33"/>
                  </a:cxn>
                  <a:cxn ang="0">
                    <a:pos x="38" y="32"/>
                  </a:cxn>
                  <a:cxn ang="0">
                    <a:pos x="38" y="31"/>
                  </a:cxn>
                  <a:cxn ang="0">
                    <a:pos x="37" y="28"/>
                  </a:cxn>
                  <a:cxn ang="0">
                    <a:pos x="36" y="28"/>
                  </a:cxn>
                  <a:cxn ang="0">
                    <a:pos x="36" y="25"/>
                  </a:cxn>
                  <a:cxn ang="0">
                    <a:pos x="30" y="28"/>
                  </a:cxn>
                  <a:cxn ang="0">
                    <a:pos x="27" y="27"/>
                  </a:cxn>
                  <a:cxn ang="0">
                    <a:pos x="26" y="27"/>
                  </a:cxn>
                  <a:cxn ang="0">
                    <a:pos x="27" y="20"/>
                  </a:cxn>
                  <a:cxn ang="0">
                    <a:pos x="32" y="16"/>
                  </a:cxn>
                  <a:cxn ang="0">
                    <a:pos x="28" y="15"/>
                  </a:cxn>
                  <a:cxn ang="0">
                    <a:pos x="26" y="18"/>
                  </a:cxn>
                  <a:cxn ang="0">
                    <a:pos x="23" y="22"/>
                  </a:cxn>
                  <a:cxn ang="0">
                    <a:pos x="22" y="20"/>
                  </a:cxn>
                  <a:cxn ang="0">
                    <a:pos x="15" y="18"/>
                  </a:cxn>
                  <a:cxn ang="0">
                    <a:pos x="15" y="17"/>
                  </a:cxn>
                  <a:cxn ang="0">
                    <a:pos x="17" y="16"/>
                  </a:cxn>
                  <a:cxn ang="0">
                    <a:pos x="20" y="15"/>
                  </a:cxn>
                  <a:cxn ang="0">
                    <a:pos x="22" y="12"/>
                  </a:cxn>
                  <a:cxn ang="0">
                    <a:pos x="19" y="6"/>
                  </a:cxn>
                  <a:cxn ang="0">
                    <a:pos x="19" y="3"/>
                  </a:cxn>
                  <a:cxn ang="0">
                    <a:pos x="15" y="2"/>
                  </a:cxn>
                  <a:cxn ang="0">
                    <a:pos x="12" y="0"/>
                  </a:cxn>
                  <a:cxn ang="0">
                    <a:pos x="10" y="0"/>
                  </a:cxn>
                  <a:cxn ang="0">
                    <a:pos x="2" y="3"/>
                  </a:cxn>
                  <a:cxn ang="0">
                    <a:pos x="1" y="5"/>
                  </a:cxn>
                  <a:cxn ang="0">
                    <a:pos x="0" y="7"/>
                  </a:cxn>
                  <a:cxn ang="0">
                    <a:pos x="0" y="15"/>
                  </a:cxn>
                  <a:cxn ang="0">
                    <a:pos x="0" y="18"/>
                  </a:cxn>
                  <a:cxn ang="0">
                    <a:pos x="0" y="21"/>
                  </a:cxn>
                  <a:cxn ang="0">
                    <a:pos x="1" y="22"/>
                  </a:cxn>
                  <a:cxn ang="0">
                    <a:pos x="4" y="23"/>
                  </a:cxn>
                  <a:cxn ang="0">
                    <a:pos x="5" y="26"/>
                  </a:cxn>
                  <a:cxn ang="0">
                    <a:pos x="7" y="28"/>
                  </a:cxn>
                  <a:cxn ang="0">
                    <a:pos x="9" y="29"/>
                  </a:cxn>
                  <a:cxn ang="0">
                    <a:pos x="15" y="28"/>
                  </a:cxn>
                  <a:cxn ang="0">
                    <a:pos x="17" y="28"/>
                  </a:cxn>
                  <a:cxn ang="0">
                    <a:pos x="20" y="31"/>
                  </a:cxn>
                  <a:cxn ang="0">
                    <a:pos x="22" y="31"/>
                  </a:cxn>
                  <a:cxn ang="0">
                    <a:pos x="23" y="33"/>
                  </a:cxn>
                  <a:cxn ang="0">
                    <a:pos x="23" y="34"/>
                  </a:cxn>
                  <a:cxn ang="0">
                    <a:pos x="30" y="36"/>
                  </a:cxn>
                </a:cxnLst>
                <a:rect l="0" t="0" r="r" b="b"/>
                <a:pathLst>
                  <a:path w="38" h="36">
                    <a:moveTo>
                      <a:pt x="30" y="36"/>
                    </a:moveTo>
                    <a:lnTo>
                      <a:pt x="37" y="33"/>
                    </a:lnTo>
                    <a:lnTo>
                      <a:pt x="38" y="32"/>
                    </a:lnTo>
                    <a:lnTo>
                      <a:pt x="38" y="31"/>
                    </a:lnTo>
                    <a:lnTo>
                      <a:pt x="37" y="28"/>
                    </a:lnTo>
                    <a:lnTo>
                      <a:pt x="36" y="28"/>
                    </a:lnTo>
                    <a:lnTo>
                      <a:pt x="36" y="25"/>
                    </a:lnTo>
                    <a:lnTo>
                      <a:pt x="30" y="28"/>
                    </a:lnTo>
                    <a:lnTo>
                      <a:pt x="27" y="27"/>
                    </a:lnTo>
                    <a:lnTo>
                      <a:pt x="26" y="27"/>
                    </a:lnTo>
                    <a:lnTo>
                      <a:pt x="27" y="20"/>
                    </a:lnTo>
                    <a:lnTo>
                      <a:pt x="32" y="16"/>
                    </a:lnTo>
                    <a:lnTo>
                      <a:pt x="28" y="15"/>
                    </a:lnTo>
                    <a:lnTo>
                      <a:pt x="26" y="18"/>
                    </a:lnTo>
                    <a:lnTo>
                      <a:pt x="23" y="22"/>
                    </a:lnTo>
                    <a:lnTo>
                      <a:pt x="22" y="20"/>
                    </a:lnTo>
                    <a:lnTo>
                      <a:pt x="15" y="18"/>
                    </a:lnTo>
                    <a:lnTo>
                      <a:pt x="15" y="17"/>
                    </a:lnTo>
                    <a:lnTo>
                      <a:pt x="17" y="16"/>
                    </a:lnTo>
                    <a:lnTo>
                      <a:pt x="20" y="15"/>
                    </a:lnTo>
                    <a:lnTo>
                      <a:pt x="22" y="12"/>
                    </a:lnTo>
                    <a:lnTo>
                      <a:pt x="19" y="6"/>
                    </a:lnTo>
                    <a:lnTo>
                      <a:pt x="19" y="3"/>
                    </a:lnTo>
                    <a:lnTo>
                      <a:pt x="15" y="2"/>
                    </a:lnTo>
                    <a:lnTo>
                      <a:pt x="12" y="0"/>
                    </a:lnTo>
                    <a:lnTo>
                      <a:pt x="10" y="0"/>
                    </a:lnTo>
                    <a:lnTo>
                      <a:pt x="2" y="3"/>
                    </a:lnTo>
                    <a:lnTo>
                      <a:pt x="1" y="5"/>
                    </a:lnTo>
                    <a:lnTo>
                      <a:pt x="0" y="7"/>
                    </a:lnTo>
                    <a:lnTo>
                      <a:pt x="0" y="15"/>
                    </a:lnTo>
                    <a:lnTo>
                      <a:pt x="0" y="18"/>
                    </a:lnTo>
                    <a:lnTo>
                      <a:pt x="0" y="21"/>
                    </a:lnTo>
                    <a:lnTo>
                      <a:pt x="1" y="22"/>
                    </a:lnTo>
                    <a:lnTo>
                      <a:pt x="4" y="23"/>
                    </a:lnTo>
                    <a:lnTo>
                      <a:pt x="5" y="26"/>
                    </a:lnTo>
                    <a:lnTo>
                      <a:pt x="7" y="28"/>
                    </a:lnTo>
                    <a:lnTo>
                      <a:pt x="9" y="29"/>
                    </a:lnTo>
                    <a:lnTo>
                      <a:pt x="15" y="28"/>
                    </a:lnTo>
                    <a:lnTo>
                      <a:pt x="17" y="28"/>
                    </a:lnTo>
                    <a:lnTo>
                      <a:pt x="20" y="31"/>
                    </a:lnTo>
                    <a:lnTo>
                      <a:pt x="22" y="31"/>
                    </a:lnTo>
                    <a:lnTo>
                      <a:pt x="23" y="33"/>
                    </a:lnTo>
                    <a:lnTo>
                      <a:pt x="23" y="34"/>
                    </a:lnTo>
                    <a:lnTo>
                      <a:pt x="30" y="3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7" name="Freeform 1472">
                <a:extLst>
                  <a:ext uri="{FF2B5EF4-FFF2-40B4-BE49-F238E27FC236}">
                    <a16:creationId xmlns:a16="http://schemas.microsoft.com/office/drawing/2014/main" id="{032B1D54-7965-AC1D-2C78-87B66AF38D8C}"/>
                  </a:ext>
                </a:extLst>
              </p:cNvPr>
              <p:cNvSpPr>
                <a:spLocks/>
              </p:cNvSpPr>
              <p:nvPr/>
            </p:nvSpPr>
            <p:spPr bwMode="auto">
              <a:xfrm>
                <a:off x="3411538" y="2270125"/>
                <a:ext cx="60325" cy="57150"/>
              </a:xfrm>
              <a:custGeom>
                <a:avLst/>
                <a:gdLst/>
                <a:ahLst/>
                <a:cxnLst>
                  <a:cxn ang="0">
                    <a:pos x="30" y="36"/>
                  </a:cxn>
                  <a:cxn ang="0">
                    <a:pos x="37" y="33"/>
                  </a:cxn>
                  <a:cxn ang="0">
                    <a:pos x="38" y="32"/>
                  </a:cxn>
                  <a:cxn ang="0">
                    <a:pos x="38" y="31"/>
                  </a:cxn>
                  <a:cxn ang="0">
                    <a:pos x="37" y="28"/>
                  </a:cxn>
                  <a:cxn ang="0">
                    <a:pos x="36" y="28"/>
                  </a:cxn>
                  <a:cxn ang="0">
                    <a:pos x="36" y="25"/>
                  </a:cxn>
                  <a:cxn ang="0">
                    <a:pos x="30" y="28"/>
                  </a:cxn>
                  <a:cxn ang="0">
                    <a:pos x="27" y="27"/>
                  </a:cxn>
                  <a:cxn ang="0">
                    <a:pos x="26" y="27"/>
                  </a:cxn>
                  <a:cxn ang="0">
                    <a:pos x="27" y="20"/>
                  </a:cxn>
                  <a:cxn ang="0">
                    <a:pos x="32" y="16"/>
                  </a:cxn>
                  <a:cxn ang="0">
                    <a:pos x="28" y="15"/>
                  </a:cxn>
                  <a:cxn ang="0">
                    <a:pos x="26" y="18"/>
                  </a:cxn>
                  <a:cxn ang="0">
                    <a:pos x="23" y="22"/>
                  </a:cxn>
                  <a:cxn ang="0">
                    <a:pos x="22" y="20"/>
                  </a:cxn>
                  <a:cxn ang="0">
                    <a:pos x="15" y="18"/>
                  </a:cxn>
                  <a:cxn ang="0">
                    <a:pos x="15" y="17"/>
                  </a:cxn>
                  <a:cxn ang="0">
                    <a:pos x="17" y="16"/>
                  </a:cxn>
                  <a:cxn ang="0">
                    <a:pos x="20" y="15"/>
                  </a:cxn>
                  <a:cxn ang="0">
                    <a:pos x="22" y="12"/>
                  </a:cxn>
                  <a:cxn ang="0">
                    <a:pos x="19" y="6"/>
                  </a:cxn>
                  <a:cxn ang="0">
                    <a:pos x="19" y="3"/>
                  </a:cxn>
                  <a:cxn ang="0">
                    <a:pos x="15" y="2"/>
                  </a:cxn>
                  <a:cxn ang="0">
                    <a:pos x="12" y="0"/>
                  </a:cxn>
                  <a:cxn ang="0">
                    <a:pos x="10" y="0"/>
                  </a:cxn>
                  <a:cxn ang="0">
                    <a:pos x="2" y="3"/>
                  </a:cxn>
                  <a:cxn ang="0">
                    <a:pos x="1" y="5"/>
                  </a:cxn>
                  <a:cxn ang="0">
                    <a:pos x="0" y="7"/>
                  </a:cxn>
                  <a:cxn ang="0">
                    <a:pos x="0" y="15"/>
                  </a:cxn>
                  <a:cxn ang="0">
                    <a:pos x="0" y="18"/>
                  </a:cxn>
                  <a:cxn ang="0">
                    <a:pos x="0" y="21"/>
                  </a:cxn>
                  <a:cxn ang="0">
                    <a:pos x="1" y="22"/>
                  </a:cxn>
                  <a:cxn ang="0">
                    <a:pos x="4" y="23"/>
                  </a:cxn>
                  <a:cxn ang="0">
                    <a:pos x="5" y="26"/>
                  </a:cxn>
                  <a:cxn ang="0">
                    <a:pos x="7" y="28"/>
                  </a:cxn>
                  <a:cxn ang="0">
                    <a:pos x="9" y="29"/>
                  </a:cxn>
                  <a:cxn ang="0">
                    <a:pos x="15" y="28"/>
                  </a:cxn>
                  <a:cxn ang="0">
                    <a:pos x="17" y="28"/>
                  </a:cxn>
                  <a:cxn ang="0">
                    <a:pos x="20" y="31"/>
                  </a:cxn>
                  <a:cxn ang="0">
                    <a:pos x="22" y="31"/>
                  </a:cxn>
                  <a:cxn ang="0">
                    <a:pos x="23" y="33"/>
                  </a:cxn>
                  <a:cxn ang="0">
                    <a:pos x="23" y="34"/>
                  </a:cxn>
                  <a:cxn ang="0">
                    <a:pos x="30" y="36"/>
                  </a:cxn>
                </a:cxnLst>
                <a:rect l="0" t="0" r="r" b="b"/>
                <a:pathLst>
                  <a:path w="38" h="36">
                    <a:moveTo>
                      <a:pt x="30" y="36"/>
                    </a:moveTo>
                    <a:lnTo>
                      <a:pt x="37" y="33"/>
                    </a:lnTo>
                    <a:lnTo>
                      <a:pt x="38" y="32"/>
                    </a:lnTo>
                    <a:lnTo>
                      <a:pt x="38" y="31"/>
                    </a:lnTo>
                    <a:lnTo>
                      <a:pt x="37" y="28"/>
                    </a:lnTo>
                    <a:lnTo>
                      <a:pt x="36" y="28"/>
                    </a:lnTo>
                    <a:lnTo>
                      <a:pt x="36" y="25"/>
                    </a:lnTo>
                    <a:lnTo>
                      <a:pt x="30" y="28"/>
                    </a:lnTo>
                    <a:lnTo>
                      <a:pt x="27" y="27"/>
                    </a:lnTo>
                    <a:lnTo>
                      <a:pt x="26" y="27"/>
                    </a:lnTo>
                    <a:lnTo>
                      <a:pt x="27" y="20"/>
                    </a:lnTo>
                    <a:lnTo>
                      <a:pt x="32" y="16"/>
                    </a:lnTo>
                    <a:lnTo>
                      <a:pt x="28" y="15"/>
                    </a:lnTo>
                    <a:lnTo>
                      <a:pt x="26" y="18"/>
                    </a:lnTo>
                    <a:lnTo>
                      <a:pt x="23" y="22"/>
                    </a:lnTo>
                    <a:lnTo>
                      <a:pt x="22" y="20"/>
                    </a:lnTo>
                    <a:lnTo>
                      <a:pt x="15" y="18"/>
                    </a:lnTo>
                    <a:lnTo>
                      <a:pt x="15" y="17"/>
                    </a:lnTo>
                    <a:lnTo>
                      <a:pt x="17" y="16"/>
                    </a:lnTo>
                    <a:lnTo>
                      <a:pt x="20" y="15"/>
                    </a:lnTo>
                    <a:lnTo>
                      <a:pt x="22" y="12"/>
                    </a:lnTo>
                    <a:lnTo>
                      <a:pt x="19" y="6"/>
                    </a:lnTo>
                    <a:lnTo>
                      <a:pt x="19" y="3"/>
                    </a:lnTo>
                    <a:lnTo>
                      <a:pt x="15" y="2"/>
                    </a:lnTo>
                    <a:lnTo>
                      <a:pt x="12" y="0"/>
                    </a:lnTo>
                    <a:lnTo>
                      <a:pt x="10" y="0"/>
                    </a:lnTo>
                    <a:lnTo>
                      <a:pt x="2" y="3"/>
                    </a:lnTo>
                    <a:lnTo>
                      <a:pt x="1" y="5"/>
                    </a:lnTo>
                    <a:lnTo>
                      <a:pt x="0" y="7"/>
                    </a:lnTo>
                    <a:lnTo>
                      <a:pt x="0" y="15"/>
                    </a:lnTo>
                    <a:lnTo>
                      <a:pt x="0" y="18"/>
                    </a:lnTo>
                    <a:lnTo>
                      <a:pt x="0" y="21"/>
                    </a:lnTo>
                    <a:lnTo>
                      <a:pt x="1" y="22"/>
                    </a:lnTo>
                    <a:lnTo>
                      <a:pt x="4" y="23"/>
                    </a:lnTo>
                    <a:lnTo>
                      <a:pt x="5" y="26"/>
                    </a:lnTo>
                    <a:lnTo>
                      <a:pt x="7" y="28"/>
                    </a:lnTo>
                    <a:lnTo>
                      <a:pt x="9" y="29"/>
                    </a:lnTo>
                    <a:lnTo>
                      <a:pt x="15" y="28"/>
                    </a:lnTo>
                    <a:lnTo>
                      <a:pt x="17" y="28"/>
                    </a:lnTo>
                    <a:lnTo>
                      <a:pt x="20" y="31"/>
                    </a:lnTo>
                    <a:lnTo>
                      <a:pt x="22" y="31"/>
                    </a:lnTo>
                    <a:lnTo>
                      <a:pt x="23" y="33"/>
                    </a:lnTo>
                    <a:lnTo>
                      <a:pt x="23" y="34"/>
                    </a:lnTo>
                    <a:lnTo>
                      <a:pt x="30" y="3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8" name="Freeform 1473">
                <a:extLst>
                  <a:ext uri="{FF2B5EF4-FFF2-40B4-BE49-F238E27FC236}">
                    <a16:creationId xmlns:a16="http://schemas.microsoft.com/office/drawing/2014/main" id="{C4677B7F-2B5B-10ED-4149-1C2BA6F5518A}"/>
                  </a:ext>
                </a:extLst>
              </p:cNvPr>
              <p:cNvSpPr>
                <a:spLocks/>
              </p:cNvSpPr>
              <p:nvPr/>
            </p:nvSpPr>
            <p:spPr bwMode="auto">
              <a:xfrm>
                <a:off x="3446463" y="2265363"/>
                <a:ext cx="9525" cy="12700"/>
              </a:xfrm>
              <a:custGeom>
                <a:avLst/>
                <a:gdLst/>
                <a:ahLst/>
                <a:cxnLst>
                  <a:cxn ang="0">
                    <a:pos x="3" y="8"/>
                  </a:cxn>
                  <a:cxn ang="0">
                    <a:pos x="6" y="3"/>
                  </a:cxn>
                  <a:cxn ang="0">
                    <a:pos x="6" y="1"/>
                  </a:cxn>
                  <a:cxn ang="0">
                    <a:pos x="0" y="0"/>
                  </a:cxn>
                  <a:cxn ang="0">
                    <a:pos x="0" y="1"/>
                  </a:cxn>
                  <a:cxn ang="0">
                    <a:pos x="0" y="3"/>
                  </a:cxn>
                  <a:cxn ang="0">
                    <a:pos x="1" y="8"/>
                  </a:cxn>
                  <a:cxn ang="0">
                    <a:pos x="3" y="8"/>
                  </a:cxn>
                </a:cxnLst>
                <a:rect l="0" t="0" r="r" b="b"/>
                <a:pathLst>
                  <a:path w="6" h="8">
                    <a:moveTo>
                      <a:pt x="3" y="8"/>
                    </a:moveTo>
                    <a:lnTo>
                      <a:pt x="6" y="3"/>
                    </a:lnTo>
                    <a:lnTo>
                      <a:pt x="6" y="1"/>
                    </a:lnTo>
                    <a:lnTo>
                      <a:pt x="0" y="0"/>
                    </a:lnTo>
                    <a:lnTo>
                      <a:pt x="0" y="1"/>
                    </a:lnTo>
                    <a:lnTo>
                      <a:pt x="0" y="3"/>
                    </a:lnTo>
                    <a:lnTo>
                      <a:pt x="1" y="8"/>
                    </a:lnTo>
                    <a:lnTo>
                      <a:pt x="3"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59" name="Freeform 1474">
                <a:extLst>
                  <a:ext uri="{FF2B5EF4-FFF2-40B4-BE49-F238E27FC236}">
                    <a16:creationId xmlns:a16="http://schemas.microsoft.com/office/drawing/2014/main" id="{6438A499-9AF2-A680-5A6E-456E52E478E8}"/>
                  </a:ext>
                </a:extLst>
              </p:cNvPr>
              <p:cNvSpPr>
                <a:spLocks/>
              </p:cNvSpPr>
              <p:nvPr/>
            </p:nvSpPr>
            <p:spPr bwMode="auto">
              <a:xfrm>
                <a:off x="3446463" y="2265363"/>
                <a:ext cx="9525" cy="12700"/>
              </a:xfrm>
              <a:custGeom>
                <a:avLst/>
                <a:gdLst/>
                <a:ahLst/>
                <a:cxnLst>
                  <a:cxn ang="0">
                    <a:pos x="3" y="8"/>
                  </a:cxn>
                  <a:cxn ang="0">
                    <a:pos x="6" y="3"/>
                  </a:cxn>
                  <a:cxn ang="0">
                    <a:pos x="6" y="1"/>
                  </a:cxn>
                  <a:cxn ang="0">
                    <a:pos x="0" y="0"/>
                  </a:cxn>
                  <a:cxn ang="0">
                    <a:pos x="0" y="1"/>
                  </a:cxn>
                  <a:cxn ang="0">
                    <a:pos x="0" y="3"/>
                  </a:cxn>
                  <a:cxn ang="0">
                    <a:pos x="1" y="8"/>
                  </a:cxn>
                  <a:cxn ang="0">
                    <a:pos x="3" y="8"/>
                  </a:cxn>
                </a:cxnLst>
                <a:rect l="0" t="0" r="r" b="b"/>
                <a:pathLst>
                  <a:path w="6" h="8">
                    <a:moveTo>
                      <a:pt x="3" y="8"/>
                    </a:moveTo>
                    <a:lnTo>
                      <a:pt x="6" y="3"/>
                    </a:lnTo>
                    <a:lnTo>
                      <a:pt x="6" y="1"/>
                    </a:lnTo>
                    <a:lnTo>
                      <a:pt x="0" y="0"/>
                    </a:lnTo>
                    <a:lnTo>
                      <a:pt x="0" y="1"/>
                    </a:lnTo>
                    <a:lnTo>
                      <a:pt x="0" y="3"/>
                    </a:lnTo>
                    <a:lnTo>
                      <a:pt x="1" y="8"/>
                    </a:lnTo>
                    <a:lnTo>
                      <a:pt x="3"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0" name="Freeform 1475">
                <a:extLst>
                  <a:ext uri="{FF2B5EF4-FFF2-40B4-BE49-F238E27FC236}">
                    <a16:creationId xmlns:a16="http://schemas.microsoft.com/office/drawing/2014/main" id="{6432EA6A-490D-DF3A-E60C-CBB81E1337EF}"/>
                  </a:ext>
                </a:extLst>
              </p:cNvPr>
              <p:cNvSpPr>
                <a:spLocks/>
              </p:cNvSpPr>
              <p:nvPr/>
            </p:nvSpPr>
            <p:spPr bwMode="auto">
              <a:xfrm>
                <a:off x="3446463" y="2265363"/>
                <a:ext cx="9525" cy="12700"/>
              </a:xfrm>
              <a:custGeom>
                <a:avLst/>
                <a:gdLst/>
                <a:ahLst/>
                <a:cxnLst>
                  <a:cxn ang="0">
                    <a:pos x="3" y="8"/>
                  </a:cxn>
                  <a:cxn ang="0">
                    <a:pos x="6" y="3"/>
                  </a:cxn>
                  <a:cxn ang="0">
                    <a:pos x="6" y="1"/>
                  </a:cxn>
                  <a:cxn ang="0">
                    <a:pos x="0" y="0"/>
                  </a:cxn>
                  <a:cxn ang="0">
                    <a:pos x="0" y="1"/>
                  </a:cxn>
                  <a:cxn ang="0">
                    <a:pos x="0" y="3"/>
                  </a:cxn>
                  <a:cxn ang="0">
                    <a:pos x="1" y="8"/>
                  </a:cxn>
                  <a:cxn ang="0">
                    <a:pos x="3" y="8"/>
                  </a:cxn>
                </a:cxnLst>
                <a:rect l="0" t="0" r="r" b="b"/>
                <a:pathLst>
                  <a:path w="6" h="8">
                    <a:moveTo>
                      <a:pt x="3" y="8"/>
                    </a:moveTo>
                    <a:lnTo>
                      <a:pt x="6" y="3"/>
                    </a:lnTo>
                    <a:lnTo>
                      <a:pt x="6" y="1"/>
                    </a:lnTo>
                    <a:lnTo>
                      <a:pt x="0" y="0"/>
                    </a:lnTo>
                    <a:lnTo>
                      <a:pt x="0" y="1"/>
                    </a:lnTo>
                    <a:lnTo>
                      <a:pt x="0" y="3"/>
                    </a:lnTo>
                    <a:lnTo>
                      <a:pt x="1" y="8"/>
                    </a:lnTo>
                    <a:lnTo>
                      <a:pt x="3"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1" name="Freeform 1476">
                <a:extLst>
                  <a:ext uri="{FF2B5EF4-FFF2-40B4-BE49-F238E27FC236}">
                    <a16:creationId xmlns:a16="http://schemas.microsoft.com/office/drawing/2014/main" id="{444144CB-34E4-7449-C098-7975EBAE2D6A}"/>
                  </a:ext>
                </a:extLst>
              </p:cNvPr>
              <p:cNvSpPr>
                <a:spLocks/>
              </p:cNvSpPr>
              <p:nvPr/>
            </p:nvSpPr>
            <p:spPr bwMode="auto">
              <a:xfrm>
                <a:off x="3446463" y="2265363"/>
                <a:ext cx="9525" cy="12700"/>
              </a:xfrm>
              <a:custGeom>
                <a:avLst/>
                <a:gdLst/>
                <a:ahLst/>
                <a:cxnLst>
                  <a:cxn ang="0">
                    <a:pos x="3" y="8"/>
                  </a:cxn>
                  <a:cxn ang="0">
                    <a:pos x="6" y="3"/>
                  </a:cxn>
                  <a:cxn ang="0">
                    <a:pos x="6" y="1"/>
                  </a:cxn>
                  <a:cxn ang="0">
                    <a:pos x="0" y="0"/>
                  </a:cxn>
                  <a:cxn ang="0">
                    <a:pos x="0" y="1"/>
                  </a:cxn>
                  <a:cxn ang="0">
                    <a:pos x="0" y="3"/>
                  </a:cxn>
                  <a:cxn ang="0">
                    <a:pos x="1" y="8"/>
                  </a:cxn>
                  <a:cxn ang="0">
                    <a:pos x="3" y="8"/>
                  </a:cxn>
                </a:cxnLst>
                <a:rect l="0" t="0" r="r" b="b"/>
                <a:pathLst>
                  <a:path w="6" h="8">
                    <a:moveTo>
                      <a:pt x="3" y="8"/>
                    </a:moveTo>
                    <a:lnTo>
                      <a:pt x="6" y="3"/>
                    </a:lnTo>
                    <a:lnTo>
                      <a:pt x="6" y="1"/>
                    </a:lnTo>
                    <a:lnTo>
                      <a:pt x="0" y="0"/>
                    </a:lnTo>
                    <a:lnTo>
                      <a:pt x="0" y="1"/>
                    </a:lnTo>
                    <a:lnTo>
                      <a:pt x="0" y="3"/>
                    </a:lnTo>
                    <a:lnTo>
                      <a:pt x="1" y="8"/>
                    </a:lnTo>
                    <a:lnTo>
                      <a:pt x="3"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2" name="Freeform 1477">
                <a:extLst>
                  <a:ext uri="{FF2B5EF4-FFF2-40B4-BE49-F238E27FC236}">
                    <a16:creationId xmlns:a16="http://schemas.microsoft.com/office/drawing/2014/main" id="{3DD5D01F-4124-242D-4472-D2D74BF6869F}"/>
                  </a:ext>
                </a:extLst>
              </p:cNvPr>
              <p:cNvSpPr>
                <a:spLocks/>
              </p:cNvSpPr>
              <p:nvPr/>
            </p:nvSpPr>
            <p:spPr bwMode="auto">
              <a:xfrm>
                <a:off x="3451226" y="2238375"/>
                <a:ext cx="17463" cy="19050"/>
              </a:xfrm>
              <a:custGeom>
                <a:avLst/>
                <a:gdLst/>
                <a:ahLst/>
                <a:cxnLst>
                  <a:cxn ang="0">
                    <a:pos x="10" y="12"/>
                  </a:cxn>
                  <a:cxn ang="0">
                    <a:pos x="11" y="12"/>
                  </a:cxn>
                  <a:cxn ang="0">
                    <a:pos x="11" y="11"/>
                  </a:cxn>
                  <a:cxn ang="0">
                    <a:pos x="11" y="10"/>
                  </a:cxn>
                  <a:cxn ang="0">
                    <a:pos x="7" y="7"/>
                  </a:cxn>
                  <a:cxn ang="0">
                    <a:pos x="7" y="6"/>
                  </a:cxn>
                  <a:cxn ang="0">
                    <a:pos x="7" y="2"/>
                  </a:cxn>
                  <a:cxn ang="0">
                    <a:pos x="6" y="1"/>
                  </a:cxn>
                  <a:cxn ang="0">
                    <a:pos x="3" y="0"/>
                  </a:cxn>
                  <a:cxn ang="0">
                    <a:pos x="1" y="1"/>
                  </a:cxn>
                  <a:cxn ang="0">
                    <a:pos x="0" y="2"/>
                  </a:cxn>
                  <a:cxn ang="0">
                    <a:pos x="2" y="5"/>
                  </a:cxn>
                  <a:cxn ang="0">
                    <a:pos x="2" y="7"/>
                  </a:cxn>
                  <a:cxn ang="0">
                    <a:pos x="3" y="8"/>
                  </a:cxn>
                  <a:cxn ang="0">
                    <a:pos x="7" y="7"/>
                  </a:cxn>
                  <a:cxn ang="0">
                    <a:pos x="10" y="12"/>
                  </a:cxn>
                </a:cxnLst>
                <a:rect l="0" t="0" r="r" b="b"/>
                <a:pathLst>
                  <a:path w="11" h="12">
                    <a:moveTo>
                      <a:pt x="10" y="12"/>
                    </a:moveTo>
                    <a:lnTo>
                      <a:pt x="11" y="12"/>
                    </a:lnTo>
                    <a:lnTo>
                      <a:pt x="11" y="11"/>
                    </a:lnTo>
                    <a:lnTo>
                      <a:pt x="11" y="10"/>
                    </a:lnTo>
                    <a:lnTo>
                      <a:pt x="7" y="7"/>
                    </a:lnTo>
                    <a:lnTo>
                      <a:pt x="7" y="6"/>
                    </a:lnTo>
                    <a:lnTo>
                      <a:pt x="7" y="2"/>
                    </a:lnTo>
                    <a:lnTo>
                      <a:pt x="6" y="1"/>
                    </a:lnTo>
                    <a:lnTo>
                      <a:pt x="3" y="0"/>
                    </a:lnTo>
                    <a:lnTo>
                      <a:pt x="1" y="1"/>
                    </a:lnTo>
                    <a:lnTo>
                      <a:pt x="0" y="2"/>
                    </a:lnTo>
                    <a:lnTo>
                      <a:pt x="2" y="5"/>
                    </a:lnTo>
                    <a:lnTo>
                      <a:pt x="2" y="7"/>
                    </a:lnTo>
                    <a:lnTo>
                      <a:pt x="3" y="8"/>
                    </a:lnTo>
                    <a:lnTo>
                      <a:pt x="7" y="7"/>
                    </a:lnTo>
                    <a:lnTo>
                      <a:pt x="10"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3" name="Freeform 1478">
                <a:extLst>
                  <a:ext uri="{FF2B5EF4-FFF2-40B4-BE49-F238E27FC236}">
                    <a16:creationId xmlns:a16="http://schemas.microsoft.com/office/drawing/2014/main" id="{EAF608F2-7224-45D7-7D35-895CD08083AD}"/>
                  </a:ext>
                </a:extLst>
              </p:cNvPr>
              <p:cNvSpPr>
                <a:spLocks/>
              </p:cNvSpPr>
              <p:nvPr/>
            </p:nvSpPr>
            <p:spPr bwMode="auto">
              <a:xfrm>
                <a:off x="3451226" y="2238375"/>
                <a:ext cx="17463" cy="19050"/>
              </a:xfrm>
              <a:custGeom>
                <a:avLst/>
                <a:gdLst/>
                <a:ahLst/>
                <a:cxnLst>
                  <a:cxn ang="0">
                    <a:pos x="10" y="12"/>
                  </a:cxn>
                  <a:cxn ang="0">
                    <a:pos x="11" y="12"/>
                  </a:cxn>
                  <a:cxn ang="0">
                    <a:pos x="11" y="11"/>
                  </a:cxn>
                  <a:cxn ang="0">
                    <a:pos x="11" y="10"/>
                  </a:cxn>
                  <a:cxn ang="0">
                    <a:pos x="7" y="7"/>
                  </a:cxn>
                  <a:cxn ang="0">
                    <a:pos x="7" y="6"/>
                  </a:cxn>
                  <a:cxn ang="0">
                    <a:pos x="7" y="2"/>
                  </a:cxn>
                  <a:cxn ang="0">
                    <a:pos x="6" y="1"/>
                  </a:cxn>
                  <a:cxn ang="0">
                    <a:pos x="3" y="0"/>
                  </a:cxn>
                  <a:cxn ang="0">
                    <a:pos x="1" y="1"/>
                  </a:cxn>
                  <a:cxn ang="0">
                    <a:pos x="0" y="2"/>
                  </a:cxn>
                  <a:cxn ang="0">
                    <a:pos x="2" y="5"/>
                  </a:cxn>
                  <a:cxn ang="0">
                    <a:pos x="2" y="7"/>
                  </a:cxn>
                  <a:cxn ang="0">
                    <a:pos x="3" y="8"/>
                  </a:cxn>
                  <a:cxn ang="0">
                    <a:pos x="7" y="7"/>
                  </a:cxn>
                  <a:cxn ang="0">
                    <a:pos x="10" y="12"/>
                  </a:cxn>
                </a:cxnLst>
                <a:rect l="0" t="0" r="r" b="b"/>
                <a:pathLst>
                  <a:path w="11" h="12">
                    <a:moveTo>
                      <a:pt x="10" y="12"/>
                    </a:moveTo>
                    <a:lnTo>
                      <a:pt x="11" y="12"/>
                    </a:lnTo>
                    <a:lnTo>
                      <a:pt x="11" y="11"/>
                    </a:lnTo>
                    <a:lnTo>
                      <a:pt x="11" y="10"/>
                    </a:lnTo>
                    <a:lnTo>
                      <a:pt x="7" y="7"/>
                    </a:lnTo>
                    <a:lnTo>
                      <a:pt x="7" y="6"/>
                    </a:lnTo>
                    <a:lnTo>
                      <a:pt x="7" y="2"/>
                    </a:lnTo>
                    <a:lnTo>
                      <a:pt x="6" y="1"/>
                    </a:lnTo>
                    <a:lnTo>
                      <a:pt x="3" y="0"/>
                    </a:lnTo>
                    <a:lnTo>
                      <a:pt x="1" y="1"/>
                    </a:lnTo>
                    <a:lnTo>
                      <a:pt x="0" y="2"/>
                    </a:lnTo>
                    <a:lnTo>
                      <a:pt x="2" y="5"/>
                    </a:lnTo>
                    <a:lnTo>
                      <a:pt x="2" y="7"/>
                    </a:lnTo>
                    <a:lnTo>
                      <a:pt x="3" y="8"/>
                    </a:lnTo>
                    <a:lnTo>
                      <a:pt x="7" y="7"/>
                    </a:lnTo>
                    <a:lnTo>
                      <a:pt x="10"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4" name="Freeform 1479">
                <a:extLst>
                  <a:ext uri="{FF2B5EF4-FFF2-40B4-BE49-F238E27FC236}">
                    <a16:creationId xmlns:a16="http://schemas.microsoft.com/office/drawing/2014/main" id="{6B3E3321-6F9B-E4A8-AF38-FA97499CDEE4}"/>
                  </a:ext>
                </a:extLst>
              </p:cNvPr>
              <p:cNvSpPr>
                <a:spLocks/>
              </p:cNvSpPr>
              <p:nvPr/>
            </p:nvSpPr>
            <p:spPr bwMode="auto">
              <a:xfrm>
                <a:off x="3451226" y="2238375"/>
                <a:ext cx="17463" cy="19050"/>
              </a:xfrm>
              <a:custGeom>
                <a:avLst/>
                <a:gdLst/>
                <a:ahLst/>
                <a:cxnLst>
                  <a:cxn ang="0">
                    <a:pos x="10" y="12"/>
                  </a:cxn>
                  <a:cxn ang="0">
                    <a:pos x="11" y="12"/>
                  </a:cxn>
                  <a:cxn ang="0">
                    <a:pos x="11" y="11"/>
                  </a:cxn>
                  <a:cxn ang="0">
                    <a:pos x="11" y="10"/>
                  </a:cxn>
                  <a:cxn ang="0">
                    <a:pos x="7" y="7"/>
                  </a:cxn>
                  <a:cxn ang="0">
                    <a:pos x="7" y="6"/>
                  </a:cxn>
                  <a:cxn ang="0">
                    <a:pos x="7" y="2"/>
                  </a:cxn>
                  <a:cxn ang="0">
                    <a:pos x="6" y="1"/>
                  </a:cxn>
                  <a:cxn ang="0">
                    <a:pos x="3" y="0"/>
                  </a:cxn>
                  <a:cxn ang="0">
                    <a:pos x="1" y="1"/>
                  </a:cxn>
                  <a:cxn ang="0">
                    <a:pos x="0" y="2"/>
                  </a:cxn>
                  <a:cxn ang="0">
                    <a:pos x="2" y="5"/>
                  </a:cxn>
                  <a:cxn ang="0">
                    <a:pos x="2" y="7"/>
                  </a:cxn>
                  <a:cxn ang="0">
                    <a:pos x="3" y="8"/>
                  </a:cxn>
                  <a:cxn ang="0">
                    <a:pos x="7" y="7"/>
                  </a:cxn>
                  <a:cxn ang="0">
                    <a:pos x="10" y="12"/>
                  </a:cxn>
                </a:cxnLst>
                <a:rect l="0" t="0" r="r" b="b"/>
                <a:pathLst>
                  <a:path w="11" h="12">
                    <a:moveTo>
                      <a:pt x="10" y="12"/>
                    </a:moveTo>
                    <a:lnTo>
                      <a:pt x="11" y="12"/>
                    </a:lnTo>
                    <a:lnTo>
                      <a:pt x="11" y="11"/>
                    </a:lnTo>
                    <a:lnTo>
                      <a:pt x="11" y="10"/>
                    </a:lnTo>
                    <a:lnTo>
                      <a:pt x="7" y="7"/>
                    </a:lnTo>
                    <a:lnTo>
                      <a:pt x="7" y="6"/>
                    </a:lnTo>
                    <a:lnTo>
                      <a:pt x="7" y="2"/>
                    </a:lnTo>
                    <a:lnTo>
                      <a:pt x="6" y="1"/>
                    </a:lnTo>
                    <a:lnTo>
                      <a:pt x="3" y="0"/>
                    </a:lnTo>
                    <a:lnTo>
                      <a:pt x="1" y="1"/>
                    </a:lnTo>
                    <a:lnTo>
                      <a:pt x="0" y="2"/>
                    </a:lnTo>
                    <a:lnTo>
                      <a:pt x="2" y="5"/>
                    </a:lnTo>
                    <a:lnTo>
                      <a:pt x="2" y="7"/>
                    </a:lnTo>
                    <a:lnTo>
                      <a:pt x="3" y="8"/>
                    </a:lnTo>
                    <a:lnTo>
                      <a:pt x="7" y="7"/>
                    </a:lnTo>
                    <a:lnTo>
                      <a:pt x="10"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5" name="Freeform 1480">
                <a:extLst>
                  <a:ext uri="{FF2B5EF4-FFF2-40B4-BE49-F238E27FC236}">
                    <a16:creationId xmlns:a16="http://schemas.microsoft.com/office/drawing/2014/main" id="{C0840366-0937-40C9-AE5D-0938D0DA503D}"/>
                  </a:ext>
                </a:extLst>
              </p:cNvPr>
              <p:cNvSpPr>
                <a:spLocks/>
              </p:cNvSpPr>
              <p:nvPr/>
            </p:nvSpPr>
            <p:spPr bwMode="auto">
              <a:xfrm>
                <a:off x="3451226" y="2238375"/>
                <a:ext cx="17463" cy="19050"/>
              </a:xfrm>
              <a:custGeom>
                <a:avLst/>
                <a:gdLst/>
                <a:ahLst/>
                <a:cxnLst>
                  <a:cxn ang="0">
                    <a:pos x="10" y="12"/>
                  </a:cxn>
                  <a:cxn ang="0">
                    <a:pos x="11" y="12"/>
                  </a:cxn>
                  <a:cxn ang="0">
                    <a:pos x="11" y="11"/>
                  </a:cxn>
                  <a:cxn ang="0">
                    <a:pos x="11" y="10"/>
                  </a:cxn>
                  <a:cxn ang="0">
                    <a:pos x="7" y="7"/>
                  </a:cxn>
                  <a:cxn ang="0">
                    <a:pos x="7" y="6"/>
                  </a:cxn>
                  <a:cxn ang="0">
                    <a:pos x="7" y="2"/>
                  </a:cxn>
                  <a:cxn ang="0">
                    <a:pos x="6" y="1"/>
                  </a:cxn>
                  <a:cxn ang="0">
                    <a:pos x="3" y="0"/>
                  </a:cxn>
                  <a:cxn ang="0">
                    <a:pos x="1" y="1"/>
                  </a:cxn>
                  <a:cxn ang="0">
                    <a:pos x="0" y="2"/>
                  </a:cxn>
                  <a:cxn ang="0">
                    <a:pos x="2" y="5"/>
                  </a:cxn>
                  <a:cxn ang="0">
                    <a:pos x="2" y="7"/>
                  </a:cxn>
                  <a:cxn ang="0">
                    <a:pos x="3" y="8"/>
                  </a:cxn>
                  <a:cxn ang="0">
                    <a:pos x="7" y="7"/>
                  </a:cxn>
                  <a:cxn ang="0">
                    <a:pos x="10" y="12"/>
                  </a:cxn>
                </a:cxnLst>
                <a:rect l="0" t="0" r="r" b="b"/>
                <a:pathLst>
                  <a:path w="11" h="12">
                    <a:moveTo>
                      <a:pt x="10" y="12"/>
                    </a:moveTo>
                    <a:lnTo>
                      <a:pt x="11" y="12"/>
                    </a:lnTo>
                    <a:lnTo>
                      <a:pt x="11" y="11"/>
                    </a:lnTo>
                    <a:lnTo>
                      <a:pt x="11" y="10"/>
                    </a:lnTo>
                    <a:lnTo>
                      <a:pt x="7" y="7"/>
                    </a:lnTo>
                    <a:lnTo>
                      <a:pt x="7" y="6"/>
                    </a:lnTo>
                    <a:lnTo>
                      <a:pt x="7" y="2"/>
                    </a:lnTo>
                    <a:lnTo>
                      <a:pt x="6" y="1"/>
                    </a:lnTo>
                    <a:lnTo>
                      <a:pt x="3" y="0"/>
                    </a:lnTo>
                    <a:lnTo>
                      <a:pt x="1" y="1"/>
                    </a:lnTo>
                    <a:lnTo>
                      <a:pt x="0" y="2"/>
                    </a:lnTo>
                    <a:lnTo>
                      <a:pt x="2" y="5"/>
                    </a:lnTo>
                    <a:lnTo>
                      <a:pt x="2" y="7"/>
                    </a:lnTo>
                    <a:lnTo>
                      <a:pt x="3" y="8"/>
                    </a:lnTo>
                    <a:lnTo>
                      <a:pt x="7" y="7"/>
                    </a:lnTo>
                    <a:lnTo>
                      <a:pt x="10"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6" name="Freeform 1481">
                <a:extLst>
                  <a:ext uri="{FF2B5EF4-FFF2-40B4-BE49-F238E27FC236}">
                    <a16:creationId xmlns:a16="http://schemas.microsoft.com/office/drawing/2014/main" id="{64BA9754-1E5A-7EFF-648B-054C14AFA3AC}"/>
                  </a:ext>
                </a:extLst>
              </p:cNvPr>
              <p:cNvSpPr>
                <a:spLocks/>
              </p:cNvSpPr>
              <p:nvPr/>
            </p:nvSpPr>
            <p:spPr bwMode="auto">
              <a:xfrm>
                <a:off x="3470276" y="2255838"/>
                <a:ext cx="44450" cy="23813"/>
              </a:xfrm>
              <a:custGeom>
                <a:avLst/>
                <a:gdLst/>
                <a:ahLst/>
                <a:cxnLst>
                  <a:cxn ang="0">
                    <a:pos x="0" y="15"/>
                  </a:cxn>
                  <a:cxn ang="0">
                    <a:pos x="0" y="14"/>
                  </a:cxn>
                  <a:cxn ang="0">
                    <a:pos x="0" y="9"/>
                  </a:cxn>
                  <a:cxn ang="0">
                    <a:pos x="3" y="9"/>
                  </a:cxn>
                  <a:cxn ang="0">
                    <a:pos x="11" y="6"/>
                  </a:cxn>
                  <a:cxn ang="0">
                    <a:pos x="14" y="1"/>
                  </a:cxn>
                  <a:cxn ang="0">
                    <a:pos x="15" y="1"/>
                  </a:cxn>
                  <a:cxn ang="0">
                    <a:pos x="19" y="1"/>
                  </a:cxn>
                  <a:cxn ang="0">
                    <a:pos x="20" y="1"/>
                  </a:cxn>
                  <a:cxn ang="0">
                    <a:pos x="21" y="2"/>
                  </a:cxn>
                  <a:cxn ang="0">
                    <a:pos x="24" y="1"/>
                  </a:cxn>
                  <a:cxn ang="0">
                    <a:pos x="26" y="0"/>
                  </a:cxn>
                  <a:cxn ang="0">
                    <a:pos x="28" y="1"/>
                  </a:cxn>
                  <a:cxn ang="0">
                    <a:pos x="26" y="2"/>
                  </a:cxn>
                  <a:cxn ang="0">
                    <a:pos x="26" y="4"/>
                  </a:cxn>
                  <a:cxn ang="0">
                    <a:pos x="23" y="5"/>
                  </a:cxn>
                  <a:cxn ang="0">
                    <a:pos x="23" y="5"/>
                  </a:cxn>
                  <a:cxn ang="0">
                    <a:pos x="21" y="7"/>
                  </a:cxn>
                  <a:cxn ang="0">
                    <a:pos x="21" y="9"/>
                  </a:cxn>
                  <a:cxn ang="0">
                    <a:pos x="10" y="7"/>
                  </a:cxn>
                  <a:cxn ang="0">
                    <a:pos x="8" y="10"/>
                  </a:cxn>
                  <a:cxn ang="0">
                    <a:pos x="4" y="9"/>
                  </a:cxn>
                  <a:cxn ang="0">
                    <a:pos x="3" y="14"/>
                  </a:cxn>
                  <a:cxn ang="0">
                    <a:pos x="1" y="15"/>
                  </a:cxn>
                  <a:cxn ang="0">
                    <a:pos x="0" y="15"/>
                  </a:cxn>
                </a:cxnLst>
                <a:rect l="0" t="0" r="r" b="b"/>
                <a:pathLst>
                  <a:path w="28" h="15">
                    <a:moveTo>
                      <a:pt x="0" y="15"/>
                    </a:moveTo>
                    <a:lnTo>
                      <a:pt x="0" y="14"/>
                    </a:lnTo>
                    <a:lnTo>
                      <a:pt x="0" y="9"/>
                    </a:lnTo>
                    <a:lnTo>
                      <a:pt x="3" y="9"/>
                    </a:lnTo>
                    <a:lnTo>
                      <a:pt x="11" y="6"/>
                    </a:lnTo>
                    <a:lnTo>
                      <a:pt x="14" y="1"/>
                    </a:lnTo>
                    <a:lnTo>
                      <a:pt x="15" y="1"/>
                    </a:lnTo>
                    <a:lnTo>
                      <a:pt x="19" y="1"/>
                    </a:lnTo>
                    <a:lnTo>
                      <a:pt x="20" y="1"/>
                    </a:lnTo>
                    <a:lnTo>
                      <a:pt x="21" y="2"/>
                    </a:lnTo>
                    <a:lnTo>
                      <a:pt x="24" y="1"/>
                    </a:lnTo>
                    <a:lnTo>
                      <a:pt x="26" y="0"/>
                    </a:lnTo>
                    <a:lnTo>
                      <a:pt x="28" y="1"/>
                    </a:lnTo>
                    <a:lnTo>
                      <a:pt x="26" y="2"/>
                    </a:lnTo>
                    <a:lnTo>
                      <a:pt x="26" y="4"/>
                    </a:lnTo>
                    <a:lnTo>
                      <a:pt x="23" y="5"/>
                    </a:lnTo>
                    <a:lnTo>
                      <a:pt x="23" y="5"/>
                    </a:lnTo>
                    <a:lnTo>
                      <a:pt x="21" y="7"/>
                    </a:lnTo>
                    <a:lnTo>
                      <a:pt x="21" y="9"/>
                    </a:lnTo>
                    <a:lnTo>
                      <a:pt x="10" y="7"/>
                    </a:lnTo>
                    <a:lnTo>
                      <a:pt x="8" y="10"/>
                    </a:lnTo>
                    <a:lnTo>
                      <a:pt x="4" y="9"/>
                    </a:lnTo>
                    <a:lnTo>
                      <a:pt x="3" y="14"/>
                    </a:lnTo>
                    <a:lnTo>
                      <a:pt x="1" y="15"/>
                    </a:lnTo>
                    <a:lnTo>
                      <a:pt x="0" y="1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7" name="Freeform 1482">
                <a:extLst>
                  <a:ext uri="{FF2B5EF4-FFF2-40B4-BE49-F238E27FC236}">
                    <a16:creationId xmlns:a16="http://schemas.microsoft.com/office/drawing/2014/main" id="{42A460CF-0AEF-E669-929A-5A389A8402EB}"/>
                  </a:ext>
                </a:extLst>
              </p:cNvPr>
              <p:cNvSpPr>
                <a:spLocks/>
              </p:cNvSpPr>
              <p:nvPr/>
            </p:nvSpPr>
            <p:spPr bwMode="auto">
              <a:xfrm>
                <a:off x="3470276" y="2255838"/>
                <a:ext cx="44450" cy="23813"/>
              </a:xfrm>
              <a:custGeom>
                <a:avLst/>
                <a:gdLst/>
                <a:ahLst/>
                <a:cxnLst>
                  <a:cxn ang="0">
                    <a:pos x="0" y="15"/>
                  </a:cxn>
                  <a:cxn ang="0">
                    <a:pos x="0" y="14"/>
                  </a:cxn>
                  <a:cxn ang="0">
                    <a:pos x="0" y="9"/>
                  </a:cxn>
                  <a:cxn ang="0">
                    <a:pos x="3" y="9"/>
                  </a:cxn>
                  <a:cxn ang="0">
                    <a:pos x="11" y="6"/>
                  </a:cxn>
                  <a:cxn ang="0">
                    <a:pos x="14" y="1"/>
                  </a:cxn>
                  <a:cxn ang="0">
                    <a:pos x="15" y="1"/>
                  </a:cxn>
                  <a:cxn ang="0">
                    <a:pos x="19" y="1"/>
                  </a:cxn>
                  <a:cxn ang="0">
                    <a:pos x="20" y="1"/>
                  </a:cxn>
                  <a:cxn ang="0">
                    <a:pos x="21" y="2"/>
                  </a:cxn>
                  <a:cxn ang="0">
                    <a:pos x="24" y="1"/>
                  </a:cxn>
                  <a:cxn ang="0">
                    <a:pos x="26" y="0"/>
                  </a:cxn>
                  <a:cxn ang="0">
                    <a:pos x="28" y="1"/>
                  </a:cxn>
                  <a:cxn ang="0">
                    <a:pos x="26" y="2"/>
                  </a:cxn>
                  <a:cxn ang="0">
                    <a:pos x="26" y="4"/>
                  </a:cxn>
                  <a:cxn ang="0">
                    <a:pos x="23" y="5"/>
                  </a:cxn>
                  <a:cxn ang="0">
                    <a:pos x="23" y="5"/>
                  </a:cxn>
                  <a:cxn ang="0">
                    <a:pos x="21" y="7"/>
                  </a:cxn>
                  <a:cxn ang="0">
                    <a:pos x="21" y="9"/>
                  </a:cxn>
                  <a:cxn ang="0">
                    <a:pos x="10" y="7"/>
                  </a:cxn>
                  <a:cxn ang="0">
                    <a:pos x="8" y="10"/>
                  </a:cxn>
                  <a:cxn ang="0">
                    <a:pos x="4" y="9"/>
                  </a:cxn>
                  <a:cxn ang="0">
                    <a:pos x="3" y="14"/>
                  </a:cxn>
                  <a:cxn ang="0">
                    <a:pos x="1" y="15"/>
                  </a:cxn>
                  <a:cxn ang="0">
                    <a:pos x="0" y="15"/>
                  </a:cxn>
                </a:cxnLst>
                <a:rect l="0" t="0" r="r" b="b"/>
                <a:pathLst>
                  <a:path w="28" h="15">
                    <a:moveTo>
                      <a:pt x="0" y="15"/>
                    </a:moveTo>
                    <a:lnTo>
                      <a:pt x="0" y="14"/>
                    </a:lnTo>
                    <a:lnTo>
                      <a:pt x="0" y="9"/>
                    </a:lnTo>
                    <a:lnTo>
                      <a:pt x="3" y="9"/>
                    </a:lnTo>
                    <a:lnTo>
                      <a:pt x="11" y="6"/>
                    </a:lnTo>
                    <a:lnTo>
                      <a:pt x="14" y="1"/>
                    </a:lnTo>
                    <a:lnTo>
                      <a:pt x="15" y="1"/>
                    </a:lnTo>
                    <a:lnTo>
                      <a:pt x="19" y="1"/>
                    </a:lnTo>
                    <a:lnTo>
                      <a:pt x="20" y="1"/>
                    </a:lnTo>
                    <a:lnTo>
                      <a:pt x="21" y="2"/>
                    </a:lnTo>
                    <a:lnTo>
                      <a:pt x="24" y="1"/>
                    </a:lnTo>
                    <a:lnTo>
                      <a:pt x="26" y="0"/>
                    </a:lnTo>
                    <a:lnTo>
                      <a:pt x="28" y="1"/>
                    </a:lnTo>
                    <a:lnTo>
                      <a:pt x="26" y="2"/>
                    </a:lnTo>
                    <a:lnTo>
                      <a:pt x="26" y="4"/>
                    </a:lnTo>
                    <a:lnTo>
                      <a:pt x="23" y="5"/>
                    </a:lnTo>
                    <a:lnTo>
                      <a:pt x="23" y="5"/>
                    </a:lnTo>
                    <a:lnTo>
                      <a:pt x="21" y="7"/>
                    </a:lnTo>
                    <a:lnTo>
                      <a:pt x="21" y="9"/>
                    </a:lnTo>
                    <a:lnTo>
                      <a:pt x="10" y="7"/>
                    </a:lnTo>
                    <a:lnTo>
                      <a:pt x="8" y="10"/>
                    </a:lnTo>
                    <a:lnTo>
                      <a:pt x="4" y="9"/>
                    </a:lnTo>
                    <a:lnTo>
                      <a:pt x="3" y="14"/>
                    </a:lnTo>
                    <a:lnTo>
                      <a:pt x="1" y="15"/>
                    </a:lnTo>
                    <a:lnTo>
                      <a:pt x="0" y="1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8" name="Freeform 1483">
                <a:extLst>
                  <a:ext uri="{FF2B5EF4-FFF2-40B4-BE49-F238E27FC236}">
                    <a16:creationId xmlns:a16="http://schemas.microsoft.com/office/drawing/2014/main" id="{5AD329F5-D414-4EAE-C8DB-D14A6FCC41CA}"/>
                  </a:ext>
                </a:extLst>
              </p:cNvPr>
              <p:cNvSpPr>
                <a:spLocks/>
              </p:cNvSpPr>
              <p:nvPr/>
            </p:nvSpPr>
            <p:spPr bwMode="auto">
              <a:xfrm>
                <a:off x="3470276" y="2255838"/>
                <a:ext cx="44450" cy="23813"/>
              </a:xfrm>
              <a:custGeom>
                <a:avLst/>
                <a:gdLst/>
                <a:ahLst/>
                <a:cxnLst>
                  <a:cxn ang="0">
                    <a:pos x="0" y="15"/>
                  </a:cxn>
                  <a:cxn ang="0">
                    <a:pos x="0" y="14"/>
                  </a:cxn>
                  <a:cxn ang="0">
                    <a:pos x="0" y="9"/>
                  </a:cxn>
                  <a:cxn ang="0">
                    <a:pos x="3" y="9"/>
                  </a:cxn>
                  <a:cxn ang="0">
                    <a:pos x="11" y="6"/>
                  </a:cxn>
                  <a:cxn ang="0">
                    <a:pos x="14" y="1"/>
                  </a:cxn>
                  <a:cxn ang="0">
                    <a:pos x="15" y="1"/>
                  </a:cxn>
                  <a:cxn ang="0">
                    <a:pos x="19" y="1"/>
                  </a:cxn>
                  <a:cxn ang="0">
                    <a:pos x="20" y="1"/>
                  </a:cxn>
                  <a:cxn ang="0">
                    <a:pos x="21" y="2"/>
                  </a:cxn>
                  <a:cxn ang="0">
                    <a:pos x="24" y="1"/>
                  </a:cxn>
                  <a:cxn ang="0">
                    <a:pos x="26" y="0"/>
                  </a:cxn>
                  <a:cxn ang="0">
                    <a:pos x="28" y="1"/>
                  </a:cxn>
                  <a:cxn ang="0">
                    <a:pos x="26" y="2"/>
                  </a:cxn>
                  <a:cxn ang="0">
                    <a:pos x="26" y="4"/>
                  </a:cxn>
                  <a:cxn ang="0">
                    <a:pos x="23" y="5"/>
                  </a:cxn>
                  <a:cxn ang="0">
                    <a:pos x="23" y="5"/>
                  </a:cxn>
                  <a:cxn ang="0">
                    <a:pos x="21" y="7"/>
                  </a:cxn>
                  <a:cxn ang="0">
                    <a:pos x="21" y="9"/>
                  </a:cxn>
                  <a:cxn ang="0">
                    <a:pos x="10" y="7"/>
                  </a:cxn>
                  <a:cxn ang="0">
                    <a:pos x="8" y="10"/>
                  </a:cxn>
                  <a:cxn ang="0">
                    <a:pos x="4" y="9"/>
                  </a:cxn>
                  <a:cxn ang="0">
                    <a:pos x="3" y="14"/>
                  </a:cxn>
                  <a:cxn ang="0">
                    <a:pos x="1" y="15"/>
                  </a:cxn>
                  <a:cxn ang="0">
                    <a:pos x="0" y="15"/>
                  </a:cxn>
                </a:cxnLst>
                <a:rect l="0" t="0" r="r" b="b"/>
                <a:pathLst>
                  <a:path w="28" h="15">
                    <a:moveTo>
                      <a:pt x="0" y="15"/>
                    </a:moveTo>
                    <a:lnTo>
                      <a:pt x="0" y="14"/>
                    </a:lnTo>
                    <a:lnTo>
                      <a:pt x="0" y="9"/>
                    </a:lnTo>
                    <a:lnTo>
                      <a:pt x="3" y="9"/>
                    </a:lnTo>
                    <a:lnTo>
                      <a:pt x="11" y="6"/>
                    </a:lnTo>
                    <a:lnTo>
                      <a:pt x="14" y="1"/>
                    </a:lnTo>
                    <a:lnTo>
                      <a:pt x="15" y="1"/>
                    </a:lnTo>
                    <a:lnTo>
                      <a:pt x="19" y="1"/>
                    </a:lnTo>
                    <a:lnTo>
                      <a:pt x="20" y="1"/>
                    </a:lnTo>
                    <a:lnTo>
                      <a:pt x="21" y="2"/>
                    </a:lnTo>
                    <a:lnTo>
                      <a:pt x="24" y="1"/>
                    </a:lnTo>
                    <a:lnTo>
                      <a:pt x="26" y="0"/>
                    </a:lnTo>
                    <a:lnTo>
                      <a:pt x="28" y="1"/>
                    </a:lnTo>
                    <a:lnTo>
                      <a:pt x="26" y="2"/>
                    </a:lnTo>
                    <a:lnTo>
                      <a:pt x="26" y="4"/>
                    </a:lnTo>
                    <a:lnTo>
                      <a:pt x="23" y="5"/>
                    </a:lnTo>
                    <a:lnTo>
                      <a:pt x="23" y="5"/>
                    </a:lnTo>
                    <a:lnTo>
                      <a:pt x="21" y="7"/>
                    </a:lnTo>
                    <a:lnTo>
                      <a:pt x="21" y="9"/>
                    </a:lnTo>
                    <a:lnTo>
                      <a:pt x="10" y="7"/>
                    </a:lnTo>
                    <a:lnTo>
                      <a:pt x="8" y="10"/>
                    </a:lnTo>
                    <a:lnTo>
                      <a:pt x="4" y="9"/>
                    </a:lnTo>
                    <a:lnTo>
                      <a:pt x="3" y="14"/>
                    </a:lnTo>
                    <a:lnTo>
                      <a:pt x="1" y="15"/>
                    </a:lnTo>
                    <a:lnTo>
                      <a:pt x="0" y="1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69" name="Freeform 1484">
                <a:extLst>
                  <a:ext uri="{FF2B5EF4-FFF2-40B4-BE49-F238E27FC236}">
                    <a16:creationId xmlns:a16="http://schemas.microsoft.com/office/drawing/2014/main" id="{B697D4D6-FCC1-F8A5-BAED-702BC1F104DA}"/>
                  </a:ext>
                </a:extLst>
              </p:cNvPr>
              <p:cNvSpPr>
                <a:spLocks/>
              </p:cNvSpPr>
              <p:nvPr/>
            </p:nvSpPr>
            <p:spPr bwMode="auto">
              <a:xfrm>
                <a:off x="3470276" y="2255838"/>
                <a:ext cx="44450" cy="23813"/>
              </a:xfrm>
              <a:custGeom>
                <a:avLst/>
                <a:gdLst/>
                <a:ahLst/>
                <a:cxnLst>
                  <a:cxn ang="0">
                    <a:pos x="0" y="15"/>
                  </a:cxn>
                  <a:cxn ang="0">
                    <a:pos x="0" y="14"/>
                  </a:cxn>
                  <a:cxn ang="0">
                    <a:pos x="0" y="9"/>
                  </a:cxn>
                  <a:cxn ang="0">
                    <a:pos x="3" y="9"/>
                  </a:cxn>
                  <a:cxn ang="0">
                    <a:pos x="11" y="6"/>
                  </a:cxn>
                  <a:cxn ang="0">
                    <a:pos x="14" y="1"/>
                  </a:cxn>
                  <a:cxn ang="0">
                    <a:pos x="15" y="1"/>
                  </a:cxn>
                  <a:cxn ang="0">
                    <a:pos x="19" y="1"/>
                  </a:cxn>
                  <a:cxn ang="0">
                    <a:pos x="20" y="1"/>
                  </a:cxn>
                  <a:cxn ang="0">
                    <a:pos x="21" y="2"/>
                  </a:cxn>
                  <a:cxn ang="0">
                    <a:pos x="24" y="1"/>
                  </a:cxn>
                  <a:cxn ang="0">
                    <a:pos x="26" y="0"/>
                  </a:cxn>
                  <a:cxn ang="0">
                    <a:pos x="28" y="1"/>
                  </a:cxn>
                  <a:cxn ang="0">
                    <a:pos x="26" y="2"/>
                  </a:cxn>
                  <a:cxn ang="0">
                    <a:pos x="26" y="4"/>
                  </a:cxn>
                  <a:cxn ang="0">
                    <a:pos x="23" y="5"/>
                  </a:cxn>
                  <a:cxn ang="0">
                    <a:pos x="23" y="5"/>
                  </a:cxn>
                  <a:cxn ang="0">
                    <a:pos x="21" y="7"/>
                  </a:cxn>
                  <a:cxn ang="0">
                    <a:pos x="21" y="9"/>
                  </a:cxn>
                  <a:cxn ang="0">
                    <a:pos x="10" y="7"/>
                  </a:cxn>
                  <a:cxn ang="0">
                    <a:pos x="8" y="10"/>
                  </a:cxn>
                  <a:cxn ang="0">
                    <a:pos x="4" y="9"/>
                  </a:cxn>
                  <a:cxn ang="0">
                    <a:pos x="3" y="14"/>
                  </a:cxn>
                  <a:cxn ang="0">
                    <a:pos x="1" y="15"/>
                  </a:cxn>
                  <a:cxn ang="0">
                    <a:pos x="0" y="15"/>
                  </a:cxn>
                </a:cxnLst>
                <a:rect l="0" t="0" r="r" b="b"/>
                <a:pathLst>
                  <a:path w="28" h="15">
                    <a:moveTo>
                      <a:pt x="0" y="15"/>
                    </a:moveTo>
                    <a:lnTo>
                      <a:pt x="0" y="14"/>
                    </a:lnTo>
                    <a:lnTo>
                      <a:pt x="0" y="9"/>
                    </a:lnTo>
                    <a:lnTo>
                      <a:pt x="3" y="9"/>
                    </a:lnTo>
                    <a:lnTo>
                      <a:pt x="11" y="6"/>
                    </a:lnTo>
                    <a:lnTo>
                      <a:pt x="14" y="1"/>
                    </a:lnTo>
                    <a:lnTo>
                      <a:pt x="15" y="1"/>
                    </a:lnTo>
                    <a:lnTo>
                      <a:pt x="19" y="1"/>
                    </a:lnTo>
                    <a:lnTo>
                      <a:pt x="20" y="1"/>
                    </a:lnTo>
                    <a:lnTo>
                      <a:pt x="21" y="2"/>
                    </a:lnTo>
                    <a:lnTo>
                      <a:pt x="24" y="1"/>
                    </a:lnTo>
                    <a:lnTo>
                      <a:pt x="26" y="0"/>
                    </a:lnTo>
                    <a:lnTo>
                      <a:pt x="28" y="1"/>
                    </a:lnTo>
                    <a:lnTo>
                      <a:pt x="26" y="2"/>
                    </a:lnTo>
                    <a:lnTo>
                      <a:pt x="26" y="4"/>
                    </a:lnTo>
                    <a:lnTo>
                      <a:pt x="23" y="5"/>
                    </a:lnTo>
                    <a:lnTo>
                      <a:pt x="23" y="5"/>
                    </a:lnTo>
                    <a:lnTo>
                      <a:pt x="21" y="7"/>
                    </a:lnTo>
                    <a:lnTo>
                      <a:pt x="21" y="9"/>
                    </a:lnTo>
                    <a:lnTo>
                      <a:pt x="10" y="7"/>
                    </a:lnTo>
                    <a:lnTo>
                      <a:pt x="8" y="10"/>
                    </a:lnTo>
                    <a:lnTo>
                      <a:pt x="4" y="9"/>
                    </a:lnTo>
                    <a:lnTo>
                      <a:pt x="3" y="14"/>
                    </a:lnTo>
                    <a:lnTo>
                      <a:pt x="1" y="15"/>
                    </a:lnTo>
                    <a:lnTo>
                      <a:pt x="0" y="1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0" name="Freeform 1485">
                <a:extLst>
                  <a:ext uri="{FF2B5EF4-FFF2-40B4-BE49-F238E27FC236}">
                    <a16:creationId xmlns:a16="http://schemas.microsoft.com/office/drawing/2014/main" id="{B73EA31F-EC6C-5595-A5CD-EE4B65A359C3}"/>
                  </a:ext>
                </a:extLst>
              </p:cNvPr>
              <p:cNvSpPr>
                <a:spLocks/>
              </p:cNvSpPr>
              <p:nvPr/>
            </p:nvSpPr>
            <p:spPr bwMode="auto">
              <a:xfrm>
                <a:off x="3484563" y="2287588"/>
                <a:ext cx="9525" cy="7938"/>
              </a:xfrm>
              <a:custGeom>
                <a:avLst/>
                <a:gdLst/>
                <a:ahLst/>
                <a:cxnLst>
                  <a:cxn ang="0">
                    <a:pos x="2" y="5"/>
                  </a:cxn>
                  <a:cxn ang="0">
                    <a:pos x="5" y="5"/>
                  </a:cxn>
                  <a:cxn ang="0">
                    <a:pos x="6" y="4"/>
                  </a:cxn>
                  <a:cxn ang="0">
                    <a:pos x="5" y="1"/>
                  </a:cxn>
                  <a:cxn ang="0">
                    <a:pos x="2" y="0"/>
                  </a:cxn>
                  <a:cxn ang="0">
                    <a:pos x="1" y="1"/>
                  </a:cxn>
                  <a:cxn ang="0">
                    <a:pos x="0" y="2"/>
                  </a:cxn>
                  <a:cxn ang="0">
                    <a:pos x="1" y="4"/>
                  </a:cxn>
                  <a:cxn ang="0">
                    <a:pos x="2" y="5"/>
                  </a:cxn>
                </a:cxnLst>
                <a:rect l="0" t="0" r="r" b="b"/>
                <a:pathLst>
                  <a:path w="6" h="5">
                    <a:moveTo>
                      <a:pt x="2" y="5"/>
                    </a:moveTo>
                    <a:lnTo>
                      <a:pt x="5" y="5"/>
                    </a:lnTo>
                    <a:lnTo>
                      <a:pt x="6" y="4"/>
                    </a:lnTo>
                    <a:lnTo>
                      <a:pt x="5" y="1"/>
                    </a:lnTo>
                    <a:lnTo>
                      <a:pt x="2" y="0"/>
                    </a:lnTo>
                    <a:lnTo>
                      <a:pt x="1" y="1"/>
                    </a:lnTo>
                    <a:lnTo>
                      <a:pt x="0" y="2"/>
                    </a:lnTo>
                    <a:lnTo>
                      <a:pt x="1" y="4"/>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1" name="Freeform 1486">
                <a:extLst>
                  <a:ext uri="{FF2B5EF4-FFF2-40B4-BE49-F238E27FC236}">
                    <a16:creationId xmlns:a16="http://schemas.microsoft.com/office/drawing/2014/main" id="{43948D9F-4E07-4610-E387-55F64B3166C5}"/>
                  </a:ext>
                </a:extLst>
              </p:cNvPr>
              <p:cNvSpPr>
                <a:spLocks/>
              </p:cNvSpPr>
              <p:nvPr/>
            </p:nvSpPr>
            <p:spPr bwMode="auto">
              <a:xfrm>
                <a:off x="3484563" y="2287588"/>
                <a:ext cx="9525" cy="7938"/>
              </a:xfrm>
              <a:custGeom>
                <a:avLst/>
                <a:gdLst/>
                <a:ahLst/>
                <a:cxnLst>
                  <a:cxn ang="0">
                    <a:pos x="2" y="5"/>
                  </a:cxn>
                  <a:cxn ang="0">
                    <a:pos x="5" y="5"/>
                  </a:cxn>
                  <a:cxn ang="0">
                    <a:pos x="6" y="4"/>
                  </a:cxn>
                  <a:cxn ang="0">
                    <a:pos x="5" y="1"/>
                  </a:cxn>
                  <a:cxn ang="0">
                    <a:pos x="2" y="0"/>
                  </a:cxn>
                  <a:cxn ang="0">
                    <a:pos x="1" y="1"/>
                  </a:cxn>
                  <a:cxn ang="0">
                    <a:pos x="0" y="2"/>
                  </a:cxn>
                  <a:cxn ang="0">
                    <a:pos x="1" y="4"/>
                  </a:cxn>
                  <a:cxn ang="0">
                    <a:pos x="2" y="5"/>
                  </a:cxn>
                </a:cxnLst>
                <a:rect l="0" t="0" r="r" b="b"/>
                <a:pathLst>
                  <a:path w="6" h="5">
                    <a:moveTo>
                      <a:pt x="2" y="5"/>
                    </a:moveTo>
                    <a:lnTo>
                      <a:pt x="5" y="5"/>
                    </a:lnTo>
                    <a:lnTo>
                      <a:pt x="6" y="4"/>
                    </a:lnTo>
                    <a:lnTo>
                      <a:pt x="5" y="1"/>
                    </a:lnTo>
                    <a:lnTo>
                      <a:pt x="2" y="0"/>
                    </a:lnTo>
                    <a:lnTo>
                      <a:pt x="1" y="1"/>
                    </a:lnTo>
                    <a:lnTo>
                      <a:pt x="0" y="2"/>
                    </a:lnTo>
                    <a:lnTo>
                      <a:pt x="1" y="4"/>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2" name="Freeform 1487">
                <a:extLst>
                  <a:ext uri="{FF2B5EF4-FFF2-40B4-BE49-F238E27FC236}">
                    <a16:creationId xmlns:a16="http://schemas.microsoft.com/office/drawing/2014/main" id="{991A52E7-7F94-C4F5-3BB1-6412E6ACEDE6}"/>
                  </a:ext>
                </a:extLst>
              </p:cNvPr>
              <p:cNvSpPr>
                <a:spLocks/>
              </p:cNvSpPr>
              <p:nvPr/>
            </p:nvSpPr>
            <p:spPr bwMode="auto">
              <a:xfrm>
                <a:off x="3484563" y="2287588"/>
                <a:ext cx="9525" cy="7938"/>
              </a:xfrm>
              <a:custGeom>
                <a:avLst/>
                <a:gdLst/>
                <a:ahLst/>
                <a:cxnLst>
                  <a:cxn ang="0">
                    <a:pos x="2" y="5"/>
                  </a:cxn>
                  <a:cxn ang="0">
                    <a:pos x="5" y="5"/>
                  </a:cxn>
                  <a:cxn ang="0">
                    <a:pos x="6" y="4"/>
                  </a:cxn>
                  <a:cxn ang="0">
                    <a:pos x="5" y="1"/>
                  </a:cxn>
                  <a:cxn ang="0">
                    <a:pos x="2" y="0"/>
                  </a:cxn>
                  <a:cxn ang="0">
                    <a:pos x="1" y="1"/>
                  </a:cxn>
                  <a:cxn ang="0">
                    <a:pos x="0" y="2"/>
                  </a:cxn>
                  <a:cxn ang="0">
                    <a:pos x="1" y="4"/>
                  </a:cxn>
                  <a:cxn ang="0">
                    <a:pos x="2" y="5"/>
                  </a:cxn>
                </a:cxnLst>
                <a:rect l="0" t="0" r="r" b="b"/>
                <a:pathLst>
                  <a:path w="6" h="5">
                    <a:moveTo>
                      <a:pt x="2" y="5"/>
                    </a:moveTo>
                    <a:lnTo>
                      <a:pt x="5" y="5"/>
                    </a:lnTo>
                    <a:lnTo>
                      <a:pt x="6" y="4"/>
                    </a:lnTo>
                    <a:lnTo>
                      <a:pt x="5" y="1"/>
                    </a:lnTo>
                    <a:lnTo>
                      <a:pt x="2" y="0"/>
                    </a:lnTo>
                    <a:lnTo>
                      <a:pt x="1" y="1"/>
                    </a:lnTo>
                    <a:lnTo>
                      <a:pt x="0" y="2"/>
                    </a:lnTo>
                    <a:lnTo>
                      <a:pt x="1" y="4"/>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3" name="Freeform 1488">
                <a:extLst>
                  <a:ext uri="{FF2B5EF4-FFF2-40B4-BE49-F238E27FC236}">
                    <a16:creationId xmlns:a16="http://schemas.microsoft.com/office/drawing/2014/main" id="{0A6B760E-91AF-EAD4-5408-2BD77600B8D0}"/>
                  </a:ext>
                </a:extLst>
              </p:cNvPr>
              <p:cNvSpPr>
                <a:spLocks/>
              </p:cNvSpPr>
              <p:nvPr/>
            </p:nvSpPr>
            <p:spPr bwMode="auto">
              <a:xfrm>
                <a:off x="3484563" y="2287588"/>
                <a:ext cx="9525" cy="7938"/>
              </a:xfrm>
              <a:custGeom>
                <a:avLst/>
                <a:gdLst/>
                <a:ahLst/>
                <a:cxnLst>
                  <a:cxn ang="0">
                    <a:pos x="2" y="5"/>
                  </a:cxn>
                  <a:cxn ang="0">
                    <a:pos x="5" y="5"/>
                  </a:cxn>
                  <a:cxn ang="0">
                    <a:pos x="6" y="4"/>
                  </a:cxn>
                  <a:cxn ang="0">
                    <a:pos x="5" y="1"/>
                  </a:cxn>
                  <a:cxn ang="0">
                    <a:pos x="2" y="0"/>
                  </a:cxn>
                  <a:cxn ang="0">
                    <a:pos x="1" y="1"/>
                  </a:cxn>
                  <a:cxn ang="0">
                    <a:pos x="0" y="2"/>
                  </a:cxn>
                  <a:cxn ang="0">
                    <a:pos x="1" y="4"/>
                  </a:cxn>
                  <a:cxn ang="0">
                    <a:pos x="2" y="5"/>
                  </a:cxn>
                </a:cxnLst>
                <a:rect l="0" t="0" r="r" b="b"/>
                <a:pathLst>
                  <a:path w="6" h="5">
                    <a:moveTo>
                      <a:pt x="2" y="5"/>
                    </a:moveTo>
                    <a:lnTo>
                      <a:pt x="5" y="5"/>
                    </a:lnTo>
                    <a:lnTo>
                      <a:pt x="6" y="4"/>
                    </a:lnTo>
                    <a:lnTo>
                      <a:pt x="5" y="1"/>
                    </a:lnTo>
                    <a:lnTo>
                      <a:pt x="2" y="0"/>
                    </a:lnTo>
                    <a:lnTo>
                      <a:pt x="1" y="1"/>
                    </a:lnTo>
                    <a:lnTo>
                      <a:pt x="0" y="2"/>
                    </a:lnTo>
                    <a:lnTo>
                      <a:pt x="1" y="4"/>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4" name="Freeform 1489">
                <a:extLst>
                  <a:ext uri="{FF2B5EF4-FFF2-40B4-BE49-F238E27FC236}">
                    <a16:creationId xmlns:a16="http://schemas.microsoft.com/office/drawing/2014/main" id="{9B4A4F9A-1E7F-4F3E-F4D1-351770F6E08D}"/>
                  </a:ext>
                </a:extLst>
              </p:cNvPr>
              <p:cNvSpPr>
                <a:spLocks/>
              </p:cNvSpPr>
              <p:nvPr/>
            </p:nvSpPr>
            <p:spPr bwMode="auto">
              <a:xfrm>
                <a:off x="3328988" y="3929063"/>
                <a:ext cx="50800" cy="31750"/>
              </a:xfrm>
              <a:custGeom>
                <a:avLst/>
                <a:gdLst/>
                <a:ahLst/>
                <a:cxnLst>
                  <a:cxn ang="0">
                    <a:pos x="16" y="20"/>
                  </a:cxn>
                  <a:cxn ang="0">
                    <a:pos x="31" y="14"/>
                  </a:cxn>
                  <a:cxn ang="0">
                    <a:pos x="32" y="13"/>
                  </a:cxn>
                  <a:cxn ang="0">
                    <a:pos x="32" y="9"/>
                  </a:cxn>
                  <a:cxn ang="0">
                    <a:pos x="26" y="3"/>
                  </a:cxn>
                  <a:cxn ang="0">
                    <a:pos x="21" y="1"/>
                  </a:cxn>
                  <a:cxn ang="0">
                    <a:pos x="18" y="3"/>
                  </a:cxn>
                  <a:cxn ang="0">
                    <a:pos x="15" y="0"/>
                  </a:cxn>
                  <a:cxn ang="0">
                    <a:pos x="7" y="3"/>
                  </a:cxn>
                  <a:cxn ang="0">
                    <a:pos x="1" y="4"/>
                  </a:cxn>
                  <a:cxn ang="0">
                    <a:pos x="0" y="5"/>
                  </a:cxn>
                  <a:cxn ang="0">
                    <a:pos x="2" y="8"/>
                  </a:cxn>
                  <a:cxn ang="0">
                    <a:pos x="5" y="9"/>
                  </a:cxn>
                  <a:cxn ang="0">
                    <a:pos x="8" y="14"/>
                  </a:cxn>
                  <a:cxn ang="0">
                    <a:pos x="13" y="19"/>
                  </a:cxn>
                  <a:cxn ang="0">
                    <a:pos x="16" y="20"/>
                  </a:cxn>
                </a:cxnLst>
                <a:rect l="0" t="0" r="r" b="b"/>
                <a:pathLst>
                  <a:path w="32" h="20">
                    <a:moveTo>
                      <a:pt x="16" y="20"/>
                    </a:moveTo>
                    <a:lnTo>
                      <a:pt x="31" y="14"/>
                    </a:lnTo>
                    <a:lnTo>
                      <a:pt x="32" y="13"/>
                    </a:lnTo>
                    <a:lnTo>
                      <a:pt x="32" y="9"/>
                    </a:lnTo>
                    <a:lnTo>
                      <a:pt x="26" y="3"/>
                    </a:lnTo>
                    <a:lnTo>
                      <a:pt x="21" y="1"/>
                    </a:lnTo>
                    <a:lnTo>
                      <a:pt x="18" y="3"/>
                    </a:lnTo>
                    <a:lnTo>
                      <a:pt x="15" y="0"/>
                    </a:lnTo>
                    <a:lnTo>
                      <a:pt x="7" y="3"/>
                    </a:lnTo>
                    <a:lnTo>
                      <a:pt x="1" y="4"/>
                    </a:lnTo>
                    <a:lnTo>
                      <a:pt x="0" y="5"/>
                    </a:lnTo>
                    <a:lnTo>
                      <a:pt x="2" y="8"/>
                    </a:lnTo>
                    <a:lnTo>
                      <a:pt x="5" y="9"/>
                    </a:lnTo>
                    <a:lnTo>
                      <a:pt x="8" y="14"/>
                    </a:lnTo>
                    <a:lnTo>
                      <a:pt x="13" y="19"/>
                    </a:lnTo>
                    <a:lnTo>
                      <a:pt x="16" y="2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875" name="Freeform 1490">
                <a:extLst>
                  <a:ext uri="{FF2B5EF4-FFF2-40B4-BE49-F238E27FC236}">
                    <a16:creationId xmlns:a16="http://schemas.microsoft.com/office/drawing/2014/main" id="{C3DD1028-D2B8-7D81-C30A-8FAFCF1AFDE7}"/>
                  </a:ext>
                </a:extLst>
              </p:cNvPr>
              <p:cNvSpPr>
                <a:spLocks/>
              </p:cNvSpPr>
              <p:nvPr/>
            </p:nvSpPr>
            <p:spPr bwMode="auto">
              <a:xfrm>
                <a:off x="3328988" y="3929063"/>
                <a:ext cx="50800" cy="31750"/>
              </a:xfrm>
              <a:custGeom>
                <a:avLst/>
                <a:gdLst/>
                <a:ahLst/>
                <a:cxnLst>
                  <a:cxn ang="0">
                    <a:pos x="16" y="20"/>
                  </a:cxn>
                  <a:cxn ang="0">
                    <a:pos x="31" y="14"/>
                  </a:cxn>
                  <a:cxn ang="0">
                    <a:pos x="32" y="13"/>
                  </a:cxn>
                  <a:cxn ang="0">
                    <a:pos x="32" y="9"/>
                  </a:cxn>
                  <a:cxn ang="0">
                    <a:pos x="26" y="3"/>
                  </a:cxn>
                  <a:cxn ang="0">
                    <a:pos x="21" y="1"/>
                  </a:cxn>
                  <a:cxn ang="0">
                    <a:pos x="18" y="3"/>
                  </a:cxn>
                  <a:cxn ang="0">
                    <a:pos x="15" y="0"/>
                  </a:cxn>
                  <a:cxn ang="0">
                    <a:pos x="7" y="3"/>
                  </a:cxn>
                  <a:cxn ang="0">
                    <a:pos x="1" y="4"/>
                  </a:cxn>
                  <a:cxn ang="0">
                    <a:pos x="0" y="5"/>
                  </a:cxn>
                  <a:cxn ang="0">
                    <a:pos x="2" y="8"/>
                  </a:cxn>
                  <a:cxn ang="0">
                    <a:pos x="5" y="9"/>
                  </a:cxn>
                  <a:cxn ang="0">
                    <a:pos x="8" y="14"/>
                  </a:cxn>
                  <a:cxn ang="0">
                    <a:pos x="13" y="19"/>
                  </a:cxn>
                  <a:cxn ang="0">
                    <a:pos x="16" y="20"/>
                  </a:cxn>
                </a:cxnLst>
                <a:rect l="0" t="0" r="r" b="b"/>
                <a:pathLst>
                  <a:path w="32" h="20">
                    <a:moveTo>
                      <a:pt x="16" y="20"/>
                    </a:moveTo>
                    <a:lnTo>
                      <a:pt x="31" y="14"/>
                    </a:lnTo>
                    <a:lnTo>
                      <a:pt x="32" y="13"/>
                    </a:lnTo>
                    <a:lnTo>
                      <a:pt x="32" y="9"/>
                    </a:lnTo>
                    <a:lnTo>
                      <a:pt x="26" y="3"/>
                    </a:lnTo>
                    <a:lnTo>
                      <a:pt x="21" y="1"/>
                    </a:lnTo>
                    <a:lnTo>
                      <a:pt x="18" y="3"/>
                    </a:lnTo>
                    <a:lnTo>
                      <a:pt x="15" y="0"/>
                    </a:lnTo>
                    <a:lnTo>
                      <a:pt x="7" y="3"/>
                    </a:lnTo>
                    <a:lnTo>
                      <a:pt x="1" y="4"/>
                    </a:lnTo>
                    <a:lnTo>
                      <a:pt x="0" y="5"/>
                    </a:lnTo>
                    <a:lnTo>
                      <a:pt x="2" y="8"/>
                    </a:lnTo>
                    <a:lnTo>
                      <a:pt x="5" y="9"/>
                    </a:lnTo>
                    <a:lnTo>
                      <a:pt x="8" y="14"/>
                    </a:lnTo>
                    <a:lnTo>
                      <a:pt x="13" y="19"/>
                    </a:lnTo>
                    <a:lnTo>
                      <a:pt x="16" y="2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sp>
          <p:nvSpPr>
            <p:cNvPr id="1054" name="Freeform 1491">
              <a:extLst>
                <a:ext uri="{FF2B5EF4-FFF2-40B4-BE49-F238E27FC236}">
                  <a16:creationId xmlns:a16="http://schemas.microsoft.com/office/drawing/2014/main" id="{26EA104E-292D-CE25-79FF-99ECE8BBADD7}"/>
                </a:ext>
              </a:extLst>
            </p:cNvPr>
            <p:cNvSpPr>
              <a:spLocks/>
            </p:cNvSpPr>
            <p:nvPr/>
          </p:nvSpPr>
          <p:spPr bwMode="auto">
            <a:xfrm>
              <a:off x="2220136" y="3740939"/>
              <a:ext cx="408603" cy="355428"/>
            </a:xfrm>
            <a:custGeom>
              <a:avLst/>
              <a:gdLst/>
              <a:ahLst/>
              <a:cxnLst>
                <a:cxn ang="0">
                  <a:pos x="36" y="14"/>
                </a:cxn>
                <a:cxn ang="0">
                  <a:pos x="68" y="5"/>
                </a:cxn>
                <a:cxn ang="0">
                  <a:pos x="84" y="15"/>
                </a:cxn>
                <a:cxn ang="0">
                  <a:pos x="95" y="21"/>
                </a:cxn>
                <a:cxn ang="0">
                  <a:pos x="108" y="29"/>
                </a:cxn>
                <a:cxn ang="0">
                  <a:pos x="137" y="18"/>
                </a:cxn>
                <a:cxn ang="0">
                  <a:pos x="139" y="13"/>
                </a:cxn>
                <a:cxn ang="0">
                  <a:pos x="150" y="9"/>
                </a:cxn>
                <a:cxn ang="0">
                  <a:pos x="156" y="2"/>
                </a:cxn>
                <a:cxn ang="0">
                  <a:pos x="164" y="8"/>
                </a:cxn>
                <a:cxn ang="0">
                  <a:pos x="184" y="4"/>
                </a:cxn>
                <a:cxn ang="0">
                  <a:pos x="190" y="13"/>
                </a:cxn>
                <a:cxn ang="0">
                  <a:pos x="205" y="8"/>
                </a:cxn>
                <a:cxn ang="0">
                  <a:pos x="206" y="21"/>
                </a:cxn>
                <a:cxn ang="0">
                  <a:pos x="219" y="33"/>
                </a:cxn>
                <a:cxn ang="0">
                  <a:pos x="238" y="35"/>
                </a:cxn>
                <a:cxn ang="0">
                  <a:pos x="253" y="48"/>
                </a:cxn>
                <a:cxn ang="0">
                  <a:pos x="252" y="58"/>
                </a:cxn>
                <a:cxn ang="0">
                  <a:pos x="235" y="86"/>
                </a:cxn>
                <a:cxn ang="0">
                  <a:pos x="240" y="94"/>
                </a:cxn>
                <a:cxn ang="0">
                  <a:pos x="256" y="101"/>
                </a:cxn>
                <a:cxn ang="0">
                  <a:pos x="272" y="110"/>
                </a:cxn>
                <a:cxn ang="0">
                  <a:pos x="280" y="121"/>
                </a:cxn>
                <a:cxn ang="0">
                  <a:pos x="288" y="141"/>
                </a:cxn>
                <a:cxn ang="0">
                  <a:pos x="291" y="148"/>
                </a:cxn>
                <a:cxn ang="0">
                  <a:pos x="287" y="161"/>
                </a:cxn>
                <a:cxn ang="0">
                  <a:pos x="275" y="168"/>
                </a:cxn>
                <a:cxn ang="0">
                  <a:pos x="270" y="179"/>
                </a:cxn>
                <a:cxn ang="0">
                  <a:pos x="261" y="174"/>
                </a:cxn>
                <a:cxn ang="0">
                  <a:pos x="243" y="199"/>
                </a:cxn>
                <a:cxn ang="0">
                  <a:pos x="238" y="214"/>
                </a:cxn>
                <a:cxn ang="0">
                  <a:pos x="246" y="235"/>
                </a:cxn>
                <a:cxn ang="0">
                  <a:pos x="225" y="250"/>
                </a:cxn>
                <a:cxn ang="0">
                  <a:pos x="210" y="251"/>
                </a:cxn>
                <a:cxn ang="0">
                  <a:pos x="201" y="238"/>
                </a:cxn>
                <a:cxn ang="0">
                  <a:pos x="200" y="234"/>
                </a:cxn>
                <a:cxn ang="0">
                  <a:pos x="187" y="227"/>
                </a:cxn>
                <a:cxn ang="0">
                  <a:pos x="175" y="214"/>
                </a:cxn>
                <a:cxn ang="0">
                  <a:pos x="163" y="212"/>
                </a:cxn>
                <a:cxn ang="0">
                  <a:pos x="164" y="203"/>
                </a:cxn>
                <a:cxn ang="0">
                  <a:pos x="169" y="194"/>
                </a:cxn>
                <a:cxn ang="0">
                  <a:pos x="169" y="177"/>
                </a:cxn>
                <a:cxn ang="0">
                  <a:pos x="168" y="168"/>
                </a:cxn>
                <a:cxn ang="0">
                  <a:pos x="158" y="177"/>
                </a:cxn>
                <a:cxn ang="0">
                  <a:pos x="148" y="189"/>
                </a:cxn>
                <a:cxn ang="0">
                  <a:pos x="124" y="188"/>
                </a:cxn>
                <a:cxn ang="0">
                  <a:pos x="112" y="179"/>
                </a:cxn>
                <a:cxn ang="0">
                  <a:pos x="119" y="169"/>
                </a:cxn>
                <a:cxn ang="0">
                  <a:pos x="120" y="151"/>
                </a:cxn>
                <a:cxn ang="0">
                  <a:pos x="100" y="141"/>
                </a:cxn>
                <a:cxn ang="0">
                  <a:pos x="82" y="138"/>
                </a:cxn>
                <a:cxn ang="0">
                  <a:pos x="78" y="123"/>
                </a:cxn>
                <a:cxn ang="0">
                  <a:pos x="67" y="111"/>
                </a:cxn>
                <a:cxn ang="0">
                  <a:pos x="54" y="113"/>
                </a:cxn>
                <a:cxn ang="0">
                  <a:pos x="49" y="90"/>
                </a:cxn>
                <a:cxn ang="0">
                  <a:pos x="42" y="79"/>
                </a:cxn>
                <a:cxn ang="0">
                  <a:pos x="26" y="81"/>
                </a:cxn>
                <a:cxn ang="0">
                  <a:pos x="15" y="74"/>
                </a:cxn>
                <a:cxn ang="0">
                  <a:pos x="2" y="59"/>
                </a:cxn>
                <a:cxn ang="0">
                  <a:pos x="0" y="31"/>
                </a:cxn>
              </a:cxnLst>
              <a:rect l="0" t="0" r="r" b="b"/>
              <a:pathLst>
                <a:path w="292" h="254">
                  <a:moveTo>
                    <a:pt x="0" y="31"/>
                  </a:moveTo>
                  <a:lnTo>
                    <a:pt x="6" y="30"/>
                  </a:lnTo>
                  <a:lnTo>
                    <a:pt x="22" y="21"/>
                  </a:lnTo>
                  <a:lnTo>
                    <a:pt x="36" y="14"/>
                  </a:lnTo>
                  <a:lnTo>
                    <a:pt x="47" y="9"/>
                  </a:lnTo>
                  <a:lnTo>
                    <a:pt x="51" y="8"/>
                  </a:lnTo>
                  <a:lnTo>
                    <a:pt x="54" y="7"/>
                  </a:lnTo>
                  <a:lnTo>
                    <a:pt x="68" y="5"/>
                  </a:lnTo>
                  <a:lnTo>
                    <a:pt x="72" y="13"/>
                  </a:lnTo>
                  <a:lnTo>
                    <a:pt x="73" y="16"/>
                  </a:lnTo>
                  <a:lnTo>
                    <a:pt x="77" y="19"/>
                  </a:lnTo>
                  <a:lnTo>
                    <a:pt x="84" y="15"/>
                  </a:lnTo>
                  <a:lnTo>
                    <a:pt x="84" y="16"/>
                  </a:lnTo>
                  <a:lnTo>
                    <a:pt x="88" y="18"/>
                  </a:lnTo>
                  <a:lnTo>
                    <a:pt x="91" y="19"/>
                  </a:lnTo>
                  <a:lnTo>
                    <a:pt x="95" y="21"/>
                  </a:lnTo>
                  <a:lnTo>
                    <a:pt x="102" y="25"/>
                  </a:lnTo>
                  <a:lnTo>
                    <a:pt x="104" y="26"/>
                  </a:lnTo>
                  <a:lnTo>
                    <a:pt x="105" y="28"/>
                  </a:lnTo>
                  <a:lnTo>
                    <a:pt x="108" y="29"/>
                  </a:lnTo>
                  <a:lnTo>
                    <a:pt x="109" y="29"/>
                  </a:lnTo>
                  <a:lnTo>
                    <a:pt x="119" y="25"/>
                  </a:lnTo>
                  <a:lnTo>
                    <a:pt x="125" y="25"/>
                  </a:lnTo>
                  <a:lnTo>
                    <a:pt x="137" y="18"/>
                  </a:lnTo>
                  <a:lnTo>
                    <a:pt x="139" y="18"/>
                  </a:lnTo>
                  <a:lnTo>
                    <a:pt x="140" y="16"/>
                  </a:lnTo>
                  <a:lnTo>
                    <a:pt x="140" y="14"/>
                  </a:lnTo>
                  <a:lnTo>
                    <a:pt x="139" y="13"/>
                  </a:lnTo>
                  <a:lnTo>
                    <a:pt x="150" y="14"/>
                  </a:lnTo>
                  <a:lnTo>
                    <a:pt x="151" y="14"/>
                  </a:lnTo>
                  <a:lnTo>
                    <a:pt x="151" y="12"/>
                  </a:lnTo>
                  <a:lnTo>
                    <a:pt x="150" y="9"/>
                  </a:lnTo>
                  <a:lnTo>
                    <a:pt x="149" y="8"/>
                  </a:lnTo>
                  <a:lnTo>
                    <a:pt x="150" y="5"/>
                  </a:lnTo>
                  <a:lnTo>
                    <a:pt x="151" y="3"/>
                  </a:lnTo>
                  <a:lnTo>
                    <a:pt x="156" y="2"/>
                  </a:lnTo>
                  <a:lnTo>
                    <a:pt x="160" y="2"/>
                  </a:lnTo>
                  <a:lnTo>
                    <a:pt x="160" y="5"/>
                  </a:lnTo>
                  <a:lnTo>
                    <a:pt x="160" y="7"/>
                  </a:lnTo>
                  <a:lnTo>
                    <a:pt x="164" y="8"/>
                  </a:lnTo>
                  <a:lnTo>
                    <a:pt x="168" y="7"/>
                  </a:lnTo>
                  <a:lnTo>
                    <a:pt x="181" y="0"/>
                  </a:lnTo>
                  <a:lnTo>
                    <a:pt x="184" y="2"/>
                  </a:lnTo>
                  <a:lnTo>
                    <a:pt x="184" y="4"/>
                  </a:lnTo>
                  <a:lnTo>
                    <a:pt x="185" y="9"/>
                  </a:lnTo>
                  <a:lnTo>
                    <a:pt x="186" y="9"/>
                  </a:lnTo>
                  <a:lnTo>
                    <a:pt x="187" y="12"/>
                  </a:lnTo>
                  <a:lnTo>
                    <a:pt x="190" y="13"/>
                  </a:lnTo>
                  <a:lnTo>
                    <a:pt x="191" y="13"/>
                  </a:lnTo>
                  <a:lnTo>
                    <a:pt x="200" y="7"/>
                  </a:lnTo>
                  <a:lnTo>
                    <a:pt x="204" y="7"/>
                  </a:lnTo>
                  <a:lnTo>
                    <a:pt x="205" y="8"/>
                  </a:lnTo>
                  <a:lnTo>
                    <a:pt x="206" y="9"/>
                  </a:lnTo>
                  <a:lnTo>
                    <a:pt x="205" y="14"/>
                  </a:lnTo>
                  <a:lnTo>
                    <a:pt x="205" y="16"/>
                  </a:lnTo>
                  <a:lnTo>
                    <a:pt x="206" y="21"/>
                  </a:lnTo>
                  <a:lnTo>
                    <a:pt x="210" y="29"/>
                  </a:lnTo>
                  <a:lnTo>
                    <a:pt x="211" y="31"/>
                  </a:lnTo>
                  <a:lnTo>
                    <a:pt x="216" y="33"/>
                  </a:lnTo>
                  <a:lnTo>
                    <a:pt x="219" y="33"/>
                  </a:lnTo>
                  <a:lnTo>
                    <a:pt x="224" y="34"/>
                  </a:lnTo>
                  <a:lnTo>
                    <a:pt x="234" y="31"/>
                  </a:lnTo>
                  <a:lnTo>
                    <a:pt x="236" y="34"/>
                  </a:lnTo>
                  <a:lnTo>
                    <a:pt x="238" y="35"/>
                  </a:lnTo>
                  <a:lnTo>
                    <a:pt x="241" y="41"/>
                  </a:lnTo>
                  <a:lnTo>
                    <a:pt x="242" y="43"/>
                  </a:lnTo>
                  <a:lnTo>
                    <a:pt x="245" y="44"/>
                  </a:lnTo>
                  <a:lnTo>
                    <a:pt x="253" y="48"/>
                  </a:lnTo>
                  <a:lnTo>
                    <a:pt x="255" y="49"/>
                  </a:lnTo>
                  <a:lnTo>
                    <a:pt x="255" y="53"/>
                  </a:lnTo>
                  <a:lnTo>
                    <a:pt x="253" y="55"/>
                  </a:lnTo>
                  <a:lnTo>
                    <a:pt x="252" y="58"/>
                  </a:lnTo>
                  <a:lnTo>
                    <a:pt x="248" y="65"/>
                  </a:lnTo>
                  <a:lnTo>
                    <a:pt x="242" y="80"/>
                  </a:lnTo>
                  <a:lnTo>
                    <a:pt x="236" y="84"/>
                  </a:lnTo>
                  <a:lnTo>
                    <a:pt x="235" y="86"/>
                  </a:lnTo>
                  <a:lnTo>
                    <a:pt x="235" y="87"/>
                  </a:lnTo>
                  <a:lnTo>
                    <a:pt x="237" y="90"/>
                  </a:lnTo>
                  <a:lnTo>
                    <a:pt x="238" y="92"/>
                  </a:lnTo>
                  <a:lnTo>
                    <a:pt x="240" y="94"/>
                  </a:lnTo>
                  <a:lnTo>
                    <a:pt x="241" y="95"/>
                  </a:lnTo>
                  <a:lnTo>
                    <a:pt x="245" y="97"/>
                  </a:lnTo>
                  <a:lnTo>
                    <a:pt x="250" y="100"/>
                  </a:lnTo>
                  <a:lnTo>
                    <a:pt x="256" y="101"/>
                  </a:lnTo>
                  <a:lnTo>
                    <a:pt x="266" y="101"/>
                  </a:lnTo>
                  <a:lnTo>
                    <a:pt x="268" y="101"/>
                  </a:lnTo>
                  <a:lnTo>
                    <a:pt x="268" y="105"/>
                  </a:lnTo>
                  <a:lnTo>
                    <a:pt x="272" y="110"/>
                  </a:lnTo>
                  <a:lnTo>
                    <a:pt x="277" y="115"/>
                  </a:lnTo>
                  <a:lnTo>
                    <a:pt x="280" y="117"/>
                  </a:lnTo>
                  <a:lnTo>
                    <a:pt x="281" y="118"/>
                  </a:lnTo>
                  <a:lnTo>
                    <a:pt x="280" y="121"/>
                  </a:lnTo>
                  <a:lnTo>
                    <a:pt x="278" y="126"/>
                  </a:lnTo>
                  <a:lnTo>
                    <a:pt x="278" y="130"/>
                  </a:lnTo>
                  <a:lnTo>
                    <a:pt x="286" y="140"/>
                  </a:lnTo>
                  <a:lnTo>
                    <a:pt x="288" y="141"/>
                  </a:lnTo>
                  <a:lnTo>
                    <a:pt x="291" y="143"/>
                  </a:lnTo>
                  <a:lnTo>
                    <a:pt x="292" y="145"/>
                  </a:lnTo>
                  <a:lnTo>
                    <a:pt x="292" y="146"/>
                  </a:lnTo>
                  <a:lnTo>
                    <a:pt x="291" y="148"/>
                  </a:lnTo>
                  <a:lnTo>
                    <a:pt x="291" y="156"/>
                  </a:lnTo>
                  <a:lnTo>
                    <a:pt x="291" y="158"/>
                  </a:lnTo>
                  <a:lnTo>
                    <a:pt x="289" y="159"/>
                  </a:lnTo>
                  <a:lnTo>
                    <a:pt x="287" y="161"/>
                  </a:lnTo>
                  <a:lnTo>
                    <a:pt x="286" y="161"/>
                  </a:lnTo>
                  <a:lnTo>
                    <a:pt x="284" y="162"/>
                  </a:lnTo>
                  <a:lnTo>
                    <a:pt x="281" y="166"/>
                  </a:lnTo>
                  <a:lnTo>
                    <a:pt x="275" y="168"/>
                  </a:lnTo>
                  <a:lnTo>
                    <a:pt x="273" y="173"/>
                  </a:lnTo>
                  <a:lnTo>
                    <a:pt x="272" y="178"/>
                  </a:lnTo>
                  <a:lnTo>
                    <a:pt x="271" y="178"/>
                  </a:lnTo>
                  <a:lnTo>
                    <a:pt x="270" y="179"/>
                  </a:lnTo>
                  <a:lnTo>
                    <a:pt x="268" y="178"/>
                  </a:lnTo>
                  <a:lnTo>
                    <a:pt x="265" y="176"/>
                  </a:lnTo>
                  <a:lnTo>
                    <a:pt x="265" y="176"/>
                  </a:lnTo>
                  <a:lnTo>
                    <a:pt x="261" y="174"/>
                  </a:lnTo>
                  <a:lnTo>
                    <a:pt x="255" y="179"/>
                  </a:lnTo>
                  <a:lnTo>
                    <a:pt x="251" y="183"/>
                  </a:lnTo>
                  <a:lnTo>
                    <a:pt x="248" y="188"/>
                  </a:lnTo>
                  <a:lnTo>
                    <a:pt x="243" y="199"/>
                  </a:lnTo>
                  <a:lnTo>
                    <a:pt x="243" y="202"/>
                  </a:lnTo>
                  <a:lnTo>
                    <a:pt x="241" y="203"/>
                  </a:lnTo>
                  <a:lnTo>
                    <a:pt x="238" y="209"/>
                  </a:lnTo>
                  <a:lnTo>
                    <a:pt x="238" y="214"/>
                  </a:lnTo>
                  <a:lnTo>
                    <a:pt x="240" y="220"/>
                  </a:lnTo>
                  <a:lnTo>
                    <a:pt x="241" y="227"/>
                  </a:lnTo>
                  <a:lnTo>
                    <a:pt x="241" y="228"/>
                  </a:lnTo>
                  <a:lnTo>
                    <a:pt x="246" y="235"/>
                  </a:lnTo>
                  <a:lnTo>
                    <a:pt x="246" y="237"/>
                  </a:lnTo>
                  <a:lnTo>
                    <a:pt x="245" y="243"/>
                  </a:lnTo>
                  <a:lnTo>
                    <a:pt x="237" y="250"/>
                  </a:lnTo>
                  <a:lnTo>
                    <a:pt x="225" y="250"/>
                  </a:lnTo>
                  <a:lnTo>
                    <a:pt x="221" y="253"/>
                  </a:lnTo>
                  <a:lnTo>
                    <a:pt x="220" y="254"/>
                  </a:lnTo>
                  <a:lnTo>
                    <a:pt x="212" y="254"/>
                  </a:lnTo>
                  <a:lnTo>
                    <a:pt x="210" y="251"/>
                  </a:lnTo>
                  <a:lnTo>
                    <a:pt x="207" y="244"/>
                  </a:lnTo>
                  <a:lnTo>
                    <a:pt x="204" y="238"/>
                  </a:lnTo>
                  <a:lnTo>
                    <a:pt x="204" y="237"/>
                  </a:lnTo>
                  <a:lnTo>
                    <a:pt x="201" y="238"/>
                  </a:lnTo>
                  <a:lnTo>
                    <a:pt x="200" y="239"/>
                  </a:lnTo>
                  <a:lnTo>
                    <a:pt x="197" y="238"/>
                  </a:lnTo>
                  <a:lnTo>
                    <a:pt x="197" y="237"/>
                  </a:lnTo>
                  <a:lnTo>
                    <a:pt x="200" y="234"/>
                  </a:lnTo>
                  <a:lnTo>
                    <a:pt x="200" y="233"/>
                  </a:lnTo>
                  <a:lnTo>
                    <a:pt x="199" y="230"/>
                  </a:lnTo>
                  <a:lnTo>
                    <a:pt x="195" y="228"/>
                  </a:lnTo>
                  <a:lnTo>
                    <a:pt x="187" y="227"/>
                  </a:lnTo>
                  <a:lnTo>
                    <a:pt x="186" y="225"/>
                  </a:lnTo>
                  <a:lnTo>
                    <a:pt x="185" y="222"/>
                  </a:lnTo>
                  <a:lnTo>
                    <a:pt x="184" y="220"/>
                  </a:lnTo>
                  <a:lnTo>
                    <a:pt x="175" y="214"/>
                  </a:lnTo>
                  <a:lnTo>
                    <a:pt x="173" y="213"/>
                  </a:lnTo>
                  <a:lnTo>
                    <a:pt x="169" y="213"/>
                  </a:lnTo>
                  <a:lnTo>
                    <a:pt x="164" y="213"/>
                  </a:lnTo>
                  <a:lnTo>
                    <a:pt x="163" y="212"/>
                  </a:lnTo>
                  <a:lnTo>
                    <a:pt x="163" y="210"/>
                  </a:lnTo>
                  <a:lnTo>
                    <a:pt x="165" y="207"/>
                  </a:lnTo>
                  <a:lnTo>
                    <a:pt x="165" y="205"/>
                  </a:lnTo>
                  <a:lnTo>
                    <a:pt x="164" y="203"/>
                  </a:lnTo>
                  <a:lnTo>
                    <a:pt x="168" y="200"/>
                  </a:lnTo>
                  <a:lnTo>
                    <a:pt x="169" y="199"/>
                  </a:lnTo>
                  <a:lnTo>
                    <a:pt x="169" y="197"/>
                  </a:lnTo>
                  <a:lnTo>
                    <a:pt x="169" y="194"/>
                  </a:lnTo>
                  <a:lnTo>
                    <a:pt x="169" y="193"/>
                  </a:lnTo>
                  <a:lnTo>
                    <a:pt x="163" y="192"/>
                  </a:lnTo>
                  <a:lnTo>
                    <a:pt x="164" y="181"/>
                  </a:lnTo>
                  <a:lnTo>
                    <a:pt x="169" y="177"/>
                  </a:lnTo>
                  <a:lnTo>
                    <a:pt x="171" y="176"/>
                  </a:lnTo>
                  <a:lnTo>
                    <a:pt x="173" y="172"/>
                  </a:lnTo>
                  <a:lnTo>
                    <a:pt x="171" y="168"/>
                  </a:lnTo>
                  <a:lnTo>
                    <a:pt x="168" y="168"/>
                  </a:lnTo>
                  <a:lnTo>
                    <a:pt x="165" y="169"/>
                  </a:lnTo>
                  <a:lnTo>
                    <a:pt x="159" y="173"/>
                  </a:lnTo>
                  <a:lnTo>
                    <a:pt x="158" y="176"/>
                  </a:lnTo>
                  <a:lnTo>
                    <a:pt x="158" y="177"/>
                  </a:lnTo>
                  <a:lnTo>
                    <a:pt x="155" y="179"/>
                  </a:lnTo>
                  <a:lnTo>
                    <a:pt x="153" y="187"/>
                  </a:lnTo>
                  <a:lnTo>
                    <a:pt x="150" y="188"/>
                  </a:lnTo>
                  <a:lnTo>
                    <a:pt x="148" y="189"/>
                  </a:lnTo>
                  <a:lnTo>
                    <a:pt x="145" y="191"/>
                  </a:lnTo>
                  <a:lnTo>
                    <a:pt x="139" y="189"/>
                  </a:lnTo>
                  <a:lnTo>
                    <a:pt x="129" y="188"/>
                  </a:lnTo>
                  <a:lnTo>
                    <a:pt x="124" y="188"/>
                  </a:lnTo>
                  <a:lnTo>
                    <a:pt x="120" y="188"/>
                  </a:lnTo>
                  <a:lnTo>
                    <a:pt x="117" y="187"/>
                  </a:lnTo>
                  <a:lnTo>
                    <a:pt x="112" y="182"/>
                  </a:lnTo>
                  <a:lnTo>
                    <a:pt x="112" y="179"/>
                  </a:lnTo>
                  <a:lnTo>
                    <a:pt x="112" y="178"/>
                  </a:lnTo>
                  <a:lnTo>
                    <a:pt x="118" y="174"/>
                  </a:lnTo>
                  <a:lnTo>
                    <a:pt x="119" y="173"/>
                  </a:lnTo>
                  <a:lnTo>
                    <a:pt x="119" y="169"/>
                  </a:lnTo>
                  <a:lnTo>
                    <a:pt x="118" y="166"/>
                  </a:lnTo>
                  <a:lnTo>
                    <a:pt x="115" y="159"/>
                  </a:lnTo>
                  <a:lnTo>
                    <a:pt x="115" y="158"/>
                  </a:lnTo>
                  <a:lnTo>
                    <a:pt x="120" y="151"/>
                  </a:lnTo>
                  <a:lnTo>
                    <a:pt x="115" y="143"/>
                  </a:lnTo>
                  <a:lnTo>
                    <a:pt x="107" y="140"/>
                  </a:lnTo>
                  <a:lnTo>
                    <a:pt x="103" y="141"/>
                  </a:lnTo>
                  <a:lnTo>
                    <a:pt x="100" y="141"/>
                  </a:lnTo>
                  <a:lnTo>
                    <a:pt x="93" y="137"/>
                  </a:lnTo>
                  <a:lnTo>
                    <a:pt x="91" y="137"/>
                  </a:lnTo>
                  <a:lnTo>
                    <a:pt x="88" y="137"/>
                  </a:lnTo>
                  <a:lnTo>
                    <a:pt x="82" y="138"/>
                  </a:lnTo>
                  <a:lnTo>
                    <a:pt x="81" y="137"/>
                  </a:lnTo>
                  <a:lnTo>
                    <a:pt x="79" y="137"/>
                  </a:lnTo>
                  <a:lnTo>
                    <a:pt x="78" y="130"/>
                  </a:lnTo>
                  <a:lnTo>
                    <a:pt x="78" y="123"/>
                  </a:lnTo>
                  <a:lnTo>
                    <a:pt x="77" y="120"/>
                  </a:lnTo>
                  <a:lnTo>
                    <a:pt x="73" y="115"/>
                  </a:lnTo>
                  <a:lnTo>
                    <a:pt x="68" y="112"/>
                  </a:lnTo>
                  <a:lnTo>
                    <a:pt x="67" y="111"/>
                  </a:lnTo>
                  <a:lnTo>
                    <a:pt x="64" y="111"/>
                  </a:lnTo>
                  <a:lnTo>
                    <a:pt x="62" y="113"/>
                  </a:lnTo>
                  <a:lnTo>
                    <a:pt x="58" y="113"/>
                  </a:lnTo>
                  <a:lnTo>
                    <a:pt x="54" y="113"/>
                  </a:lnTo>
                  <a:lnTo>
                    <a:pt x="53" y="112"/>
                  </a:lnTo>
                  <a:lnTo>
                    <a:pt x="51" y="111"/>
                  </a:lnTo>
                  <a:lnTo>
                    <a:pt x="51" y="108"/>
                  </a:lnTo>
                  <a:lnTo>
                    <a:pt x="49" y="90"/>
                  </a:lnTo>
                  <a:lnTo>
                    <a:pt x="47" y="85"/>
                  </a:lnTo>
                  <a:lnTo>
                    <a:pt x="46" y="81"/>
                  </a:lnTo>
                  <a:lnTo>
                    <a:pt x="45" y="80"/>
                  </a:lnTo>
                  <a:lnTo>
                    <a:pt x="42" y="79"/>
                  </a:lnTo>
                  <a:lnTo>
                    <a:pt x="38" y="76"/>
                  </a:lnTo>
                  <a:lnTo>
                    <a:pt x="35" y="77"/>
                  </a:lnTo>
                  <a:lnTo>
                    <a:pt x="32" y="77"/>
                  </a:lnTo>
                  <a:lnTo>
                    <a:pt x="26" y="81"/>
                  </a:lnTo>
                  <a:lnTo>
                    <a:pt x="21" y="81"/>
                  </a:lnTo>
                  <a:lnTo>
                    <a:pt x="17" y="79"/>
                  </a:lnTo>
                  <a:lnTo>
                    <a:pt x="17" y="75"/>
                  </a:lnTo>
                  <a:lnTo>
                    <a:pt x="15" y="74"/>
                  </a:lnTo>
                  <a:lnTo>
                    <a:pt x="6" y="70"/>
                  </a:lnTo>
                  <a:lnTo>
                    <a:pt x="6" y="66"/>
                  </a:lnTo>
                  <a:lnTo>
                    <a:pt x="2" y="62"/>
                  </a:lnTo>
                  <a:lnTo>
                    <a:pt x="2" y="59"/>
                  </a:lnTo>
                  <a:lnTo>
                    <a:pt x="6" y="49"/>
                  </a:lnTo>
                  <a:lnTo>
                    <a:pt x="6" y="45"/>
                  </a:lnTo>
                  <a:lnTo>
                    <a:pt x="5" y="41"/>
                  </a:lnTo>
                  <a:lnTo>
                    <a:pt x="0"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5" name="Freeform 1492">
              <a:extLst>
                <a:ext uri="{FF2B5EF4-FFF2-40B4-BE49-F238E27FC236}">
                  <a16:creationId xmlns:a16="http://schemas.microsoft.com/office/drawing/2014/main" id="{8BA9410E-D712-9A92-EA4C-5E7A8B618136}"/>
                </a:ext>
              </a:extLst>
            </p:cNvPr>
            <p:cNvSpPr>
              <a:spLocks/>
            </p:cNvSpPr>
            <p:nvPr/>
          </p:nvSpPr>
          <p:spPr bwMode="auto">
            <a:xfrm>
              <a:off x="2220136" y="3740939"/>
              <a:ext cx="408603" cy="355428"/>
            </a:xfrm>
            <a:custGeom>
              <a:avLst/>
              <a:gdLst/>
              <a:ahLst/>
              <a:cxnLst>
                <a:cxn ang="0">
                  <a:pos x="36" y="14"/>
                </a:cxn>
                <a:cxn ang="0">
                  <a:pos x="68" y="5"/>
                </a:cxn>
                <a:cxn ang="0">
                  <a:pos x="84" y="15"/>
                </a:cxn>
                <a:cxn ang="0">
                  <a:pos x="95" y="21"/>
                </a:cxn>
                <a:cxn ang="0">
                  <a:pos x="108" y="29"/>
                </a:cxn>
                <a:cxn ang="0">
                  <a:pos x="137" y="18"/>
                </a:cxn>
                <a:cxn ang="0">
                  <a:pos x="139" y="13"/>
                </a:cxn>
                <a:cxn ang="0">
                  <a:pos x="150" y="9"/>
                </a:cxn>
                <a:cxn ang="0">
                  <a:pos x="156" y="2"/>
                </a:cxn>
                <a:cxn ang="0">
                  <a:pos x="164" y="8"/>
                </a:cxn>
                <a:cxn ang="0">
                  <a:pos x="184" y="4"/>
                </a:cxn>
                <a:cxn ang="0">
                  <a:pos x="190" y="13"/>
                </a:cxn>
                <a:cxn ang="0">
                  <a:pos x="205" y="8"/>
                </a:cxn>
                <a:cxn ang="0">
                  <a:pos x="206" y="21"/>
                </a:cxn>
                <a:cxn ang="0">
                  <a:pos x="219" y="33"/>
                </a:cxn>
                <a:cxn ang="0">
                  <a:pos x="238" y="35"/>
                </a:cxn>
                <a:cxn ang="0">
                  <a:pos x="253" y="48"/>
                </a:cxn>
                <a:cxn ang="0">
                  <a:pos x="252" y="58"/>
                </a:cxn>
                <a:cxn ang="0">
                  <a:pos x="235" y="86"/>
                </a:cxn>
                <a:cxn ang="0">
                  <a:pos x="240" y="94"/>
                </a:cxn>
                <a:cxn ang="0">
                  <a:pos x="256" y="101"/>
                </a:cxn>
                <a:cxn ang="0">
                  <a:pos x="272" y="110"/>
                </a:cxn>
                <a:cxn ang="0">
                  <a:pos x="280" y="121"/>
                </a:cxn>
                <a:cxn ang="0">
                  <a:pos x="288" y="141"/>
                </a:cxn>
                <a:cxn ang="0">
                  <a:pos x="291" y="148"/>
                </a:cxn>
                <a:cxn ang="0">
                  <a:pos x="287" y="161"/>
                </a:cxn>
                <a:cxn ang="0">
                  <a:pos x="275" y="168"/>
                </a:cxn>
                <a:cxn ang="0">
                  <a:pos x="270" y="179"/>
                </a:cxn>
                <a:cxn ang="0">
                  <a:pos x="261" y="174"/>
                </a:cxn>
                <a:cxn ang="0">
                  <a:pos x="243" y="199"/>
                </a:cxn>
                <a:cxn ang="0">
                  <a:pos x="238" y="214"/>
                </a:cxn>
                <a:cxn ang="0">
                  <a:pos x="246" y="235"/>
                </a:cxn>
                <a:cxn ang="0">
                  <a:pos x="225" y="250"/>
                </a:cxn>
                <a:cxn ang="0">
                  <a:pos x="210" y="251"/>
                </a:cxn>
                <a:cxn ang="0">
                  <a:pos x="201" y="238"/>
                </a:cxn>
                <a:cxn ang="0">
                  <a:pos x="200" y="234"/>
                </a:cxn>
                <a:cxn ang="0">
                  <a:pos x="187" y="227"/>
                </a:cxn>
                <a:cxn ang="0">
                  <a:pos x="175" y="214"/>
                </a:cxn>
                <a:cxn ang="0">
                  <a:pos x="163" y="212"/>
                </a:cxn>
                <a:cxn ang="0">
                  <a:pos x="164" y="203"/>
                </a:cxn>
                <a:cxn ang="0">
                  <a:pos x="169" y="194"/>
                </a:cxn>
                <a:cxn ang="0">
                  <a:pos x="169" y="177"/>
                </a:cxn>
                <a:cxn ang="0">
                  <a:pos x="168" y="168"/>
                </a:cxn>
                <a:cxn ang="0">
                  <a:pos x="158" y="177"/>
                </a:cxn>
                <a:cxn ang="0">
                  <a:pos x="148" y="189"/>
                </a:cxn>
                <a:cxn ang="0">
                  <a:pos x="124" y="188"/>
                </a:cxn>
                <a:cxn ang="0">
                  <a:pos x="112" y="179"/>
                </a:cxn>
                <a:cxn ang="0">
                  <a:pos x="119" y="169"/>
                </a:cxn>
                <a:cxn ang="0">
                  <a:pos x="120" y="151"/>
                </a:cxn>
                <a:cxn ang="0">
                  <a:pos x="100" y="141"/>
                </a:cxn>
                <a:cxn ang="0">
                  <a:pos x="82" y="138"/>
                </a:cxn>
                <a:cxn ang="0">
                  <a:pos x="78" y="123"/>
                </a:cxn>
                <a:cxn ang="0">
                  <a:pos x="67" y="111"/>
                </a:cxn>
                <a:cxn ang="0">
                  <a:pos x="54" y="113"/>
                </a:cxn>
                <a:cxn ang="0">
                  <a:pos x="49" y="90"/>
                </a:cxn>
                <a:cxn ang="0">
                  <a:pos x="42" y="79"/>
                </a:cxn>
                <a:cxn ang="0">
                  <a:pos x="26" y="81"/>
                </a:cxn>
                <a:cxn ang="0">
                  <a:pos x="15" y="74"/>
                </a:cxn>
                <a:cxn ang="0">
                  <a:pos x="2" y="59"/>
                </a:cxn>
                <a:cxn ang="0">
                  <a:pos x="0" y="31"/>
                </a:cxn>
              </a:cxnLst>
              <a:rect l="0" t="0" r="r" b="b"/>
              <a:pathLst>
                <a:path w="292" h="254">
                  <a:moveTo>
                    <a:pt x="0" y="31"/>
                  </a:moveTo>
                  <a:lnTo>
                    <a:pt x="6" y="30"/>
                  </a:lnTo>
                  <a:lnTo>
                    <a:pt x="22" y="21"/>
                  </a:lnTo>
                  <a:lnTo>
                    <a:pt x="36" y="14"/>
                  </a:lnTo>
                  <a:lnTo>
                    <a:pt x="47" y="9"/>
                  </a:lnTo>
                  <a:lnTo>
                    <a:pt x="51" y="8"/>
                  </a:lnTo>
                  <a:lnTo>
                    <a:pt x="54" y="7"/>
                  </a:lnTo>
                  <a:lnTo>
                    <a:pt x="68" y="5"/>
                  </a:lnTo>
                  <a:lnTo>
                    <a:pt x="72" y="13"/>
                  </a:lnTo>
                  <a:lnTo>
                    <a:pt x="73" y="16"/>
                  </a:lnTo>
                  <a:lnTo>
                    <a:pt x="77" y="19"/>
                  </a:lnTo>
                  <a:lnTo>
                    <a:pt x="84" y="15"/>
                  </a:lnTo>
                  <a:lnTo>
                    <a:pt x="84" y="16"/>
                  </a:lnTo>
                  <a:lnTo>
                    <a:pt x="88" y="18"/>
                  </a:lnTo>
                  <a:lnTo>
                    <a:pt x="91" y="19"/>
                  </a:lnTo>
                  <a:lnTo>
                    <a:pt x="95" y="21"/>
                  </a:lnTo>
                  <a:lnTo>
                    <a:pt x="102" y="25"/>
                  </a:lnTo>
                  <a:lnTo>
                    <a:pt x="104" y="26"/>
                  </a:lnTo>
                  <a:lnTo>
                    <a:pt x="105" y="28"/>
                  </a:lnTo>
                  <a:lnTo>
                    <a:pt x="108" y="29"/>
                  </a:lnTo>
                  <a:lnTo>
                    <a:pt x="109" y="29"/>
                  </a:lnTo>
                  <a:lnTo>
                    <a:pt x="119" y="25"/>
                  </a:lnTo>
                  <a:lnTo>
                    <a:pt x="125" y="25"/>
                  </a:lnTo>
                  <a:lnTo>
                    <a:pt x="137" y="18"/>
                  </a:lnTo>
                  <a:lnTo>
                    <a:pt x="139" y="18"/>
                  </a:lnTo>
                  <a:lnTo>
                    <a:pt x="140" y="16"/>
                  </a:lnTo>
                  <a:lnTo>
                    <a:pt x="140" y="14"/>
                  </a:lnTo>
                  <a:lnTo>
                    <a:pt x="139" y="13"/>
                  </a:lnTo>
                  <a:lnTo>
                    <a:pt x="150" y="14"/>
                  </a:lnTo>
                  <a:lnTo>
                    <a:pt x="151" y="14"/>
                  </a:lnTo>
                  <a:lnTo>
                    <a:pt x="151" y="12"/>
                  </a:lnTo>
                  <a:lnTo>
                    <a:pt x="150" y="9"/>
                  </a:lnTo>
                  <a:lnTo>
                    <a:pt x="149" y="8"/>
                  </a:lnTo>
                  <a:lnTo>
                    <a:pt x="150" y="5"/>
                  </a:lnTo>
                  <a:lnTo>
                    <a:pt x="151" y="3"/>
                  </a:lnTo>
                  <a:lnTo>
                    <a:pt x="156" y="2"/>
                  </a:lnTo>
                  <a:lnTo>
                    <a:pt x="160" y="2"/>
                  </a:lnTo>
                  <a:lnTo>
                    <a:pt x="160" y="5"/>
                  </a:lnTo>
                  <a:lnTo>
                    <a:pt x="160" y="7"/>
                  </a:lnTo>
                  <a:lnTo>
                    <a:pt x="164" y="8"/>
                  </a:lnTo>
                  <a:lnTo>
                    <a:pt x="168" y="7"/>
                  </a:lnTo>
                  <a:lnTo>
                    <a:pt x="181" y="0"/>
                  </a:lnTo>
                  <a:lnTo>
                    <a:pt x="184" y="2"/>
                  </a:lnTo>
                  <a:lnTo>
                    <a:pt x="184" y="4"/>
                  </a:lnTo>
                  <a:lnTo>
                    <a:pt x="185" y="9"/>
                  </a:lnTo>
                  <a:lnTo>
                    <a:pt x="186" y="9"/>
                  </a:lnTo>
                  <a:lnTo>
                    <a:pt x="187" y="12"/>
                  </a:lnTo>
                  <a:lnTo>
                    <a:pt x="190" y="13"/>
                  </a:lnTo>
                  <a:lnTo>
                    <a:pt x="191" y="13"/>
                  </a:lnTo>
                  <a:lnTo>
                    <a:pt x="200" y="7"/>
                  </a:lnTo>
                  <a:lnTo>
                    <a:pt x="204" y="7"/>
                  </a:lnTo>
                  <a:lnTo>
                    <a:pt x="205" y="8"/>
                  </a:lnTo>
                  <a:lnTo>
                    <a:pt x="206" y="9"/>
                  </a:lnTo>
                  <a:lnTo>
                    <a:pt x="205" y="14"/>
                  </a:lnTo>
                  <a:lnTo>
                    <a:pt x="205" y="16"/>
                  </a:lnTo>
                  <a:lnTo>
                    <a:pt x="206" y="21"/>
                  </a:lnTo>
                  <a:lnTo>
                    <a:pt x="210" y="29"/>
                  </a:lnTo>
                  <a:lnTo>
                    <a:pt x="211" y="31"/>
                  </a:lnTo>
                  <a:lnTo>
                    <a:pt x="216" y="33"/>
                  </a:lnTo>
                  <a:lnTo>
                    <a:pt x="219" y="33"/>
                  </a:lnTo>
                  <a:lnTo>
                    <a:pt x="224" y="34"/>
                  </a:lnTo>
                  <a:lnTo>
                    <a:pt x="234" y="31"/>
                  </a:lnTo>
                  <a:lnTo>
                    <a:pt x="236" y="34"/>
                  </a:lnTo>
                  <a:lnTo>
                    <a:pt x="238" y="35"/>
                  </a:lnTo>
                  <a:lnTo>
                    <a:pt x="241" y="41"/>
                  </a:lnTo>
                  <a:lnTo>
                    <a:pt x="242" y="43"/>
                  </a:lnTo>
                  <a:lnTo>
                    <a:pt x="245" y="44"/>
                  </a:lnTo>
                  <a:lnTo>
                    <a:pt x="253" y="48"/>
                  </a:lnTo>
                  <a:lnTo>
                    <a:pt x="255" y="49"/>
                  </a:lnTo>
                  <a:lnTo>
                    <a:pt x="255" y="53"/>
                  </a:lnTo>
                  <a:lnTo>
                    <a:pt x="253" y="55"/>
                  </a:lnTo>
                  <a:lnTo>
                    <a:pt x="252" y="58"/>
                  </a:lnTo>
                  <a:lnTo>
                    <a:pt x="248" y="65"/>
                  </a:lnTo>
                  <a:lnTo>
                    <a:pt x="242" y="80"/>
                  </a:lnTo>
                  <a:lnTo>
                    <a:pt x="236" y="84"/>
                  </a:lnTo>
                  <a:lnTo>
                    <a:pt x="235" y="86"/>
                  </a:lnTo>
                  <a:lnTo>
                    <a:pt x="235" y="87"/>
                  </a:lnTo>
                  <a:lnTo>
                    <a:pt x="237" y="90"/>
                  </a:lnTo>
                  <a:lnTo>
                    <a:pt x="238" y="92"/>
                  </a:lnTo>
                  <a:lnTo>
                    <a:pt x="240" y="94"/>
                  </a:lnTo>
                  <a:lnTo>
                    <a:pt x="241" y="95"/>
                  </a:lnTo>
                  <a:lnTo>
                    <a:pt x="245" y="97"/>
                  </a:lnTo>
                  <a:lnTo>
                    <a:pt x="250" y="100"/>
                  </a:lnTo>
                  <a:lnTo>
                    <a:pt x="256" y="101"/>
                  </a:lnTo>
                  <a:lnTo>
                    <a:pt x="266" y="101"/>
                  </a:lnTo>
                  <a:lnTo>
                    <a:pt x="268" y="101"/>
                  </a:lnTo>
                  <a:lnTo>
                    <a:pt x="268" y="105"/>
                  </a:lnTo>
                  <a:lnTo>
                    <a:pt x="272" y="110"/>
                  </a:lnTo>
                  <a:lnTo>
                    <a:pt x="277" y="115"/>
                  </a:lnTo>
                  <a:lnTo>
                    <a:pt x="280" y="117"/>
                  </a:lnTo>
                  <a:lnTo>
                    <a:pt x="281" y="118"/>
                  </a:lnTo>
                  <a:lnTo>
                    <a:pt x="280" y="121"/>
                  </a:lnTo>
                  <a:lnTo>
                    <a:pt x="278" y="126"/>
                  </a:lnTo>
                  <a:lnTo>
                    <a:pt x="278" y="130"/>
                  </a:lnTo>
                  <a:lnTo>
                    <a:pt x="286" y="140"/>
                  </a:lnTo>
                  <a:lnTo>
                    <a:pt x="288" y="141"/>
                  </a:lnTo>
                  <a:lnTo>
                    <a:pt x="291" y="143"/>
                  </a:lnTo>
                  <a:lnTo>
                    <a:pt x="292" y="145"/>
                  </a:lnTo>
                  <a:lnTo>
                    <a:pt x="292" y="146"/>
                  </a:lnTo>
                  <a:lnTo>
                    <a:pt x="291" y="148"/>
                  </a:lnTo>
                  <a:lnTo>
                    <a:pt x="291" y="156"/>
                  </a:lnTo>
                  <a:lnTo>
                    <a:pt x="291" y="158"/>
                  </a:lnTo>
                  <a:lnTo>
                    <a:pt x="289" y="159"/>
                  </a:lnTo>
                  <a:lnTo>
                    <a:pt x="287" y="161"/>
                  </a:lnTo>
                  <a:lnTo>
                    <a:pt x="286" y="161"/>
                  </a:lnTo>
                  <a:lnTo>
                    <a:pt x="284" y="162"/>
                  </a:lnTo>
                  <a:lnTo>
                    <a:pt x="281" y="166"/>
                  </a:lnTo>
                  <a:lnTo>
                    <a:pt x="275" y="168"/>
                  </a:lnTo>
                  <a:lnTo>
                    <a:pt x="273" y="173"/>
                  </a:lnTo>
                  <a:lnTo>
                    <a:pt x="272" y="178"/>
                  </a:lnTo>
                  <a:lnTo>
                    <a:pt x="271" y="178"/>
                  </a:lnTo>
                  <a:lnTo>
                    <a:pt x="270" y="179"/>
                  </a:lnTo>
                  <a:lnTo>
                    <a:pt x="268" y="178"/>
                  </a:lnTo>
                  <a:lnTo>
                    <a:pt x="265" y="176"/>
                  </a:lnTo>
                  <a:lnTo>
                    <a:pt x="265" y="176"/>
                  </a:lnTo>
                  <a:lnTo>
                    <a:pt x="261" y="174"/>
                  </a:lnTo>
                  <a:lnTo>
                    <a:pt x="255" y="179"/>
                  </a:lnTo>
                  <a:lnTo>
                    <a:pt x="251" y="183"/>
                  </a:lnTo>
                  <a:lnTo>
                    <a:pt x="248" y="188"/>
                  </a:lnTo>
                  <a:lnTo>
                    <a:pt x="243" y="199"/>
                  </a:lnTo>
                  <a:lnTo>
                    <a:pt x="243" y="202"/>
                  </a:lnTo>
                  <a:lnTo>
                    <a:pt x="241" y="203"/>
                  </a:lnTo>
                  <a:lnTo>
                    <a:pt x="238" y="209"/>
                  </a:lnTo>
                  <a:lnTo>
                    <a:pt x="238" y="214"/>
                  </a:lnTo>
                  <a:lnTo>
                    <a:pt x="240" y="220"/>
                  </a:lnTo>
                  <a:lnTo>
                    <a:pt x="241" y="227"/>
                  </a:lnTo>
                  <a:lnTo>
                    <a:pt x="241" y="228"/>
                  </a:lnTo>
                  <a:lnTo>
                    <a:pt x="246" y="235"/>
                  </a:lnTo>
                  <a:lnTo>
                    <a:pt x="246" y="237"/>
                  </a:lnTo>
                  <a:lnTo>
                    <a:pt x="245" y="243"/>
                  </a:lnTo>
                  <a:lnTo>
                    <a:pt x="237" y="250"/>
                  </a:lnTo>
                  <a:lnTo>
                    <a:pt x="225" y="250"/>
                  </a:lnTo>
                  <a:lnTo>
                    <a:pt x="221" y="253"/>
                  </a:lnTo>
                  <a:lnTo>
                    <a:pt x="220" y="254"/>
                  </a:lnTo>
                  <a:lnTo>
                    <a:pt x="212" y="254"/>
                  </a:lnTo>
                  <a:lnTo>
                    <a:pt x="210" y="251"/>
                  </a:lnTo>
                  <a:lnTo>
                    <a:pt x="207" y="244"/>
                  </a:lnTo>
                  <a:lnTo>
                    <a:pt x="204" y="238"/>
                  </a:lnTo>
                  <a:lnTo>
                    <a:pt x="204" y="237"/>
                  </a:lnTo>
                  <a:lnTo>
                    <a:pt x="201" y="238"/>
                  </a:lnTo>
                  <a:lnTo>
                    <a:pt x="200" y="239"/>
                  </a:lnTo>
                  <a:lnTo>
                    <a:pt x="197" y="238"/>
                  </a:lnTo>
                  <a:lnTo>
                    <a:pt x="197" y="237"/>
                  </a:lnTo>
                  <a:lnTo>
                    <a:pt x="200" y="234"/>
                  </a:lnTo>
                  <a:lnTo>
                    <a:pt x="200" y="233"/>
                  </a:lnTo>
                  <a:lnTo>
                    <a:pt x="199" y="230"/>
                  </a:lnTo>
                  <a:lnTo>
                    <a:pt x="195" y="228"/>
                  </a:lnTo>
                  <a:lnTo>
                    <a:pt x="187" y="227"/>
                  </a:lnTo>
                  <a:lnTo>
                    <a:pt x="186" y="225"/>
                  </a:lnTo>
                  <a:lnTo>
                    <a:pt x="185" y="222"/>
                  </a:lnTo>
                  <a:lnTo>
                    <a:pt x="184" y="220"/>
                  </a:lnTo>
                  <a:lnTo>
                    <a:pt x="175" y="214"/>
                  </a:lnTo>
                  <a:lnTo>
                    <a:pt x="173" y="213"/>
                  </a:lnTo>
                  <a:lnTo>
                    <a:pt x="169" y="213"/>
                  </a:lnTo>
                  <a:lnTo>
                    <a:pt x="164" y="213"/>
                  </a:lnTo>
                  <a:lnTo>
                    <a:pt x="163" y="212"/>
                  </a:lnTo>
                  <a:lnTo>
                    <a:pt x="163" y="210"/>
                  </a:lnTo>
                  <a:lnTo>
                    <a:pt x="165" y="207"/>
                  </a:lnTo>
                  <a:lnTo>
                    <a:pt x="165" y="205"/>
                  </a:lnTo>
                  <a:lnTo>
                    <a:pt x="164" y="203"/>
                  </a:lnTo>
                  <a:lnTo>
                    <a:pt x="168" y="200"/>
                  </a:lnTo>
                  <a:lnTo>
                    <a:pt x="169" y="199"/>
                  </a:lnTo>
                  <a:lnTo>
                    <a:pt x="169" y="197"/>
                  </a:lnTo>
                  <a:lnTo>
                    <a:pt x="169" y="194"/>
                  </a:lnTo>
                  <a:lnTo>
                    <a:pt x="169" y="193"/>
                  </a:lnTo>
                  <a:lnTo>
                    <a:pt x="163" y="192"/>
                  </a:lnTo>
                  <a:lnTo>
                    <a:pt x="164" y="181"/>
                  </a:lnTo>
                  <a:lnTo>
                    <a:pt x="169" y="177"/>
                  </a:lnTo>
                  <a:lnTo>
                    <a:pt x="171" y="176"/>
                  </a:lnTo>
                  <a:lnTo>
                    <a:pt x="173" y="172"/>
                  </a:lnTo>
                  <a:lnTo>
                    <a:pt x="171" y="168"/>
                  </a:lnTo>
                  <a:lnTo>
                    <a:pt x="168" y="168"/>
                  </a:lnTo>
                  <a:lnTo>
                    <a:pt x="165" y="169"/>
                  </a:lnTo>
                  <a:lnTo>
                    <a:pt x="159" y="173"/>
                  </a:lnTo>
                  <a:lnTo>
                    <a:pt x="158" y="176"/>
                  </a:lnTo>
                  <a:lnTo>
                    <a:pt x="158" y="177"/>
                  </a:lnTo>
                  <a:lnTo>
                    <a:pt x="155" y="179"/>
                  </a:lnTo>
                  <a:lnTo>
                    <a:pt x="153" y="187"/>
                  </a:lnTo>
                  <a:lnTo>
                    <a:pt x="150" y="188"/>
                  </a:lnTo>
                  <a:lnTo>
                    <a:pt x="148" y="189"/>
                  </a:lnTo>
                  <a:lnTo>
                    <a:pt x="145" y="191"/>
                  </a:lnTo>
                  <a:lnTo>
                    <a:pt x="139" y="189"/>
                  </a:lnTo>
                  <a:lnTo>
                    <a:pt x="129" y="188"/>
                  </a:lnTo>
                  <a:lnTo>
                    <a:pt x="124" y="188"/>
                  </a:lnTo>
                  <a:lnTo>
                    <a:pt x="120" y="188"/>
                  </a:lnTo>
                  <a:lnTo>
                    <a:pt x="117" y="187"/>
                  </a:lnTo>
                  <a:lnTo>
                    <a:pt x="112" y="182"/>
                  </a:lnTo>
                  <a:lnTo>
                    <a:pt x="112" y="179"/>
                  </a:lnTo>
                  <a:lnTo>
                    <a:pt x="112" y="178"/>
                  </a:lnTo>
                  <a:lnTo>
                    <a:pt x="118" y="174"/>
                  </a:lnTo>
                  <a:lnTo>
                    <a:pt x="119" y="173"/>
                  </a:lnTo>
                  <a:lnTo>
                    <a:pt x="119" y="169"/>
                  </a:lnTo>
                  <a:lnTo>
                    <a:pt x="118" y="166"/>
                  </a:lnTo>
                  <a:lnTo>
                    <a:pt x="115" y="159"/>
                  </a:lnTo>
                  <a:lnTo>
                    <a:pt x="115" y="158"/>
                  </a:lnTo>
                  <a:lnTo>
                    <a:pt x="120" y="151"/>
                  </a:lnTo>
                  <a:lnTo>
                    <a:pt x="115" y="143"/>
                  </a:lnTo>
                  <a:lnTo>
                    <a:pt x="107" y="140"/>
                  </a:lnTo>
                  <a:lnTo>
                    <a:pt x="103" y="141"/>
                  </a:lnTo>
                  <a:lnTo>
                    <a:pt x="100" y="141"/>
                  </a:lnTo>
                  <a:lnTo>
                    <a:pt x="93" y="137"/>
                  </a:lnTo>
                  <a:lnTo>
                    <a:pt x="91" y="137"/>
                  </a:lnTo>
                  <a:lnTo>
                    <a:pt x="88" y="137"/>
                  </a:lnTo>
                  <a:lnTo>
                    <a:pt x="82" y="138"/>
                  </a:lnTo>
                  <a:lnTo>
                    <a:pt x="81" y="137"/>
                  </a:lnTo>
                  <a:lnTo>
                    <a:pt x="79" y="137"/>
                  </a:lnTo>
                  <a:lnTo>
                    <a:pt x="78" y="130"/>
                  </a:lnTo>
                  <a:lnTo>
                    <a:pt x="78" y="123"/>
                  </a:lnTo>
                  <a:lnTo>
                    <a:pt x="77" y="120"/>
                  </a:lnTo>
                  <a:lnTo>
                    <a:pt x="73" y="115"/>
                  </a:lnTo>
                  <a:lnTo>
                    <a:pt x="68" y="112"/>
                  </a:lnTo>
                  <a:lnTo>
                    <a:pt x="67" y="111"/>
                  </a:lnTo>
                  <a:lnTo>
                    <a:pt x="64" y="111"/>
                  </a:lnTo>
                  <a:lnTo>
                    <a:pt x="62" y="113"/>
                  </a:lnTo>
                  <a:lnTo>
                    <a:pt x="58" y="113"/>
                  </a:lnTo>
                  <a:lnTo>
                    <a:pt x="54" y="113"/>
                  </a:lnTo>
                  <a:lnTo>
                    <a:pt x="53" y="112"/>
                  </a:lnTo>
                  <a:lnTo>
                    <a:pt x="51" y="111"/>
                  </a:lnTo>
                  <a:lnTo>
                    <a:pt x="51" y="108"/>
                  </a:lnTo>
                  <a:lnTo>
                    <a:pt x="49" y="90"/>
                  </a:lnTo>
                  <a:lnTo>
                    <a:pt x="47" y="85"/>
                  </a:lnTo>
                  <a:lnTo>
                    <a:pt x="46" y="81"/>
                  </a:lnTo>
                  <a:lnTo>
                    <a:pt x="45" y="80"/>
                  </a:lnTo>
                  <a:lnTo>
                    <a:pt x="42" y="79"/>
                  </a:lnTo>
                  <a:lnTo>
                    <a:pt x="38" y="76"/>
                  </a:lnTo>
                  <a:lnTo>
                    <a:pt x="35" y="77"/>
                  </a:lnTo>
                  <a:lnTo>
                    <a:pt x="32" y="77"/>
                  </a:lnTo>
                  <a:lnTo>
                    <a:pt x="26" y="81"/>
                  </a:lnTo>
                  <a:lnTo>
                    <a:pt x="21" y="81"/>
                  </a:lnTo>
                  <a:lnTo>
                    <a:pt x="17" y="79"/>
                  </a:lnTo>
                  <a:lnTo>
                    <a:pt x="17" y="75"/>
                  </a:lnTo>
                  <a:lnTo>
                    <a:pt x="15" y="74"/>
                  </a:lnTo>
                  <a:lnTo>
                    <a:pt x="6" y="70"/>
                  </a:lnTo>
                  <a:lnTo>
                    <a:pt x="6" y="66"/>
                  </a:lnTo>
                  <a:lnTo>
                    <a:pt x="2" y="62"/>
                  </a:lnTo>
                  <a:lnTo>
                    <a:pt x="2" y="59"/>
                  </a:lnTo>
                  <a:lnTo>
                    <a:pt x="6" y="49"/>
                  </a:lnTo>
                  <a:lnTo>
                    <a:pt x="6" y="45"/>
                  </a:lnTo>
                  <a:lnTo>
                    <a:pt x="5" y="41"/>
                  </a:lnTo>
                  <a:lnTo>
                    <a:pt x="0"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6" name="Freeform 1493">
              <a:extLst>
                <a:ext uri="{FF2B5EF4-FFF2-40B4-BE49-F238E27FC236}">
                  <a16:creationId xmlns:a16="http://schemas.microsoft.com/office/drawing/2014/main" id="{5B6363A6-9450-4576-9B78-75F30EAF2EBD}"/>
                </a:ext>
              </a:extLst>
            </p:cNvPr>
            <p:cNvSpPr>
              <a:spLocks/>
            </p:cNvSpPr>
            <p:nvPr/>
          </p:nvSpPr>
          <p:spPr bwMode="auto">
            <a:xfrm>
              <a:off x="2551776" y="3984421"/>
              <a:ext cx="86758" cy="127339"/>
            </a:xfrm>
            <a:custGeom>
              <a:avLst/>
              <a:gdLst/>
              <a:ahLst/>
              <a:cxnLst>
                <a:cxn ang="0">
                  <a:pos x="0" y="76"/>
                </a:cxn>
                <a:cxn ang="0">
                  <a:pos x="8" y="69"/>
                </a:cxn>
                <a:cxn ang="0">
                  <a:pos x="9" y="63"/>
                </a:cxn>
                <a:cxn ang="0">
                  <a:pos x="9" y="61"/>
                </a:cxn>
                <a:cxn ang="0">
                  <a:pos x="4" y="54"/>
                </a:cxn>
                <a:cxn ang="0">
                  <a:pos x="4" y="53"/>
                </a:cxn>
                <a:cxn ang="0">
                  <a:pos x="3" y="46"/>
                </a:cxn>
                <a:cxn ang="0">
                  <a:pos x="1" y="40"/>
                </a:cxn>
                <a:cxn ang="0">
                  <a:pos x="1" y="35"/>
                </a:cxn>
                <a:cxn ang="0">
                  <a:pos x="4" y="29"/>
                </a:cxn>
                <a:cxn ang="0">
                  <a:pos x="6" y="28"/>
                </a:cxn>
                <a:cxn ang="0">
                  <a:pos x="6" y="25"/>
                </a:cxn>
                <a:cxn ang="0">
                  <a:pos x="11" y="14"/>
                </a:cxn>
                <a:cxn ang="0">
                  <a:pos x="14" y="9"/>
                </a:cxn>
                <a:cxn ang="0">
                  <a:pos x="18" y="5"/>
                </a:cxn>
                <a:cxn ang="0">
                  <a:pos x="24" y="0"/>
                </a:cxn>
                <a:cxn ang="0">
                  <a:pos x="28" y="2"/>
                </a:cxn>
                <a:cxn ang="0">
                  <a:pos x="28" y="2"/>
                </a:cxn>
                <a:cxn ang="0">
                  <a:pos x="31" y="4"/>
                </a:cxn>
                <a:cxn ang="0">
                  <a:pos x="33" y="5"/>
                </a:cxn>
                <a:cxn ang="0">
                  <a:pos x="33" y="5"/>
                </a:cxn>
                <a:cxn ang="0">
                  <a:pos x="33" y="7"/>
                </a:cxn>
                <a:cxn ang="0">
                  <a:pos x="35" y="20"/>
                </a:cxn>
                <a:cxn ang="0">
                  <a:pos x="35" y="29"/>
                </a:cxn>
                <a:cxn ang="0">
                  <a:pos x="40" y="33"/>
                </a:cxn>
                <a:cxn ang="0">
                  <a:pos x="45" y="40"/>
                </a:cxn>
                <a:cxn ang="0">
                  <a:pos x="52" y="45"/>
                </a:cxn>
                <a:cxn ang="0">
                  <a:pos x="60" y="48"/>
                </a:cxn>
                <a:cxn ang="0">
                  <a:pos x="62" y="51"/>
                </a:cxn>
                <a:cxn ang="0">
                  <a:pos x="61" y="55"/>
                </a:cxn>
                <a:cxn ang="0">
                  <a:pos x="60" y="63"/>
                </a:cxn>
                <a:cxn ang="0">
                  <a:pos x="55" y="68"/>
                </a:cxn>
                <a:cxn ang="0">
                  <a:pos x="49" y="77"/>
                </a:cxn>
                <a:cxn ang="0">
                  <a:pos x="45" y="90"/>
                </a:cxn>
                <a:cxn ang="0">
                  <a:pos x="46" y="91"/>
                </a:cxn>
                <a:cxn ang="0">
                  <a:pos x="45" y="91"/>
                </a:cxn>
                <a:cxn ang="0">
                  <a:pos x="41" y="90"/>
                </a:cxn>
                <a:cxn ang="0">
                  <a:pos x="40" y="86"/>
                </a:cxn>
                <a:cxn ang="0">
                  <a:pos x="39" y="85"/>
                </a:cxn>
                <a:cxn ang="0">
                  <a:pos x="36" y="84"/>
                </a:cxn>
                <a:cxn ang="0">
                  <a:pos x="30" y="90"/>
                </a:cxn>
                <a:cxn ang="0">
                  <a:pos x="24" y="90"/>
                </a:cxn>
                <a:cxn ang="0">
                  <a:pos x="20" y="90"/>
                </a:cxn>
                <a:cxn ang="0">
                  <a:pos x="16" y="90"/>
                </a:cxn>
                <a:cxn ang="0">
                  <a:pos x="14" y="89"/>
                </a:cxn>
                <a:cxn ang="0">
                  <a:pos x="10" y="87"/>
                </a:cxn>
                <a:cxn ang="0">
                  <a:pos x="5" y="84"/>
                </a:cxn>
                <a:cxn ang="0">
                  <a:pos x="0" y="76"/>
                </a:cxn>
              </a:cxnLst>
              <a:rect l="0" t="0" r="r" b="b"/>
              <a:pathLst>
                <a:path w="62" h="91">
                  <a:moveTo>
                    <a:pt x="0" y="76"/>
                  </a:moveTo>
                  <a:lnTo>
                    <a:pt x="8" y="69"/>
                  </a:lnTo>
                  <a:lnTo>
                    <a:pt x="9" y="63"/>
                  </a:lnTo>
                  <a:lnTo>
                    <a:pt x="9" y="61"/>
                  </a:lnTo>
                  <a:lnTo>
                    <a:pt x="4" y="54"/>
                  </a:lnTo>
                  <a:lnTo>
                    <a:pt x="4" y="53"/>
                  </a:lnTo>
                  <a:lnTo>
                    <a:pt x="3" y="46"/>
                  </a:lnTo>
                  <a:lnTo>
                    <a:pt x="1" y="40"/>
                  </a:lnTo>
                  <a:lnTo>
                    <a:pt x="1" y="35"/>
                  </a:lnTo>
                  <a:lnTo>
                    <a:pt x="4" y="29"/>
                  </a:lnTo>
                  <a:lnTo>
                    <a:pt x="6" y="28"/>
                  </a:lnTo>
                  <a:lnTo>
                    <a:pt x="6" y="25"/>
                  </a:lnTo>
                  <a:lnTo>
                    <a:pt x="11" y="14"/>
                  </a:lnTo>
                  <a:lnTo>
                    <a:pt x="14" y="9"/>
                  </a:lnTo>
                  <a:lnTo>
                    <a:pt x="18" y="5"/>
                  </a:lnTo>
                  <a:lnTo>
                    <a:pt x="24" y="0"/>
                  </a:lnTo>
                  <a:lnTo>
                    <a:pt x="28" y="2"/>
                  </a:lnTo>
                  <a:lnTo>
                    <a:pt x="28" y="2"/>
                  </a:lnTo>
                  <a:lnTo>
                    <a:pt x="31" y="4"/>
                  </a:lnTo>
                  <a:lnTo>
                    <a:pt x="33" y="5"/>
                  </a:lnTo>
                  <a:lnTo>
                    <a:pt x="33" y="5"/>
                  </a:lnTo>
                  <a:lnTo>
                    <a:pt x="33" y="7"/>
                  </a:lnTo>
                  <a:lnTo>
                    <a:pt x="35" y="20"/>
                  </a:lnTo>
                  <a:lnTo>
                    <a:pt x="35" y="29"/>
                  </a:lnTo>
                  <a:lnTo>
                    <a:pt x="40" y="33"/>
                  </a:lnTo>
                  <a:lnTo>
                    <a:pt x="45" y="40"/>
                  </a:lnTo>
                  <a:lnTo>
                    <a:pt x="52" y="45"/>
                  </a:lnTo>
                  <a:lnTo>
                    <a:pt x="60" y="48"/>
                  </a:lnTo>
                  <a:lnTo>
                    <a:pt x="62" y="51"/>
                  </a:lnTo>
                  <a:lnTo>
                    <a:pt x="61" y="55"/>
                  </a:lnTo>
                  <a:lnTo>
                    <a:pt x="60" y="63"/>
                  </a:lnTo>
                  <a:lnTo>
                    <a:pt x="55" y="68"/>
                  </a:lnTo>
                  <a:lnTo>
                    <a:pt x="49" y="77"/>
                  </a:lnTo>
                  <a:lnTo>
                    <a:pt x="45" y="90"/>
                  </a:lnTo>
                  <a:lnTo>
                    <a:pt x="46" y="91"/>
                  </a:lnTo>
                  <a:lnTo>
                    <a:pt x="45" y="91"/>
                  </a:lnTo>
                  <a:lnTo>
                    <a:pt x="41" y="90"/>
                  </a:lnTo>
                  <a:lnTo>
                    <a:pt x="40" y="86"/>
                  </a:lnTo>
                  <a:lnTo>
                    <a:pt x="39" y="85"/>
                  </a:lnTo>
                  <a:lnTo>
                    <a:pt x="36" y="84"/>
                  </a:lnTo>
                  <a:lnTo>
                    <a:pt x="30" y="90"/>
                  </a:lnTo>
                  <a:lnTo>
                    <a:pt x="24" y="90"/>
                  </a:lnTo>
                  <a:lnTo>
                    <a:pt x="20" y="90"/>
                  </a:lnTo>
                  <a:lnTo>
                    <a:pt x="16" y="90"/>
                  </a:lnTo>
                  <a:lnTo>
                    <a:pt x="14" y="89"/>
                  </a:lnTo>
                  <a:lnTo>
                    <a:pt x="10" y="87"/>
                  </a:lnTo>
                  <a:lnTo>
                    <a:pt x="5" y="84"/>
                  </a:lnTo>
                  <a:lnTo>
                    <a:pt x="0" y="7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7" name="Freeform 1494">
              <a:extLst>
                <a:ext uri="{FF2B5EF4-FFF2-40B4-BE49-F238E27FC236}">
                  <a16:creationId xmlns:a16="http://schemas.microsoft.com/office/drawing/2014/main" id="{15C90187-974E-67C0-D0DD-63CE8CB18996}"/>
                </a:ext>
              </a:extLst>
            </p:cNvPr>
            <p:cNvSpPr>
              <a:spLocks/>
            </p:cNvSpPr>
            <p:nvPr/>
          </p:nvSpPr>
          <p:spPr bwMode="auto">
            <a:xfrm>
              <a:off x="2551776" y="3984421"/>
              <a:ext cx="86758" cy="127339"/>
            </a:xfrm>
            <a:custGeom>
              <a:avLst/>
              <a:gdLst/>
              <a:ahLst/>
              <a:cxnLst>
                <a:cxn ang="0">
                  <a:pos x="0" y="76"/>
                </a:cxn>
                <a:cxn ang="0">
                  <a:pos x="8" y="69"/>
                </a:cxn>
                <a:cxn ang="0">
                  <a:pos x="9" y="63"/>
                </a:cxn>
                <a:cxn ang="0">
                  <a:pos x="9" y="61"/>
                </a:cxn>
                <a:cxn ang="0">
                  <a:pos x="4" y="54"/>
                </a:cxn>
                <a:cxn ang="0">
                  <a:pos x="4" y="53"/>
                </a:cxn>
                <a:cxn ang="0">
                  <a:pos x="3" y="46"/>
                </a:cxn>
                <a:cxn ang="0">
                  <a:pos x="1" y="40"/>
                </a:cxn>
                <a:cxn ang="0">
                  <a:pos x="1" y="35"/>
                </a:cxn>
                <a:cxn ang="0">
                  <a:pos x="4" y="29"/>
                </a:cxn>
                <a:cxn ang="0">
                  <a:pos x="6" y="28"/>
                </a:cxn>
                <a:cxn ang="0">
                  <a:pos x="6" y="25"/>
                </a:cxn>
                <a:cxn ang="0">
                  <a:pos x="11" y="14"/>
                </a:cxn>
                <a:cxn ang="0">
                  <a:pos x="14" y="9"/>
                </a:cxn>
                <a:cxn ang="0">
                  <a:pos x="18" y="5"/>
                </a:cxn>
                <a:cxn ang="0">
                  <a:pos x="24" y="0"/>
                </a:cxn>
                <a:cxn ang="0">
                  <a:pos x="28" y="2"/>
                </a:cxn>
                <a:cxn ang="0">
                  <a:pos x="28" y="2"/>
                </a:cxn>
                <a:cxn ang="0">
                  <a:pos x="31" y="4"/>
                </a:cxn>
                <a:cxn ang="0">
                  <a:pos x="33" y="5"/>
                </a:cxn>
                <a:cxn ang="0">
                  <a:pos x="33" y="5"/>
                </a:cxn>
                <a:cxn ang="0">
                  <a:pos x="33" y="7"/>
                </a:cxn>
                <a:cxn ang="0">
                  <a:pos x="35" y="20"/>
                </a:cxn>
                <a:cxn ang="0">
                  <a:pos x="35" y="29"/>
                </a:cxn>
                <a:cxn ang="0">
                  <a:pos x="40" y="33"/>
                </a:cxn>
                <a:cxn ang="0">
                  <a:pos x="45" y="40"/>
                </a:cxn>
                <a:cxn ang="0">
                  <a:pos x="52" y="45"/>
                </a:cxn>
                <a:cxn ang="0">
                  <a:pos x="60" y="48"/>
                </a:cxn>
                <a:cxn ang="0">
                  <a:pos x="62" y="51"/>
                </a:cxn>
                <a:cxn ang="0">
                  <a:pos x="61" y="55"/>
                </a:cxn>
                <a:cxn ang="0">
                  <a:pos x="60" y="63"/>
                </a:cxn>
                <a:cxn ang="0">
                  <a:pos x="55" y="68"/>
                </a:cxn>
                <a:cxn ang="0">
                  <a:pos x="49" y="77"/>
                </a:cxn>
                <a:cxn ang="0">
                  <a:pos x="45" y="90"/>
                </a:cxn>
                <a:cxn ang="0">
                  <a:pos x="46" y="91"/>
                </a:cxn>
                <a:cxn ang="0">
                  <a:pos x="45" y="91"/>
                </a:cxn>
                <a:cxn ang="0">
                  <a:pos x="41" y="90"/>
                </a:cxn>
                <a:cxn ang="0">
                  <a:pos x="40" y="86"/>
                </a:cxn>
                <a:cxn ang="0">
                  <a:pos x="39" y="85"/>
                </a:cxn>
                <a:cxn ang="0">
                  <a:pos x="36" y="84"/>
                </a:cxn>
                <a:cxn ang="0">
                  <a:pos x="30" y="90"/>
                </a:cxn>
                <a:cxn ang="0">
                  <a:pos x="24" y="90"/>
                </a:cxn>
                <a:cxn ang="0">
                  <a:pos x="20" y="90"/>
                </a:cxn>
                <a:cxn ang="0">
                  <a:pos x="16" y="90"/>
                </a:cxn>
                <a:cxn ang="0">
                  <a:pos x="14" y="89"/>
                </a:cxn>
                <a:cxn ang="0">
                  <a:pos x="10" y="87"/>
                </a:cxn>
                <a:cxn ang="0">
                  <a:pos x="5" y="84"/>
                </a:cxn>
                <a:cxn ang="0">
                  <a:pos x="0" y="76"/>
                </a:cxn>
              </a:cxnLst>
              <a:rect l="0" t="0" r="r" b="b"/>
              <a:pathLst>
                <a:path w="62" h="91">
                  <a:moveTo>
                    <a:pt x="0" y="76"/>
                  </a:moveTo>
                  <a:lnTo>
                    <a:pt x="8" y="69"/>
                  </a:lnTo>
                  <a:lnTo>
                    <a:pt x="9" y="63"/>
                  </a:lnTo>
                  <a:lnTo>
                    <a:pt x="9" y="61"/>
                  </a:lnTo>
                  <a:lnTo>
                    <a:pt x="4" y="54"/>
                  </a:lnTo>
                  <a:lnTo>
                    <a:pt x="4" y="53"/>
                  </a:lnTo>
                  <a:lnTo>
                    <a:pt x="3" y="46"/>
                  </a:lnTo>
                  <a:lnTo>
                    <a:pt x="1" y="40"/>
                  </a:lnTo>
                  <a:lnTo>
                    <a:pt x="1" y="35"/>
                  </a:lnTo>
                  <a:lnTo>
                    <a:pt x="4" y="29"/>
                  </a:lnTo>
                  <a:lnTo>
                    <a:pt x="6" y="28"/>
                  </a:lnTo>
                  <a:lnTo>
                    <a:pt x="6" y="25"/>
                  </a:lnTo>
                  <a:lnTo>
                    <a:pt x="11" y="14"/>
                  </a:lnTo>
                  <a:lnTo>
                    <a:pt x="14" y="9"/>
                  </a:lnTo>
                  <a:lnTo>
                    <a:pt x="18" y="5"/>
                  </a:lnTo>
                  <a:lnTo>
                    <a:pt x="24" y="0"/>
                  </a:lnTo>
                  <a:lnTo>
                    <a:pt x="28" y="2"/>
                  </a:lnTo>
                  <a:lnTo>
                    <a:pt x="28" y="2"/>
                  </a:lnTo>
                  <a:lnTo>
                    <a:pt x="31" y="4"/>
                  </a:lnTo>
                  <a:lnTo>
                    <a:pt x="33" y="5"/>
                  </a:lnTo>
                  <a:lnTo>
                    <a:pt x="33" y="5"/>
                  </a:lnTo>
                  <a:lnTo>
                    <a:pt x="33" y="7"/>
                  </a:lnTo>
                  <a:lnTo>
                    <a:pt x="35" y="20"/>
                  </a:lnTo>
                  <a:lnTo>
                    <a:pt x="35" y="29"/>
                  </a:lnTo>
                  <a:lnTo>
                    <a:pt x="40" y="33"/>
                  </a:lnTo>
                  <a:lnTo>
                    <a:pt x="45" y="40"/>
                  </a:lnTo>
                  <a:lnTo>
                    <a:pt x="52" y="45"/>
                  </a:lnTo>
                  <a:lnTo>
                    <a:pt x="60" y="48"/>
                  </a:lnTo>
                  <a:lnTo>
                    <a:pt x="62" y="51"/>
                  </a:lnTo>
                  <a:lnTo>
                    <a:pt x="61" y="55"/>
                  </a:lnTo>
                  <a:lnTo>
                    <a:pt x="60" y="63"/>
                  </a:lnTo>
                  <a:lnTo>
                    <a:pt x="55" y="68"/>
                  </a:lnTo>
                  <a:lnTo>
                    <a:pt x="49" y="77"/>
                  </a:lnTo>
                  <a:lnTo>
                    <a:pt x="45" y="90"/>
                  </a:lnTo>
                  <a:lnTo>
                    <a:pt x="46" y="91"/>
                  </a:lnTo>
                  <a:lnTo>
                    <a:pt x="45" y="91"/>
                  </a:lnTo>
                  <a:lnTo>
                    <a:pt x="41" y="90"/>
                  </a:lnTo>
                  <a:lnTo>
                    <a:pt x="40" y="86"/>
                  </a:lnTo>
                  <a:lnTo>
                    <a:pt x="39" y="85"/>
                  </a:lnTo>
                  <a:lnTo>
                    <a:pt x="36" y="84"/>
                  </a:lnTo>
                  <a:lnTo>
                    <a:pt x="30" y="90"/>
                  </a:lnTo>
                  <a:lnTo>
                    <a:pt x="24" y="90"/>
                  </a:lnTo>
                  <a:lnTo>
                    <a:pt x="20" y="90"/>
                  </a:lnTo>
                  <a:lnTo>
                    <a:pt x="16" y="90"/>
                  </a:lnTo>
                  <a:lnTo>
                    <a:pt x="14" y="89"/>
                  </a:lnTo>
                  <a:lnTo>
                    <a:pt x="10" y="87"/>
                  </a:lnTo>
                  <a:lnTo>
                    <a:pt x="5" y="84"/>
                  </a:lnTo>
                  <a:lnTo>
                    <a:pt x="0" y="7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8" name="Freeform 1495">
              <a:extLst>
                <a:ext uri="{FF2B5EF4-FFF2-40B4-BE49-F238E27FC236}">
                  <a16:creationId xmlns:a16="http://schemas.microsoft.com/office/drawing/2014/main" id="{8B669F10-DB34-2580-B62E-868BB2A2105C}"/>
                </a:ext>
              </a:extLst>
            </p:cNvPr>
            <p:cNvSpPr>
              <a:spLocks/>
            </p:cNvSpPr>
            <p:nvPr/>
          </p:nvSpPr>
          <p:spPr bwMode="auto">
            <a:xfrm>
              <a:off x="2516793" y="4419612"/>
              <a:ext cx="548536" cy="358227"/>
            </a:xfrm>
            <a:custGeom>
              <a:avLst/>
              <a:gdLst/>
              <a:ahLst/>
              <a:cxnLst>
                <a:cxn ang="0">
                  <a:pos x="17" y="159"/>
                </a:cxn>
                <a:cxn ang="0">
                  <a:pos x="23" y="136"/>
                </a:cxn>
                <a:cxn ang="0">
                  <a:pos x="46" y="112"/>
                </a:cxn>
                <a:cxn ang="0">
                  <a:pos x="53" y="92"/>
                </a:cxn>
                <a:cxn ang="0">
                  <a:pos x="80" y="76"/>
                </a:cxn>
                <a:cxn ang="0">
                  <a:pos x="104" y="47"/>
                </a:cxn>
                <a:cxn ang="0">
                  <a:pos x="97" y="32"/>
                </a:cxn>
                <a:cxn ang="0">
                  <a:pos x="117" y="31"/>
                </a:cxn>
                <a:cxn ang="0">
                  <a:pos x="140" y="35"/>
                </a:cxn>
                <a:cxn ang="0">
                  <a:pos x="160" y="23"/>
                </a:cxn>
                <a:cxn ang="0">
                  <a:pos x="201" y="23"/>
                </a:cxn>
                <a:cxn ang="0">
                  <a:pos x="234" y="24"/>
                </a:cxn>
                <a:cxn ang="0">
                  <a:pos x="222" y="19"/>
                </a:cxn>
                <a:cxn ang="0">
                  <a:pos x="240" y="4"/>
                </a:cxn>
                <a:cxn ang="0">
                  <a:pos x="244" y="14"/>
                </a:cxn>
                <a:cxn ang="0">
                  <a:pos x="258" y="11"/>
                </a:cxn>
                <a:cxn ang="0">
                  <a:pos x="283" y="21"/>
                </a:cxn>
                <a:cxn ang="0">
                  <a:pos x="300" y="32"/>
                </a:cxn>
                <a:cxn ang="0">
                  <a:pos x="320" y="61"/>
                </a:cxn>
                <a:cxn ang="0">
                  <a:pos x="319" y="90"/>
                </a:cxn>
                <a:cxn ang="0">
                  <a:pos x="344" y="118"/>
                </a:cxn>
                <a:cxn ang="0">
                  <a:pos x="370" y="122"/>
                </a:cxn>
                <a:cxn ang="0">
                  <a:pos x="387" y="108"/>
                </a:cxn>
                <a:cxn ang="0">
                  <a:pos x="386" y="133"/>
                </a:cxn>
                <a:cxn ang="0">
                  <a:pos x="390" y="162"/>
                </a:cxn>
                <a:cxn ang="0">
                  <a:pos x="365" y="152"/>
                </a:cxn>
                <a:cxn ang="0">
                  <a:pos x="360" y="188"/>
                </a:cxn>
                <a:cxn ang="0">
                  <a:pos x="356" y="199"/>
                </a:cxn>
                <a:cxn ang="0">
                  <a:pos x="337" y="183"/>
                </a:cxn>
                <a:cxn ang="0">
                  <a:pos x="321" y="192"/>
                </a:cxn>
                <a:cxn ang="0">
                  <a:pos x="304" y="179"/>
                </a:cxn>
                <a:cxn ang="0">
                  <a:pos x="298" y="166"/>
                </a:cxn>
                <a:cxn ang="0">
                  <a:pos x="289" y="178"/>
                </a:cxn>
                <a:cxn ang="0">
                  <a:pos x="263" y="219"/>
                </a:cxn>
                <a:cxn ang="0">
                  <a:pos x="266" y="240"/>
                </a:cxn>
                <a:cxn ang="0">
                  <a:pos x="252" y="229"/>
                </a:cxn>
                <a:cxn ang="0">
                  <a:pos x="247" y="212"/>
                </a:cxn>
                <a:cxn ang="0">
                  <a:pos x="235" y="229"/>
                </a:cxn>
                <a:cxn ang="0">
                  <a:pos x="225" y="253"/>
                </a:cxn>
                <a:cxn ang="0">
                  <a:pos x="232" y="226"/>
                </a:cxn>
                <a:cxn ang="0">
                  <a:pos x="228" y="202"/>
                </a:cxn>
                <a:cxn ang="0">
                  <a:pos x="217" y="177"/>
                </a:cxn>
                <a:cxn ang="0">
                  <a:pos x="191" y="184"/>
                </a:cxn>
                <a:cxn ang="0">
                  <a:pos x="183" y="210"/>
                </a:cxn>
                <a:cxn ang="0">
                  <a:pos x="162" y="230"/>
                </a:cxn>
                <a:cxn ang="0">
                  <a:pos x="137" y="223"/>
                </a:cxn>
                <a:cxn ang="0">
                  <a:pos x="117" y="229"/>
                </a:cxn>
                <a:cxn ang="0">
                  <a:pos x="89" y="226"/>
                </a:cxn>
                <a:cxn ang="0">
                  <a:pos x="85" y="208"/>
                </a:cxn>
                <a:cxn ang="0">
                  <a:pos x="71" y="192"/>
                </a:cxn>
                <a:cxn ang="0">
                  <a:pos x="75" y="178"/>
                </a:cxn>
                <a:cxn ang="0">
                  <a:pos x="82" y="162"/>
                </a:cxn>
                <a:cxn ang="0">
                  <a:pos x="50" y="151"/>
                </a:cxn>
                <a:cxn ang="0">
                  <a:pos x="22" y="170"/>
                </a:cxn>
                <a:cxn ang="0">
                  <a:pos x="22" y="170"/>
                </a:cxn>
                <a:cxn ang="0">
                  <a:pos x="50" y="151"/>
                </a:cxn>
                <a:cxn ang="0">
                  <a:pos x="82" y="162"/>
                </a:cxn>
                <a:cxn ang="0">
                  <a:pos x="82" y="162"/>
                </a:cxn>
                <a:cxn ang="0">
                  <a:pos x="50" y="151"/>
                </a:cxn>
                <a:cxn ang="0">
                  <a:pos x="22" y="170"/>
                </a:cxn>
                <a:cxn ang="0">
                  <a:pos x="9" y="192"/>
                </a:cxn>
              </a:cxnLst>
              <a:rect l="0" t="0" r="r" b="b"/>
              <a:pathLst>
                <a:path w="392" h="256">
                  <a:moveTo>
                    <a:pt x="0" y="187"/>
                  </a:moveTo>
                  <a:lnTo>
                    <a:pt x="4" y="180"/>
                  </a:lnTo>
                  <a:lnTo>
                    <a:pt x="15" y="169"/>
                  </a:lnTo>
                  <a:lnTo>
                    <a:pt x="17" y="166"/>
                  </a:lnTo>
                  <a:lnTo>
                    <a:pt x="18" y="161"/>
                  </a:lnTo>
                  <a:lnTo>
                    <a:pt x="17" y="159"/>
                  </a:lnTo>
                  <a:lnTo>
                    <a:pt x="15" y="157"/>
                  </a:lnTo>
                  <a:lnTo>
                    <a:pt x="14" y="156"/>
                  </a:lnTo>
                  <a:lnTo>
                    <a:pt x="15" y="154"/>
                  </a:lnTo>
                  <a:lnTo>
                    <a:pt x="17" y="149"/>
                  </a:lnTo>
                  <a:lnTo>
                    <a:pt x="24" y="138"/>
                  </a:lnTo>
                  <a:lnTo>
                    <a:pt x="23" y="136"/>
                  </a:lnTo>
                  <a:lnTo>
                    <a:pt x="24" y="132"/>
                  </a:lnTo>
                  <a:lnTo>
                    <a:pt x="28" y="128"/>
                  </a:lnTo>
                  <a:lnTo>
                    <a:pt x="38" y="120"/>
                  </a:lnTo>
                  <a:lnTo>
                    <a:pt x="43" y="118"/>
                  </a:lnTo>
                  <a:lnTo>
                    <a:pt x="46" y="116"/>
                  </a:lnTo>
                  <a:lnTo>
                    <a:pt x="46" y="112"/>
                  </a:lnTo>
                  <a:lnTo>
                    <a:pt x="48" y="107"/>
                  </a:lnTo>
                  <a:lnTo>
                    <a:pt x="49" y="103"/>
                  </a:lnTo>
                  <a:lnTo>
                    <a:pt x="49" y="100"/>
                  </a:lnTo>
                  <a:lnTo>
                    <a:pt x="49" y="97"/>
                  </a:lnTo>
                  <a:lnTo>
                    <a:pt x="49" y="95"/>
                  </a:lnTo>
                  <a:lnTo>
                    <a:pt x="53" y="92"/>
                  </a:lnTo>
                  <a:lnTo>
                    <a:pt x="63" y="90"/>
                  </a:lnTo>
                  <a:lnTo>
                    <a:pt x="68" y="87"/>
                  </a:lnTo>
                  <a:lnTo>
                    <a:pt x="71" y="86"/>
                  </a:lnTo>
                  <a:lnTo>
                    <a:pt x="76" y="81"/>
                  </a:lnTo>
                  <a:lnTo>
                    <a:pt x="77" y="77"/>
                  </a:lnTo>
                  <a:lnTo>
                    <a:pt x="80" y="76"/>
                  </a:lnTo>
                  <a:lnTo>
                    <a:pt x="82" y="74"/>
                  </a:lnTo>
                  <a:lnTo>
                    <a:pt x="89" y="66"/>
                  </a:lnTo>
                  <a:lnTo>
                    <a:pt x="90" y="65"/>
                  </a:lnTo>
                  <a:lnTo>
                    <a:pt x="94" y="60"/>
                  </a:lnTo>
                  <a:lnTo>
                    <a:pt x="104" y="50"/>
                  </a:lnTo>
                  <a:lnTo>
                    <a:pt x="104" y="47"/>
                  </a:lnTo>
                  <a:lnTo>
                    <a:pt x="102" y="47"/>
                  </a:lnTo>
                  <a:lnTo>
                    <a:pt x="91" y="44"/>
                  </a:lnTo>
                  <a:lnTo>
                    <a:pt x="91" y="41"/>
                  </a:lnTo>
                  <a:lnTo>
                    <a:pt x="92" y="40"/>
                  </a:lnTo>
                  <a:lnTo>
                    <a:pt x="95" y="36"/>
                  </a:lnTo>
                  <a:lnTo>
                    <a:pt x="97" y="32"/>
                  </a:lnTo>
                  <a:lnTo>
                    <a:pt x="99" y="31"/>
                  </a:lnTo>
                  <a:lnTo>
                    <a:pt x="102" y="30"/>
                  </a:lnTo>
                  <a:lnTo>
                    <a:pt x="109" y="29"/>
                  </a:lnTo>
                  <a:lnTo>
                    <a:pt x="115" y="29"/>
                  </a:lnTo>
                  <a:lnTo>
                    <a:pt x="117" y="30"/>
                  </a:lnTo>
                  <a:lnTo>
                    <a:pt x="117" y="31"/>
                  </a:lnTo>
                  <a:lnTo>
                    <a:pt x="118" y="31"/>
                  </a:lnTo>
                  <a:lnTo>
                    <a:pt x="117" y="34"/>
                  </a:lnTo>
                  <a:lnTo>
                    <a:pt x="120" y="36"/>
                  </a:lnTo>
                  <a:lnTo>
                    <a:pt x="126" y="37"/>
                  </a:lnTo>
                  <a:lnTo>
                    <a:pt x="133" y="37"/>
                  </a:lnTo>
                  <a:lnTo>
                    <a:pt x="140" y="35"/>
                  </a:lnTo>
                  <a:lnTo>
                    <a:pt x="141" y="31"/>
                  </a:lnTo>
                  <a:lnTo>
                    <a:pt x="143" y="31"/>
                  </a:lnTo>
                  <a:lnTo>
                    <a:pt x="150" y="24"/>
                  </a:lnTo>
                  <a:lnTo>
                    <a:pt x="151" y="23"/>
                  </a:lnTo>
                  <a:lnTo>
                    <a:pt x="153" y="23"/>
                  </a:lnTo>
                  <a:lnTo>
                    <a:pt x="160" y="23"/>
                  </a:lnTo>
                  <a:lnTo>
                    <a:pt x="166" y="26"/>
                  </a:lnTo>
                  <a:lnTo>
                    <a:pt x="181" y="25"/>
                  </a:lnTo>
                  <a:lnTo>
                    <a:pt x="184" y="29"/>
                  </a:lnTo>
                  <a:lnTo>
                    <a:pt x="188" y="29"/>
                  </a:lnTo>
                  <a:lnTo>
                    <a:pt x="192" y="29"/>
                  </a:lnTo>
                  <a:lnTo>
                    <a:pt x="201" y="23"/>
                  </a:lnTo>
                  <a:lnTo>
                    <a:pt x="203" y="24"/>
                  </a:lnTo>
                  <a:lnTo>
                    <a:pt x="214" y="26"/>
                  </a:lnTo>
                  <a:lnTo>
                    <a:pt x="220" y="26"/>
                  </a:lnTo>
                  <a:lnTo>
                    <a:pt x="225" y="26"/>
                  </a:lnTo>
                  <a:lnTo>
                    <a:pt x="225" y="24"/>
                  </a:lnTo>
                  <a:lnTo>
                    <a:pt x="234" y="24"/>
                  </a:lnTo>
                  <a:lnTo>
                    <a:pt x="237" y="20"/>
                  </a:lnTo>
                  <a:lnTo>
                    <a:pt x="237" y="19"/>
                  </a:lnTo>
                  <a:lnTo>
                    <a:pt x="234" y="16"/>
                  </a:lnTo>
                  <a:lnTo>
                    <a:pt x="228" y="20"/>
                  </a:lnTo>
                  <a:lnTo>
                    <a:pt x="224" y="20"/>
                  </a:lnTo>
                  <a:lnTo>
                    <a:pt x="222" y="19"/>
                  </a:lnTo>
                  <a:lnTo>
                    <a:pt x="220" y="15"/>
                  </a:lnTo>
                  <a:lnTo>
                    <a:pt x="223" y="11"/>
                  </a:lnTo>
                  <a:lnTo>
                    <a:pt x="234" y="0"/>
                  </a:lnTo>
                  <a:lnTo>
                    <a:pt x="238" y="1"/>
                  </a:lnTo>
                  <a:lnTo>
                    <a:pt x="239" y="4"/>
                  </a:lnTo>
                  <a:lnTo>
                    <a:pt x="240" y="4"/>
                  </a:lnTo>
                  <a:lnTo>
                    <a:pt x="243" y="3"/>
                  </a:lnTo>
                  <a:lnTo>
                    <a:pt x="244" y="4"/>
                  </a:lnTo>
                  <a:lnTo>
                    <a:pt x="247" y="5"/>
                  </a:lnTo>
                  <a:lnTo>
                    <a:pt x="247" y="9"/>
                  </a:lnTo>
                  <a:lnTo>
                    <a:pt x="243" y="13"/>
                  </a:lnTo>
                  <a:lnTo>
                    <a:pt x="244" y="14"/>
                  </a:lnTo>
                  <a:lnTo>
                    <a:pt x="250" y="14"/>
                  </a:lnTo>
                  <a:lnTo>
                    <a:pt x="252" y="13"/>
                  </a:lnTo>
                  <a:lnTo>
                    <a:pt x="253" y="10"/>
                  </a:lnTo>
                  <a:lnTo>
                    <a:pt x="255" y="10"/>
                  </a:lnTo>
                  <a:lnTo>
                    <a:pt x="258" y="10"/>
                  </a:lnTo>
                  <a:lnTo>
                    <a:pt x="258" y="11"/>
                  </a:lnTo>
                  <a:lnTo>
                    <a:pt x="259" y="18"/>
                  </a:lnTo>
                  <a:lnTo>
                    <a:pt x="265" y="21"/>
                  </a:lnTo>
                  <a:lnTo>
                    <a:pt x="270" y="21"/>
                  </a:lnTo>
                  <a:lnTo>
                    <a:pt x="276" y="20"/>
                  </a:lnTo>
                  <a:lnTo>
                    <a:pt x="280" y="20"/>
                  </a:lnTo>
                  <a:lnTo>
                    <a:pt x="283" y="21"/>
                  </a:lnTo>
                  <a:lnTo>
                    <a:pt x="284" y="21"/>
                  </a:lnTo>
                  <a:lnTo>
                    <a:pt x="286" y="23"/>
                  </a:lnTo>
                  <a:lnTo>
                    <a:pt x="291" y="26"/>
                  </a:lnTo>
                  <a:lnTo>
                    <a:pt x="296" y="29"/>
                  </a:lnTo>
                  <a:lnTo>
                    <a:pt x="299" y="31"/>
                  </a:lnTo>
                  <a:lnTo>
                    <a:pt x="300" y="32"/>
                  </a:lnTo>
                  <a:lnTo>
                    <a:pt x="303" y="39"/>
                  </a:lnTo>
                  <a:lnTo>
                    <a:pt x="309" y="44"/>
                  </a:lnTo>
                  <a:lnTo>
                    <a:pt x="315" y="44"/>
                  </a:lnTo>
                  <a:lnTo>
                    <a:pt x="326" y="47"/>
                  </a:lnTo>
                  <a:lnTo>
                    <a:pt x="322" y="50"/>
                  </a:lnTo>
                  <a:lnTo>
                    <a:pt x="320" y="61"/>
                  </a:lnTo>
                  <a:lnTo>
                    <a:pt x="316" y="65"/>
                  </a:lnTo>
                  <a:lnTo>
                    <a:pt x="315" y="69"/>
                  </a:lnTo>
                  <a:lnTo>
                    <a:pt x="315" y="72"/>
                  </a:lnTo>
                  <a:lnTo>
                    <a:pt x="316" y="76"/>
                  </a:lnTo>
                  <a:lnTo>
                    <a:pt x="317" y="85"/>
                  </a:lnTo>
                  <a:lnTo>
                    <a:pt x="319" y="90"/>
                  </a:lnTo>
                  <a:lnTo>
                    <a:pt x="319" y="95"/>
                  </a:lnTo>
                  <a:lnTo>
                    <a:pt x="320" y="96"/>
                  </a:lnTo>
                  <a:lnTo>
                    <a:pt x="327" y="97"/>
                  </a:lnTo>
                  <a:lnTo>
                    <a:pt x="334" y="102"/>
                  </a:lnTo>
                  <a:lnTo>
                    <a:pt x="339" y="110"/>
                  </a:lnTo>
                  <a:lnTo>
                    <a:pt x="344" y="118"/>
                  </a:lnTo>
                  <a:lnTo>
                    <a:pt x="345" y="120"/>
                  </a:lnTo>
                  <a:lnTo>
                    <a:pt x="349" y="122"/>
                  </a:lnTo>
                  <a:lnTo>
                    <a:pt x="356" y="124"/>
                  </a:lnTo>
                  <a:lnTo>
                    <a:pt x="361" y="126"/>
                  </a:lnTo>
                  <a:lnTo>
                    <a:pt x="362" y="126"/>
                  </a:lnTo>
                  <a:lnTo>
                    <a:pt x="370" y="122"/>
                  </a:lnTo>
                  <a:lnTo>
                    <a:pt x="375" y="118"/>
                  </a:lnTo>
                  <a:lnTo>
                    <a:pt x="377" y="117"/>
                  </a:lnTo>
                  <a:lnTo>
                    <a:pt x="376" y="116"/>
                  </a:lnTo>
                  <a:lnTo>
                    <a:pt x="385" y="106"/>
                  </a:lnTo>
                  <a:lnTo>
                    <a:pt x="386" y="107"/>
                  </a:lnTo>
                  <a:lnTo>
                    <a:pt x="387" y="108"/>
                  </a:lnTo>
                  <a:lnTo>
                    <a:pt x="388" y="111"/>
                  </a:lnTo>
                  <a:lnTo>
                    <a:pt x="390" y="117"/>
                  </a:lnTo>
                  <a:lnTo>
                    <a:pt x="392" y="124"/>
                  </a:lnTo>
                  <a:lnTo>
                    <a:pt x="391" y="126"/>
                  </a:lnTo>
                  <a:lnTo>
                    <a:pt x="387" y="128"/>
                  </a:lnTo>
                  <a:lnTo>
                    <a:pt x="386" y="133"/>
                  </a:lnTo>
                  <a:lnTo>
                    <a:pt x="385" y="137"/>
                  </a:lnTo>
                  <a:lnTo>
                    <a:pt x="385" y="142"/>
                  </a:lnTo>
                  <a:lnTo>
                    <a:pt x="385" y="144"/>
                  </a:lnTo>
                  <a:lnTo>
                    <a:pt x="390" y="153"/>
                  </a:lnTo>
                  <a:lnTo>
                    <a:pt x="391" y="158"/>
                  </a:lnTo>
                  <a:lnTo>
                    <a:pt x="390" y="162"/>
                  </a:lnTo>
                  <a:lnTo>
                    <a:pt x="387" y="163"/>
                  </a:lnTo>
                  <a:lnTo>
                    <a:pt x="376" y="158"/>
                  </a:lnTo>
                  <a:lnTo>
                    <a:pt x="375" y="152"/>
                  </a:lnTo>
                  <a:lnTo>
                    <a:pt x="372" y="149"/>
                  </a:lnTo>
                  <a:lnTo>
                    <a:pt x="368" y="149"/>
                  </a:lnTo>
                  <a:lnTo>
                    <a:pt x="365" y="152"/>
                  </a:lnTo>
                  <a:lnTo>
                    <a:pt x="361" y="153"/>
                  </a:lnTo>
                  <a:lnTo>
                    <a:pt x="354" y="163"/>
                  </a:lnTo>
                  <a:lnTo>
                    <a:pt x="357" y="173"/>
                  </a:lnTo>
                  <a:lnTo>
                    <a:pt x="360" y="174"/>
                  </a:lnTo>
                  <a:lnTo>
                    <a:pt x="358" y="185"/>
                  </a:lnTo>
                  <a:lnTo>
                    <a:pt x="360" y="188"/>
                  </a:lnTo>
                  <a:lnTo>
                    <a:pt x="363" y="190"/>
                  </a:lnTo>
                  <a:lnTo>
                    <a:pt x="363" y="193"/>
                  </a:lnTo>
                  <a:lnTo>
                    <a:pt x="363" y="194"/>
                  </a:lnTo>
                  <a:lnTo>
                    <a:pt x="363" y="195"/>
                  </a:lnTo>
                  <a:lnTo>
                    <a:pt x="360" y="199"/>
                  </a:lnTo>
                  <a:lnTo>
                    <a:pt x="356" y="199"/>
                  </a:lnTo>
                  <a:lnTo>
                    <a:pt x="351" y="198"/>
                  </a:lnTo>
                  <a:lnTo>
                    <a:pt x="350" y="197"/>
                  </a:lnTo>
                  <a:lnTo>
                    <a:pt x="347" y="187"/>
                  </a:lnTo>
                  <a:lnTo>
                    <a:pt x="345" y="183"/>
                  </a:lnTo>
                  <a:lnTo>
                    <a:pt x="341" y="182"/>
                  </a:lnTo>
                  <a:lnTo>
                    <a:pt x="337" y="183"/>
                  </a:lnTo>
                  <a:lnTo>
                    <a:pt x="335" y="185"/>
                  </a:lnTo>
                  <a:lnTo>
                    <a:pt x="334" y="185"/>
                  </a:lnTo>
                  <a:lnTo>
                    <a:pt x="326" y="187"/>
                  </a:lnTo>
                  <a:lnTo>
                    <a:pt x="325" y="187"/>
                  </a:lnTo>
                  <a:lnTo>
                    <a:pt x="322" y="192"/>
                  </a:lnTo>
                  <a:lnTo>
                    <a:pt x="321" y="192"/>
                  </a:lnTo>
                  <a:lnTo>
                    <a:pt x="312" y="192"/>
                  </a:lnTo>
                  <a:lnTo>
                    <a:pt x="311" y="192"/>
                  </a:lnTo>
                  <a:lnTo>
                    <a:pt x="310" y="190"/>
                  </a:lnTo>
                  <a:lnTo>
                    <a:pt x="309" y="188"/>
                  </a:lnTo>
                  <a:lnTo>
                    <a:pt x="306" y="187"/>
                  </a:lnTo>
                  <a:lnTo>
                    <a:pt x="304" y="179"/>
                  </a:lnTo>
                  <a:lnTo>
                    <a:pt x="304" y="175"/>
                  </a:lnTo>
                  <a:lnTo>
                    <a:pt x="304" y="168"/>
                  </a:lnTo>
                  <a:lnTo>
                    <a:pt x="304" y="167"/>
                  </a:lnTo>
                  <a:lnTo>
                    <a:pt x="300" y="168"/>
                  </a:lnTo>
                  <a:lnTo>
                    <a:pt x="298" y="167"/>
                  </a:lnTo>
                  <a:lnTo>
                    <a:pt x="298" y="166"/>
                  </a:lnTo>
                  <a:lnTo>
                    <a:pt x="291" y="163"/>
                  </a:lnTo>
                  <a:lnTo>
                    <a:pt x="289" y="166"/>
                  </a:lnTo>
                  <a:lnTo>
                    <a:pt x="288" y="166"/>
                  </a:lnTo>
                  <a:lnTo>
                    <a:pt x="286" y="168"/>
                  </a:lnTo>
                  <a:lnTo>
                    <a:pt x="286" y="177"/>
                  </a:lnTo>
                  <a:lnTo>
                    <a:pt x="289" y="178"/>
                  </a:lnTo>
                  <a:lnTo>
                    <a:pt x="289" y="187"/>
                  </a:lnTo>
                  <a:lnTo>
                    <a:pt x="270" y="210"/>
                  </a:lnTo>
                  <a:lnTo>
                    <a:pt x="266" y="215"/>
                  </a:lnTo>
                  <a:lnTo>
                    <a:pt x="265" y="215"/>
                  </a:lnTo>
                  <a:lnTo>
                    <a:pt x="263" y="218"/>
                  </a:lnTo>
                  <a:lnTo>
                    <a:pt x="263" y="219"/>
                  </a:lnTo>
                  <a:lnTo>
                    <a:pt x="263" y="223"/>
                  </a:lnTo>
                  <a:lnTo>
                    <a:pt x="261" y="225"/>
                  </a:lnTo>
                  <a:lnTo>
                    <a:pt x="261" y="229"/>
                  </a:lnTo>
                  <a:lnTo>
                    <a:pt x="265" y="234"/>
                  </a:lnTo>
                  <a:lnTo>
                    <a:pt x="266" y="238"/>
                  </a:lnTo>
                  <a:lnTo>
                    <a:pt x="266" y="240"/>
                  </a:lnTo>
                  <a:lnTo>
                    <a:pt x="265" y="240"/>
                  </a:lnTo>
                  <a:lnTo>
                    <a:pt x="261" y="241"/>
                  </a:lnTo>
                  <a:lnTo>
                    <a:pt x="259" y="241"/>
                  </a:lnTo>
                  <a:lnTo>
                    <a:pt x="258" y="239"/>
                  </a:lnTo>
                  <a:lnTo>
                    <a:pt x="253" y="230"/>
                  </a:lnTo>
                  <a:lnTo>
                    <a:pt x="252" y="229"/>
                  </a:lnTo>
                  <a:lnTo>
                    <a:pt x="249" y="226"/>
                  </a:lnTo>
                  <a:lnTo>
                    <a:pt x="248" y="226"/>
                  </a:lnTo>
                  <a:lnTo>
                    <a:pt x="247" y="224"/>
                  </a:lnTo>
                  <a:lnTo>
                    <a:pt x="245" y="220"/>
                  </a:lnTo>
                  <a:lnTo>
                    <a:pt x="247" y="213"/>
                  </a:lnTo>
                  <a:lnTo>
                    <a:pt x="247" y="212"/>
                  </a:lnTo>
                  <a:lnTo>
                    <a:pt x="247" y="209"/>
                  </a:lnTo>
                  <a:lnTo>
                    <a:pt x="245" y="209"/>
                  </a:lnTo>
                  <a:lnTo>
                    <a:pt x="239" y="216"/>
                  </a:lnTo>
                  <a:lnTo>
                    <a:pt x="238" y="221"/>
                  </a:lnTo>
                  <a:lnTo>
                    <a:pt x="238" y="224"/>
                  </a:lnTo>
                  <a:lnTo>
                    <a:pt x="235" y="229"/>
                  </a:lnTo>
                  <a:lnTo>
                    <a:pt x="229" y="234"/>
                  </a:lnTo>
                  <a:lnTo>
                    <a:pt x="228" y="239"/>
                  </a:lnTo>
                  <a:lnTo>
                    <a:pt x="229" y="254"/>
                  </a:lnTo>
                  <a:lnTo>
                    <a:pt x="228" y="256"/>
                  </a:lnTo>
                  <a:lnTo>
                    <a:pt x="225" y="256"/>
                  </a:lnTo>
                  <a:lnTo>
                    <a:pt x="225" y="253"/>
                  </a:lnTo>
                  <a:lnTo>
                    <a:pt x="223" y="239"/>
                  </a:lnTo>
                  <a:lnTo>
                    <a:pt x="222" y="234"/>
                  </a:lnTo>
                  <a:lnTo>
                    <a:pt x="222" y="233"/>
                  </a:lnTo>
                  <a:lnTo>
                    <a:pt x="224" y="231"/>
                  </a:lnTo>
                  <a:lnTo>
                    <a:pt x="227" y="230"/>
                  </a:lnTo>
                  <a:lnTo>
                    <a:pt x="232" y="226"/>
                  </a:lnTo>
                  <a:lnTo>
                    <a:pt x="235" y="216"/>
                  </a:lnTo>
                  <a:lnTo>
                    <a:pt x="242" y="209"/>
                  </a:lnTo>
                  <a:lnTo>
                    <a:pt x="240" y="209"/>
                  </a:lnTo>
                  <a:lnTo>
                    <a:pt x="235" y="208"/>
                  </a:lnTo>
                  <a:lnTo>
                    <a:pt x="232" y="207"/>
                  </a:lnTo>
                  <a:lnTo>
                    <a:pt x="228" y="202"/>
                  </a:lnTo>
                  <a:lnTo>
                    <a:pt x="220" y="194"/>
                  </a:lnTo>
                  <a:lnTo>
                    <a:pt x="217" y="189"/>
                  </a:lnTo>
                  <a:lnTo>
                    <a:pt x="215" y="187"/>
                  </a:lnTo>
                  <a:lnTo>
                    <a:pt x="215" y="185"/>
                  </a:lnTo>
                  <a:lnTo>
                    <a:pt x="217" y="180"/>
                  </a:lnTo>
                  <a:lnTo>
                    <a:pt x="217" y="177"/>
                  </a:lnTo>
                  <a:lnTo>
                    <a:pt x="218" y="172"/>
                  </a:lnTo>
                  <a:lnTo>
                    <a:pt x="218" y="169"/>
                  </a:lnTo>
                  <a:lnTo>
                    <a:pt x="217" y="169"/>
                  </a:lnTo>
                  <a:lnTo>
                    <a:pt x="207" y="170"/>
                  </a:lnTo>
                  <a:lnTo>
                    <a:pt x="196" y="183"/>
                  </a:lnTo>
                  <a:lnTo>
                    <a:pt x="191" y="184"/>
                  </a:lnTo>
                  <a:lnTo>
                    <a:pt x="188" y="183"/>
                  </a:lnTo>
                  <a:lnTo>
                    <a:pt x="186" y="185"/>
                  </a:lnTo>
                  <a:lnTo>
                    <a:pt x="186" y="187"/>
                  </a:lnTo>
                  <a:lnTo>
                    <a:pt x="188" y="195"/>
                  </a:lnTo>
                  <a:lnTo>
                    <a:pt x="183" y="205"/>
                  </a:lnTo>
                  <a:lnTo>
                    <a:pt x="183" y="210"/>
                  </a:lnTo>
                  <a:lnTo>
                    <a:pt x="182" y="213"/>
                  </a:lnTo>
                  <a:lnTo>
                    <a:pt x="179" y="216"/>
                  </a:lnTo>
                  <a:lnTo>
                    <a:pt x="176" y="219"/>
                  </a:lnTo>
                  <a:lnTo>
                    <a:pt x="169" y="226"/>
                  </a:lnTo>
                  <a:lnTo>
                    <a:pt x="167" y="230"/>
                  </a:lnTo>
                  <a:lnTo>
                    <a:pt x="162" y="230"/>
                  </a:lnTo>
                  <a:lnTo>
                    <a:pt x="156" y="229"/>
                  </a:lnTo>
                  <a:lnTo>
                    <a:pt x="151" y="228"/>
                  </a:lnTo>
                  <a:lnTo>
                    <a:pt x="148" y="226"/>
                  </a:lnTo>
                  <a:lnTo>
                    <a:pt x="143" y="221"/>
                  </a:lnTo>
                  <a:lnTo>
                    <a:pt x="142" y="221"/>
                  </a:lnTo>
                  <a:lnTo>
                    <a:pt x="137" y="223"/>
                  </a:lnTo>
                  <a:lnTo>
                    <a:pt x="136" y="224"/>
                  </a:lnTo>
                  <a:lnTo>
                    <a:pt x="132" y="225"/>
                  </a:lnTo>
                  <a:lnTo>
                    <a:pt x="127" y="231"/>
                  </a:lnTo>
                  <a:lnTo>
                    <a:pt x="126" y="231"/>
                  </a:lnTo>
                  <a:lnTo>
                    <a:pt x="123" y="231"/>
                  </a:lnTo>
                  <a:lnTo>
                    <a:pt x="117" y="229"/>
                  </a:lnTo>
                  <a:lnTo>
                    <a:pt x="112" y="230"/>
                  </a:lnTo>
                  <a:lnTo>
                    <a:pt x="109" y="231"/>
                  </a:lnTo>
                  <a:lnTo>
                    <a:pt x="107" y="233"/>
                  </a:lnTo>
                  <a:lnTo>
                    <a:pt x="95" y="233"/>
                  </a:lnTo>
                  <a:lnTo>
                    <a:pt x="89" y="226"/>
                  </a:lnTo>
                  <a:lnTo>
                    <a:pt x="89" y="226"/>
                  </a:lnTo>
                  <a:lnTo>
                    <a:pt x="91" y="218"/>
                  </a:lnTo>
                  <a:lnTo>
                    <a:pt x="90" y="216"/>
                  </a:lnTo>
                  <a:lnTo>
                    <a:pt x="87" y="215"/>
                  </a:lnTo>
                  <a:lnTo>
                    <a:pt x="86" y="213"/>
                  </a:lnTo>
                  <a:lnTo>
                    <a:pt x="86" y="210"/>
                  </a:lnTo>
                  <a:lnTo>
                    <a:pt x="85" y="208"/>
                  </a:lnTo>
                  <a:lnTo>
                    <a:pt x="82" y="207"/>
                  </a:lnTo>
                  <a:lnTo>
                    <a:pt x="77" y="207"/>
                  </a:lnTo>
                  <a:lnTo>
                    <a:pt x="76" y="199"/>
                  </a:lnTo>
                  <a:lnTo>
                    <a:pt x="75" y="198"/>
                  </a:lnTo>
                  <a:lnTo>
                    <a:pt x="72" y="195"/>
                  </a:lnTo>
                  <a:lnTo>
                    <a:pt x="71" y="192"/>
                  </a:lnTo>
                  <a:lnTo>
                    <a:pt x="72" y="189"/>
                  </a:lnTo>
                  <a:lnTo>
                    <a:pt x="74" y="185"/>
                  </a:lnTo>
                  <a:lnTo>
                    <a:pt x="75" y="184"/>
                  </a:lnTo>
                  <a:lnTo>
                    <a:pt x="75" y="183"/>
                  </a:lnTo>
                  <a:lnTo>
                    <a:pt x="76" y="182"/>
                  </a:lnTo>
                  <a:lnTo>
                    <a:pt x="75" y="178"/>
                  </a:lnTo>
                  <a:lnTo>
                    <a:pt x="72" y="177"/>
                  </a:lnTo>
                  <a:lnTo>
                    <a:pt x="71" y="174"/>
                  </a:lnTo>
                  <a:lnTo>
                    <a:pt x="74" y="167"/>
                  </a:lnTo>
                  <a:lnTo>
                    <a:pt x="82" y="168"/>
                  </a:lnTo>
                  <a:lnTo>
                    <a:pt x="84" y="164"/>
                  </a:lnTo>
                  <a:lnTo>
                    <a:pt x="82" y="162"/>
                  </a:lnTo>
                  <a:lnTo>
                    <a:pt x="79" y="158"/>
                  </a:lnTo>
                  <a:lnTo>
                    <a:pt x="74" y="156"/>
                  </a:lnTo>
                  <a:lnTo>
                    <a:pt x="68" y="153"/>
                  </a:lnTo>
                  <a:lnTo>
                    <a:pt x="55" y="149"/>
                  </a:lnTo>
                  <a:lnTo>
                    <a:pt x="51" y="149"/>
                  </a:lnTo>
                  <a:lnTo>
                    <a:pt x="50" y="151"/>
                  </a:lnTo>
                  <a:lnTo>
                    <a:pt x="48" y="153"/>
                  </a:lnTo>
                  <a:lnTo>
                    <a:pt x="45" y="153"/>
                  </a:lnTo>
                  <a:lnTo>
                    <a:pt x="35" y="157"/>
                  </a:lnTo>
                  <a:lnTo>
                    <a:pt x="31" y="159"/>
                  </a:lnTo>
                  <a:lnTo>
                    <a:pt x="28" y="166"/>
                  </a:lnTo>
                  <a:lnTo>
                    <a:pt x="22" y="170"/>
                  </a:lnTo>
                  <a:lnTo>
                    <a:pt x="20" y="173"/>
                  </a:lnTo>
                  <a:lnTo>
                    <a:pt x="19" y="175"/>
                  </a:lnTo>
                  <a:lnTo>
                    <a:pt x="20" y="180"/>
                  </a:lnTo>
                  <a:lnTo>
                    <a:pt x="19" y="175"/>
                  </a:lnTo>
                  <a:lnTo>
                    <a:pt x="20" y="173"/>
                  </a:lnTo>
                  <a:lnTo>
                    <a:pt x="22" y="170"/>
                  </a:lnTo>
                  <a:lnTo>
                    <a:pt x="28" y="166"/>
                  </a:lnTo>
                  <a:lnTo>
                    <a:pt x="31" y="159"/>
                  </a:lnTo>
                  <a:lnTo>
                    <a:pt x="35" y="157"/>
                  </a:lnTo>
                  <a:lnTo>
                    <a:pt x="45" y="153"/>
                  </a:lnTo>
                  <a:lnTo>
                    <a:pt x="48" y="153"/>
                  </a:lnTo>
                  <a:lnTo>
                    <a:pt x="50" y="151"/>
                  </a:lnTo>
                  <a:lnTo>
                    <a:pt x="51" y="149"/>
                  </a:lnTo>
                  <a:lnTo>
                    <a:pt x="55" y="149"/>
                  </a:lnTo>
                  <a:lnTo>
                    <a:pt x="68" y="153"/>
                  </a:lnTo>
                  <a:lnTo>
                    <a:pt x="74" y="156"/>
                  </a:lnTo>
                  <a:lnTo>
                    <a:pt x="79" y="158"/>
                  </a:lnTo>
                  <a:lnTo>
                    <a:pt x="82" y="162"/>
                  </a:lnTo>
                  <a:lnTo>
                    <a:pt x="84" y="164"/>
                  </a:lnTo>
                  <a:lnTo>
                    <a:pt x="82" y="168"/>
                  </a:lnTo>
                  <a:lnTo>
                    <a:pt x="74" y="167"/>
                  </a:lnTo>
                  <a:lnTo>
                    <a:pt x="82" y="168"/>
                  </a:lnTo>
                  <a:lnTo>
                    <a:pt x="84" y="164"/>
                  </a:lnTo>
                  <a:lnTo>
                    <a:pt x="82" y="162"/>
                  </a:lnTo>
                  <a:lnTo>
                    <a:pt x="79" y="158"/>
                  </a:lnTo>
                  <a:lnTo>
                    <a:pt x="74" y="156"/>
                  </a:lnTo>
                  <a:lnTo>
                    <a:pt x="68" y="153"/>
                  </a:lnTo>
                  <a:lnTo>
                    <a:pt x="55" y="149"/>
                  </a:lnTo>
                  <a:lnTo>
                    <a:pt x="51" y="149"/>
                  </a:lnTo>
                  <a:lnTo>
                    <a:pt x="50" y="151"/>
                  </a:lnTo>
                  <a:lnTo>
                    <a:pt x="48" y="153"/>
                  </a:lnTo>
                  <a:lnTo>
                    <a:pt x="45" y="153"/>
                  </a:lnTo>
                  <a:lnTo>
                    <a:pt x="35" y="157"/>
                  </a:lnTo>
                  <a:lnTo>
                    <a:pt x="31" y="159"/>
                  </a:lnTo>
                  <a:lnTo>
                    <a:pt x="28" y="166"/>
                  </a:lnTo>
                  <a:lnTo>
                    <a:pt x="22" y="170"/>
                  </a:lnTo>
                  <a:lnTo>
                    <a:pt x="20" y="173"/>
                  </a:lnTo>
                  <a:lnTo>
                    <a:pt x="19" y="175"/>
                  </a:lnTo>
                  <a:lnTo>
                    <a:pt x="20" y="180"/>
                  </a:lnTo>
                  <a:lnTo>
                    <a:pt x="19" y="184"/>
                  </a:lnTo>
                  <a:lnTo>
                    <a:pt x="17" y="187"/>
                  </a:lnTo>
                  <a:lnTo>
                    <a:pt x="9" y="192"/>
                  </a:lnTo>
                  <a:lnTo>
                    <a:pt x="5" y="193"/>
                  </a:lnTo>
                  <a:lnTo>
                    <a:pt x="3" y="192"/>
                  </a:lnTo>
                  <a:lnTo>
                    <a:pt x="2" y="190"/>
                  </a:lnTo>
                  <a:lnTo>
                    <a:pt x="0" y="18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59" name="Freeform 1497">
              <a:extLst>
                <a:ext uri="{FF2B5EF4-FFF2-40B4-BE49-F238E27FC236}">
                  <a16:creationId xmlns:a16="http://schemas.microsoft.com/office/drawing/2014/main" id="{BAA12FED-0416-24F8-245A-6C48B6A8358A}"/>
                </a:ext>
              </a:extLst>
            </p:cNvPr>
            <p:cNvSpPr>
              <a:spLocks/>
            </p:cNvSpPr>
            <p:nvPr/>
          </p:nvSpPr>
          <p:spPr bwMode="auto">
            <a:xfrm>
              <a:off x="2516793" y="4653298"/>
              <a:ext cx="114745" cy="36382"/>
            </a:xfrm>
            <a:custGeom>
              <a:avLst/>
              <a:gdLst/>
              <a:ahLst/>
              <a:cxnLst>
                <a:cxn ang="0">
                  <a:pos x="20" y="13"/>
                </a:cxn>
                <a:cxn ang="0">
                  <a:pos x="19" y="17"/>
                </a:cxn>
                <a:cxn ang="0">
                  <a:pos x="17" y="20"/>
                </a:cxn>
                <a:cxn ang="0">
                  <a:pos x="9" y="25"/>
                </a:cxn>
                <a:cxn ang="0">
                  <a:pos x="5" y="26"/>
                </a:cxn>
                <a:cxn ang="0">
                  <a:pos x="3" y="25"/>
                </a:cxn>
                <a:cxn ang="0">
                  <a:pos x="2" y="23"/>
                </a:cxn>
                <a:cxn ang="0">
                  <a:pos x="0" y="20"/>
                </a:cxn>
                <a:cxn ang="0">
                  <a:pos x="20" y="13"/>
                </a:cxn>
                <a:cxn ang="0">
                  <a:pos x="74" y="0"/>
                </a:cxn>
                <a:cxn ang="0">
                  <a:pos x="82" y="1"/>
                </a:cxn>
                <a:cxn ang="0">
                  <a:pos x="74" y="0"/>
                </a:cxn>
              </a:cxnLst>
              <a:rect l="0" t="0" r="r" b="b"/>
              <a:pathLst>
                <a:path w="82" h="26">
                  <a:moveTo>
                    <a:pt x="20" y="13"/>
                  </a:moveTo>
                  <a:lnTo>
                    <a:pt x="19" y="17"/>
                  </a:lnTo>
                  <a:lnTo>
                    <a:pt x="17" y="20"/>
                  </a:lnTo>
                  <a:lnTo>
                    <a:pt x="9" y="25"/>
                  </a:lnTo>
                  <a:lnTo>
                    <a:pt x="5" y="26"/>
                  </a:lnTo>
                  <a:lnTo>
                    <a:pt x="3" y="25"/>
                  </a:lnTo>
                  <a:lnTo>
                    <a:pt x="2" y="23"/>
                  </a:lnTo>
                  <a:lnTo>
                    <a:pt x="0" y="20"/>
                  </a:lnTo>
                  <a:lnTo>
                    <a:pt x="20" y="13"/>
                  </a:lnTo>
                  <a:close/>
                  <a:moveTo>
                    <a:pt x="74" y="0"/>
                  </a:moveTo>
                  <a:lnTo>
                    <a:pt x="82" y="1"/>
                  </a:lnTo>
                  <a:lnTo>
                    <a:pt x="74"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0" name="Freeform 1498">
              <a:extLst>
                <a:ext uri="{FF2B5EF4-FFF2-40B4-BE49-F238E27FC236}">
                  <a16:creationId xmlns:a16="http://schemas.microsoft.com/office/drawing/2014/main" id="{0960EDED-9941-54AE-C525-4295AB657D53}"/>
                </a:ext>
              </a:extLst>
            </p:cNvPr>
            <p:cNvSpPr>
              <a:spLocks/>
            </p:cNvSpPr>
            <p:nvPr/>
          </p:nvSpPr>
          <p:spPr bwMode="auto">
            <a:xfrm>
              <a:off x="2516793" y="4671489"/>
              <a:ext cx="27987" cy="18192"/>
            </a:xfrm>
            <a:custGeom>
              <a:avLst/>
              <a:gdLst/>
              <a:ahLst/>
              <a:cxnLst>
                <a:cxn ang="0">
                  <a:pos x="20" y="0"/>
                </a:cxn>
                <a:cxn ang="0">
                  <a:pos x="19" y="4"/>
                </a:cxn>
                <a:cxn ang="0">
                  <a:pos x="17" y="7"/>
                </a:cxn>
                <a:cxn ang="0">
                  <a:pos x="9" y="12"/>
                </a:cxn>
                <a:cxn ang="0">
                  <a:pos x="5" y="13"/>
                </a:cxn>
                <a:cxn ang="0">
                  <a:pos x="3" y="12"/>
                </a:cxn>
                <a:cxn ang="0">
                  <a:pos x="2" y="10"/>
                </a:cxn>
                <a:cxn ang="0">
                  <a:pos x="0" y="7"/>
                </a:cxn>
              </a:cxnLst>
              <a:rect l="0" t="0" r="r" b="b"/>
              <a:pathLst>
                <a:path w="20" h="13">
                  <a:moveTo>
                    <a:pt x="20" y="0"/>
                  </a:moveTo>
                  <a:lnTo>
                    <a:pt x="19" y="4"/>
                  </a:lnTo>
                  <a:lnTo>
                    <a:pt x="17" y="7"/>
                  </a:lnTo>
                  <a:lnTo>
                    <a:pt x="9" y="12"/>
                  </a:lnTo>
                  <a:lnTo>
                    <a:pt x="5" y="13"/>
                  </a:lnTo>
                  <a:lnTo>
                    <a:pt x="3" y="12"/>
                  </a:lnTo>
                  <a:lnTo>
                    <a:pt x="2" y="10"/>
                  </a:lnTo>
                  <a:lnTo>
                    <a:pt x="0"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1" name="Line 1499">
              <a:extLst>
                <a:ext uri="{FF2B5EF4-FFF2-40B4-BE49-F238E27FC236}">
                  <a16:creationId xmlns:a16="http://schemas.microsoft.com/office/drawing/2014/main" id="{75A6DC6C-AEA1-E55D-F608-8B6197897CAB}"/>
                </a:ext>
              </a:extLst>
            </p:cNvPr>
            <p:cNvSpPr>
              <a:spLocks/>
            </p:cNvSpPr>
            <p:nvPr/>
          </p:nvSpPr>
          <p:spPr bwMode="auto">
            <a:xfrm>
              <a:off x="2620343" y="4653298"/>
              <a:ext cx="11195" cy="1399"/>
            </a:xfrm>
            <a:prstGeom prst="line">
              <a:avLst/>
            </a:pr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2" name="Freeform 1500">
              <a:extLst>
                <a:ext uri="{FF2B5EF4-FFF2-40B4-BE49-F238E27FC236}">
                  <a16:creationId xmlns:a16="http://schemas.microsoft.com/office/drawing/2014/main" id="{5E925B81-ADC2-7B1A-DA4E-3FD90B1599AC}"/>
                </a:ext>
              </a:extLst>
            </p:cNvPr>
            <p:cNvSpPr>
              <a:spLocks/>
            </p:cNvSpPr>
            <p:nvPr/>
          </p:nvSpPr>
          <p:spPr bwMode="auto">
            <a:xfrm>
              <a:off x="2583960" y="4555345"/>
              <a:ext cx="1512671" cy="1575640"/>
            </a:xfrm>
            <a:custGeom>
              <a:avLst/>
              <a:gdLst/>
              <a:ahLst/>
              <a:cxnLst>
                <a:cxn ang="0">
                  <a:pos x="46" y="208"/>
                </a:cxn>
                <a:cxn ang="0">
                  <a:pos x="32" y="162"/>
                </a:cxn>
                <a:cxn ang="0">
                  <a:pos x="47" y="136"/>
                </a:cxn>
                <a:cxn ang="0">
                  <a:pos x="108" y="132"/>
                </a:cxn>
                <a:cxn ang="0">
                  <a:pos x="159" y="73"/>
                </a:cxn>
                <a:cxn ang="0">
                  <a:pos x="187" y="119"/>
                </a:cxn>
                <a:cxn ang="0">
                  <a:pos x="190" y="124"/>
                </a:cxn>
                <a:cxn ang="0">
                  <a:pos x="217" y="143"/>
                </a:cxn>
                <a:cxn ang="0">
                  <a:pos x="238" y="71"/>
                </a:cxn>
                <a:cxn ang="0">
                  <a:pos x="264" y="95"/>
                </a:cxn>
                <a:cxn ang="0">
                  <a:pos x="315" y="98"/>
                </a:cxn>
                <a:cxn ang="0">
                  <a:pos x="339" y="66"/>
                </a:cxn>
                <a:cxn ang="0">
                  <a:pos x="379" y="39"/>
                </a:cxn>
                <a:cxn ang="0">
                  <a:pos x="442" y="11"/>
                </a:cxn>
                <a:cxn ang="0">
                  <a:pos x="481" y="10"/>
                </a:cxn>
                <a:cxn ang="0">
                  <a:pos x="506" y="47"/>
                </a:cxn>
                <a:cxn ang="0">
                  <a:pos x="613" y="66"/>
                </a:cxn>
                <a:cxn ang="0">
                  <a:pos x="609" y="116"/>
                </a:cxn>
                <a:cxn ang="0">
                  <a:pos x="634" y="173"/>
                </a:cxn>
                <a:cxn ang="0">
                  <a:pos x="621" y="178"/>
                </a:cxn>
                <a:cxn ang="0">
                  <a:pos x="575" y="165"/>
                </a:cxn>
                <a:cxn ang="0">
                  <a:pos x="541" y="193"/>
                </a:cxn>
                <a:cxn ang="0">
                  <a:pos x="496" y="202"/>
                </a:cxn>
                <a:cxn ang="0">
                  <a:pos x="485" y="225"/>
                </a:cxn>
                <a:cxn ang="0">
                  <a:pos x="509" y="276"/>
                </a:cxn>
                <a:cxn ang="0">
                  <a:pos x="491" y="336"/>
                </a:cxn>
                <a:cxn ang="0">
                  <a:pos x="603" y="428"/>
                </a:cxn>
                <a:cxn ang="0">
                  <a:pos x="657" y="563"/>
                </a:cxn>
                <a:cxn ang="0">
                  <a:pos x="746" y="632"/>
                </a:cxn>
                <a:cxn ang="0">
                  <a:pos x="838" y="628"/>
                </a:cxn>
                <a:cxn ang="0">
                  <a:pos x="826" y="679"/>
                </a:cxn>
                <a:cxn ang="0">
                  <a:pos x="935" y="730"/>
                </a:cxn>
                <a:cxn ang="0">
                  <a:pos x="1003" y="768"/>
                </a:cxn>
                <a:cxn ang="0">
                  <a:pos x="1074" y="827"/>
                </a:cxn>
                <a:cxn ang="0">
                  <a:pos x="1044" y="872"/>
                </a:cxn>
                <a:cxn ang="0">
                  <a:pos x="1003" y="824"/>
                </a:cxn>
                <a:cxn ang="0">
                  <a:pos x="937" y="806"/>
                </a:cxn>
                <a:cxn ang="0">
                  <a:pos x="895" y="895"/>
                </a:cxn>
                <a:cxn ang="0">
                  <a:pos x="955" y="947"/>
                </a:cxn>
                <a:cxn ang="0">
                  <a:pos x="952" y="996"/>
                </a:cxn>
                <a:cxn ang="0">
                  <a:pos x="905" y="1068"/>
                </a:cxn>
                <a:cxn ang="0">
                  <a:pos x="853" y="1126"/>
                </a:cxn>
                <a:cxn ang="0">
                  <a:pos x="844" y="1053"/>
                </a:cxn>
                <a:cxn ang="0">
                  <a:pos x="870" y="1000"/>
                </a:cxn>
                <a:cxn ang="0">
                  <a:pos x="834" y="921"/>
                </a:cxn>
                <a:cxn ang="0">
                  <a:pos x="777" y="870"/>
                </a:cxn>
                <a:cxn ang="0">
                  <a:pos x="739" y="836"/>
                </a:cxn>
                <a:cxn ang="0">
                  <a:pos x="684" y="803"/>
                </a:cxn>
                <a:cxn ang="0">
                  <a:pos x="656" y="772"/>
                </a:cxn>
                <a:cxn ang="0">
                  <a:pos x="614" y="721"/>
                </a:cxn>
                <a:cxn ang="0">
                  <a:pos x="548" y="712"/>
                </a:cxn>
                <a:cxn ang="0">
                  <a:pos x="477" y="657"/>
                </a:cxn>
                <a:cxn ang="0">
                  <a:pos x="395" y="578"/>
                </a:cxn>
                <a:cxn ang="0">
                  <a:pos x="375" y="551"/>
                </a:cxn>
                <a:cxn ang="0">
                  <a:pos x="344" y="511"/>
                </a:cxn>
                <a:cxn ang="0">
                  <a:pos x="322" y="454"/>
                </a:cxn>
                <a:cxn ang="0">
                  <a:pos x="279" y="367"/>
                </a:cxn>
                <a:cxn ang="0">
                  <a:pos x="192" y="320"/>
                </a:cxn>
                <a:cxn ang="0">
                  <a:pos x="126" y="377"/>
                </a:cxn>
                <a:cxn ang="0">
                  <a:pos x="84" y="359"/>
                </a:cxn>
                <a:cxn ang="0">
                  <a:pos x="41" y="341"/>
                </a:cxn>
                <a:cxn ang="0">
                  <a:pos x="17" y="300"/>
                </a:cxn>
                <a:cxn ang="0">
                  <a:pos x="20" y="255"/>
                </a:cxn>
              </a:cxnLst>
              <a:rect l="0" t="0" r="r" b="b"/>
              <a:pathLst>
                <a:path w="1081" h="1126">
                  <a:moveTo>
                    <a:pt x="0" y="226"/>
                  </a:moveTo>
                  <a:lnTo>
                    <a:pt x="0" y="225"/>
                  </a:lnTo>
                  <a:lnTo>
                    <a:pt x="1" y="223"/>
                  </a:lnTo>
                  <a:lnTo>
                    <a:pt x="6" y="220"/>
                  </a:lnTo>
                  <a:lnTo>
                    <a:pt x="10" y="219"/>
                  </a:lnTo>
                  <a:lnTo>
                    <a:pt x="13" y="218"/>
                  </a:lnTo>
                  <a:lnTo>
                    <a:pt x="20" y="219"/>
                  </a:lnTo>
                  <a:lnTo>
                    <a:pt x="22" y="219"/>
                  </a:lnTo>
                  <a:lnTo>
                    <a:pt x="23" y="219"/>
                  </a:lnTo>
                  <a:lnTo>
                    <a:pt x="24" y="216"/>
                  </a:lnTo>
                  <a:lnTo>
                    <a:pt x="33" y="213"/>
                  </a:lnTo>
                  <a:lnTo>
                    <a:pt x="38" y="210"/>
                  </a:lnTo>
                  <a:lnTo>
                    <a:pt x="41" y="209"/>
                  </a:lnTo>
                  <a:lnTo>
                    <a:pt x="43" y="209"/>
                  </a:lnTo>
                  <a:lnTo>
                    <a:pt x="46" y="208"/>
                  </a:lnTo>
                  <a:lnTo>
                    <a:pt x="47" y="205"/>
                  </a:lnTo>
                  <a:lnTo>
                    <a:pt x="44" y="199"/>
                  </a:lnTo>
                  <a:lnTo>
                    <a:pt x="44" y="195"/>
                  </a:lnTo>
                  <a:lnTo>
                    <a:pt x="48" y="193"/>
                  </a:lnTo>
                  <a:lnTo>
                    <a:pt x="49" y="192"/>
                  </a:lnTo>
                  <a:lnTo>
                    <a:pt x="49" y="189"/>
                  </a:lnTo>
                  <a:lnTo>
                    <a:pt x="42" y="180"/>
                  </a:lnTo>
                  <a:lnTo>
                    <a:pt x="41" y="180"/>
                  </a:lnTo>
                  <a:lnTo>
                    <a:pt x="38" y="177"/>
                  </a:lnTo>
                  <a:lnTo>
                    <a:pt x="38" y="173"/>
                  </a:lnTo>
                  <a:lnTo>
                    <a:pt x="36" y="162"/>
                  </a:lnTo>
                  <a:lnTo>
                    <a:pt x="36" y="162"/>
                  </a:lnTo>
                  <a:lnTo>
                    <a:pt x="34" y="162"/>
                  </a:lnTo>
                  <a:lnTo>
                    <a:pt x="34" y="162"/>
                  </a:lnTo>
                  <a:lnTo>
                    <a:pt x="32" y="162"/>
                  </a:lnTo>
                  <a:lnTo>
                    <a:pt x="31" y="162"/>
                  </a:lnTo>
                  <a:lnTo>
                    <a:pt x="26" y="157"/>
                  </a:lnTo>
                  <a:lnTo>
                    <a:pt x="24" y="156"/>
                  </a:lnTo>
                  <a:lnTo>
                    <a:pt x="23" y="153"/>
                  </a:lnTo>
                  <a:lnTo>
                    <a:pt x="21" y="148"/>
                  </a:lnTo>
                  <a:lnTo>
                    <a:pt x="21" y="148"/>
                  </a:lnTo>
                  <a:lnTo>
                    <a:pt x="22" y="147"/>
                  </a:lnTo>
                  <a:lnTo>
                    <a:pt x="23" y="143"/>
                  </a:lnTo>
                  <a:lnTo>
                    <a:pt x="26" y="137"/>
                  </a:lnTo>
                  <a:lnTo>
                    <a:pt x="28" y="134"/>
                  </a:lnTo>
                  <a:lnTo>
                    <a:pt x="29" y="133"/>
                  </a:lnTo>
                  <a:lnTo>
                    <a:pt x="37" y="132"/>
                  </a:lnTo>
                  <a:lnTo>
                    <a:pt x="38" y="129"/>
                  </a:lnTo>
                  <a:lnTo>
                    <a:pt x="41" y="129"/>
                  </a:lnTo>
                  <a:lnTo>
                    <a:pt x="47" y="136"/>
                  </a:lnTo>
                  <a:lnTo>
                    <a:pt x="59" y="136"/>
                  </a:lnTo>
                  <a:lnTo>
                    <a:pt x="61" y="134"/>
                  </a:lnTo>
                  <a:lnTo>
                    <a:pt x="64" y="133"/>
                  </a:lnTo>
                  <a:lnTo>
                    <a:pt x="69" y="132"/>
                  </a:lnTo>
                  <a:lnTo>
                    <a:pt x="75" y="134"/>
                  </a:lnTo>
                  <a:lnTo>
                    <a:pt x="78" y="134"/>
                  </a:lnTo>
                  <a:lnTo>
                    <a:pt x="79" y="134"/>
                  </a:lnTo>
                  <a:lnTo>
                    <a:pt x="84" y="128"/>
                  </a:lnTo>
                  <a:lnTo>
                    <a:pt x="88" y="127"/>
                  </a:lnTo>
                  <a:lnTo>
                    <a:pt x="89" y="126"/>
                  </a:lnTo>
                  <a:lnTo>
                    <a:pt x="94" y="124"/>
                  </a:lnTo>
                  <a:lnTo>
                    <a:pt x="95" y="124"/>
                  </a:lnTo>
                  <a:lnTo>
                    <a:pt x="100" y="129"/>
                  </a:lnTo>
                  <a:lnTo>
                    <a:pt x="103" y="131"/>
                  </a:lnTo>
                  <a:lnTo>
                    <a:pt x="108" y="132"/>
                  </a:lnTo>
                  <a:lnTo>
                    <a:pt x="114" y="133"/>
                  </a:lnTo>
                  <a:lnTo>
                    <a:pt x="119" y="133"/>
                  </a:lnTo>
                  <a:lnTo>
                    <a:pt x="121" y="129"/>
                  </a:lnTo>
                  <a:lnTo>
                    <a:pt x="128" y="122"/>
                  </a:lnTo>
                  <a:lnTo>
                    <a:pt x="131" y="119"/>
                  </a:lnTo>
                  <a:lnTo>
                    <a:pt x="134" y="116"/>
                  </a:lnTo>
                  <a:lnTo>
                    <a:pt x="135" y="113"/>
                  </a:lnTo>
                  <a:lnTo>
                    <a:pt x="135" y="108"/>
                  </a:lnTo>
                  <a:lnTo>
                    <a:pt x="140" y="98"/>
                  </a:lnTo>
                  <a:lnTo>
                    <a:pt x="138" y="90"/>
                  </a:lnTo>
                  <a:lnTo>
                    <a:pt x="138" y="88"/>
                  </a:lnTo>
                  <a:lnTo>
                    <a:pt x="140" y="86"/>
                  </a:lnTo>
                  <a:lnTo>
                    <a:pt x="143" y="87"/>
                  </a:lnTo>
                  <a:lnTo>
                    <a:pt x="148" y="86"/>
                  </a:lnTo>
                  <a:lnTo>
                    <a:pt x="159" y="73"/>
                  </a:lnTo>
                  <a:lnTo>
                    <a:pt x="169" y="72"/>
                  </a:lnTo>
                  <a:lnTo>
                    <a:pt x="170" y="72"/>
                  </a:lnTo>
                  <a:lnTo>
                    <a:pt x="170" y="75"/>
                  </a:lnTo>
                  <a:lnTo>
                    <a:pt x="169" y="80"/>
                  </a:lnTo>
                  <a:lnTo>
                    <a:pt x="169" y="83"/>
                  </a:lnTo>
                  <a:lnTo>
                    <a:pt x="167" y="88"/>
                  </a:lnTo>
                  <a:lnTo>
                    <a:pt x="167" y="90"/>
                  </a:lnTo>
                  <a:lnTo>
                    <a:pt x="169" y="92"/>
                  </a:lnTo>
                  <a:lnTo>
                    <a:pt x="172" y="97"/>
                  </a:lnTo>
                  <a:lnTo>
                    <a:pt x="180" y="105"/>
                  </a:lnTo>
                  <a:lnTo>
                    <a:pt x="184" y="110"/>
                  </a:lnTo>
                  <a:lnTo>
                    <a:pt x="187" y="111"/>
                  </a:lnTo>
                  <a:lnTo>
                    <a:pt x="192" y="112"/>
                  </a:lnTo>
                  <a:lnTo>
                    <a:pt x="194" y="112"/>
                  </a:lnTo>
                  <a:lnTo>
                    <a:pt x="187" y="119"/>
                  </a:lnTo>
                  <a:lnTo>
                    <a:pt x="184" y="129"/>
                  </a:lnTo>
                  <a:lnTo>
                    <a:pt x="179" y="133"/>
                  </a:lnTo>
                  <a:lnTo>
                    <a:pt x="176" y="134"/>
                  </a:lnTo>
                  <a:lnTo>
                    <a:pt x="174" y="136"/>
                  </a:lnTo>
                  <a:lnTo>
                    <a:pt x="174" y="137"/>
                  </a:lnTo>
                  <a:lnTo>
                    <a:pt x="175" y="142"/>
                  </a:lnTo>
                  <a:lnTo>
                    <a:pt x="177" y="156"/>
                  </a:lnTo>
                  <a:lnTo>
                    <a:pt x="177" y="159"/>
                  </a:lnTo>
                  <a:lnTo>
                    <a:pt x="180" y="159"/>
                  </a:lnTo>
                  <a:lnTo>
                    <a:pt x="181" y="157"/>
                  </a:lnTo>
                  <a:lnTo>
                    <a:pt x="180" y="142"/>
                  </a:lnTo>
                  <a:lnTo>
                    <a:pt x="181" y="137"/>
                  </a:lnTo>
                  <a:lnTo>
                    <a:pt x="187" y="132"/>
                  </a:lnTo>
                  <a:lnTo>
                    <a:pt x="190" y="127"/>
                  </a:lnTo>
                  <a:lnTo>
                    <a:pt x="190" y="124"/>
                  </a:lnTo>
                  <a:lnTo>
                    <a:pt x="191" y="119"/>
                  </a:lnTo>
                  <a:lnTo>
                    <a:pt x="197" y="112"/>
                  </a:lnTo>
                  <a:lnTo>
                    <a:pt x="199" y="112"/>
                  </a:lnTo>
                  <a:lnTo>
                    <a:pt x="199" y="115"/>
                  </a:lnTo>
                  <a:lnTo>
                    <a:pt x="199" y="116"/>
                  </a:lnTo>
                  <a:lnTo>
                    <a:pt x="197" y="123"/>
                  </a:lnTo>
                  <a:lnTo>
                    <a:pt x="199" y="127"/>
                  </a:lnTo>
                  <a:lnTo>
                    <a:pt x="200" y="129"/>
                  </a:lnTo>
                  <a:lnTo>
                    <a:pt x="201" y="129"/>
                  </a:lnTo>
                  <a:lnTo>
                    <a:pt x="204" y="132"/>
                  </a:lnTo>
                  <a:lnTo>
                    <a:pt x="205" y="133"/>
                  </a:lnTo>
                  <a:lnTo>
                    <a:pt x="210" y="142"/>
                  </a:lnTo>
                  <a:lnTo>
                    <a:pt x="211" y="144"/>
                  </a:lnTo>
                  <a:lnTo>
                    <a:pt x="213" y="144"/>
                  </a:lnTo>
                  <a:lnTo>
                    <a:pt x="217" y="143"/>
                  </a:lnTo>
                  <a:lnTo>
                    <a:pt x="218" y="143"/>
                  </a:lnTo>
                  <a:lnTo>
                    <a:pt x="218" y="141"/>
                  </a:lnTo>
                  <a:lnTo>
                    <a:pt x="217" y="137"/>
                  </a:lnTo>
                  <a:lnTo>
                    <a:pt x="213" y="132"/>
                  </a:lnTo>
                  <a:lnTo>
                    <a:pt x="213" y="128"/>
                  </a:lnTo>
                  <a:lnTo>
                    <a:pt x="215" y="126"/>
                  </a:lnTo>
                  <a:lnTo>
                    <a:pt x="215" y="122"/>
                  </a:lnTo>
                  <a:lnTo>
                    <a:pt x="215" y="121"/>
                  </a:lnTo>
                  <a:lnTo>
                    <a:pt x="217" y="118"/>
                  </a:lnTo>
                  <a:lnTo>
                    <a:pt x="218" y="118"/>
                  </a:lnTo>
                  <a:lnTo>
                    <a:pt x="222" y="113"/>
                  </a:lnTo>
                  <a:lnTo>
                    <a:pt x="241" y="90"/>
                  </a:lnTo>
                  <a:lnTo>
                    <a:pt x="241" y="81"/>
                  </a:lnTo>
                  <a:lnTo>
                    <a:pt x="238" y="80"/>
                  </a:lnTo>
                  <a:lnTo>
                    <a:pt x="238" y="71"/>
                  </a:lnTo>
                  <a:lnTo>
                    <a:pt x="240" y="69"/>
                  </a:lnTo>
                  <a:lnTo>
                    <a:pt x="241" y="69"/>
                  </a:lnTo>
                  <a:lnTo>
                    <a:pt x="243" y="66"/>
                  </a:lnTo>
                  <a:lnTo>
                    <a:pt x="250" y="69"/>
                  </a:lnTo>
                  <a:lnTo>
                    <a:pt x="250" y="70"/>
                  </a:lnTo>
                  <a:lnTo>
                    <a:pt x="252" y="71"/>
                  </a:lnTo>
                  <a:lnTo>
                    <a:pt x="256" y="70"/>
                  </a:lnTo>
                  <a:lnTo>
                    <a:pt x="256" y="71"/>
                  </a:lnTo>
                  <a:lnTo>
                    <a:pt x="256" y="78"/>
                  </a:lnTo>
                  <a:lnTo>
                    <a:pt x="256" y="82"/>
                  </a:lnTo>
                  <a:lnTo>
                    <a:pt x="258" y="90"/>
                  </a:lnTo>
                  <a:lnTo>
                    <a:pt x="261" y="91"/>
                  </a:lnTo>
                  <a:lnTo>
                    <a:pt x="262" y="93"/>
                  </a:lnTo>
                  <a:lnTo>
                    <a:pt x="263" y="95"/>
                  </a:lnTo>
                  <a:lnTo>
                    <a:pt x="264" y="95"/>
                  </a:lnTo>
                  <a:lnTo>
                    <a:pt x="273" y="95"/>
                  </a:lnTo>
                  <a:lnTo>
                    <a:pt x="274" y="95"/>
                  </a:lnTo>
                  <a:lnTo>
                    <a:pt x="277" y="90"/>
                  </a:lnTo>
                  <a:lnTo>
                    <a:pt x="278" y="90"/>
                  </a:lnTo>
                  <a:lnTo>
                    <a:pt x="286" y="88"/>
                  </a:lnTo>
                  <a:lnTo>
                    <a:pt x="287" y="88"/>
                  </a:lnTo>
                  <a:lnTo>
                    <a:pt x="289" y="86"/>
                  </a:lnTo>
                  <a:lnTo>
                    <a:pt x="293" y="85"/>
                  </a:lnTo>
                  <a:lnTo>
                    <a:pt x="297" y="86"/>
                  </a:lnTo>
                  <a:lnTo>
                    <a:pt x="299" y="90"/>
                  </a:lnTo>
                  <a:lnTo>
                    <a:pt x="302" y="100"/>
                  </a:lnTo>
                  <a:lnTo>
                    <a:pt x="303" y="101"/>
                  </a:lnTo>
                  <a:lnTo>
                    <a:pt x="308" y="102"/>
                  </a:lnTo>
                  <a:lnTo>
                    <a:pt x="312" y="102"/>
                  </a:lnTo>
                  <a:lnTo>
                    <a:pt x="315" y="98"/>
                  </a:lnTo>
                  <a:lnTo>
                    <a:pt x="315" y="97"/>
                  </a:lnTo>
                  <a:lnTo>
                    <a:pt x="315" y="96"/>
                  </a:lnTo>
                  <a:lnTo>
                    <a:pt x="315" y="93"/>
                  </a:lnTo>
                  <a:lnTo>
                    <a:pt x="312" y="91"/>
                  </a:lnTo>
                  <a:lnTo>
                    <a:pt x="310" y="88"/>
                  </a:lnTo>
                  <a:lnTo>
                    <a:pt x="312" y="77"/>
                  </a:lnTo>
                  <a:lnTo>
                    <a:pt x="309" y="76"/>
                  </a:lnTo>
                  <a:lnTo>
                    <a:pt x="306" y="66"/>
                  </a:lnTo>
                  <a:lnTo>
                    <a:pt x="313" y="56"/>
                  </a:lnTo>
                  <a:lnTo>
                    <a:pt x="317" y="55"/>
                  </a:lnTo>
                  <a:lnTo>
                    <a:pt x="320" y="52"/>
                  </a:lnTo>
                  <a:lnTo>
                    <a:pt x="324" y="52"/>
                  </a:lnTo>
                  <a:lnTo>
                    <a:pt x="327" y="55"/>
                  </a:lnTo>
                  <a:lnTo>
                    <a:pt x="328" y="61"/>
                  </a:lnTo>
                  <a:lnTo>
                    <a:pt x="339" y="66"/>
                  </a:lnTo>
                  <a:lnTo>
                    <a:pt x="342" y="65"/>
                  </a:lnTo>
                  <a:lnTo>
                    <a:pt x="343" y="61"/>
                  </a:lnTo>
                  <a:lnTo>
                    <a:pt x="342" y="56"/>
                  </a:lnTo>
                  <a:lnTo>
                    <a:pt x="337" y="47"/>
                  </a:lnTo>
                  <a:lnTo>
                    <a:pt x="337" y="45"/>
                  </a:lnTo>
                  <a:lnTo>
                    <a:pt x="337" y="40"/>
                  </a:lnTo>
                  <a:lnTo>
                    <a:pt x="338" y="36"/>
                  </a:lnTo>
                  <a:lnTo>
                    <a:pt x="339" y="31"/>
                  </a:lnTo>
                  <a:lnTo>
                    <a:pt x="344" y="26"/>
                  </a:lnTo>
                  <a:lnTo>
                    <a:pt x="350" y="26"/>
                  </a:lnTo>
                  <a:lnTo>
                    <a:pt x="356" y="27"/>
                  </a:lnTo>
                  <a:lnTo>
                    <a:pt x="360" y="30"/>
                  </a:lnTo>
                  <a:lnTo>
                    <a:pt x="363" y="36"/>
                  </a:lnTo>
                  <a:lnTo>
                    <a:pt x="364" y="36"/>
                  </a:lnTo>
                  <a:lnTo>
                    <a:pt x="379" y="39"/>
                  </a:lnTo>
                  <a:lnTo>
                    <a:pt x="383" y="40"/>
                  </a:lnTo>
                  <a:lnTo>
                    <a:pt x="386" y="40"/>
                  </a:lnTo>
                  <a:lnTo>
                    <a:pt x="389" y="37"/>
                  </a:lnTo>
                  <a:lnTo>
                    <a:pt x="390" y="34"/>
                  </a:lnTo>
                  <a:lnTo>
                    <a:pt x="393" y="24"/>
                  </a:lnTo>
                  <a:lnTo>
                    <a:pt x="395" y="21"/>
                  </a:lnTo>
                  <a:lnTo>
                    <a:pt x="396" y="18"/>
                  </a:lnTo>
                  <a:lnTo>
                    <a:pt x="401" y="15"/>
                  </a:lnTo>
                  <a:lnTo>
                    <a:pt x="409" y="14"/>
                  </a:lnTo>
                  <a:lnTo>
                    <a:pt x="420" y="14"/>
                  </a:lnTo>
                  <a:lnTo>
                    <a:pt x="421" y="13"/>
                  </a:lnTo>
                  <a:lnTo>
                    <a:pt x="424" y="10"/>
                  </a:lnTo>
                  <a:lnTo>
                    <a:pt x="431" y="10"/>
                  </a:lnTo>
                  <a:lnTo>
                    <a:pt x="436" y="10"/>
                  </a:lnTo>
                  <a:lnTo>
                    <a:pt x="442" y="11"/>
                  </a:lnTo>
                  <a:lnTo>
                    <a:pt x="447" y="16"/>
                  </a:lnTo>
                  <a:lnTo>
                    <a:pt x="455" y="16"/>
                  </a:lnTo>
                  <a:lnTo>
                    <a:pt x="456" y="15"/>
                  </a:lnTo>
                  <a:lnTo>
                    <a:pt x="466" y="8"/>
                  </a:lnTo>
                  <a:lnTo>
                    <a:pt x="470" y="6"/>
                  </a:lnTo>
                  <a:lnTo>
                    <a:pt x="472" y="5"/>
                  </a:lnTo>
                  <a:lnTo>
                    <a:pt x="475" y="4"/>
                  </a:lnTo>
                  <a:lnTo>
                    <a:pt x="483" y="1"/>
                  </a:lnTo>
                  <a:lnTo>
                    <a:pt x="487" y="0"/>
                  </a:lnTo>
                  <a:lnTo>
                    <a:pt x="488" y="0"/>
                  </a:lnTo>
                  <a:lnTo>
                    <a:pt x="488" y="5"/>
                  </a:lnTo>
                  <a:lnTo>
                    <a:pt x="488" y="8"/>
                  </a:lnTo>
                  <a:lnTo>
                    <a:pt x="486" y="9"/>
                  </a:lnTo>
                  <a:lnTo>
                    <a:pt x="481" y="9"/>
                  </a:lnTo>
                  <a:lnTo>
                    <a:pt x="481" y="10"/>
                  </a:lnTo>
                  <a:lnTo>
                    <a:pt x="480" y="11"/>
                  </a:lnTo>
                  <a:lnTo>
                    <a:pt x="480" y="14"/>
                  </a:lnTo>
                  <a:lnTo>
                    <a:pt x="480" y="15"/>
                  </a:lnTo>
                  <a:lnTo>
                    <a:pt x="480" y="18"/>
                  </a:lnTo>
                  <a:lnTo>
                    <a:pt x="480" y="21"/>
                  </a:lnTo>
                  <a:lnTo>
                    <a:pt x="480" y="23"/>
                  </a:lnTo>
                  <a:lnTo>
                    <a:pt x="482" y="24"/>
                  </a:lnTo>
                  <a:lnTo>
                    <a:pt x="482" y="26"/>
                  </a:lnTo>
                  <a:lnTo>
                    <a:pt x="487" y="29"/>
                  </a:lnTo>
                  <a:lnTo>
                    <a:pt x="492" y="29"/>
                  </a:lnTo>
                  <a:lnTo>
                    <a:pt x="495" y="30"/>
                  </a:lnTo>
                  <a:lnTo>
                    <a:pt x="497" y="32"/>
                  </a:lnTo>
                  <a:lnTo>
                    <a:pt x="496" y="36"/>
                  </a:lnTo>
                  <a:lnTo>
                    <a:pt x="501" y="41"/>
                  </a:lnTo>
                  <a:lnTo>
                    <a:pt x="506" y="47"/>
                  </a:lnTo>
                  <a:lnTo>
                    <a:pt x="511" y="51"/>
                  </a:lnTo>
                  <a:lnTo>
                    <a:pt x="513" y="54"/>
                  </a:lnTo>
                  <a:lnTo>
                    <a:pt x="516" y="55"/>
                  </a:lnTo>
                  <a:lnTo>
                    <a:pt x="521" y="54"/>
                  </a:lnTo>
                  <a:lnTo>
                    <a:pt x="533" y="52"/>
                  </a:lnTo>
                  <a:lnTo>
                    <a:pt x="539" y="52"/>
                  </a:lnTo>
                  <a:lnTo>
                    <a:pt x="542" y="55"/>
                  </a:lnTo>
                  <a:lnTo>
                    <a:pt x="545" y="59"/>
                  </a:lnTo>
                  <a:lnTo>
                    <a:pt x="558" y="60"/>
                  </a:lnTo>
                  <a:lnTo>
                    <a:pt x="560" y="60"/>
                  </a:lnTo>
                  <a:lnTo>
                    <a:pt x="568" y="62"/>
                  </a:lnTo>
                  <a:lnTo>
                    <a:pt x="573" y="64"/>
                  </a:lnTo>
                  <a:lnTo>
                    <a:pt x="593" y="61"/>
                  </a:lnTo>
                  <a:lnTo>
                    <a:pt x="609" y="65"/>
                  </a:lnTo>
                  <a:lnTo>
                    <a:pt x="613" y="66"/>
                  </a:lnTo>
                  <a:lnTo>
                    <a:pt x="614" y="69"/>
                  </a:lnTo>
                  <a:lnTo>
                    <a:pt x="614" y="72"/>
                  </a:lnTo>
                  <a:lnTo>
                    <a:pt x="614" y="73"/>
                  </a:lnTo>
                  <a:lnTo>
                    <a:pt x="613" y="75"/>
                  </a:lnTo>
                  <a:lnTo>
                    <a:pt x="605" y="77"/>
                  </a:lnTo>
                  <a:lnTo>
                    <a:pt x="600" y="82"/>
                  </a:lnTo>
                  <a:lnTo>
                    <a:pt x="594" y="85"/>
                  </a:lnTo>
                  <a:lnTo>
                    <a:pt x="590" y="88"/>
                  </a:lnTo>
                  <a:lnTo>
                    <a:pt x="589" y="91"/>
                  </a:lnTo>
                  <a:lnTo>
                    <a:pt x="588" y="96"/>
                  </a:lnTo>
                  <a:lnTo>
                    <a:pt x="588" y="98"/>
                  </a:lnTo>
                  <a:lnTo>
                    <a:pt x="591" y="103"/>
                  </a:lnTo>
                  <a:lnTo>
                    <a:pt x="598" y="105"/>
                  </a:lnTo>
                  <a:lnTo>
                    <a:pt x="605" y="110"/>
                  </a:lnTo>
                  <a:lnTo>
                    <a:pt x="609" y="116"/>
                  </a:lnTo>
                  <a:lnTo>
                    <a:pt x="606" y="118"/>
                  </a:lnTo>
                  <a:lnTo>
                    <a:pt x="603" y="122"/>
                  </a:lnTo>
                  <a:lnTo>
                    <a:pt x="601" y="126"/>
                  </a:lnTo>
                  <a:lnTo>
                    <a:pt x="600" y="128"/>
                  </a:lnTo>
                  <a:lnTo>
                    <a:pt x="604" y="134"/>
                  </a:lnTo>
                  <a:lnTo>
                    <a:pt x="609" y="137"/>
                  </a:lnTo>
                  <a:lnTo>
                    <a:pt x="611" y="139"/>
                  </a:lnTo>
                  <a:lnTo>
                    <a:pt x="613" y="142"/>
                  </a:lnTo>
                  <a:lnTo>
                    <a:pt x="611" y="143"/>
                  </a:lnTo>
                  <a:lnTo>
                    <a:pt x="611" y="152"/>
                  </a:lnTo>
                  <a:lnTo>
                    <a:pt x="613" y="156"/>
                  </a:lnTo>
                  <a:lnTo>
                    <a:pt x="616" y="158"/>
                  </a:lnTo>
                  <a:lnTo>
                    <a:pt x="623" y="162"/>
                  </a:lnTo>
                  <a:lnTo>
                    <a:pt x="631" y="170"/>
                  </a:lnTo>
                  <a:lnTo>
                    <a:pt x="634" y="173"/>
                  </a:lnTo>
                  <a:lnTo>
                    <a:pt x="635" y="174"/>
                  </a:lnTo>
                  <a:lnTo>
                    <a:pt x="635" y="175"/>
                  </a:lnTo>
                  <a:lnTo>
                    <a:pt x="634" y="178"/>
                  </a:lnTo>
                  <a:lnTo>
                    <a:pt x="631" y="182"/>
                  </a:lnTo>
                  <a:lnTo>
                    <a:pt x="629" y="185"/>
                  </a:lnTo>
                  <a:lnTo>
                    <a:pt x="628" y="187"/>
                  </a:lnTo>
                  <a:lnTo>
                    <a:pt x="624" y="187"/>
                  </a:lnTo>
                  <a:lnTo>
                    <a:pt x="620" y="188"/>
                  </a:lnTo>
                  <a:lnTo>
                    <a:pt x="618" y="187"/>
                  </a:lnTo>
                  <a:lnTo>
                    <a:pt x="618" y="184"/>
                  </a:lnTo>
                  <a:lnTo>
                    <a:pt x="619" y="184"/>
                  </a:lnTo>
                  <a:lnTo>
                    <a:pt x="620" y="184"/>
                  </a:lnTo>
                  <a:lnTo>
                    <a:pt x="621" y="182"/>
                  </a:lnTo>
                  <a:lnTo>
                    <a:pt x="623" y="182"/>
                  </a:lnTo>
                  <a:lnTo>
                    <a:pt x="621" y="178"/>
                  </a:lnTo>
                  <a:lnTo>
                    <a:pt x="623" y="175"/>
                  </a:lnTo>
                  <a:lnTo>
                    <a:pt x="621" y="172"/>
                  </a:lnTo>
                  <a:lnTo>
                    <a:pt x="610" y="164"/>
                  </a:lnTo>
                  <a:lnTo>
                    <a:pt x="608" y="163"/>
                  </a:lnTo>
                  <a:lnTo>
                    <a:pt x="604" y="164"/>
                  </a:lnTo>
                  <a:lnTo>
                    <a:pt x="603" y="165"/>
                  </a:lnTo>
                  <a:lnTo>
                    <a:pt x="601" y="169"/>
                  </a:lnTo>
                  <a:lnTo>
                    <a:pt x="601" y="172"/>
                  </a:lnTo>
                  <a:lnTo>
                    <a:pt x="591" y="174"/>
                  </a:lnTo>
                  <a:lnTo>
                    <a:pt x="591" y="169"/>
                  </a:lnTo>
                  <a:lnTo>
                    <a:pt x="590" y="168"/>
                  </a:lnTo>
                  <a:lnTo>
                    <a:pt x="588" y="164"/>
                  </a:lnTo>
                  <a:lnTo>
                    <a:pt x="585" y="167"/>
                  </a:lnTo>
                  <a:lnTo>
                    <a:pt x="579" y="167"/>
                  </a:lnTo>
                  <a:lnTo>
                    <a:pt x="575" y="165"/>
                  </a:lnTo>
                  <a:lnTo>
                    <a:pt x="574" y="165"/>
                  </a:lnTo>
                  <a:lnTo>
                    <a:pt x="569" y="165"/>
                  </a:lnTo>
                  <a:lnTo>
                    <a:pt x="568" y="168"/>
                  </a:lnTo>
                  <a:lnTo>
                    <a:pt x="567" y="174"/>
                  </a:lnTo>
                  <a:lnTo>
                    <a:pt x="568" y="174"/>
                  </a:lnTo>
                  <a:lnTo>
                    <a:pt x="569" y="175"/>
                  </a:lnTo>
                  <a:lnTo>
                    <a:pt x="570" y="177"/>
                  </a:lnTo>
                  <a:lnTo>
                    <a:pt x="570" y="178"/>
                  </a:lnTo>
                  <a:lnTo>
                    <a:pt x="568" y="180"/>
                  </a:lnTo>
                  <a:lnTo>
                    <a:pt x="565" y="182"/>
                  </a:lnTo>
                  <a:lnTo>
                    <a:pt x="559" y="183"/>
                  </a:lnTo>
                  <a:lnTo>
                    <a:pt x="557" y="184"/>
                  </a:lnTo>
                  <a:lnTo>
                    <a:pt x="552" y="185"/>
                  </a:lnTo>
                  <a:lnTo>
                    <a:pt x="549" y="187"/>
                  </a:lnTo>
                  <a:lnTo>
                    <a:pt x="541" y="193"/>
                  </a:lnTo>
                  <a:lnTo>
                    <a:pt x="538" y="194"/>
                  </a:lnTo>
                  <a:lnTo>
                    <a:pt x="536" y="194"/>
                  </a:lnTo>
                  <a:lnTo>
                    <a:pt x="526" y="199"/>
                  </a:lnTo>
                  <a:lnTo>
                    <a:pt x="509" y="205"/>
                  </a:lnTo>
                  <a:lnTo>
                    <a:pt x="507" y="204"/>
                  </a:lnTo>
                  <a:lnTo>
                    <a:pt x="508" y="203"/>
                  </a:lnTo>
                  <a:lnTo>
                    <a:pt x="514" y="200"/>
                  </a:lnTo>
                  <a:lnTo>
                    <a:pt x="518" y="199"/>
                  </a:lnTo>
                  <a:lnTo>
                    <a:pt x="519" y="197"/>
                  </a:lnTo>
                  <a:lnTo>
                    <a:pt x="516" y="195"/>
                  </a:lnTo>
                  <a:lnTo>
                    <a:pt x="509" y="197"/>
                  </a:lnTo>
                  <a:lnTo>
                    <a:pt x="506" y="198"/>
                  </a:lnTo>
                  <a:lnTo>
                    <a:pt x="503" y="198"/>
                  </a:lnTo>
                  <a:lnTo>
                    <a:pt x="501" y="199"/>
                  </a:lnTo>
                  <a:lnTo>
                    <a:pt x="496" y="202"/>
                  </a:lnTo>
                  <a:lnTo>
                    <a:pt x="495" y="204"/>
                  </a:lnTo>
                  <a:lnTo>
                    <a:pt x="493" y="205"/>
                  </a:lnTo>
                  <a:lnTo>
                    <a:pt x="490" y="210"/>
                  </a:lnTo>
                  <a:lnTo>
                    <a:pt x="490" y="211"/>
                  </a:lnTo>
                  <a:lnTo>
                    <a:pt x="490" y="214"/>
                  </a:lnTo>
                  <a:lnTo>
                    <a:pt x="490" y="214"/>
                  </a:lnTo>
                  <a:lnTo>
                    <a:pt x="492" y="214"/>
                  </a:lnTo>
                  <a:lnTo>
                    <a:pt x="492" y="218"/>
                  </a:lnTo>
                  <a:lnTo>
                    <a:pt x="491" y="219"/>
                  </a:lnTo>
                  <a:lnTo>
                    <a:pt x="490" y="221"/>
                  </a:lnTo>
                  <a:lnTo>
                    <a:pt x="488" y="223"/>
                  </a:lnTo>
                  <a:lnTo>
                    <a:pt x="486" y="221"/>
                  </a:lnTo>
                  <a:lnTo>
                    <a:pt x="486" y="221"/>
                  </a:lnTo>
                  <a:lnTo>
                    <a:pt x="485" y="223"/>
                  </a:lnTo>
                  <a:lnTo>
                    <a:pt x="485" y="225"/>
                  </a:lnTo>
                  <a:lnTo>
                    <a:pt x="490" y="226"/>
                  </a:lnTo>
                  <a:lnTo>
                    <a:pt x="490" y="231"/>
                  </a:lnTo>
                  <a:lnTo>
                    <a:pt x="492" y="233"/>
                  </a:lnTo>
                  <a:lnTo>
                    <a:pt x="492" y="231"/>
                  </a:lnTo>
                  <a:lnTo>
                    <a:pt x="493" y="233"/>
                  </a:lnTo>
                  <a:lnTo>
                    <a:pt x="496" y="239"/>
                  </a:lnTo>
                  <a:lnTo>
                    <a:pt x="499" y="248"/>
                  </a:lnTo>
                  <a:lnTo>
                    <a:pt x="501" y="254"/>
                  </a:lnTo>
                  <a:lnTo>
                    <a:pt x="503" y="255"/>
                  </a:lnTo>
                  <a:lnTo>
                    <a:pt x="507" y="255"/>
                  </a:lnTo>
                  <a:lnTo>
                    <a:pt x="508" y="256"/>
                  </a:lnTo>
                  <a:lnTo>
                    <a:pt x="511" y="260"/>
                  </a:lnTo>
                  <a:lnTo>
                    <a:pt x="513" y="272"/>
                  </a:lnTo>
                  <a:lnTo>
                    <a:pt x="512" y="276"/>
                  </a:lnTo>
                  <a:lnTo>
                    <a:pt x="509" y="276"/>
                  </a:lnTo>
                  <a:lnTo>
                    <a:pt x="507" y="274"/>
                  </a:lnTo>
                  <a:lnTo>
                    <a:pt x="506" y="274"/>
                  </a:lnTo>
                  <a:lnTo>
                    <a:pt x="502" y="282"/>
                  </a:lnTo>
                  <a:lnTo>
                    <a:pt x="499" y="282"/>
                  </a:lnTo>
                  <a:lnTo>
                    <a:pt x="496" y="280"/>
                  </a:lnTo>
                  <a:lnTo>
                    <a:pt x="492" y="280"/>
                  </a:lnTo>
                  <a:lnTo>
                    <a:pt x="491" y="284"/>
                  </a:lnTo>
                  <a:lnTo>
                    <a:pt x="487" y="285"/>
                  </a:lnTo>
                  <a:lnTo>
                    <a:pt x="487" y="286"/>
                  </a:lnTo>
                  <a:lnTo>
                    <a:pt x="491" y="292"/>
                  </a:lnTo>
                  <a:lnTo>
                    <a:pt x="492" y="297"/>
                  </a:lnTo>
                  <a:lnTo>
                    <a:pt x="495" y="307"/>
                  </a:lnTo>
                  <a:lnTo>
                    <a:pt x="493" y="312"/>
                  </a:lnTo>
                  <a:lnTo>
                    <a:pt x="490" y="326"/>
                  </a:lnTo>
                  <a:lnTo>
                    <a:pt x="491" y="336"/>
                  </a:lnTo>
                  <a:lnTo>
                    <a:pt x="492" y="340"/>
                  </a:lnTo>
                  <a:lnTo>
                    <a:pt x="492" y="342"/>
                  </a:lnTo>
                  <a:lnTo>
                    <a:pt x="493" y="344"/>
                  </a:lnTo>
                  <a:lnTo>
                    <a:pt x="495" y="349"/>
                  </a:lnTo>
                  <a:lnTo>
                    <a:pt x="501" y="358"/>
                  </a:lnTo>
                  <a:lnTo>
                    <a:pt x="507" y="366"/>
                  </a:lnTo>
                  <a:lnTo>
                    <a:pt x="514" y="374"/>
                  </a:lnTo>
                  <a:lnTo>
                    <a:pt x="518" y="378"/>
                  </a:lnTo>
                  <a:lnTo>
                    <a:pt x="522" y="379"/>
                  </a:lnTo>
                  <a:lnTo>
                    <a:pt x="528" y="383"/>
                  </a:lnTo>
                  <a:lnTo>
                    <a:pt x="542" y="384"/>
                  </a:lnTo>
                  <a:lnTo>
                    <a:pt x="549" y="390"/>
                  </a:lnTo>
                  <a:lnTo>
                    <a:pt x="573" y="412"/>
                  </a:lnTo>
                  <a:lnTo>
                    <a:pt x="598" y="425"/>
                  </a:lnTo>
                  <a:lnTo>
                    <a:pt x="603" y="428"/>
                  </a:lnTo>
                  <a:lnTo>
                    <a:pt x="609" y="433"/>
                  </a:lnTo>
                  <a:lnTo>
                    <a:pt x="609" y="435"/>
                  </a:lnTo>
                  <a:lnTo>
                    <a:pt x="611" y="440"/>
                  </a:lnTo>
                  <a:lnTo>
                    <a:pt x="620" y="458"/>
                  </a:lnTo>
                  <a:lnTo>
                    <a:pt x="620" y="461"/>
                  </a:lnTo>
                  <a:lnTo>
                    <a:pt x="623" y="468"/>
                  </a:lnTo>
                  <a:lnTo>
                    <a:pt x="623" y="471"/>
                  </a:lnTo>
                  <a:lnTo>
                    <a:pt x="630" y="489"/>
                  </a:lnTo>
                  <a:lnTo>
                    <a:pt x="633" y="505"/>
                  </a:lnTo>
                  <a:lnTo>
                    <a:pt x="640" y="531"/>
                  </a:lnTo>
                  <a:lnTo>
                    <a:pt x="641" y="537"/>
                  </a:lnTo>
                  <a:lnTo>
                    <a:pt x="649" y="548"/>
                  </a:lnTo>
                  <a:lnTo>
                    <a:pt x="654" y="552"/>
                  </a:lnTo>
                  <a:lnTo>
                    <a:pt x="654" y="557"/>
                  </a:lnTo>
                  <a:lnTo>
                    <a:pt x="657" y="563"/>
                  </a:lnTo>
                  <a:lnTo>
                    <a:pt x="664" y="567"/>
                  </a:lnTo>
                  <a:lnTo>
                    <a:pt x="667" y="570"/>
                  </a:lnTo>
                  <a:lnTo>
                    <a:pt x="677" y="574"/>
                  </a:lnTo>
                  <a:lnTo>
                    <a:pt x="680" y="578"/>
                  </a:lnTo>
                  <a:lnTo>
                    <a:pt x="681" y="581"/>
                  </a:lnTo>
                  <a:lnTo>
                    <a:pt x="691" y="593"/>
                  </a:lnTo>
                  <a:lnTo>
                    <a:pt x="700" y="596"/>
                  </a:lnTo>
                  <a:lnTo>
                    <a:pt x="708" y="603"/>
                  </a:lnTo>
                  <a:lnTo>
                    <a:pt x="715" y="613"/>
                  </a:lnTo>
                  <a:lnTo>
                    <a:pt x="718" y="617"/>
                  </a:lnTo>
                  <a:lnTo>
                    <a:pt x="725" y="617"/>
                  </a:lnTo>
                  <a:lnTo>
                    <a:pt x="732" y="620"/>
                  </a:lnTo>
                  <a:lnTo>
                    <a:pt x="737" y="625"/>
                  </a:lnTo>
                  <a:lnTo>
                    <a:pt x="739" y="629"/>
                  </a:lnTo>
                  <a:lnTo>
                    <a:pt x="746" y="632"/>
                  </a:lnTo>
                  <a:lnTo>
                    <a:pt x="751" y="634"/>
                  </a:lnTo>
                  <a:lnTo>
                    <a:pt x="758" y="633"/>
                  </a:lnTo>
                  <a:lnTo>
                    <a:pt x="766" y="635"/>
                  </a:lnTo>
                  <a:lnTo>
                    <a:pt x="776" y="635"/>
                  </a:lnTo>
                  <a:lnTo>
                    <a:pt x="785" y="635"/>
                  </a:lnTo>
                  <a:lnTo>
                    <a:pt x="792" y="633"/>
                  </a:lnTo>
                  <a:lnTo>
                    <a:pt x="794" y="633"/>
                  </a:lnTo>
                  <a:lnTo>
                    <a:pt x="799" y="633"/>
                  </a:lnTo>
                  <a:lnTo>
                    <a:pt x="812" y="632"/>
                  </a:lnTo>
                  <a:lnTo>
                    <a:pt x="817" y="632"/>
                  </a:lnTo>
                  <a:lnTo>
                    <a:pt x="819" y="628"/>
                  </a:lnTo>
                  <a:lnTo>
                    <a:pt x="826" y="628"/>
                  </a:lnTo>
                  <a:lnTo>
                    <a:pt x="829" y="629"/>
                  </a:lnTo>
                  <a:lnTo>
                    <a:pt x="834" y="629"/>
                  </a:lnTo>
                  <a:lnTo>
                    <a:pt x="838" y="628"/>
                  </a:lnTo>
                  <a:lnTo>
                    <a:pt x="848" y="630"/>
                  </a:lnTo>
                  <a:lnTo>
                    <a:pt x="849" y="633"/>
                  </a:lnTo>
                  <a:lnTo>
                    <a:pt x="854" y="637"/>
                  </a:lnTo>
                  <a:lnTo>
                    <a:pt x="854" y="643"/>
                  </a:lnTo>
                  <a:lnTo>
                    <a:pt x="854" y="645"/>
                  </a:lnTo>
                  <a:lnTo>
                    <a:pt x="848" y="653"/>
                  </a:lnTo>
                  <a:lnTo>
                    <a:pt x="845" y="655"/>
                  </a:lnTo>
                  <a:lnTo>
                    <a:pt x="841" y="658"/>
                  </a:lnTo>
                  <a:lnTo>
                    <a:pt x="838" y="659"/>
                  </a:lnTo>
                  <a:lnTo>
                    <a:pt x="830" y="663"/>
                  </a:lnTo>
                  <a:lnTo>
                    <a:pt x="829" y="665"/>
                  </a:lnTo>
                  <a:lnTo>
                    <a:pt x="828" y="670"/>
                  </a:lnTo>
                  <a:lnTo>
                    <a:pt x="826" y="673"/>
                  </a:lnTo>
                  <a:lnTo>
                    <a:pt x="826" y="675"/>
                  </a:lnTo>
                  <a:lnTo>
                    <a:pt x="826" y="679"/>
                  </a:lnTo>
                  <a:lnTo>
                    <a:pt x="828" y="681"/>
                  </a:lnTo>
                  <a:lnTo>
                    <a:pt x="834" y="688"/>
                  </a:lnTo>
                  <a:lnTo>
                    <a:pt x="840" y="693"/>
                  </a:lnTo>
                  <a:lnTo>
                    <a:pt x="844" y="693"/>
                  </a:lnTo>
                  <a:lnTo>
                    <a:pt x="855" y="696"/>
                  </a:lnTo>
                  <a:lnTo>
                    <a:pt x="859" y="698"/>
                  </a:lnTo>
                  <a:lnTo>
                    <a:pt x="860" y="700"/>
                  </a:lnTo>
                  <a:lnTo>
                    <a:pt x="863" y="701"/>
                  </a:lnTo>
                  <a:lnTo>
                    <a:pt x="871" y="704"/>
                  </a:lnTo>
                  <a:lnTo>
                    <a:pt x="886" y="712"/>
                  </a:lnTo>
                  <a:lnTo>
                    <a:pt x="894" y="715"/>
                  </a:lnTo>
                  <a:lnTo>
                    <a:pt x="904" y="719"/>
                  </a:lnTo>
                  <a:lnTo>
                    <a:pt x="920" y="725"/>
                  </a:lnTo>
                  <a:lnTo>
                    <a:pt x="931" y="727"/>
                  </a:lnTo>
                  <a:lnTo>
                    <a:pt x="935" y="730"/>
                  </a:lnTo>
                  <a:lnTo>
                    <a:pt x="938" y="730"/>
                  </a:lnTo>
                  <a:lnTo>
                    <a:pt x="945" y="735"/>
                  </a:lnTo>
                  <a:lnTo>
                    <a:pt x="946" y="735"/>
                  </a:lnTo>
                  <a:lnTo>
                    <a:pt x="947" y="735"/>
                  </a:lnTo>
                  <a:lnTo>
                    <a:pt x="950" y="736"/>
                  </a:lnTo>
                  <a:lnTo>
                    <a:pt x="955" y="739"/>
                  </a:lnTo>
                  <a:lnTo>
                    <a:pt x="957" y="741"/>
                  </a:lnTo>
                  <a:lnTo>
                    <a:pt x="961" y="744"/>
                  </a:lnTo>
                  <a:lnTo>
                    <a:pt x="969" y="751"/>
                  </a:lnTo>
                  <a:lnTo>
                    <a:pt x="973" y="755"/>
                  </a:lnTo>
                  <a:lnTo>
                    <a:pt x="979" y="760"/>
                  </a:lnTo>
                  <a:lnTo>
                    <a:pt x="988" y="763"/>
                  </a:lnTo>
                  <a:lnTo>
                    <a:pt x="994" y="765"/>
                  </a:lnTo>
                  <a:lnTo>
                    <a:pt x="999" y="767"/>
                  </a:lnTo>
                  <a:lnTo>
                    <a:pt x="1003" y="768"/>
                  </a:lnTo>
                  <a:lnTo>
                    <a:pt x="1011" y="775"/>
                  </a:lnTo>
                  <a:lnTo>
                    <a:pt x="1015" y="776"/>
                  </a:lnTo>
                  <a:lnTo>
                    <a:pt x="1018" y="776"/>
                  </a:lnTo>
                  <a:lnTo>
                    <a:pt x="1022" y="776"/>
                  </a:lnTo>
                  <a:lnTo>
                    <a:pt x="1025" y="778"/>
                  </a:lnTo>
                  <a:lnTo>
                    <a:pt x="1028" y="780"/>
                  </a:lnTo>
                  <a:lnTo>
                    <a:pt x="1029" y="780"/>
                  </a:lnTo>
                  <a:lnTo>
                    <a:pt x="1030" y="782"/>
                  </a:lnTo>
                  <a:lnTo>
                    <a:pt x="1035" y="791"/>
                  </a:lnTo>
                  <a:lnTo>
                    <a:pt x="1039" y="796"/>
                  </a:lnTo>
                  <a:lnTo>
                    <a:pt x="1057" y="807"/>
                  </a:lnTo>
                  <a:lnTo>
                    <a:pt x="1062" y="813"/>
                  </a:lnTo>
                  <a:lnTo>
                    <a:pt x="1069" y="818"/>
                  </a:lnTo>
                  <a:lnTo>
                    <a:pt x="1073" y="824"/>
                  </a:lnTo>
                  <a:lnTo>
                    <a:pt x="1074" y="827"/>
                  </a:lnTo>
                  <a:lnTo>
                    <a:pt x="1081" y="839"/>
                  </a:lnTo>
                  <a:lnTo>
                    <a:pt x="1080" y="849"/>
                  </a:lnTo>
                  <a:lnTo>
                    <a:pt x="1073" y="863"/>
                  </a:lnTo>
                  <a:lnTo>
                    <a:pt x="1071" y="868"/>
                  </a:lnTo>
                  <a:lnTo>
                    <a:pt x="1071" y="873"/>
                  </a:lnTo>
                  <a:lnTo>
                    <a:pt x="1074" y="879"/>
                  </a:lnTo>
                  <a:lnTo>
                    <a:pt x="1071" y="880"/>
                  </a:lnTo>
                  <a:lnTo>
                    <a:pt x="1071" y="882"/>
                  </a:lnTo>
                  <a:lnTo>
                    <a:pt x="1069" y="882"/>
                  </a:lnTo>
                  <a:lnTo>
                    <a:pt x="1068" y="882"/>
                  </a:lnTo>
                  <a:lnTo>
                    <a:pt x="1059" y="879"/>
                  </a:lnTo>
                  <a:lnTo>
                    <a:pt x="1055" y="878"/>
                  </a:lnTo>
                  <a:lnTo>
                    <a:pt x="1053" y="877"/>
                  </a:lnTo>
                  <a:lnTo>
                    <a:pt x="1048" y="874"/>
                  </a:lnTo>
                  <a:lnTo>
                    <a:pt x="1044" y="872"/>
                  </a:lnTo>
                  <a:lnTo>
                    <a:pt x="1040" y="867"/>
                  </a:lnTo>
                  <a:lnTo>
                    <a:pt x="1038" y="865"/>
                  </a:lnTo>
                  <a:lnTo>
                    <a:pt x="1035" y="862"/>
                  </a:lnTo>
                  <a:lnTo>
                    <a:pt x="1034" y="857"/>
                  </a:lnTo>
                  <a:lnTo>
                    <a:pt x="1032" y="854"/>
                  </a:lnTo>
                  <a:lnTo>
                    <a:pt x="1032" y="853"/>
                  </a:lnTo>
                  <a:lnTo>
                    <a:pt x="1034" y="848"/>
                  </a:lnTo>
                  <a:lnTo>
                    <a:pt x="1034" y="844"/>
                  </a:lnTo>
                  <a:lnTo>
                    <a:pt x="1032" y="842"/>
                  </a:lnTo>
                  <a:lnTo>
                    <a:pt x="1027" y="837"/>
                  </a:lnTo>
                  <a:lnTo>
                    <a:pt x="1024" y="829"/>
                  </a:lnTo>
                  <a:lnTo>
                    <a:pt x="1022" y="827"/>
                  </a:lnTo>
                  <a:lnTo>
                    <a:pt x="1018" y="826"/>
                  </a:lnTo>
                  <a:lnTo>
                    <a:pt x="1014" y="826"/>
                  </a:lnTo>
                  <a:lnTo>
                    <a:pt x="1003" y="824"/>
                  </a:lnTo>
                  <a:lnTo>
                    <a:pt x="997" y="824"/>
                  </a:lnTo>
                  <a:lnTo>
                    <a:pt x="989" y="826"/>
                  </a:lnTo>
                  <a:lnTo>
                    <a:pt x="987" y="827"/>
                  </a:lnTo>
                  <a:lnTo>
                    <a:pt x="984" y="824"/>
                  </a:lnTo>
                  <a:lnTo>
                    <a:pt x="978" y="822"/>
                  </a:lnTo>
                  <a:lnTo>
                    <a:pt x="972" y="819"/>
                  </a:lnTo>
                  <a:lnTo>
                    <a:pt x="968" y="818"/>
                  </a:lnTo>
                  <a:lnTo>
                    <a:pt x="965" y="816"/>
                  </a:lnTo>
                  <a:lnTo>
                    <a:pt x="962" y="814"/>
                  </a:lnTo>
                  <a:lnTo>
                    <a:pt x="960" y="813"/>
                  </a:lnTo>
                  <a:lnTo>
                    <a:pt x="958" y="812"/>
                  </a:lnTo>
                  <a:lnTo>
                    <a:pt x="958" y="809"/>
                  </a:lnTo>
                  <a:lnTo>
                    <a:pt x="952" y="802"/>
                  </a:lnTo>
                  <a:lnTo>
                    <a:pt x="946" y="802"/>
                  </a:lnTo>
                  <a:lnTo>
                    <a:pt x="937" y="806"/>
                  </a:lnTo>
                  <a:lnTo>
                    <a:pt x="930" y="812"/>
                  </a:lnTo>
                  <a:lnTo>
                    <a:pt x="926" y="813"/>
                  </a:lnTo>
                  <a:lnTo>
                    <a:pt x="922" y="819"/>
                  </a:lnTo>
                  <a:lnTo>
                    <a:pt x="919" y="824"/>
                  </a:lnTo>
                  <a:lnTo>
                    <a:pt x="919" y="829"/>
                  </a:lnTo>
                  <a:lnTo>
                    <a:pt x="914" y="838"/>
                  </a:lnTo>
                  <a:lnTo>
                    <a:pt x="907" y="852"/>
                  </a:lnTo>
                  <a:lnTo>
                    <a:pt x="905" y="857"/>
                  </a:lnTo>
                  <a:lnTo>
                    <a:pt x="902" y="862"/>
                  </a:lnTo>
                  <a:lnTo>
                    <a:pt x="904" y="865"/>
                  </a:lnTo>
                  <a:lnTo>
                    <a:pt x="904" y="870"/>
                  </a:lnTo>
                  <a:lnTo>
                    <a:pt x="902" y="874"/>
                  </a:lnTo>
                  <a:lnTo>
                    <a:pt x="895" y="890"/>
                  </a:lnTo>
                  <a:lnTo>
                    <a:pt x="894" y="895"/>
                  </a:lnTo>
                  <a:lnTo>
                    <a:pt x="895" y="895"/>
                  </a:lnTo>
                  <a:lnTo>
                    <a:pt x="896" y="898"/>
                  </a:lnTo>
                  <a:lnTo>
                    <a:pt x="897" y="903"/>
                  </a:lnTo>
                  <a:lnTo>
                    <a:pt x="901" y="908"/>
                  </a:lnTo>
                  <a:lnTo>
                    <a:pt x="906" y="910"/>
                  </a:lnTo>
                  <a:lnTo>
                    <a:pt x="914" y="913"/>
                  </a:lnTo>
                  <a:lnTo>
                    <a:pt x="922" y="911"/>
                  </a:lnTo>
                  <a:lnTo>
                    <a:pt x="925" y="913"/>
                  </a:lnTo>
                  <a:lnTo>
                    <a:pt x="927" y="918"/>
                  </a:lnTo>
                  <a:lnTo>
                    <a:pt x="940" y="923"/>
                  </a:lnTo>
                  <a:lnTo>
                    <a:pt x="943" y="925"/>
                  </a:lnTo>
                  <a:lnTo>
                    <a:pt x="948" y="929"/>
                  </a:lnTo>
                  <a:lnTo>
                    <a:pt x="956" y="935"/>
                  </a:lnTo>
                  <a:lnTo>
                    <a:pt x="957" y="939"/>
                  </a:lnTo>
                  <a:lnTo>
                    <a:pt x="957" y="941"/>
                  </a:lnTo>
                  <a:lnTo>
                    <a:pt x="955" y="947"/>
                  </a:lnTo>
                  <a:lnTo>
                    <a:pt x="955" y="949"/>
                  </a:lnTo>
                  <a:lnTo>
                    <a:pt x="956" y="951"/>
                  </a:lnTo>
                  <a:lnTo>
                    <a:pt x="958" y="956"/>
                  </a:lnTo>
                  <a:lnTo>
                    <a:pt x="958" y="962"/>
                  </a:lnTo>
                  <a:lnTo>
                    <a:pt x="957" y="970"/>
                  </a:lnTo>
                  <a:lnTo>
                    <a:pt x="958" y="976"/>
                  </a:lnTo>
                  <a:lnTo>
                    <a:pt x="961" y="981"/>
                  </a:lnTo>
                  <a:lnTo>
                    <a:pt x="965" y="982"/>
                  </a:lnTo>
                  <a:lnTo>
                    <a:pt x="965" y="985"/>
                  </a:lnTo>
                  <a:lnTo>
                    <a:pt x="962" y="986"/>
                  </a:lnTo>
                  <a:lnTo>
                    <a:pt x="962" y="987"/>
                  </a:lnTo>
                  <a:lnTo>
                    <a:pt x="961" y="995"/>
                  </a:lnTo>
                  <a:lnTo>
                    <a:pt x="960" y="996"/>
                  </a:lnTo>
                  <a:lnTo>
                    <a:pt x="958" y="997"/>
                  </a:lnTo>
                  <a:lnTo>
                    <a:pt x="952" y="996"/>
                  </a:lnTo>
                  <a:lnTo>
                    <a:pt x="941" y="996"/>
                  </a:lnTo>
                  <a:lnTo>
                    <a:pt x="937" y="996"/>
                  </a:lnTo>
                  <a:lnTo>
                    <a:pt x="935" y="997"/>
                  </a:lnTo>
                  <a:lnTo>
                    <a:pt x="923" y="1003"/>
                  </a:lnTo>
                  <a:lnTo>
                    <a:pt x="916" y="1008"/>
                  </a:lnTo>
                  <a:lnTo>
                    <a:pt x="914" y="1010"/>
                  </a:lnTo>
                  <a:lnTo>
                    <a:pt x="909" y="1015"/>
                  </a:lnTo>
                  <a:lnTo>
                    <a:pt x="909" y="1017"/>
                  </a:lnTo>
                  <a:lnTo>
                    <a:pt x="907" y="1022"/>
                  </a:lnTo>
                  <a:lnTo>
                    <a:pt x="907" y="1027"/>
                  </a:lnTo>
                  <a:lnTo>
                    <a:pt x="910" y="1051"/>
                  </a:lnTo>
                  <a:lnTo>
                    <a:pt x="911" y="1063"/>
                  </a:lnTo>
                  <a:lnTo>
                    <a:pt x="909" y="1066"/>
                  </a:lnTo>
                  <a:lnTo>
                    <a:pt x="907" y="1067"/>
                  </a:lnTo>
                  <a:lnTo>
                    <a:pt x="905" y="1068"/>
                  </a:lnTo>
                  <a:lnTo>
                    <a:pt x="904" y="1068"/>
                  </a:lnTo>
                  <a:lnTo>
                    <a:pt x="901" y="1069"/>
                  </a:lnTo>
                  <a:lnTo>
                    <a:pt x="899" y="1072"/>
                  </a:lnTo>
                  <a:lnTo>
                    <a:pt x="896" y="1073"/>
                  </a:lnTo>
                  <a:lnTo>
                    <a:pt x="885" y="1080"/>
                  </a:lnTo>
                  <a:lnTo>
                    <a:pt x="879" y="1084"/>
                  </a:lnTo>
                  <a:lnTo>
                    <a:pt x="875" y="1092"/>
                  </a:lnTo>
                  <a:lnTo>
                    <a:pt x="873" y="1097"/>
                  </a:lnTo>
                  <a:lnTo>
                    <a:pt x="871" y="1102"/>
                  </a:lnTo>
                  <a:lnTo>
                    <a:pt x="869" y="1107"/>
                  </a:lnTo>
                  <a:lnTo>
                    <a:pt x="868" y="1115"/>
                  </a:lnTo>
                  <a:lnTo>
                    <a:pt x="864" y="1123"/>
                  </a:lnTo>
                  <a:lnTo>
                    <a:pt x="858" y="1125"/>
                  </a:lnTo>
                  <a:lnTo>
                    <a:pt x="854" y="1126"/>
                  </a:lnTo>
                  <a:lnTo>
                    <a:pt x="853" y="1126"/>
                  </a:lnTo>
                  <a:lnTo>
                    <a:pt x="848" y="1125"/>
                  </a:lnTo>
                  <a:lnTo>
                    <a:pt x="830" y="1125"/>
                  </a:lnTo>
                  <a:lnTo>
                    <a:pt x="825" y="1124"/>
                  </a:lnTo>
                  <a:lnTo>
                    <a:pt x="823" y="1124"/>
                  </a:lnTo>
                  <a:lnTo>
                    <a:pt x="819" y="1113"/>
                  </a:lnTo>
                  <a:lnTo>
                    <a:pt x="819" y="1103"/>
                  </a:lnTo>
                  <a:lnTo>
                    <a:pt x="820" y="1100"/>
                  </a:lnTo>
                  <a:lnTo>
                    <a:pt x="820" y="1098"/>
                  </a:lnTo>
                  <a:lnTo>
                    <a:pt x="817" y="1094"/>
                  </a:lnTo>
                  <a:lnTo>
                    <a:pt x="817" y="1089"/>
                  </a:lnTo>
                  <a:lnTo>
                    <a:pt x="822" y="1087"/>
                  </a:lnTo>
                  <a:lnTo>
                    <a:pt x="830" y="1083"/>
                  </a:lnTo>
                  <a:lnTo>
                    <a:pt x="834" y="1077"/>
                  </a:lnTo>
                  <a:lnTo>
                    <a:pt x="840" y="1059"/>
                  </a:lnTo>
                  <a:lnTo>
                    <a:pt x="844" y="1053"/>
                  </a:lnTo>
                  <a:lnTo>
                    <a:pt x="844" y="1051"/>
                  </a:lnTo>
                  <a:lnTo>
                    <a:pt x="843" y="1047"/>
                  </a:lnTo>
                  <a:lnTo>
                    <a:pt x="834" y="1042"/>
                  </a:lnTo>
                  <a:lnTo>
                    <a:pt x="834" y="1039"/>
                  </a:lnTo>
                  <a:lnTo>
                    <a:pt x="835" y="1034"/>
                  </a:lnTo>
                  <a:lnTo>
                    <a:pt x="838" y="1033"/>
                  </a:lnTo>
                  <a:lnTo>
                    <a:pt x="843" y="1031"/>
                  </a:lnTo>
                  <a:lnTo>
                    <a:pt x="850" y="1026"/>
                  </a:lnTo>
                  <a:lnTo>
                    <a:pt x="853" y="1026"/>
                  </a:lnTo>
                  <a:lnTo>
                    <a:pt x="861" y="1026"/>
                  </a:lnTo>
                  <a:lnTo>
                    <a:pt x="864" y="1026"/>
                  </a:lnTo>
                  <a:lnTo>
                    <a:pt x="868" y="1021"/>
                  </a:lnTo>
                  <a:lnTo>
                    <a:pt x="871" y="1013"/>
                  </a:lnTo>
                  <a:lnTo>
                    <a:pt x="871" y="1003"/>
                  </a:lnTo>
                  <a:lnTo>
                    <a:pt x="870" y="1000"/>
                  </a:lnTo>
                  <a:lnTo>
                    <a:pt x="868" y="998"/>
                  </a:lnTo>
                  <a:lnTo>
                    <a:pt x="864" y="993"/>
                  </a:lnTo>
                  <a:lnTo>
                    <a:pt x="860" y="988"/>
                  </a:lnTo>
                  <a:lnTo>
                    <a:pt x="856" y="981"/>
                  </a:lnTo>
                  <a:lnTo>
                    <a:pt x="856" y="975"/>
                  </a:lnTo>
                  <a:lnTo>
                    <a:pt x="856" y="970"/>
                  </a:lnTo>
                  <a:lnTo>
                    <a:pt x="855" y="967"/>
                  </a:lnTo>
                  <a:lnTo>
                    <a:pt x="855" y="961"/>
                  </a:lnTo>
                  <a:lnTo>
                    <a:pt x="854" y="952"/>
                  </a:lnTo>
                  <a:lnTo>
                    <a:pt x="853" y="945"/>
                  </a:lnTo>
                  <a:lnTo>
                    <a:pt x="850" y="941"/>
                  </a:lnTo>
                  <a:lnTo>
                    <a:pt x="845" y="935"/>
                  </a:lnTo>
                  <a:lnTo>
                    <a:pt x="841" y="930"/>
                  </a:lnTo>
                  <a:lnTo>
                    <a:pt x="835" y="924"/>
                  </a:lnTo>
                  <a:lnTo>
                    <a:pt x="834" y="921"/>
                  </a:lnTo>
                  <a:lnTo>
                    <a:pt x="831" y="916"/>
                  </a:lnTo>
                  <a:lnTo>
                    <a:pt x="830" y="913"/>
                  </a:lnTo>
                  <a:lnTo>
                    <a:pt x="829" y="906"/>
                  </a:lnTo>
                  <a:lnTo>
                    <a:pt x="826" y="891"/>
                  </a:lnTo>
                  <a:lnTo>
                    <a:pt x="824" y="887"/>
                  </a:lnTo>
                  <a:lnTo>
                    <a:pt x="822" y="879"/>
                  </a:lnTo>
                  <a:lnTo>
                    <a:pt x="819" y="874"/>
                  </a:lnTo>
                  <a:lnTo>
                    <a:pt x="817" y="872"/>
                  </a:lnTo>
                  <a:lnTo>
                    <a:pt x="809" y="865"/>
                  </a:lnTo>
                  <a:lnTo>
                    <a:pt x="807" y="864"/>
                  </a:lnTo>
                  <a:lnTo>
                    <a:pt x="804" y="864"/>
                  </a:lnTo>
                  <a:lnTo>
                    <a:pt x="792" y="870"/>
                  </a:lnTo>
                  <a:lnTo>
                    <a:pt x="784" y="872"/>
                  </a:lnTo>
                  <a:lnTo>
                    <a:pt x="780" y="872"/>
                  </a:lnTo>
                  <a:lnTo>
                    <a:pt x="777" y="870"/>
                  </a:lnTo>
                  <a:lnTo>
                    <a:pt x="773" y="868"/>
                  </a:lnTo>
                  <a:lnTo>
                    <a:pt x="773" y="867"/>
                  </a:lnTo>
                  <a:lnTo>
                    <a:pt x="773" y="863"/>
                  </a:lnTo>
                  <a:lnTo>
                    <a:pt x="769" y="859"/>
                  </a:lnTo>
                  <a:lnTo>
                    <a:pt x="768" y="857"/>
                  </a:lnTo>
                  <a:lnTo>
                    <a:pt x="766" y="854"/>
                  </a:lnTo>
                  <a:lnTo>
                    <a:pt x="762" y="853"/>
                  </a:lnTo>
                  <a:lnTo>
                    <a:pt x="759" y="854"/>
                  </a:lnTo>
                  <a:lnTo>
                    <a:pt x="757" y="854"/>
                  </a:lnTo>
                  <a:lnTo>
                    <a:pt x="754" y="853"/>
                  </a:lnTo>
                  <a:lnTo>
                    <a:pt x="751" y="849"/>
                  </a:lnTo>
                  <a:lnTo>
                    <a:pt x="739" y="845"/>
                  </a:lnTo>
                  <a:lnTo>
                    <a:pt x="739" y="843"/>
                  </a:lnTo>
                  <a:lnTo>
                    <a:pt x="739" y="839"/>
                  </a:lnTo>
                  <a:lnTo>
                    <a:pt x="739" y="836"/>
                  </a:lnTo>
                  <a:lnTo>
                    <a:pt x="743" y="827"/>
                  </a:lnTo>
                  <a:lnTo>
                    <a:pt x="743" y="824"/>
                  </a:lnTo>
                  <a:lnTo>
                    <a:pt x="743" y="821"/>
                  </a:lnTo>
                  <a:lnTo>
                    <a:pt x="738" y="813"/>
                  </a:lnTo>
                  <a:lnTo>
                    <a:pt x="734" y="806"/>
                  </a:lnTo>
                  <a:lnTo>
                    <a:pt x="722" y="792"/>
                  </a:lnTo>
                  <a:lnTo>
                    <a:pt x="720" y="791"/>
                  </a:lnTo>
                  <a:lnTo>
                    <a:pt x="716" y="791"/>
                  </a:lnTo>
                  <a:lnTo>
                    <a:pt x="713" y="792"/>
                  </a:lnTo>
                  <a:lnTo>
                    <a:pt x="711" y="796"/>
                  </a:lnTo>
                  <a:lnTo>
                    <a:pt x="707" y="797"/>
                  </a:lnTo>
                  <a:lnTo>
                    <a:pt x="691" y="799"/>
                  </a:lnTo>
                  <a:lnTo>
                    <a:pt x="688" y="802"/>
                  </a:lnTo>
                  <a:lnTo>
                    <a:pt x="686" y="803"/>
                  </a:lnTo>
                  <a:lnTo>
                    <a:pt x="684" y="803"/>
                  </a:lnTo>
                  <a:lnTo>
                    <a:pt x="682" y="802"/>
                  </a:lnTo>
                  <a:lnTo>
                    <a:pt x="682" y="798"/>
                  </a:lnTo>
                  <a:lnTo>
                    <a:pt x="684" y="797"/>
                  </a:lnTo>
                  <a:lnTo>
                    <a:pt x="686" y="796"/>
                  </a:lnTo>
                  <a:lnTo>
                    <a:pt x="691" y="788"/>
                  </a:lnTo>
                  <a:lnTo>
                    <a:pt x="691" y="785"/>
                  </a:lnTo>
                  <a:lnTo>
                    <a:pt x="680" y="773"/>
                  </a:lnTo>
                  <a:lnTo>
                    <a:pt x="676" y="772"/>
                  </a:lnTo>
                  <a:lnTo>
                    <a:pt x="674" y="772"/>
                  </a:lnTo>
                  <a:lnTo>
                    <a:pt x="671" y="773"/>
                  </a:lnTo>
                  <a:lnTo>
                    <a:pt x="669" y="775"/>
                  </a:lnTo>
                  <a:lnTo>
                    <a:pt x="667" y="776"/>
                  </a:lnTo>
                  <a:lnTo>
                    <a:pt x="666" y="776"/>
                  </a:lnTo>
                  <a:lnTo>
                    <a:pt x="657" y="772"/>
                  </a:lnTo>
                  <a:lnTo>
                    <a:pt x="656" y="772"/>
                  </a:lnTo>
                  <a:lnTo>
                    <a:pt x="656" y="773"/>
                  </a:lnTo>
                  <a:lnTo>
                    <a:pt x="656" y="776"/>
                  </a:lnTo>
                  <a:lnTo>
                    <a:pt x="655" y="777"/>
                  </a:lnTo>
                  <a:lnTo>
                    <a:pt x="654" y="777"/>
                  </a:lnTo>
                  <a:lnTo>
                    <a:pt x="649" y="761"/>
                  </a:lnTo>
                  <a:lnTo>
                    <a:pt x="647" y="758"/>
                  </a:lnTo>
                  <a:lnTo>
                    <a:pt x="645" y="755"/>
                  </a:lnTo>
                  <a:lnTo>
                    <a:pt x="641" y="746"/>
                  </a:lnTo>
                  <a:lnTo>
                    <a:pt x="639" y="744"/>
                  </a:lnTo>
                  <a:lnTo>
                    <a:pt x="639" y="740"/>
                  </a:lnTo>
                  <a:lnTo>
                    <a:pt x="639" y="739"/>
                  </a:lnTo>
                  <a:lnTo>
                    <a:pt x="635" y="735"/>
                  </a:lnTo>
                  <a:lnTo>
                    <a:pt x="631" y="731"/>
                  </a:lnTo>
                  <a:lnTo>
                    <a:pt x="616" y="721"/>
                  </a:lnTo>
                  <a:lnTo>
                    <a:pt x="614" y="721"/>
                  </a:lnTo>
                  <a:lnTo>
                    <a:pt x="611" y="722"/>
                  </a:lnTo>
                  <a:lnTo>
                    <a:pt x="606" y="726"/>
                  </a:lnTo>
                  <a:lnTo>
                    <a:pt x="605" y="726"/>
                  </a:lnTo>
                  <a:lnTo>
                    <a:pt x="598" y="721"/>
                  </a:lnTo>
                  <a:lnTo>
                    <a:pt x="591" y="719"/>
                  </a:lnTo>
                  <a:lnTo>
                    <a:pt x="584" y="717"/>
                  </a:lnTo>
                  <a:lnTo>
                    <a:pt x="580" y="716"/>
                  </a:lnTo>
                  <a:lnTo>
                    <a:pt x="575" y="717"/>
                  </a:lnTo>
                  <a:lnTo>
                    <a:pt x="573" y="719"/>
                  </a:lnTo>
                  <a:lnTo>
                    <a:pt x="572" y="719"/>
                  </a:lnTo>
                  <a:lnTo>
                    <a:pt x="564" y="726"/>
                  </a:lnTo>
                  <a:lnTo>
                    <a:pt x="562" y="729"/>
                  </a:lnTo>
                  <a:lnTo>
                    <a:pt x="559" y="729"/>
                  </a:lnTo>
                  <a:lnTo>
                    <a:pt x="558" y="727"/>
                  </a:lnTo>
                  <a:lnTo>
                    <a:pt x="548" y="712"/>
                  </a:lnTo>
                  <a:lnTo>
                    <a:pt x="538" y="709"/>
                  </a:lnTo>
                  <a:lnTo>
                    <a:pt x="534" y="706"/>
                  </a:lnTo>
                  <a:lnTo>
                    <a:pt x="521" y="703"/>
                  </a:lnTo>
                  <a:lnTo>
                    <a:pt x="514" y="703"/>
                  </a:lnTo>
                  <a:lnTo>
                    <a:pt x="513" y="701"/>
                  </a:lnTo>
                  <a:lnTo>
                    <a:pt x="512" y="700"/>
                  </a:lnTo>
                  <a:lnTo>
                    <a:pt x="511" y="699"/>
                  </a:lnTo>
                  <a:lnTo>
                    <a:pt x="508" y="694"/>
                  </a:lnTo>
                  <a:lnTo>
                    <a:pt x="506" y="689"/>
                  </a:lnTo>
                  <a:lnTo>
                    <a:pt x="501" y="683"/>
                  </a:lnTo>
                  <a:lnTo>
                    <a:pt x="498" y="679"/>
                  </a:lnTo>
                  <a:lnTo>
                    <a:pt x="496" y="675"/>
                  </a:lnTo>
                  <a:lnTo>
                    <a:pt x="483" y="666"/>
                  </a:lnTo>
                  <a:lnTo>
                    <a:pt x="480" y="660"/>
                  </a:lnTo>
                  <a:lnTo>
                    <a:pt x="477" y="657"/>
                  </a:lnTo>
                  <a:lnTo>
                    <a:pt x="476" y="650"/>
                  </a:lnTo>
                  <a:lnTo>
                    <a:pt x="472" y="644"/>
                  </a:lnTo>
                  <a:lnTo>
                    <a:pt x="457" y="630"/>
                  </a:lnTo>
                  <a:lnTo>
                    <a:pt x="445" y="628"/>
                  </a:lnTo>
                  <a:lnTo>
                    <a:pt x="441" y="624"/>
                  </a:lnTo>
                  <a:lnTo>
                    <a:pt x="440" y="622"/>
                  </a:lnTo>
                  <a:lnTo>
                    <a:pt x="434" y="608"/>
                  </a:lnTo>
                  <a:lnTo>
                    <a:pt x="434" y="606"/>
                  </a:lnTo>
                  <a:lnTo>
                    <a:pt x="432" y="599"/>
                  </a:lnTo>
                  <a:lnTo>
                    <a:pt x="430" y="596"/>
                  </a:lnTo>
                  <a:lnTo>
                    <a:pt x="421" y="591"/>
                  </a:lnTo>
                  <a:lnTo>
                    <a:pt x="419" y="588"/>
                  </a:lnTo>
                  <a:lnTo>
                    <a:pt x="410" y="584"/>
                  </a:lnTo>
                  <a:lnTo>
                    <a:pt x="404" y="582"/>
                  </a:lnTo>
                  <a:lnTo>
                    <a:pt x="395" y="578"/>
                  </a:lnTo>
                  <a:lnTo>
                    <a:pt x="393" y="578"/>
                  </a:lnTo>
                  <a:lnTo>
                    <a:pt x="389" y="582"/>
                  </a:lnTo>
                  <a:lnTo>
                    <a:pt x="388" y="582"/>
                  </a:lnTo>
                  <a:lnTo>
                    <a:pt x="383" y="582"/>
                  </a:lnTo>
                  <a:lnTo>
                    <a:pt x="381" y="581"/>
                  </a:lnTo>
                  <a:lnTo>
                    <a:pt x="380" y="581"/>
                  </a:lnTo>
                  <a:lnTo>
                    <a:pt x="380" y="573"/>
                  </a:lnTo>
                  <a:lnTo>
                    <a:pt x="385" y="574"/>
                  </a:lnTo>
                  <a:lnTo>
                    <a:pt x="388" y="573"/>
                  </a:lnTo>
                  <a:lnTo>
                    <a:pt x="388" y="563"/>
                  </a:lnTo>
                  <a:lnTo>
                    <a:pt x="384" y="563"/>
                  </a:lnTo>
                  <a:lnTo>
                    <a:pt x="383" y="560"/>
                  </a:lnTo>
                  <a:lnTo>
                    <a:pt x="380" y="557"/>
                  </a:lnTo>
                  <a:lnTo>
                    <a:pt x="379" y="552"/>
                  </a:lnTo>
                  <a:lnTo>
                    <a:pt x="375" y="551"/>
                  </a:lnTo>
                  <a:lnTo>
                    <a:pt x="374" y="548"/>
                  </a:lnTo>
                  <a:lnTo>
                    <a:pt x="368" y="538"/>
                  </a:lnTo>
                  <a:lnTo>
                    <a:pt x="366" y="537"/>
                  </a:lnTo>
                  <a:lnTo>
                    <a:pt x="364" y="535"/>
                  </a:lnTo>
                  <a:lnTo>
                    <a:pt x="360" y="533"/>
                  </a:lnTo>
                  <a:lnTo>
                    <a:pt x="349" y="532"/>
                  </a:lnTo>
                  <a:lnTo>
                    <a:pt x="348" y="531"/>
                  </a:lnTo>
                  <a:lnTo>
                    <a:pt x="348" y="530"/>
                  </a:lnTo>
                  <a:lnTo>
                    <a:pt x="348" y="527"/>
                  </a:lnTo>
                  <a:lnTo>
                    <a:pt x="352" y="522"/>
                  </a:lnTo>
                  <a:lnTo>
                    <a:pt x="352" y="520"/>
                  </a:lnTo>
                  <a:lnTo>
                    <a:pt x="352" y="519"/>
                  </a:lnTo>
                  <a:lnTo>
                    <a:pt x="348" y="514"/>
                  </a:lnTo>
                  <a:lnTo>
                    <a:pt x="345" y="511"/>
                  </a:lnTo>
                  <a:lnTo>
                    <a:pt x="344" y="511"/>
                  </a:lnTo>
                  <a:lnTo>
                    <a:pt x="335" y="511"/>
                  </a:lnTo>
                  <a:lnTo>
                    <a:pt x="330" y="512"/>
                  </a:lnTo>
                  <a:lnTo>
                    <a:pt x="328" y="514"/>
                  </a:lnTo>
                  <a:lnTo>
                    <a:pt x="327" y="514"/>
                  </a:lnTo>
                  <a:lnTo>
                    <a:pt x="325" y="511"/>
                  </a:lnTo>
                  <a:lnTo>
                    <a:pt x="325" y="505"/>
                  </a:lnTo>
                  <a:lnTo>
                    <a:pt x="328" y="504"/>
                  </a:lnTo>
                  <a:lnTo>
                    <a:pt x="329" y="500"/>
                  </a:lnTo>
                  <a:lnTo>
                    <a:pt x="333" y="490"/>
                  </a:lnTo>
                  <a:lnTo>
                    <a:pt x="333" y="485"/>
                  </a:lnTo>
                  <a:lnTo>
                    <a:pt x="330" y="476"/>
                  </a:lnTo>
                  <a:lnTo>
                    <a:pt x="330" y="474"/>
                  </a:lnTo>
                  <a:lnTo>
                    <a:pt x="329" y="471"/>
                  </a:lnTo>
                  <a:lnTo>
                    <a:pt x="323" y="458"/>
                  </a:lnTo>
                  <a:lnTo>
                    <a:pt x="322" y="454"/>
                  </a:lnTo>
                  <a:lnTo>
                    <a:pt x="318" y="451"/>
                  </a:lnTo>
                  <a:lnTo>
                    <a:pt x="314" y="443"/>
                  </a:lnTo>
                  <a:lnTo>
                    <a:pt x="312" y="439"/>
                  </a:lnTo>
                  <a:lnTo>
                    <a:pt x="310" y="434"/>
                  </a:lnTo>
                  <a:lnTo>
                    <a:pt x="312" y="425"/>
                  </a:lnTo>
                  <a:lnTo>
                    <a:pt x="310" y="423"/>
                  </a:lnTo>
                  <a:lnTo>
                    <a:pt x="309" y="420"/>
                  </a:lnTo>
                  <a:lnTo>
                    <a:pt x="310" y="408"/>
                  </a:lnTo>
                  <a:lnTo>
                    <a:pt x="310" y="400"/>
                  </a:lnTo>
                  <a:lnTo>
                    <a:pt x="308" y="393"/>
                  </a:lnTo>
                  <a:lnTo>
                    <a:pt x="303" y="386"/>
                  </a:lnTo>
                  <a:lnTo>
                    <a:pt x="292" y="378"/>
                  </a:lnTo>
                  <a:lnTo>
                    <a:pt x="286" y="373"/>
                  </a:lnTo>
                  <a:lnTo>
                    <a:pt x="282" y="371"/>
                  </a:lnTo>
                  <a:lnTo>
                    <a:pt x="279" y="367"/>
                  </a:lnTo>
                  <a:lnTo>
                    <a:pt x="276" y="368"/>
                  </a:lnTo>
                  <a:lnTo>
                    <a:pt x="273" y="371"/>
                  </a:lnTo>
                  <a:lnTo>
                    <a:pt x="273" y="371"/>
                  </a:lnTo>
                  <a:lnTo>
                    <a:pt x="271" y="371"/>
                  </a:lnTo>
                  <a:lnTo>
                    <a:pt x="268" y="369"/>
                  </a:lnTo>
                  <a:lnTo>
                    <a:pt x="252" y="354"/>
                  </a:lnTo>
                  <a:lnTo>
                    <a:pt x="250" y="352"/>
                  </a:lnTo>
                  <a:lnTo>
                    <a:pt x="245" y="349"/>
                  </a:lnTo>
                  <a:lnTo>
                    <a:pt x="235" y="342"/>
                  </a:lnTo>
                  <a:lnTo>
                    <a:pt x="226" y="336"/>
                  </a:lnTo>
                  <a:lnTo>
                    <a:pt x="218" y="338"/>
                  </a:lnTo>
                  <a:lnTo>
                    <a:pt x="212" y="331"/>
                  </a:lnTo>
                  <a:lnTo>
                    <a:pt x="207" y="323"/>
                  </a:lnTo>
                  <a:lnTo>
                    <a:pt x="196" y="321"/>
                  </a:lnTo>
                  <a:lnTo>
                    <a:pt x="192" y="320"/>
                  </a:lnTo>
                  <a:lnTo>
                    <a:pt x="187" y="318"/>
                  </a:lnTo>
                  <a:lnTo>
                    <a:pt x="182" y="320"/>
                  </a:lnTo>
                  <a:lnTo>
                    <a:pt x="179" y="321"/>
                  </a:lnTo>
                  <a:lnTo>
                    <a:pt x="172" y="323"/>
                  </a:lnTo>
                  <a:lnTo>
                    <a:pt x="159" y="333"/>
                  </a:lnTo>
                  <a:lnTo>
                    <a:pt x="158" y="335"/>
                  </a:lnTo>
                  <a:lnTo>
                    <a:pt x="153" y="342"/>
                  </a:lnTo>
                  <a:lnTo>
                    <a:pt x="151" y="344"/>
                  </a:lnTo>
                  <a:lnTo>
                    <a:pt x="150" y="347"/>
                  </a:lnTo>
                  <a:lnTo>
                    <a:pt x="149" y="348"/>
                  </a:lnTo>
                  <a:lnTo>
                    <a:pt x="146" y="351"/>
                  </a:lnTo>
                  <a:lnTo>
                    <a:pt x="140" y="356"/>
                  </a:lnTo>
                  <a:lnTo>
                    <a:pt x="136" y="358"/>
                  </a:lnTo>
                  <a:lnTo>
                    <a:pt x="134" y="363"/>
                  </a:lnTo>
                  <a:lnTo>
                    <a:pt x="126" y="377"/>
                  </a:lnTo>
                  <a:lnTo>
                    <a:pt x="124" y="381"/>
                  </a:lnTo>
                  <a:lnTo>
                    <a:pt x="120" y="386"/>
                  </a:lnTo>
                  <a:lnTo>
                    <a:pt x="116" y="387"/>
                  </a:lnTo>
                  <a:lnTo>
                    <a:pt x="112" y="387"/>
                  </a:lnTo>
                  <a:lnTo>
                    <a:pt x="104" y="390"/>
                  </a:lnTo>
                  <a:lnTo>
                    <a:pt x="94" y="393"/>
                  </a:lnTo>
                  <a:lnTo>
                    <a:pt x="84" y="394"/>
                  </a:lnTo>
                  <a:lnTo>
                    <a:pt x="79" y="395"/>
                  </a:lnTo>
                  <a:lnTo>
                    <a:pt x="68" y="394"/>
                  </a:lnTo>
                  <a:lnTo>
                    <a:pt x="69" y="393"/>
                  </a:lnTo>
                  <a:lnTo>
                    <a:pt x="68" y="379"/>
                  </a:lnTo>
                  <a:lnTo>
                    <a:pt x="70" y="376"/>
                  </a:lnTo>
                  <a:lnTo>
                    <a:pt x="73" y="373"/>
                  </a:lnTo>
                  <a:lnTo>
                    <a:pt x="82" y="363"/>
                  </a:lnTo>
                  <a:lnTo>
                    <a:pt x="84" y="359"/>
                  </a:lnTo>
                  <a:lnTo>
                    <a:pt x="85" y="356"/>
                  </a:lnTo>
                  <a:lnTo>
                    <a:pt x="85" y="351"/>
                  </a:lnTo>
                  <a:lnTo>
                    <a:pt x="87" y="348"/>
                  </a:lnTo>
                  <a:lnTo>
                    <a:pt x="87" y="347"/>
                  </a:lnTo>
                  <a:lnTo>
                    <a:pt x="84" y="343"/>
                  </a:lnTo>
                  <a:lnTo>
                    <a:pt x="82" y="342"/>
                  </a:lnTo>
                  <a:lnTo>
                    <a:pt x="80" y="342"/>
                  </a:lnTo>
                  <a:lnTo>
                    <a:pt x="78" y="344"/>
                  </a:lnTo>
                  <a:lnTo>
                    <a:pt x="75" y="346"/>
                  </a:lnTo>
                  <a:lnTo>
                    <a:pt x="70" y="347"/>
                  </a:lnTo>
                  <a:lnTo>
                    <a:pt x="64" y="347"/>
                  </a:lnTo>
                  <a:lnTo>
                    <a:pt x="56" y="346"/>
                  </a:lnTo>
                  <a:lnTo>
                    <a:pt x="52" y="344"/>
                  </a:lnTo>
                  <a:lnTo>
                    <a:pt x="44" y="342"/>
                  </a:lnTo>
                  <a:lnTo>
                    <a:pt x="41" y="341"/>
                  </a:lnTo>
                  <a:lnTo>
                    <a:pt x="31" y="336"/>
                  </a:lnTo>
                  <a:lnTo>
                    <a:pt x="31" y="336"/>
                  </a:lnTo>
                  <a:lnTo>
                    <a:pt x="26" y="330"/>
                  </a:lnTo>
                  <a:lnTo>
                    <a:pt x="18" y="322"/>
                  </a:lnTo>
                  <a:lnTo>
                    <a:pt x="18" y="318"/>
                  </a:lnTo>
                  <a:lnTo>
                    <a:pt x="15" y="315"/>
                  </a:lnTo>
                  <a:lnTo>
                    <a:pt x="16" y="312"/>
                  </a:lnTo>
                  <a:lnTo>
                    <a:pt x="18" y="311"/>
                  </a:lnTo>
                  <a:lnTo>
                    <a:pt x="21" y="310"/>
                  </a:lnTo>
                  <a:lnTo>
                    <a:pt x="22" y="307"/>
                  </a:lnTo>
                  <a:lnTo>
                    <a:pt x="23" y="306"/>
                  </a:lnTo>
                  <a:lnTo>
                    <a:pt x="23" y="305"/>
                  </a:lnTo>
                  <a:lnTo>
                    <a:pt x="22" y="303"/>
                  </a:lnTo>
                  <a:lnTo>
                    <a:pt x="18" y="302"/>
                  </a:lnTo>
                  <a:lnTo>
                    <a:pt x="17" y="300"/>
                  </a:lnTo>
                  <a:lnTo>
                    <a:pt x="16" y="297"/>
                  </a:lnTo>
                  <a:lnTo>
                    <a:pt x="15" y="295"/>
                  </a:lnTo>
                  <a:lnTo>
                    <a:pt x="16" y="294"/>
                  </a:lnTo>
                  <a:lnTo>
                    <a:pt x="24" y="284"/>
                  </a:lnTo>
                  <a:lnTo>
                    <a:pt x="24" y="279"/>
                  </a:lnTo>
                  <a:lnTo>
                    <a:pt x="27" y="277"/>
                  </a:lnTo>
                  <a:lnTo>
                    <a:pt x="32" y="276"/>
                  </a:lnTo>
                  <a:lnTo>
                    <a:pt x="33" y="276"/>
                  </a:lnTo>
                  <a:lnTo>
                    <a:pt x="33" y="275"/>
                  </a:lnTo>
                  <a:lnTo>
                    <a:pt x="32" y="274"/>
                  </a:lnTo>
                  <a:lnTo>
                    <a:pt x="31" y="270"/>
                  </a:lnTo>
                  <a:lnTo>
                    <a:pt x="31" y="260"/>
                  </a:lnTo>
                  <a:lnTo>
                    <a:pt x="27" y="256"/>
                  </a:lnTo>
                  <a:lnTo>
                    <a:pt x="24" y="255"/>
                  </a:lnTo>
                  <a:lnTo>
                    <a:pt x="20" y="255"/>
                  </a:lnTo>
                  <a:lnTo>
                    <a:pt x="12" y="252"/>
                  </a:lnTo>
                  <a:lnTo>
                    <a:pt x="11" y="251"/>
                  </a:lnTo>
                  <a:lnTo>
                    <a:pt x="10" y="249"/>
                  </a:lnTo>
                  <a:lnTo>
                    <a:pt x="7" y="240"/>
                  </a:lnTo>
                  <a:lnTo>
                    <a:pt x="6" y="238"/>
                  </a:lnTo>
                  <a:lnTo>
                    <a:pt x="5" y="234"/>
                  </a:lnTo>
                  <a:lnTo>
                    <a:pt x="2" y="233"/>
                  </a:lnTo>
                  <a:lnTo>
                    <a:pt x="1" y="231"/>
                  </a:lnTo>
                  <a:lnTo>
                    <a:pt x="0" y="22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3" name="Freeform 1502">
              <a:extLst>
                <a:ext uri="{FF2B5EF4-FFF2-40B4-BE49-F238E27FC236}">
                  <a16:creationId xmlns:a16="http://schemas.microsoft.com/office/drawing/2014/main" id="{A4A1A328-32D5-D13D-60FE-2F9C04108A73}"/>
                </a:ext>
              </a:extLst>
            </p:cNvPr>
            <p:cNvSpPr>
              <a:spLocks/>
            </p:cNvSpPr>
            <p:nvPr/>
          </p:nvSpPr>
          <p:spPr bwMode="auto">
            <a:xfrm>
              <a:off x="2728091" y="5558662"/>
              <a:ext cx="214097" cy="407204"/>
            </a:xfrm>
            <a:custGeom>
              <a:avLst/>
              <a:gdLst/>
              <a:ahLst/>
              <a:cxnLst>
                <a:cxn ang="0">
                  <a:pos x="42" y="286"/>
                </a:cxn>
                <a:cxn ang="0">
                  <a:pos x="56" y="289"/>
                </a:cxn>
                <a:cxn ang="0">
                  <a:pos x="71" y="280"/>
                </a:cxn>
                <a:cxn ang="0">
                  <a:pos x="77" y="270"/>
                </a:cxn>
                <a:cxn ang="0">
                  <a:pos x="78" y="247"/>
                </a:cxn>
                <a:cxn ang="0">
                  <a:pos x="107" y="257"/>
                </a:cxn>
                <a:cxn ang="0">
                  <a:pos x="120" y="264"/>
                </a:cxn>
                <a:cxn ang="0">
                  <a:pos x="127" y="257"/>
                </a:cxn>
                <a:cxn ang="0">
                  <a:pos x="129" y="243"/>
                </a:cxn>
                <a:cxn ang="0">
                  <a:pos x="129" y="239"/>
                </a:cxn>
                <a:cxn ang="0">
                  <a:pos x="132" y="232"/>
                </a:cxn>
                <a:cxn ang="0">
                  <a:pos x="134" y="212"/>
                </a:cxn>
                <a:cxn ang="0">
                  <a:pos x="142" y="177"/>
                </a:cxn>
                <a:cxn ang="0">
                  <a:pos x="144" y="161"/>
                </a:cxn>
                <a:cxn ang="0">
                  <a:pos x="140" y="141"/>
                </a:cxn>
                <a:cxn ang="0">
                  <a:pos x="135" y="122"/>
                </a:cxn>
                <a:cxn ang="0">
                  <a:pos x="153" y="94"/>
                </a:cxn>
                <a:cxn ang="0">
                  <a:pos x="142" y="60"/>
                </a:cxn>
                <a:cxn ang="0">
                  <a:pos x="144" y="51"/>
                </a:cxn>
                <a:cxn ang="0">
                  <a:pos x="125" y="43"/>
                </a:cxn>
                <a:cxn ang="0">
                  <a:pos x="135" y="35"/>
                </a:cxn>
                <a:cxn ang="0">
                  <a:pos x="129" y="32"/>
                </a:cxn>
                <a:cxn ang="0">
                  <a:pos x="128" y="15"/>
                </a:cxn>
                <a:cxn ang="0">
                  <a:pos x="109" y="7"/>
                </a:cxn>
                <a:cxn ang="0">
                  <a:pos x="98" y="0"/>
                </a:cxn>
                <a:cxn ang="0">
                  <a:pos x="98" y="8"/>
                </a:cxn>
                <a:cxn ang="0">
                  <a:pos x="81" y="18"/>
                </a:cxn>
                <a:cxn ang="0">
                  <a:pos x="61" y="39"/>
                </a:cxn>
                <a:cxn ang="0">
                  <a:pos x="46" y="44"/>
                </a:cxn>
                <a:cxn ang="0">
                  <a:pos x="30" y="49"/>
                </a:cxn>
                <a:cxn ang="0">
                  <a:pos x="10" y="33"/>
                </a:cxn>
                <a:cxn ang="0">
                  <a:pos x="6" y="35"/>
                </a:cxn>
                <a:cxn ang="0">
                  <a:pos x="1" y="56"/>
                </a:cxn>
                <a:cxn ang="0">
                  <a:pos x="4" y="63"/>
                </a:cxn>
                <a:cxn ang="0">
                  <a:pos x="1" y="78"/>
                </a:cxn>
                <a:cxn ang="0">
                  <a:pos x="6" y="79"/>
                </a:cxn>
                <a:cxn ang="0">
                  <a:pos x="22" y="95"/>
                </a:cxn>
                <a:cxn ang="0">
                  <a:pos x="21" y="110"/>
                </a:cxn>
                <a:cxn ang="0">
                  <a:pos x="28" y="120"/>
                </a:cxn>
                <a:cxn ang="0">
                  <a:pos x="28" y="135"/>
                </a:cxn>
                <a:cxn ang="0">
                  <a:pos x="30" y="141"/>
                </a:cxn>
                <a:cxn ang="0">
                  <a:pos x="23" y="151"/>
                </a:cxn>
                <a:cxn ang="0">
                  <a:pos x="21" y="167"/>
                </a:cxn>
                <a:cxn ang="0">
                  <a:pos x="27" y="162"/>
                </a:cxn>
                <a:cxn ang="0">
                  <a:pos x="28" y="156"/>
                </a:cxn>
                <a:cxn ang="0">
                  <a:pos x="35" y="168"/>
                </a:cxn>
                <a:cxn ang="0">
                  <a:pos x="33" y="186"/>
                </a:cxn>
                <a:cxn ang="0">
                  <a:pos x="26" y="186"/>
                </a:cxn>
                <a:cxn ang="0">
                  <a:pos x="25" y="202"/>
                </a:cxn>
                <a:cxn ang="0">
                  <a:pos x="17" y="222"/>
                </a:cxn>
                <a:cxn ang="0">
                  <a:pos x="20" y="238"/>
                </a:cxn>
                <a:cxn ang="0">
                  <a:pos x="15" y="250"/>
                </a:cxn>
                <a:cxn ang="0">
                  <a:pos x="21" y="260"/>
                </a:cxn>
                <a:cxn ang="0">
                  <a:pos x="25" y="264"/>
                </a:cxn>
                <a:cxn ang="0">
                  <a:pos x="32" y="278"/>
                </a:cxn>
                <a:cxn ang="0">
                  <a:pos x="35" y="286"/>
                </a:cxn>
                <a:cxn ang="0">
                  <a:pos x="40" y="291"/>
                </a:cxn>
              </a:cxnLst>
              <a:rect l="0" t="0" r="r" b="b"/>
              <a:pathLst>
                <a:path w="153" h="291">
                  <a:moveTo>
                    <a:pt x="40" y="291"/>
                  </a:moveTo>
                  <a:lnTo>
                    <a:pt x="41" y="290"/>
                  </a:lnTo>
                  <a:lnTo>
                    <a:pt x="42" y="289"/>
                  </a:lnTo>
                  <a:lnTo>
                    <a:pt x="42" y="286"/>
                  </a:lnTo>
                  <a:lnTo>
                    <a:pt x="46" y="285"/>
                  </a:lnTo>
                  <a:lnTo>
                    <a:pt x="47" y="284"/>
                  </a:lnTo>
                  <a:lnTo>
                    <a:pt x="48" y="284"/>
                  </a:lnTo>
                  <a:lnTo>
                    <a:pt x="56" y="289"/>
                  </a:lnTo>
                  <a:lnTo>
                    <a:pt x="58" y="290"/>
                  </a:lnTo>
                  <a:lnTo>
                    <a:pt x="61" y="290"/>
                  </a:lnTo>
                  <a:lnTo>
                    <a:pt x="67" y="283"/>
                  </a:lnTo>
                  <a:lnTo>
                    <a:pt x="71" y="280"/>
                  </a:lnTo>
                  <a:lnTo>
                    <a:pt x="73" y="280"/>
                  </a:lnTo>
                  <a:lnTo>
                    <a:pt x="76" y="279"/>
                  </a:lnTo>
                  <a:lnTo>
                    <a:pt x="76" y="276"/>
                  </a:lnTo>
                  <a:lnTo>
                    <a:pt x="77" y="270"/>
                  </a:lnTo>
                  <a:lnTo>
                    <a:pt x="76" y="268"/>
                  </a:lnTo>
                  <a:lnTo>
                    <a:pt x="74" y="265"/>
                  </a:lnTo>
                  <a:lnTo>
                    <a:pt x="77" y="248"/>
                  </a:lnTo>
                  <a:lnTo>
                    <a:pt x="78" y="247"/>
                  </a:lnTo>
                  <a:lnTo>
                    <a:pt x="86" y="255"/>
                  </a:lnTo>
                  <a:lnTo>
                    <a:pt x="94" y="250"/>
                  </a:lnTo>
                  <a:lnTo>
                    <a:pt x="106" y="254"/>
                  </a:lnTo>
                  <a:lnTo>
                    <a:pt x="107" y="257"/>
                  </a:lnTo>
                  <a:lnTo>
                    <a:pt x="110" y="259"/>
                  </a:lnTo>
                  <a:lnTo>
                    <a:pt x="114" y="260"/>
                  </a:lnTo>
                  <a:lnTo>
                    <a:pt x="119" y="262"/>
                  </a:lnTo>
                  <a:lnTo>
                    <a:pt x="120" y="264"/>
                  </a:lnTo>
                  <a:lnTo>
                    <a:pt x="123" y="263"/>
                  </a:lnTo>
                  <a:lnTo>
                    <a:pt x="123" y="259"/>
                  </a:lnTo>
                  <a:lnTo>
                    <a:pt x="127" y="258"/>
                  </a:lnTo>
                  <a:lnTo>
                    <a:pt x="127" y="257"/>
                  </a:lnTo>
                  <a:lnTo>
                    <a:pt x="127" y="253"/>
                  </a:lnTo>
                  <a:lnTo>
                    <a:pt x="128" y="247"/>
                  </a:lnTo>
                  <a:lnTo>
                    <a:pt x="128" y="245"/>
                  </a:lnTo>
                  <a:lnTo>
                    <a:pt x="129" y="243"/>
                  </a:lnTo>
                  <a:lnTo>
                    <a:pt x="132" y="242"/>
                  </a:lnTo>
                  <a:lnTo>
                    <a:pt x="132" y="240"/>
                  </a:lnTo>
                  <a:lnTo>
                    <a:pt x="132" y="239"/>
                  </a:lnTo>
                  <a:lnTo>
                    <a:pt x="129" y="239"/>
                  </a:lnTo>
                  <a:lnTo>
                    <a:pt x="128" y="238"/>
                  </a:lnTo>
                  <a:lnTo>
                    <a:pt x="128" y="235"/>
                  </a:lnTo>
                  <a:lnTo>
                    <a:pt x="130" y="233"/>
                  </a:lnTo>
                  <a:lnTo>
                    <a:pt x="132" y="232"/>
                  </a:lnTo>
                  <a:lnTo>
                    <a:pt x="133" y="230"/>
                  </a:lnTo>
                  <a:lnTo>
                    <a:pt x="134" y="225"/>
                  </a:lnTo>
                  <a:lnTo>
                    <a:pt x="133" y="219"/>
                  </a:lnTo>
                  <a:lnTo>
                    <a:pt x="134" y="212"/>
                  </a:lnTo>
                  <a:lnTo>
                    <a:pt x="135" y="208"/>
                  </a:lnTo>
                  <a:lnTo>
                    <a:pt x="137" y="199"/>
                  </a:lnTo>
                  <a:lnTo>
                    <a:pt x="142" y="181"/>
                  </a:lnTo>
                  <a:lnTo>
                    <a:pt x="142" y="177"/>
                  </a:lnTo>
                  <a:lnTo>
                    <a:pt x="143" y="168"/>
                  </a:lnTo>
                  <a:lnTo>
                    <a:pt x="143" y="166"/>
                  </a:lnTo>
                  <a:lnTo>
                    <a:pt x="144" y="163"/>
                  </a:lnTo>
                  <a:lnTo>
                    <a:pt x="144" y="161"/>
                  </a:lnTo>
                  <a:lnTo>
                    <a:pt x="144" y="153"/>
                  </a:lnTo>
                  <a:lnTo>
                    <a:pt x="144" y="148"/>
                  </a:lnTo>
                  <a:lnTo>
                    <a:pt x="144" y="146"/>
                  </a:lnTo>
                  <a:lnTo>
                    <a:pt x="140" y="141"/>
                  </a:lnTo>
                  <a:lnTo>
                    <a:pt x="138" y="137"/>
                  </a:lnTo>
                  <a:lnTo>
                    <a:pt x="137" y="133"/>
                  </a:lnTo>
                  <a:lnTo>
                    <a:pt x="135" y="130"/>
                  </a:lnTo>
                  <a:lnTo>
                    <a:pt x="135" y="122"/>
                  </a:lnTo>
                  <a:lnTo>
                    <a:pt x="139" y="115"/>
                  </a:lnTo>
                  <a:lnTo>
                    <a:pt x="150" y="102"/>
                  </a:lnTo>
                  <a:lnTo>
                    <a:pt x="153" y="99"/>
                  </a:lnTo>
                  <a:lnTo>
                    <a:pt x="153" y="94"/>
                  </a:lnTo>
                  <a:lnTo>
                    <a:pt x="153" y="90"/>
                  </a:lnTo>
                  <a:lnTo>
                    <a:pt x="149" y="81"/>
                  </a:lnTo>
                  <a:lnTo>
                    <a:pt x="144" y="66"/>
                  </a:lnTo>
                  <a:lnTo>
                    <a:pt x="142" y="60"/>
                  </a:lnTo>
                  <a:lnTo>
                    <a:pt x="142" y="56"/>
                  </a:lnTo>
                  <a:lnTo>
                    <a:pt x="143" y="54"/>
                  </a:lnTo>
                  <a:lnTo>
                    <a:pt x="144" y="53"/>
                  </a:lnTo>
                  <a:lnTo>
                    <a:pt x="144" y="51"/>
                  </a:lnTo>
                  <a:lnTo>
                    <a:pt x="138" y="46"/>
                  </a:lnTo>
                  <a:lnTo>
                    <a:pt x="138" y="44"/>
                  </a:lnTo>
                  <a:lnTo>
                    <a:pt x="137" y="43"/>
                  </a:lnTo>
                  <a:lnTo>
                    <a:pt x="125" y="43"/>
                  </a:lnTo>
                  <a:lnTo>
                    <a:pt x="124" y="41"/>
                  </a:lnTo>
                  <a:lnTo>
                    <a:pt x="125" y="40"/>
                  </a:lnTo>
                  <a:lnTo>
                    <a:pt x="134" y="39"/>
                  </a:lnTo>
                  <a:lnTo>
                    <a:pt x="135" y="35"/>
                  </a:lnTo>
                  <a:lnTo>
                    <a:pt x="138" y="34"/>
                  </a:lnTo>
                  <a:lnTo>
                    <a:pt x="138" y="34"/>
                  </a:lnTo>
                  <a:lnTo>
                    <a:pt x="137" y="32"/>
                  </a:lnTo>
                  <a:lnTo>
                    <a:pt x="129" y="32"/>
                  </a:lnTo>
                  <a:lnTo>
                    <a:pt x="127" y="30"/>
                  </a:lnTo>
                  <a:lnTo>
                    <a:pt x="130" y="20"/>
                  </a:lnTo>
                  <a:lnTo>
                    <a:pt x="130" y="18"/>
                  </a:lnTo>
                  <a:lnTo>
                    <a:pt x="128" y="15"/>
                  </a:lnTo>
                  <a:lnTo>
                    <a:pt x="122" y="18"/>
                  </a:lnTo>
                  <a:lnTo>
                    <a:pt x="120" y="12"/>
                  </a:lnTo>
                  <a:lnTo>
                    <a:pt x="113" y="7"/>
                  </a:lnTo>
                  <a:lnTo>
                    <a:pt x="109" y="7"/>
                  </a:lnTo>
                  <a:lnTo>
                    <a:pt x="107" y="5"/>
                  </a:lnTo>
                  <a:lnTo>
                    <a:pt x="106" y="3"/>
                  </a:lnTo>
                  <a:lnTo>
                    <a:pt x="102" y="2"/>
                  </a:lnTo>
                  <a:lnTo>
                    <a:pt x="98" y="0"/>
                  </a:lnTo>
                  <a:lnTo>
                    <a:pt x="97" y="0"/>
                  </a:lnTo>
                  <a:lnTo>
                    <a:pt x="96" y="2"/>
                  </a:lnTo>
                  <a:lnTo>
                    <a:pt x="96" y="5"/>
                  </a:lnTo>
                  <a:lnTo>
                    <a:pt x="98" y="8"/>
                  </a:lnTo>
                  <a:lnTo>
                    <a:pt x="97" y="12"/>
                  </a:lnTo>
                  <a:lnTo>
                    <a:pt x="89" y="14"/>
                  </a:lnTo>
                  <a:lnTo>
                    <a:pt x="84" y="15"/>
                  </a:lnTo>
                  <a:lnTo>
                    <a:pt x="81" y="18"/>
                  </a:lnTo>
                  <a:lnTo>
                    <a:pt x="73" y="25"/>
                  </a:lnTo>
                  <a:lnTo>
                    <a:pt x="66" y="34"/>
                  </a:lnTo>
                  <a:lnTo>
                    <a:pt x="63" y="38"/>
                  </a:lnTo>
                  <a:lnTo>
                    <a:pt x="61" y="39"/>
                  </a:lnTo>
                  <a:lnTo>
                    <a:pt x="57" y="39"/>
                  </a:lnTo>
                  <a:lnTo>
                    <a:pt x="55" y="39"/>
                  </a:lnTo>
                  <a:lnTo>
                    <a:pt x="53" y="40"/>
                  </a:lnTo>
                  <a:lnTo>
                    <a:pt x="46" y="44"/>
                  </a:lnTo>
                  <a:lnTo>
                    <a:pt x="42" y="46"/>
                  </a:lnTo>
                  <a:lnTo>
                    <a:pt x="37" y="49"/>
                  </a:lnTo>
                  <a:lnTo>
                    <a:pt x="35" y="49"/>
                  </a:lnTo>
                  <a:lnTo>
                    <a:pt x="30" y="49"/>
                  </a:lnTo>
                  <a:lnTo>
                    <a:pt x="20" y="48"/>
                  </a:lnTo>
                  <a:lnTo>
                    <a:pt x="17" y="46"/>
                  </a:lnTo>
                  <a:lnTo>
                    <a:pt x="15" y="44"/>
                  </a:lnTo>
                  <a:lnTo>
                    <a:pt x="10" y="33"/>
                  </a:lnTo>
                  <a:lnTo>
                    <a:pt x="7" y="33"/>
                  </a:lnTo>
                  <a:lnTo>
                    <a:pt x="6" y="33"/>
                  </a:lnTo>
                  <a:lnTo>
                    <a:pt x="6" y="35"/>
                  </a:lnTo>
                  <a:lnTo>
                    <a:pt x="6" y="35"/>
                  </a:lnTo>
                  <a:lnTo>
                    <a:pt x="9" y="40"/>
                  </a:lnTo>
                  <a:lnTo>
                    <a:pt x="9" y="41"/>
                  </a:lnTo>
                  <a:lnTo>
                    <a:pt x="7" y="45"/>
                  </a:lnTo>
                  <a:lnTo>
                    <a:pt x="1" y="56"/>
                  </a:lnTo>
                  <a:lnTo>
                    <a:pt x="0" y="58"/>
                  </a:lnTo>
                  <a:lnTo>
                    <a:pt x="0" y="60"/>
                  </a:lnTo>
                  <a:lnTo>
                    <a:pt x="1" y="61"/>
                  </a:lnTo>
                  <a:lnTo>
                    <a:pt x="4" y="63"/>
                  </a:lnTo>
                  <a:lnTo>
                    <a:pt x="4" y="64"/>
                  </a:lnTo>
                  <a:lnTo>
                    <a:pt x="4" y="68"/>
                  </a:lnTo>
                  <a:lnTo>
                    <a:pt x="1" y="71"/>
                  </a:lnTo>
                  <a:lnTo>
                    <a:pt x="1" y="78"/>
                  </a:lnTo>
                  <a:lnTo>
                    <a:pt x="1" y="78"/>
                  </a:lnTo>
                  <a:lnTo>
                    <a:pt x="5" y="76"/>
                  </a:lnTo>
                  <a:lnTo>
                    <a:pt x="6" y="76"/>
                  </a:lnTo>
                  <a:lnTo>
                    <a:pt x="6" y="79"/>
                  </a:lnTo>
                  <a:lnTo>
                    <a:pt x="7" y="79"/>
                  </a:lnTo>
                  <a:lnTo>
                    <a:pt x="12" y="79"/>
                  </a:lnTo>
                  <a:lnTo>
                    <a:pt x="21" y="92"/>
                  </a:lnTo>
                  <a:lnTo>
                    <a:pt x="22" y="95"/>
                  </a:lnTo>
                  <a:lnTo>
                    <a:pt x="22" y="101"/>
                  </a:lnTo>
                  <a:lnTo>
                    <a:pt x="20" y="107"/>
                  </a:lnTo>
                  <a:lnTo>
                    <a:pt x="20" y="109"/>
                  </a:lnTo>
                  <a:lnTo>
                    <a:pt x="21" y="110"/>
                  </a:lnTo>
                  <a:lnTo>
                    <a:pt x="26" y="112"/>
                  </a:lnTo>
                  <a:lnTo>
                    <a:pt x="28" y="115"/>
                  </a:lnTo>
                  <a:lnTo>
                    <a:pt x="28" y="116"/>
                  </a:lnTo>
                  <a:lnTo>
                    <a:pt x="28" y="120"/>
                  </a:lnTo>
                  <a:lnTo>
                    <a:pt x="27" y="126"/>
                  </a:lnTo>
                  <a:lnTo>
                    <a:pt x="27" y="131"/>
                  </a:lnTo>
                  <a:lnTo>
                    <a:pt x="27" y="133"/>
                  </a:lnTo>
                  <a:lnTo>
                    <a:pt x="28" y="135"/>
                  </a:lnTo>
                  <a:lnTo>
                    <a:pt x="30" y="137"/>
                  </a:lnTo>
                  <a:lnTo>
                    <a:pt x="31" y="138"/>
                  </a:lnTo>
                  <a:lnTo>
                    <a:pt x="31" y="140"/>
                  </a:lnTo>
                  <a:lnTo>
                    <a:pt x="30" y="141"/>
                  </a:lnTo>
                  <a:lnTo>
                    <a:pt x="22" y="146"/>
                  </a:lnTo>
                  <a:lnTo>
                    <a:pt x="22" y="147"/>
                  </a:lnTo>
                  <a:lnTo>
                    <a:pt x="22" y="148"/>
                  </a:lnTo>
                  <a:lnTo>
                    <a:pt x="23" y="151"/>
                  </a:lnTo>
                  <a:lnTo>
                    <a:pt x="21" y="157"/>
                  </a:lnTo>
                  <a:lnTo>
                    <a:pt x="21" y="160"/>
                  </a:lnTo>
                  <a:lnTo>
                    <a:pt x="21" y="166"/>
                  </a:lnTo>
                  <a:lnTo>
                    <a:pt x="21" y="167"/>
                  </a:lnTo>
                  <a:lnTo>
                    <a:pt x="22" y="167"/>
                  </a:lnTo>
                  <a:lnTo>
                    <a:pt x="25" y="167"/>
                  </a:lnTo>
                  <a:lnTo>
                    <a:pt x="26" y="163"/>
                  </a:lnTo>
                  <a:lnTo>
                    <a:pt x="27" y="162"/>
                  </a:lnTo>
                  <a:lnTo>
                    <a:pt x="28" y="161"/>
                  </a:lnTo>
                  <a:lnTo>
                    <a:pt x="27" y="160"/>
                  </a:lnTo>
                  <a:lnTo>
                    <a:pt x="27" y="157"/>
                  </a:lnTo>
                  <a:lnTo>
                    <a:pt x="28" y="156"/>
                  </a:lnTo>
                  <a:lnTo>
                    <a:pt x="31" y="157"/>
                  </a:lnTo>
                  <a:lnTo>
                    <a:pt x="33" y="158"/>
                  </a:lnTo>
                  <a:lnTo>
                    <a:pt x="32" y="163"/>
                  </a:lnTo>
                  <a:lnTo>
                    <a:pt x="35" y="168"/>
                  </a:lnTo>
                  <a:lnTo>
                    <a:pt x="32" y="181"/>
                  </a:lnTo>
                  <a:lnTo>
                    <a:pt x="33" y="181"/>
                  </a:lnTo>
                  <a:lnTo>
                    <a:pt x="33" y="182"/>
                  </a:lnTo>
                  <a:lnTo>
                    <a:pt x="33" y="186"/>
                  </a:lnTo>
                  <a:lnTo>
                    <a:pt x="33" y="186"/>
                  </a:lnTo>
                  <a:lnTo>
                    <a:pt x="31" y="187"/>
                  </a:lnTo>
                  <a:lnTo>
                    <a:pt x="26" y="184"/>
                  </a:lnTo>
                  <a:lnTo>
                    <a:pt x="26" y="186"/>
                  </a:lnTo>
                  <a:lnTo>
                    <a:pt x="25" y="187"/>
                  </a:lnTo>
                  <a:lnTo>
                    <a:pt x="26" y="192"/>
                  </a:lnTo>
                  <a:lnTo>
                    <a:pt x="25" y="194"/>
                  </a:lnTo>
                  <a:lnTo>
                    <a:pt x="25" y="202"/>
                  </a:lnTo>
                  <a:lnTo>
                    <a:pt x="23" y="207"/>
                  </a:lnTo>
                  <a:lnTo>
                    <a:pt x="21" y="211"/>
                  </a:lnTo>
                  <a:lnTo>
                    <a:pt x="20" y="213"/>
                  </a:lnTo>
                  <a:lnTo>
                    <a:pt x="17" y="222"/>
                  </a:lnTo>
                  <a:lnTo>
                    <a:pt x="17" y="227"/>
                  </a:lnTo>
                  <a:lnTo>
                    <a:pt x="17" y="233"/>
                  </a:lnTo>
                  <a:lnTo>
                    <a:pt x="20" y="235"/>
                  </a:lnTo>
                  <a:lnTo>
                    <a:pt x="20" y="238"/>
                  </a:lnTo>
                  <a:lnTo>
                    <a:pt x="18" y="239"/>
                  </a:lnTo>
                  <a:lnTo>
                    <a:pt x="16" y="244"/>
                  </a:lnTo>
                  <a:lnTo>
                    <a:pt x="15" y="245"/>
                  </a:lnTo>
                  <a:lnTo>
                    <a:pt x="15" y="250"/>
                  </a:lnTo>
                  <a:lnTo>
                    <a:pt x="18" y="253"/>
                  </a:lnTo>
                  <a:lnTo>
                    <a:pt x="20" y="254"/>
                  </a:lnTo>
                  <a:lnTo>
                    <a:pt x="20" y="259"/>
                  </a:lnTo>
                  <a:lnTo>
                    <a:pt x="21" y="260"/>
                  </a:lnTo>
                  <a:lnTo>
                    <a:pt x="22" y="260"/>
                  </a:lnTo>
                  <a:lnTo>
                    <a:pt x="23" y="260"/>
                  </a:lnTo>
                  <a:lnTo>
                    <a:pt x="23" y="263"/>
                  </a:lnTo>
                  <a:lnTo>
                    <a:pt x="25" y="264"/>
                  </a:lnTo>
                  <a:lnTo>
                    <a:pt x="31" y="269"/>
                  </a:lnTo>
                  <a:lnTo>
                    <a:pt x="31" y="270"/>
                  </a:lnTo>
                  <a:lnTo>
                    <a:pt x="32" y="273"/>
                  </a:lnTo>
                  <a:lnTo>
                    <a:pt x="32" y="278"/>
                  </a:lnTo>
                  <a:lnTo>
                    <a:pt x="33" y="280"/>
                  </a:lnTo>
                  <a:lnTo>
                    <a:pt x="35" y="281"/>
                  </a:lnTo>
                  <a:lnTo>
                    <a:pt x="37" y="283"/>
                  </a:lnTo>
                  <a:lnTo>
                    <a:pt x="35" y="286"/>
                  </a:lnTo>
                  <a:lnTo>
                    <a:pt x="35" y="289"/>
                  </a:lnTo>
                  <a:lnTo>
                    <a:pt x="37" y="289"/>
                  </a:lnTo>
                  <a:lnTo>
                    <a:pt x="38" y="290"/>
                  </a:lnTo>
                  <a:lnTo>
                    <a:pt x="40" y="29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4" name="Freeform 1503">
              <a:extLst>
                <a:ext uri="{FF2B5EF4-FFF2-40B4-BE49-F238E27FC236}">
                  <a16:creationId xmlns:a16="http://schemas.microsoft.com/office/drawing/2014/main" id="{205366EE-7B39-4926-9F01-648D00BCCF73}"/>
                </a:ext>
              </a:extLst>
            </p:cNvPr>
            <p:cNvSpPr>
              <a:spLocks/>
            </p:cNvSpPr>
            <p:nvPr/>
          </p:nvSpPr>
          <p:spPr bwMode="auto">
            <a:xfrm>
              <a:off x="2728091" y="5558662"/>
              <a:ext cx="214097" cy="407204"/>
            </a:xfrm>
            <a:custGeom>
              <a:avLst/>
              <a:gdLst/>
              <a:ahLst/>
              <a:cxnLst>
                <a:cxn ang="0">
                  <a:pos x="42" y="286"/>
                </a:cxn>
                <a:cxn ang="0">
                  <a:pos x="56" y="289"/>
                </a:cxn>
                <a:cxn ang="0">
                  <a:pos x="71" y="280"/>
                </a:cxn>
                <a:cxn ang="0">
                  <a:pos x="77" y="270"/>
                </a:cxn>
                <a:cxn ang="0">
                  <a:pos x="78" y="247"/>
                </a:cxn>
                <a:cxn ang="0">
                  <a:pos x="107" y="257"/>
                </a:cxn>
                <a:cxn ang="0">
                  <a:pos x="120" y="264"/>
                </a:cxn>
                <a:cxn ang="0">
                  <a:pos x="127" y="257"/>
                </a:cxn>
                <a:cxn ang="0">
                  <a:pos x="129" y="243"/>
                </a:cxn>
                <a:cxn ang="0">
                  <a:pos x="129" y="239"/>
                </a:cxn>
                <a:cxn ang="0">
                  <a:pos x="132" y="232"/>
                </a:cxn>
                <a:cxn ang="0">
                  <a:pos x="134" y="212"/>
                </a:cxn>
                <a:cxn ang="0">
                  <a:pos x="142" y="177"/>
                </a:cxn>
                <a:cxn ang="0">
                  <a:pos x="144" y="161"/>
                </a:cxn>
                <a:cxn ang="0">
                  <a:pos x="140" y="141"/>
                </a:cxn>
                <a:cxn ang="0">
                  <a:pos x="135" y="122"/>
                </a:cxn>
                <a:cxn ang="0">
                  <a:pos x="153" y="94"/>
                </a:cxn>
                <a:cxn ang="0">
                  <a:pos x="142" y="60"/>
                </a:cxn>
                <a:cxn ang="0">
                  <a:pos x="144" y="51"/>
                </a:cxn>
                <a:cxn ang="0">
                  <a:pos x="125" y="43"/>
                </a:cxn>
                <a:cxn ang="0">
                  <a:pos x="135" y="35"/>
                </a:cxn>
                <a:cxn ang="0">
                  <a:pos x="129" y="32"/>
                </a:cxn>
                <a:cxn ang="0">
                  <a:pos x="128" y="15"/>
                </a:cxn>
                <a:cxn ang="0">
                  <a:pos x="109" y="7"/>
                </a:cxn>
                <a:cxn ang="0">
                  <a:pos x="98" y="0"/>
                </a:cxn>
                <a:cxn ang="0">
                  <a:pos x="98" y="8"/>
                </a:cxn>
                <a:cxn ang="0">
                  <a:pos x="81" y="18"/>
                </a:cxn>
                <a:cxn ang="0">
                  <a:pos x="61" y="39"/>
                </a:cxn>
                <a:cxn ang="0">
                  <a:pos x="46" y="44"/>
                </a:cxn>
                <a:cxn ang="0">
                  <a:pos x="30" y="49"/>
                </a:cxn>
                <a:cxn ang="0">
                  <a:pos x="10" y="33"/>
                </a:cxn>
                <a:cxn ang="0">
                  <a:pos x="6" y="35"/>
                </a:cxn>
                <a:cxn ang="0">
                  <a:pos x="1" y="56"/>
                </a:cxn>
                <a:cxn ang="0">
                  <a:pos x="4" y="63"/>
                </a:cxn>
                <a:cxn ang="0">
                  <a:pos x="1" y="78"/>
                </a:cxn>
                <a:cxn ang="0">
                  <a:pos x="6" y="79"/>
                </a:cxn>
                <a:cxn ang="0">
                  <a:pos x="22" y="95"/>
                </a:cxn>
                <a:cxn ang="0">
                  <a:pos x="21" y="110"/>
                </a:cxn>
                <a:cxn ang="0">
                  <a:pos x="28" y="120"/>
                </a:cxn>
                <a:cxn ang="0">
                  <a:pos x="28" y="135"/>
                </a:cxn>
                <a:cxn ang="0">
                  <a:pos x="30" y="141"/>
                </a:cxn>
                <a:cxn ang="0">
                  <a:pos x="23" y="151"/>
                </a:cxn>
                <a:cxn ang="0">
                  <a:pos x="21" y="167"/>
                </a:cxn>
                <a:cxn ang="0">
                  <a:pos x="27" y="162"/>
                </a:cxn>
                <a:cxn ang="0">
                  <a:pos x="28" y="156"/>
                </a:cxn>
                <a:cxn ang="0">
                  <a:pos x="35" y="168"/>
                </a:cxn>
                <a:cxn ang="0">
                  <a:pos x="33" y="186"/>
                </a:cxn>
                <a:cxn ang="0">
                  <a:pos x="26" y="186"/>
                </a:cxn>
                <a:cxn ang="0">
                  <a:pos x="25" y="202"/>
                </a:cxn>
                <a:cxn ang="0">
                  <a:pos x="17" y="222"/>
                </a:cxn>
                <a:cxn ang="0">
                  <a:pos x="20" y="238"/>
                </a:cxn>
                <a:cxn ang="0">
                  <a:pos x="15" y="250"/>
                </a:cxn>
                <a:cxn ang="0">
                  <a:pos x="21" y="260"/>
                </a:cxn>
                <a:cxn ang="0">
                  <a:pos x="25" y="264"/>
                </a:cxn>
                <a:cxn ang="0">
                  <a:pos x="32" y="278"/>
                </a:cxn>
                <a:cxn ang="0">
                  <a:pos x="35" y="286"/>
                </a:cxn>
                <a:cxn ang="0">
                  <a:pos x="40" y="291"/>
                </a:cxn>
              </a:cxnLst>
              <a:rect l="0" t="0" r="r" b="b"/>
              <a:pathLst>
                <a:path w="153" h="291">
                  <a:moveTo>
                    <a:pt x="40" y="291"/>
                  </a:moveTo>
                  <a:lnTo>
                    <a:pt x="41" y="290"/>
                  </a:lnTo>
                  <a:lnTo>
                    <a:pt x="42" y="289"/>
                  </a:lnTo>
                  <a:lnTo>
                    <a:pt x="42" y="286"/>
                  </a:lnTo>
                  <a:lnTo>
                    <a:pt x="46" y="285"/>
                  </a:lnTo>
                  <a:lnTo>
                    <a:pt x="47" y="284"/>
                  </a:lnTo>
                  <a:lnTo>
                    <a:pt x="48" y="284"/>
                  </a:lnTo>
                  <a:lnTo>
                    <a:pt x="56" y="289"/>
                  </a:lnTo>
                  <a:lnTo>
                    <a:pt x="58" y="290"/>
                  </a:lnTo>
                  <a:lnTo>
                    <a:pt x="61" y="290"/>
                  </a:lnTo>
                  <a:lnTo>
                    <a:pt x="67" y="283"/>
                  </a:lnTo>
                  <a:lnTo>
                    <a:pt x="71" y="280"/>
                  </a:lnTo>
                  <a:lnTo>
                    <a:pt x="73" y="280"/>
                  </a:lnTo>
                  <a:lnTo>
                    <a:pt x="76" y="279"/>
                  </a:lnTo>
                  <a:lnTo>
                    <a:pt x="76" y="276"/>
                  </a:lnTo>
                  <a:lnTo>
                    <a:pt x="77" y="270"/>
                  </a:lnTo>
                  <a:lnTo>
                    <a:pt x="76" y="268"/>
                  </a:lnTo>
                  <a:lnTo>
                    <a:pt x="74" y="265"/>
                  </a:lnTo>
                  <a:lnTo>
                    <a:pt x="77" y="248"/>
                  </a:lnTo>
                  <a:lnTo>
                    <a:pt x="78" y="247"/>
                  </a:lnTo>
                  <a:lnTo>
                    <a:pt x="86" y="255"/>
                  </a:lnTo>
                  <a:lnTo>
                    <a:pt x="94" y="250"/>
                  </a:lnTo>
                  <a:lnTo>
                    <a:pt x="106" y="254"/>
                  </a:lnTo>
                  <a:lnTo>
                    <a:pt x="107" y="257"/>
                  </a:lnTo>
                  <a:lnTo>
                    <a:pt x="110" y="259"/>
                  </a:lnTo>
                  <a:lnTo>
                    <a:pt x="114" y="260"/>
                  </a:lnTo>
                  <a:lnTo>
                    <a:pt x="119" y="262"/>
                  </a:lnTo>
                  <a:lnTo>
                    <a:pt x="120" y="264"/>
                  </a:lnTo>
                  <a:lnTo>
                    <a:pt x="123" y="263"/>
                  </a:lnTo>
                  <a:lnTo>
                    <a:pt x="123" y="259"/>
                  </a:lnTo>
                  <a:lnTo>
                    <a:pt x="127" y="258"/>
                  </a:lnTo>
                  <a:lnTo>
                    <a:pt x="127" y="257"/>
                  </a:lnTo>
                  <a:lnTo>
                    <a:pt x="127" y="253"/>
                  </a:lnTo>
                  <a:lnTo>
                    <a:pt x="128" y="247"/>
                  </a:lnTo>
                  <a:lnTo>
                    <a:pt x="128" y="245"/>
                  </a:lnTo>
                  <a:lnTo>
                    <a:pt x="129" y="243"/>
                  </a:lnTo>
                  <a:lnTo>
                    <a:pt x="132" y="242"/>
                  </a:lnTo>
                  <a:lnTo>
                    <a:pt x="132" y="240"/>
                  </a:lnTo>
                  <a:lnTo>
                    <a:pt x="132" y="239"/>
                  </a:lnTo>
                  <a:lnTo>
                    <a:pt x="129" y="239"/>
                  </a:lnTo>
                  <a:lnTo>
                    <a:pt x="128" y="238"/>
                  </a:lnTo>
                  <a:lnTo>
                    <a:pt x="128" y="235"/>
                  </a:lnTo>
                  <a:lnTo>
                    <a:pt x="130" y="233"/>
                  </a:lnTo>
                  <a:lnTo>
                    <a:pt x="132" y="232"/>
                  </a:lnTo>
                  <a:lnTo>
                    <a:pt x="133" y="230"/>
                  </a:lnTo>
                  <a:lnTo>
                    <a:pt x="134" y="225"/>
                  </a:lnTo>
                  <a:lnTo>
                    <a:pt x="133" y="219"/>
                  </a:lnTo>
                  <a:lnTo>
                    <a:pt x="134" y="212"/>
                  </a:lnTo>
                  <a:lnTo>
                    <a:pt x="135" y="208"/>
                  </a:lnTo>
                  <a:lnTo>
                    <a:pt x="137" y="199"/>
                  </a:lnTo>
                  <a:lnTo>
                    <a:pt x="142" y="181"/>
                  </a:lnTo>
                  <a:lnTo>
                    <a:pt x="142" y="177"/>
                  </a:lnTo>
                  <a:lnTo>
                    <a:pt x="143" y="168"/>
                  </a:lnTo>
                  <a:lnTo>
                    <a:pt x="143" y="166"/>
                  </a:lnTo>
                  <a:lnTo>
                    <a:pt x="144" y="163"/>
                  </a:lnTo>
                  <a:lnTo>
                    <a:pt x="144" y="161"/>
                  </a:lnTo>
                  <a:lnTo>
                    <a:pt x="144" y="153"/>
                  </a:lnTo>
                  <a:lnTo>
                    <a:pt x="144" y="148"/>
                  </a:lnTo>
                  <a:lnTo>
                    <a:pt x="144" y="146"/>
                  </a:lnTo>
                  <a:lnTo>
                    <a:pt x="140" y="141"/>
                  </a:lnTo>
                  <a:lnTo>
                    <a:pt x="138" y="137"/>
                  </a:lnTo>
                  <a:lnTo>
                    <a:pt x="137" y="133"/>
                  </a:lnTo>
                  <a:lnTo>
                    <a:pt x="135" y="130"/>
                  </a:lnTo>
                  <a:lnTo>
                    <a:pt x="135" y="122"/>
                  </a:lnTo>
                  <a:lnTo>
                    <a:pt x="139" y="115"/>
                  </a:lnTo>
                  <a:lnTo>
                    <a:pt x="150" y="102"/>
                  </a:lnTo>
                  <a:lnTo>
                    <a:pt x="153" y="99"/>
                  </a:lnTo>
                  <a:lnTo>
                    <a:pt x="153" y="94"/>
                  </a:lnTo>
                  <a:lnTo>
                    <a:pt x="153" y="90"/>
                  </a:lnTo>
                  <a:lnTo>
                    <a:pt x="149" y="81"/>
                  </a:lnTo>
                  <a:lnTo>
                    <a:pt x="144" y="66"/>
                  </a:lnTo>
                  <a:lnTo>
                    <a:pt x="142" y="60"/>
                  </a:lnTo>
                  <a:lnTo>
                    <a:pt x="142" y="56"/>
                  </a:lnTo>
                  <a:lnTo>
                    <a:pt x="143" y="54"/>
                  </a:lnTo>
                  <a:lnTo>
                    <a:pt x="144" y="53"/>
                  </a:lnTo>
                  <a:lnTo>
                    <a:pt x="144" y="51"/>
                  </a:lnTo>
                  <a:lnTo>
                    <a:pt x="138" y="46"/>
                  </a:lnTo>
                  <a:lnTo>
                    <a:pt x="138" y="44"/>
                  </a:lnTo>
                  <a:lnTo>
                    <a:pt x="137" y="43"/>
                  </a:lnTo>
                  <a:lnTo>
                    <a:pt x="125" y="43"/>
                  </a:lnTo>
                  <a:lnTo>
                    <a:pt x="124" y="41"/>
                  </a:lnTo>
                  <a:lnTo>
                    <a:pt x="125" y="40"/>
                  </a:lnTo>
                  <a:lnTo>
                    <a:pt x="134" y="39"/>
                  </a:lnTo>
                  <a:lnTo>
                    <a:pt x="135" y="35"/>
                  </a:lnTo>
                  <a:lnTo>
                    <a:pt x="138" y="34"/>
                  </a:lnTo>
                  <a:lnTo>
                    <a:pt x="138" y="34"/>
                  </a:lnTo>
                  <a:lnTo>
                    <a:pt x="137" y="32"/>
                  </a:lnTo>
                  <a:lnTo>
                    <a:pt x="129" y="32"/>
                  </a:lnTo>
                  <a:lnTo>
                    <a:pt x="127" y="30"/>
                  </a:lnTo>
                  <a:lnTo>
                    <a:pt x="130" y="20"/>
                  </a:lnTo>
                  <a:lnTo>
                    <a:pt x="130" y="18"/>
                  </a:lnTo>
                  <a:lnTo>
                    <a:pt x="128" y="15"/>
                  </a:lnTo>
                  <a:lnTo>
                    <a:pt x="122" y="18"/>
                  </a:lnTo>
                  <a:lnTo>
                    <a:pt x="120" y="12"/>
                  </a:lnTo>
                  <a:lnTo>
                    <a:pt x="113" y="7"/>
                  </a:lnTo>
                  <a:lnTo>
                    <a:pt x="109" y="7"/>
                  </a:lnTo>
                  <a:lnTo>
                    <a:pt x="107" y="5"/>
                  </a:lnTo>
                  <a:lnTo>
                    <a:pt x="106" y="3"/>
                  </a:lnTo>
                  <a:lnTo>
                    <a:pt x="102" y="2"/>
                  </a:lnTo>
                  <a:lnTo>
                    <a:pt x="98" y="0"/>
                  </a:lnTo>
                  <a:lnTo>
                    <a:pt x="97" y="0"/>
                  </a:lnTo>
                  <a:lnTo>
                    <a:pt x="96" y="2"/>
                  </a:lnTo>
                  <a:lnTo>
                    <a:pt x="96" y="5"/>
                  </a:lnTo>
                  <a:lnTo>
                    <a:pt x="98" y="8"/>
                  </a:lnTo>
                  <a:lnTo>
                    <a:pt x="97" y="12"/>
                  </a:lnTo>
                  <a:lnTo>
                    <a:pt x="89" y="14"/>
                  </a:lnTo>
                  <a:lnTo>
                    <a:pt x="84" y="15"/>
                  </a:lnTo>
                  <a:lnTo>
                    <a:pt x="81" y="18"/>
                  </a:lnTo>
                  <a:lnTo>
                    <a:pt x="73" y="25"/>
                  </a:lnTo>
                  <a:lnTo>
                    <a:pt x="66" y="34"/>
                  </a:lnTo>
                  <a:lnTo>
                    <a:pt x="63" y="38"/>
                  </a:lnTo>
                  <a:lnTo>
                    <a:pt x="61" y="39"/>
                  </a:lnTo>
                  <a:lnTo>
                    <a:pt x="57" y="39"/>
                  </a:lnTo>
                  <a:lnTo>
                    <a:pt x="55" y="39"/>
                  </a:lnTo>
                  <a:lnTo>
                    <a:pt x="53" y="40"/>
                  </a:lnTo>
                  <a:lnTo>
                    <a:pt x="46" y="44"/>
                  </a:lnTo>
                  <a:lnTo>
                    <a:pt x="42" y="46"/>
                  </a:lnTo>
                  <a:lnTo>
                    <a:pt x="37" y="49"/>
                  </a:lnTo>
                  <a:lnTo>
                    <a:pt x="35" y="49"/>
                  </a:lnTo>
                  <a:lnTo>
                    <a:pt x="30" y="49"/>
                  </a:lnTo>
                  <a:lnTo>
                    <a:pt x="20" y="48"/>
                  </a:lnTo>
                  <a:lnTo>
                    <a:pt x="17" y="46"/>
                  </a:lnTo>
                  <a:lnTo>
                    <a:pt x="15" y="44"/>
                  </a:lnTo>
                  <a:lnTo>
                    <a:pt x="10" y="33"/>
                  </a:lnTo>
                  <a:lnTo>
                    <a:pt x="7" y="33"/>
                  </a:lnTo>
                  <a:lnTo>
                    <a:pt x="6" y="33"/>
                  </a:lnTo>
                  <a:lnTo>
                    <a:pt x="6" y="35"/>
                  </a:lnTo>
                  <a:lnTo>
                    <a:pt x="6" y="35"/>
                  </a:lnTo>
                  <a:lnTo>
                    <a:pt x="9" y="40"/>
                  </a:lnTo>
                  <a:lnTo>
                    <a:pt x="9" y="41"/>
                  </a:lnTo>
                  <a:lnTo>
                    <a:pt x="7" y="45"/>
                  </a:lnTo>
                  <a:lnTo>
                    <a:pt x="1" y="56"/>
                  </a:lnTo>
                  <a:lnTo>
                    <a:pt x="0" y="58"/>
                  </a:lnTo>
                  <a:lnTo>
                    <a:pt x="0" y="60"/>
                  </a:lnTo>
                  <a:lnTo>
                    <a:pt x="1" y="61"/>
                  </a:lnTo>
                  <a:lnTo>
                    <a:pt x="4" y="63"/>
                  </a:lnTo>
                  <a:lnTo>
                    <a:pt x="4" y="64"/>
                  </a:lnTo>
                  <a:lnTo>
                    <a:pt x="4" y="68"/>
                  </a:lnTo>
                  <a:lnTo>
                    <a:pt x="1" y="71"/>
                  </a:lnTo>
                  <a:lnTo>
                    <a:pt x="1" y="78"/>
                  </a:lnTo>
                  <a:lnTo>
                    <a:pt x="1" y="78"/>
                  </a:lnTo>
                  <a:lnTo>
                    <a:pt x="5" y="76"/>
                  </a:lnTo>
                  <a:lnTo>
                    <a:pt x="6" y="76"/>
                  </a:lnTo>
                  <a:lnTo>
                    <a:pt x="6" y="79"/>
                  </a:lnTo>
                  <a:lnTo>
                    <a:pt x="7" y="79"/>
                  </a:lnTo>
                  <a:lnTo>
                    <a:pt x="12" y="79"/>
                  </a:lnTo>
                  <a:lnTo>
                    <a:pt x="21" y="92"/>
                  </a:lnTo>
                  <a:lnTo>
                    <a:pt x="22" y="95"/>
                  </a:lnTo>
                  <a:lnTo>
                    <a:pt x="22" y="101"/>
                  </a:lnTo>
                  <a:lnTo>
                    <a:pt x="20" y="107"/>
                  </a:lnTo>
                  <a:lnTo>
                    <a:pt x="20" y="109"/>
                  </a:lnTo>
                  <a:lnTo>
                    <a:pt x="21" y="110"/>
                  </a:lnTo>
                  <a:lnTo>
                    <a:pt x="26" y="112"/>
                  </a:lnTo>
                  <a:lnTo>
                    <a:pt x="28" y="115"/>
                  </a:lnTo>
                  <a:lnTo>
                    <a:pt x="28" y="116"/>
                  </a:lnTo>
                  <a:lnTo>
                    <a:pt x="28" y="120"/>
                  </a:lnTo>
                  <a:lnTo>
                    <a:pt x="27" y="126"/>
                  </a:lnTo>
                  <a:lnTo>
                    <a:pt x="27" y="131"/>
                  </a:lnTo>
                  <a:lnTo>
                    <a:pt x="27" y="133"/>
                  </a:lnTo>
                  <a:lnTo>
                    <a:pt x="28" y="135"/>
                  </a:lnTo>
                  <a:lnTo>
                    <a:pt x="30" y="137"/>
                  </a:lnTo>
                  <a:lnTo>
                    <a:pt x="31" y="138"/>
                  </a:lnTo>
                  <a:lnTo>
                    <a:pt x="31" y="140"/>
                  </a:lnTo>
                  <a:lnTo>
                    <a:pt x="30" y="141"/>
                  </a:lnTo>
                  <a:lnTo>
                    <a:pt x="22" y="146"/>
                  </a:lnTo>
                  <a:lnTo>
                    <a:pt x="22" y="147"/>
                  </a:lnTo>
                  <a:lnTo>
                    <a:pt x="22" y="148"/>
                  </a:lnTo>
                  <a:lnTo>
                    <a:pt x="23" y="151"/>
                  </a:lnTo>
                  <a:lnTo>
                    <a:pt x="21" y="157"/>
                  </a:lnTo>
                  <a:lnTo>
                    <a:pt x="21" y="160"/>
                  </a:lnTo>
                  <a:lnTo>
                    <a:pt x="21" y="166"/>
                  </a:lnTo>
                  <a:lnTo>
                    <a:pt x="21" y="167"/>
                  </a:lnTo>
                  <a:lnTo>
                    <a:pt x="22" y="167"/>
                  </a:lnTo>
                  <a:lnTo>
                    <a:pt x="25" y="167"/>
                  </a:lnTo>
                  <a:lnTo>
                    <a:pt x="26" y="163"/>
                  </a:lnTo>
                  <a:lnTo>
                    <a:pt x="27" y="162"/>
                  </a:lnTo>
                  <a:lnTo>
                    <a:pt x="28" y="161"/>
                  </a:lnTo>
                  <a:lnTo>
                    <a:pt x="27" y="160"/>
                  </a:lnTo>
                  <a:lnTo>
                    <a:pt x="27" y="157"/>
                  </a:lnTo>
                  <a:lnTo>
                    <a:pt x="28" y="156"/>
                  </a:lnTo>
                  <a:lnTo>
                    <a:pt x="31" y="157"/>
                  </a:lnTo>
                  <a:lnTo>
                    <a:pt x="33" y="158"/>
                  </a:lnTo>
                  <a:lnTo>
                    <a:pt x="32" y="163"/>
                  </a:lnTo>
                  <a:lnTo>
                    <a:pt x="35" y="168"/>
                  </a:lnTo>
                  <a:lnTo>
                    <a:pt x="32" y="181"/>
                  </a:lnTo>
                  <a:lnTo>
                    <a:pt x="33" y="181"/>
                  </a:lnTo>
                  <a:lnTo>
                    <a:pt x="33" y="182"/>
                  </a:lnTo>
                  <a:lnTo>
                    <a:pt x="33" y="186"/>
                  </a:lnTo>
                  <a:lnTo>
                    <a:pt x="33" y="186"/>
                  </a:lnTo>
                  <a:lnTo>
                    <a:pt x="31" y="187"/>
                  </a:lnTo>
                  <a:lnTo>
                    <a:pt x="26" y="184"/>
                  </a:lnTo>
                  <a:lnTo>
                    <a:pt x="26" y="186"/>
                  </a:lnTo>
                  <a:lnTo>
                    <a:pt x="25" y="187"/>
                  </a:lnTo>
                  <a:lnTo>
                    <a:pt x="26" y="192"/>
                  </a:lnTo>
                  <a:lnTo>
                    <a:pt x="25" y="194"/>
                  </a:lnTo>
                  <a:lnTo>
                    <a:pt x="25" y="202"/>
                  </a:lnTo>
                  <a:lnTo>
                    <a:pt x="23" y="207"/>
                  </a:lnTo>
                  <a:lnTo>
                    <a:pt x="21" y="211"/>
                  </a:lnTo>
                  <a:lnTo>
                    <a:pt x="20" y="213"/>
                  </a:lnTo>
                  <a:lnTo>
                    <a:pt x="17" y="222"/>
                  </a:lnTo>
                  <a:lnTo>
                    <a:pt x="17" y="227"/>
                  </a:lnTo>
                  <a:lnTo>
                    <a:pt x="17" y="233"/>
                  </a:lnTo>
                  <a:lnTo>
                    <a:pt x="20" y="235"/>
                  </a:lnTo>
                  <a:lnTo>
                    <a:pt x="20" y="238"/>
                  </a:lnTo>
                  <a:lnTo>
                    <a:pt x="18" y="239"/>
                  </a:lnTo>
                  <a:lnTo>
                    <a:pt x="16" y="244"/>
                  </a:lnTo>
                  <a:lnTo>
                    <a:pt x="15" y="245"/>
                  </a:lnTo>
                  <a:lnTo>
                    <a:pt x="15" y="250"/>
                  </a:lnTo>
                  <a:lnTo>
                    <a:pt x="18" y="253"/>
                  </a:lnTo>
                  <a:lnTo>
                    <a:pt x="20" y="254"/>
                  </a:lnTo>
                  <a:lnTo>
                    <a:pt x="20" y="259"/>
                  </a:lnTo>
                  <a:lnTo>
                    <a:pt x="21" y="260"/>
                  </a:lnTo>
                  <a:lnTo>
                    <a:pt x="22" y="260"/>
                  </a:lnTo>
                  <a:lnTo>
                    <a:pt x="23" y="260"/>
                  </a:lnTo>
                  <a:lnTo>
                    <a:pt x="23" y="263"/>
                  </a:lnTo>
                  <a:lnTo>
                    <a:pt x="25" y="264"/>
                  </a:lnTo>
                  <a:lnTo>
                    <a:pt x="31" y="269"/>
                  </a:lnTo>
                  <a:lnTo>
                    <a:pt x="31" y="270"/>
                  </a:lnTo>
                  <a:lnTo>
                    <a:pt x="32" y="273"/>
                  </a:lnTo>
                  <a:lnTo>
                    <a:pt x="32" y="278"/>
                  </a:lnTo>
                  <a:lnTo>
                    <a:pt x="33" y="280"/>
                  </a:lnTo>
                  <a:lnTo>
                    <a:pt x="35" y="281"/>
                  </a:lnTo>
                  <a:lnTo>
                    <a:pt x="37" y="283"/>
                  </a:lnTo>
                  <a:lnTo>
                    <a:pt x="35" y="286"/>
                  </a:lnTo>
                  <a:lnTo>
                    <a:pt x="35" y="289"/>
                  </a:lnTo>
                  <a:lnTo>
                    <a:pt x="37" y="289"/>
                  </a:lnTo>
                  <a:lnTo>
                    <a:pt x="38" y="290"/>
                  </a:lnTo>
                  <a:lnTo>
                    <a:pt x="40" y="29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5" name="Freeform 1504">
              <a:extLst>
                <a:ext uri="{FF2B5EF4-FFF2-40B4-BE49-F238E27FC236}">
                  <a16:creationId xmlns:a16="http://schemas.microsoft.com/office/drawing/2014/main" id="{44D5F630-3DB9-54DE-E6E9-6F08E6691457}"/>
                </a:ext>
              </a:extLst>
            </p:cNvPr>
            <p:cNvSpPr>
              <a:spLocks/>
            </p:cNvSpPr>
            <p:nvPr/>
          </p:nvSpPr>
          <p:spPr bwMode="auto">
            <a:xfrm>
              <a:off x="2728091" y="5558662"/>
              <a:ext cx="214097" cy="407204"/>
            </a:xfrm>
            <a:custGeom>
              <a:avLst/>
              <a:gdLst/>
              <a:ahLst/>
              <a:cxnLst>
                <a:cxn ang="0">
                  <a:pos x="42" y="286"/>
                </a:cxn>
                <a:cxn ang="0">
                  <a:pos x="56" y="289"/>
                </a:cxn>
                <a:cxn ang="0">
                  <a:pos x="71" y="280"/>
                </a:cxn>
                <a:cxn ang="0">
                  <a:pos x="77" y="270"/>
                </a:cxn>
                <a:cxn ang="0">
                  <a:pos x="78" y="247"/>
                </a:cxn>
                <a:cxn ang="0">
                  <a:pos x="107" y="257"/>
                </a:cxn>
                <a:cxn ang="0">
                  <a:pos x="120" y="264"/>
                </a:cxn>
                <a:cxn ang="0">
                  <a:pos x="127" y="257"/>
                </a:cxn>
                <a:cxn ang="0">
                  <a:pos x="129" y="243"/>
                </a:cxn>
                <a:cxn ang="0">
                  <a:pos x="129" y="239"/>
                </a:cxn>
                <a:cxn ang="0">
                  <a:pos x="132" y="232"/>
                </a:cxn>
                <a:cxn ang="0">
                  <a:pos x="134" y="212"/>
                </a:cxn>
                <a:cxn ang="0">
                  <a:pos x="142" y="177"/>
                </a:cxn>
                <a:cxn ang="0">
                  <a:pos x="144" y="161"/>
                </a:cxn>
                <a:cxn ang="0">
                  <a:pos x="140" y="141"/>
                </a:cxn>
                <a:cxn ang="0">
                  <a:pos x="135" y="122"/>
                </a:cxn>
                <a:cxn ang="0">
                  <a:pos x="153" y="94"/>
                </a:cxn>
                <a:cxn ang="0">
                  <a:pos x="142" y="60"/>
                </a:cxn>
                <a:cxn ang="0">
                  <a:pos x="144" y="51"/>
                </a:cxn>
                <a:cxn ang="0">
                  <a:pos x="125" y="43"/>
                </a:cxn>
                <a:cxn ang="0">
                  <a:pos x="135" y="35"/>
                </a:cxn>
                <a:cxn ang="0">
                  <a:pos x="129" y="32"/>
                </a:cxn>
                <a:cxn ang="0">
                  <a:pos x="128" y="15"/>
                </a:cxn>
                <a:cxn ang="0">
                  <a:pos x="109" y="7"/>
                </a:cxn>
                <a:cxn ang="0">
                  <a:pos x="98" y="0"/>
                </a:cxn>
                <a:cxn ang="0">
                  <a:pos x="98" y="8"/>
                </a:cxn>
                <a:cxn ang="0">
                  <a:pos x="81" y="18"/>
                </a:cxn>
                <a:cxn ang="0">
                  <a:pos x="61" y="39"/>
                </a:cxn>
                <a:cxn ang="0">
                  <a:pos x="46" y="44"/>
                </a:cxn>
                <a:cxn ang="0">
                  <a:pos x="30" y="49"/>
                </a:cxn>
                <a:cxn ang="0">
                  <a:pos x="10" y="33"/>
                </a:cxn>
                <a:cxn ang="0">
                  <a:pos x="6" y="35"/>
                </a:cxn>
                <a:cxn ang="0">
                  <a:pos x="1" y="56"/>
                </a:cxn>
                <a:cxn ang="0">
                  <a:pos x="4" y="63"/>
                </a:cxn>
                <a:cxn ang="0">
                  <a:pos x="1" y="78"/>
                </a:cxn>
                <a:cxn ang="0">
                  <a:pos x="6" y="79"/>
                </a:cxn>
                <a:cxn ang="0">
                  <a:pos x="22" y="95"/>
                </a:cxn>
                <a:cxn ang="0">
                  <a:pos x="21" y="110"/>
                </a:cxn>
                <a:cxn ang="0">
                  <a:pos x="28" y="120"/>
                </a:cxn>
                <a:cxn ang="0">
                  <a:pos x="28" y="135"/>
                </a:cxn>
                <a:cxn ang="0">
                  <a:pos x="30" y="141"/>
                </a:cxn>
                <a:cxn ang="0">
                  <a:pos x="23" y="151"/>
                </a:cxn>
                <a:cxn ang="0">
                  <a:pos x="21" y="167"/>
                </a:cxn>
                <a:cxn ang="0">
                  <a:pos x="27" y="162"/>
                </a:cxn>
                <a:cxn ang="0">
                  <a:pos x="28" y="156"/>
                </a:cxn>
                <a:cxn ang="0">
                  <a:pos x="35" y="168"/>
                </a:cxn>
                <a:cxn ang="0">
                  <a:pos x="33" y="186"/>
                </a:cxn>
                <a:cxn ang="0">
                  <a:pos x="26" y="186"/>
                </a:cxn>
                <a:cxn ang="0">
                  <a:pos x="25" y="202"/>
                </a:cxn>
                <a:cxn ang="0">
                  <a:pos x="17" y="222"/>
                </a:cxn>
                <a:cxn ang="0">
                  <a:pos x="20" y="238"/>
                </a:cxn>
                <a:cxn ang="0">
                  <a:pos x="15" y="250"/>
                </a:cxn>
                <a:cxn ang="0">
                  <a:pos x="21" y="260"/>
                </a:cxn>
                <a:cxn ang="0">
                  <a:pos x="25" y="264"/>
                </a:cxn>
                <a:cxn ang="0">
                  <a:pos x="32" y="278"/>
                </a:cxn>
                <a:cxn ang="0">
                  <a:pos x="35" y="286"/>
                </a:cxn>
                <a:cxn ang="0">
                  <a:pos x="40" y="291"/>
                </a:cxn>
              </a:cxnLst>
              <a:rect l="0" t="0" r="r" b="b"/>
              <a:pathLst>
                <a:path w="153" h="291">
                  <a:moveTo>
                    <a:pt x="40" y="291"/>
                  </a:moveTo>
                  <a:lnTo>
                    <a:pt x="41" y="290"/>
                  </a:lnTo>
                  <a:lnTo>
                    <a:pt x="42" y="289"/>
                  </a:lnTo>
                  <a:lnTo>
                    <a:pt x="42" y="286"/>
                  </a:lnTo>
                  <a:lnTo>
                    <a:pt x="46" y="285"/>
                  </a:lnTo>
                  <a:lnTo>
                    <a:pt x="47" y="284"/>
                  </a:lnTo>
                  <a:lnTo>
                    <a:pt x="48" y="284"/>
                  </a:lnTo>
                  <a:lnTo>
                    <a:pt x="56" y="289"/>
                  </a:lnTo>
                  <a:lnTo>
                    <a:pt x="58" y="290"/>
                  </a:lnTo>
                  <a:lnTo>
                    <a:pt x="61" y="290"/>
                  </a:lnTo>
                  <a:lnTo>
                    <a:pt x="67" y="283"/>
                  </a:lnTo>
                  <a:lnTo>
                    <a:pt x="71" y="280"/>
                  </a:lnTo>
                  <a:lnTo>
                    <a:pt x="73" y="280"/>
                  </a:lnTo>
                  <a:lnTo>
                    <a:pt x="76" y="279"/>
                  </a:lnTo>
                  <a:lnTo>
                    <a:pt x="76" y="276"/>
                  </a:lnTo>
                  <a:lnTo>
                    <a:pt x="77" y="270"/>
                  </a:lnTo>
                  <a:lnTo>
                    <a:pt x="76" y="268"/>
                  </a:lnTo>
                  <a:lnTo>
                    <a:pt x="74" y="265"/>
                  </a:lnTo>
                  <a:lnTo>
                    <a:pt x="77" y="248"/>
                  </a:lnTo>
                  <a:lnTo>
                    <a:pt x="78" y="247"/>
                  </a:lnTo>
                  <a:lnTo>
                    <a:pt x="86" y="255"/>
                  </a:lnTo>
                  <a:lnTo>
                    <a:pt x="94" y="250"/>
                  </a:lnTo>
                  <a:lnTo>
                    <a:pt x="106" y="254"/>
                  </a:lnTo>
                  <a:lnTo>
                    <a:pt x="107" y="257"/>
                  </a:lnTo>
                  <a:lnTo>
                    <a:pt x="110" y="259"/>
                  </a:lnTo>
                  <a:lnTo>
                    <a:pt x="114" y="260"/>
                  </a:lnTo>
                  <a:lnTo>
                    <a:pt x="119" y="262"/>
                  </a:lnTo>
                  <a:lnTo>
                    <a:pt x="120" y="264"/>
                  </a:lnTo>
                  <a:lnTo>
                    <a:pt x="123" y="263"/>
                  </a:lnTo>
                  <a:lnTo>
                    <a:pt x="123" y="259"/>
                  </a:lnTo>
                  <a:lnTo>
                    <a:pt x="127" y="258"/>
                  </a:lnTo>
                  <a:lnTo>
                    <a:pt x="127" y="257"/>
                  </a:lnTo>
                  <a:lnTo>
                    <a:pt x="127" y="253"/>
                  </a:lnTo>
                  <a:lnTo>
                    <a:pt x="128" y="247"/>
                  </a:lnTo>
                  <a:lnTo>
                    <a:pt x="128" y="245"/>
                  </a:lnTo>
                  <a:lnTo>
                    <a:pt x="129" y="243"/>
                  </a:lnTo>
                  <a:lnTo>
                    <a:pt x="132" y="242"/>
                  </a:lnTo>
                  <a:lnTo>
                    <a:pt x="132" y="240"/>
                  </a:lnTo>
                  <a:lnTo>
                    <a:pt x="132" y="239"/>
                  </a:lnTo>
                  <a:lnTo>
                    <a:pt x="129" y="239"/>
                  </a:lnTo>
                  <a:lnTo>
                    <a:pt x="128" y="238"/>
                  </a:lnTo>
                  <a:lnTo>
                    <a:pt x="128" y="235"/>
                  </a:lnTo>
                  <a:lnTo>
                    <a:pt x="130" y="233"/>
                  </a:lnTo>
                  <a:lnTo>
                    <a:pt x="132" y="232"/>
                  </a:lnTo>
                  <a:lnTo>
                    <a:pt x="133" y="230"/>
                  </a:lnTo>
                  <a:lnTo>
                    <a:pt x="134" y="225"/>
                  </a:lnTo>
                  <a:lnTo>
                    <a:pt x="133" y="219"/>
                  </a:lnTo>
                  <a:lnTo>
                    <a:pt x="134" y="212"/>
                  </a:lnTo>
                  <a:lnTo>
                    <a:pt x="135" y="208"/>
                  </a:lnTo>
                  <a:lnTo>
                    <a:pt x="137" y="199"/>
                  </a:lnTo>
                  <a:lnTo>
                    <a:pt x="142" y="181"/>
                  </a:lnTo>
                  <a:lnTo>
                    <a:pt x="142" y="177"/>
                  </a:lnTo>
                  <a:lnTo>
                    <a:pt x="143" y="168"/>
                  </a:lnTo>
                  <a:lnTo>
                    <a:pt x="143" y="166"/>
                  </a:lnTo>
                  <a:lnTo>
                    <a:pt x="144" y="163"/>
                  </a:lnTo>
                  <a:lnTo>
                    <a:pt x="144" y="161"/>
                  </a:lnTo>
                  <a:lnTo>
                    <a:pt x="144" y="153"/>
                  </a:lnTo>
                  <a:lnTo>
                    <a:pt x="144" y="148"/>
                  </a:lnTo>
                  <a:lnTo>
                    <a:pt x="144" y="146"/>
                  </a:lnTo>
                  <a:lnTo>
                    <a:pt x="140" y="141"/>
                  </a:lnTo>
                  <a:lnTo>
                    <a:pt x="138" y="137"/>
                  </a:lnTo>
                  <a:lnTo>
                    <a:pt x="137" y="133"/>
                  </a:lnTo>
                  <a:lnTo>
                    <a:pt x="135" y="130"/>
                  </a:lnTo>
                  <a:lnTo>
                    <a:pt x="135" y="122"/>
                  </a:lnTo>
                  <a:lnTo>
                    <a:pt x="139" y="115"/>
                  </a:lnTo>
                  <a:lnTo>
                    <a:pt x="150" y="102"/>
                  </a:lnTo>
                  <a:lnTo>
                    <a:pt x="153" y="99"/>
                  </a:lnTo>
                  <a:lnTo>
                    <a:pt x="153" y="94"/>
                  </a:lnTo>
                  <a:lnTo>
                    <a:pt x="153" y="90"/>
                  </a:lnTo>
                  <a:lnTo>
                    <a:pt x="149" y="81"/>
                  </a:lnTo>
                  <a:lnTo>
                    <a:pt x="144" y="66"/>
                  </a:lnTo>
                  <a:lnTo>
                    <a:pt x="142" y="60"/>
                  </a:lnTo>
                  <a:lnTo>
                    <a:pt x="142" y="56"/>
                  </a:lnTo>
                  <a:lnTo>
                    <a:pt x="143" y="54"/>
                  </a:lnTo>
                  <a:lnTo>
                    <a:pt x="144" y="53"/>
                  </a:lnTo>
                  <a:lnTo>
                    <a:pt x="144" y="51"/>
                  </a:lnTo>
                  <a:lnTo>
                    <a:pt x="138" y="46"/>
                  </a:lnTo>
                  <a:lnTo>
                    <a:pt x="138" y="44"/>
                  </a:lnTo>
                  <a:lnTo>
                    <a:pt x="137" y="43"/>
                  </a:lnTo>
                  <a:lnTo>
                    <a:pt x="125" y="43"/>
                  </a:lnTo>
                  <a:lnTo>
                    <a:pt x="124" y="41"/>
                  </a:lnTo>
                  <a:lnTo>
                    <a:pt x="125" y="40"/>
                  </a:lnTo>
                  <a:lnTo>
                    <a:pt x="134" y="39"/>
                  </a:lnTo>
                  <a:lnTo>
                    <a:pt x="135" y="35"/>
                  </a:lnTo>
                  <a:lnTo>
                    <a:pt x="138" y="34"/>
                  </a:lnTo>
                  <a:lnTo>
                    <a:pt x="138" y="34"/>
                  </a:lnTo>
                  <a:lnTo>
                    <a:pt x="137" y="32"/>
                  </a:lnTo>
                  <a:lnTo>
                    <a:pt x="129" y="32"/>
                  </a:lnTo>
                  <a:lnTo>
                    <a:pt x="127" y="30"/>
                  </a:lnTo>
                  <a:lnTo>
                    <a:pt x="130" y="20"/>
                  </a:lnTo>
                  <a:lnTo>
                    <a:pt x="130" y="18"/>
                  </a:lnTo>
                  <a:lnTo>
                    <a:pt x="128" y="15"/>
                  </a:lnTo>
                  <a:lnTo>
                    <a:pt x="122" y="18"/>
                  </a:lnTo>
                  <a:lnTo>
                    <a:pt x="120" y="12"/>
                  </a:lnTo>
                  <a:lnTo>
                    <a:pt x="113" y="7"/>
                  </a:lnTo>
                  <a:lnTo>
                    <a:pt x="109" y="7"/>
                  </a:lnTo>
                  <a:lnTo>
                    <a:pt x="107" y="5"/>
                  </a:lnTo>
                  <a:lnTo>
                    <a:pt x="106" y="3"/>
                  </a:lnTo>
                  <a:lnTo>
                    <a:pt x="102" y="2"/>
                  </a:lnTo>
                  <a:lnTo>
                    <a:pt x="98" y="0"/>
                  </a:lnTo>
                  <a:lnTo>
                    <a:pt x="97" y="0"/>
                  </a:lnTo>
                  <a:lnTo>
                    <a:pt x="96" y="2"/>
                  </a:lnTo>
                  <a:lnTo>
                    <a:pt x="96" y="5"/>
                  </a:lnTo>
                  <a:lnTo>
                    <a:pt x="98" y="8"/>
                  </a:lnTo>
                  <a:lnTo>
                    <a:pt x="97" y="12"/>
                  </a:lnTo>
                  <a:lnTo>
                    <a:pt x="89" y="14"/>
                  </a:lnTo>
                  <a:lnTo>
                    <a:pt x="84" y="15"/>
                  </a:lnTo>
                  <a:lnTo>
                    <a:pt x="81" y="18"/>
                  </a:lnTo>
                  <a:lnTo>
                    <a:pt x="73" y="25"/>
                  </a:lnTo>
                  <a:lnTo>
                    <a:pt x="66" y="34"/>
                  </a:lnTo>
                  <a:lnTo>
                    <a:pt x="63" y="38"/>
                  </a:lnTo>
                  <a:lnTo>
                    <a:pt x="61" y="39"/>
                  </a:lnTo>
                  <a:lnTo>
                    <a:pt x="57" y="39"/>
                  </a:lnTo>
                  <a:lnTo>
                    <a:pt x="55" y="39"/>
                  </a:lnTo>
                  <a:lnTo>
                    <a:pt x="53" y="40"/>
                  </a:lnTo>
                  <a:lnTo>
                    <a:pt x="46" y="44"/>
                  </a:lnTo>
                  <a:lnTo>
                    <a:pt x="42" y="46"/>
                  </a:lnTo>
                  <a:lnTo>
                    <a:pt x="37" y="49"/>
                  </a:lnTo>
                  <a:lnTo>
                    <a:pt x="35" y="49"/>
                  </a:lnTo>
                  <a:lnTo>
                    <a:pt x="30" y="49"/>
                  </a:lnTo>
                  <a:lnTo>
                    <a:pt x="20" y="48"/>
                  </a:lnTo>
                  <a:lnTo>
                    <a:pt x="17" y="46"/>
                  </a:lnTo>
                  <a:lnTo>
                    <a:pt x="15" y="44"/>
                  </a:lnTo>
                  <a:lnTo>
                    <a:pt x="10" y="33"/>
                  </a:lnTo>
                  <a:lnTo>
                    <a:pt x="7" y="33"/>
                  </a:lnTo>
                  <a:lnTo>
                    <a:pt x="6" y="33"/>
                  </a:lnTo>
                  <a:lnTo>
                    <a:pt x="6" y="35"/>
                  </a:lnTo>
                  <a:lnTo>
                    <a:pt x="6" y="35"/>
                  </a:lnTo>
                  <a:lnTo>
                    <a:pt x="9" y="40"/>
                  </a:lnTo>
                  <a:lnTo>
                    <a:pt x="9" y="41"/>
                  </a:lnTo>
                  <a:lnTo>
                    <a:pt x="7" y="45"/>
                  </a:lnTo>
                  <a:lnTo>
                    <a:pt x="1" y="56"/>
                  </a:lnTo>
                  <a:lnTo>
                    <a:pt x="0" y="58"/>
                  </a:lnTo>
                  <a:lnTo>
                    <a:pt x="0" y="60"/>
                  </a:lnTo>
                  <a:lnTo>
                    <a:pt x="1" y="61"/>
                  </a:lnTo>
                  <a:lnTo>
                    <a:pt x="4" y="63"/>
                  </a:lnTo>
                  <a:lnTo>
                    <a:pt x="4" y="64"/>
                  </a:lnTo>
                  <a:lnTo>
                    <a:pt x="4" y="68"/>
                  </a:lnTo>
                  <a:lnTo>
                    <a:pt x="1" y="71"/>
                  </a:lnTo>
                  <a:lnTo>
                    <a:pt x="1" y="78"/>
                  </a:lnTo>
                  <a:lnTo>
                    <a:pt x="1" y="78"/>
                  </a:lnTo>
                  <a:lnTo>
                    <a:pt x="5" y="76"/>
                  </a:lnTo>
                  <a:lnTo>
                    <a:pt x="6" y="76"/>
                  </a:lnTo>
                  <a:lnTo>
                    <a:pt x="6" y="79"/>
                  </a:lnTo>
                  <a:lnTo>
                    <a:pt x="7" y="79"/>
                  </a:lnTo>
                  <a:lnTo>
                    <a:pt x="12" y="79"/>
                  </a:lnTo>
                  <a:lnTo>
                    <a:pt x="21" y="92"/>
                  </a:lnTo>
                  <a:lnTo>
                    <a:pt x="22" y="95"/>
                  </a:lnTo>
                  <a:lnTo>
                    <a:pt x="22" y="101"/>
                  </a:lnTo>
                  <a:lnTo>
                    <a:pt x="20" y="107"/>
                  </a:lnTo>
                  <a:lnTo>
                    <a:pt x="20" y="109"/>
                  </a:lnTo>
                  <a:lnTo>
                    <a:pt x="21" y="110"/>
                  </a:lnTo>
                  <a:lnTo>
                    <a:pt x="26" y="112"/>
                  </a:lnTo>
                  <a:lnTo>
                    <a:pt x="28" y="115"/>
                  </a:lnTo>
                  <a:lnTo>
                    <a:pt x="28" y="116"/>
                  </a:lnTo>
                  <a:lnTo>
                    <a:pt x="28" y="120"/>
                  </a:lnTo>
                  <a:lnTo>
                    <a:pt x="27" y="126"/>
                  </a:lnTo>
                  <a:lnTo>
                    <a:pt x="27" y="131"/>
                  </a:lnTo>
                  <a:lnTo>
                    <a:pt x="27" y="133"/>
                  </a:lnTo>
                  <a:lnTo>
                    <a:pt x="28" y="135"/>
                  </a:lnTo>
                  <a:lnTo>
                    <a:pt x="30" y="137"/>
                  </a:lnTo>
                  <a:lnTo>
                    <a:pt x="31" y="138"/>
                  </a:lnTo>
                  <a:lnTo>
                    <a:pt x="31" y="140"/>
                  </a:lnTo>
                  <a:lnTo>
                    <a:pt x="30" y="141"/>
                  </a:lnTo>
                  <a:lnTo>
                    <a:pt x="22" y="146"/>
                  </a:lnTo>
                  <a:lnTo>
                    <a:pt x="22" y="147"/>
                  </a:lnTo>
                  <a:lnTo>
                    <a:pt x="22" y="148"/>
                  </a:lnTo>
                  <a:lnTo>
                    <a:pt x="23" y="151"/>
                  </a:lnTo>
                  <a:lnTo>
                    <a:pt x="21" y="157"/>
                  </a:lnTo>
                  <a:lnTo>
                    <a:pt x="21" y="160"/>
                  </a:lnTo>
                  <a:lnTo>
                    <a:pt x="21" y="166"/>
                  </a:lnTo>
                  <a:lnTo>
                    <a:pt x="21" y="167"/>
                  </a:lnTo>
                  <a:lnTo>
                    <a:pt x="22" y="167"/>
                  </a:lnTo>
                  <a:lnTo>
                    <a:pt x="25" y="167"/>
                  </a:lnTo>
                  <a:lnTo>
                    <a:pt x="26" y="163"/>
                  </a:lnTo>
                  <a:lnTo>
                    <a:pt x="27" y="162"/>
                  </a:lnTo>
                  <a:lnTo>
                    <a:pt x="28" y="161"/>
                  </a:lnTo>
                  <a:lnTo>
                    <a:pt x="27" y="160"/>
                  </a:lnTo>
                  <a:lnTo>
                    <a:pt x="27" y="157"/>
                  </a:lnTo>
                  <a:lnTo>
                    <a:pt x="28" y="156"/>
                  </a:lnTo>
                  <a:lnTo>
                    <a:pt x="31" y="157"/>
                  </a:lnTo>
                  <a:lnTo>
                    <a:pt x="33" y="158"/>
                  </a:lnTo>
                  <a:lnTo>
                    <a:pt x="32" y="163"/>
                  </a:lnTo>
                  <a:lnTo>
                    <a:pt x="35" y="168"/>
                  </a:lnTo>
                  <a:lnTo>
                    <a:pt x="32" y="181"/>
                  </a:lnTo>
                  <a:lnTo>
                    <a:pt x="33" y="181"/>
                  </a:lnTo>
                  <a:lnTo>
                    <a:pt x="33" y="182"/>
                  </a:lnTo>
                  <a:lnTo>
                    <a:pt x="33" y="186"/>
                  </a:lnTo>
                  <a:lnTo>
                    <a:pt x="33" y="186"/>
                  </a:lnTo>
                  <a:lnTo>
                    <a:pt x="31" y="187"/>
                  </a:lnTo>
                  <a:lnTo>
                    <a:pt x="26" y="184"/>
                  </a:lnTo>
                  <a:lnTo>
                    <a:pt x="26" y="186"/>
                  </a:lnTo>
                  <a:lnTo>
                    <a:pt x="25" y="187"/>
                  </a:lnTo>
                  <a:lnTo>
                    <a:pt x="26" y="192"/>
                  </a:lnTo>
                  <a:lnTo>
                    <a:pt x="25" y="194"/>
                  </a:lnTo>
                  <a:lnTo>
                    <a:pt x="25" y="202"/>
                  </a:lnTo>
                  <a:lnTo>
                    <a:pt x="23" y="207"/>
                  </a:lnTo>
                  <a:lnTo>
                    <a:pt x="21" y="211"/>
                  </a:lnTo>
                  <a:lnTo>
                    <a:pt x="20" y="213"/>
                  </a:lnTo>
                  <a:lnTo>
                    <a:pt x="17" y="222"/>
                  </a:lnTo>
                  <a:lnTo>
                    <a:pt x="17" y="227"/>
                  </a:lnTo>
                  <a:lnTo>
                    <a:pt x="17" y="233"/>
                  </a:lnTo>
                  <a:lnTo>
                    <a:pt x="20" y="235"/>
                  </a:lnTo>
                  <a:lnTo>
                    <a:pt x="20" y="238"/>
                  </a:lnTo>
                  <a:lnTo>
                    <a:pt x="18" y="239"/>
                  </a:lnTo>
                  <a:lnTo>
                    <a:pt x="16" y="244"/>
                  </a:lnTo>
                  <a:lnTo>
                    <a:pt x="15" y="245"/>
                  </a:lnTo>
                  <a:lnTo>
                    <a:pt x="15" y="250"/>
                  </a:lnTo>
                  <a:lnTo>
                    <a:pt x="18" y="253"/>
                  </a:lnTo>
                  <a:lnTo>
                    <a:pt x="20" y="254"/>
                  </a:lnTo>
                  <a:lnTo>
                    <a:pt x="20" y="259"/>
                  </a:lnTo>
                  <a:lnTo>
                    <a:pt x="21" y="260"/>
                  </a:lnTo>
                  <a:lnTo>
                    <a:pt x="22" y="260"/>
                  </a:lnTo>
                  <a:lnTo>
                    <a:pt x="23" y="260"/>
                  </a:lnTo>
                  <a:lnTo>
                    <a:pt x="23" y="263"/>
                  </a:lnTo>
                  <a:lnTo>
                    <a:pt x="25" y="264"/>
                  </a:lnTo>
                  <a:lnTo>
                    <a:pt x="31" y="269"/>
                  </a:lnTo>
                  <a:lnTo>
                    <a:pt x="31" y="270"/>
                  </a:lnTo>
                  <a:lnTo>
                    <a:pt x="32" y="273"/>
                  </a:lnTo>
                  <a:lnTo>
                    <a:pt x="32" y="278"/>
                  </a:lnTo>
                  <a:lnTo>
                    <a:pt x="33" y="280"/>
                  </a:lnTo>
                  <a:lnTo>
                    <a:pt x="35" y="281"/>
                  </a:lnTo>
                  <a:lnTo>
                    <a:pt x="37" y="283"/>
                  </a:lnTo>
                  <a:lnTo>
                    <a:pt x="35" y="286"/>
                  </a:lnTo>
                  <a:lnTo>
                    <a:pt x="35" y="289"/>
                  </a:lnTo>
                  <a:lnTo>
                    <a:pt x="37" y="289"/>
                  </a:lnTo>
                  <a:lnTo>
                    <a:pt x="38" y="290"/>
                  </a:lnTo>
                  <a:lnTo>
                    <a:pt x="40" y="29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6" name="Freeform 1506">
              <a:extLst>
                <a:ext uri="{FF2B5EF4-FFF2-40B4-BE49-F238E27FC236}">
                  <a16:creationId xmlns:a16="http://schemas.microsoft.com/office/drawing/2014/main" id="{5506870C-4EDB-1CA4-69FA-54C2BE745EEE}"/>
                </a:ext>
              </a:extLst>
            </p:cNvPr>
            <p:cNvSpPr>
              <a:spLocks/>
            </p:cNvSpPr>
            <p:nvPr/>
          </p:nvSpPr>
          <p:spPr bwMode="auto">
            <a:xfrm>
              <a:off x="3285022" y="6070815"/>
              <a:ext cx="437989" cy="284064"/>
            </a:xfrm>
            <a:custGeom>
              <a:avLst/>
              <a:gdLst/>
              <a:ahLst/>
              <a:cxnLst>
                <a:cxn ang="0">
                  <a:pos x="61" y="21"/>
                </a:cxn>
                <a:cxn ang="0">
                  <a:pos x="69" y="20"/>
                </a:cxn>
                <a:cxn ang="0">
                  <a:pos x="82" y="17"/>
                </a:cxn>
                <a:cxn ang="0">
                  <a:pos x="92" y="27"/>
                </a:cxn>
                <a:cxn ang="0">
                  <a:pos x="97" y="29"/>
                </a:cxn>
                <a:cxn ang="0">
                  <a:pos x="109" y="27"/>
                </a:cxn>
                <a:cxn ang="0">
                  <a:pos x="119" y="38"/>
                </a:cxn>
                <a:cxn ang="0">
                  <a:pos x="135" y="43"/>
                </a:cxn>
                <a:cxn ang="0">
                  <a:pos x="164" y="36"/>
                </a:cxn>
                <a:cxn ang="0">
                  <a:pos x="192" y="35"/>
                </a:cxn>
                <a:cxn ang="0">
                  <a:pos x="214" y="29"/>
                </a:cxn>
                <a:cxn ang="0">
                  <a:pos x="219" y="22"/>
                </a:cxn>
                <a:cxn ang="0">
                  <a:pos x="232" y="16"/>
                </a:cxn>
                <a:cxn ang="0">
                  <a:pos x="251" y="15"/>
                </a:cxn>
                <a:cxn ang="0">
                  <a:pos x="267" y="17"/>
                </a:cxn>
                <a:cxn ang="0">
                  <a:pos x="275" y="14"/>
                </a:cxn>
                <a:cxn ang="0">
                  <a:pos x="276" y="4"/>
                </a:cxn>
                <a:cxn ang="0">
                  <a:pos x="281" y="9"/>
                </a:cxn>
                <a:cxn ang="0">
                  <a:pos x="289" y="9"/>
                </a:cxn>
                <a:cxn ang="0">
                  <a:pos x="307" y="0"/>
                </a:cxn>
                <a:cxn ang="0">
                  <a:pos x="312" y="6"/>
                </a:cxn>
                <a:cxn ang="0">
                  <a:pos x="309" y="14"/>
                </a:cxn>
                <a:cxn ang="0">
                  <a:pos x="301" y="30"/>
                </a:cxn>
                <a:cxn ang="0">
                  <a:pos x="275" y="71"/>
                </a:cxn>
                <a:cxn ang="0">
                  <a:pos x="271" y="84"/>
                </a:cxn>
                <a:cxn ang="0">
                  <a:pos x="263" y="101"/>
                </a:cxn>
                <a:cxn ang="0">
                  <a:pos x="267" y="121"/>
                </a:cxn>
                <a:cxn ang="0">
                  <a:pos x="279" y="130"/>
                </a:cxn>
                <a:cxn ang="0">
                  <a:pos x="278" y="139"/>
                </a:cxn>
                <a:cxn ang="0">
                  <a:pos x="286" y="148"/>
                </a:cxn>
                <a:cxn ang="0">
                  <a:pos x="286" y="158"/>
                </a:cxn>
                <a:cxn ang="0">
                  <a:pos x="278" y="164"/>
                </a:cxn>
                <a:cxn ang="0">
                  <a:pos x="267" y="184"/>
                </a:cxn>
                <a:cxn ang="0">
                  <a:pos x="271" y="199"/>
                </a:cxn>
                <a:cxn ang="0">
                  <a:pos x="267" y="203"/>
                </a:cxn>
                <a:cxn ang="0">
                  <a:pos x="252" y="195"/>
                </a:cxn>
                <a:cxn ang="0">
                  <a:pos x="238" y="200"/>
                </a:cxn>
                <a:cxn ang="0">
                  <a:pos x="206" y="186"/>
                </a:cxn>
                <a:cxn ang="0">
                  <a:pos x="192" y="168"/>
                </a:cxn>
                <a:cxn ang="0">
                  <a:pos x="180" y="158"/>
                </a:cxn>
                <a:cxn ang="0">
                  <a:pos x="168" y="152"/>
                </a:cxn>
                <a:cxn ang="0">
                  <a:pos x="145" y="150"/>
                </a:cxn>
                <a:cxn ang="0">
                  <a:pos x="118" y="134"/>
                </a:cxn>
                <a:cxn ang="0">
                  <a:pos x="102" y="129"/>
                </a:cxn>
                <a:cxn ang="0">
                  <a:pos x="88" y="121"/>
                </a:cxn>
                <a:cxn ang="0">
                  <a:pos x="78" y="109"/>
                </a:cxn>
                <a:cxn ang="0">
                  <a:pos x="71" y="106"/>
                </a:cxn>
                <a:cxn ang="0">
                  <a:pos x="46" y="98"/>
                </a:cxn>
                <a:cxn ang="0">
                  <a:pos x="35" y="97"/>
                </a:cxn>
                <a:cxn ang="0">
                  <a:pos x="23" y="98"/>
                </a:cxn>
                <a:cxn ang="0">
                  <a:pos x="17" y="94"/>
                </a:cxn>
                <a:cxn ang="0">
                  <a:pos x="0" y="76"/>
                </a:cxn>
                <a:cxn ang="0">
                  <a:pos x="3" y="61"/>
                </a:cxn>
                <a:cxn ang="0">
                  <a:pos x="5" y="45"/>
                </a:cxn>
                <a:cxn ang="0">
                  <a:pos x="20" y="32"/>
                </a:cxn>
                <a:cxn ang="0">
                  <a:pos x="28" y="22"/>
                </a:cxn>
                <a:cxn ang="0">
                  <a:pos x="36" y="30"/>
                </a:cxn>
                <a:cxn ang="0">
                  <a:pos x="42" y="37"/>
                </a:cxn>
                <a:cxn ang="0">
                  <a:pos x="53" y="40"/>
                </a:cxn>
              </a:cxnLst>
              <a:rect l="0" t="0" r="r" b="b"/>
              <a:pathLst>
                <a:path w="313" h="203">
                  <a:moveTo>
                    <a:pt x="59" y="31"/>
                  </a:moveTo>
                  <a:lnTo>
                    <a:pt x="58" y="26"/>
                  </a:lnTo>
                  <a:lnTo>
                    <a:pt x="61" y="21"/>
                  </a:lnTo>
                  <a:lnTo>
                    <a:pt x="62" y="21"/>
                  </a:lnTo>
                  <a:lnTo>
                    <a:pt x="67" y="20"/>
                  </a:lnTo>
                  <a:lnTo>
                    <a:pt x="69" y="20"/>
                  </a:lnTo>
                  <a:lnTo>
                    <a:pt x="72" y="21"/>
                  </a:lnTo>
                  <a:lnTo>
                    <a:pt x="76" y="21"/>
                  </a:lnTo>
                  <a:lnTo>
                    <a:pt x="82" y="17"/>
                  </a:lnTo>
                  <a:lnTo>
                    <a:pt x="86" y="17"/>
                  </a:lnTo>
                  <a:lnTo>
                    <a:pt x="89" y="21"/>
                  </a:lnTo>
                  <a:lnTo>
                    <a:pt x="92" y="27"/>
                  </a:lnTo>
                  <a:lnTo>
                    <a:pt x="93" y="27"/>
                  </a:lnTo>
                  <a:lnTo>
                    <a:pt x="94" y="29"/>
                  </a:lnTo>
                  <a:lnTo>
                    <a:pt x="97" y="29"/>
                  </a:lnTo>
                  <a:lnTo>
                    <a:pt x="100" y="29"/>
                  </a:lnTo>
                  <a:lnTo>
                    <a:pt x="107" y="27"/>
                  </a:lnTo>
                  <a:lnTo>
                    <a:pt x="109" y="27"/>
                  </a:lnTo>
                  <a:lnTo>
                    <a:pt x="112" y="31"/>
                  </a:lnTo>
                  <a:lnTo>
                    <a:pt x="113" y="35"/>
                  </a:lnTo>
                  <a:lnTo>
                    <a:pt x="119" y="38"/>
                  </a:lnTo>
                  <a:lnTo>
                    <a:pt x="127" y="43"/>
                  </a:lnTo>
                  <a:lnTo>
                    <a:pt x="132" y="45"/>
                  </a:lnTo>
                  <a:lnTo>
                    <a:pt x="135" y="43"/>
                  </a:lnTo>
                  <a:lnTo>
                    <a:pt x="143" y="40"/>
                  </a:lnTo>
                  <a:lnTo>
                    <a:pt x="153" y="36"/>
                  </a:lnTo>
                  <a:lnTo>
                    <a:pt x="164" y="36"/>
                  </a:lnTo>
                  <a:lnTo>
                    <a:pt x="178" y="38"/>
                  </a:lnTo>
                  <a:lnTo>
                    <a:pt x="181" y="37"/>
                  </a:lnTo>
                  <a:lnTo>
                    <a:pt x="192" y="35"/>
                  </a:lnTo>
                  <a:lnTo>
                    <a:pt x="206" y="31"/>
                  </a:lnTo>
                  <a:lnTo>
                    <a:pt x="210" y="30"/>
                  </a:lnTo>
                  <a:lnTo>
                    <a:pt x="214" y="29"/>
                  </a:lnTo>
                  <a:lnTo>
                    <a:pt x="215" y="26"/>
                  </a:lnTo>
                  <a:lnTo>
                    <a:pt x="216" y="25"/>
                  </a:lnTo>
                  <a:lnTo>
                    <a:pt x="219" y="22"/>
                  </a:lnTo>
                  <a:lnTo>
                    <a:pt x="221" y="20"/>
                  </a:lnTo>
                  <a:lnTo>
                    <a:pt x="222" y="17"/>
                  </a:lnTo>
                  <a:lnTo>
                    <a:pt x="232" y="16"/>
                  </a:lnTo>
                  <a:lnTo>
                    <a:pt x="237" y="14"/>
                  </a:lnTo>
                  <a:lnTo>
                    <a:pt x="246" y="11"/>
                  </a:lnTo>
                  <a:lnTo>
                    <a:pt x="251" y="15"/>
                  </a:lnTo>
                  <a:lnTo>
                    <a:pt x="253" y="15"/>
                  </a:lnTo>
                  <a:lnTo>
                    <a:pt x="257" y="15"/>
                  </a:lnTo>
                  <a:lnTo>
                    <a:pt x="267" y="17"/>
                  </a:lnTo>
                  <a:lnTo>
                    <a:pt x="270" y="16"/>
                  </a:lnTo>
                  <a:lnTo>
                    <a:pt x="273" y="15"/>
                  </a:lnTo>
                  <a:lnTo>
                    <a:pt x="275" y="14"/>
                  </a:lnTo>
                  <a:lnTo>
                    <a:pt x="275" y="10"/>
                  </a:lnTo>
                  <a:lnTo>
                    <a:pt x="276" y="5"/>
                  </a:lnTo>
                  <a:lnTo>
                    <a:pt x="276" y="4"/>
                  </a:lnTo>
                  <a:lnTo>
                    <a:pt x="277" y="2"/>
                  </a:lnTo>
                  <a:lnTo>
                    <a:pt x="278" y="4"/>
                  </a:lnTo>
                  <a:lnTo>
                    <a:pt x="281" y="9"/>
                  </a:lnTo>
                  <a:lnTo>
                    <a:pt x="282" y="10"/>
                  </a:lnTo>
                  <a:lnTo>
                    <a:pt x="286" y="9"/>
                  </a:lnTo>
                  <a:lnTo>
                    <a:pt x="289" y="9"/>
                  </a:lnTo>
                  <a:lnTo>
                    <a:pt x="299" y="1"/>
                  </a:lnTo>
                  <a:lnTo>
                    <a:pt x="303" y="0"/>
                  </a:lnTo>
                  <a:lnTo>
                    <a:pt x="307" y="0"/>
                  </a:lnTo>
                  <a:lnTo>
                    <a:pt x="313" y="4"/>
                  </a:lnTo>
                  <a:lnTo>
                    <a:pt x="313" y="4"/>
                  </a:lnTo>
                  <a:lnTo>
                    <a:pt x="312" y="6"/>
                  </a:lnTo>
                  <a:lnTo>
                    <a:pt x="311" y="7"/>
                  </a:lnTo>
                  <a:lnTo>
                    <a:pt x="309" y="11"/>
                  </a:lnTo>
                  <a:lnTo>
                    <a:pt x="309" y="14"/>
                  </a:lnTo>
                  <a:lnTo>
                    <a:pt x="308" y="20"/>
                  </a:lnTo>
                  <a:lnTo>
                    <a:pt x="307" y="24"/>
                  </a:lnTo>
                  <a:lnTo>
                    <a:pt x="301" y="30"/>
                  </a:lnTo>
                  <a:lnTo>
                    <a:pt x="294" y="38"/>
                  </a:lnTo>
                  <a:lnTo>
                    <a:pt x="282" y="57"/>
                  </a:lnTo>
                  <a:lnTo>
                    <a:pt x="275" y="71"/>
                  </a:lnTo>
                  <a:lnTo>
                    <a:pt x="273" y="76"/>
                  </a:lnTo>
                  <a:lnTo>
                    <a:pt x="272" y="81"/>
                  </a:lnTo>
                  <a:lnTo>
                    <a:pt x="271" y="84"/>
                  </a:lnTo>
                  <a:lnTo>
                    <a:pt x="268" y="89"/>
                  </a:lnTo>
                  <a:lnTo>
                    <a:pt x="266" y="94"/>
                  </a:lnTo>
                  <a:lnTo>
                    <a:pt x="263" y="101"/>
                  </a:lnTo>
                  <a:lnTo>
                    <a:pt x="262" y="106"/>
                  </a:lnTo>
                  <a:lnTo>
                    <a:pt x="263" y="111"/>
                  </a:lnTo>
                  <a:lnTo>
                    <a:pt x="267" y="121"/>
                  </a:lnTo>
                  <a:lnTo>
                    <a:pt x="278" y="127"/>
                  </a:lnTo>
                  <a:lnTo>
                    <a:pt x="279" y="129"/>
                  </a:lnTo>
                  <a:lnTo>
                    <a:pt x="279" y="130"/>
                  </a:lnTo>
                  <a:lnTo>
                    <a:pt x="276" y="134"/>
                  </a:lnTo>
                  <a:lnTo>
                    <a:pt x="276" y="135"/>
                  </a:lnTo>
                  <a:lnTo>
                    <a:pt x="278" y="139"/>
                  </a:lnTo>
                  <a:lnTo>
                    <a:pt x="279" y="140"/>
                  </a:lnTo>
                  <a:lnTo>
                    <a:pt x="284" y="144"/>
                  </a:lnTo>
                  <a:lnTo>
                    <a:pt x="286" y="148"/>
                  </a:lnTo>
                  <a:lnTo>
                    <a:pt x="284" y="150"/>
                  </a:lnTo>
                  <a:lnTo>
                    <a:pt x="284" y="153"/>
                  </a:lnTo>
                  <a:lnTo>
                    <a:pt x="286" y="158"/>
                  </a:lnTo>
                  <a:lnTo>
                    <a:pt x="283" y="160"/>
                  </a:lnTo>
                  <a:lnTo>
                    <a:pt x="282" y="160"/>
                  </a:lnTo>
                  <a:lnTo>
                    <a:pt x="278" y="164"/>
                  </a:lnTo>
                  <a:lnTo>
                    <a:pt x="271" y="174"/>
                  </a:lnTo>
                  <a:lnTo>
                    <a:pt x="270" y="178"/>
                  </a:lnTo>
                  <a:lnTo>
                    <a:pt x="267" y="184"/>
                  </a:lnTo>
                  <a:lnTo>
                    <a:pt x="267" y="188"/>
                  </a:lnTo>
                  <a:lnTo>
                    <a:pt x="270" y="193"/>
                  </a:lnTo>
                  <a:lnTo>
                    <a:pt x="271" y="199"/>
                  </a:lnTo>
                  <a:lnTo>
                    <a:pt x="270" y="201"/>
                  </a:lnTo>
                  <a:lnTo>
                    <a:pt x="268" y="203"/>
                  </a:lnTo>
                  <a:lnTo>
                    <a:pt x="267" y="203"/>
                  </a:lnTo>
                  <a:lnTo>
                    <a:pt x="258" y="196"/>
                  </a:lnTo>
                  <a:lnTo>
                    <a:pt x="255" y="195"/>
                  </a:lnTo>
                  <a:lnTo>
                    <a:pt x="252" y="195"/>
                  </a:lnTo>
                  <a:lnTo>
                    <a:pt x="246" y="198"/>
                  </a:lnTo>
                  <a:lnTo>
                    <a:pt x="242" y="200"/>
                  </a:lnTo>
                  <a:lnTo>
                    <a:pt x="238" y="200"/>
                  </a:lnTo>
                  <a:lnTo>
                    <a:pt x="233" y="198"/>
                  </a:lnTo>
                  <a:lnTo>
                    <a:pt x="222" y="190"/>
                  </a:lnTo>
                  <a:lnTo>
                    <a:pt x="206" y="186"/>
                  </a:lnTo>
                  <a:lnTo>
                    <a:pt x="204" y="184"/>
                  </a:lnTo>
                  <a:lnTo>
                    <a:pt x="201" y="179"/>
                  </a:lnTo>
                  <a:lnTo>
                    <a:pt x="192" y="168"/>
                  </a:lnTo>
                  <a:lnTo>
                    <a:pt x="189" y="164"/>
                  </a:lnTo>
                  <a:lnTo>
                    <a:pt x="181" y="159"/>
                  </a:lnTo>
                  <a:lnTo>
                    <a:pt x="180" y="158"/>
                  </a:lnTo>
                  <a:lnTo>
                    <a:pt x="176" y="155"/>
                  </a:lnTo>
                  <a:lnTo>
                    <a:pt x="174" y="154"/>
                  </a:lnTo>
                  <a:lnTo>
                    <a:pt x="168" y="152"/>
                  </a:lnTo>
                  <a:lnTo>
                    <a:pt x="163" y="152"/>
                  </a:lnTo>
                  <a:lnTo>
                    <a:pt x="150" y="150"/>
                  </a:lnTo>
                  <a:lnTo>
                    <a:pt x="145" y="150"/>
                  </a:lnTo>
                  <a:lnTo>
                    <a:pt x="134" y="147"/>
                  </a:lnTo>
                  <a:lnTo>
                    <a:pt x="122" y="137"/>
                  </a:lnTo>
                  <a:lnTo>
                    <a:pt x="118" y="134"/>
                  </a:lnTo>
                  <a:lnTo>
                    <a:pt x="110" y="130"/>
                  </a:lnTo>
                  <a:lnTo>
                    <a:pt x="104" y="130"/>
                  </a:lnTo>
                  <a:lnTo>
                    <a:pt x="102" y="129"/>
                  </a:lnTo>
                  <a:lnTo>
                    <a:pt x="98" y="127"/>
                  </a:lnTo>
                  <a:lnTo>
                    <a:pt x="93" y="124"/>
                  </a:lnTo>
                  <a:lnTo>
                    <a:pt x="88" y="121"/>
                  </a:lnTo>
                  <a:lnTo>
                    <a:pt x="86" y="119"/>
                  </a:lnTo>
                  <a:lnTo>
                    <a:pt x="83" y="117"/>
                  </a:lnTo>
                  <a:lnTo>
                    <a:pt x="78" y="109"/>
                  </a:lnTo>
                  <a:lnTo>
                    <a:pt x="76" y="107"/>
                  </a:lnTo>
                  <a:lnTo>
                    <a:pt x="73" y="106"/>
                  </a:lnTo>
                  <a:lnTo>
                    <a:pt x="71" y="106"/>
                  </a:lnTo>
                  <a:lnTo>
                    <a:pt x="59" y="104"/>
                  </a:lnTo>
                  <a:lnTo>
                    <a:pt x="49" y="99"/>
                  </a:lnTo>
                  <a:lnTo>
                    <a:pt x="46" y="98"/>
                  </a:lnTo>
                  <a:lnTo>
                    <a:pt x="38" y="97"/>
                  </a:lnTo>
                  <a:lnTo>
                    <a:pt x="36" y="97"/>
                  </a:lnTo>
                  <a:lnTo>
                    <a:pt x="35" y="97"/>
                  </a:lnTo>
                  <a:lnTo>
                    <a:pt x="30" y="98"/>
                  </a:lnTo>
                  <a:lnTo>
                    <a:pt x="27" y="98"/>
                  </a:lnTo>
                  <a:lnTo>
                    <a:pt x="23" y="98"/>
                  </a:lnTo>
                  <a:lnTo>
                    <a:pt x="20" y="98"/>
                  </a:lnTo>
                  <a:lnTo>
                    <a:pt x="18" y="97"/>
                  </a:lnTo>
                  <a:lnTo>
                    <a:pt x="17" y="94"/>
                  </a:lnTo>
                  <a:lnTo>
                    <a:pt x="15" y="91"/>
                  </a:lnTo>
                  <a:lnTo>
                    <a:pt x="2" y="79"/>
                  </a:lnTo>
                  <a:lnTo>
                    <a:pt x="0" y="76"/>
                  </a:lnTo>
                  <a:lnTo>
                    <a:pt x="0" y="72"/>
                  </a:lnTo>
                  <a:lnTo>
                    <a:pt x="2" y="62"/>
                  </a:lnTo>
                  <a:lnTo>
                    <a:pt x="3" y="61"/>
                  </a:lnTo>
                  <a:lnTo>
                    <a:pt x="2" y="56"/>
                  </a:lnTo>
                  <a:lnTo>
                    <a:pt x="5" y="50"/>
                  </a:lnTo>
                  <a:lnTo>
                    <a:pt x="5" y="45"/>
                  </a:lnTo>
                  <a:lnTo>
                    <a:pt x="11" y="37"/>
                  </a:lnTo>
                  <a:lnTo>
                    <a:pt x="18" y="36"/>
                  </a:lnTo>
                  <a:lnTo>
                    <a:pt x="20" y="32"/>
                  </a:lnTo>
                  <a:lnTo>
                    <a:pt x="27" y="30"/>
                  </a:lnTo>
                  <a:lnTo>
                    <a:pt x="28" y="29"/>
                  </a:lnTo>
                  <a:lnTo>
                    <a:pt x="28" y="22"/>
                  </a:lnTo>
                  <a:lnTo>
                    <a:pt x="32" y="22"/>
                  </a:lnTo>
                  <a:lnTo>
                    <a:pt x="33" y="25"/>
                  </a:lnTo>
                  <a:lnTo>
                    <a:pt x="36" y="30"/>
                  </a:lnTo>
                  <a:lnTo>
                    <a:pt x="37" y="32"/>
                  </a:lnTo>
                  <a:lnTo>
                    <a:pt x="38" y="33"/>
                  </a:lnTo>
                  <a:lnTo>
                    <a:pt x="42" y="37"/>
                  </a:lnTo>
                  <a:lnTo>
                    <a:pt x="43" y="38"/>
                  </a:lnTo>
                  <a:lnTo>
                    <a:pt x="46" y="40"/>
                  </a:lnTo>
                  <a:lnTo>
                    <a:pt x="53" y="40"/>
                  </a:lnTo>
                  <a:lnTo>
                    <a:pt x="59"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7" name="Freeform 1508">
              <a:extLst>
                <a:ext uri="{FF2B5EF4-FFF2-40B4-BE49-F238E27FC236}">
                  <a16:creationId xmlns:a16="http://schemas.microsoft.com/office/drawing/2014/main" id="{48A73793-B7FB-1B4B-9CC9-847514648070}"/>
                </a:ext>
              </a:extLst>
            </p:cNvPr>
            <p:cNvSpPr>
              <a:spLocks/>
            </p:cNvSpPr>
            <p:nvPr/>
          </p:nvSpPr>
          <p:spPr bwMode="auto">
            <a:xfrm>
              <a:off x="2993963" y="5285793"/>
              <a:ext cx="41980" cy="25188"/>
            </a:xfrm>
            <a:custGeom>
              <a:avLst/>
              <a:gdLst/>
              <a:ahLst/>
              <a:cxnLst>
                <a:cxn ang="0">
                  <a:pos x="27" y="18"/>
                </a:cxn>
                <a:cxn ang="0">
                  <a:pos x="29" y="18"/>
                </a:cxn>
                <a:cxn ang="0">
                  <a:pos x="30" y="18"/>
                </a:cxn>
                <a:cxn ang="0">
                  <a:pos x="26" y="13"/>
                </a:cxn>
                <a:cxn ang="0">
                  <a:pos x="27" y="10"/>
                </a:cxn>
                <a:cxn ang="0">
                  <a:pos x="29" y="10"/>
                </a:cxn>
                <a:cxn ang="0">
                  <a:pos x="29" y="2"/>
                </a:cxn>
                <a:cxn ang="0">
                  <a:pos x="29" y="0"/>
                </a:cxn>
                <a:cxn ang="0">
                  <a:pos x="27" y="0"/>
                </a:cxn>
                <a:cxn ang="0">
                  <a:pos x="26" y="2"/>
                </a:cxn>
                <a:cxn ang="0">
                  <a:pos x="25" y="4"/>
                </a:cxn>
                <a:cxn ang="0">
                  <a:pos x="24" y="6"/>
                </a:cxn>
                <a:cxn ang="0">
                  <a:pos x="22" y="6"/>
                </a:cxn>
                <a:cxn ang="0">
                  <a:pos x="21" y="6"/>
                </a:cxn>
                <a:cxn ang="0">
                  <a:pos x="19" y="5"/>
                </a:cxn>
                <a:cxn ang="0">
                  <a:pos x="19" y="3"/>
                </a:cxn>
                <a:cxn ang="0">
                  <a:pos x="17" y="4"/>
                </a:cxn>
                <a:cxn ang="0">
                  <a:pos x="11" y="6"/>
                </a:cxn>
                <a:cxn ang="0">
                  <a:pos x="6" y="4"/>
                </a:cxn>
                <a:cxn ang="0">
                  <a:pos x="4" y="4"/>
                </a:cxn>
                <a:cxn ang="0">
                  <a:pos x="1" y="6"/>
                </a:cxn>
                <a:cxn ang="0">
                  <a:pos x="0" y="8"/>
                </a:cxn>
                <a:cxn ang="0">
                  <a:pos x="0" y="11"/>
                </a:cxn>
                <a:cxn ang="0">
                  <a:pos x="1" y="14"/>
                </a:cxn>
                <a:cxn ang="0">
                  <a:pos x="4" y="16"/>
                </a:cxn>
                <a:cxn ang="0">
                  <a:pos x="9" y="15"/>
                </a:cxn>
                <a:cxn ang="0">
                  <a:pos x="10" y="15"/>
                </a:cxn>
                <a:cxn ang="0">
                  <a:pos x="10" y="13"/>
                </a:cxn>
                <a:cxn ang="0">
                  <a:pos x="11" y="11"/>
                </a:cxn>
                <a:cxn ang="0">
                  <a:pos x="15" y="15"/>
                </a:cxn>
                <a:cxn ang="0">
                  <a:pos x="19" y="11"/>
                </a:cxn>
                <a:cxn ang="0">
                  <a:pos x="22" y="11"/>
                </a:cxn>
                <a:cxn ang="0">
                  <a:pos x="22" y="14"/>
                </a:cxn>
                <a:cxn ang="0">
                  <a:pos x="24" y="15"/>
                </a:cxn>
                <a:cxn ang="0">
                  <a:pos x="26" y="18"/>
                </a:cxn>
                <a:cxn ang="0">
                  <a:pos x="27" y="18"/>
                </a:cxn>
              </a:cxnLst>
              <a:rect l="0" t="0" r="r" b="b"/>
              <a:pathLst>
                <a:path w="30" h="18">
                  <a:moveTo>
                    <a:pt x="27" y="18"/>
                  </a:moveTo>
                  <a:lnTo>
                    <a:pt x="29" y="18"/>
                  </a:lnTo>
                  <a:lnTo>
                    <a:pt x="30" y="18"/>
                  </a:lnTo>
                  <a:lnTo>
                    <a:pt x="26" y="13"/>
                  </a:lnTo>
                  <a:lnTo>
                    <a:pt x="27" y="10"/>
                  </a:lnTo>
                  <a:lnTo>
                    <a:pt x="29" y="10"/>
                  </a:lnTo>
                  <a:lnTo>
                    <a:pt x="29" y="2"/>
                  </a:lnTo>
                  <a:lnTo>
                    <a:pt x="29" y="0"/>
                  </a:lnTo>
                  <a:lnTo>
                    <a:pt x="27" y="0"/>
                  </a:lnTo>
                  <a:lnTo>
                    <a:pt x="26" y="2"/>
                  </a:lnTo>
                  <a:lnTo>
                    <a:pt x="25" y="4"/>
                  </a:lnTo>
                  <a:lnTo>
                    <a:pt x="24" y="6"/>
                  </a:lnTo>
                  <a:lnTo>
                    <a:pt x="22" y="6"/>
                  </a:lnTo>
                  <a:lnTo>
                    <a:pt x="21" y="6"/>
                  </a:lnTo>
                  <a:lnTo>
                    <a:pt x="19" y="5"/>
                  </a:lnTo>
                  <a:lnTo>
                    <a:pt x="19" y="3"/>
                  </a:lnTo>
                  <a:lnTo>
                    <a:pt x="17" y="4"/>
                  </a:lnTo>
                  <a:lnTo>
                    <a:pt x="11" y="6"/>
                  </a:lnTo>
                  <a:lnTo>
                    <a:pt x="6" y="4"/>
                  </a:lnTo>
                  <a:lnTo>
                    <a:pt x="4" y="4"/>
                  </a:lnTo>
                  <a:lnTo>
                    <a:pt x="1" y="6"/>
                  </a:lnTo>
                  <a:lnTo>
                    <a:pt x="0" y="8"/>
                  </a:lnTo>
                  <a:lnTo>
                    <a:pt x="0" y="11"/>
                  </a:lnTo>
                  <a:lnTo>
                    <a:pt x="1" y="14"/>
                  </a:lnTo>
                  <a:lnTo>
                    <a:pt x="4" y="16"/>
                  </a:lnTo>
                  <a:lnTo>
                    <a:pt x="9" y="15"/>
                  </a:lnTo>
                  <a:lnTo>
                    <a:pt x="10" y="15"/>
                  </a:lnTo>
                  <a:lnTo>
                    <a:pt x="10" y="13"/>
                  </a:lnTo>
                  <a:lnTo>
                    <a:pt x="11" y="11"/>
                  </a:lnTo>
                  <a:lnTo>
                    <a:pt x="15" y="15"/>
                  </a:lnTo>
                  <a:lnTo>
                    <a:pt x="19" y="11"/>
                  </a:lnTo>
                  <a:lnTo>
                    <a:pt x="22" y="11"/>
                  </a:lnTo>
                  <a:lnTo>
                    <a:pt x="22" y="14"/>
                  </a:lnTo>
                  <a:lnTo>
                    <a:pt x="24" y="15"/>
                  </a:lnTo>
                  <a:lnTo>
                    <a:pt x="26" y="18"/>
                  </a:lnTo>
                  <a:lnTo>
                    <a:pt x="27" y="1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8" name="Freeform 1509">
              <a:extLst>
                <a:ext uri="{FF2B5EF4-FFF2-40B4-BE49-F238E27FC236}">
                  <a16:creationId xmlns:a16="http://schemas.microsoft.com/office/drawing/2014/main" id="{BDD4DA83-CCE0-C24E-6C42-7E147BBB0D38}"/>
                </a:ext>
              </a:extLst>
            </p:cNvPr>
            <p:cNvSpPr>
              <a:spLocks/>
            </p:cNvSpPr>
            <p:nvPr/>
          </p:nvSpPr>
          <p:spPr bwMode="auto">
            <a:xfrm>
              <a:off x="2993963" y="5285793"/>
              <a:ext cx="41980" cy="25188"/>
            </a:xfrm>
            <a:custGeom>
              <a:avLst/>
              <a:gdLst/>
              <a:ahLst/>
              <a:cxnLst>
                <a:cxn ang="0">
                  <a:pos x="27" y="18"/>
                </a:cxn>
                <a:cxn ang="0">
                  <a:pos x="29" y="18"/>
                </a:cxn>
                <a:cxn ang="0">
                  <a:pos x="30" y="18"/>
                </a:cxn>
                <a:cxn ang="0">
                  <a:pos x="26" y="13"/>
                </a:cxn>
                <a:cxn ang="0">
                  <a:pos x="27" y="10"/>
                </a:cxn>
                <a:cxn ang="0">
                  <a:pos x="29" y="10"/>
                </a:cxn>
                <a:cxn ang="0">
                  <a:pos x="29" y="2"/>
                </a:cxn>
                <a:cxn ang="0">
                  <a:pos x="29" y="0"/>
                </a:cxn>
                <a:cxn ang="0">
                  <a:pos x="27" y="0"/>
                </a:cxn>
                <a:cxn ang="0">
                  <a:pos x="26" y="2"/>
                </a:cxn>
                <a:cxn ang="0">
                  <a:pos x="25" y="4"/>
                </a:cxn>
                <a:cxn ang="0">
                  <a:pos x="24" y="6"/>
                </a:cxn>
                <a:cxn ang="0">
                  <a:pos x="22" y="6"/>
                </a:cxn>
                <a:cxn ang="0">
                  <a:pos x="21" y="6"/>
                </a:cxn>
                <a:cxn ang="0">
                  <a:pos x="19" y="5"/>
                </a:cxn>
                <a:cxn ang="0">
                  <a:pos x="19" y="3"/>
                </a:cxn>
                <a:cxn ang="0">
                  <a:pos x="17" y="4"/>
                </a:cxn>
                <a:cxn ang="0">
                  <a:pos x="11" y="6"/>
                </a:cxn>
                <a:cxn ang="0">
                  <a:pos x="6" y="4"/>
                </a:cxn>
                <a:cxn ang="0">
                  <a:pos x="4" y="4"/>
                </a:cxn>
                <a:cxn ang="0">
                  <a:pos x="1" y="6"/>
                </a:cxn>
                <a:cxn ang="0">
                  <a:pos x="0" y="8"/>
                </a:cxn>
                <a:cxn ang="0">
                  <a:pos x="0" y="11"/>
                </a:cxn>
                <a:cxn ang="0">
                  <a:pos x="1" y="14"/>
                </a:cxn>
                <a:cxn ang="0">
                  <a:pos x="4" y="16"/>
                </a:cxn>
                <a:cxn ang="0">
                  <a:pos x="9" y="15"/>
                </a:cxn>
                <a:cxn ang="0">
                  <a:pos x="10" y="15"/>
                </a:cxn>
                <a:cxn ang="0">
                  <a:pos x="10" y="13"/>
                </a:cxn>
                <a:cxn ang="0">
                  <a:pos x="11" y="11"/>
                </a:cxn>
                <a:cxn ang="0">
                  <a:pos x="15" y="15"/>
                </a:cxn>
                <a:cxn ang="0">
                  <a:pos x="19" y="11"/>
                </a:cxn>
                <a:cxn ang="0">
                  <a:pos x="22" y="11"/>
                </a:cxn>
                <a:cxn ang="0">
                  <a:pos x="22" y="14"/>
                </a:cxn>
                <a:cxn ang="0">
                  <a:pos x="24" y="15"/>
                </a:cxn>
                <a:cxn ang="0">
                  <a:pos x="26" y="18"/>
                </a:cxn>
                <a:cxn ang="0">
                  <a:pos x="27" y="18"/>
                </a:cxn>
              </a:cxnLst>
              <a:rect l="0" t="0" r="r" b="b"/>
              <a:pathLst>
                <a:path w="30" h="18">
                  <a:moveTo>
                    <a:pt x="27" y="18"/>
                  </a:moveTo>
                  <a:lnTo>
                    <a:pt x="29" y="18"/>
                  </a:lnTo>
                  <a:lnTo>
                    <a:pt x="30" y="18"/>
                  </a:lnTo>
                  <a:lnTo>
                    <a:pt x="26" y="13"/>
                  </a:lnTo>
                  <a:lnTo>
                    <a:pt x="27" y="10"/>
                  </a:lnTo>
                  <a:lnTo>
                    <a:pt x="29" y="10"/>
                  </a:lnTo>
                  <a:lnTo>
                    <a:pt x="29" y="2"/>
                  </a:lnTo>
                  <a:lnTo>
                    <a:pt x="29" y="0"/>
                  </a:lnTo>
                  <a:lnTo>
                    <a:pt x="27" y="0"/>
                  </a:lnTo>
                  <a:lnTo>
                    <a:pt x="26" y="2"/>
                  </a:lnTo>
                  <a:lnTo>
                    <a:pt x="25" y="4"/>
                  </a:lnTo>
                  <a:lnTo>
                    <a:pt x="24" y="6"/>
                  </a:lnTo>
                  <a:lnTo>
                    <a:pt x="22" y="6"/>
                  </a:lnTo>
                  <a:lnTo>
                    <a:pt x="21" y="6"/>
                  </a:lnTo>
                  <a:lnTo>
                    <a:pt x="19" y="5"/>
                  </a:lnTo>
                  <a:lnTo>
                    <a:pt x="19" y="3"/>
                  </a:lnTo>
                  <a:lnTo>
                    <a:pt x="17" y="4"/>
                  </a:lnTo>
                  <a:lnTo>
                    <a:pt x="11" y="6"/>
                  </a:lnTo>
                  <a:lnTo>
                    <a:pt x="6" y="4"/>
                  </a:lnTo>
                  <a:lnTo>
                    <a:pt x="4" y="4"/>
                  </a:lnTo>
                  <a:lnTo>
                    <a:pt x="1" y="6"/>
                  </a:lnTo>
                  <a:lnTo>
                    <a:pt x="0" y="8"/>
                  </a:lnTo>
                  <a:lnTo>
                    <a:pt x="0" y="11"/>
                  </a:lnTo>
                  <a:lnTo>
                    <a:pt x="1" y="14"/>
                  </a:lnTo>
                  <a:lnTo>
                    <a:pt x="4" y="16"/>
                  </a:lnTo>
                  <a:lnTo>
                    <a:pt x="9" y="15"/>
                  </a:lnTo>
                  <a:lnTo>
                    <a:pt x="10" y="15"/>
                  </a:lnTo>
                  <a:lnTo>
                    <a:pt x="10" y="13"/>
                  </a:lnTo>
                  <a:lnTo>
                    <a:pt x="11" y="11"/>
                  </a:lnTo>
                  <a:lnTo>
                    <a:pt x="15" y="15"/>
                  </a:lnTo>
                  <a:lnTo>
                    <a:pt x="19" y="11"/>
                  </a:lnTo>
                  <a:lnTo>
                    <a:pt x="22" y="11"/>
                  </a:lnTo>
                  <a:lnTo>
                    <a:pt x="22" y="14"/>
                  </a:lnTo>
                  <a:lnTo>
                    <a:pt x="24" y="15"/>
                  </a:lnTo>
                  <a:lnTo>
                    <a:pt x="26" y="18"/>
                  </a:lnTo>
                  <a:lnTo>
                    <a:pt x="27" y="1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69" name="Freeform 1510">
              <a:extLst>
                <a:ext uri="{FF2B5EF4-FFF2-40B4-BE49-F238E27FC236}">
                  <a16:creationId xmlns:a16="http://schemas.microsoft.com/office/drawing/2014/main" id="{DCAB5B4F-4279-481F-61C1-9AB94720D326}"/>
                </a:ext>
              </a:extLst>
            </p:cNvPr>
            <p:cNvSpPr>
              <a:spLocks/>
            </p:cNvSpPr>
            <p:nvPr/>
          </p:nvSpPr>
          <p:spPr bwMode="auto">
            <a:xfrm>
              <a:off x="2993963" y="5285793"/>
              <a:ext cx="41980" cy="97953"/>
            </a:xfrm>
            <a:custGeom>
              <a:avLst/>
              <a:gdLst/>
              <a:ahLst/>
              <a:cxnLst>
                <a:cxn ang="0">
                  <a:pos x="14" y="61"/>
                </a:cxn>
                <a:cxn ang="0">
                  <a:pos x="13" y="65"/>
                </a:cxn>
                <a:cxn ang="0">
                  <a:pos x="14" y="66"/>
                </a:cxn>
                <a:cxn ang="0">
                  <a:pos x="17" y="70"/>
                </a:cxn>
                <a:cxn ang="0">
                  <a:pos x="19" y="69"/>
                </a:cxn>
                <a:cxn ang="0">
                  <a:pos x="20" y="65"/>
                </a:cxn>
                <a:cxn ang="0">
                  <a:pos x="20" y="62"/>
                </a:cxn>
                <a:cxn ang="0">
                  <a:pos x="17" y="61"/>
                </a:cxn>
                <a:cxn ang="0">
                  <a:pos x="14" y="61"/>
                </a:cxn>
                <a:cxn ang="0">
                  <a:pos x="27" y="18"/>
                </a:cxn>
                <a:cxn ang="0">
                  <a:pos x="29" y="18"/>
                </a:cxn>
                <a:cxn ang="0">
                  <a:pos x="30" y="18"/>
                </a:cxn>
                <a:cxn ang="0">
                  <a:pos x="26" y="13"/>
                </a:cxn>
                <a:cxn ang="0">
                  <a:pos x="27" y="10"/>
                </a:cxn>
                <a:cxn ang="0">
                  <a:pos x="29" y="10"/>
                </a:cxn>
                <a:cxn ang="0">
                  <a:pos x="29" y="2"/>
                </a:cxn>
                <a:cxn ang="0">
                  <a:pos x="29" y="0"/>
                </a:cxn>
                <a:cxn ang="0">
                  <a:pos x="27" y="0"/>
                </a:cxn>
                <a:cxn ang="0">
                  <a:pos x="26" y="2"/>
                </a:cxn>
                <a:cxn ang="0">
                  <a:pos x="25" y="4"/>
                </a:cxn>
                <a:cxn ang="0">
                  <a:pos x="24" y="6"/>
                </a:cxn>
                <a:cxn ang="0">
                  <a:pos x="22" y="6"/>
                </a:cxn>
                <a:cxn ang="0">
                  <a:pos x="21" y="6"/>
                </a:cxn>
                <a:cxn ang="0">
                  <a:pos x="19" y="5"/>
                </a:cxn>
                <a:cxn ang="0">
                  <a:pos x="19" y="3"/>
                </a:cxn>
                <a:cxn ang="0">
                  <a:pos x="17" y="4"/>
                </a:cxn>
                <a:cxn ang="0">
                  <a:pos x="11" y="6"/>
                </a:cxn>
                <a:cxn ang="0">
                  <a:pos x="6" y="4"/>
                </a:cxn>
                <a:cxn ang="0">
                  <a:pos x="4" y="4"/>
                </a:cxn>
                <a:cxn ang="0">
                  <a:pos x="1" y="6"/>
                </a:cxn>
                <a:cxn ang="0">
                  <a:pos x="0" y="8"/>
                </a:cxn>
                <a:cxn ang="0">
                  <a:pos x="0" y="11"/>
                </a:cxn>
                <a:cxn ang="0">
                  <a:pos x="1" y="14"/>
                </a:cxn>
                <a:cxn ang="0">
                  <a:pos x="4" y="16"/>
                </a:cxn>
                <a:cxn ang="0">
                  <a:pos x="9" y="15"/>
                </a:cxn>
                <a:cxn ang="0">
                  <a:pos x="10" y="15"/>
                </a:cxn>
                <a:cxn ang="0">
                  <a:pos x="10" y="13"/>
                </a:cxn>
                <a:cxn ang="0">
                  <a:pos x="11" y="11"/>
                </a:cxn>
                <a:cxn ang="0">
                  <a:pos x="15" y="15"/>
                </a:cxn>
                <a:cxn ang="0">
                  <a:pos x="19" y="11"/>
                </a:cxn>
                <a:cxn ang="0">
                  <a:pos x="22" y="11"/>
                </a:cxn>
                <a:cxn ang="0">
                  <a:pos x="22" y="14"/>
                </a:cxn>
                <a:cxn ang="0">
                  <a:pos x="24" y="15"/>
                </a:cxn>
                <a:cxn ang="0">
                  <a:pos x="26" y="18"/>
                </a:cxn>
                <a:cxn ang="0">
                  <a:pos x="27" y="18"/>
                </a:cxn>
              </a:cxnLst>
              <a:rect l="0" t="0" r="r" b="b"/>
              <a:pathLst>
                <a:path w="30" h="70">
                  <a:moveTo>
                    <a:pt x="14" y="61"/>
                  </a:moveTo>
                  <a:lnTo>
                    <a:pt x="13" y="65"/>
                  </a:lnTo>
                  <a:lnTo>
                    <a:pt x="14" y="66"/>
                  </a:lnTo>
                  <a:lnTo>
                    <a:pt x="17" y="70"/>
                  </a:lnTo>
                  <a:lnTo>
                    <a:pt x="19" y="69"/>
                  </a:lnTo>
                  <a:lnTo>
                    <a:pt x="20" y="65"/>
                  </a:lnTo>
                  <a:lnTo>
                    <a:pt x="20" y="62"/>
                  </a:lnTo>
                  <a:lnTo>
                    <a:pt x="17" y="61"/>
                  </a:lnTo>
                  <a:lnTo>
                    <a:pt x="14" y="61"/>
                  </a:lnTo>
                  <a:close/>
                  <a:moveTo>
                    <a:pt x="27" y="18"/>
                  </a:moveTo>
                  <a:lnTo>
                    <a:pt x="29" y="18"/>
                  </a:lnTo>
                  <a:lnTo>
                    <a:pt x="30" y="18"/>
                  </a:lnTo>
                  <a:lnTo>
                    <a:pt x="26" y="13"/>
                  </a:lnTo>
                  <a:lnTo>
                    <a:pt x="27" y="10"/>
                  </a:lnTo>
                  <a:lnTo>
                    <a:pt x="29" y="10"/>
                  </a:lnTo>
                  <a:lnTo>
                    <a:pt x="29" y="2"/>
                  </a:lnTo>
                  <a:lnTo>
                    <a:pt x="29" y="0"/>
                  </a:lnTo>
                  <a:lnTo>
                    <a:pt x="27" y="0"/>
                  </a:lnTo>
                  <a:lnTo>
                    <a:pt x="26" y="2"/>
                  </a:lnTo>
                  <a:lnTo>
                    <a:pt x="25" y="4"/>
                  </a:lnTo>
                  <a:lnTo>
                    <a:pt x="24" y="6"/>
                  </a:lnTo>
                  <a:lnTo>
                    <a:pt x="22" y="6"/>
                  </a:lnTo>
                  <a:lnTo>
                    <a:pt x="21" y="6"/>
                  </a:lnTo>
                  <a:lnTo>
                    <a:pt x="19" y="5"/>
                  </a:lnTo>
                  <a:lnTo>
                    <a:pt x="19" y="3"/>
                  </a:lnTo>
                  <a:lnTo>
                    <a:pt x="17" y="4"/>
                  </a:lnTo>
                  <a:lnTo>
                    <a:pt x="11" y="6"/>
                  </a:lnTo>
                  <a:lnTo>
                    <a:pt x="6" y="4"/>
                  </a:lnTo>
                  <a:lnTo>
                    <a:pt x="4" y="4"/>
                  </a:lnTo>
                  <a:lnTo>
                    <a:pt x="1" y="6"/>
                  </a:lnTo>
                  <a:lnTo>
                    <a:pt x="0" y="8"/>
                  </a:lnTo>
                  <a:lnTo>
                    <a:pt x="0" y="11"/>
                  </a:lnTo>
                  <a:lnTo>
                    <a:pt x="1" y="14"/>
                  </a:lnTo>
                  <a:lnTo>
                    <a:pt x="4" y="16"/>
                  </a:lnTo>
                  <a:lnTo>
                    <a:pt x="9" y="15"/>
                  </a:lnTo>
                  <a:lnTo>
                    <a:pt x="10" y="15"/>
                  </a:lnTo>
                  <a:lnTo>
                    <a:pt x="10" y="13"/>
                  </a:lnTo>
                  <a:lnTo>
                    <a:pt x="11" y="11"/>
                  </a:lnTo>
                  <a:lnTo>
                    <a:pt x="15" y="15"/>
                  </a:lnTo>
                  <a:lnTo>
                    <a:pt x="19" y="11"/>
                  </a:lnTo>
                  <a:lnTo>
                    <a:pt x="22" y="11"/>
                  </a:lnTo>
                  <a:lnTo>
                    <a:pt x="22" y="14"/>
                  </a:lnTo>
                  <a:lnTo>
                    <a:pt x="24" y="15"/>
                  </a:lnTo>
                  <a:lnTo>
                    <a:pt x="26" y="18"/>
                  </a:lnTo>
                  <a:lnTo>
                    <a:pt x="27" y="1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0" name="Freeform 1511">
              <a:extLst>
                <a:ext uri="{FF2B5EF4-FFF2-40B4-BE49-F238E27FC236}">
                  <a16:creationId xmlns:a16="http://schemas.microsoft.com/office/drawing/2014/main" id="{3C3C72F1-2DE3-2E03-9370-460977E08F38}"/>
                </a:ext>
              </a:extLst>
            </p:cNvPr>
            <p:cNvSpPr>
              <a:spLocks/>
            </p:cNvSpPr>
            <p:nvPr/>
          </p:nvSpPr>
          <p:spPr bwMode="auto">
            <a:xfrm>
              <a:off x="3012154" y="5371152"/>
              <a:ext cx="9796" cy="12594"/>
            </a:xfrm>
            <a:custGeom>
              <a:avLst/>
              <a:gdLst/>
              <a:ahLst/>
              <a:cxnLst>
                <a:cxn ang="0">
                  <a:pos x="1" y="0"/>
                </a:cxn>
                <a:cxn ang="0">
                  <a:pos x="0" y="4"/>
                </a:cxn>
                <a:cxn ang="0">
                  <a:pos x="1" y="5"/>
                </a:cxn>
                <a:cxn ang="0">
                  <a:pos x="4" y="9"/>
                </a:cxn>
                <a:cxn ang="0">
                  <a:pos x="6" y="8"/>
                </a:cxn>
                <a:cxn ang="0">
                  <a:pos x="7" y="4"/>
                </a:cxn>
                <a:cxn ang="0">
                  <a:pos x="7" y="1"/>
                </a:cxn>
                <a:cxn ang="0">
                  <a:pos x="4" y="0"/>
                </a:cxn>
                <a:cxn ang="0">
                  <a:pos x="1" y="0"/>
                </a:cxn>
              </a:cxnLst>
              <a:rect l="0" t="0" r="r" b="b"/>
              <a:pathLst>
                <a:path w="7" h="9">
                  <a:moveTo>
                    <a:pt x="1" y="0"/>
                  </a:moveTo>
                  <a:lnTo>
                    <a:pt x="0" y="4"/>
                  </a:lnTo>
                  <a:lnTo>
                    <a:pt x="1" y="5"/>
                  </a:lnTo>
                  <a:lnTo>
                    <a:pt x="4" y="9"/>
                  </a:lnTo>
                  <a:lnTo>
                    <a:pt x="6" y="8"/>
                  </a:lnTo>
                  <a:lnTo>
                    <a:pt x="7" y="4"/>
                  </a:lnTo>
                  <a:lnTo>
                    <a:pt x="7" y="1"/>
                  </a:lnTo>
                  <a:lnTo>
                    <a:pt x="4" y="0"/>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1" name="Freeform 1512">
              <a:extLst>
                <a:ext uri="{FF2B5EF4-FFF2-40B4-BE49-F238E27FC236}">
                  <a16:creationId xmlns:a16="http://schemas.microsoft.com/office/drawing/2014/main" id="{9E9889D1-DAE6-99CB-1BE3-4EE59AA0CD37}"/>
                </a:ext>
              </a:extLst>
            </p:cNvPr>
            <p:cNvSpPr>
              <a:spLocks/>
            </p:cNvSpPr>
            <p:nvPr/>
          </p:nvSpPr>
          <p:spPr bwMode="auto">
            <a:xfrm>
              <a:off x="2993963" y="5285793"/>
              <a:ext cx="41980" cy="25188"/>
            </a:xfrm>
            <a:custGeom>
              <a:avLst/>
              <a:gdLst/>
              <a:ahLst/>
              <a:cxnLst>
                <a:cxn ang="0">
                  <a:pos x="27" y="18"/>
                </a:cxn>
                <a:cxn ang="0">
                  <a:pos x="29" y="18"/>
                </a:cxn>
                <a:cxn ang="0">
                  <a:pos x="30" y="18"/>
                </a:cxn>
                <a:cxn ang="0">
                  <a:pos x="26" y="13"/>
                </a:cxn>
                <a:cxn ang="0">
                  <a:pos x="27" y="10"/>
                </a:cxn>
                <a:cxn ang="0">
                  <a:pos x="29" y="10"/>
                </a:cxn>
                <a:cxn ang="0">
                  <a:pos x="29" y="2"/>
                </a:cxn>
                <a:cxn ang="0">
                  <a:pos x="29" y="0"/>
                </a:cxn>
                <a:cxn ang="0">
                  <a:pos x="27" y="0"/>
                </a:cxn>
                <a:cxn ang="0">
                  <a:pos x="26" y="2"/>
                </a:cxn>
                <a:cxn ang="0">
                  <a:pos x="25" y="4"/>
                </a:cxn>
                <a:cxn ang="0">
                  <a:pos x="24" y="6"/>
                </a:cxn>
                <a:cxn ang="0">
                  <a:pos x="22" y="6"/>
                </a:cxn>
                <a:cxn ang="0">
                  <a:pos x="21" y="6"/>
                </a:cxn>
                <a:cxn ang="0">
                  <a:pos x="19" y="5"/>
                </a:cxn>
                <a:cxn ang="0">
                  <a:pos x="19" y="3"/>
                </a:cxn>
                <a:cxn ang="0">
                  <a:pos x="17" y="4"/>
                </a:cxn>
                <a:cxn ang="0">
                  <a:pos x="11" y="6"/>
                </a:cxn>
                <a:cxn ang="0">
                  <a:pos x="6" y="4"/>
                </a:cxn>
                <a:cxn ang="0">
                  <a:pos x="4" y="4"/>
                </a:cxn>
                <a:cxn ang="0">
                  <a:pos x="1" y="6"/>
                </a:cxn>
                <a:cxn ang="0">
                  <a:pos x="0" y="8"/>
                </a:cxn>
                <a:cxn ang="0">
                  <a:pos x="0" y="11"/>
                </a:cxn>
                <a:cxn ang="0">
                  <a:pos x="1" y="14"/>
                </a:cxn>
                <a:cxn ang="0">
                  <a:pos x="4" y="16"/>
                </a:cxn>
                <a:cxn ang="0">
                  <a:pos x="9" y="15"/>
                </a:cxn>
                <a:cxn ang="0">
                  <a:pos x="10" y="15"/>
                </a:cxn>
                <a:cxn ang="0">
                  <a:pos x="10" y="13"/>
                </a:cxn>
                <a:cxn ang="0">
                  <a:pos x="11" y="11"/>
                </a:cxn>
                <a:cxn ang="0">
                  <a:pos x="15" y="15"/>
                </a:cxn>
                <a:cxn ang="0">
                  <a:pos x="19" y="11"/>
                </a:cxn>
                <a:cxn ang="0">
                  <a:pos x="22" y="11"/>
                </a:cxn>
                <a:cxn ang="0">
                  <a:pos x="22" y="14"/>
                </a:cxn>
                <a:cxn ang="0">
                  <a:pos x="24" y="15"/>
                </a:cxn>
                <a:cxn ang="0">
                  <a:pos x="26" y="18"/>
                </a:cxn>
                <a:cxn ang="0">
                  <a:pos x="27" y="18"/>
                </a:cxn>
              </a:cxnLst>
              <a:rect l="0" t="0" r="r" b="b"/>
              <a:pathLst>
                <a:path w="30" h="18">
                  <a:moveTo>
                    <a:pt x="27" y="18"/>
                  </a:moveTo>
                  <a:lnTo>
                    <a:pt x="29" y="18"/>
                  </a:lnTo>
                  <a:lnTo>
                    <a:pt x="30" y="18"/>
                  </a:lnTo>
                  <a:lnTo>
                    <a:pt x="26" y="13"/>
                  </a:lnTo>
                  <a:lnTo>
                    <a:pt x="27" y="10"/>
                  </a:lnTo>
                  <a:lnTo>
                    <a:pt x="29" y="10"/>
                  </a:lnTo>
                  <a:lnTo>
                    <a:pt x="29" y="2"/>
                  </a:lnTo>
                  <a:lnTo>
                    <a:pt x="29" y="0"/>
                  </a:lnTo>
                  <a:lnTo>
                    <a:pt x="27" y="0"/>
                  </a:lnTo>
                  <a:lnTo>
                    <a:pt x="26" y="2"/>
                  </a:lnTo>
                  <a:lnTo>
                    <a:pt x="25" y="4"/>
                  </a:lnTo>
                  <a:lnTo>
                    <a:pt x="24" y="6"/>
                  </a:lnTo>
                  <a:lnTo>
                    <a:pt x="22" y="6"/>
                  </a:lnTo>
                  <a:lnTo>
                    <a:pt x="21" y="6"/>
                  </a:lnTo>
                  <a:lnTo>
                    <a:pt x="19" y="5"/>
                  </a:lnTo>
                  <a:lnTo>
                    <a:pt x="19" y="3"/>
                  </a:lnTo>
                  <a:lnTo>
                    <a:pt x="17" y="4"/>
                  </a:lnTo>
                  <a:lnTo>
                    <a:pt x="11" y="6"/>
                  </a:lnTo>
                  <a:lnTo>
                    <a:pt x="6" y="4"/>
                  </a:lnTo>
                  <a:lnTo>
                    <a:pt x="4" y="4"/>
                  </a:lnTo>
                  <a:lnTo>
                    <a:pt x="1" y="6"/>
                  </a:lnTo>
                  <a:lnTo>
                    <a:pt x="0" y="8"/>
                  </a:lnTo>
                  <a:lnTo>
                    <a:pt x="0" y="11"/>
                  </a:lnTo>
                  <a:lnTo>
                    <a:pt x="1" y="14"/>
                  </a:lnTo>
                  <a:lnTo>
                    <a:pt x="4" y="16"/>
                  </a:lnTo>
                  <a:lnTo>
                    <a:pt x="9" y="15"/>
                  </a:lnTo>
                  <a:lnTo>
                    <a:pt x="10" y="15"/>
                  </a:lnTo>
                  <a:lnTo>
                    <a:pt x="10" y="13"/>
                  </a:lnTo>
                  <a:lnTo>
                    <a:pt x="11" y="11"/>
                  </a:lnTo>
                  <a:lnTo>
                    <a:pt x="15" y="15"/>
                  </a:lnTo>
                  <a:lnTo>
                    <a:pt x="19" y="11"/>
                  </a:lnTo>
                  <a:lnTo>
                    <a:pt x="22" y="11"/>
                  </a:lnTo>
                  <a:lnTo>
                    <a:pt x="22" y="14"/>
                  </a:lnTo>
                  <a:lnTo>
                    <a:pt x="24" y="15"/>
                  </a:lnTo>
                  <a:lnTo>
                    <a:pt x="26" y="18"/>
                  </a:lnTo>
                  <a:lnTo>
                    <a:pt x="27" y="1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2" name="Freeform 1513">
              <a:extLst>
                <a:ext uri="{FF2B5EF4-FFF2-40B4-BE49-F238E27FC236}">
                  <a16:creationId xmlns:a16="http://schemas.microsoft.com/office/drawing/2014/main" id="{7245804D-0ABC-CC7A-2675-CD24C474B27C}"/>
                </a:ext>
              </a:extLst>
            </p:cNvPr>
            <p:cNvSpPr>
              <a:spLocks/>
            </p:cNvSpPr>
            <p:nvPr/>
          </p:nvSpPr>
          <p:spPr bwMode="auto">
            <a:xfrm>
              <a:off x="2953383" y="5248012"/>
              <a:ext cx="6997" cy="9796"/>
            </a:xfrm>
            <a:custGeom>
              <a:avLst/>
              <a:gdLst/>
              <a:ahLst/>
              <a:cxnLst>
                <a:cxn ang="0">
                  <a:pos x="2" y="7"/>
                </a:cxn>
                <a:cxn ang="0">
                  <a:pos x="4" y="7"/>
                </a:cxn>
                <a:cxn ang="0">
                  <a:pos x="5" y="6"/>
                </a:cxn>
                <a:cxn ang="0">
                  <a:pos x="5" y="2"/>
                </a:cxn>
                <a:cxn ang="0">
                  <a:pos x="5" y="2"/>
                </a:cxn>
                <a:cxn ang="0">
                  <a:pos x="4" y="1"/>
                </a:cxn>
                <a:cxn ang="0">
                  <a:pos x="3" y="0"/>
                </a:cxn>
                <a:cxn ang="0">
                  <a:pos x="2" y="2"/>
                </a:cxn>
                <a:cxn ang="0">
                  <a:pos x="0" y="6"/>
                </a:cxn>
                <a:cxn ang="0">
                  <a:pos x="0" y="7"/>
                </a:cxn>
                <a:cxn ang="0">
                  <a:pos x="2" y="7"/>
                </a:cxn>
              </a:cxnLst>
              <a:rect l="0" t="0" r="r" b="b"/>
              <a:pathLst>
                <a:path w="5" h="7">
                  <a:moveTo>
                    <a:pt x="2" y="7"/>
                  </a:moveTo>
                  <a:lnTo>
                    <a:pt x="4" y="7"/>
                  </a:lnTo>
                  <a:lnTo>
                    <a:pt x="5" y="6"/>
                  </a:lnTo>
                  <a:lnTo>
                    <a:pt x="5" y="2"/>
                  </a:lnTo>
                  <a:lnTo>
                    <a:pt x="5" y="2"/>
                  </a:lnTo>
                  <a:lnTo>
                    <a:pt x="4" y="1"/>
                  </a:lnTo>
                  <a:lnTo>
                    <a:pt x="3" y="0"/>
                  </a:lnTo>
                  <a:lnTo>
                    <a:pt x="2" y="2"/>
                  </a:lnTo>
                  <a:lnTo>
                    <a:pt x="0" y="6"/>
                  </a:lnTo>
                  <a:lnTo>
                    <a:pt x="0" y="7"/>
                  </a:lnTo>
                  <a:lnTo>
                    <a:pt x="2"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3" name="Freeform 1514">
              <a:extLst>
                <a:ext uri="{FF2B5EF4-FFF2-40B4-BE49-F238E27FC236}">
                  <a16:creationId xmlns:a16="http://schemas.microsoft.com/office/drawing/2014/main" id="{D0163812-8645-0293-1643-45F74006A8E5}"/>
                </a:ext>
              </a:extLst>
            </p:cNvPr>
            <p:cNvSpPr>
              <a:spLocks/>
            </p:cNvSpPr>
            <p:nvPr/>
          </p:nvSpPr>
          <p:spPr bwMode="auto">
            <a:xfrm>
              <a:off x="2953383" y="5248012"/>
              <a:ext cx="6997" cy="9796"/>
            </a:xfrm>
            <a:custGeom>
              <a:avLst/>
              <a:gdLst/>
              <a:ahLst/>
              <a:cxnLst>
                <a:cxn ang="0">
                  <a:pos x="2" y="7"/>
                </a:cxn>
                <a:cxn ang="0">
                  <a:pos x="4" y="7"/>
                </a:cxn>
                <a:cxn ang="0">
                  <a:pos x="5" y="6"/>
                </a:cxn>
                <a:cxn ang="0">
                  <a:pos x="5" y="2"/>
                </a:cxn>
                <a:cxn ang="0">
                  <a:pos x="5" y="2"/>
                </a:cxn>
                <a:cxn ang="0">
                  <a:pos x="4" y="1"/>
                </a:cxn>
                <a:cxn ang="0">
                  <a:pos x="3" y="0"/>
                </a:cxn>
                <a:cxn ang="0">
                  <a:pos x="2" y="2"/>
                </a:cxn>
                <a:cxn ang="0">
                  <a:pos x="0" y="6"/>
                </a:cxn>
                <a:cxn ang="0">
                  <a:pos x="0" y="7"/>
                </a:cxn>
                <a:cxn ang="0">
                  <a:pos x="2" y="7"/>
                </a:cxn>
              </a:cxnLst>
              <a:rect l="0" t="0" r="r" b="b"/>
              <a:pathLst>
                <a:path w="5" h="7">
                  <a:moveTo>
                    <a:pt x="2" y="7"/>
                  </a:moveTo>
                  <a:lnTo>
                    <a:pt x="4" y="7"/>
                  </a:lnTo>
                  <a:lnTo>
                    <a:pt x="5" y="6"/>
                  </a:lnTo>
                  <a:lnTo>
                    <a:pt x="5" y="2"/>
                  </a:lnTo>
                  <a:lnTo>
                    <a:pt x="5" y="2"/>
                  </a:lnTo>
                  <a:lnTo>
                    <a:pt x="4" y="1"/>
                  </a:lnTo>
                  <a:lnTo>
                    <a:pt x="3" y="0"/>
                  </a:lnTo>
                  <a:lnTo>
                    <a:pt x="2" y="2"/>
                  </a:lnTo>
                  <a:lnTo>
                    <a:pt x="0" y="6"/>
                  </a:lnTo>
                  <a:lnTo>
                    <a:pt x="0" y="7"/>
                  </a:lnTo>
                  <a:lnTo>
                    <a:pt x="2"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4" name="Freeform 1515">
              <a:extLst>
                <a:ext uri="{FF2B5EF4-FFF2-40B4-BE49-F238E27FC236}">
                  <a16:creationId xmlns:a16="http://schemas.microsoft.com/office/drawing/2014/main" id="{75CC31AC-9AE3-FAD6-B25E-D026702EB9ED}"/>
                </a:ext>
              </a:extLst>
            </p:cNvPr>
            <p:cNvSpPr>
              <a:spLocks/>
            </p:cNvSpPr>
            <p:nvPr/>
          </p:nvSpPr>
          <p:spPr bwMode="auto">
            <a:xfrm>
              <a:off x="2953383" y="5248012"/>
              <a:ext cx="6997" cy="9796"/>
            </a:xfrm>
            <a:custGeom>
              <a:avLst/>
              <a:gdLst/>
              <a:ahLst/>
              <a:cxnLst>
                <a:cxn ang="0">
                  <a:pos x="2" y="7"/>
                </a:cxn>
                <a:cxn ang="0">
                  <a:pos x="4" y="7"/>
                </a:cxn>
                <a:cxn ang="0">
                  <a:pos x="5" y="6"/>
                </a:cxn>
                <a:cxn ang="0">
                  <a:pos x="5" y="2"/>
                </a:cxn>
                <a:cxn ang="0">
                  <a:pos x="5" y="2"/>
                </a:cxn>
                <a:cxn ang="0">
                  <a:pos x="4" y="1"/>
                </a:cxn>
                <a:cxn ang="0">
                  <a:pos x="3" y="0"/>
                </a:cxn>
                <a:cxn ang="0">
                  <a:pos x="2" y="2"/>
                </a:cxn>
                <a:cxn ang="0">
                  <a:pos x="0" y="6"/>
                </a:cxn>
                <a:cxn ang="0">
                  <a:pos x="0" y="7"/>
                </a:cxn>
                <a:cxn ang="0">
                  <a:pos x="2" y="7"/>
                </a:cxn>
              </a:cxnLst>
              <a:rect l="0" t="0" r="r" b="b"/>
              <a:pathLst>
                <a:path w="5" h="7">
                  <a:moveTo>
                    <a:pt x="2" y="7"/>
                  </a:moveTo>
                  <a:lnTo>
                    <a:pt x="4" y="7"/>
                  </a:lnTo>
                  <a:lnTo>
                    <a:pt x="5" y="6"/>
                  </a:lnTo>
                  <a:lnTo>
                    <a:pt x="5" y="2"/>
                  </a:lnTo>
                  <a:lnTo>
                    <a:pt x="5" y="2"/>
                  </a:lnTo>
                  <a:lnTo>
                    <a:pt x="4" y="1"/>
                  </a:lnTo>
                  <a:lnTo>
                    <a:pt x="3" y="0"/>
                  </a:lnTo>
                  <a:lnTo>
                    <a:pt x="2" y="2"/>
                  </a:lnTo>
                  <a:lnTo>
                    <a:pt x="0" y="6"/>
                  </a:lnTo>
                  <a:lnTo>
                    <a:pt x="0" y="7"/>
                  </a:lnTo>
                  <a:lnTo>
                    <a:pt x="2"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5" name="Freeform 1516">
              <a:extLst>
                <a:ext uri="{FF2B5EF4-FFF2-40B4-BE49-F238E27FC236}">
                  <a16:creationId xmlns:a16="http://schemas.microsoft.com/office/drawing/2014/main" id="{E7893961-E667-B004-08BA-CF5680EB0888}"/>
                </a:ext>
              </a:extLst>
            </p:cNvPr>
            <p:cNvSpPr>
              <a:spLocks/>
            </p:cNvSpPr>
            <p:nvPr/>
          </p:nvSpPr>
          <p:spPr bwMode="auto">
            <a:xfrm>
              <a:off x="2953383" y="5248012"/>
              <a:ext cx="6997" cy="9796"/>
            </a:xfrm>
            <a:custGeom>
              <a:avLst/>
              <a:gdLst/>
              <a:ahLst/>
              <a:cxnLst>
                <a:cxn ang="0">
                  <a:pos x="2" y="7"/>
                </a:cxn>
                <a:cxn ang="0">
                  <a:pos x="4" y="7"/>
                </a:cxn>
                <a:cxn ang="0">
                  <a:pos x="5" y="6"/>
                </a:cxn>
                <a:cxn ang="0">
                  <a:pos x="5" y="2"/>
                </a:cxn>
                <a:cxn ang="0">
                  <a:pos x="5" y="2"/>
                </a:cxn>
                <a:cxn ang="0">
                  <a:pos x="4" y="1"/>
                </a:cxn>
                <a:cxn ang="0">
                  <a:pos x="3" y="0"/>
                </a:cxn>
                <a:cxn ang="0">
                  <a:pos x="2" y="2"/>
                </a:cxn>
                <a:cxn ang="0">
                  <a:pos x="0" y="6"/>
                </a:cxn>
                <a:cxn ang="0">
                  <a:pos x="0" y="7"/>
                </a:cxn>
                <a:cxn ang="0">
                  <a:pos x="2" y="7"/>
                </a:cxn>
              </a:cxnLst>
              <a:rect l="0" t="0" r="r" b="b"/>
              <a:pathLst>
                <a:path w="5" h="7">
                  <a:moveTo>
                    <a:pt x="2" y="7"/>
                  </a:moveTo>
                  <a:lnTo>
                    <a:pt x="4" y="7"/>
                  </a:lnTo>
                  <a:lnTo>
                    <a:pt x="5" y="6"/>
                  </a:lnTo>
                  <a:lnTo>
                    <a:pt x="5" y="2"/>
                  </a:lnTo>
                  <a:lnTo>
                    <a:pt x="5" y="2"/>
                  </a:lnTo>
                  <a:lnTo>
                    <a:pt x="4" y="1"/>
                  </a:lnTo>
                  <a:lnTo>
                    <a:pt x="3" y="0"/>
                  </a:lnTo>
                  <a:lnTo>
                    <a:pt x="2" y="2"/>
                  </a:lnTo>
                  <a:lnTo>
                    <a:pt x="0" y="6"/>
                  </a:lnTo>
                  <a:lnTo>
                    <a:pt x="0" y="7"/>
                  </a:lnTo>
                  <a:lnTo>
                    <a:pt x="2"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6" name="Freeform 1517">
              <a:extLst>
                <a:ext uri="{FF2B5EF4-FFF2-40B4-BE49-F238E27FC236}">
                  <a16:creationId xmlns:a16="http://schemas.microsoft.com/office/drawing/2014/main" id="{FC786F33-2C73-2E69-A0F4-8B593B81F58D}"/>
                </a:ext>
              </a:extLst>
            </p:cNvPr>
            <p:cNvSpPr>
              <a:spLocks/>
            </p:cNvSpPr>
            <p:nvPr/>
          </p:nvSpPr>
          <p:spPr bwMode="auto">
            <a:xfrm>
              <a:off x="2985567" y="5327773"/>
              <a:ext cx="6997" cy="6997"/>
            </a:xfrm>
            <a:custGeom>
              <a:avLst/>
              <a:gdLst/>
              <a:ahLst/>
              <a:cxnLst>
                <a:cxn ang="0">
                  <a:pos x="4" y="5"/>
                </a:cxn>
                <a:cxn ang="0">
                  <a:pos x="5" y="4"/>
                </a:cxn>
                <a:cxn ang="0">
                  <a:pos x="5" y="3"/>
                </a:cxn>
                <a:cxn ang="0">
                  <a:pos x="2" y="0"/>
                </a:cxn>
                <a:cxn ang="0">
                  <a:pos x="0" y="3"/>
                </a:cxn>
                <a:cxn ang="0">
                  <a:pos x="0" y="4"/>
                </a:cxn>
                <a:cxn ang="0">
                  <a:pos x="2" y="5"/>
                </a:cxn>
                <a:cxn ang="0">
                  <a:pos x="4" y="5"/>
                </a:cxn>
              </a:cxnLst>
              <a:rect l="0" t="0" r="r" b="b"/>
              <a:pathLst>
                <a:path w="5" h="5">
                  <a:moveTo>
                    <a:pt x="4" y="5"/>
                  </a:moveTo>
                  <a:lnTo>
                    <a:pt x="5" y="4"/>
                  </a:lnTo>
                  <a:lnTo>
                    <a:pt x="5" y="3"/>
                  </a:lnTo>
                  <a:lnTo>
                    <a:pt x="2" y="0"/>
                  </a:lnTo>
                  <a:lnTo>
                    <a:pt x="0" y="3"/>
                  </a:lnTo>
                  <a:lnTo>
                    <a:pt x="0" y="4"/>
                  </a:lnTo>
                  <a:lnTo>
                    <a:pt x="2" y="5"/>
                  </a:lnTo>
                  <a:lnTo>
                    <a:pt x="4"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7" name="Freeform 1518">
              <a:extLst>
                <a:ext uri="{FF2B5EF4-FFF2-40B4-BE49-F238E27FC236}">
                  <a16:creationId xmlns:a16="http://schemas.microsoft.com/office/drawing/2014/main" id="{5F404E36-4C4E-9B4A-8C7E-408FC7152DCC}"/>
                </a:ext>
              </a:extLst>
            </p:cNvPr>
            <p:cNvSpPr>
              <a:spLocks/>
            </p:cNvSpPr>
            <p:nvPr/>
          </p:nvSpPr>
          <p:spPr bwMode="auto">
            <a:xfrm>
              <a:off x="2985567" y="5327773"/>
              <a:ext cx="6997" cy="6997"/>
            </a:xfrm>
            <a:custGeom>
              <a:avLst/>
              <a:gdLst/>
              <a:ahLst/>
              <a:cxnLst>
                <a:cxn ang="0">
                  <a:pos x="4" y="5"/>
                </a:cxn>
                <a:cxn ang="0">
                  <a:pos x="5" y="4"/>
                </a:cxn>
                <a:cxn ang="0">
                  <a:pos x="5" y="3"/>
                </a:cxn>
                <a:cxn ang="0">
                  <a:pos x="2" y="0"/>
                </a:cxn>
                <a:cxn ang="0">
                  <a:pos x="0" y="3"/>
                </a:cxn>
                <a:cxn ang="0">
                  <a:pos x="0" y="4"/>
                </a:cxn>
                <a:cxn ang="0">
                  <a:pos x="2" y="5"/>
                </a:cxn>
                <a:cxn ang="0">
                  <a:pos x="4" y="5"/>
                </a:cxn>
              </a:cxnLst>
              <a:rect l="0" t="0" r="r" b="b"/>
              <a:pathLst>
                <a:path w="5" h="5">
                  <a:moveTo>
                    <a:pt x="4" y="5"/>
                  </a:moveTo>
                  <a:lnTo>
                    <a:pt x="5" y="4"/>
                  </a:lnTo>
                  <a:lnTo>
                    <a:pt x="5" y="3"/>
                  </a:lnTo>
                  <a:lnTo>
                    <a:pt x="2" y="0"/>
                  </a:lnTo>
                  <a:lnTo>
                    <a:pt x="0" y="3"/>
                  </a:lnTo>
                  <a:lnTo>
                    <a:pt x="0" y="4"/>
                  </a:lnTo>
                  <a:lnTo>
                    <a:pt x="2" y="5"/>
                  </a:lnTo>
                  <a:lnTo>
                    <a:pt x="4"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8" name="Freeform 1519">
              <a:extLst>
                <a:ext uri="{FF2B5EF4-FFF2-40B4-BE49-F238E27FC236}">
                  <a16:creationId xmlns:a16="http://schemas.microsoft.com/office/drawing/2014/main" id="{28E1C711-C2BF-9097-6AF0-489656479480}"/>
                </a:ext>
              </a:extLst>
            </p:cNvPr>
            <p:cNvSpPr>
              <a:spLocks/>
            </p:cNvSpPr>
            <p:nvPr/>
          </p:nvSpPr>
          <p:spPr bwMode="auto">
            <a:xfrm>
              <a:off x="2985567" y="5327773"/>
              <a:ext cx="106348" cy="50376"/>
            </a:xfrm>
            <a:custGeom>
              <a:avLst/>
              <a:gdLst/>
              <a:ahLst/>
              <a:cxnLst>
                <a:cxn ang="0">
                  <a:pos x="74" y="36"/>
                </a:cxn>
                <a:cxn ang="0">
                  <a:pos x="76" y="35"/>
                </a:cxn>
                <a:cxn ang="0">
                  <a:pos x="76" y="34"/>
                </a:cxn>
                <a:cxn ang="0">
                  <a:pos x="74" y="31"/>
                </a:cxn>
                <a:cxn ang="0">
                  <a:pos x="73" y="30"/>
                </a:cxn>
                <a:cxn ang="0">
                  <a:pos x="72" y="31"/>
                </a:cxn>
                <a:cxn ang="0">
                  <a:pos x="72" y="34"/>
                </a:cxn>
                <a:cxn ang="0">
                  <a:pos x="72" y="35"/>
                </a:cxn>
                <a:cxn ang="0">
                  <a:pos x="73" y="36"/>
                </a:cxn>
                <a:cxn ang="0">
                  <a:pos x="74" y="36"/>
                </a:cxn>
                <a:cxn ang="0">
                  <a:pos x="4" y="5"/>
                </a:cxn>
                <a:cxn ang="0">
                  <a:pos x="5" y="4"/>
                </a:cxn>
                <a:cxn ang="0">
                  <a:pos x="5" y="3"/>
                </a:cxn>
                <a:cxn ang="0">
                  <a:pos x="2" y="0"/>
                </a:cxn>
                <a:cxn ang="0">
                  <a:pos x="0" y="3"/>
                </a:cxn>
                <a:cxn ang="0">
                  <a:pos x="0" y="4"/>
                </a:cxn>
                <a:cxn ang="0">
                  <a:pos x="2" y="5"/>
                </a:cxn>
                <a:cxn ang="0">
                  <a:pos x="4" y="5"/>
                </a:cxn>
              </a:cxnLst>
              <a:rect l="0" t="0" r="r" b="b"/>
              <a:pathLst>
                <a:path w="76" h="36">
                  <a:moveTo>
                    <a:pt x="74" y="36"/>
                  </a:moveTo>
                  <a:lnTo>
                    <a:pt x="76" y="35"/>
                  </a:lnTo>
                  <a:lnTo>
                    <a:pt x="76" y="34"/>
                  </a:lnTo>
                  <a:lnTo>
                    <a:pt x="74" y="31"/>
                  </a:lnTo>
                  <a:lnTo>
                    <a:pt x="73" y="30"/>
                  </a:lnTo>
                  <a:lnTo>
                    <a:pt x="72" y="31"/>
                  </a:lnTo>
                  <a:lnTo>
                    <a:pt x="72" y="34"/>
                  </a:lnTo>
                  <a:lnTo>
                    <a:pt x="72" y="35"/>
                  </a:lnTo>
                  <a:lnTo>
                    <a:pt x="73" y="36"/>
                  </a:lnTo>
                  <a:lnTo>
                    <a:pt x="74" y="36"/>
                  </a:lnTo>
                  <a:close/>
                  <a:moveTo>
                    <a:pt x="4" y="5"/>
                  </a:moveTo>
                  <a:lnTo>
                    <a:pt x="5" y="4"/>
                  </a:lnTo>
                  <a:lnTo>
                    <a:pt x="5" y="3"/>
                  </a:lnTo>
                  <a:lnTo>
                    <a:pt x="2" y="0"/>
                  </a:lnTo>
                  <a:lnTo>
                    <a:pt x="0" y="3"/>
                  </a:lnTo>
                  <a:lnTo>
                    <a:pt x="0" y="4"/>
                  </a:lnTo>
                  <a:lnTo>
                    <a:pt x="2" y="5"/>
                  </a:lnTo>
                  <a:lnTo>
                    <a:pt x="4"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79" name="Freeform 1520">
              <a:extLst>
                <a:ext uri="{FF2B5EF4-FFF2-40B4-BE49-F238E27FC236}">
                  <a16:creationId xmlns:a16="http://schemas.microsoft.com/office/drawing/2014/main" id="{724EBF91-2DB6-02B4-764B-BD4ABB7EF597}"/>
                </a:ext>
              </a:extLst>
            </p:cNvPr>
            <p:cNvSpPr>
              <a:spLocks/>
            </p:cNvSpPr>
            <p:nvPr/>
          </p:nvSpPr>
          <p:spPr bwMode="auto">
            <a:xfrm>
              <a:off x="3086318" y="5369753"/>
              <a:ext cx="5598" cy="8396"/>
            </a:xfrm>
            <a:custGeom>
              <a:avLst/>
              <a:gdLst/>
              <a:ahLst/>
              <a:cxnLst>
                <a:cxn ang="0">
                  <a:pos x="2" y="6"/>
                </a:cxn>
                <a:cxn ang="0">
                  <a:pos x="4" y="5"/>
                </a:cxn>
                <a:cxn ang="0">
                  <a:pos x="4" y="4"/>
                </a:cxn>
                <a:cxn ang="0">
                  <a:pos x="2" y="1"/>
                </a:cxn>
                <a:cxn ang="0">
                  <a:pos x="1" y="0"/>
                </a:cxn>
                <a:cxn ang="0">
                  <a:pos x="0" y="1"/>
                </a:cxn>
                <a:cxn ang="0">
                  <a:pos x="0" y="4"/>
                </a:cxn>
                <a:cxn ang="0">
                  <a:pos x="0" y="5"/>
                </a:cxn>
                <a:cxn ang="0">
                  <a:pos x="1" y="6"/>
                </a:cxn>
                <a:cxn ang="0">
                  <a:pos x="2" y="6"/>
                </a:cxn>
              </a:cxnLst>
              <a:rect l="0" t="0" r="r" b="b"/>
              <a:pathLst>
                <a:path w="4" h="6">
                  <a:moveTo>
                    <a:pt x="2" y="6"/>
                  </a:moveTo>
                  <a:lnTo>
                    <a:pt x="4" y="5"/>
                  </a:lnTo>
                  <a:lnTo>
                    <a:pt x="4" y="4"/>
                  </a:lnTo>
                  <a:lnTo>
                    <a:pt x="2" y="1"/>
                  </a:lnTo>
                  <a:lnTo>
                    <a:pt x="1" y="0"/>
                  </a:lnTo>
                  <a:lnTo>
                    <a:pt x="0" y="1"/>
                  </a:lnTo>
                  <a:lnTo>
                    <a:pt x="0" y="4"/>
                  </a:lnTo>
                  <a:lnTo>
                    <a:pt x="0" y="5"/>
                  </a:lnTo>
                  <a:lnTo>
                    <a:pt x="1" y="6"/>
                  </a:lnTo>
                  <a:lnTo>
                    <a:pt x="2"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0" name="Freeform 1521">
              <a:extLst>
                <a:ext uri="{FF2B5EF4-FFF2-40B4-BE49-F238E27FC236}">
                  <a16:creationId xmlns:a16="http://schemas.microsoft.com/office/drawing/2014/main" id="{6612152E-C43F-3FD1-40F6-43D5AF8B72A3}"/>
                </a:ext>
              </a:extLst>
            </p:cNvPr>
            <p:cNvSpPr>
              <a:spLocks/>
            </p:cNvSpPr>
            <p:nvPr/>
          </p:nvSpPr>
          <p:spPr bwMode="auto">
            <a:xfrm>
              <a:off x="2985567" y="5327773"/>
              <a:ext cx="6997" cy="6997"/>
            </a:xfrm>
            <a:custGeom>
              <a:avLst/>
              <a:gdLst/>
              <a:ahLst/>
              <a:cxnLst>
                <a:cxn ang="0">
                  <a:pos x="4" y="5"/>
                </a:cxn>
                <a:cxn ang="0">
                  <a:pos x="5" y="4"/>
                </a:cxn>
                <a:cxn ang="0">
                  <a:pos x="5" y="3"/>
                </a:cxn>
                <a:cxn ang="0">
                  <a:pos x="2" y="0"/>
                </a:cxn>
                <a:cxn ang="0">
                  <a:pos x="0" y="3"/>
                </a:cxn>
                <a:cxn ang="0">
                  <a:pos x="0" y="4"/>
                </a:cxn>
                <a:cxn ang="0">
                  <a:pos x="2" y="5"/>
                </a:cxn>
                <a:cxn ang="0">
                  <a:pos x="4" y="5"/>
                </a:cxn>
              </a:cxnLst>
              <a:rect l="0" t="0" r="r" b="b"/>
              <a:pathLst>
                <a:path w="5" h="5">
                  <a:moveTo>
                    <a:pt x="4" y="5"/>
                  </a:moveTo>
                  <a:lnTo>
                    <a:pt x="5" y="4"/>
                  </a:lnTo>
                  <a:lnTo>
                    <a:pt x="5" y="3"/>
                  </a:lnTo>
                  <a:lnTo>
                    <a:pt x="2" y="0"/>
                  </a:lnTo>
                  <a:lnTo>
                    <a:pt x="0" y="3"/>
                  </a:lnTo>
                  <a:lnTo>
                    <a:pt x="0" y="4"/>
                  </a:lnTo>
                  <a:lnTo>
                    <a:pt x="2" y="5"/>
                  </a:lnTo>
                  <a:lnTo>
                    <a:pt x="4"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1" name="Freeform 1522">
              <a:extLst>
                <a:ext uri="{FF2B5EF4-FFF2-40B4-BE49-F238E27FC236}">
                  <a16:creationId xmlns:a16="http://schemas.microsoft.com/office/drawing/2014/main" id="{78D3AE22-A38B-D707-FD84-2AE3145BA47E}"/>
                </a:ext>
              </a:extLst>
            </p:cNvPr>
            <p:cNvSpPr>
              <a:spLocks/>
            </p:cNvSpPr>
            <p:nvPr/>
          </p:nvSpPr>
          <p:spPr bwMode="auto">
            <a:xfrm>
              <a:off x="3112906" y="5390743"/>
              <a:ext cx="6997" cy="8396"/>
            </a:xfrm>
            <a:custGeom>
              <a:avLst/>
              <a:gdLst/>
              <a:ahLst/>
              <a:cxnLst>
                <a:cxn ang="0">
                  <a:pos x="0" y="1"/>
                </a:cxn>
                <a:cxn ang="0">
                  <a:pos x="0" y="4"/>
                </a:cxn>
                <a:cxn ang="0">
                  <a:pos x="0" y="5"/>
                </a:cxn>
                <a:cxn ang="0">
                  <a:pos x="1" y="6"/>
                </a:cxn>
                <a:cxn ang="0">
                  <a:pos x="3" y="6"/>
                </a:cxn>
                <a:cxn ang="0">
                  <a:pos x="5" y="5"/>
                </a:cxn>
                <a:cxn ang="0">
                  <a:pos x="5" y="2"/>
                </a:cxn>
                <a:cxn ang="0">
                  <a:pos x="5" y="0"/>
                </a:cxn>
                <a:cxn ang="0">
                  <a:pos x="3" y="0"/>
                </a:cxn>
                <a:cxn ang="0">
                  <a:pos x="1" y="0"/>
                </a:cxn>
                <a:cxn ang="0">
                  <a:pos x="0" y="1"/>
                </a:cxn>
              </a:cxnLst>
              <a:rect l="0" t="0" r="r" b="b"/>
              <a:pathLst>
                <a:path w="5" h="6">
                  <a:moveTo>
                    <a:pt x="0" y="1"/>
                  </a:moveTo>
                  <a:lnTo>
                    <a:pt x="0" y="4"/>
                  </a:lnTo>
                  <a:lnTo>
                    <a:pt x="0" y="5"/>
                  </a:lnTo>
                  <a:lnTo>
                    <a:pt x="1" y="6"/>
                  </a:lnTo>
                  <a:lnTo>
                    <a:pt x="3" y="6"/>
                  </a:lnTo>
                  <a:lnTo>
                    <a:pt x="5" y="5"/>
                  </a:lnTo>
                  <a:lnTo>
                    <a:pt x="5" y="2"/>
                  </a:lnTo>
                  <a:lnTo>
                    <a:pt x="5" y="0"/>
                  </a:lnTo>
                  <a:lnTo>
                    <a:pt x="3" y="0"/>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2" name="Freeform 1523">
              <a:extLst>
                <a:ext uri="{FF2B5EF4-FFF2-40B4-BE49-F238E27FC236}">
                  <a16:creationId xmlns:a16="http://schemas.microsoft.com/office/drawing/2014/main" id="{C7ABF91F-8352-4302-187F-4E521549FA86}"/>
                </a:ext>
              </a:extLst>
            </p:cNvPr>
            <p:cNvSpPr>
              <a:spLocks/>
            </p:cNvSpPr>
            <p:nvPr/>
          </p:nvSpPr>
          <p:spPr bwMode="auto">
            <a:xfrm>
              <a:off x="3112906" y="5390743"/>
              <a:ext cx="6997" cy="8396"/>
            </a:xfrm>
            <a:custGeom>
              <a:avLst/>
              <a:gdLst/>
              <a:ahLst/>
              <a:cxnLst>
                <a:cxn ang="0">
                  <a:pos x="0" y="1"/>
                </a:cxn>
                <a:cxn ang="0">
                  <a:pos x="0" y="4"/>
                </a:cxn>
                <a:cxn ang="0">
                  <a:pos x="0" y="5"/>
                </a:cxn>
                <a:cxn ang="0">
                  <a:pos x="1" y="6"/>
                </a:cxn>
                <a:cxn ang="0">
                  <a:pos x="3" y="6"/>
                </a:cxn>
                <a:cxn ang="0">
                  <a:pos x="5" y="5"/>
                </a:cxn>
                <a:cxn ang="0">
                  <a:pos x="5" y="2"/>
                </a:cxn>
                <a:cxn ang="0">
                  <a:pos x="5" y="0"/>
                </a:cxn>
                <a:cxn ang="0">
                  <a:pos x="3" y="0"/>
                </a:cxn>
                <a:cxn ang="0">
                  <a:pos x="1" y="0"/>
                </a:cxn>
                <a:cxn ang="0">
                  <a:pos x="0" y="1"/>
                </a:cxn>
              </a:cxnLst>
              <a:rect l="0" t="0" r="r" b="b"/>
              <a:pathLst>
                <a:path w="5" h="6">
                  <a:moveTo>
                    <a:pt x="0" y="1"/>
                  </a:moveTo>
                  <a:lnTo>
                    <a:pt x="0" y="4"/>
                  </a:lnTo>
                  <a:lnTo>
                    <a:pt x="0" y="5"/>
                  </a:lnTo>
                  <a:lnTo>
                    <a:pt x="1" y="6"/>
                  </a:lnTo>
                  <a:lnTo>
                    <a:pt x="3" y="6"/>
                  </a:lnTo>
                  <a:lnTo>
                    <a:pt x="5" y="5"/>
                  </a:lnTo>
                  <a:lnTo>
                    <a:pt x="5" y="2"/>
                  </a:lnTo>
                  <a:lnTo>
                    <a:pt x="5" y="0"/>
                  </a:lnTo>
                  <a:lnTo>
                    <a:pt x="3" y="0"/>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3" name="Freeform 1524">
              <a:extLst>
                <a:ext uri="{FF2B5EF4-FFF2-40B4-BE49-F238E27FC236}">
                  <a16:creationId xmlns:a16="http://schemas.microsoft.com/office/drawing/2014/main" id="{22929E99-4FA3-F44D-F160-A4390B71A57B}"/>
                </a:ext>
              </a:extLst>
            </p:cNvPr>
            <p:cNvSpPr>
              <a:spLocks/>
            </p:cNvSpPr>
            <p:nvPr/>
          </p:nvSpPr>
          <p:spPr bwMode="auto">
            <a:xfrm>
              <a:off x="3112906" y="5390743"/>
              <a:ext cx="6997" cy="8396"/>
            </a:xfrm>
            <a:custGeom>
              <a:avLst/>
              <a:gdLst/>
              <a:ahLst/>
              <a:cxnLst>
                <a:cxn ang="0">
                  <a:pos x="0" y="1"/>
                </a:cxn>
                <a:cxn ang="0">
                  <a:pos x="0" y="4"/>
                </a:cxn>
                <a:cxn ang="0">
                  <a:pos x="0" y="5"/>
                </a:cxn>
                <a:cxn ang="0">
                  <a:pos x="1" y="6"/>
                </a:cxn>
                <a:cxn ang="0">
                  <a:pos x="3" y="6"/>
                </a:cxn>
                <a:cxn ang="0">
                  <a:pos x="5" y="5"/>
                </a:cxn>
                <a:cxn ang="0">
                  <a:pos x="5" y="2"/>
                </a:cxn>
                <a:cxn ang="0">
                  <a:pos x="5" y="0"/>
                </a:cxn>
                <a:cxn ang="0">
                  <a:pos x="3" y="0"/>
                </a:cxn>
                <a:cxn ang="0">
                  <a:pos x="1" y="0"/>
                </a:cxn>
                <a:cxn ang="0">
                  <a:pos x="0" y="1"/>
                </a:cxn>
              </a:cxnLst>
              <a:rect l="0" t="0" r="r" b="b"/>
              <a:pathLst>
                <a:path w="5" h="6">
                  <a:moveTo>
                    <a:pt x="0" y="1"/>
                  </a:moveTo>
                  <a:lnTo>
                    <a:pt x="0" y="4"/>
                  </a:lnTo>
                  <a:lnTo>
                    <a:pt x="0" y="5"/>
                  </a:lnTo>
                  <a:lnTo>
                    <a:pt x="1" y="6"/>
                  </a:lnTo>
                  <a:lnTo>
                    <a:pt x="3" y="6"/>
                  </a:lnTo>
                  <a:lnTo>
                    <a:pt x="5" y="5"/>
                  </a:lnTo>
                  <a:lnTo>
                    <a:pt x="5" y="2"/>
                  </a:lnTo>
                  <a:lnTo>
                    <a:pt x="5" y="0"/>
                  </a:lnTo>
                  <a:lnTo>
                    <a:pt x="3" y="0"/>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4" name="Freeform 1525">
              <a:extLst>
                <a:ext uri="{FF2B5EF4-FFF2-40B4-BE49-F238E27FC236}">
                  <a16:creationId xmlns:a16="http://schemas.microsoft.com/office/drawing/2014/main" id="{1DB772E6-E560-9591-EC50-9D6EFE8EE85F}"/>
                </a:ext>
              </a:extLst>
            </p:cNvPr>
            <p:cNvSpPr>
              <a:spLocks/>
            </p:cNvSpPr>
            <p:nvPr/>
          </p:nvSpPr>
          <p:spPr bwMode="auto">
            <a:xfrm>
              <a:off x="3112906" y="5390743"/>
              <a:ext cx="6997" cy="8396"/>
            </a:xfrm>
            <a:custGeom>
              <a:avLst/>
              <a:gdLst/>
              <a:ahLst/>
              <a:cxnLst>
                <a:cxn ang="0">
                  <a:pos x="0" y="1"/>
                </a:cxn>
                <a:cxn ang="0">
                  <a:pos x="0" y="4"/>
                </a:cxn>
                <a:cxn ang="0">
                  <a:pos x="0" y="5"/>
                </a:cxn>
                <a:cxn ang="0">
                  <a:pos x="1" y="6"/>
                </a:cxn>
                <a:cxn ang="0">
                  <a:pos x="3" y="6"/>
                </a:cxn>
                <a:cxn ang="0">
                  <a:pos x="5" y="5"/>
                </a:cxn>
                <a:cxn ang="0">
                  <a:pos x="5" y="2"/>
                </a:cxn>
                <a:cxn ang="0">
                  <a:pos x="5" y="0"/>
                </a:cxn>
                <a:cxn ang="0">
                  <a:pos x="3" y="0"/>
                </a:cxn>
                <a:cxn ang="0">
                  <a:pos x="1" y="0"/>
                </a:cxn>
                <a:cxn ang="0">
                  <a:pos x="0" y="1"/>
                </a:cxn>
              </a:cxnLst>
              <a:rect l="0" t="0" r="r" b="b"/>
              <a:pathLst>
                <a:path w="5" h="6">
                  <a:moveTo>
                    <a:pt x="0" y="1"/>
                  </a:moveTo>
                  <a:lnTo>
                    <a:pt x="0" y="4"/>
                  </a:lnTo>
                  <a:lnTo>
                    <a:pt x="0" y="5"/>
                  </a:lnTo>
                  <a:lnTo>
                    <a:pt x="1" y="6"/>
                  </a:lnTo>
                  <a:lnTo>
                    <a:pt x="3" y="6"/>
                  </a:lnTo>
                  <a:lnTo>
                    <a:pt x="5" y="5"/>
                  </a:lnTo>
                  <a:lnTo>
                    <a:pt x="5" y="2"/>
                  </a:lnTo>
                  <a:lnTo>
                    <a:pt x="5" y="0"/>
                  </a:lnTo>
                  <a:lnTo>
                    <a:pt x="3" y="0"/>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5" name="Freeform 1526">
              <a:extLst>
                <a:ext uri="{FF2B5EF4-FFF2-40B4-BE49-F238E27FC236}">
                  <a16:creationId xmlns:a16="http://schemas.microsoft.com/office/drawing/2014/main" id="{D9620BE1-1C51-30FE-D1D9-1F0612958B5C}"/>
                </a:ext>
              </a:extLst>
            </p:cNvPr>
            <p:cNvSpPr>
              <a:spLocks/>
            </p:cNvSpPr>
            <p:nvPr/>
          </p:nvSpPr>
          <p:spPr bwMode="auto">
            <a:xfrm>
              <a:off x="364631" y="5085690"/>
              <a:ext cx="555533" cy="854988"/>
            </a:xfrm>
            <a:custGeom>
              <a:avLst/>
              <a:gdLst/>
              <a:ahLst/>
              <a:cxnLst>
                <a:cxn ang="0">
                  <a:pos x="112" y="219"/>
                </a:cxn>
                <a:cxn ang="0">
                  <a:pos x="59" y="287"/>
                </a:cxn>
                <a:cxn ang="0">
                  <a:pos x="38" y="294"/>
                </a:cxn>
                <a:cxn ang="0">
                  <a:pos x="39" y="312"/>
                </a:cxn>
                <a:cxn ang="0">
                  <a:pos x="10" y="361"/>
                </a:cxn>
                <a:cxn ang="0">
                  <a:pos x="35" y="377"/>
                </a:cxn>
                <a:cxn ang="0">
                  <a:pos x="62" y="356"/>
                </a:cxn>
                <a:cxn ang="0">
                  <a:pos x="64" y="371"/>
                </a:cxn>
                <a:cxn ang="0">
                  <a:pos x="55" y="386"/>
                </a:cxn>
                <a:cxn ang="0">
                  <a:pos x="41" y="388"/>
                </a:cxn>
                <a:cxn ang="0">
                  <a:pos x="26" y="384"/>
                </a:cxn>
                <a:cxn ang="0">
                  <a:pos x="25" y="411"/>
                </a:cxn>
                <a:cxn ang="0">
                  <a:pos x="74" y="409"/>
                </a:cxn>
                <a:cxn ang="0">
                  <a:pos x="79" y="424"/>
                </a:cxn>
                <a:cxn ang="0">
                  <a:pos x="56" y="449"/>
                </a:cxn>
                <a:cxn ang="0">
                  <a:pos x="43" y="471"/>
                </a:cxn>
                <a:cxn ang="0">
                  <a:pos x="40" y="509"/>
                </a:cxn>
                <a:cxn ang="0">
                  <a:pos x="16" y="562"/>
                </a:cxn>
                <a:cxn ang="0">
                  <a:pos x="11" y="582"/>
                </a:cxn>
                <a:cxn ang="0">
                  <a:pos x="45" y="582"/>
                </a:cxn>
                <a:cxn ang="0">
                  <a:pos x="74" y="595"/>
                </a:cxn>
                <a:cxn ang="0">
                  <a:pos x="100" y="611"/>
                </a:cxn>
                <a:cxn ang="0">
                  <a:pos x="159" y="597"/>
                </a:cxn>
                <a:cxn ang="0">
                  <a:pos x="172" y="539"/>
                </a:cxn>
                <a:cxn ang="0">
                  <a:pos x="190" y="525"/>
                </a:cxn>
                <a:cxn ang="0">
                  <a:pos x="209" y="510"/>
                </a:cxn>
                <a:cxn ang="0">
                  <a:pos x="229" y="498"/>
                </a:cxn>
                <a:cxn ang="0">
                  <a:pos x="214" y="479"/>
                </a:cxn>
                <a:cxn ang="0">
                  <a:pos x="205" y="458"/>
                </a:cxn>
                <a:cxn ang="0">
                  <a:pos x="215" y="443"/>
                </a:cxn>
                <a:cxn ang="0">
                  <a:pos x="240" y="416"/>
                </a:cxn>
                <a:cxn ang="0">
                  <a:pos x="246" y="382"/>
                </a:cxn>
                <a:cxn ang="0">
                  <a:pos x="236" y="360"/>
                </a:cxn>
                <a:cxn ang="0">
                  <a:pos x="235" y="341"/>
                </a:cxn>
                <a:cxn ang="0">
                  <a:pos x="223" y="312"/>
                </a:cxn>
                <a:cxn ang="0">
                  <a:pos x="228" y="302"/>
                </a:cxn>
                <a:cxn ang="0">
                  <a:pos x="269" y="312"/>
                </a:cxn>
                <a:cxn ang="0">
                  <a:pos x="290" y="285"/>
                </a:cxn>
                <a:cxn ang="0">
                  <a:pos x="283" y="256"/>
                </a:cxn>
                <a:cxn ang="0">
                  <a:pos x="309" y="240"/>
                </a:cxn>
                <a:cxn ang="0">
                  <a:pos x="312" y="218"/>
                </a:cxn>
                <a:cxn ang="0">
                  <a:pos x="320" y="171"/>
                </a:cxn>
                <a:cxn ang="0">
                  <a:pos x="342" y="145"/>
                </a:cxn>
                <a:cxn ang="0">
                  <a:pos x="373" y="131"/>
                </a:cxn>
                <a:cxn ang="0">
                  <a:pos x="394" y="100"/>
                </a:cxn>
                <a:cxn ang="0">
                  <a:pos x="373" y="77"/>
                </a:cxn>
                <a:cxn ang="0">
                  <a:pos x="366" y="54"/>
                </a:cxn>
                <a:cxn ang="0">
                  <a:pos x="350" y="50"/>
                </a:cxn>
                <a:cxn ang="0">
                  <a:pos x="326" y="41"/>
                </a:cxn>
                <a:cxn ang="0">
                  <a:pos x="299" y="50"/>
                </a:cxn>
                <a:cxn ang="0">
                  <a:pos x="283" y="39"/>
                </a:cxn>
                <a:cxn ang="0">
                  <a:pos x="255" y="34"/>
                </a:cxn>
                <a:cxn ang="0">
                  <a:pos x="232" y="24"/>
                </a:cxn>
                <a:cxn ang="0">
                  <a:pos x="240" y="8"/>
                </a:cxn>
                <a:cxn ang="0">
                  <a:pos x="205" y="0"/>
                </a:cxn>
                <a:cxn ang="0">
                  <a:pos x="168" y="38"/>
                </a:cxn>
                <a:cxn ang="0">
                  <a:pos x="166" y="101"/>
                </a:cxn>
                <a:cxn ang="0">
                  <a:pos x="148" y="143"/>
                </a:cxn>
                <a:cxn ang="0">
                  <a:pos x="151" y="143"/>
                </a:cxn>
                <a:cxn ang="0">
                  <a:pos x="147" y="161"/>
                </a:cxn>
                <a:cxn ang="0">
                  <a:pos x="116" y="214"/>
                </a:cxn>
              </a:cxnLst>
              <a:rect l="0" t="0" r="r" b="b"/>
              <a:pathLst>
                <a:path w="397" h="611">
                  <a:moveTo>
                    <a:pt x="120" y="214"/>
                  </a:moveTo>
                  <a:lnTo>
                    <a:pt x="122" y="214"/>
                  </a:lnTo>
                  <a:lnTo>
                    <a:pt x="120" y="217"/>
                  </a:lnTo>
                  <a:lnTo>
                    <a:pt x="118" y="215"/>
                  </a:lnTo>
                  <a:lnTo>
                    <a:pt x="117" y="215"/>
                  </a:lnTo>
                  <a:lnTo>
                    <a:pt x="115" y="217"/>
                  </a:lnTo>
                  <a:lnTo>
                    <a:pt x="112" y="219"/>
                  </a:lnTo>
                  <a:lnTo>
                    <a:pt x="108" y="225"/>
                  </a:lnTo>
                  <a:lnTo>
                    <a:pt x="103" y="233"/>
                  </a:lnTo>
                  <a:lnTo>
                    <a:pt x="80" y="264"/>
                  </a:lnTo>
                  <a:lnTo>
                    <a:pt x="76" y="269"/>
                  </a:lnTo>
                  <a:lnTo>
                    <a:pt x="72" y="275"/>
                  </a:lnTo>
                  <a:lnTo>
                    <a:pt x="67" y="281"/>
                  </a:lnTo>
                  <a:lnTo>
                    <a:pt x="59" y="287"/>
                  </a:lnTo>
                  <a:lnTo>
                    <a:pt x="60" y="295"/>
                  </a:lnTo>
                  <a:lnTo>
                    <a:pt x="59" y="297"/>
                  </a:lnTo>
                  <a:lnTo>
                    <a:pt x="56" y="297"/>
                  </a:lnTo>
                  <a:lnTo>
                    <a:pt x="55" y="295"/>
                  </a:lnTo>
                  <a:lnTo>
                    <a:pt x="55" y="291"/>
                  </a:lnTo>
                  <a:lnTo>
                    <a:pt x="54" y="290"/>
                  </a:lnTo>
                  <a:lnTo>
                    <a:pt x="38" y="294"/>
                  </a:lnTo>
                  <a:lnTo>
                    <a:pt x="38" y="297"/>
                  </a:lnTo>
                  <a:lnTo>
                    <a:pt x="39" y="299"/>
                  </a:lnTo>
                  <a:lnTo>
                    <a:pt x="41" y="299"/>
                  </a:lnTo>
                  <a:lnTo>
                    <a:pt x="44" y="301"/>
                  </a:lnTo>
                  <a:lnTo>
                    <a:pt x="43" y="306"/>
                  </a:lnTo>
                  <a:lnTo>
                    <a:pt x="40" y="309"/>
                  </a:lnTo>
                  <a:lnTo>
                    <a:pt x="39" y="312"/>
                  </a:lnTo>
                  <a:lnTo>
                    <a:pt x="29" y="325"/>
                  </a:lnTo>
                  <a:lnTo>
                    <a:pt x="26" y="328"/>
                  </a:lnTo>
                  <a:lnTo>
                    <a:pt x="25" y="333"/>
                  </a:lnTo>
                  <a:lnTo>
                    <a:pt x="21" y="343"/>
                  </a:lnTo>
                  <a:lnTo>
                    <a:pt x="14" y="357"/>
                  </a:lnTo>
                  <a:lnTo>
                    <a:pt x="13" y="358"/>
                  </a:lnTo>
                  <a:lnTo>
                    <a:pt x="10" y="361"/>
                  </a:lnTo>
                  <a:lnTo>
                    <a:pt x="9" y="365"/>
                  </a:lnTo>
                  <a:lnTo>
                    <a:pt x="9" y="371"/>
                  </a:lnTo>
                  <a:lnTo>
                    <a:pt x="11" y="374"/>
                  </a:lnTo>
                  <a:lnTo>
                    <a:pt x="14" y="374"/>
                  </a:lnTo>
                  <a:lnTo>
                    <a:pt x="15" y="376"/>
                  </a:lnTo>
                  <a:lnTo>
                    <a:pt x="33" y="376"/>
                  </a:lnTo>
                  <a:lnTo>
                    <a:pt x="35" y="377"/>
                  </a:lnTo>
                  <a:lnTo>
                    <a:pt x="38" y="378"/>
                  </a:lnTo>
                  <a:lnTo>
                    <a:pt x="40" y="379"/>
                  </a:lnTo>
                  <a:lnTo>
                    <a:pt x="43" y="378"/>
                  </a:lnTo>
                  <a:lnTo>
                    <a:pt x="46" y="373"/>
                  </a:lnTo>
                  <a:lnTo>
                    <a:pt x="52" y="363"/>
                  </a:lnTo>
                  <a:lnTo>
                    <a:pt x="55" y="358"/>
                  </a:lnTo>
                  <a:lnTo>
                    <a:pt x="62" y="356"/>
                  </a:lnTo>
                  <a:lnTo>
                    <a:pt x="61" y="363"/>
                  </a:lnTo>
                  <a:lnTo>
                    <a:pt x="61" y="365"/>
                  </a:lnTo>
                  <a:lnTo>
                    <a:pt x="62" y="365"/>
                  </a:lnTo>
                  <a:lnTo>
                    <a:pt x="67" y="362"/>
                  </a:lnTo>
                  <a:lnTo>
                    <a:pt x="69" y="363"/>
                  </a:lnTo>
                  <a:lnTo>
                    <a:pt x="69" y="365"/>
                  </a:lnTo>
                  <a:lnTo>
                    <a:pt x="64" y="371"/>
                  </a:lnTo>
                  <a:lnTo>
                    <a:pt x="64" y="374"/>
                  </a:lnTo>
                  <a:lnTo>
                    <a:pt x="54" y="377"/>
                  </a:lnTo>
                  <a:lnTo>
                    <a:pt x="54" y="379"/>
                  </a:lnTo>
                  <a:lnTo>
                    <a:pt x="59" y="383"/>
                  </a:lnTo>
                  <a:lnTo>
                    <a:pt x="59" y="386"/>
                  </a:lnTo>
                  <a:lnTo>
                    <a:pt x="56" y="386"/>
                  </a:lnTo>
                  <a:lnTo>
                    <a:pt x="55" y="386"/>
                  </a:lnTo>
                  <a:lnTo>
                    <a:pt x="50" y="384"/>
                  </a:lnTo>
                  <a:lnTo>
                    <a:pt x="47" y="382"/>
                  </a:lnTo>
                  <a:lnTo>
                    <a:pt x="46" y="382"/>
                  </a:lnTo>
                  <a:lnTo>
                    <a:pt x="45" y="391"/>
                  </a:lnTo>
                  <a:lnTo>
                    <a:pt x="44" y="391"/>
                  </a:lnTo>
                  <a:lnTo>
                    <a:pt x="43" y="391"/>
                  </a:lnTo>
                  <a:lnTo>
                    <a:pt x="41" y="388"/>
                  </a:lnTo>
                  <a:lnTo>
                    <a:pt x="40" y="382"/>
                  </a:lnTo>
                  <a:lnTo>
                    <a:pt x="40" y="381"/>
                  </a:lnTo>
                  <a:lnTo>
                    <a:pt x="39" y="382"/>
                  </a:lnTo>
                  <a:lnTo>
                    <a:pt x="35" y="379"/>
                  </a:lnTo>
                  <a:lnTo>
                    <a:pt x="28" y="379"/>
                  </a:lnTo>
                  <a:lnTo>
                    <a:pt x="26" y="383"/>
                  </a:lnTo>
                  <a:lnTo>
                    <a:pt x="26" y="384"/>
                  </a:lnTo>
                  <a:lnTo>
                    <a:pt x="33" y="391"/>
                  </a:lnTo>
                  <a:lnTo>
                    <a:pt x="33" y="393"/>
                  </a:lnTo>
                  <a:lnTo>
                    <a:pt x="31" y="394"/>
                  </a:lnTo>
                  <a:lnTo>
                    <a:pt x="30" y="399"/>
                  </a:lnTo>
                  <a:lnTo>
                    <a:pt x="29" y="402"/>
                  </a:lnTo>
                  <a:lnTo>
                    <a:pt x="25" y="407"/>
                  </a:lnTo>
                  <a:lnTo>
                    <a:pt x="25" y="411"/>
                  </a:lnTo>
                  <a:lnTo>
                    <a:pt x="62" y="408"/>
                  </a:lnTo>
                  <a:lnTo>
                    <a:pt x="64" y="412"/>
                  </a:lnTo>
                  <a:lnTo>
                    <a:pt x="67" y="414"/>
                  </a:lnTo>
                  <a:lnTo>
                    <a:pt x="69" y="414"/>
                  </a:lnTo>
                  <a:lnTo>
                    <a:pt x="70" y="408"/>
                  </a:lnTo>
                  <a:lnTo>
                    <a:pt x="71" y="408"/>
                  </a:lnTo>
                  <a:lnTo>
                    <a:pt x="74" y="409"/>
                  </a:lnTo>
                  <a:lnTo>
                    <a:pt x="75" y="411"/>
                  </a:lnTo>
                  <a:lnTo>
                    <a:pt x="75" y="411"/>
                  </a:lnTo>
                  <a:lnTo>
                    <a:pt x="74" y="413"/>
                  </a:lnTo>
                  <a:lnTo>
                    <a:pt x="74" y="414"/>
                  </a:lnTo>
                  <a:lnTo>
                    <a:pt x="75" y="417"/>
                  </a:lnTo>
                  <a:lnTo>
                    <a:pt x="77" y="420"/>
                  </a:lnTo>
                  <a:lnTo>
                    <a:pt x="79" y="424"/>
                  </a:lnTo>
                  <a:lnTo>
                    <a:pt x="75" y="424"/>
                  </a:lnTo>
                  <a:lnTo>
                    <a:pt x="72" y="422"/>
                  </a:lnTo>
                  <a:lnTo>
                    <a:pt x="61" y="420"/>
                  </a:lnTo>
                  <a:lnTo>
                    <a:pt x="62" y="429"/>
                  </a:lnTo>
                  <a:lnTo>
                    <a:pt x="61" y="438"/>
                  </a:lnTo>
                  <a:lnTo>
                    <a:pt x="59" y="445"/>
                  </a:lnTo>
                  <a:lnTo>
                    <a:pt x="56" y="449"/>
                  </a:lnTo>
                  <a:lnTo>
                    <a:pt x="54" y="453"/>
                  </a:lnTo>
                  <a:lnTo>
                    <a:pt x="55" y="457"/>
                  </a:lnTo>
                  <a:lnTo>
                    <a:pt x="55" y="458"/>
                  </a:lnTo>
                  <a:lnTo>
                    <a:pt x="52" y="458"/>
                  </a:lnTo>
                  <a:lnTo>
                    <a:pt x="50" y="462"/>
                  </a:lnTo>
                  <a:lnTo>
                    <a:pt x="46" y="468"/>
                  </a:lnTo>
                  <a:lnTo>
                    <a:pt x="43" y="471"/>
                  </a:lnTo>
                  <a:lnTo>
                    <a:pt x="40" y="473"/>
                  </a:lnTo>
                  <a:lnTo>
                    <a:pt x="40" y="475"/>
                  </a:lnTo>
                  <a:lnTo>
                    <a:pt x="43" y="479"/>
                  </a:lnTo>
                  <a:lnTo>
                    <a:pt x="44" y="483"/>
                  </a:lnTo>
                  <a:lnTo>
                    <a:pt x="45" y="490"/>
                  </a:lnTo>
                  <a:lnTo>
                    <a:pt x="43" y="498"/>
                  </a:lnTo>
                  <a:lnTo>
                    <a:pt x="40" y="509"/>
                  </a:lnTo>
                  <a:lnTo>
                    <a:pt x="38" y="512"/>
                  </a:lnTo>
                  <a:lnTo>
                    <a:pt x="31" y="535"/>
                  </a:lnTo>
                  <a:lnTo>
                    <a:pt x="26" y="546"/>
                  </a:lnTo>
                  <a:lnTo>
                    <a:pt x="24" y="550"/>
                  </a:lnTo>
                  <a:lnTo>
                    <a:pt x="20" y="554"/>
                  </a:lnTo>
                  <a:lnTo>
                    <a:pt x="18" y="558"/>
                  </a:lnTo>
                  <a:lnTo>
                    <a:pt x="16" y="562"/>
                  </a:lnTo>
                  <a:lnTo>
                    <a:pt x="8" y="573"/>
                  </a:lnTo>
                  <a:lnTo>
                    <a:pt x="1" y="581"/>
                  </a:lnTo>
                  <a:lnTo>
                    <a:pt x="0" y="583"/>
                  </a:lnTo>
                  <a:lnTo>
                    <a:pt x="1" y="585"/>
                  </a:lnTo>
                  <a:lnTo>
                    <a:pt x="5" y="586"/>
                  </a:lnTo>
                  <a:lnTo>
                    <a:pt x="8" y="586"/>
                  </a:lnTo>
                  <a:lnTo>
                    <a:pt x="11" y="582"/>
                  </a:lnTo>
                  <a:lnTo>
                    <a:pt x="14" y="582"/>
                  </a:lnTo>
                  <a:lnTo>
                    <a:pt x="15" y="581"/>
                  </a:lnTo>
                  <a:lnTo>
                    <a:pt x="19" y="581"/>
                  </a:lnTo>
                  <a:lnTo>
                    <a:pt x="25" y="582"/>
                  </a:lnTo>
                  <a:lnTo>
                    <a:pt x="33" y="581"/>
                  </a:lnTo>
                  <a:lnTo>
                    <a:pt x="45" y="578"/>
                  </a:lnTo>
                  <a:lnTo>
                    <a:pt x="45" y="582"/>
                  </a:lnTo>
                  <a:lnTo>
                    <a:pt x="47" y="582"/>
                  </a:lnTo>
                  <a:lnTo>
                    <a:pt x="49" y="586"/>
                  </a:lnTo>
                  <a:lnTo>
                    <a:pt x="55" y="588"/>
                  </a:lnTo>
                  <a:lnTo>
                    <a:pt x="59" y="588"/>
                  </a:lnTo>
                  <a:lnTo>
                    <a:pt x="61" y="588"/>
                  </a:lnTo>
                  <a:lnTo>
                    <a:pt x="66" y="592"/>
                  </a:lnTo>
                  <a:lnTo>
                    <a:pt x="74" y="595"/>
                  </a:lnTo>
                  <a:lnTo>
                    <a:pt x="76" y="595"/>
                  </a:lnTo>
                  <a:lnTo>
                    <a:pt x="81" y="596"/>
                  </a:lnTo>
                  <a:lnTo>
                    <a:pt x="86" y="601"/>
                  </a:lnTo>
                  <a:lnTo>
                    <a:pt x="92" y="607"/>
                  </a:lnTo>
                  <a:lnTo>
                    <a:pt x="96" y="604"/>
                  </a:lnTo>
                  <a:lnTo>
                    <a:pt x="97" y="604"/>
                  </a:lnTo>
                  <a:lnTo>
                    <a:pt x="100" y="611"/>
                  </a:lnTo>
                  <a:lnTo>
                    <a:pt x="107" y="611"/>
                  </a:lnTo>
                  <a:lnTo>
                    <a:pt x="131" y="606"/>
                  </a:lnTo>
                  <a:lnTo>
                    <a:pt x="146" y="603"/>
                  </a:lnTo>
                  <a:lnTo>
                    <a:pt x="151" y="603"/>
                  </a:lnTo>
                  <a:lnTo>
                    <a:pt x="152" y="604"/>
                  </a:lnTo>
                  <a:lnTo>
                    <a:pt x="157" y="607"/>
                  </a:lnTo>
                  <a:lnTo>
                    <a:pt x="159" y="597"/>
                  </a:lnTo>
                  <a:lnTo>
                    <a:pt x="161" y="587"/>
                  </a:lnTo>
                  <a:lnTo>
                    <a:pt x="159" y="567"/>
                  </a:lnTo>
                  <a:lnTo>
                    <a:pt x="159" y="556"/>
                  </a:lnTo>
                  <a:lnTo>
                    <a:pt x="168" y="547"/>
                  </a:lnTo>
                  <a:lnTo>
                    <a:pt x="168" y="546"/>
                  </a:lnTo>
                  <a:lnTo>
                    <a:pt x="169" y="542"/>
                  </a:lnTo>
                  <a:lnTo>
                    <a:pt x="172" y="539"/>
                  </a:lnTo>
                  <a:lnTo>
                    <a:pt x="172" y="537"/>
                  </a:lnTo>
                  <a:lnTo>
                    <a:pt x="176" y="535"/>
                  </a:lnTo>
                  <a:lnTo>
                    <a:pt x="179" y="534"/>
                  </a:lnTo>
                  <a:lnTo>
                    <a:pt x="184" y="532"/>
                  </a:lnTo>
                  <a:lnTo>
                    <a:pt x="188" y="529"/>
                  </a:lnTo>
                  <a:lnTo>
                    <a:pt x="190" y="527"/>
                  </a:lnTo>
                  <a:lnTo>
                    <a:pt x="190" y="525"/>
                  </a:lnTo>
                  <a:lnTo>
                    <a:pt x="195" y="520"/>
                  </a:lnTo>
                  <a:lnTo>
                    <a:pt x="198" y="512"/>
                  </a:lnTo>
                  <a:lnTo>
                    <a:pt x="200" y="511"/>
                  </a:lnTo>
                  <a:lnTo>
                    <a:pt x="203" y="512"/>
                  </a:lnTo>
                  <a:lnTo>
                    <a:pt x="205" y="511"/>
                  </a:lnTo>
                  <a:lnTo>
                    <a:pt x="207" y="511"/>
                  </a:lnTo>
                  <a:lnTo>
                    <a:pt x="209" y="510"/>
                  </a:lnTo>
                  <a:lnTo>
                    <a:pt x="212" y="510"/>
                  </a:lnTo>
                  <a:lnTo>
                    <a:pt x="219" y="512"/>
                  </a:lnTo>
                  <a:lnTo>
                    <a:pt x="223" y="512"/>
                  </a:lnTo>
                  <a:lnTo>
                    <a:pt x="223" y="512"/>
                  </a:lnTo>
                  <a:lnTo>
                    <a:pt x="225" y="510"/>
                  </a:lnTo>
                  <a:lnTo>
                    <a:pt x="227" y="508"/>
                  </a:lnTo>
                  <a:lnTo>
                    <a:pt x="229" y="498"/>
                  </a:lnTo>
                  <a:lnTo>
                    <a:pt x="234" y="494"/>
                  </a:lnTo>
                  <a:lnTo>
                    <a:pt x="233" y="491"/>
                  </a:lnTo>
                  <a:lnTo>
                    <a:pt x="232" y="490"/>
                  </a:lnTo>
                  <a:lnTo>
                    <a:pt x="222" y="490"/>
                  </a:lnTo>
                  <a:lnTo>
                    <a:pt x="219" y="490"/>
                  </a:lnTo>
                  <a:lnTo>
                    <a:pt x="218" y="489"/>
                  </a:lnTo>
                  <a:lnTo>
                    <a:pt x="214" y="479"/>
                  </a:lnTo>
                  <a:lnTo>
                    <a:pt x="213" y="475"/>
                  </a:lnTo>
                  <a:lnTo>
                    <a:pt x="209" y="473"/>
                  </a:lnTo>
                  <a:lnTo>
                    <a:pt x="209" y="471"/>
                  </a:lnTo>
                  <a:lnTo>
                    <a:pt x="210" y="468"/>
                  </a:lnTo>
                  <a:lnTo>
                    <a:pt x="210" y="466"/>
                  </a:lnTo>
                  <a:lnTo>
                    <a:pt x="205" y="459"/>
                  </a:lnTo>
                  <a:lnTo>
                    <a:pt x="205" y="458"/>
                  </a:lnTo>
                  <a:lnTo>
                    <a:pt x="209" y="455"/>
                  </a:lnTo>
                  <a:lnTo>
                    <a:pt x="213" y="453"/>
                  </a:lnTo>
                  <a:lnTo>
                    <a:pt x="213" y="452"/>
                  </a:lnTo>
                  <a:lnTo>
                    <a:pt x="213" y="448"/>
                  </a:lnTo>
                  <a:lnTo>
                    <a:pt x="213" y="448"/>
                  </a:lnTo>
                  <a:lnTo>
                    <a:pt x="213" y="447"/>
                  </a:lnTo>
                  <a:lnTo>
                    <a:pt x="215" y="443"/>
                  </a:lnTo>
                  <a:lnTo>
                    <a:pt x="218" y="439"/>
                  </a:lnTo>
                  <a:lnTo>
                    <a:pt x="218" y="435"/>
                  </a:lnTo>
                  <a:lnTo>
                    <a:pt x="219" y="430"/>
                  </a:lnTo>
                  <a:lnTo>
                    <a:pt x="220" y="428"/>
                  </a:lnTo>
                  <a:lnTo>
                    <a:pt x="224" y="424"/>
                  </a:lnTo>
                  <a:lnTo>
                    <a:pt x="236" y="418"/>
                  </a:lnTo>
                  <a:lnTo>
                    <a:pt x="240" y="416"/>
                  </a:lnTo>
                  <a:lnTo>
                    <a:pt x="243" y="412"/>
                  </a:lnTo>
                  <a:lnTo>
                    <a:pt x="244" y="407"/>
                  </a:lnTo>
                  <a:lnTo>
                    <a:pt x="254" y="392"/>
                  </a:lnTo>
                  <a:lnTo>
                    <a:pt x="255" y="387"/>
                  </a:lnTo>
                  <a:lnTo>
                    <a:pt x="255" y="386"/>
                  </a:lnTo>
                  <a:lnTo>
                    <a:pt x="249" y="382"/>
                  </a:lnTo>
                  <a:lnTo>
                    <a:pt x="246" y="382"/>
                  </a:lnTo>
                  <a:lnTo>
                    <a:pt x="244" y="381"/>
                  </a:lnTo>
                  <a:lnTo>
                    <a:pt x="243" y="377"/>
                  </a:lnTo>
                  <a:lnTo>
                    <a:pt x="243" y="372"/>
                  </a:lnTo>
                  <a:lnTo>
                    <a:pt x="238" y="367"/>
                  </a:lnTo>
                  <a:lnTo>
                    <a:pt x="236" y="365"/>
                  </a:lnTo>
                  <a:lnTo>
                    <a:pt x="235" y="363"/>
                  </a:lnTo>
                  <a:lnTo>
                    <a:pt x="236" y="360"/>
                  </a:lnTo>
                  <a:lnTo>
                    <a:pt x="236" y="358"/>
                  </a:lnTo>
                  <a:lnTo>
                    <a:pt x="236" y="357"/>
                  </a:lnTo>
                  <a:lnTo>
                    <a:pt x="233" y="351"/>
                  </a:lnTo>
                  <a:lnTo>
                    <a:pt x="232" y="348"/>
                  </a:lnTo>
                  <a:lnTo>
                    <a:pt x="233" y="346"/>
                  </a:lnTo>
                  <a:lnTo>
                    <a:pt x="235" y="343"/>
                  </a:lnTo>
                  <a:lnTo>
                    <a:pt x="235" y="341"/>
                  </a:lnTo>
                  <a:lnTo>
                    <a:pt x="236" y="338"/>
                  </a:lnTo>
                  <a:lnTo>
                    <a:pt x="235" y="335"/>
                  </a:lnTo>
                  <a:lnTo>
                    <a:pt x="233" y="330"/>
                  </a:lnTo>
                  <a:lnTo>
                    <a:pt x="230" y="326"/>
                  </a:lnTo>
                  <a:lnTo>
                    <a:pt x="225" y="316"/>
                  </a:lnTo>
                  <a:lnTo>
                    <a:pt x="224" y="312"/>
                  </a:lnTo>
                  <a:lnTo>
                    <a:pt x="223" y="312"/>
                  </a:lnTo>
                  <a:lnTo>
                    <a:pt x="220" y="309"/>
                  </a:lnTo>
                  <a:lnTo>
                    <a:pt x="219" y="306"/>
                  </a:lnTo>
                  <a:lnTo>
                    <a:pt x="220" y="304"/>
                  </a:lnTo>
                  <a:lnTo>
                    <a:pt x="224" y="302"/>
                  </a:lnTo>
                  <a:lnTo>
                    <a:pt x="228" y="296"/>
                  </a:lnTo>
                  <a:lnTo>
                    <a:pt x="229" y="297"/>
                  </a:lnTo>
                  <a:lnTo>
                    <a:pt x="228" y="302"/>
                  </a:lnTo>
                  <a:lnTo>
                    <a:pt x="230" y="305"/>
                  </a:lnTo>
                  <a:lnTo>
                    <a:pt x="234" y="307"/>
                  </a:lnTo>
                  <a:lnTo>
                    <a:pt x="236" y="309"/>
                  </a:lnTo>
                  <a:lnTo>
                    <a:pt x="243" y="310"/>
                  </a:lnTo>
                  <a:lnTo>
                    <a:pt x="248" y="311"/>
                  </a:lnTo>
                  <a:lnTo>
                    <a:pt x="263" y="312"/>
                  </a:lnTo>
                  <a:lnTo>
                    <a:pt x="269" y="312"/>
                  </a:lnTo>
                  <a:lnTo>
                    <a:pt x="269" y="312"/>
                  </a:lnTo>
                  <a:lnTo>
                    <a:pt x="273" y="307"/>
                  </a:lnTo>
                  <a:lnTo>
                    <a:pt x="274" y="306"/>
                  </a:lnTo>
                  <a:lnTo>
                    <a:pt x="278" y="302"/>
                  </a:lnTo>
                  <a:lnTo>
                    <a:pt x="285" y="295"/>
                  </a:lnTo>
                  <a:lnTo>
                    <a:pt x="289" y="289"/>
                  </a:lnTo>
                  <a:lnTo>
                    <a:pt x="290" y="285"/>
                  </a:lnTo>
                  <a:lnTo>
                    <a:pt x="291" y="282"/>
                  </a:lnTo>
                  <a:lnTo>
                    <a:pt x="291" y="279"/>
                  </a:lnTo>
                  <a:lnTo>
                    <a:pt x="290" y="271"/>
                  </a:lnTo>
                  <a:lnTo>
                    <a:pt x="290" y="269"/>
                  </a:lnTo>
                  <a:lnTo>
                    <a:pt x="285" y="264"/>
                  </a:lnTo>
                  <a:lnTo>
                    <a:pt x="284" y="261"/>
                  </a:lnTo>
                  <a:lnTo>
                    <a:pt x="283" y="256"/>
                  </a:lnTo>
                  <a:lnTo>
                    <a:pt x="283" y="254"/>
                  </a:lnTo>
                  <a:lnTo>
                    <a:pt x="284" y="251"/>
                  </a:lnTo>
                  <a:lnTo>
                    <a:pt x="286" y="251"/>
                  </a:lnTo>
                  <a:lnTo>
                    <a:pt x="290" y="248"/>
                  </a:lnTo>
                  <a:lnTo>
                    <a:pt x="299" y="248"/>
                  </a:lnTo>
                  <a:lnTo>
                    <a:pt x="307" y="240"/>
                  </a:lnTo>
                  <a:lnTo>
                    <a:pt x="309" y="240"/>
                  </a:lnTo>
                  <a:lnTo>
                    <a:pt x="310" y="239"/>
                  </a:lnTo>
                  <a:lnTo>
                    <a:pt x="309" y="235"/>
                  </a:lnTo>
                  <a:lnTo>
                    <a:pt x="307" y="230"/>
                  </a:lnTo>
                  <a:lnTo>
                    <a:pt x="307" y="227"/>
                  </a:lnTo>
                  <a:lnTo>
                    <a:pt x="309" y="224"/>
                  </a:lnTo>
                  <a:lnTo>
                    <a:pt x="311" y="220"/>
                  </a:lnTo>
                  <a:lnTo>
                    <a:pt x="312" y="218"/>
                  </a:lnTo>
                  <a:lnTo>
                    <a:pt x="314" y="213"/>
                  </a:lnTo>
                  <a:lnTo>
                    <a:pt x="317" y="195"/>
                  </a:lnTo>
                  <a:lnTo>
                    <a:pt x="320" y="183"/>
                  </a:lnTo>
                  <a:lnTo>
                    <a:pt x="322" y="179"/>
                  </a:lnTo>
                  <a:lnTo>
                    <a:pt x="324" y="178"/>
                  </a:lnTo>
                  <a:lnTo>
                    <a:pt x="322" y="176"/>
                  </a:lnTo>
                  <a:lnTo>
                    <a:pt x="320" y="171"/>
                  </a:lnTo>
                  <a:lnTo>
                    <a:pt x="320" y="169"/>
                  </a:lnTo>
                  <a:lnTo>
                    <a:pt x="320" y="166"/>
                  </a:lnTo>
                  <a:lnTo>
                    <a:pt x="320" y="162"/>
                  </a:lnTo>
                  <a:lnTo>
                    <a:pt x="320" y="161"/>
                  </a:lnTo>
                  <a:lnTo>
                    <a:pt x="331" y="157"/>
                  </a:lnTo>
                  <a:lnTo>
                    <a:pt x="338" y="146"/>
                  </a:lnTo>
                  <a:lnTo>
                    <a:pt x="342" y="145"/>
                  </a:lnTo>
                  <a:lnTo>
                    <a:pt x="350" y="138"/>
                  </a:lnTo>
                  <a:lnTo>
                    <a:pt x="352" y="137"/>
                  </a:lnTo>
                  <a:lnTo>
                    <a:pt x="356" y="138"/>
                  </a:lnTo>
                  <a:lnTo>
                    <a:pt x="360" y="138"/>
                  </a:lnTo>
                  <a:lnTo>
                    <a:pt x="361" y="137"/>
                  </a:lnTo>
                  <a:lnTo>
                    <a:pt x="365" y="137"/>
                  </a:lnTo>
                  <a:lnTo>
                    <a:pt x="373" y="131"/>
                  </a:lnTo>
                  <a:lnTo>
                    <a:pt x="377" y="127"/>
                  </a:lnTo>
                  <a:lnTo>
                    <a:pt x="383" y="126"/>
                  </a:lnTo>
                  <a:lnTo>
                    <a:pt x="386" y="122"/>
                  </a:lnTo>
                  <a:lnTo>
                    <a:pt x="389" y="120"/>
                  </a:lnTo>
                  <a:lnTo>
                    <a:pt x="397" y="113"/>
                  </a:lnTo>
                  <a:lnTo>
                    <a:pt x="397" y="106"/>
                  </a:lnTo>
                  <a:lnTo>
                    <a:pt x="394" y="100"/>
                  </a:lnTo>
                  <a:lnTo>
                    <a:pt x="392" y="97"/>
                  </a:lnTo>
                  <a:lnTo>
                    <a:pt x="388" y="95"/>
                  </a:lnTo>
                  <a:lnTo>
                    <a:pt x="384" y="94"/>
                  </a:lnTo>
                  <a:lnTo>
                    <a:pt x="372" y="91"/>
                  </a:lnTo>
                  <a:lnTo>
                    <a:pt x="372" y="87"/>
                  </a:lnTo>
                  <a:lnTo>
                    <a:pt x="373" y="80"/>
                  </a:lnTo>
                  <a:lnTo>
                    <a:pt x="373" y="77"/>
                  </a:lnTo>
                  <a:lnTo>
                    <a:pt x="376" y="75"/>
                  </a:lnTo>
                  <a:lnTo>
                    <a:pt x="377" y="70"/>
                  </a:lnTo>
                  <a:lnTo>
                    <a:pt x="377" y="62"/>
                  </a:lnTo>
                  <a:lnTo>
                    <a:pt x="378" y="57"/>
                  </a:lnTo>
                  <a:lnTo>
                    <a:pt x="377" y="55"/>
                  </a:lnTo>
                  <a:lnTo>
                    <a:pt x="372" y="55"/>
                  </a:lnTo>
                  <a:lnTo>
                    <a:pt x="366" y="54"/>
                  </a:lnTo>
                  <a:lnTo>
                    <a:pt x="365" y="54"/>
                  </a:lnTo>
                  <a:lnTo>
                    <a:pt x="362" y="51"/>
                  </a:lnTo>
                  <a:lnTo>
                    <a:pt x="362" y="50"/>
                  </a:lnTo>
                  <a:lnTo>
                    <a:pt x="358" y="46"/>
                  </a:lnTo>
                  <a:lnTo>
                    <a:pt x="356" y="46"/>
                  </a:lnTo>
                  <a:lnTo>
                    <a:pt x="352" y="50"/>
                  </a:lnTo>
                  <a:lnTo>
                    <a:pt x="350" y="50"/>
                  </a:lnTo>
                  <a:lnTo>
                    <a:pt x="347" y="48"/>
                  </a:lnTo>
                  <a:lnTo>
                    <a:pt x="343" y="45"/>
                  </a:lnTo>
                  <a:lnTo>
                    <a:pt x="332" y="41"/>
                  </a:lnTo>
                  <a:lnTo>
                    <a:pt x="331" y="40"/>
                  </a:lnTo>
                  <a:lnTo>
                    <a:pt x="330" y="39"/>
                  </a:lnTo>
                  <a:lnTo>
                    <a:pt x="327" y="40"/>
                  </a:lnTo>
                  <a:lnTo>
                    <a:pt x="326" y="41"/>
                  </a:lnTo>
                  <a:lnTo>
                    <a:pt x="325" y="41"/>
                  </a:lnTo>
                  <a:lnTo>
                    <a:pt x="324" y="46"/>
                  </a:lnTo>
                  <a:lnTo>
                    <a:pt x="322" y="48"/>
                  </a:lnTo>
                  <a:lnTo>
                    <a:pt x="320" y="50"/>
                  </a:lnTo>
                  <a:lnTo>
                    <a:pt x="315" y="50"/>
                  </a:lnTo>
                  <a:lnTo>
                    <a:pt x="300" y="51"/>
                  </a:lnTo>
                  <a:lnTo>
                    <a:pt x="299" y="50"/>
                  </a:lnTo>
                  <a:lnTo>
                    <a:pt x="299" y="48"/>
                  </a:lnTo>
                  <a:lnTo>
                    <a:pt x="296" y="46"/>
                  </a:lnTo>
                  <a:lnTo>
                    <a:pt x="291" y="45"/>
                  </a:lnTo>
                  <a:lnTo>
                    <a:pt x="285" y="45"/>
                  </a:lnTo>
                  <a:lnTo>
                    <a:pt x="284" y="44"/>
                  </a:lnTo>
                  <a:lnTo>
                    <a:pt x="284" y="40"/>
                  </a:lnTo>
                  <a:lnTo>
                    <a:pt x="283" y="39"/>
                  </a:lnTo>
                  <a:lnTo>
                    <a:pt x="279" y="38"/>
                  </a:lnTo>
                  <a:lnTo>
                    <a:pt x="278" y="33"/>
                  </a:lnTo>
                  <a:lnTo>
                    <a:pt x="261" y="34"/>
                  </a:lnTo>
                  <a:lnTo>
                    <a:pt x="261" y="29"/>
                  </a:lnTo>
                  <a:lnTo>
                    <a:pt x="259" y="30"/>
                  </a:lnTo>
                  <a:lnTo>
                    <a:pt x="258" y="31"/>
                  </a:lnTo>
                  <a:lnTo>
                    <a:pt x="255" y="34"/>
                  </a:lnTo>
                  <a:lnTo>
                    <a:pt x="253" y="34"/>
                  </a:lnTo>
                  <a:lnTo>
                    <a:pt x="245" y="34"/>
                  </a:lnTo>
                  <a:lnTo>
                    <a:pt x="238" y="33"/>
                  </a:lnTo>
                  <a:lnTo>
                    <a:pt x="234" y="31"/>
                  </a:lnTo>
                  <a:lnTo>
                    <a:pt x="233" y="29"/>
                  </a:lnTo>
                  <a:lnTo>
                    <a:pt x="233" y="28"/>
                  </a:lnTo>
                  <a:lnTo>
                    <a:pt x="232" y="24"/>
                  </a:lnTo>
                  <a:lnTo>
                    <a:pt x="233" y="21"/>
                  </a:lnTo>
                  <a:lnTo>
                    <a:pt x="234" y="20"/>
                  </a:lnTo>
                  <a:lnTo>
                    <a:pt x="240" y="11"/>
                  </a:lnTo>
                  <a:lnTo>
                    <a:pt x="243" y="11"/>
                  </a:lnTo>
                  <a:lnTo>
                    <a:pt x="243" y="10"/>
                  </a:lnTo>
                  <a:lnTo>
                    <a:pt x="241" y="8"/>
                  </a:lnTo>
                  <a:lnTo>
                    <a:pt x="240" y="8"/>
                  </a:lnTo>
                  <a:lnTo>
                    <a:pt x="239" y="8"/>
                  </a:lnTo>
                  <a:lnTo>
                    <a:pt x="238" y="7"/>
                  </a:lnTo>
                  <a:lnTo>
                    <a:pt x="235" y="2"/>
                  </a:lnTo>
                  <a:lnTo>
                    <a:pt x="235" y="0"/>
                  </a:lnTo>
                  <a:lnTo>
                    <a:pt x="232" y="0"/>
                  </a:lnTo>
                  <a:lnTo>
                    <a:pt x="213" y="2"/>
                  </a:lnTo>
                  <a:lnTo>
                    <a:pt x="205" y="0"/>
                  </a:lnTo>
                  <a:lnTo>
                    <a:pt x="199" y="0"/>
                  </a:lnTo>
                  <a:lnTo>
                    <a:pt x="192" y="3"/>
                  </a:lnTo>
                  <a:lnTo>
                    <a:pt x="177" y="10"/>
                  </a:lnTo>
                  <a:lnTo>
                    <a:pt x="168" y="15"/>
                  </a:lnTo>
                  <a:lnTo>
                    <a:pt x="166" y="20"/>
                  </a:lnTo>
                  <a:lnTo>
                    <a:pt x="166" y="28"/>
                  </a:lnTo>
                  <a:lnTo>
                    <a:pt x="168" y="38"/>
                  </a:lnTo>
                  <a:lnTo>
                    <a:pt x="166" y="50"/>
                  </a:lnTo>
                  <a:lnTo>
                    <a:pt x="164" y="60"/>
                  </a:lnTo>
                  <a:lnTo>
                    <a:pt x="164" y="76"/>
                  </a:lnTo>
                  <a:lnTo>
                    <a:pt x="164" y="81"/>
                  </a:lnTo>
                  <a:lnTo>
                    <a:pt x="163" y="89"/>
                  </a:lnTo>
                  <a:lnTo>
                    <a:pt x="163" y="95"/>
                  </a:lnTo>
                  <a:lnTo>
                    <a:pt x="166" y="101"/>
                  </a:lnTo>
                  <a:lnTo>
                    <a:pt x="163" y="103"/>
                  </a:lnTo>
                  <a:lnTo>
                    <a:pt x="161" y="117"/>
                  </a:lnTo>
                  <a:lnTo>
                    <a:pt x="156" y="132"/>
                  </a:lnTo>
                  <a:lnTo>
                    <a:pt x="154" y="136"/>
                  </a:lnTo>
                  <a:lnTo>
                    <a:pt x="154" y="140"/>
                  </a:lnTo>
                  <a:lnTo>
                    <a:pt x="153" y="141"/>
                  </a:lnTo>
                  <a:lnTo>
                    <a:pt x="148" y="143"/>
                  </a:lnTo>
                  <a:lnTo>
                    <a:pt x="143" y="153"/>
                  </a:lnTo>
                  <a:lnTo>
                    <a:pt x="142" y="157"/>
                  </a:lnTo>
                  <a:lnTo>
                    <a:pt x="142" y="158"/>
                  </a:lnTo>
                  <a:lnTo>
                    <a:pt x="146" y="156"/>
                  </a:lnTo>
                  <a:lnTo>
                    <a:pt x="149" y="148"/>
                  </a:lnTo>
                  <a:lnTo>
                    <a:pt x="149" y="147"/>
                  </a:lnTo>
                  <a:lnTo>
                    <a:pt x="151" y="143"/>
                  </a:lnTo>
                  <a:lnTo>
                    <a:pt x="152" y="143"/>
                  </a:lnTo>
                  <a:lnTo>
                    <a:pt x="153" y="145"/>
                  </a:lnTo>
                  <a:lnTo>
                    <a:pt x="153" y="147"/>
                  </a:lnTo>
                  <a:lnTo>
                    <a:pt x="152" y="156"/>
                  </a:lnTo>
                  <a:lnTo>
                    <a:pt x="149" y="157"/>
                  </a:lnTo>
                  <a:lnTo>
                    <a:pt x="148" y="161"/>
                  </a:lnTo>
                  <a:lnTo>
                    <a:pt x="147" y="161"/>
                  </a:lnTo>
                  <a:lnTo>
                    <a:pt x="138" y="162"/>
                  </a:lnTo>
                  <a:lnTo>
                    <a:pt x="128" y="181"/>
                  </a:lnTo>
                  <a:lnTo>
                    <a:pt x="128" y="181"/>
                  </a:lnTo>
                  <a:lnTo>
                    <a:pt x="125" y="187"/>
                  </a:lnTo>
                  <a:lnTo>
                    <a:pt x="115" y="203"/>
                  </a:lnTo>
                  <a:lnTo>
                    <a:pt x="113" y="209"/>
                  </a:lnTo>
                  <a:lnTo>
                    <a:pt x="116" y="214"/>
                  </a:lnTo>
                  <a:lnTo>
                    <a:pt x="120" y="2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6" name="Freeform 1532">
              <a:extLst>
                <a:ext uri="{FF2B5EF4-FFF2-40B4-BE49-F238E27FC236}">
                  <a16:creationId xmlns:a16="http://schemas.microsoft.com/office/drawing/2014/main" id="{B04B7722-7106-C797-79DB-D3BE2242EABA}"/>
                </a:ext>
              </a:extLst>
            </p:cNvPr>
            <p:cNvSpPr>
              <a:spLocks/>
            </p:cNvSpPr>
            <p:nvPr/>
          </p:nvSpPr>
          <p:spPr bwMode="auto">
            <a:xfrm>
              <a:off x="3406762" y="4580533"/>
              <a:ext cx="386214" cy="254677"/>
            </a:xfrm>
            <a:custGeom>
              <a:avLst/>
              <a:gdLst/>
              <a:ahLst/>
              <a:cxnLst>
                <a:cxn ang="0">
                  <a:pos x="36" y="169"/>
                </a:cxn>
                <a:cxn ang="0">
                  <a:pos x="46" y="160"/>
                </a:cxn>
                <a:cxn ang="0">
                  <a:pos x="43" y="152"/>
                </a:cxn>
                <a:cxn ang="0">
                  <a:pos x="23" y="134"/>
                </a:cxn>
                <a:cxn ang="0">
                  <a:pos x="21" y="119"/>
                </a:cxn>
                <a:cxn ang="0">
                  <a:pos x="15" y="104"/>
                </a:cxn>
                <a:cxn ang="0">
                  <a:pos x="10" y="87"/>
                </a:cxn>
                <a:cxn ang="0">
                  <a:pos x="1" y="73"/>
                </a:cxn>
                <a:cxn ang="0">
                  <a:pos x="17" y="59"/>
                </a:cxn>
                <a:cxn ang="0">
                  <a:pos x="26" y="51"/>
                </a:cxn>
                <a:cxn ang="0">
                  <a:pos x="43" y="48"/>
                </a:cxn>
                <a:cxn ang="0">
                  <a:pos x="56" y="54"/>
                </a:cxn>
                <a:cxn ang="0">
                  <a:pos x="66" y="57"/>
                </a:cxn>
                <a:cxn ang="0">
                  <a:pos x="84" y="58"/>
                </a:cxn>
                <a:cxn ang="0">
                  <a:pos x="94" y="62"/>
                </a:cxn>
                <a:cxn ang="0">
                  <a:pos x="113" y="55"/>
                </a:cxn>
                <a:cxn ang="0">
                  <a:pos x="124" y="43"/>
                </a:cxn>
                <a:cxn ang="0">
                  <a:pos x="134" y="33"/>
                </a:cxn>
                <a:cxn ang="0">
                  <a:pos x="145" y="29"/>
                </a:cxn>
                <a:cxn ang="0">
                  <a:pos x="168" y="27"/>
                </a:cxn>
                <a:cxn ang="0">
                  <a:pos x="181" y="31"/>
                </a:cxn>
                <a:cxn ang="0">
                  <a:pos x="197" y="26"/>
                </a:cxn>
                <a:cxn ang="0">
                  <a:pos x="215" y="24"/>
                </a:cxn>
                <a:cxn ang="0">
                  <a:pos x="224" y="23"/>
                </a:cxn>
                <a:cxn ang="0">
                  <a:pos x="216" y="8"/>
                </a:cxn>
                <a:cxn ang="0">
                  <a:pos x="231" y="2"/>
                </a:cxn>
                <a:cxn ang="0">
                  <a:pos x="248" y="1"/>
                </a:cxn>
                <a:cxn ang="0">
                  <a:pos x="252" y="9"/>
                </a:cxn>
                <a:cxn ang="0">
                  <a:pos x="252" y="22"/>
                </a:cxn>
                <a:cxn ang="0">
                  <a:pos x="276" y="43"/>
                </a:cxn>
                <a:cxn ang="0">
                  <a:pos x="262" y="41"/>
                </a:cxn>
                <a:cxn ang="0">
                  <a:pos x="247" y="43"/>
                </a:cxn>
                <a:cxn ang="0">
                  <a:pos x="251" y="57"/>
                </a:cxn>
                <a:cxn ang="0">
                  <a:pos x="243" y="62"/>
                </a:cxn>
                <a:cxn ang="0">
                  <a:pos x="226" y="68"/>
                </a:cxn>
                <a:cxn ang="0">
                  <a:pos x="202" y="82"/>
                </a:cxn>
                <a:cxn ang="0">
                  <a:pos x="192" y="97"/>
                </a:cxn>
                <a:cxn ang="0">
                  <a:pos x="201" y="105"/>
                </a:cxn>
                <a:cxn ang="0">
                  <a:pos x="201" y="121"/>
                </a:cxn>
                <a:cxn ang="0">
                  <a:pos x="184" y="133"/>
                </a:cxn>
                <a:cxn ang="0">
                  <a:pos x="168" y="143"/>
                </a:cxn>
                <a:cxn ang="0">
                  <a:pos x="169" y="156"/>
                </a:cxn>
                <a:cxn ang="0">
                  <a:pos x="174" y="172"/>
                </a:cxn>
                <a:cxn ang="0">
                  <a:pos x="151" y="171"/>
                </a:cxn>
                <a:cxn ang="0">
                  <a:pos x="138" y="169"/>
                </a:cxn>
                <a:cxn ang="0">
                  <a:pos x="120" y="166"/>
                </a:cxn>
                <a:cxn ang="0">
                  <a:pos x="108" y="159"/>
                </a:cxn>
                <a:cxn ang="0">
                  <a:pos x="104" y="154"/>
                </a:cxn>
                <a:cxn ang="0">
                  <a:pos x="97" y="161"/>
                </a:cxn>
                <a:cxn ang="0">
                  <a:pos x="89" y="172"/>
                </a:cxn>
                <a:cxn ang="0">
                  <a:pos x="67" y="175"/>
                </a:cxn>
                <a:cxn ang="0">
                  <a:pos x="58" y="176"/>
                </a:cxn>
                <a:cxn ang="0">
                  <a:pos x="52" y="181"/>
                </a:cxn>
                <a:cxn ang="0">
                  <a:pos x="42" y="180"/>
                </a:cxn>
                <a:cxn ang="0">
                  <a:pos x="25" y="182"/>
                </a:cxn>
                <a:cxn ang="0">
                  <a:pos x="17" y="179"/>
                </a:cxn>
                <a:cxn ang="0">
                  <a:pos x="28" y="169"/>
                </a:cxn>
              </a:cxnLst>
              <a:rect l="0" t="0" r="r" b="b"/>
              <a:pathLst>
                <a:path w="276" h="182">
                  <a:moveTo>
                    <a:pt x="28" y="169"/>
                  </a:moveTo>
                  <a:lnTo>
                    <a:pt x="30" y="169"/>
                  </a:lnTo>
                  <a:lnTo>
                    <a:pt x="32" y="170"/>
                  </a:lnTo>
                  <a:lnTo>
                    <a:pt x="36" y="169"/>
                  </a:lnTo>
                  <a:lnTo>
                    <a:pt x="40" y="169"/>
                  </a:lnTo>
                  <a:lnTo>
                    <a:pt x="41" y="167"/>
                  </a:lnTo>
                  <a:lnTo>
                    <a:pt x="43" y="164"/>
                  </a:lnTo>
                  <a:lnTo>
                    <a:pt x="46" y="160"/>
                  </a:lnTo>
                  <a:lnTo>
                    <a:pt x="47" y="157"/>
                  </a:lnTo>
                  <a:lnTo>
                    <a:pt x="47" y="156"/>
                  </a:lnTo>
                  <a:lnTo>
                    <a:pt x="46" y="155"/>
                  </a:lnTo>
                  <a:lnTo>
                    <a:pt x="43" y="152"/>
                  </a:lnTo>
                  <a:lnTo>
                    <a:pt x="35" y="144"/>
                  </a:lnTo>
                  <a:lnTo>
                    <a:pt x="28" y="140"/>
                  </a:lnTo>
                  <a:lnTo>
                    <a:pt x="25" y="138"/>
                  </a:lnTo>
                  <a:lnTo>
                    <a:pt x="23" y="134"/>
                  </a:lnTo>
                  <a:lnTo>
                    <a:pt x="23" y="125"/>
                  </a:lnTo>
                  <a:lnTo>
                    <a:pt x="25" y="124"/>
                  </a:lnTo>
                  <a:lnTo>
                    <a:pt x="23" y="121"/>
                  </a:lnTo>
                  <a:lnTo>
                    <a:pt x="21" y="119"/>
                  </a:lnTo>
                  <a:lnTo>
                    <a:pt x="16" y="116"/>
                  </a:lnTo>
                  <a:lnTo>
                    <a:pt x="12" y="110"/>
                  </a:lnTo>
                  <a:lnTo>
                    <a:pt x="13" y="108"/>
                  </a:lnTo>
                  <a:lnTo>
                    <a:pt x="15" y="104"/>
                  </a:lnTo>
                  <a:lnTo>
                    <a:pt x="18" y="100"/>
                  </a:lnTo>
                  <a:lnTo>
                    <a:pt x="21" y="98"/>
                  </a:lnTo>
                  <a:lnTo>
                    <a:pt x="17" y="92"/>
                  </a:lnTo>
                  <a:lnTo>
                    <a:pt x="10" y="87"/>
                  </a:lnTo>
                  <a:lnTo>
                    <a:pt x="3" y="85"/>
                  </a:lnTo>
                  <a:lnTo>
                    <a:pt x="0" y="80"/>
                  </a:lnTo>
                  <a:lnTo>
                    <a:pt x="0" y="78"/>
                  </a:lnTo>
                  <a:lnTo>
                    <a:pt x="1" y="73"/>
                  </a:lnTo>
                  <a:lnTo>
                    <a:pt x="2" y="70"/>
                  </a:lnTo>
                  <a:lnTo>
                    <a:pt x="6" y="67"/>
                  </a:lnTo>
                  <a:lnTo>
                    <a:pt x="12" y="64"/>
                  </a:lnTo>
                  <a:lnTo>
                    <a:pt x="17" y="59"/>
                  </a:lnTo>
                  <a:lnTo>
                    <a:pt x="25" y="57"/>
                  </a:lnTo>
                  <a:lnTo>
                    <a:pt x="26" y="55"/>
                  </a:lnTo>
                  <a:lnTo>
                    <a:pt x="26" y="54"/>
                  </a:lnTo>
                  <a:lnTo>
                    <a:pt x="26" y="51"/>
                  </a:lnTo>
                  <a:lnTo>
                    <a:pt x="25" y="48"/>
                  </a:lnTo>
                  <a:lnTo>
                    <a:pt x="36" y="47"/>
                  </a:lnTo>
                  <a:lnTo>
                    <a:pt x="42" y="47"/>
                  </a:lnTo>
                  <a:lnTo>
                    <a:pt x="43" y="48"/>
                  </a:lnTo>
                  <a:lnTo>
                    <a:pt x="49" y="51"/>
                  </a:lnTo>
                  <a:lnTo>
                    <a:pt x="52" y="53"/>
                  </a:lnTo>
                  <a:lnTo>
                    <a:pt x="54" y="54"/>
                  </a:lnTo>
                  <a:lnTo>
                    <a:pt x="56" y="54"/>
                  </a:lnTo>
                  <a:lnTo>
                    <a:pt x="59" y="53"/>
                  </a:lnTo>
                  <a:lnTo>
                    <a:pt x="64" y="53"/>
                  </a:lnTo>
                  <a:lnTo>
                    <a:pt x="64" y="54"/>
                  </a:lnTo>
                  <a:lnTo>
                    <a:pt x="66" y="57"/>
                  </a:lnTo>
                  <a:lnTo>
                    <a:pt x="69" y="58"/>
                  </a:lnTo>
                  <a:lnTo>
                    <a:pt x="81" y="57"/>
                  </a:lnTo>
                  <a:lnTo>
                    <a:pt x="82" y="58"/>
                  </a:lnTo>
                  <a:lnTo>
                    <a:pt x="84" y="58"/>
                  </a:lnTo>
                  <a:lnTo>
                    <a:pt x="89" y="57"/>
                  </a:lnTo>
                  <a:lnTo>
                    <a:pt x="92" y="58"/>
                  </a:lnTo>
                  <a:lnTo>
                    <a:pt x="93" y="60"/>
                  </a:lnTo>
                  <a:lnTo>
                    <a:pt x="94" y="62"/>
                  </a:lnTo>
                  <a:lnTo>
                    <a:pt x="100" y="63"/>
                  </a:lnTo>
                  <a:lnTo>
                    <a:pt x="102" y="63"/>
                  </a:lnTo>
                  <a:lnTo>
                    <a:pt x="107" y="59"/>
                  </a:lnTo>
                  <a:lnTo>
                    <a:pt x="113" y="55"/>
                  </a:lnTo>
                  <a:lnTo>
                    <a:pt x="115" y="52"/>
                  </a:lnTo>
                  <a:lnTo>
                    <a:pt x="124" y="48"/>
                  </a:lnTo>
                  <a:lnTo>
                    <a:pt x="124" y="44"/>
                  </a:lnTo>
                  <a:lnTo>
                    <a:pt x="124" y="43"/>
                  </a:lnTo>
                  <a:lnTo>
                    <a:pt x="124" y="41"/>
                  </a:lnTo>
                  <a:lnTo>
                    <a:pt x="127" y="39"/>
                  </a:lnTo>
                  <a:lnTo>
                    <a:pt x="133" y="34"/>
                  </a:lnTo>
                  <a:lnTo>
                    <a:pt x="134" y="33"/>
                  </a:lnTo>
                  <a:lnTo>
                    <a:pt x="138" y="33"/>
                  </a:lnTo>
                  <a:lnTo>
                    <a:pt x="142" y="31"/>
                  </a:lnTo>
                  <a:lnTo>
                    <a:pt x="143" y="31"/>
                  </a:lnTo>
                  <a:lnTo>
                    <a:pt x="145" y="29"/>
                  </a:lnTo>
                  <a:lnTo>
                    <a:pt x="149" y="29"/>
                  </a:lnTo>
                  <a:lnTo>
                    <a:pt x="160" y="31"/>
                  </a:lnTo>
                  <a:lnTo>
                    <a:pt x="164" y="29"/>
                  </a:lnTo>
                  <a:lnTo>
                    <a:pt x="168" y="27"/>
                  </a:lnTo>
                  <a:lnTo>
                    <a:pt x="171" y="27"/>
                  </a:lnTo>
                  <a:lnTo>
                    <a:pt x="178" y="31"/>
                  </a:lnTo>
                  <a:lnTo>
                    <a:pt x="180" y="31"/>
                  </a:lnTo>
                  <a:lnTo>
                    <a:pt x="181" y="31"/>
                  </a:lnTo>
                  <a:lnTo>
                    <a:pt x="185" y="26"/>
                  </a:lnTo>
                  <a:lnTo>
                    <a:pt x="188" y="24"/>
                  </a:lnTo>
                  <a:lnTo>
                    <a:pt x="190" y="24"/>
                  </a:lnTo>
                  <a:lnTo>
                    <a:pt x="197" y="26"/>
                  </a:lnTo>
                  <a:lnTo>
                    <a:pt x="199" y="27"/>
                  </a:lnTo>
                  <a:lnTo>
                    <a:pt x="201" y="27"/>
                  </a:lnTo>
                  <a:lnTo>
                    <a:pt x="212" y="24"/>
                  </a:lnTo>
                  <a:lnTo>
                    <a:pt x="215" y="24"/>
                  </a:lnTo>
                  <a:lnTo>
                    <a:pt x="220" y="26"/>
                  </a:lnTo>
                  <a:lnTo>
                    <a:pt x="221" y="26"/>
                  </a:lnTo>
                  <a:lnTo>
                    <a:pt x="222" y="24"/>
                  </a:lnTo>
                  <a:lnTo>
                    <a:pt x="224" y="23"/>
                  </a:lnTo>
                  <a:lnTo>
                    <a:pt x="224" y="21"/>
                  </a:lnTo>
                  <a:lnTo>
                    <a:pt x="222" y="18"/>
                  </a:lnTo>
                  <a:lnTo>
                    <a:pt x="219" y="13"/>
                  </a:lnTo>
                  <a:lnTo>
                    <a:pt x="216" y="8"/>
                  </a:lnTo>
                  <a:lnTo>
                    <a:pt x="216" y="6"/>
                  </a:lnTo>
                  <a:lnTo>
                    <a:pt x="219" y="5"/>
                  </a:lnTo>
                  <a:lnTo>
                    <a:pt x="229" y="1"/>
                  </a:lnTo>
                  <a:lnTo>
                    <a:pt x="231" y="2"/>
                  </a:lnTo>
                  <a:lnTo>
                    <a:pt x="236" y="2"/>
                  </a:lnTo>
                  <a:lnTo>
                    <a:pt x="240" y="1"/>
                  </a:lnTo>
                  <a:lnTo>
                    <a:pt x="242" y="0"/>
                  </a:lnTo>
                  <a:lnTo>
                    <a:pt x="248" y="1"/>
                  </a:lnTo>
                  <a:lnTo>
                    <a:pt x="250" y="2"/>
                  </a:lnTo>
                  <a:lnTo>
                    <a:pt x="252" y="6"/>
                  </a:lnTo>
                  <a:lnTo>
                    <a:pt x="252" y="7"/>
                  </a:lnTo>
                  <a:lnTo>
                    <a:pt x="252" y="9"/>
                  </a:lnTo>
                  <a:lnTo>
                    <a:pt x="250" y="12"/>
                  </a:lnTo>
                  <a:lnTo>
                    <a:pt x="250" y="13"/>
                  </a:lnTo>
                  <a:lnTo>
                    <a:pt x="252" y="17"/>
                  </a:lnTo>
                  <a:lnTo>
                    <a:pt x="252" y="22"/>
                  </a:lnTo>
                  <a:lnTo>
                    <a:pt x="266" y="32"/>
                  </a:lnTo>
                  <a:lnTo>
                    <a:pt x="273" y="38"/>
                  </a:lnTo>
                  <a:lnTo>
                    <a:pt x="276" y="42"/>
                  </a:lnTo>
                  <a:lnTo>
                    <a:pt x="276" y="43"/>
                  </a:lnTo>
                  <a:lnTo>
                    <a:pt x="268" y="43"/>
                  </a:lnTo>
                  <a:lnTo>
                    <a:pt x="266" y="42"/>
                  </a:lnTo>
                  <a:lnTo>
                    <a:pt x="265" y="41"/>
                  </a:lnTo>
                  <a:lnTo>
                    <a:pt x="262" y="41"/>
                  </a:lnTo>
                  <a:lnTo>
                    <a:pt x="261" y="39"/>
                  </a:lnTo>
                  <a:lnTo>
                    <a:pt x="255" y="41"/>
                  </a:lnTo>
                  <a:lnTo>
                    <a:pt x="250" y="42"/>
                  </a:lnTo>
                  <a:lnTo>
                    <a:pt x="247" y="43"/>
                  </a:lnTo>
                  <a:lnTo>
                    <a:pt x="247" y="44"/>
                  </a:lnTo>
                  <a:lnTo>
                    <a:pt x="246" y="47"/>
                  </a:lnTo>
                  <a:lnTo>
                    <a:pt x="247" y="51"/>
                  </a:lnTo>
                  <a:lnTo>
                    <a:pt x="251" y="57"/>
                  </a:lnTo>
                  <a:lnTo>
                    <a:pt x="251" y="59"/>
                  </a:lnTo>
                  <a:lnTo>
                    <a:pt x="250" y="60"/>
                  </a:lnTo>
                  <a:lnTo>
                    <a:pt x="247" y="62"/>
                  </a:lnTo>
                  <a:lnTo>
                    <a:pt x="243" y="62"/>
                  </a:lnTo>
                  <a:lnTo>
                    <a:pt x="240" y="62"/>
                  </a:lnTo>
                  <a:lnTo>
                    <a:pt x="234" y="59"/>
                  </a:lnTo>
                  <a:lnTo>
                    <a:pt x="230" y="63"/>
                  </a:lnTo>
                  <a:lnTo>
                    <a:pt x="226" y="68"/>
                  </a:lnTo>
                  <a:lnTo>
                    <a:pt x="224" y="70"/>
                  </a:lnTo>
                  <a:lnTo>
                    <a:pt x="217" y="73"/>
                  </a:lnTo>
                  <a:lnTo>
                    <a:pt x="206" y="77"/>
                  </a:lnTo>
                  <a:lnTo>
                    <a:pt x="202" y="82"/>
                  </a:lnTo>
                  <a:lnTo>
                    <a:pt x="192" y="87"/>
                  </a:lnTo>
                  <a:lnTo>
                    <a:pt x="191" y="92"/>
                  </a:lnTo>
                  <a:lnTo>
                    <a:pt x="191" y="94"/>
                  </a:lnTo>
                  <a:lnTo>
                    <a:pt x="192" y="97"/>
                  </a:lnTo>
                  <a:lnTo>
                    <a:pt x="194" y="100"/>
                  </a:lnTo>
                  <a:lnTo>
                    <a:pt x="195" y="100"/>
                  </a:lnTo>
                  <a:lnTo>
                    <a:pt x="200" y="104"/>
                  </a:lnTo>
                  <a:lnTo>
                    <a:pt x="201" y="105"/>
                  </a:lnTo>
                  <a:lnTo>
                    <a:pt x="202" y="108"/>
                  </a:lnTo>
                  <a:lnTo>
                    <a:pt x="204" y="111"/>
                  </a:lnTo>
                  <a:lnTo>
                    <a:pt x="201" y="119"/>
                  </a:lnTo>
                  <a:lnTo>
                    <a:pt x="201" y="121"/>
                  </a:lnTo>
                  <a:lnTo>
                    <a:pt x="202" y="125"/>
                  </a:lnTo>
                  <a:lnTo>
                    <a:pt x="202" y="128"/>
                  </a:lnTo>
                  <a:lnTo>
                    <a:pt x="201" y="131"/>
                  </a:lnTo>
                  <a:lnTo>
                    <a:pt x="184" y="133"/>
                  </a:lnTo>
                  <a:lnTo>
                    <a:pt x="179" y="136"/>
                  </a:lnTo>
                  <a:lnTo>
                    <a:pt x="174" y="138"/>
                  </a:lnTo>
                  <a:lnTo>
                    <a:pt x="168" y="140"/>
                  </a:lnTo>
                  <a:lnTo>
                    <a:pt x="168" y="143"/>
                  </a:lnTo>
                  <a:lnTo>
                    <a:pt x="169" y="146"/>
                  </a:lnTo>
                  <a:lnTo>
                    <a:pt x="174" y="149"/>
                  </a:lnTo>
                  <a:lnTo>
                    <a:pt x="173" y="152"/>
                  </a:lnTo>
                  <a:lnTo>
                    <a:pt x="169" y="156"/>
                  </a:lnTo>
                  <a:lnTo>
                    <a:pt x="169" y="160"/>
                  </a:lnTo>
                  <a:lnTo>
                    <a:pt x="169" y="162"/>
                  </a:lnTo>
                  <a:lnTo>
                    <a:pt x="169" y="165"/>
                  </a:lnTo>
                  <a:lnTo>
                    <a:pt x="174" y="172"/>
                  </a:lnTo>
                  <a:lnTo>
                    <a:pt x="174" y="175"/>
                  </a:lnTo>
                  <a:lnTo>
                    <a:pt x="165" y="179"/>
                  </a:lnTo>
                  <a:lnTo>
                    <a:pt x="160" y="179"/>
                  </a:lnTo>
                  <a:lnTo>
                    <a:pt x="151" y="171"/>
                  </a:lnTo>
                  <a:lnTo>
                    <a:pt x="148" y="171"/>
                  </a:lnTo>
                  <a:lnTo>
                    <a:pt x="148" y="170"/>
                  </a:lnTo>
                  <a:lnTo>
                    <a:pt x="143" y="169"/>
                  </a:lnTo>
                  <a:lnTo>
                    <a:pt x="138" y="169"/>
                  </a:lnTo>
                  <a:lnTo>
                    <a:pt x="133" y="175"/>
                  </a:lnTo>
                  <a:lnTo>
                    <a:pt x="129" y="175"/>
                  </a:lnTo>
                  <a:lnTo>
                    <a:pt x="127" y="174"/>
                  </a:lnTo>
                  <a:lnTo>
                    <a:pt x="120" y="166"/>
                  </a:lnTo>
                  <a:lnTo>
                    <a:pt x="118" y="165"/>
                  </a:lnTo>
                  <a:lnTo>
                    <a:pt x="118" y="162"/>
                  </a:lnTo>
                  <a:lnTo>
                    <a:pt x="109" y="160"/>
                  </a:lnTo>
                  <a:lnTo>
                    <a:pt x="108" y="159"/>
                  </a:lnTo>
                  <a:lnTo>
                    <a:pt x="109" y="155"/>
                  </a:lnTo>
                  <a:lnTo>
                    <a:pt x="108" y="154"/>
                  </a:lnTo>
                  <a:lnTo>
                    <a:pt x="105" y="152"/>
                  </a:lnTo>
                  <a:lnTo>
                    <a:pt x="104" y="154"/>
                  </a:lnTo>
                  <a:lnTo>
                    <a:pt x="103" y="154"/>
                  </a:lnTo>
                  <a:lnTo>
                    <a:pt x="102" y="159"/>
                  </a:lnTo>
                  <a:lnTo>
                    <a:pt x="99" y="160"/>
                  </a:lnTo>
                  <a:lnTo>
                    <a:pt x="97" y="161"/>
                  </a:lnTo>
                  <a:lnTo>
                    <a:pt x="98" y="164"/>
                  </a:lnTo>
                  <a:lnTo>
                    <a:pt x="98" y="166"/>
                  </a:lnTo>
                  <a:lnTo>
                    <a:pt x="96" y="169"/>
                  </a:lnTo>
                  <a:lnTo>
                    <a:pt x="89" y="172"/>
                  </a:lnTo>
                  <a:lnTo>
                    <a:pt x="87" y="175"/>
                  </a:lnTo>
                  <a:lnTo>
                    <a:pt x="86" y="175"/>
                  </a:lnTo>
                  <a:lnTo>
                    <a:pt x="81" y="176"/>
                  </a:lnTo>
                  <a:lnTo>
                    <a:pt x="67" y="175"/>
                  </a:lnTo>
                  <a:lnTo>
                    <a:pt x="66" y="176"/>
                  </a:lnTo>
                  <a:lnTo>
                    <a:pt x="62" y="177"/>
                  </a:lnTo>
                  <a:lnTo>
                    <a:pt x="59" y="176"/>
                  </a:lnTo>
                  <a:lnTo>
                    <a:pt x="58" y="176"/>
                  </a:lnTo>
                  <a:lnTo>
                    <a:pt x="57" y="175"/>
                  </a:lnTo>
                  <a:lnTo>
                    <a:pt x="54" y="176"/>
                  </a:lnTo>
                  <a:lnTo>
                    <a:pt x="54" y="179"/>
                  </a:lnTo>
                  <a:lnTo>
                    <a:pt x="52" y="181"/>
                  </a:lnTo>
                  <a:lnTo>
                    <a:pt x="48" y="182"/>
                  </a:lnTo>
                  <a:lnTo>
                    <a:pt x="47" y="182"/>
                  </a:lnTo>
                  <a:lnTo>
                    <a:pt x="45" y="180"/>
                  </a:lnTo>
                  <a:lnTo>
                    <a:pt x="42" y="180"/>
                  </a:lnTo>
                  <a:lnTo>
                    <a:pt x="35" y="181"/>
                  </a:lnTo>
                  <a:lnTo>
                    <a:pt x="32" y="181"/>
                  </a:lnTo>
                  <a:lnTo>
                    <a:pt x="31" y="181"/>
                  </a:lnTo>
                  <a:lnTo>
                    <a:pt x="25" y="182"/>
                  </a:lnTo>
                  <a:lnTo>
                    <a:pt x="11" y="179"/>
                  </a:lnTo>
                  <a:lnTo>
                    <a:pt x="12" y="177"/>
                  </a:lnTo>
                  <a:lnTo>
                    <a:pt x="13" y="177"/>
                  </a:lnTo>
                  <a:lnTo>
                    <a:pt x="17" y="179"/>
                  </a:lnTo>
                  <a:lnTo>
                    <a:pt x="18" y="177"/>
                  </a:lnTo>
                  <a:lnTo>
                    <a:pt x="18" y="177"/>
                  </a:lnTo>
                  <a:lnTo>
                    <a:pt x="18" y="175"/>
                  </a:lnTo>
                  <a:lnTo>
                    <a:pt x="28" y="16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7" name="Freeform 1533">
              <a:extLst>
                <a:ext uri="{FF2B5EF4-FFF2-40B4-BE49-F238E27FC236}">
                  <a16:creationId xmlns:a16="http://schemas.microsoft.com/office/drawing/2014/main" id="{723BAC72-6648-BD12-D12B-70B8E4A596FE}"/>
                </a:ext>
              </a:extLst>
            </p:cNvPr>
            <p:cNvSpPr>
              <a:spLocks/>
            </p:cNvSpPr>
            <p:nvPr/>
          </p:nvSpPr>
          <p:spPr bwMode="auto">
            <a:xfrm>
              <a:off x="3406762" y="4580533"/>
              <a:ext cx="386214" cy="254677"/>
            </a:xfrm>
            <a:custGeom>
              <a:avLst/>
              <a:gdLst/>
              <a:ahLst/>
              <a:cxnLst>
                <a:cxn ang="0">
                  <a:pos x="36" y="169"/>
                </a:cxn>
                <a:cxn ang="0">
                  <a:pos x="46" y="160"/>
                </a:cxn>
                <a:cxn ang="0">
                  <a:pos x="43" y="152"/>
                </a:cxn>
                <a:cxn ang="0">
                  <a:pos x="23" y="134"/>
                </a:cxn>
                <a:cxn ang="0">
                  <a:pos x="21" y="119"/>
                </a:cxn>
                <a:cxn ang="0">
                  <a:pos x="15" y="104"/>
                </a:cxn>
                <a:cxn ang="0">
                  <a:pos x="10" y="87"/>
                </a:cxn>
                <a:cxn ang="0">
                  <a:pos x="1" y="73"/>
                </a:cxn>
                <a:cxn ang="0">
                  <a:pos x="17" y="59"/>
                </a:cxn>
                <a:cxn ang="0">
                  <a:pos x="26" y="51"/>
                </a:cxn>
                <a:cxn ang="0">
                  <a:pos x="43" y="48"/>
                </a:cxn>
                <a:cxn ang="0">
                  <a:pos x="56" y="54"/>
                </a:cxn>
                <a:cxn ang="0">
                  <a:pos x="66" y="57"/>
                </a:cxn>
                <a:cxn ang="0">
                  <a:pos x="84" y="58"/>
                </a:cxn>
                <a:cxn ang="0">
                  <a:pos x="94" y="62"/>
                </a:cxn>
                <a:cxn ang="0">
                  <a:pos x="113" y="55"/>
                </a:cxn>
                <a:cxn ang="0">
                  <a:pos x="124" y="43"/>
                </a:cxn>
                <a:cxn ang="0">
                  <a:pos x="134" y="33"/>
                </a:cxn>
                <a:cxn ang="0">
                  <a:pos x="145" y="29"/>
                </a:cxn>
                <a:cxn ang="0">
                  <a:pos x="168" y="27"/>
                </a:cxn>
                <a:cxn ang="0">
                  <a:pos x="181" y="31"/>
                </a:cxn>
                <a:cxn ang="0">
                  <a:pos x="197" y="26"/>
                </a:cxn>
                <a:cxn ang="0">
                  <a:pos x="215" y="24"/>
                </a:cxn>
                <a:cxn ang="0">
                  <a:pos x="224" y="23"/>
                </a:cxn>
                <a:cxn ang="0">
                  <a:pos x="216" y="8"/>
                </a:cxn>
                <a:cxn ang="0">
                  <a:pos x="231" y="2"/>
                </a:cxn>
                <a:cxn ang="0">
                  <a:pos x="248" y="1"/>
                </a:cxn>
                <a:cxn ang="0">
                  <a:pos x="252" y="9"/>
                </a:cxn>
                <a:cxn ang="0">
                  <a:pos x="252" y="22"/>
                </a:cxn>
                <a:cxn ang="0">
                  <a:pos x="276" y="43"/>
                </a:cxn>
                <a:cxn ang="0">
                  <a:pos x="262" y="41"/>
                </a:cxn>
                <a:cxn ang="0">
                  <a:pos x="247" y="43"/>
                </a:cxn>
                <a:cxn ang="0">
                  <a:pos x="251" y="57"/>
                </a:cxn>
                <a:cxn ang="0">
                  <a:pos x="243" y="62"/>
                </a:cxn>
                <a:cxn ang="0">
                  <a:pos x="226" y="68"/>
                </a:cxn>
                <a:cxn ang="0">
                  <a:pos x="202" y="82"/>
                </a:cxn>
                <a:cxn ang="0">
                  <a:pos x="192" y="97"/>
                </a:cxn>
                <a:cxn ang="0">
                  <a:pos x="201" y="105"/>
                </a:cxn>
                <a:cxn ang="0">
                  <a:pos x="201" y="121"/>
                </a:cxn>
                <a:cxn ang="0">
                  <a:pos x="184" y="133"/>
                </a:cxn>
                <a:cxn ang="0">
                  <a:pos x="168" y="143"/>
                </a:cxn>
                <a:cxn ang="0">
                  <a:pos x="169" y="156"/>
                </a:cxn>
                <a:cxn ang="0">
                  <a:pos x="174" y="172"/>
                </a:cxn>
                <a:cxn ang="0">
                  <a:pos x="151" y="171"/>
                </a:cxn>
                <a:cxn ang="0">
                  <a:pos x="138" y="169"/>
                </a:cxn>
                <a:cxn ang="0">
                  <a:pos x="120" y="166"/>
                </a:cxn>
                <a:cxn ang="0">
                  <a:pos x="108" y="159"/>
                </a:cxn>
                <a:cxn ang="0">
                  <a:pos x="104" y="154"/>
                </a:cxn>
                <a:cxn ang="0">
                  <a:pos x="97" y="161"/>
                </a:cxn>
                <a:cxn ang="0">
                  <a:pos x="89" y="172"/>
                </a:cxn>
                <a:cxn ang="0">
                  <a:pos x="67" y="175"/>
                </a:cxn>
                <a:cxn ang="0">
                  <a:pos x="58" y="176"/>
                </a:cxn>
                <a:cxn ang="0">
                  <a:pos x="52" y="181"/>
                </a:cxn>
                <a:cxn ang="0">
                  <a:pos x="42" y="180"/>
                </a:cxn>
                <a:cxn ang="0">
                  <a:pos x="25" y="182"/>
                </a:cxn>
                <a:cxn ang="0">
                  <a:pos x="17" y="179"/>
                </a:cxn>
                <a:cxn ang="0">
                  <a:pos x="28" y="169"/>
                </a:cxn>
              </a:cxnLst>
              <a:rect l="0" t="0" r="r" b="b"/>
              <a:pathLst>
                <a:path w="276" h="182">
                  <a:moveTo>
                    <a:pt x="28" y="169"/>
                  </a:moveTo>
                  <a:lnTo>
                    <a:pt x="30" y="169"/>
                  </a:lnTo>
                  <a:lnTo>
                    <a:pt x="32" y="170"/>
                  </a:lnTo>
                  <a:lnTo>
                    <a:pt x="36" y="169"/>
                  </a:lnTo>
                  <a:lnTo>
                    <a:pt x="40" y="169"/>
                  </a:lnTo>
                  <a:lnTo>
                    <a:pt x="41" y="167"/>
                  </a:lnTo>
                  <a:lnTo>
                    <a:pt x="43" y="164"/>
                  </a:lnTo>
                  <a:lnTo>
                    <a:pt x="46" y="160"/>
                  </a:lnTo>
                  <a:lnTo>
                    <a:pt x="47" y="157"/>
                  </a:lnTo>
                  <a:lnTo>
                    <a:pt x="47" y="156"/>
                  </a:lnTo>
                  <a:lnTo>
                    <a:pt x="46" y="155"/>
                  </a:lnTo>
                  <a:lnTo>
                    <a:pt x="43" y="152"/>
                  </a:lnTo>
                  <a:lnTo>
                    <a:pt x="35" y="144"/>
                  </a:lnTo>
                  <a:lnTo>
                    <a:pt x="28" y="140"/>
                  </a:lnTo>
                  <a:lnTo>
                    <a:pt x="25" y="138"/>
                  </a:lnTo>
                  <a:lnTo>
                    <a:pt x="23" y="134"/>
                  </a:lnTo>
                  <a:lnTo>
                    <a:pt x="23" y="125"/>
                  </a:lnTo>
                  <a:lnTo>
                    <a:pt x="25" y="124"/>
                  </a:lnTo>
                  <a:lnTo>
                    <a:pt x="23" y="121"/>
                  </a:lnTo>
                  <a:lnTo>
                    <a:pt x="21" y="119"/>
                  </a:lnTo>
                  <a:lnTo>
                    <a:pt x="16" y="116"/>
                  </a:lnTo>
                  <a:lnTo>
                    <a:pt x="12" y="110"/>
                  </a:lnTo>
                  <a:lnTo>
                    <a:pt x="13" y="108"/>
                  </a:lnTo>
                  <a:lnTo>
                    <a:pt x="15" y="104"/>
                  </a:lnTo>
                  <a:lnTo>
                    <a:pt x="18" y="100"/>
                  </a:lnTo>
                  <a:lnTo>
                    <a:pt x="21" y="98"/>
                  </a:lnTo>
                  <a:lnTo>
                    <a:pt x="17" y="92"/>
                  </a:lnTo>
                  <a:lnTo>
                    <a:pt x="10" y="87"/>
                  </a:lnTo>
                  <a:lnTo>
                    <a:pt x="3" y="85"/>
                  </a:lnTo>
                  <a:lnTo>
                    <a:pt x="0" y="80"/>
                  </a:lnTo>
                  <a:lnTo>
                    <a:pt x="0" y="78"/>
                  </a:lnTo>
                  <a:lnTo>
                    <a:pt x="1" y="73"/>
                  </a:lnTo>
                  <a:lnTo>
                    <a:pt x="2" y="70"/>
                  </a:lnTo>
                  <a:lnTo>
                    <a:pt x="6" y="67"/>
                  </a:lnTo>
                  <a:lnTo>
                    <a:pt x="12" y="64"/>
                  </a:lnTo>
                  <a:lnTo>
                    <a:pt x="17" y="59"/>
                  </a:lnTo>
                  <a:lnTo>
                    <a:pt x="25" y="57"/>
                  </a:lnTo>
                  <a:lnTo>
                    <a:pt x="26" y="55"/>
                  </a:lnTo>
                  <a:lnTo>
                    <a:pt x="26" y="54"/>
                  </a:lnTo>
                  <a:lnTo>
                    <a:pt x="26" y="51"/>
                  </a:lnTo>
                  <a:lnTo>
                    <a:pt x="25" y="48"/>
                  </a:lnTo>
                  <a:lnTo>
                    <a:pt x="36" y="47"/>
                  </a:lnTo>
                  <a:lnTo>
                    <a:pt x="42" y="47"/>
                  </a:lnTo>
                  <a:lnTo>
                    <a:pt x="43" y="48"/>
                  </a:lnTo>
                  <a:lnTo>
                    <a:pt x="49" y="51"/>
                  </a:lnTo>
                  <a:lnTo>
                    <a:pt x="52" y="53"/>
                  </a:lnTo>
                  <a:lnTo>
                    <a:pt x="54" y="54"/>
                  </a:lnTo>
                  <a:lnTo>
                    <a:pt x="56" y="54"/>
                  </a:lnTo>
                  <a:lnTo>
                    <a:pt x="59" y="53"/>
                  </a:lnTo>
                  <a:lnTo>
                    <a:pt x="64" y="53"/>
                  </a:lnTo>
                  <a:lnTo>
                    <a:pt x="64" y="54"/>
                  </a:lnTo>
                  <a:lnTo>
                    <a:pt x="66" y="57"/>
                  </a:lnTo>
                  <a:lnTo>
                    <a:pt x="69" y="58"/>
                  </a:lnTo>
                  <a:lnTo>
                    <a:pt x="81" y="57"/>
                  </a:lnTo>
                  <a:lnTo>
                    <a:pt x="82" y="58"/>
                  </a:lnTo>
                  <a:lnTo>
                    <a:pt x="84" y="58"/>
                  </a:lnTo>
                  <a:lnTo>
                    <a:pt x="89" y="57"/>
                  </a:lnTo>
                  <a:lnTo>
                    <a:pt x="92" y="58"/>
                  </a:lnTo>
                  <a:lnTo>
                    <a:pt x="93" y="60"/>
                  </a:lnTo>
                  <a:lnTo>
                    <a:pt x="94" y="62"/>
                  </a:lnTo>
                  <a:lnTo>
                    <a:pt x="100" y="63"/>
                  </a:lnTo>
                  <a:lnTo>
                    <a:pt x="102" y="63"/>
                  </a:lnTo>
                  <a:lnTo>
                    <a:pt x="107" y="59"/>
                  </a:lnTo>
                  <a:lnTo>
                    <a:pt x="113" y="55"/>
                  </a:lnTo>
                  <a:lnTo>
                    <a:pt x="115" y="52"/>
                  </a:lnTo>
                  <a:lnTo>
                    <a:pt x="124" y="48"/>
                  </a:lnTo>
                  <a:lnTo>
                    <a:pt x="124" y="44"/>
                  </a:lnTo>
                  <a:lnTo>
                    <a:pt x="124" y="43"/>
                  </a:lnTo>
                  <a:lnTo>
                    <a:pt x="124" y="41"/>
                  </a:lnTo>
                  <a:lnTo>
                    <a:pt x="127" y="39"/>
                  </a:lnTo>
                  <a:lnTo>
                    <a:pt x="133" y="34"/>
                  </a:lnTo>
                  <a:lnTo>
                    <a:pt x="134" y="33"/>
                  </a:lnTo>
                  <a:lnTo>
                    <a:pt x="138" y="33"/>
                  </a:lnTo>
                  <a:lnTo>
                    <a:pt x="142" y="31"/>
                  </a:lnTo>
                  <a:lnTo>
                    <a:pt x="143" y="31"/>
                  </a:lnTo>
                  <a:lnTo>
                    <a:pt x="145" y="29"/>
                  </a:lnTo>
                  <a:lnTo>
                    <a:pt x="149" y="29"/>
                  </a:lnTo>
                  <a:lnTo>
                    <a:pt x="160" y="31"/>
                  </a:lnTo>
                  <a:lnTo>
                    <a:pt x="164" y="29"/>
                  </a:lnTo>
                  <a:lnTo>
                    <a:pt x="168" y="27"/>
                  </a:lnTo>
                  <a:lnTo>
                    <a:pt x="171" y="27"/>
                  </a:lnTo>
                  <a:lnTo>
                    <a:pt x="178" y="31"/>
                  </a:lnTo>
                  <a:lnTo>
                    <a:pt x="180" y="31"/>
                  </a:lnTo>
                  <a:lnTo>
                    <a:pt x="181" y="31"/>
                  </a:lnTo>
                  <a:lnTo>
                    <a:pt x="185" y="26"/>
                  </a:lnTo>
                  <a:lnTo>
                    <a:pt x="188" y="24"/>
                  </a:lnTo>
                  <a:lnTo>
                    <a:pt x="190" y="24"/>
                  </a:lnTo>
                  <a:lnTo>
                    <a:pt x="197" y="26"/>
                  </a:lnTo>
                  <a:lnTo>
                    <a:pt x="199" y="27"/>
                  </a:lnTo>
                  <a:lnTo>
                    <a:pt x="201" y="27"/>
                  </a:lnTo>
                  <a:lnTo>
                    <a:pt x="212" y="24"/>
                  </a:lnTo>
                  <a:lnTo>
                    <a:pt x="215" y="24"/>
                  </a:lnTo>
                  <a:lnTo>
                    <a:pt x="220" y="26"/>
                  </a:lnTo>
                  <a:lnTo>
                    <a:pt x="221" y="26"/>
                  </a:lnTo>
                  <a:lnTo>
                    <a:pt x="222" y="24"/>
                  </a:lnTo>
                  <a:lnTo>
                    <a:pt x="224" y="23"/>
                  </a:lnTo>
                  <a:lnTo>
                    <a:pt x="224" y="21"/>
                  </a:lnTo>
                  <a:lnTo>
                    <a:pt x="222" y="18"/>
                  </a:lnTo>
                  <a:lnTo>
                    <a:pt x="219" y="13"/>
                  </a:lnTo>
                  <a:lnTo>
                    <a:pt x="216" y="8"/>
                  </a:lnTo>
                  <a:lnTo>
                    <a:pt x="216" y="6"/>
                  </a:lnTo>
                  <a:lnTo>
                    <a:pt x="219" y="5"/>
                  </a:lnTo>
                  <a:lnTo>
                    <a:pt x="229" y="1"/>
                  </a:lnTo>
                  <a:lnTo>
                    <a:pt x="231" y="2"/>
                  </a:lnTo>
                  <a:lnTo>
                    <a:pt x="236" y="2"/>
                  </a:lnTo>
                  <a:lnTo>
                    <a:pt x="240" y="1"/>
                  </a:lnTo>
                  <a:lnTo>
                    <a:pt x="242" y="0"/>
                  </a:lnTo>
                  <a:lnTo>
                    <a:pt x="248" y="1"/>
                  </a:lnTo>
                  <a:lnTo>
                    <a:pt x="250" y="2"/>
                  </a:lnTo>
                  <a:lnTo>
                    <a:pt x="252" y="6"/>
                  </a:lnTo>
                  <a:lnTo>
                    <a:pt x="252" y="7"/>
                  </a:lnTo>
                  <a:lnTo>
                    <a:pt x="252" y="9"/>
                  </a:lnTo>
                  <a:lnTo>
                    <a:pt x="250" y="12"/>
                  </a:lnTo>
                  <a:lnTo>
                    <a:pt x="250" y="13"/>
                  </a:lnTo>
                  <a:lnTo>
                    <a:pt x="252" y="17"/>
                  </a:lnTo>
                  <a:lnTo>
                    <a:pt x="252" y="22"/>
                  </a:lnTo>
                  <a:lnTo>
                    <a:pt x="266" y="32"/>
                  </a:lnTo>
                  <a:lnTo>
                    <a:pt x="273" y="38"/>
                  </a:lnTo>
                  <a:lnTo>
                    <a:pt x="276" y="42"/>
                  </a:lnTo>
                  <a:lnTo>
                    <a:pt x="276" y="43"/>
                  </a:lnTo>
                  <a:lnTo>
                    <a:pt x="268" y="43"/>
                  </a:lnTo>
                  <a:lnTo>
                    <a:pt x="266" y="42"/>
                  </a:lnTo>
                  <a:lnTo>
                    <a:pt x="265" y="41"/>
                  </a:lnTo>
                  <a:lnTo>
                    <a:pt x="262" y="41"/>
                  </a:lnTo>
                  <a:lnTo>
                    <a:pt x="261" y="39"/>
                  </a:lnTo>
                  <a:lnTo>
                    <a:pt x="255" y="41"/>
                  </a:lnTo>
                  <a:lnTo>
                    <a:pt x="250" y="42"/>
                  </a:lnTo>
                  <a:lnTo>
                    <a:pt x="247" y="43"/>
                  </a:lnTo>
                  <a:lnTo>
                    <a:pt x="247" y="44"/>
                  </a:lnTo>
                  <a:lnTo>
                    <a:pt x="246" y="47"/>
                  </a:lnTo>
                  <a:lnTo>
                    <a:pt x="247" y="51"/>
                  </a:lnTo>
                  <a:lnTo>
                    <a:pt x="251" y="57"/>
                  </a:lnTo>
                  <a:lnTo>
                    <a:pt x="251" y="59"/>
                  </a:lnTo>
                  <a:lnTo>
                    <a:pt x="250" y="60"/>
                  </a:lnTo>
                  <a:lnTo>
                    <a:pt x="247" y="62"/>
                  </a:lnTo>
                  <a:lnTo>
                    <a:pt x="243" y="62"/>
                  </a:lnTo>
                  <a:lnTo>
                    <a:pt x="240" y="62"/>
                  </a:lnTo>
                  <a:lnTo>
                    <a:pt x="234" y="59"/>
                  </a:lnTo>
                  <a:lnTo>
                    <a:pt x="230" y="63"/>
                  </a:lnTo>
                  <a:lnTo>
                    <a:pt x="226" y="68"/>
                  </a:lnTo>
                  <a:lnTo>
                    <a:pt x="224" y="70"/>
                  </a:lnTo>
                  <a:lnTo>
                    <a:pt x="217" y="73"/>
                  </a:lnTo>
                  <a:lnTo>
                    <a:pt x="206" y="77"/>
                  </a:lnTo>
                  <a:lnTo>
                    <a:pt x="202" y="82"/>
                  </a:lnTo>
                  <a:lnTo>
                    <a:pt x="192" y="87"/>
                  </a:lnTo>
                  <a:lnTo>
                    <a:pt x="191" y="92"/>
                  </a:lnTo>
                  <a:lnTo>
                    <a:pt x="191" y="94"/>
                  </a:lnTo>
                  <a:lnTo>
                    <a:pt x="192" y="97"/>
                  </a:lnTo>
                  <a:lnTo>
                    <a:pt x="194" y="100"/>
                  </a:lnTo>
                  <a:lnTo>
                    <a:pt x="195" y="100"/>
                  </a:lnTo>
                  <a:lnTo>
                    <a:pt x="200" y="104"/>
                  </a:lnTo>
                  <a:lnTo>
                    <a:pt x="201" y="105"/>
                  </a:lnTo>
                  <a:lnTo>
                    <a:pt x="202" y="108"/>
                  </a:lnTo>
                  <a:lnTo>
                    <a:pt x="204" y="111"/>
                  </a:lnTo>
                  <a:lnTo>
                    <a:pt x="201" y="119"/>
                  </a:lnTo>
                  <a:lnTo>
                    <a:pt x="201" y="121"/>
                  </a:lnTo>
                  <a:lnTo>
                    <a:pt x="202" y="125"/>
                  </a:lnTo>
                  <a:lnTo>
                    <a:pt x="202" y="128"/>
                  </a:lnTo>
                  <a:lnTo>
                    <a:pt x="201" y="131"/>
                  </a:lnTo>
                  <a:lnTo>
                    <a:pt x="184" y="133"/>
                  </a:lnTo>
                  <a:lnTo>
                    <a:pt x="179" y="136"/>
                  </a:lnTo>
                  <a:lnTo>
                    <a:pt x="174" y="138"/>
                  </a:lnTo>
                  <a:lnTo>
                    <a:pt x="168" y="140"/>
                  </a:lnTo>
                  <a:lnTo>
                    <a:pt x="168" y="143"/>
                  </a:lnTo>
                  <a:lnTo>
                    <a:pt x="169" y="146"/>
                  </a:lnTo>
                  <a:lnTo>
                    <a:pt x="174" y="149"/>
                  </a:lnTo>
                  <a:lnTo>
                    <a:pt x="173" y="152"/>
                  </a:lnTo>
                  <a:lnTo>
                    <a:pt x="169" y="156"/>
                  </a:lnTo>
                  <a:lnTo>
                    <a:pt x="169" y="160"/>
                  </a:lnTo>
                  <a:lnTo>
                    <a:pt x="169" y="162"/>
                  </a:lnTo>
                  <a:lnTo>
                    <a:pt x="169" y="165"/>
                  </a:lnTo>
                  <a:lnTo>
                    <a:pt x="174" y="172"/>
                  </a:lnTo>
                  <a:lnTo>
                    <a:pt x="174" y="175"/>
                  </a:lnTo>
                  <a:lnTo>
                    <a:pt x="165" y="179"/>
                  </a:lnTo>
                  <a:lnTo>
                    <a:pt x="160" y="179"/>
                  </a:lnTo>
                  <a:lnTo>
                    <a:pt x="151" y="171"/>
                  </a:lnTo>
                  <a:lnTo>
                    <a:pt x="148" y="171"/>
                  </a:lnTo>
                  <a:lnTo>
                    <a:pt x="148" y="170"/>
                  </a:lnTo>
                  <a:lnTo>
                    <a:pt x="143" y="169"/>
                  </a:lnTo>
                  <a:lnTo>
                    <a:pt x="138" y="169"/>
                  </a:lnTo>
                  <a:lnTo>
                    <a:pt x="133" y="175"/>
                  </a:lnTo>
                  <a:lnTo>
                    <a:pt x="129" y="175"/>
                  </a:lnTo>
                  <a:lnTo>
                    <a:pt x="127" y="174"/>
                  </a:lnTo>
                  <a:lnTo>
                    <a:pt x="120" y="166"/>
                  </a:lnTo>
                  <a:lnTo>
                    <a:pt x="118" y="165"/>
                  </a:lnTo>
                  <a:lnTo>
                    <a:pt x="118" y="162"/>
                  </a:lnTo>
                  <a:lnTo>
                    <a:pt x="109" y="160"/>
                  </a:lnTo>
                  <a:lnTo>
                    <a:pt x="108" y="159"/>
                  </a:lnTo>
                  <a:lnTo>
                    <a:pt x="109" y="155"/>
                  </a:lnTo>
                  <a:lnTo>
                    <a:pt x="108" y="154"/>
                  </a:lnTo>
                  <a:lnTo>
                    <a:pt x="105" y="152"/>
                  </a:lnTo>
                  <a:lnTo>
                    <a:pt x="104" y="154"/>
                  </a:lnTo>
                  <a:lnTo>
                    <a:pt x="103" y="154"/>
                  </a:lnTo>
                  <a:lnTo>
                    <a:pt x="102" y="159"/>
                  </a:lnTo>
                  <a:lnTo>
                    <a:pt x="99" y="160"/>
                  </a:lnTo>
                  <a:lnTo>
                    <a:pt x="97" y="161"/>
                  </a:lnTo>
                  <a:lnTo>
                    <a:pt x="98" y="164"/>
                  </a:lnTo>
                  <a:lnTo>
                    <a:pt x="98" y="166"/>
                  </a:lnTo>
                  <a:lnTo>
                    <a:pt x="96" y="169"/>
                  </a:lnTo>
                  <a:lnTo>
                    <a:pt x="89" y="172"/>
                  </a:lnTo>
                  <a:lnTo>
                    <a:pt x="87" y="175"/>
                  </a:lnTo>
                  <a:lnTo>
                    <a:pt x="86" y="175"/>
                  </a:lnTo>
                  <a:lnTo>
                    <a:pt x="81" y="176"/>
                  </a:lnTo>
                  <a:lnTo>
                    <a:pt x="67" y="175"/>
                  </a:lnTo>
                  <a:lnTo>
                    <a:pt x="66" y="176"/>
                  </a:lnTo>
                  <a:lnTo>
                    <a:pt x="62" y="177"/>
                  </a:lnTo>
                  <a:lnTo>
                    <a:pt x="59" y="176"/>
                  </a:lnTo>
                  <a:lnTo>
                    <a:pt x="58" y="176"/>
                  </a:lnTo>
                  <a:lnTo>
                    <a:pt x="57" y="175"/>
                  </a:lnTo>
                  <a:lnTo>
                    <a:pt x="54" y="176"/>
                  </a:lnTo>
                  <a:lnTo>
                    <a:pt x="54" y="179"/>
                  </a:lnTo>
                  <a:lnTo>
                    <a:pt x="52" y="181"/>
                  </a:lnTo>
                  <a:lnTo>
                    <a:pt x="48" y="182"/>
                  </a:lnTo>
                  <a:lnTo>
                    <a:pt x="47" y="182"/>
                  </a:lnTo>
                  <a:lnTo>
                    <a:pt x="45" y="180"/>
                  </a:lnTo>
                  <a:lnTo>
                    <a:pt x="42" y="180"/>
                  </a:lnTo>
                  <a:lnTo>
                    <a:pt x="35" y="181"/>
                  </a:lnTo>
                  <a:lnTo>
                    <a:pt x="32" y="181"/>
                  </a:lnTo>
                  <a:lnTo>
                    <a:pt x="31" y="181"/>
                  </a:lnTo>
                  <a:lnTo>
                    <a:pt x="25" y="182"/>
                  </a:lnTo>
                  <a:lnTo>
                    <a:pt x="11" y="179"/>
                  </a:lnTo>
                  <a:lnTo>
                    <a:pt x="12" y="177"/>
                  </a:lnTo>
                  <a:lnTo>
                    <a:pt x="13" y="177"/>
                  </a:lnTo>
                  <a:lnTo>
                    <a:pt x="17" y="179"/>
                  </a:lnTo>
                  <a:lnTo>
                    <a:pt x="18" y="177"/>
                  </a:lnTo>
                  <a:lnTo>
                    <a:pt x="18" y="177"/>
                  </a:lnTo>
                  <a:lnTo>
                    <a:pt x="18" y="175"/>
                  </a:lnTo>
                  <a:lnTo>
                    <a:pt x="28" y="16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8" name="Freeform 1534">
              <a:extLst>
                <a:ext uri="{FF2B5EF4-FFF2-40B4-BE49-F238E27FC236}">
                  <a16:creationId xmlns:a16="http://schemas.microsoft.com/office/drawing/2014/main" id="{EF66D023-6C41-83AB-B4FD-F51992BF8CFD}"/>
                </a:ext>
              </a:extLst>
            </p:cNvPr>
            <p:cNvSpPr>
              <a:spLocks/>
            </p:cNvSpPr>
            <p:nvPr/>
          </p:nvSpPr>
          <p:spPr bwMode="auto">
            <a:xfrm>
              <a:off x="4235164" y="4202716"/>
              <a:ext cx="1158641" cy="845192"/>
            </a:xfrm>
            <a:custGeom>
              <a:avLst/>
              <a:gdLst/>
              <a:ahLst/>
              <a:cxnLst>
                <a:cxn ang="0">
                  <a:pos x="20" y="332"/>
                </a:cxn>
                <a:cxn ang="0">
                  <a:pos x="57" y="314"/>
                </a:cxn>
                <a:cxn ang="0">
                  <a:pos x="80" y="297"/>
                </a:cxn>
                <a:cxn ang="0">
                  <a:pos x="83" y="268"/>
                </a:cxn>
                <a:cxn ang="0">
                  <a:pos x="99" y="258"/>
                </a:cxn>
                <a:cxn ang="0">
                  <a:pos x="109" y="214"/>
                </a:cxn>
                <a:cxn ang="0">
                  <a:pos x="128" y="173"/>
                </a:cxn>
                <a:cxn ang="0">
                  <a:pos x="146" y="128"/>
                </a:cxn>
                <a:cxn ang="0">
                  <a:pos x="169" y="117"/>
                </a:cxn>
                <a:cxn ang="0">
                  <a:pos x="192" y="94"/>
                </a:cxn>
                <a:cxn ang="0">
                  <a:pos x="197" y="76"/>
                </a:cxn>
                <a:cxn ang="0">
                  <a:pos x="226" y="73"/>
                </a:cxn>
                <a:cxn ang="0">
                  <a:pos x="308" y="73"/>
                </a:cxn>
                <a:cxn ang="0">
                  <a:pos x="355" y="82"/>
                </a:cxn>
                <a:cxn ang="0">
                  <a:pos x="394" y="58"/>
                </a:cxn>
                <a:cxn ang="0">
                  <a:pos x="450" y="43"/>
                </a:cxn>
                <a:cxn ang="0">
                  <a:pos x="491" y="6"/>
                </a:cxn>
                <a:cxn ang="0">
                  <a:pos x="523" y="5"/>
                </a:cxn>
                <a:cxn ang="0">
                  <a:pos x="543" y="23"/>
                </a:cxn>
                <a:cxn ang="0">
                  <a:pos x="568" y="67"/>
                </a:cxn>
                <a:cxn ang="0">
                  <a:pos x="587" y="79"/>
                </a:cxn>
                <a:cxn ang="0">
                  <a:pos x="615" y="110"/>
                </a:cxn>
                <a:cxn ang="0">
                  <a:pos x="650" y="141"/>
                </a:cxn>
                <a:cxn ang="0">
                  <a:pos x="671" y="205"/>
                </a:cxn>
                <a:cxn ang="0">
                  <a:pos x="686" y="291"/>
                </a:cxn>
                <a:cxn ang="0">
                  <a:pos x="696" y="316"/>
                </a:cxn>
                <a:cxn ang="0">
                  <a:pos x="747" y="328"/>
                </a:cxn>
                <a:cxn ang="0">
                  <a:pos x="788" y="297"/>
                </a:cxn>
                <a:cxn ang="0">
                  <a:pos x="822" y="316"/>
                </a:cxn>
                <a:cxn ang="0">
                  <a:pos x="823" y="368"/>
                </a:cxn>
                <a:cxn ang="0">
                  <a:pos x="783" y="379"/>
                </a:cxn>
                <a:cxn ang="0">
                  <a:pos x="773" y="360"/>
                </a:cxn>
                <a:cxn ang="0">
                  <a:pos x="767" y="375"/>
                </a:cxn>
                <a:cxn ang="0">
                  <a:pos x="758" y="395"/>
                </a:cxn>
                <a:cxn ang="0">
                  <a:pos x="764" y="424"/>
                </a:cxn>
                <a:cxn ang="0">
                  <a:pos x="766" y="462"/>
                </a:cxn>
                <a:cxn ang="0">
                  <a:pos x="710" y="506"/>
                </a:cxn>
                <a:cxn ang="0">
                  <a:pos x="679" y="497"/>
                </a:cxn>
                <a:cxn ang="0">
                  <a:pos x="642" y="492"/>
                </a:cxn>
                <a:cxn ang="0">
                  <a:pos x="573" y="518"/>
                </a:cxn>
                <a:cxn ang="0">
                  <a:pos x="522" y="580"/>
                </a:cxn>
                <a:cxn ang="0">
                  <a:pos x="449" y="589"/>
                </a:cxn>
                <a:cxn ang="0">
                  <a:pos x="391" y="601"/>
                </a:cxn>
                <a:cxn ang="0">
                  <a:pos x="342" y="595"/>
                </a:cxn>
                <a:cxn ang="0">
                  <a:pos x="294" y="594"/>
                </a:cxn>
                <a:cxn ang="0">
                  <a:pos x="267" y="578"/>
                </a:cxn>
                <a:cxn ang="0">
                  <a:pos x="237" y="558"/>
                </a:cxn>
                <a:cxn ang="0">
                  <a:pos x="237" y="544"/>
                </a:cxn>
                <a:cxn ang="0">
                  <a:pos x="228" y="508"/>
                </a:cxn>
                <a:cxn ang="0">
                  <a:pos x="238" y="497"/>
                </a:cxn>
                <a:cxn ang="0">
                  <a:pos x="205" y="493"/>
                </a:cxn>
                <a:cxn ang="0">
                  <a:pos x="146" y="501"/>
                </a:cxn>
                <a:cxn ang="0">
                  <a:pos x="113" y="485"/>
                </a:cxn>
                <a:cxn ang="0">
                  <a:pos x="105" y="465"/>
                </a:cxn>
                <a:cxn ang="0">
                  <a:pos x="118" y="439"/>
                </a:cxn>
                <a:cxn ang="0">
                  <a:pos x="85" y="429"/>
                </a:cxn>
                <a:cxn ang="0">
                  <a:pos x="62" y="414"/>
                </a:cxn>
                <a:cxn ang="0">
                  <a:pos x="53" y="396"/>
                </a:cxn>
                <a:cxn ang="0">
                  <a:pos x="48" y="373"/>
                </a:cxn>
                <a:cxn ang="0">
                  <a:pos x="22" y="359"/>
                </a:cxn>
              </a:cxnLst>
              <a:rect l="0" t="0" r="r" b="b"/>
              <a:pathLst>
                <a:path w="828" h="604">
                  <a:moveTo>
                    <a:pt x="0" y="339"/>
                  </a:moveTo>
                  <a:lnTo>
                    <a:pt x="1" y="339"/>
                  </a:lnTo>
                  <a:lnTo>
                    <a:pt x="3" y="333"/>
                  </a:lnTo>
                  <a:lnTo>
                    <a:pt x="3" y="333"/>
                  </a:lnTo>
                  <a:lnTo>
                    <a:pt x="6" y="333"/>
                  </a:lnTo>
                  <a:lnTo>
                    <a:pt x="7" y="334"/>
                  </a:lnTo>
                  <a:lnTo>
                    <a:pt x="10" y="334"/>
                  </a:lnTo>
                  <a:lnTo>
                    <a:pt x="17" y="334"/>
                  </a:lnTo>
                  <a:lnTo>
                    <a:pt x="20" y="332"/>
                  </a:lnTo>
                  <a:lnTo>
                    <a:pt x="22" y="330"/>
                  </a:lnTo>
                  <a:lnTo>
                    <a:pt x="31" y="334"/>
                  </a:lnTo>
                  <a:lnTo>
                    <a:pt x="41" y="330"/>
                  </a:lnTo>
                  <a:lnTo>
                    <a:pt x="43" y="329"/>
                  </a:lnTo>
                  <a:lnTo>
                    <a:pt x="43" y="321"/>
                  </a:lnTo>
                  <a:lnTo>
                    <a:pt x="46" y="318"/>
                  </a:lnTo>
                  <a:lnTo>
                    <a:pt x="51" y="316"/>
                  </a:lnTo>
                  <a:lnTo>
                    <a:pt x="54" y="316"/>
                  </a:lnTo>
                  <a:lnTo>
                    <a:pt x="57" y="314"/>
                  </a:lnTo>
                  <a:lnTo>
                    <a:pt x="58" y="314"/>
                  </a:lnTo>
                  <a:lnTo>
                    <a:pt x="59" y="316"/>
                  </a:lnTo>
                  <a:lnTo>
                    <a:pt x="63" y="317"/>
                  </a:lnTo>
                  <a:lnTo>
                    <a:pt x="66" y="316"/>
                  </a:lnTo>
                  <a:lnTo>
                    <a:pt x="72" y="316"/>
                  </a:lnTo>
                  <a:lnTo>
                    <a:pt x="73" y="313"/>
                  </a:lnTo>
                  <a:lnTo>
                    <a:pt x="74" y="311"/>
                  </a:lnTo>
                  <a:lnTo>
                    <a:pt x="75" y="309"/>
                  </a:lnTo>
                  <a:lnTo>
                    <a:pt x="80" y="297"/>
                  </a:lnTo>
                  <a:lnTo>
                    <a:pt x="83" y="296"/>
                  </a:lnTo>
                  <a:lnTo>
                    <a:pt x="84" y="294"/>
                  </a:lnTo>
                  <a:lnTo>
                    <a:pt x="87" y="292"/>
                  </a:lnTo>
                  <a:lnTo>
                    <a:pt x="84" y="286"/>
                  </a:lnTo>
                  <a:lnTo>
                    <a:pt x="83" y="284"/>
                  </a:lnTo>
                  <a:lnTo>
                    <a:pt x="82" y="281"/>
                  </a:lnTo>
                  <a:lnTo>
                    <a:pt x="80" y="276"/>
                  </a:lnTo>
                  <a:lnTo>
                    <a:pt x="82" y="270"/>
                  </a:lnTo>
                  <a:lnTo>
                    <a:pt x="83" y="268"/>
                  </a:lnTo>
                  <a:lnTo>
                    <a:pt x="85" y="267"/>
                  </a:lnTo>
                  <a:lnTo>
                    <a:pt x="89" y="268"/>
                  </a:lnTo>
                  <a:lnTo>
                    <a:pt x="89" y="267"/>
                  </a:lnTo>
                  <a:lnTo>
                    <a:pt x="92" y="265"/>
                  </a:lnTo>
                  <a:lnTo>
                    <a:pt x="92" y="262"/>
                  </a:lnTo>
                  <a:lnTo>
                    <a:pt x="93" y="260"/>
                  </a:lnTo>
                  <a:lnTo>
                    <a:pt x="93" y="260"/>
                  </a:lnTo>
                  <a:lnTo>
                    <a:pt x="97" y="258"/>
                  </a:lnTo>
                  <a:lnTo>
                    <a:pt x="99" y="258"/>
                  </a:lnTo>
                  <a:lnTo>
                    <a:pt x="99" y="256"/>
                  </a:lnTo>
                  <a:lnTo>
                    <a:pt x="99" y="251"/>
                  </a:lnTo>
                  <a:lnTo>
                    <a:pt x="94" y="247"/>
                  </a:lnTo>
                  <a:lnTo>
                    <a:pt x="94" y="246"/>
                  </a:lnTo>
                  <a:lnTo>
                    <a:pt x="99" y="236"/>
                  </a:lnTo>
                  <a:lnTo>
                    <a:pt x="102" y="235"/>
                  </a:lnTo>
                  <a:lnTo>
                    <a:pt x="108" y="225"/>
                  </a:lnTo>
                  <a:lnTo>
                    <a:pt x="110" y="216"/>
                  </a:lnTo>
                  <a:lnTo>
                    <a:pt x="109" y="214"/>
                  </a:lnTo>
                  <a:lnTo>
                    <a:pt x="108" y="210"/>
                  </a:lnTo>
                  <a:lnTo>
                    <a:pt x="109" y="206"/>
                  </a:lnTo>
                  <a:lnTo>
                    <a:pt x="110" y="205"/>
                  </a:lnTo>
                  <a:lnTo>
                    <a:pt x="114" y="204"/>
                  </a:lnTo>
                  <a:lnTo>
                    <a:pt x="119" y="195"/>
                  </a:lnTo>
                  <a:lnTo>
                    <a:pt x="120" y="186"/>
                  </a:lnTo>
                  <a:lnTo>
                    <a:pt x="121" y="183"/>
                  </a:lnTo>
                  <a:lnTo>
                    <a:pt x="125" y="175"/>
                  </a:lnTo>
                  <a:lnTo>
                    <a:pt x="128" y="173"/>
                  </a:lnTo>
                  <a:lnTo>
                    <a:pt x="134" y="170"/>
                  </a:lnTo>
                  <a:lnTo>
                    <a:pt x="133" y="164"/>
                  </a:lnTo>
                  <a:lnTo>
                    <a:pt x="133" y="156"/>
                  </a:lnTo>
                  <a:lnTo>
                    <a:pt x="133" y="151"/>
                  </a:lnTo>
                  <a:lnTo>
                    <a:pt x="134" y="144"/>
                  </a:lnTo>
                  <a:lnTo>
                    <a:pt x="135" y="143"/>
                  </a:lnTo>
                  <a:lnTo>
                    <a:pt x="139" y="139"/>
                  </a:lnTo>
                  <a:lnTo>
                    <a:pt x="144" y="129"/>
                  </a:lnTo>
                  <a:lnTo>
                    <a:pt x="146" y="128"/>
                  </a:lnTo>
                  <a:lnTo>
                    <a:pt x="150" y="125"/>
                  </a:lnTo>
                  <a:lnTo>
                    <a:pt x="153" y="122"/>
                  </a:lnTo>
                  <a:lnTo>
                    <a:pt x="158" y="119"/>
                  </a:lnTo>
                  <a:lnTo>
                    <a:pt x="160" y="118"/>
                  </a:lnTo>
                  <a:lnTo>
                    <a:pt x="160" y="118"/>
                  </a:lnTo>
                  <a:lnTo>
                    <a:pt x="160" y="115"/>
                  </a:lnTo>
                  <a:lnTo>
                    <a:pt x="161" y="114"/>
                  </a:lnTo>
                  <a:lnTo>
                    <a:pt x="163" y="114"/>
                  </a:lnTo>
                  <a:lnTo>
                    <a:pt x="169" y="117"/>
                  </a:lnTo>
                  <a:lnTo>
                    <a:pt x="172" y="117"/>
                  </a:lnTo>
                  <a:lnTo>
                    <a:pt x="172" y="117"/>
                  </a:lnTo>
                  <a:lnTo>
                    <a:pt x="177" y="113"/>
                  </a:lnTo>
                  <a:lnTo>
                    <a:pt x="180" y="110"/>
                  </a:lnTo>
                  <a:lnTo>
                    <a:pt x="184" y="104"/>
                  </a:lnTo>
                  <a:lnTo>
                    <a:pt x="187" y="102"/>
                  </a:lnTo>
                  <a:lnTo>
                    <a:pt x="190" y="100"/>
                  </a:lnTo>
                  <a:lnTo>
                    <a:pt x="191" y="94"/>
                  </a:lnTo>
                  <a:lnTo>
                    <a:pt x="192" y="94"/>
                  </a:lnTo>
                  <a:lnTo>
                    <a:pt x="194" y="93"/>
                  </a:lnTo>
                  <a:lnTo>
                    <a:pt x="195" y="92"/>
                  </a:lnTo>
                  <a:lnTo>
                    <a:pt x="195" y="92"/>
                  </a:lnTo>
                  <a:lnTo>
                    <a:pt x="194" y="83"/>
                  </a:lnTo>
                  <a:lnTo>
                    <a:pt x="192" y="82"/>
                  </a:lnTo>
                  <a:lnTo>
                    <a:pt x="194" y="79"/>
                  </a:lnTo>
                  <a:lnTo>
                    <a:pt x="195" y="79"/>
                  </a:lnTo>
                  <a:lnTo>
                    <a:pt x="196" y="76"/>
                  </a:lnTo>
                  <a:lnTo>
                    <a:pt x="197" y="76"/>
                  </a:lnTo>
                  <a:lnTo>
                    <a:pt x="205" y="79"/>
                  </a:lnTo>
                  <a:lnTo>
                    <a:pt x="207" y="74"/>
                  </a:lnTo>
                  <a:lnTo>
                    <a:pt x="211" y="67"/>
                  </a:lnTo>
                  <a:lnTo>
                    <a:pt x="212" y="66"/>
                  </a:lnTo>
                  <a:lnTo>
                    <a:pt x="214" y="64"/>
                  </a:lnTo>
                  <a:lnTo>
                    <a:pt x="215" y="64"/>
                  </a:lnTo>
                  <a:lnTo>
                    <a:pt x="218" y="64"/>
                  </a:lnTo>
                  <a:lnTo>
                    <a:pt x="220" y="67"/>
                  </a:lnTo>
                  <a:lnTo>
                    <a:pt x="226" y="73"/>
                  </a:lnTo>
                  <a:lnTo>
                    <a:pt x="231" y="76"/>
                  </a:lnTo>
                  <a:lnTo>
                    <a:pt x="237" y="76"/>
                  </a:lnTo>
                  <a:lnTo>
                    <a:pt x="264" y="74"/>
                  </a:lnTo>
                  <a:lnTo>
                    <a:pt x="276" y="73"/>
                  </a:lnTo>
                  <a:lnTo>
                    <a:pt x="278" y="73"/>
                  </a:lnTo>
                  <a:lnTo>
                    <a:pt x="282" y="73"/>
                  </a:lnTo>
                  <a:lnTo>
                    <a:pt x="293" y="76"/>
                  </a:lnTo>
                  <a:lnTo>
                    <a:pt x="304" y="74"/>
                  </a:lnTo>
                  <a:lnTo>
                    <a:pt x="308" y="73"/>
                  </a:lnTo>
                  <a:lnTo>
                    <a:pt x="319" y="66"/>
                  </a:lnTo>
                  <a:lnTo>
                    <a:pt x="323" y="64"/>
                  </a:lnTo>
                  <a:lnTo>
                    <a:pt x="324" y="64"/>
                  </a:lnTo>
                  <a:lnTo>
                    <a:pt x="329" y="66"/>
                  </a:lnTo>
                  <a:lnTo>
                    <a:pt x="332" y="67"/>
                  </a:lnTo>
                  <a:lnTo>
                    <a:pt x="335" y="69"/>
                  </a:lnTo>
                  <a:lnTo>
                    <a:pt x="340" y="76"/>
                  </a:lnTo>
                  <a:lnTo>
                    <a:pt x="344" y="77"/>
                  </a:lnTo>
                  <a:lnTo>
                    <a:pt x="355" y="82"/>
                  </a:lnTo>
                  <a:lnTo>
                    <a:pt x="364" y="84"/>
                  </a:lnTo>
                  <a:lnTo>
                    <a:pt x="373" y="84"/>
                  </a:lnTo>
                  <a:lnTo>
                    <a:pt x="379" y="81"/>
                  </a:lnTo>
                  <a:lnTo>
                    <a:pt x="381" y="78"/>
                  </a:lnTo>
                  <a:lnTo>
                    <a:pt x="383" y="71"/>
                  </a:lnTo>
                  <a:lnTo>
                    <a:pt x="384" y="67"/>
                  </a:lnTo>
                  <a:lnTo>
                    <a:pt x="386" y="64"/>
                  </a:lnTo>
                  <a:lnTo>
                    <a:pt x="390" y="61"/>
                  </a:lnTo>
                  <a:lnTo>
                    <a:pt x="394" y="58"/>
                  </a:lnTo>
                  <a:lnTo>
                    <a:pt x="406" y="54"/>
                  </a:lnTo>
                  <a:lnTo>
                    <a:pt x="412" y="52"/>
                  </a:lnTo>
                  <a:lnTo>
                    <a:pt x="414" y="51"/>
                  </a:lnTo>
                  <a:lnTo>
                    <a:pt x="420" y="52"/>
                  </a:lnTo>
                  <a:lnTo>
                    <a:pt x="422" y="52"/>
                  </a:lnTo>
                  <a:lnTo>
                    <a:pt x="427" y="51"/>
                  </a:lnTo>
                  <a:lnTo>
                    <a:pt x="436" y="47"/>
                  </a:lnTo>
                  <a:lnTo>
                    <a:pt x="442" y="46"/>
                  </a:lnTo>
                  <a:lnTo>
                    <a:pt x="450" y="43"/>
                  </a:lnTo>
                  <a:lnTo>
                    <a:pt x="458" y="40"/>
                  </a:lnTo>
                  <a:lnTo>
                    <a:pt x="461" y="37"/>
                  </a:lnTo>
                  <a:lnTo>
                    <a:pt x="465" y="32"/>
                  </a:lnTo>
                  <a:lnTo>
                    <a:pt x="470" y="20"/>
                  </a:lnTo>
                  <a:lnTo>
                    <a:pt x="472" y="16"/>
                  </a:lnTo>
                  <a:lnTo>
                    <a:pt x="476" y="12"/>
                  </a:lnTo>
                  <a:lnTo>
                    <a:pt x="477" y="12"/>
                  </a:lnTo>
                  <a:lnTo>
                    <a:pt x="487" y="8"/>
                  </a:lnTo>
                  <a:lnTo>
                    <a:pt x="491" y="6"/>
                  </a:lnTo>
                  <a:lnTo>
                    <a:pt x="495" y="4"/>
                  </a:lnTo>
                  <a:lnTo>
                    <a:pt x="497" y="0"/>
                  </a:lnTo>
                  <a:lnTo>
                    <a:pt x="501" y="0"/>
                  </a:lnTo>
                  <a:lnTo>
                    <a:pt x="506" y="0"/>
                  </a:lnTo>
                  <a:lnTo>
                    <a:pt x="509" y="1"/>
                  </a:lnTo>
                  <a:lnTo>
                    <a:pt x="516" y="2"/>
                  </a:lnTo>
                  <a:lnTo>
                    <a:pt x="521" y="2"/>
                  </a:lnTo>
                  <a:lnTo>
                    <a:pt x="523" y="4"/>
                  </a:lnTo>
                  <a:lnTo>
                    <a:pt x="523" y="5"/>
                  </a:lnTo>
                  <a:lnTo>
                    <a:pt x="523" y="6"/>
                  </a:lnTo>
                  <a:lnTo>
                    <a:pt x="526" y="8"/>
                  </a:lnTo>
                  <a:lnTo>
                    <a:pt x="527" y="11"/>
                  </a:lnTo>
                  <a:lnTo>
                    <a:pt x="532" y="12"/>
                  </a:lnTo>
                  <a:lnTo>
                    <a:pt x="533" y="13"/>
                  </a:lnTo>
                  <a:lnTo>
                    <a:pt x="536" y="15"/>
                  </a:lnTo>
                  <a:lnTo>
                    <a:pt x="539" y="21"/>
                  </a:lnTo>
                  <a:lnTo>
                    <a:pt x="542" y="22"/>
                  </a:lnTo>
                  <a:lnTo>
                    <a:pt x="543" y="23"/>
                  </a:lnTo>
                  <a:lnTo>
                    <a:pt x="544" y="25"/>
                  </a:lnTo>
                  <a:lnTo>
                    <a:pt x="549" y="32"/>
                  </a:lnTo>
                  <a:lnTo>
                    <a:pt x="550" y="36"/>
                  </a:lnTo>
                  <a:lnTo>
                    <a:pt x="550" y="37"/>
                  </a:lnTo>
                  <a:lnTo>
                    <a:pt x="560" y="52"/>
                  </a:lnTo>
                  <a:lnTo>
                    <a:pt x="559" y="56"/>
                  </a:lnTo>
                  <a:lnTo>
                    <a:pt x="562" y="61"/>
                  </a:lnTo>
                  <a:lnTo>
                    <a:pt x="564" y="63"/>
                  </a:lnTo>
                  <a:lnTo>
                    <a:pt x="568" y="67"/>
                  </a:lnTo>
                  <a:lnTo>
                    <a:pt x="573" y="68"/>
                  </a:lnTo>
                  <a:lnTo>
                    <a:pt x="575" y="69"/>
                  </a:lnTo>
                  <a:lnTo>
                    <a:pt x="578" y="72"/>
                  </a:lnTo>
                  <a:lnTo>
                    <a:pt x="578" y="74"/>
                  </a:lnTo>
                  <a:lnTo>
                    <a:pt x="579" y="74"/>
                  </a:lnTo>
                  <a:lnTo>
                    <a:pt x="580" y="76"/>
                  </a:lnTo>
                  <a:lnTo>
                    <a:pt x="582" y="78"/>
                  </a:lnTo>
                  <a:lnTo>
                    <a:pt x="583" y="78"/>
                  </a:lnTo>
                  <a:lnTo>
                    <a:pt x="587" y="79"/>
                  </a:lnTo>
                  <a:lnTo>
                    <a:pt x="589" y="81"/>
                  </a:lnTo>
                  <a:lnTo>
                    <a:pt x="590" y="84"/>
                  </a:lnTo>
                  <a:lnTo>
                    <a:pt x="593" y="93"/>
                  </a:lnTo>
                  <a:lnTo>
                    <a:pt x="594" y="94"/>
                  </a:lnTo>
                  <a:lnTo>
                    <a:pt x="595" y="95"/>
                  </a:lnTo>
                  <a:lnTo>
                    <a:pt x="598" y="98"/>
                  </a:lnTo>
                  <a:lnTo>
                    <a:pt x="598" y="100"/>
                  </a:lnTo>
                  <a:lnTo>
                    <a:pt x="606" y="102"/>
                  </a:lnTo>
                  <a:lnTo>
                    <a:pt x="615" y="110"/>
                  </a:lnTo>
                  <a:lnTo>
                    <a:pt x="618" y="114"/>
                  </a:lnTo>
                  <a:lnTo>
                    <a:pt x="619" y="117"/>
                  </a:lnTo>
                  <a:lnTo>
                    <a:pt x="621" y="120"/>
                  </a:lnTo>
                  <a:lnTo>
                    <a:pt x="624" y="122"/>
                  </a:lnTo>
                  <a:lnTo>
                    <a:pt x="631" y="127"/>
                  </a:lnTo>
                  <a:lnTo>
                    <a:pt x="640" y="129"/>
                  </a:lnTo>
                  <a:lnTo>
                    <a:pt x="644" y="132"/>
                  </a:lnTo>
                  <a:lnTo>
                    <a:pt x="646" y="135"/>
                  </a:lnTo>
                  <a:lnTo>
                    <a:pt x="650" y="141"/>
                  </a:lnTo>
                  <a:lnTo>
                    <a:pt x="650" y="145"/>
                  </a:lnTo>
                  <a:lnTo>
                    <a:pt x="650" y="149"/>
                  </a:lnTo>
                  <a:lnTo>
                    <a:pt x="652" y="154"/>
                  </a:lnTo>
                  <a:lnTo>
                    <a:pt x="666" y="173"/>
                  </a:lnTo>
                  <a:lnTo>
                    <a:pt x="669" y="178"/>
                  </a:lnTo>
                  <a:lnTo>
                    <a:pt x="671" y="183"/>
                  </a:lnTo>
                  <a:lnTo>
                    <a:pt x="671" y="187"/>
                  </a:lnTo>
                  <a:lnTo>
                    <a:pt x="671" y="194"/>
                  </a:lnTo>
                  <a:lnTo>
                    <a:pt x="671" y="205"/>
                  </a:lnTo>
                  <a:lnTo>
                    <a:pt x="670" y="215"/>
                  </a:lnTo>
                  <a:lnTo>
                    <a:pt x="667" y="219"/>
                  </a:lnTo>
                  <a:lnTo>
                    <a:pt x="666" y="221"/>
                  </a:lnTo>
                  <a:lnTo>
                    <a:pt x="665" y="226"/>
                  </a:lnTo>
                  <a:lnTo>
                    <a:pt x="667" y="233"/>
                  </a:lnTo>
                  <a:lnTo>
                    <a:pt x="675" y="267"/>
                  </a:lnTo>
                  <a:lnTo>
                    <a:pt x="677" y="276"/>
                  </a:lnTo>
                  <a:lnTo>
                    <a:pt x="680" y="283"/>
                  </a:lnTo>
                  <a:lnTo>
                    <a:pt x="686" y="291"/>
                  </a:lnTo>
                  <a:lnTo>
                    <a:pt x="686" y="293"/>
                  </a:lnTo>
                  <a:lnTo>
                    <a:pt x="685" y="294"/>
                  </a:lnTo>
                  <a:lnTo>
                    <a:pt x="684" y="297"/>
                  </a:lnTo>
                  <a:lnTo>
                    <a:pt x="682" y="298"/>
                  </a:lnTo>
                  <a:lnTo>
                    <a:pt x="681" y="299"/>
                  </a:lnTo>
                  <a:lnTo>
                    <a:pt x="681" y="301"/>
                  </a:lnTo>
                  <a:lnTo>
                    <a:pt x="690" y="312"/>
                  </a:lnTo>
                  <a:lnTo>
                    <a:pt x="693" y="313"/>
                  </a:lnTo>
                  <a:lnTo>
                    <a:pt x="696" y="316"/>
                  </a:lnTo>
                  <a:lnTo>
                    <a:pt x="698" y="317"/>
                  </a:lnTo>
                  <a:lnTo>
                    <a:pt x="703" y="325"/>
                  </a:lnTo>
                  <a:lnTo>
                    <a:pt x="708" y="329"/>
                  </a:lnTo>
                  <a:lnTo>
                    <a:pt x="733" y="335"/>
                  </a:lnTo>
                  <a:lnTo>
                    <a:pt x="734" y="337"/>
                  </a:lnTo>
                  <a:lnTo>
                    <a:pt x="741" y="335"/>
                  </a:lnTo>
                  <a:lnTo>
                    <a:pt x="743" y="335"/>
                  </a:lnTo>
                  <a:lnTo>
                    <a:pt x="744" y="334"/>
                  </a:lnTo>
                  <a:lnTo>
                    <a:pt x="747" y="328"/>
                  </a:lnTo>
                  <a:lnTo>
                    <a:pt x="746" y="324"/>
                  </a:lnTo>
                  <a:lnTo>
                    <a:pt x="746" y="323"/>
                  </a:lnTo>
                  <a:lnTo>
                    <a:pt x="748" y="321"/>
                  </a:lnTo>
                  <a:lnTo>
                    <a:pt x="758" y="323"/>
                  </a:lnTo>
                  <a:lnTo>
                    <a:pt x="761" y="321"/>
                  </a:lnTo>
                  <a:lnTo>
                    <a:pt x="763" y="314"/>
                  </a:lnTo>
                  <a:lnTo>
                    <a:pt x="769" y="311"/>
                  </a:lnTo>
                  <a:lnTo>
                    <a:pt x="782" y="302"/>
                  </a:lnTo>
                  <a:lnTo>
                    <a:pt x="788" y="297"/>
                  </a:lnTo>
                  <a:lnTo>
                    <a:pt x="790" y="296"/>
                  </a:lnTo>
                  <a:lnTo>
                    <a:pt x="794" y="296"/>
                  </a:lnTo>
                  <a:lnTo>
                    <a:pt x="802" y="296"/>
                  </a:lnTo>
                  <a:lnTo>
                    <a:pt x="808" y="298"/>
                  </a:lnTo>
                  <a:lnTo>
                    <a:pt x="813" y="301"/>
                  </a:lnTo>
                  <a:lnTo>
                    <a:pt x="817" y="303"/>
                  </a:lnTo>
                  <a:lnTo>
                    <a:pt x="818" y="306"/>
                  </a:lnTo>
                  <a:lnTo>
                    <a:pt x="824" y="314"/>
                  </a:lnTo>
                  <a:lnTo>
                    <a:pt x="822" y="316"/>
                  </a:lnTo>
                  <a:lnTo>
                    <a:pt x="822" y="322"/>
                  </a:lnTo>
                  <a:lnTo>
                    <a:pt x="823" y="323"/>
                  </a:lnTo>
                  <a:lnTo>
                    <a:pt x="825" y="328"/>
                  </a:lnTo>
                  <a:lnTo>
                    <a:pt x="827" y="333"/>
                  </a:lnTo>
                  <a:lnTo>
                    <a:pt x="828" y="338"/>
                  </a:lnTo>
                  <a:lnTo>
                    <a:pt x="828" y="344"/>
                  </a:lnTo>
                  <a:lnTo>
                    <a:pt x="827" y="354"/>
                  </a:lnTo>
                  <a:lnTo>
                    <a:pt x="825" y="364"/>
                  </a:lnTo>
                  <a:lnTo>
                    <a:pt x="823" y="368"/>
                  </a:lnTo>
                  <a:lnTo>
                    <a:pt x="818" y="370"/>
                  </a:lnTo>
                  <a:lnTo>
                    <a:pt x="793" y="376"/>
                  </a:lnTo>
                  <a:lnTo>
                    <a:pt x="789" y="379"/>
                  </a:lnTo>
                  <a:lnTo>
                    <a:pt x="787" y="380"/>
                  </a:lnTo>
                  <a:lnTo>
                    <a:pt x="779" y="393"/>
                  </a:lnTo>
                  <a:lnTo>
                    <a:pt x="777" y="393"/>
                  </a:lnTo>
                  <a:lnTo>
                    <a:pt x="776" y="390"/>
                  </a:lnTo>
                  <a:lnTo>
                    <a:pt x="776" y="390"/>
                  </a:lnTo>
                  <a:lnTo>
                    <a:pt x="783" y="379"/>
                  </a:lnTo>
                  <a:lnTo>
                    <a:pt x="784" y="375"/>
                  </a:lnTo>
                  <a:lnTo>
                    <a:pt x="785" y="374"/>
                  </a:lnTo>
                  <a:lnTo>
                    <a:pt x="785" y="371"/>
                  </a:lnTo>
                  <a:lnTo>
                    <a:pt x="783" y="368"/>
                  </a:lnTo>
                  <a:lnTo>
                    <a:pt x="782" y="368"/>
                  </a:lnTo>
                  <a:lnTo>
                    <a:pt x="781" y="371"/>
                  </a:lnTo>
                  <a:lnTo>
                    <a:pt x="778" y="371"/>
                  </a:lnTo>
                  <a:lnTo>
                    <a:pt x="776" y="369"/>
                  </a:lnTo>
                  <a:lnTo>
                    <a:pt x="773" y="360"/>
                  </a:lnTo>
                  <a:lnTo>
                    <a:pt x="773" y="357"/>
                  </a:lnTo>
                  <a:lnTo>
                    <a:pt x="772" y="355"/>
                  </a:lnTo>
                  <a:lnTo>
                    <a:pt x="771" y="354"/>
                  </a:lnTo>
                  <a:lnTo>
                    <a:pt x="764" y="355"/>
                  </a:lnTo>
                  <a:lnTo>
                    <a:pt x="762" y="360"/>
                  </a:lnTo>
                  <a:lnTo>
                    <a:pt x="761" y="362"/>
                  </a:lnTo>
                  <a:lnTo>
                    <a:pt x="761" y="369"/>
                  </a:lnTo>
                  <a:lnTo>
                    <a:pt x="762" y="371"/>
                  </a:lnTo>
                  <a:lnTo>
                    <a:pt x="767" y="375"/>
                  </a:lnTo>
                  <a:lnTo>
                    <a:pt x="767" y="378"/>
                  </a:lnTo>
                  <a:lnTo>
                    <a:pt x="766" y="381"/>
                  </a:lnTo>
                  <a:lnTo>
                    <a:pt x="767" y="381"/>
                  </a:lnTo>
                  <a:lnTo>
                    <a:pt x="769" y="383"/>
                  </a:lnTo>
                  <a:lnTo>
                    <a:pt x="769" y="384"/>
                  </a:lnTo>
                  <a:lnTo>
                    <a:pt x="769" y="385"/>
                  </a:lnTo>
                  <a:lnTo>
                    <a:pt x="763" y="389"/>
                  </a:lnTo>
                  <a:lnTo>
                    <a:pt x="758" y="394"/>
                  </a:lnTo>
                  <a:lnTo>
                    <a:pt x="758" y="395"/>
                  </a:lnTo>
                  <a:lnTo>
                    <a:pt x="754" y="395"/>
                  </a:lnTo>
                  <a:lnTo>
                    <a:pt x="754" y="396"/>
                  </a:lnTo>
                  <a:lnTo>
                    <a:pt x="754" y="398"/>
                  </a:lnTo>
                  <a:lnTo>
                    <a:pt x="758" y="399"/>
                  </a:lnTo>
                  <a:lnTo>
                    <a:pt x="762" y="409"/>
                  </a:lnTo>
                  <a:lnTo>
                    <a:pt x="759" y="411"/>
                  </a:lnTo>
                  <a:lnTo>
                    <a:pt x="759" y="414"/>
                  </a:lnTo>
                  <a:lnTo>
                    <a:pt x="762" y="416"/>
                  </a:lnTo>
                  <a:lnTo>
                    <a:pt x="764" y="424"/>
                  </a:lnTo>
                  <a:lnTo>
                    <a:pt x="766" y="429"/>
                  </a:lnTo>
                  <a:lnTo>
                    <a:pt x="761" y="437"/>
                  </a:lnTo>
                  <a:lnTo>
                    <a:pt x="759" y="440"/>
                  </a:lnTo>
                  <a:lnTo>
                    <a:pt x="758" y="444"/>
                  </a:lnTo>
                  <a:lnTo>
                    <a:pt x="758" y="446"/>
                  </a:lnTo>
                  <a:lnTo>
                    <a:pt x="759" y="450"/>
                  </a:lnTo>
                  <a:lnTo>
                    <a:pt x="762" y="454"/>
                  </a:lnTo>
                  <a:lnTo>
                    <a:pt x="764" y="460"/>
                  </a:lnTo>
                  <a:lnTo>
                    <a:pt x="766" y="462"/>
                  </a:lnTo>
                  <a:lnTo>
                    <a:pt x="763" y="465"/>
                  </a:lnTo>
                  <a:lnTo>
                    <a:pt x="763" y="468"/>
                  </a:lnTo>
                  <a:lnTo>
                    <a:pt x="764" y="472"/>
                  </a:lnTo>
                  <a:lnTo>
                    <a:pt x="764" y="476"/>
                  </a:lnTo>
                  <a:lnTo>
                    <a:pt x="767" y="483"/>
                  </a:lnTo>
                  <a:lnTo>
                    <a:pt x="768" y="491"/>
                  </a:lnTo>
                  <a:lnTo>
                    <a:pt x="767" y="507"/>
                  </a:lnTo>
                  <a:lnTo>
                    <a:pt x="713" y="512"/>
                  </a:lnTo>
                  <a:lnTo>
                    <a:pt x="710" y="506"/>
                  </a:lnTo>
                  <a:lnTo>
                    <a:pt x="708" y="502"/>
                  </a:lnTo>
                  <a:lnTo>
                    <a:pt x="706" y="496"/>
                  </a:lnTo>
                  <a:lnTo>
                    <a:pt x="703" y="495"/>
                  </a:lnTo>
                  <a:lnTo>
                    <a:pt x="697" y="498"/>
                  </a:lnTo>
                  <a:lnTo>
                    <a:pt x="691" y="501"/>
                  </a:lnTo>
                  <a:lnTo>
                    <a:pt x="687" y="501"/>
                  </a:lnTo>
                  <a:lnTo>
                    <a:pt x="680" y="495"/>
                  </a:lnTo>
                  <a:lnTo>
                    <a:pt x="679" y="495"/>
                  </a:lnTo>
                  <a:lnTo>
                    <a:pt x="679" y="497"/>
                  </a:lnTo>
                  <a:lnTo>
                    <a:pt x="672" y="498"/>
                  </a:lnTo>
                  <a:lnTo>
                    <a:pt x="670" y="498"/>
                  </a:lnTo>
                  <a:lnTo>
                    <a:pt x="661" y="500"/>
                  </a:lnTo>
                  <a:lnTo>
                    <a:pt x="656" y="500"/>
                  </a:lnTo>
                  <a:lnTo>
                    <a:pt x="650" y="500"/>
                  </a:lnTo>
                  <a:lnTo>
                    <a:pt x="645" y="497"/>
                  </a:lnTo>
                  <a:lnTo>
                    <a:pt x="642" y="496"/>
                  </a:lnTo>
                  <a:lnTo>
                    <a:pt x="642" y="493"/>
                  </a:lnTo>
                  <a:lnTo>
                    <a:pt x="642" y="492"/>
                  </a:lnTo>
                  <a:lnTo>
                    <a:pt x="641" y="492"/>
                  </a:lnTo>
                  <a:lnTo>
                    <a:pt x="635" y="493"/>
                  </a:lnTo>
                  <a:lnTo>
                    <a:pt x="621" y="495"/>
                  </a:lnTo>
                  <a:lnTo>
                    <a:pt x="615" y="497"/>
                  </a:lnTo>
                  <a:lnTo>
                    <a:pt x="610" y="501"/>
                  </a:lnTo>
                  <a:lnTo>
                    <a:pt x="599" y="506"/>
                  </a:lnTo>
                  <a:lnTo>
                    <a:pt x="583" y="512"/>
                  </a:lnTo>
                  <a:lnTo>
                    <a:pt x="577" y="516"/>
                  </a:lnTo>
                  <a:lnTo>
                    <a:pt x="573" y="518"/>
                  </a:lnTo>
                  <a:lnTo>
                    <a:pt x="565" y="539"/>
                  </a:lnTo>
                  <a:lnTo>
                    <a:pt x="559" y="539"/>
                  </a:lnTo>
                  <a:lnTo>
                    <a:pt x="555" y="541"/>
                  </a:lnTo>
                  <a:lnTo>
                    <a:pt x="552" y="544"/>
                  </a:lnTo>
                  <a:lnTo>
                    <a:pt x="547" y="547"/>
                  </a:lnTo>
                  <a:lnTo>
                    <a:pt x="541" y="553"/>
                  </a:lnTo>
                  <a:lnTo>
                    <a:pt x="531" y="568"/>
                  </a:lnTo>
                  <a:lnTo>
                    <a:pt x="527" y="574"/>
                  </a:lnTo>
                  <a:lnTo>
                    <a:pt x="522" y="580"/>
                  </a:lnTo>
                  <a:lnTo>
                    <a:pt x="516" y="585"/>
                  </a:lnTo>
                  <a:lnTo>
                    <a:pt x="511" y="587"/>
                  </a:lnTo>
                  <a:lnTo>
                    <a:pt x="503" y="592"/>
                  </a:lnTo>
                  <a:lnTo>
                    <a:pt x="498" y="594"/>
                  </a:lnTo>
                  <a:lnTo>
                    <a:pt x="490" y="595"/>
                  </a:lnTo>
                  <a:lnTo>
                    <a:pt x="481" y="592"/>
                  </a:lnTo>
                  <a:lnTo>
                    <a:pt x="467" y="590"/>
                  </a:lnTo>
                  <a:lnTo>
                    <a:pt x="460" y="589"/>
                  </a:lnTo>
                  <a:lnTo>
                    <a:pt x="449" y="589"/>
                  </a:lnTo>
                  <a:lnTo>
                    <a:pt x="442" y="590"/>
                  </a:lnTo>
                  <a:lnTo>
                    <a:pt x="435" y="593"/>
                  </a:lnTo>
                  <a:lnTo>
                    <a:pt x="431" y="594"/>
                  </a:lnTo>
                  <a:lnTo>
                    <a:pt x="429" y="593"/>
                  </a:lnTo>
                  <a:lnTo>
                    <a:pt x="416" y="592"/>
                  </a:lnTo>
                  <a:lnTo>
                    <a:pt x="406" y="594"/>
                  </a:lnTo>
                  <a:lnTo>
                    <a:pt x="398" y="599"/>
                  </a:lnTo>
                  <a:lnTo>
                    <a:pt x="395" y="601"/>
                  </a:lnTo>
                  <a:lnTo>
                    <a:pt x="391" y="601"/>
                  </a:lnTo>
                  <a:lnTo>
                    <a:pt x="385" y="603"/>
                  </a:lnTo>
                  <a:lnTo>
                    <a:pt x="375" y="604"/>
                  </a:lnTo>
                  <a:lnTo>
                    <a:pt x="374" y="604"/>
                  </a:lnTo>
                  <a:lnTo>
                    <a:pt x="373" y="603"/>
                  </a:lnTo>
                  <a:lnTo>
                    <a:pt x="363" y="601"/>
                  </a:lnTo>
                  <a:lnTo>
                    <a:pt x="359" y="599"/>
                  </a:lnTo>
                  <a:lnTo>
                    <a:pt x="354" y="599"/>
                  </a:lnTo>
                  <a:lnTo>
                    <a:pt x="348" y="596"/>
                  </a:lnTo>
                  <a:lnTo>
                    <a:pt x="342" y="595"/>
                  </a:lnTo>
                  <a:lnTo>
                    <a:pt x="339" y="595"/>
                  </a:lnTo>
                  <a:lnTo>
                    <a:pt x="335" y="596"/>
                  </a:lnTo>
                  <a:lnTo>
                    <a:pt x="327" y="596"/>
                  </a:lnTo>
                  <a:lnTo>
                    <a:pt x="323" y="595"/>
                  </a:lnTo>
                  <a:lnTo>
                    <a:pt x="313" y="592"/>
                  </a:lnTo>
                  <a:lnTo>
                    <a:pt x="309" y="590"/>
                  </a:lnTo>
                  <a:lnTo>
                    <a:pt x="306" y="590"/>
                  </a:lnTo>
                  <a:lnTo>
                    <a:pt x="299" y="593"/>
                  </a:lnTo>
                  <a:lnTo>
                    <a:pt x="294" y="594"/>
                  </a:lnTo>
                  <a:lnTo>
                    <a:pt x="286" y="599"/>
                  </a:lnTo>
                  <a:lnTo>
                    <a:pt x="279" y="600"/>
                  </a:lnTo>
                  <a:lnTo>
                    <a:pt x="272" y="600"/>
                  </a:lnTo>
                  <a:lnTo>
                    <a:pt x="269" y="600"/>
                  </a:lnTo>
                  <a:lnTo>
                    <a:pt x="260" y="596"/>
                  </a:lnTo>
                  <a:lnTo>
                    <a:pt x="260" y="589"/>
                  </a:lnTo>
                  <a:lnTo>
                    <a:pt x="261" y="585"/>
                  </a:lnTo>
                  <a:lnTo>
                    <a:pt x="263" y="582"/>
                  </a:lnTo>
                  <a:lnTo>
                    <a:pt x="267" y="578"/>
                  </a:lnTo>
                  <a:lnTo>
                    <a:pt x="269" y="574"/>
                  </a:lnTo>
                  <a:lnTo>
                    <a:pt x="271" y="572"/>
                  </a:lnTo>
                  <a:lnTo>
                    <a:pt x="271" y="569"/>
                  </a:lnTo>
                  <a:lnTo>
                    <a:pt x="268" y="567"/>
                  </a:lnTo>
                  <a:lnTo>
                    <a:pt x="261" y="563"/>
                  </a:lnTo>
                  <a:lnTo>
                    <a:pt x="257" y="562"/>
                  </a:lnTo>
                  <a:lnTo>
                    <a:pt x="252" y="560"/>
                  </a:lnTo>
                  <a:lnTo>
                    <a:pt x="250" y="559"/>
                  </a:lnTo>
                  <a:lnTo>
                    <a:pt x="237" y="558"/>
                  </a:lnTo>
                  <a:lnTo>
                    <a:pt x="237" y="558"/>
                  </a:lnTo>
                  <a:lnTo>
                    <a:pt x="238" y="557"/>
                  </a:lnTo>
                  <a:lnTo>
                    <a:pt x="241" y="554"/>
                  </a:lnTo>
                  <a:lnTo>
                    <a:pt x="241" y="553"/>
                  </a:lnTo>
                  <a:lnTo>
                    <a:pt x="242" y="550"/>
                  </a:lnTo>
                  <a:lnTo>
                    <a:pt x="242" y="548"/>
                  </a:lnTo>
                  <a:lnTo>
                    <a:pt x="241" y="547"/>
                  </a:lnTo>
                  <a:lnTo>
                    <a:pt x="237" y="544"/>
                  </a:lnTo>
                  <a:lnTo>
                    <a:pt x="237" y="544"/>
                  </a:lnTo>
                  <a:lnTo>
                    <a:pt x="237" y="542"/>
                  </a:lnTo>
                  <a:lnTo>
                    <a:pt x="235" y="539"/>
                  </a:lnTo>
                  <a:lnTo>
                    <a:pt x="230" y="534"/>
                  </a:lnTo>
                  <a:lnTo>
                    <a:pt x="230" y="533"/>
                  </a:lnTo>
                  <a:lnTo>
                    <a:pt x="227" y="531"/>
                  </a:lnTo>
                  <a:lnTo>
                    <a:pt x="222" y="522"/>
                  </a:lnTo>
                  <a:lnTo>
                    <a:pt x="221" y="516"/>
                  </a:lnTo>
                  <a:lnTo>
                    <a:pt x="226" y="512"/>
                  </a:lnTo>
                  <a:lnTo>
                    <a:pt x="228" y="508"/>
                  </a:lnTo>
                  <a:lnTo>
                    <a:pt x="230" y="506"/>
                  </a:lnTo>
                  <a:lnTo>
                    <a:pt x="232" y="504"/>
                  </a:lnTo>
                  <a:lnTo>
                    <a:pt x="240" y="507"/>
                  </a:lnTo>
                  <a:lnTo>
                    <a:pt x="241" y="507"/>
                  </a:lnTo>
                  <a:lnTo>
                    <a:pt x="243" y="506"/>
                  </a:lnTo>
                  <a:lnTo>
                    <a:pt x="243" y="502"/>
                  </a:lnTo>
                  <a:lnTo>
                    <a:pt x="242" y="500"/>
                  </a:lnTo>
                  <a:lnTo>
                    <a:pt x="240" y="498"/>
                  </a:lnTo>
                  <a:lnTo>
                    <a:pt x="238" y="497"/>
                  </a:lnTo>
                  <a:lnTo>
                    <a:pt x="232" y="497"/>
                  </a:lnTo>
                  <a:lnTo>
                    <a:pt x="227" y="495"/>
                  </a:lnTo>
                  <a:lnTo>
                    <a:pt x="223" y="493"/>
                  </a:lnTo>
                  <a:lnTo>
                    <a:pt x="223" y="491"/>
                  </a:lnTo>
                  <a:lnTo>
                    <a:pt x="222" y="490"/>
                  </a:lnTo>
                  <a:lnTo>
                    <a:pt x="217" y="488"/>
                  </a:lnTo>
                  <a:lnTo>
                    <a:pt x="214" y="488"/>
                  </a:lnTo>
                  <a:lnTo>
                    <a:pt x="210" y="488"/>
                  </a:lnTo>
                  <a:lnTo>
                    <a:pt x="205" y="493"/>
                  </a:lnTo>
                  <a:lnTo>
                    <a:pt x="202" y="496"/>
                  </a:lnTo>
                  <a:lnTo>
                    <a:pt x="195" y="509"/>
                  </a:lnTo>
                  <a:lnTo>
                    <a:pt x="190" y="513"/>
                  </a:lnTo>
                  <a:lnTo>
                    <a:pt x="186" y="513"/>
                  </a:lnTo>
                  <a:lnTo>
                    <a:pt x="179" y="506"/>
                  </a:lnTo>
                  <a:lnTo>
                    <a:pt x="172" y="503"/>
                  </a:lnTo>
                  <a:lnTo>
                    <a:pt x="165" y="500"/>
                  </a:lnTo>
                  <a:lnTo>
                    <a:pt x="160" y="500"/>
                  </a:lnTo>
                  <a:lnTo>
                    <a:pt x="146" y="501"/>
                  </a:lnTo>
                  <a:lnTo>
                    <a:pt x="143" y="501"/>
                  </a:lnTo>
                  <a:lnTo>
                    <a:pt x="139" y="500"/>
                  </a:lnTo>
                  <a:lnTo>
                    <a:pt x="135" y="497"/>
                  </a:lnTo>
                  <a:lnTo>
                    <a:pt x="134" y="493"/>
                  </a:lnTo>
                  <a:lnTo>
                    <a:pt x="131" y="492"/>
                  </a:lnTo>
                  <a:lnTo>
                    <a:pt x="126" y="490"/>
                  </a:lnTo>
                  <a:lnTo>
                    <a:pt x="115" y="488"/>
                  </a:lnTo>
                  <a:lnTo>
                    <a:pt x="114" y="488"/>
                  </a:lnTo>
                  <a:lnTo>
                    <a:pt x="113" y="485"/>
                  </a:lnTo>
                  <a:lnTo>
                    <a:pt x="113" y="481"/>
                  </a:lnTo>
                  <a:lnTo>
                    <a:pt x="123" y="475"/>
                  </a:lnTo>
                  <a:lnTo>
                    <a:pt x="123" y="473"/>
                  </a:lnTo>
                  <a:lnTo>
                    <a:pt x="121" y="472"/>
                  </a:lnTo>
                  <a:lnTo>
                    <a:pt x="115" y="471"/>
                  </a:lnTo>
                  <a:lnTo>
                    <a:pt x="112" y="468"/>
                  </a:lnTo>
                  <a:lnTo>
                    <a:pt x="108" y="467"/>
                  </a:lnTo>
                  <a:lnTo>
                    <a:pt x="107" y="465"/>
                  </a:lnTo>
                  <a:lnTo>
                    <a:pt x="105" y="465"/>
                  </a:lnTo>
                  <a:lnTo>
                    <a:pt x="105" y="463"/>
                  </a:lnTo>
                  <a:lnTo>
                    <a:pt x="107" y="461"/>
                  </a:lnTo>
                  <a:lnTo>
                    <a:pt x="109" y="460"/>
                  </a:lnTo>
                  <a:lnTo>
                    <a:pt x="113" y="451"/>
                  </a:lnTo>
                  <a:lnTo>
                    <a:pt x="115" y="446"/>
                  </a:lnTo>
                  <a:lnTo>
                    <a:pt x="118" y="446"/>
                  </a:lnTo>
                  <a:lnTo>
                    <a:pt x="118" y="444"/>
                  </a:lnTo>
                  <a:lnTo>
                    <a:pt x="118" y="441"/>
                  </a:lnTo>
                  <a:lnTo>
                    <a:pt x="118" y="439"/>
                  </a:lnTo>
                  <a:lnTo>
                    <a:pt x="117" y="437"/>
                  </a:lnTo>
                  <a:lnTo>
                    <a:pt x="110" y="436"/>
                  </a:lnTo>
                  <a:lnTo>
                    <a:pt x="104" y="437"/>
                  </a:lnTo>
                  <a:lnTo>
                    <a:pt x="99" y="436"/>
                  </a:lnTo>
                  <a:lnTo>
                    <a:pt x="97" y="435"/>
                  </a:lnTo>
                  <a:lnTo>
                    <a:pt x="95" y="434"/>
                  </a:lnTo>
                  <a:lnTo>
                    <a:pt x="93" y="431"/>
                  </a:lnTo>
                  <a:lnTo>
                    <a:pt x="89" y="430"/>
                  </a:lnTo>
                  <a:lnTo>
                    <a:pt x="85" y="429"/>
                  </a:lnTo>
                  <a:lnTo>
                    <a:pt x="78" y="431"/>
                  </a:lnTo>
                  <a:lnTo>
                    <a:pt x="75" y="430"/>
                  </a:lnTo>
                  <a:lnTo>
                    <a:pt x="73" y="430"/>
                  </a:lnTo>
                  <a:lnTo>
                    <a:pt x="72" y="429"/>
                  </a:lnTo>
                  <a:lnTo>
                    <a:pt x="67" y="422"/>
                  </a:lnTo>
                  <a:lnTo>
                    <a:pt x="63" y="420"/>
                  </a:lnTo>
                  <a:lnTo>
                    <a:pt x="62" y="416"/>
                  </a:lnTo>
                  <a:lnTo>
                    <a:pt x="62" y="415"/>
                  </a:lnTo>
                  <a:lnTo>
                    <a:pt x="62" y="414"/>
                  </a:lnTo>
                  <a:lnTo>
                    <a:pt x="61" y="411"/>
                  </a:lnTo>
                  <a:lnTo>
                    <a:pt x="59" y="411"/>
                  </a:lnTo>
                  <a:lnTo>
                    <a:pt x="56" y="410"/>
                  </a:lnTo>
                  <a:lnTo>
                    <a:pt x="54" y="408"/>
                  </a:lnTo>
                  <a:lnTo>
                    <a:pt x="56" y="404"/>
                  </a:lnTo>
                  <a:lnTo>
                    <a:pt x="56" y="403"/>
                  </a:lnTo>
                  <a:lnTo>
                    <a:pt x="56" y="400"/>
                  </a:lnTo>
                  <a:lnTo>
                    <a:pt x="54" y="398"/>
                  </a:lnTo>
                  <a:lnTo>
                    <a:pt x="53" y="396"/>
                  </a:lnTo>
                  <a:lnTo>
                    <a:pt x="51" y="396"/>
                  </a:lnTo>
                  <a:lnTo>
                    <a:pt x="49" y="395"/>
                  </a:lnTo>
                  <a:lnTo>
                    <a:pt x="51" y="394"/>
                  </a:lnTo>
                  <a:lnTo>
                    <a:pt x="53" y="390"/>
                  </a:lnTo>
                  <a:lnTo>
                    <a:pt x="53" y="388"/>
                  </a:lnTo>
                  <a:lnTo>
                    <a:pt x="49" y="379"/>
                  </a:lnTo>
                  <a:lnTo>
                    <a:pt x="51" y="375"/>
                  </a:lnTo>
                  <a:lnTo>
                    <a:pt x="49" y="373"/>
                  </a:lnTo>
                  <a:lnTo>
                    <a:pt x="48" y="373"/>
                  </a:lnTo>
                  <a:lnTo>
                    <a:pt x="41" y="374"/>
                  </a:lnTo>
                  <a:lnTo>
                    <a:pt x="38" y="373"/>
                  </a:lnTo>
                  <a:lnTo>
                    <a:pt x="37" y="371"/>
                  </a:lnTo>
                  <a:lnTo>
                    <a:pt x="32" y="364"/>
                  </a:lnTo>
                  <a:lnTo>
                    <a:pt x="29" y="363"/>
                  </a:lnTo>
                  <a:lnTo>
                    <a:pt x="27" y="362"/>
                  </a:lnTo>
                  <a:lnTo>
                    <a:pt x="26" y="363"/>
                  </a:lnTo>
                  <a:lnTo>
                    <a:pt x="23" y="362"/>
                  </a:lnTo>
                  <a:lnTo>
                    <a:pt x="22" y="359"/>
                  </a:lnTo>
                  <a:lnTo>
                    <a:pt x="20" y="357"/>
                  </a:lnTo>
                  <a:lnTo>
                    <a:pt x="17" y="354"/>
                  </a:lnTo>
                  <a:lnTo>
                    <a:pt x="7" y="345"/>
                  </a:lnTo>
                  <a:lnTo>
                    <a:pt x="3" y="343"/>
                  </a:lnTo>
                  <a:lnTo>
                    <a:pt x="2" y="342"/>
                  </a:lnTo>
                  <a:lnTo>
                    <a:pt x="0" y="33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89" name="Freeform 1536">
              <a:extLst>
                <a:ext uri="{FF2B5EF4-FFF2-40B4-BE49-F238E27FC236}">
                  <a16:creationId xmlns:a16="http://schemas.microsoft.com/office/drawing/2014/main" id="{1939D5F1-C776-F76A-156A-E20C4861F57B}"/>
                </a:ext>
              </a:extLst>
            </p:cNvPr>
            <p:cNvSpPr>
              <a:spLocks/>
            </p:cNvSpPr>
            <p:nvPr/>
          </p:nvSpPr>
          <p:spPr bwMode="auto">
            <a:xfrm>
              <a:off x="4537418" y="4891183"/>
              <a:ext cx="778024" cy="583518"/>
            </a:xfrm>
            <a:custGeom>
              <a:avLst/>
              <a:gdLst/>
              <a:ahLst/>
              <a:cxnLst>
                <a:cxn ang="0">
                  <a:pos x="7" y="87"/>
                </a:cxn>
                <a:cxn ang="0">
                  <a:pos x="21" y="75"/>
                </a:cxn>
                <a:cxn ang="0">
                  <a:pos x="45" y="71"/>
                </a:cxn>
                <a:cxn ang="0">
                  <a:pos x="47" y="90"/>
                </a:cxn>
                <a:cxn ang="0">
                  <a:pos x="63" y="108"/>
                </a:cxn>
                <a:cxn ang="0">
                  <a:pos x="97" y="100"/>
                </a:cxn>
                <a:cxn ang="0">
                  <a:pos x="132" y="104"/>
                </a:cxn>
                <a:cxn ang="0">
                  <a:pos x="159" y="112"/>
                </a:cxn>
                <a:cxn ang="0">
                  <a:pos x="200" y="100"/>
                </a:cxn>
                <a:cxn ang="0">
                  <a:pos x="244" y="97"/>
                </a:cxn>
                <a:cxn ang="0">
                  <a:pos x="295" y="95"/>
                </a:cxn>
                <a:cxn ang="0">
                  <a:pos x="331" y="55"/>
                </a:cxn>
                <a:cxn ang="0">
                  <a:pos x="361" y="24"/>
                </a:cxn>
                <a:cxn ang="0">
                  <a:pos x="419" y="1"/>
                </a:cxn>
                <a:cxn ang="0">
                  <a:pos x="434" y="8"/>
                </a:cxn>
                <a:cxn ang="0">
                  <a:pos x="463" y="3"/>
                </a:cxn>
                <a:cxn ang="0">
                  <a:pos x="490" y="4"/>
                </a:cxn>
                <a:cxn ang="0">
                  <a:pos x="551" y="14"/>
                </a:cxn>
                <a:cxn ang="0">
                  <a:pos x="555" y="80"/>
                </a:cxn>
                <a:cxn ang="0">
                  <a:pos x="542" y="92"/>
                </a:cxn>
                <a:cxn ang="0">
                  <a:pos x="511" y="108"/>
                </a:cxn>
                <a:cxn ang="0">
                  <a:pos x="509" y="177"/>
                </a:cxn>
                <a:cxn ang="0">
                  <a:pos x="490" y="198"/>
                </a:cxn>
                <a:cxn ang="0">
                  <a:pos x="469" y="214"/>
                </a:cxn>
                <a:cxn ang="0">
                  <a:pos x="476" y="220"/>
                </a:cxn>
                <a:cxn ang="0">
                  <a:pos x="502" y="229"/>
                </a:cxn>
                <a:cxn ang="0">
                  <a:pos x="515" y="245"/>
                </a:cxn>
                <a:cxn ang="0">
                  <a:pos x="535" y="262"/>
                </a:cxn>
                <a:cxn ang="0">
                  <a:pos x="507" y="277"/>
                </a:cxn>
                <a:cxn ang="0">
                  <a:pos x="477" y="271"/>
                </a:cxn>
                <a:cxn ang="0">
                  <a:pos x="450" y="270"/>
                </a:cxn>
                <a:cxn ang="0">
                  <a:pos x="413" y="292"/>
                </a:cxn>
                <a:cxn ang="0">
                  <a:pos x="398" y="315"/>
                </a:cxn>
                <a:cxn ang="0">
                  <a:pos x="384" y="328"/>
                </a:cxn>
                <a:cxn ang="0">
                  <a:pos x="366" y="332"/>
                </a:cxn>
                <a:cxn ang="0">
                  <a:pos x="378" y="348"/>
                </a:cxn>
                <a:cxn ang="0">
                  <a:pos x="361" y="384"/>
                </a:cxn>
                <a:cxn ang="0">
                  <a:pos x="318" y="394"/>
                </a:cxn>
                <a:cxn ang="0">
                  <a:pos x="302" y="399"/>
                </a:cxn>
                <a:cxn ang="0">
                  <a:pos x="282" y="387"/>
                </a:cxn>
                <a:cxn ang="0">
                  <a:pos x="257" y="388"/>
                </a:cxn>
                <a:cxn ang="0">
                  <a:pos x="242" y="387"/>
                </a:cxn>
                <a:cxn ang="0">
                  <a:pos x="223" y="372"/>
                </a:cxn>
                <a:cxn ang="0">
                  <a:pos x="196" y="377"/>
                </a:cxn>
                <a:cxn ang="0">
                  <a:pos x="183" y="389"/>
                </a:cxn>
                <a:cxn ang="0">
                  <a:pos x="160" y="395"/>
                </a:cxn>
                <a:cxn ang="0">
                  <a:pos x="143" y="402"/>
                </a:cxn>
                <a:cxn ang="0">
                  <a:pos x="124" y="403"/>
                </a:cxn>
                <a:cxn ang="0">
                  <a:pos x="108" y="417"/>
                </a:cxn>
                <a:cxn ang="0">
                  <a:pos x="93" y="368"/>
                </a:cxn>
                <a:cxn ang="0">
                  <a:pos x="70" y="339"/>
                </a:cxn>
                <a:cxn ang="0">
                  <a:pos x="58" y="327"/>
                </a:cxn>
                <a:cxn ang="0">
                  <a:pos x="37" y="318"/>
                </a:cxn>
                <a:cxn ang="0">
                  <a:pos x="32" y="282"/>
                </a:cxn>
                <a:cxn ang="0">
                  <a:pos x="21" y="262"/>
                </a:cxn>
                <a:cxn ang="0">
                  <a:pos x="16" y="236"/>
                </a:cxn>
                <a:cxn ang="0">
                  <a:pos x="40" y="226"/>
                </a:cxn>
                <a:cxn ang="0">
                  <a:pos x="62" y="184"/>
                </a:cxn>
                <a:cxn ang="0">
                  <a:pos x="34" y="162"/>
                </a:cxn>
                <a:cxn ang="0">
                  <a:pos x="10" y="128"/>
                </a:cxn>
              </a:cxnLst>
              <a:rect l="0" t="0" r="r" b="b"/>
              <a:pathLst>
                <a:path w="556" h="417">
                  <a:moveTo>
                    <a:pt x="0" y="111"/>
                  </a:moveTo>
                  <a:lnTo>
                    <a:pt x="1" y="104"/>
                  </a:lnTo>
                  <a:lnTo>
                    <a:pt x="2" y="95"/>
                  </a:lnTo>
                  <a:lnTo>
                    <a:pt x="2" y="91"/>
                  </a:lnTo>
                  <a:lnTo>
                    <a:pt x="5" y="90"/>
                  </a:lnTo>
                  <a:lnTo>
                    <a:pt x="7" y="87"/>
                  </a:lnTo>
                  <a:lnTo>
                    <a:pt x="10" y="87"/>
                  </a:lnTo>
                  <a:lnTo>
                    <a:pt x="14" y="85"/>
                  </a:lnTo>
                  <a:lnTo>
                    <a:pt x="16" y="83"/>
                  </a:lnTo>
                  <a:lnTo>
                    <a:pt x="19" y="81"/>
                  </a:lnTo>
                  <a:lnTo>
                    <a:pt x="20" y="78"/>
                  </a:lnTo>
                  <a:lnTo>
                    <a:pt x="21" y="75"/>
                  </a:lnTo>
                  <a:lnTo>
                    <a:pt x="21" y="67"/>
                  </a:lnTo>
                  <a:lnTo>
                    <a:pt x="21" y="66"/>
                  </a:lnTo>
                  <a:lnTo>
                    <a:pt x="34" y="67"/>
                  </a:lnTo>
                  <a:lnTo>
                    <a:pt x="36" y="68"/>
                  </a:lnTo>
                  <a:lnTo>
                    <a:pt x="41" y="70"/>
                  </a:lnTo>
                  <a:lnTo>
                    <a:pt x="45" y="71"/>
                  </a:lnTo>
                  <a:lnTo>
                    <a:pt x="52" y="75"/>
                  </a:lnTo>
                  <a:lnTo>
                    <a:pt x="55" y="77"/>
                  </a:lnTo>
                  <a:lnTo>
                    <a:pt x="55" y="80"/>
                  </a:lnTo>
                  <a:lnTo>
                    <a:pt x="53" y="82"/>
                  </a:lnTo>
                  <a:lnTo>
                    <a:pt x="51" y="86"/>
                  </a:lnTo>
                  <a:lnTo>
                    <a:pt x="47" y="90"/>
                  </a:lnTo>
                  <a:lnTo>
                    <a:pt x="45" y="93"/>
                  </a:lnTo>
                  <a:lnTo>
                    <a:pt x="44" y="97"/>
                  </a:lnTo>
                  <a:lnTo>
                    <a:pt x="44" y="104"/>
                  </a:lnTo>
                  <a:lnTo>
                    <a:pt x="53" y="108"/>
                  </a:lnTo>
                  <a:lnTo>
                    <a:pt x="56" y="108"/>
                  </a:lnTo>
                  <a:lnTo>
                    <a:pt x="63" y="108"/>
                  </a:lnTo>
                  <a:lnTo>
                    <a:pt x="70" y="107"/>
                  </a:lnTo>
                  <a:lnTo>
                    <a:pt x="78" y="102"/>
                  </a:lnTo>
                  <a:lnTo>
                    <a:pt x="83" y="101"/>
                  </a:lnTo>
                  <a:lnTo>
                    <a:pt x="90" y="98"/>
                  </a:lnTo>
                  <a:lnTo>
                    <a:pt x="93" y="98"/>
                  </a:lnTo>
                  <a:lnTo>
                    <a:pt x="97" y="100"/>
                  </a:lnTo>
                  <a:lnTo>
                    <a:pt x="107" y="103"/>
                  </a:lnTo>
                  <a:lnTo>
                    <a:pt x="111" y="104"/>
                  </a:lnTo>
                  <a:lnTo>
                    <a:pt x="119" y="104"/>
                  </a:lnTo>
                  <a:lnTo>
                    <a:pt x="123" y="103"/>
                  </a:lnTo>
                  <a:lnTo>
                    <a:pt x="126" y="103"/>
                  </a:lnTo>
                  <a:lnTo>
                    <a:pt x="132" y="104"/>
                  </a:lnTo>
                  <a:lnTo>
                    <a:pt x="138" y="107"/>
                  </a:lnTo>
                  <a:lnTo>
                    <a:pt x="143" y="107"/>
                  </a:lnTo>
                  <a:lnTo>
                    <a:pt x="147" y="109"/>
                  </a:lnTo>
                  <a:lnTo>
                    <a:pt x="157" y="111"/>
                  </a:lnTo>
                  <a:lnTo>
                    <a:pt x="158" y="112"/>
                  </a:lnTo>
                  <a:lnTo>
                    <a:pt x="159" y="112"/>
                  </a:lnTo>
                  <a:lnTo>
                    <a:pt x="169" y="111"/>
                  </a:lnTo>
                  <a:lnTo>
                    <a:pt x="175" y="109"/>
                  </a:lnTo>
                  <a:lnTo>
                    <a:pt x="179" y="109"/>
                  </a:lnTo>
                  <a:lnTo>
                    <a:pt x="182" y="107"/>
                  </a:lnTo>
                  <a:lnTo>
                    <a:pt x="190" y="102"/>
                  </a:lnTo>
                  <a:lnTo>
                    <a:pt x="200" y="100"/>
                  </a:lnTo>
                  <a:lnTo>
                    <a:pt x="213" y="101"/>
                  </a:lnTo>
                  <a:lnTo>
                    <a:pt x="215" y="102"/>
                  </a:lnTo>
                  <a:lnTo>
                    <a:pt x="219" y="101"/>
                  </a:lnTo>
                  <a:lnTo>
                    <a:pt x="226" y="98"/>
                  </a:lnTo>
                  <a:lnTo>
                    <a:pt x="233" y="97"/>
                  </a:lnTo>
                  <a:lnTo>
                    <a:pt x="244" y="97"/>
                  </a:lnTo>
                  <a:lnTo>
                    <a:pt x="251" y="98"/>
                  </a:lnTo>
                  <a:lnTo>
                    <a:pt x="265" y="100"/>
                  </a:lnTo>
                  <a:lnTo>
                    <a:pt x="274" y="103"/>
                  </a:lnTo>
                  <a:lnTo>
                    <a:pt x="282" y="102"/>
                  </a:lnTo>
                  <a:lnTo>
                    <a:pt x="287" y="100"/>
                  </a:lnTo>
                  <a:lnTo>
                    <a:pt x="295" y="95"/>
                  </a:lnTo>
                  <a:lnTo>
                    <a:pt x="300" y="93"/>
                  </a:lnTo>
                  <a:lnTo>
                    <a:pt x="306" y="88"/>
                  </a:lnTo>
                  <a:lnTo>
                    <a:pt x="311" y="82"/>
                  </a:lnTo>
                  <a:lnTo>
                    <a:pt x="315" y="76"/>
                  </a:lnTo>
                  <a:lnTo>
                    <a:pt x="325" y="61"/>
                  </a:lnTo>
                  <a:lnTo>
                    <a:pt x="331" y="55"/>
                  </a:lnTo>
                  <a:lnTo>
                    <a:pt x="336" y="52"/>
                  </a:lnTo>
                  <a:lnTo>
                    <a:pt x="339" y="49"/>
                  </a:lnTo>
                  <a:lnTo>
                    <a:pt x="343" y="47"/>
                  </a:lnTo>
                  <a:lnTo>
                    <a:pt x="349" y="47"/>
                  </a:lnTo>
                  <a:lnTo>
                    <a:pt x="357" y="26"/>
                  </a:lnTo>
                  <a:lnTo>
                    <a:pt x="361" y="24"/>
                  </a:lnTo>
                  <a:lnTo>
                    <a:pt x="367" y="20"/>
                  </a:lnTo>
                  <a:lnTo>
                    <a:pt x="383" y="14"/>
                  </a:lnTo>
                  <a:lnTo>
                    <a:pt x="394" y="9"/>
                  </a:lnTo>
                  <a:lnTo>
                    <a:pt x="399" y="5"/>
                  </a:lnTo>
                  <a:lnTo>
                    <a:pt x="405" y="3"/>
                  </a:lnTo>
                  <a:lnTo>
                    <a:pt x="419" y="1"/>
                  </a:lnTo>
                  <a:lnTo>
                    <a:pt x="425" y="0"/>
                  </a:lnTo>
                  <a:lnTo>
                    <a:pt x="426" y="0"/>
                  </a:lnTo>
                  <a:lnTo>
                    <a:pt x="426" y="1"/>
                  </a:lnTo>
                  <a:lnTo>
                    <a:pt x="426" y="4"/>
                  </a:lnTo>
                  <a:lnTo>
                    <a:pt x="429" y="5"/>
                  </a:lnTo>
                  <a:lnTo>
                    <a:pt x="434" y="8"/>
                  </a:lnTo>
                  <a:lnTo>
                    <a:pt x="440" y="8"/>
                  </a:lnTo>
                  <a:lnTo>
                    <a:pt x="445" y="8"/>
                  </a:lnTo>
                  <a:lnTo>
                    <a:pt x="454" y="6"/>
                  </a:lnTo>
                  <a:lnTo>
                    <a:pt x="456" y="6"/>
                  </a:lnTo>
                  <a:lnTo>
                    <a:pt x="463" y="5"/>
                  </a:lnTo>
                  <a:lnTo>
                    <a:pt x="463" y="3"/>
                  </a:lnTo>
                  <a:lnTo>
                    <a:pt x="464" y="3"/>
                  </a:lnTo>
                  <a:lnTo>
                    <a:pt x="471" y="9"/>
                  </a:lnTo>
                  <a:lnTo>
                    <a:pt x="475" y="9"/>
                  </a:lnTo>
                  <a:lnTo>
                    <a:pt x="481" y="6"/>
                  </a:lnTo>
                  <a:lnTo>
                    <a:pt x="487" y="3"/>
                  </a:lnTo>
                  <a:lnTo>
                    <a:pt x="490" y="4"/>
                  </a:lnTo>
                  <a:lnTo>
                    <a:pt x="492" y="10"/>
                  </a:lnTo>
                  <a:lnTo>
                    <a:pt x="494" y="14"/>
                  </a:lnTo>
                  <a:lnTo>
                    <a:pt x="497" y="20"/>
                  </a:lnTo>
                  <a:lnTo>
                    <a:pt x="551" y="15"/>
                  </a:lnTo>
                  <a:lnTo>
                    <a:pt x="551" y="14"/>
                  </a:lnTo>
                  <a:lnTo>
                    <a:pt x="551" y="14"/>
                  </a:lnTo>
                  <a:lnTo>
                    <a:pt x="548" y="46"/>
                  </a:lnTo>
                  <a:lnTo>
                    <a:pt x="551" y="55"/>
                  </a:lnTo>
                  <a:lnTo>
                    <a:pt x="552" y="66"/>
                  </a:lnTo>
                  <a:lnTo>
                    <a:pt x="556" y="71"/>
                  </a:lnTo>
                  <a:lnTo>
                    <a:pt x="556" y="77"/>
                  </a:lnTo>
                  <a:lnTo>
                    <a:pt x="555" y="80"/>
                  </a:lnTo>
                  <a:lnTo>
                    <a:pt x="550" y="87"/>
                  </a:lnTo>
                  <a:lnTo>
                    <a:pt x="550" y="90"/>
                  </a:lnTo>
                  <a:lnTo>
                    <a:pt x="548" y="93"/>
                  </a:lnTo>
                  <a:lnTo>
                    <a:pt x="547" y="95"/>
                  </a:lnTo>
                  <a:lnTo>
                    <a:pt x="546" y="95"/>
                  </a:lnTo>
                  <a:lnTo>
                    <a:pt x="542" y="92"/>
                  </a:lnTo>
                  <a:lnTo>
                    <a:pt x="541" y="92"/>
                  </a:lnTo>
                  <a:lnTo>
                    <a:pt x="531" y="92"/>
                  </a:lnTo>
                  <a:lnTo>
                    <a:pt x="520" y="96"/>
                  </a:lnTo>
                  <a:lnTo>
                    <a:pt x="516" y="98"/>
                  </a:lnTo>
                  <a:lnTo>
                    <a:pt x="512" y="102"/>
                  </a:lnTo>
                  <a:lnTo>
                    <a:pt x="511" y="108"/>
                  </a:lnTo>
                  <a:lnTo>
                    <a:pt x="506" y="119"/>
                  </a:lnTo>
                  <a:lnTo>
                    <a:pt x="506" y="121"/>
                  </a:lnTo>
                  <a:lnTo>
                    <a:pt x="502" y="124"/>
                  </a:lnTo>
                  <a:lnTo>
                    <a:pt x="506" y="154"/>
                  </a:lnTo>
                  <a:lnTo>
                    <a:pt x="506" y="162"/>
                  </a:lnTo>
                  <a:lnTo>
                    <a:pt x="509" y="177"/>
                  </a:lnTo>
                  <a:lnTo>
                    <a:pt x="510" y="183"/>
                  </a:lnTo>
                  <a:lnTo>
                    <a:pt x="496" y="187"/>
                  </a:lnTo>
                  <a:lnTo>
                    <a:pt x="496" y="193"/>
                  </a:lnTo>
                  <a:lnTo>
                    <a:pt x="496" y="194"/>
                  </a:lnTo>
                  <a:lnTo>
                    <a:pt x="494" y="194"/>
                  </a:lnTo>
                  <a:lnTo>
                    <a:pt x="490" y="198"/>
                  </a:lnTo>
                  <a:lnTo>
                    <a:pt x="491" y="201"/>
                  </a:lnTo>
                  <a:lnTo>
                    <a:pt x="491" y="204"/>
                  </a:lnTo>
                  <a:lnTo>
                    <a:pt x="491" y="205"/>
                  </a:lnTo>
                  <a:lnTo>
                    <a:pt x="484" y="206"/>
                  </a:lnTo>
                  <a:lnTo>
                    <a:pt x="479" y="214"/>
                  </a:lnTo>
                  <a:lnTo>
                    <a:pt x="469" y="214"/>
                  </a:lnTo>
                  <a:lnTo>
                    <a:pt x="466" y="216"/>
                  </a:lnTo>
                  <a:lnTo>
                    <a:pt x="465" y="218"/>
                  </a:lnTo>
                  <a:lnTo>
                    <a:pt x="466" y="219"/>
                  </a:lnTo>
                  <a:lnTo>
                    <a:pt x="468" y="219"/>
                  </a:lnTo>
                  <a:lnTo>
                    <a:pt x="472" y="218"/>
                  </a:lnTo>
                  <a:lnTo>
                    <a:pt x="476" y="220"/>
                  </a:lnTo>
                  <a:lnTo>
                    <a:pt x="477" y="221"/>
                  </a:lnTo>
                  <a:lnTo>
                    <a:pt x="495" y="219"/>
                  </a:lnTo>
                  <a:lnTo>
                    <a:pt x="495" y="221"/>
                  </a:lnTo>
                  <a:lnTo>
                    <a:pt x="501" y="221"/>
                  </a:lnTo>
                  <a:lnTo>
                    <a:pt x="502" y="228"/>
                  </a:lnTo>
                  <a:lnTo>
                    <a:pt x="502" y="229"/>
                  </a:lnTo>
                  <a:lnTo>
                    <a:pt x="506" y="229"/>
                  </a:lnTo>
                  <a:lnTo>
                    <a:pt x="507" y="229"/>
                  </a:lnTo>
                  <a:lnTo>
                    <a:pt x="509" y="231"/>
                  </a:lnTo>
                  <a:lnTo>
                    <a:pt x="507" y="238"/>
                  </a:lnTo>
                  <a:lnTo>
                    <a:pt x="514" y="244"/>
                  </a:lnTo>
                  <a:lnTo>
                    <a:pt x="515" y="245"/>
                  </a:lnTo>
                  <a:lnTo>
                    <a:pt x="516" y="246"/>
                  </a:lnTo>
                  <a:lnTo>
                    <a:pt x="518" y="249"/>
                  </a:lnTo>
                  <a:lnTo>
                    <a:pt x="522" y="254"/>
                  </a:lnTo>
                  <a:lnTo>
                    <a:pt x="526" y="255"/>
                  </a:lnTo>
                  <a:lnTo>
                    <a:pt x="528" y="256"/>
                  </a:lnTo>
                  <a:lnTo>
                    <a:pt x="535" y="262"/>
                  </a:lnTo>
                  <a:lnTo>
                    <a:pt x="536" y="265"/>
                  </a:lnTo>
                  <a:lnTo>
                    <a:pt x="526" y="271"/>
                  </a:lnTo>
                  <a:lnTo>
                    <a:pt x="522" y="271"/>
                  </a:lnTo>
                  <a:lnTo>
                    <a:pt x="516" y="274"/>
                  </a:lnTo>
                  <a:lnTo>
                    <a:pt x="509" y="276"/>
                  </a:lnTo>
                  <a:lnTo>
                    <a:pt x="507" y="277"/>
                  </a:lnTo>
                  <a:lnTo>
                    <a:pt x="504" y="279"/>
                  </a:lnTo>
                  <a:lnTo>
                    <a:pt x="494" y="282"/>
                  </a:lnTo>
                  <a:lnTo>
                    <a:pt x="489" y="281"/>
                  </a:lnTo>
                  <a:lnTo>
                    <a:pt x="484" y="279"/>
                  </a:lnTo>
                  <a:lnTo>
                    <a:pt x="480" y="276"/>
                  </a:lnTo>
                  <a:lnTo>
                    <a:pt x="477" y="271"/>
                  </a:lnTo>
                  <a:lnTo>
                    <a:pt x="472" y="269"/>
                  </a:lnTo>
                  <a:lnTo>
                    <a:pt x="470" y="267"/>
                  </a:lnTo>
                  <a:lnTo>
                    <a:pt x="468" y="267"/>
                  </a:lnTo>
                  <a:lnTo>
                    <a:pt x="466" y="269"/>
                  </a:lnTo>
                  <a:lnTo>
                    <a:pt x="463" y="270"/>
                  </a:lnTo>
                  <a:lnTo>
                    <a:pt x="450" y="270"/>
                  </a:lnTo>
                  <a:lnTo>
                    <a:pt x="449" y="270"/>
                  </a:lnTo>
                  <a:lnTo>
                    <a:pt x="445" y="271"/>
                  </a:lnTo>
                  <a:lnTo>
                    <a:pt x="441" y="279"/>
                  </a:lnTo>
                  <a:lnTo>
                    <a:pt x="426" y="287"/>
                  </a:lnTo>
                  <a:lnTo>
                    <a:pt x="424" y="288"/>
                  </a:lnTo>
                  <a:lnTo>
                    <a:pt x="413" y="292"/>
                  </a:lnTo>
                  <a:lnTo>
                    <a:pt x="412" y="292"/>
                  </a:lnTo>
                  <a:lnTo>
                    <a:pt x="410" y="295"/>
                  </a:lnTo>
                  <a:lnTo>
                    <a:pt x="409" y="297"/>
                  </a:lnTo>
                  <a:lnTo>
                    <a:pt x="410" y="307"/>
                  </a:lnTo>
                  <a:lnTo>
                    <a:pt x="402" y="312"/>
                  </a:lnTo>
                  <a:lnTo>
                    <a:pt x="398" y="315"/>
                  </a:lnTo>
                  <a:lnTo>
                    <a:pt x="395" y="316"/>
                  </a:lnTo>
                  <a:lnTo>
                    <a:pt x="393" y="318"/>
                  </a:lnTo>
                  <a:lnTo>
                    <a:pt x="392" y="320"/>
                  </a:lnTo>
                  <a:lnTo>
                    <a:pt x="392" y="327"/>
                  </a:lnTo>
                  <a:lnTo>
                    <a:pt x="388" y="330"/>
                  </a:lnTo>
                  <a:lnTo>
                    <a:pt x="384" y="328"/>
                  </a:lnTo>
                  <a:lnTo>
                    <a:pt x="382" y="328"/>
                  </a:lnTo>
                  <a:lnTo>
                    <a:pt x="378" y="330"/>
                  </a:lnTo>
                  <a:lnTo>
                    <a:pt x="374" y="328"/>
                  </a:lnTo>
                  <a:lnTo>
                    <a:pt x="372" y="328"/>
                  </a:lnTo>
                  <a:lnTo>
                    <a:pt x="369" y="328"/>
                  </a:lnTo>
                  <a:lnTo>
                    <a:pt x="366" y="332"/>
                  </a:lnTo>
                  <a:lnTo>
                    <a:pt x="366" y="334"/>
                  </a:lnTo>
                  <a:lnTo>
                    <a:pt x="373" y="343"/>
                  </a:lnTo>
                  <a:lnTo>
                    <a:pt x="373" y="344"/>
                  </a:lnTo>
                  <a:lnTo>
                    <a:pt x="374" y="346"/>
                  </a:lnTo>
                  <a:lnTo>
                    <a:pt x="376" y="347"/>
                  </a:lnTo>
                  <a:lnTo>
                    <a:pt x="378" y="348"/>
                  </a:lnTo>
                  <a:lnTo>
                    <a:pt x="378" y="357"/>
                  </a:lnTo>
                  <a:lnTo>
                    <a:pt x="379" y="362"/>
                  </a:lnTo>
                  <a:lnTo>
                    <a:pt x="379" y="364"/>
                  </a:lnTo>
                  <a:lnTo>
                    <a:pt x="374" y="376"/>
                  </a:lnTo>
                  <a:lnTo>
                    <a:pt x="368" y="382"/>
                  </a:lnTo>
                  <a:lnTo>
                    <a:pt x="361" y="384"/>
                  </a:lnTo>
                  <a:lnTo>
                    <a:pt x="356" y="385"/>
                  </a:lnTo>
                  <a:lnTo>
                    <a:pt x="348" y="384"/>
                  </a:lnTo>
                  <a:lnTo>
                    <a:pt x="343" y="384"/>
                  </a:lnTo>
                  <a:lnTo>
                    <a:pt x="334" y="388"/>
                  </a:lnTo>
                  <a:lnTo>
                    <a:pt x="322" y="393"/>
                  </a:lnTo>
                  <a:lnTo>
                    <a:pt x="318" y="394"/>
                  </a:lnTo>
                  <a:lnTo>
                    <a:pt x="310" y="404"/>
                  </a:lnTo>
                  <a:lnTo>
                    <a:pt x="306" y="404"/>
                  </a:lnTo>
                  <a:lnTo>
                    <a:pt x="303" y="404"/>
                  </a:lnTo>
                  <a:lnTo>
                    <a:pt x="303" y="403"/>
                  </a:lnTo>
                  <a:lnTo>
                    <a:pt x="302" y="400"/>
                  </a:lnTo>
                  <a:lnTo>
                    <a:pt x="302" y="399"/>
                  </a:lnTo>
                  <a:lnTo>
                    <a:pt x="296" y="393"/>
                  </a:lnTo>
                  <a:lnTo>
                    <a:pt x="295" y="390"/>
                  </a:lnTo>
                  <a:lnTo>
                    <a:pt x="293" y="389"/>
                  </a:lnTo>
                  <a:lnTo>
                    <a:pt x="290" y="388"/>
                  </a:lnTo>
                  <a:lnTo>
                    <a:pt x="285" y="387"/>
                  </a:lnTo>
                  <a:lnTo>
                    <a:pt x="282" y="387"/>
                  </a:lnTo>
                  <a:lnTo>
                    <a:pt x="275" y="384"/>
                  </a:lnTo>
                  <a:lnTo>
                    <a:pt x="271" y="382"/>
                  </a:lnTo>
                  <a:lnTo>
                    <a:pt x="269" y="382"/>
                  </a:lnTo>
                  <a:lnTo>
                    <a:pt x="266" y="382"/>
                  </a:lnTo>
                  <a:lnTo>
                    <a:pt x="261" y="385"/>
                  </a:lnTo>
                  <a:lnTo>
                    <a:pt x="257" y="388"/>
                  </a:lnTo>
                  <a:lnTo>
                    <a:pt x="257" y="390"/>
                  </a:lnTo>
                  <a:lnTo>
                    <a:pt x="255" y="393"/>
                  </a:lnTo>
                  <a:lnTo>
                    <a:pt x="254" y="393"/>
                  </a:lnTo>
                  <a:lnTo>
                    <a:pt x="252" y="392"/>
                  </a:lnTo>
                  <a:lnTo>
                    <a:pt x="246" y="387"/>
                  </a:lnTo>
                  <a:lnTo>
                    <a:pt x="242" y="387"/>
                  </a:lnTo>
                  <a:lnTo>
                    <a:pt x="237" y="385"/>
                  </a:lnTo>
                  <a:lnTo>
                    <a:pt x="228" y="376"/>
                  </a:lnTo>
                  <a:lnTo>
                    <a:pt x="226" y="374"/>
                  </a:lnTo>
                  <a:lnTo>
                    <a:pt x="226" y="373"/>
                  </a:lnTo>
                  <a:lnTo>
                    <a:pt x="225" y="372"/>
                  </a:lnTo>
                  <a:lnTo>
                    <a:pt x="223" y="372"/>
                  </a:lnTo>
                  <a:lnTo>
                    <a:pt x="220" y="372"/>
                  </a:lnTo>
                  <a:lnTo>
                    <a:pt x="213" y="377"/>
                  </a:lnTo>
                  <a:lnTo>
                    <a:pt x="205" y="379"/>
                  </a:lnTo>
                  <a:lnTo>
                    <a:pt x="204" y="379"/>
                  </a:lnTo>
                  <a:lnTo>
                    <a:pt x="199" y="376"/>
                  </a:lnTo>
                  <a:lnTo>
                    <a:pt x="196" y="377"/>
                  </a:lnTo>
                  <a:lnTo>
                    <a:pt x="194" y="377"/>
                  </a:lnTo>
                  <a:lnTo>
                    <a:pt x="187" y="373"/>
                  </a:lnTo>
                  <a:lnTo>
                    <a:pt x="184" y="374"/>
                  </a:lnTo>
                  <a:lnTo>
                    <a:pt x="183" y="377"/>
                  </a:lnTo>
                  <a:lnTo>
                    <a:pt x="183" y="388"/>
                  </a:lnTo>
                  <a:lnTo>
                    <a:pt x="183" y="389"/>
                  </a:lnTo>
                  <a:lnTo>
                    <a:pt x="179" y="388"/>
                  </a:lnTo>
                  <a:lnTo>
                    <a:pt x="175" y="390"/>
                  </a:lnTo>
                  <a:lnTo>
                    <a:pt x="172" y="389"/>
                  </a:lnTo>
                  <a:lnTo>
                    <a:pt x="169" y="390"/>
                  </a:lnTo>
                  <a:lnTo>
                    <a:pt x="168" y="392"/>
                  </a:lnTo>
                  <a:lnTo>
                    <a:pt x="160" y="395"/>
                  </a:lnTo>
                  <a:lnTo>
                    <a:pt x="159" y="397"/>
                  </a:lnTo>
                  <a:lnTo>
                    <a:pt x="158" y="397"/>
                  </a:lnTo>
                  <a:lnTo>
                    <a:pt x="153" y="398"/>
                  </a:lnTo>
                  <a:lnTo>
                    <a:pt x="150" y="400"/>
                  </a:lnTo>
                  <a:lnTo>
                    <a:pt x="147" y="402"/>
                  </a:lnTo>
                  <a:lnTo>
                    <a:pt x="143" y="402"/>
                  </a:lnTo>
                  <a:lnTo>
                    <a:pt x="140" y="402"/>
                  </a:lnTo>
                  <a:lnTo>
                    <a:pt x="133" y="399"/>
                  </a:lnTo>
                  <a:lnTo>
                    <a:pt x="129" y="399"/>
                  </a:lnTo>
                  <a:lnTo>
                    <a:pt x="128" y="399"/>
                  </a:lnTo>
                  <a:lnTo>
                    <a:pt x="124" y="403"/>
                  </a:lnTo>
                  <a:lnTo>
                    <a:pt x="124" y="403"/>
                  </a:lnTo>
                  <a:lnTo>
                    <a:pt x="119" y="403"/>
                  </a:lnTo>
                  <a:lnTo>
                    <a:pt x="114" y="404"/>
                  </a:lnTo>
                  <a:lnTo>
                    <a:pt x="111" y="409"/>
                  </a:lnTo>
                  <a:lnTo>
                    <a:pt x="111" y="413"/>
                  </a:lnTo>
                  <a:lnTo>
                    <a:pt x="109" y="415"/>
                  </a:lnTo>
                  <a:lnTo>
                    <a:pt x="108" y="417"/>
                  </a:lnTo>
                  <a:lnTo>
                    <a:pt x="94" y="417"/>
                  </a:lnTo>
                  <a:lnTo>
                    <a:pt x="86" y="417"/>
                  </a:lnTo>
                  <a:lnTo>
                    <a:pt x="83" y="415"/>
                  </a:lnTo>
                  <a:lnTo>
                    <a:pt x="87" y="384"/>
                  </a:lnTo>
                  <a:lnTo>
                    <a:pt x="90" y="376"/>
                  </a:lnTo>
                  <a:lnTo>
                    <a:pt x="93" y="368"/>
                  </a:lnTo>
                  <a:lnTo>
                    <a:pt x="91" y="361"/>
                  </a:lnTo>
                  <a:lnTo>
                    <a:pt x="88" y="357"/>
                  </a:lnTo>
                  <a:lnTo>
                    <a:pt x="82" y="356"/>
                  </a:lnTo>
                  <a:lnTo>
                    <a:pt x="76" y="342"/>
                  </a:lnTo>
                  <a:lnTo>
                    <a:pt x="70" y="341"/>
                  </a:lnTo>
                  <a:lnTo>
                    <a:pt x="70" y="339"/>
                  </a:lnTo>
                  <a:lnTo>
                    <a:pt x="67" y="336"/>
                  </a:lnTo>
                  <a:lnTo>
                    <a:pt x="66" y="331"/>
                  </a:lnTo>
                  <a:lnTo>
                    <a:pt x="65" y="330"/>
                  </a:lnTo>
                  <a:lnTo>
                    <a:pt x="63" y="328"/>
                  </a:lnTo>
                  <a:lnTo>
                    <a:pt x="62" y="327"/>
                  </a:lnTo>
                  <a:lnTo>
                    <a:pt x="58" y="327"/>
                  </a:lnTo>
                  <a:lnTo>
                    <a:pt x="57" y="326"/>
                  </a:lnTo>
                  <a:lnTo>
                    <a:pt x="55" y="326"/>
                  </a:lnTo>
                  <a:lnTo>
                    <a:pt x="47" y="325"/>
                  </a:lnTo>
                  <a:lnTo>
                    <a:pt x="45" y="325"/>
                  </a:lnTo>
                  <a:lnTo>
                    <a:pt x="42" y="323"/>
                  </a:lnTo>
                  <a:lnTo>
                    <a:pt x="37" y="318"/>
                  </a:lnTo>
                  <a:lnTo>
                    <a:pt x="35" y="316"/>
                  </a:lnTo>
                  <a:lnTo>
                    <a:pt x="31" y="311"/>
                  </a:lnTo>
                  <a:lnTo>
                    <a:pt x="27" y="306"/>
                  </a:lnTo>
                  <a:lnTo>
                    <a:pt x="22" y="298"/>
                  </a:lnTo>
                  <a:lnTo>
                    <a:pt x="31" y="284"/>
                  </a:lnTo>
                  <a:lnTo>
                    <a:pt x="32" y="282"/>
                  </a:lnTo>
                  <a:lnTo>
                    <a:pt x="32" y="279"/>
                  </a:lnTo>
                  <a:lnTo>
                    <a:pt x="31" y="274"/>
                  </a:lnTo>
                  <a:lnTo>
                    <a:pt x="29" y="267"/>
                  </a:lnTo>
                  <a:lnTo>
                    <a:pt x="27" y="266"/>
                  </a:lnTo>
                  <a:lnTo>
                    <a:pt x="22" y="264"/>
                  </a:lnTo>
                  <a:lnTo>
                    <a:pt x="21" y="262"/>
                  </a:lnTo>
                  <a:lnTo>
                    <a:pt x="22" y="252"/>
                  </a:lnTo>
                  <a:lnTo>
                    <a:pt x="22" y="247"/>
                  </a:lnTo>
                  <a:lnTo>
                    <a:pt x="21" y="245"/>
                  </a:lnTo>
                  <a:lnTo>
                    <a:pt x="21" y="244"/>
                  </a:lnTo>
                  <a:lnTo>
                    <a:pt x="16" y="239"/>
                  </a:lnTo>
                  <a:lnTo>
                    <a:pt x="16" y="236"/>
                  </a:lnTo>
                  <a:lnTo>
                    <a:pt x="16" y="235"/>
                  </a:lnTo>
                  <a:lnTo>
                    <a:pt x="19" y="234"/>
                  </a:lnTo>
                  <a:lnTo>
                    <a:pt x="26" y="230"/>
                  </a:lnTo>
                  <a:lnTo>
                    <a:pt x="31" y="228"/>
                  </a:lnTo>
                  <a:lnTo>
                    <a:pt x="39" y="228"/>
                  </a:lnTo>
                  <a:lnTo>
                    <a:pt x="40" y="226"/>
                  </a:lnTo>
                  <a:lnTo>
                    <a:pt x="42" y="223"/>
                  </a:lnTo>
                  <a:lnTo>
                    <a:pt x="51" y="209"/>
                  </a:lnTo>
                  <a:lnTo>
                    <a:pt x="61" y="195"/>
                  </a:lnTo>
                  <a:lnTo>
                    <a:pt x="62" y="190"/>
                  </a:lnTo>
                  <a:lnTo>
                    <a:pt x="63" y="187"/>
                  </a:lnTo>
                  <a:lnTo>
                    <a:pt x="62" y="184"/>
                  </a:lnTo>
                  <a:lnTo>
                    <a:pt x="61" y="182"/>
                  </a:lnTo>
                  <a:lnTo>
                    <a:pt x="60" y="182"/>
                  </a:lnTo>
                  <a:lnTo>
                    <a:pt x="56" y="182"/>
                  </a:lnTo>
                  <a:lnTo>
                    <a:pt x="53" y="182"/>
                  </a:lnTo>
                  <a:lnTo>
                    <a:pt x="47" y="170"/>
                  </a:lnTo>
                  <a:lnTo>
                    <a:pt x="34" y="162"/>
                  </a:lnTo>
                  <a:lnTo>
                    <a:pt x="29" y="159"/>
                  </a:lnTo>
                  <a:lnTo>
                    <a:pt x="26" y="158"/>
                  </a:lnTo>
                  <a:lnTo>
                    <a:pt x="22" y="157"/>
                  </a:lnTo>
                  <a:lnTo>
                    <a:pt x="16" y="150"/>
                  </a:lnTo>
                  <a:lnTo>
                    <a:pt x="12" y="136"/>
                  </a:lnTo>
                  <a:lnTo>
                    <a:pt x="10" y="128"/>
                  </a:lnTo>
                  <a:lnTo>
                    <a:pt x="9" y="126"/>
                  </a:lnTo>
                  <a:lnTo>
                    <a:pt x="5" y="123"/>
                  </a:lnTo>
                  <a:lnTo>
                    <a:pt x="2" y="114"/>
                  </a:lnTo>
                  <a:lnTo>
                    <a:pt x="0" y="1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0" name="Freeform 1537">
              <a:extLst>
                <a:ext uri="{FF2B5EF4-FFF2-40B4-BE49-F238E27FC236}">
                  <a16:creationId xmlns:a16="http://schemas.microsoft.com/office/drawing/2014/main" id="{4521EEEB-D3F2-C0A0-716F-CAA181373DC6}"/>
                </a:ext>
              </a:extLst>
            </p:cNvPr>
            <p:cNvSpPr>
              <a:spLocks/>
            </p:cNvSpPr>
            <p:nvPr/>
          </p:nvSpPr>
          <p:spPr bwMode="auto">
            <a:xfrm>
              <a:off x="4537418" y="4891183"/>
              <a:ext cx="778024" cy="583518"/>
            </a:xfrm>
            <a:custGeom>
              <a:avLst/>
              <a:gdLst/>
              <a:ahLst/>
              <a:cxnLst>
                <a:cxn ang="0">
                  <a:pos x="7" y="87"/>
                </a:cxn>
                <a:cxn ang="0">
                  <a:pos x="21" y="75"/>
                </a:cxn>
                <a:cxn ang="0">
                  <a:pos x="45" y="71"/>
                </a:cxn>
                <a:cxn ang="0">
                  <a:pos x="47" y="90"/>
                </a:cxn>
                <a:cxn ang="0">
                  <a:pos x="63" y="108"/>
                </a:cxn>
                <a:cxn ang="0">
                  <a:pos x="97" y="100"/>
                </a:cxn>
                <a:cxn ang="0">
                  <a:pos x="132" y="104"/>
                </a:cxn>
                <a:cxn ang="0">
                  <a:pos x="159" y="112"/>
                </a:cxn>
                <a:cxn ang="0">
                  <a:pos x="200" y="100"/>
                </a:cxn>
                <a:cxn ang="0">
                  <a:pos x="244" y="97"/>
                </a:cxn>
                <a:cxn ang="0">
                  <a:pos x="295" y="95"/>
                </a:cxn>
                <a:cxn ang="0">
                  <a:pos x="331" y="55"/>
                </a:cxn>
                <a:cxn ang="0">
                  <a:pos x="361" y="24"/>
                </a:cxn>
                <a:cxn ang="0">
                  <a:pos x="419" y="1"/>
                </a:cxn>
                <a:cxn ang="0">
                  <a:pos x="434" y="8"/>
                </a:cxn>
                <a:cxn ang="0">
                  <a:pos x="463" y="3"/>
                </a:cxn>
                <a:cxn ang="0">
                  <a:pos x="490" y="4"/>
                </a:cxn>
                <a:cxn ang="0">
                  <a:pos x="551" y="14"/>
                </a:cxn>
                <a:cxn ang="0">
                  <a:pos x="555" y="80"/>
                </a:cxn>
                <a:cxn ang="0">
                  <a:pos x="542" y="92"/>
                </a:cxn>
                <a:cxn ang="0">
                  <a:pos x="511" y="108"/>
                </a:cxn>
                <a:cxn ang="0">
                  <a:pos x="509" y="177"/>
                </a:cxn>
                <a:cxn ang="0">
                  <a:pos x="490" y="198"/>
                </a:cxn>
                <a:cxn ang="0">
                  <a:pos x="469" y="214"/>
                </a:cxn>
                <a:cxn ang="0">
                  <a:pos x="476" y="220"/>
                </a:cxn>
                <a:cxn ang="0">
                  <a:pos x="502" y="229"/>
                </a:cxn>
                <a:cxn ang="0">
                  <a:pos x="515" y="245"/>
                </a:cxn>
                <a:cxn ang="0">
                  <a:pos x="535" y="262"/>
                </a:cxn>
                <a:cxn ang="0">
                  <a:pos x="507" y="277"/>
                </a:cxn>
                <a:cxn ang="0">
                  <a:pos x="477" y="271"/>
                </a:cxn>
                <a:cxn ang="0">
                  <a:pos x="450" y="270"/>
                </a:cxn>
                <a:cxn ang="0">
                  <a:pos x="413" y="292"/>
                </a:cxn>
                <a:cxn ang="0">
                  <a:pos x="398" y="315"/>
                </a:cxn>
                <a:cxn ang="0">
                  <a:pos x="384" y="328"/>
                </a:cxn>
                <a:cxn ang="0">
                  <a:pos x="366" y="332"/>
                </a:cxn>
                <a:cxn ang="0">
                  <a:pos x="378" y="348"/>
                </a:cxn>
                <a:cxn ang="0">
                  <a:pos x="361" y="384"/>
                </a:cxn>
                <a:cxn ang="0">
                  <a:pos x="318" y="394"/>
                </a:cxn>
                <a:cxn ang="0">
                  <a:pos x="302" y="399"/>
                </a:cxn>
                <a:cxn ang="0">
                  <a:pos x="282" y="387"/>
                </a:cxn>
                <a:cxn ang="0">
                  <a:pos x="257" y="388"/>
                </a:cxn>
                <a:cxn ang="0">
                  <a:pos x="242" y="387"/>
                </a:cxn>
                <a:cxn ang="0">
                  <a:pos x="223" y="372"/>
                </a:cxn>
                <a:cxn ang="0">
                  <a:pos x="196" y="377"/>
                </a:cxn>
                <a:cxn ang="0">
                  <a:pos x="183" y="389"/>
                </a:cxn>
                <a:cxn ang="0">
                  <a:pos x="160" y="395"/>
                </a:cxn>
                <a:cxn ang="0">
                  <a:pos x="143" y="402"/>
                </a:cxn>
                <a:cxn ang="0">
                  <a:pos x="124" y="403"/>
                </a:cxn>
                <a:cxn ang="0">
                  <a:pos x="108" y="417"/>
                </a:cxn>
                <a:cxn ang="0">
                  <a:pos x="93" y="368"/>
                </a:cxn>
                <a:cxn ang="0">
                  <a:pos x="70" y="339"/>
                </a:cxn>
                <a:cxn ang="0">
                  <a:pos x="58" y="327"/>
                </a:cxn>
                <a:cxn ang="0">
                  <a:pos x="37" y="318"/>
                </a:cxn>
                <a:cxn ang="0">
                  <a:pos x="32" y="282"/>
                </a:cxn>
                <a:cxn ang="0">
                  <a:pos x="21" y="262"/>
                </a:cxn>
                <a:cxn ang="0">
                  <a:pos x="16" y="236"/>
                </a:cxn>
                <a:cxn ang="0">
                  <a:pos x="40" y="226"/>
                </a:cxn>
                <a:cxn ang="0">
                  <a:pos x="62" y="184"/>
                </a:cxn>
                <a:cxn ang="0">
                  <a:pos x="34" y="162"/>
                </a:cxn>
                <a:cxn ang="0">
                  <a:pos x="10" y="128"/>
                </a:cxn>
              </a:cxnLst>
              <a:rect l="0" t="0" r="r" b="b"/>
              <a:pathLst>
                <a:path w="556" h="417">
                  <a:moveTo>
                    <a:pt x="0" y="111"/>
                  </a:moveTo>
                  <a:lnTo>
                    <a:pt x="1" y="104"/>
                  </a:lnTo>
                  <a:lnTo>
                    <a:pt x="2" y="95"/>
                  </a:lnTo>
                  <a:lnTo>
                    <a:pt x="2" y="91"/>
                  </a:lnTo>
                  <a:lnTo>
                    <a:pt x="5" y="90"/>
                  </a:lnTo>
                  <a:lnTo>
                    <a:pt x="7" y="87"/>
                  </a:lnTo>
                  <a:lnTo>
                    <a:pt x="10" y="87"/>
                  </a:lnTo>
                  <a:lnTo>
                    <a:pt x="14" y="85"/>
                  </a:lnTo>
                  <a:lnTo>
                    <a:pt x="16" y="83"/>
                  </a:lnTo>
                  <a:lnTo>
                    <a:pt x="19" y="81"/>
                  </a:lnTo>
                  <a:lnTo>
                    <a:pt x="20" y="78"/>
                  </a:lnTo>
                  <a:lnTo>
                    <a:pt x="21" y="75"/>
                  </a:lnTo>
                  <a:lnTo>
                    <a:pt x="21" y="67"/>
                  </a:lnTo>
                  <a:lnTo>
                    <a:pt x="21" y="66"/>
                  </a:lnTo>
                  <a:lnTo>
                    <a:pt x="34" y="67"/>
                  </a:lnTo>
                  <a:lnTo>
                    <a:pt x="36" y="68"/>
                  </a:lnTo>
                  <a:lnTo>
                    <a:pt x="41" y="70"/>
                  </a:lnTo>
                  <a:lnTo>
                    <a:pt x="45" y="71"/>
                  </a:lnTo>
                  <a:lnTo>
                    <a:pt x="52" y="75"/>
                  </a:lnTo>
                  <a:lnTo>
                    <a:pt x="55" y="77"/>
                  </a:lnTo>
                  <a:lnTo>
                    <a:pt x="55" y="80"/>
                  </a:lnTo>
                  <a:lnTo>
                    <a:pt x="53" y="82"/>
                  </a:lnTo>
                  <a:lnTo>
                    <a:pt x="51" y="86"/>
                  </a:lnTo>
                  <a:lnTo>
                    <a:pt x="47" y="90"/>
                  </a:lnTo>
                  <a:lnTo>
                    <a:pt x="45" y="93"/>
                  </a:lnTo>
                  <a:lnTo>
                    <a:pt x="44" y="97"/>
                  </a:lnTo>
                  <a:lnTo>
                    <a:pt x="44" y="104"/>
                  </a:lnTo>
                  <a:lnTo>
                    <a:pt x="53" y="108"/>
                  </a:lnTo>
                  <a:lnTo>
                    <a:pt x="56" y="108"/>
                  </a:lnTo>
                  <a:lnTo>
                    <a:pt x="63" y="108"/>
                  </a:lnTo>
                  <a:lnTo>
                    <a:pt x="70" y="107"/>
                  </a:lnTo>
                  <a:lnTo>
                    <a:pt x="78" y="102"/>
                  </a:lnTo>
                  <a:lnTo>
                    <a:pt x="83" y="101"/>
                  </a:lnTo>
                  <a:lnTo>
                    <a:pt x="90" y="98"/>
                  </a:lnTo>
                  <a:lnTo>
                    <a:pt x="93" y="98"/>
                  </a:lnTo>
                  <a:lnTo>
                    <a:pt x="97" y="100"/>
                  </a:lnTo>
                  <a:lnTo>
                    <a:pt x="107" y="103"/>
                  </a:lnTo>
                  <a:lnTo>
                    <a:pt x="111" y="104"/>
                  </a:lnTo>
                  <a:lnTo>
                    <a:pt x="119" y="104"/>
                  </a:lnTo>
                  <a:lnTo>
                    <a:pt x="123" y="103"/>
                  </a:lnTo>
                  <a:lnTo>
                    <a:pt x="126" y="103"/>
                  </a:lnTo>
                  <a:lnTo>
                    <a:pt x="132" y="104"/>
                  </a:lnTo>
                  <a:lnTo>
                    <a:pt x="138" y="107"/>
                  </a:lnTo>
                  <a:lnTo>
                    <a:pt x="143" y="107"/>
                  </a:lnTo>
                  <a:lnTo>
                    <a:pt x="147" y="109"/>
                  </a:lnTo>
                  <a:lnTo>
                    <a:pt x="157" y="111"/>
                  </a:lnTo>
                  <a:lnTo>
                    <a:pt x="158" y="112"/>
                  </a:lnTo>
                  <a:lnTo>
                    <a:pt x="159" y="112"/>
                  </a:lnTo>
                  <a:lnTo>
                    <a:pt x="169" y="111"/>
                  </a:lnTo>
                  <a:lnTo>
                    <a:pt x="175" y="109"/>
                  </a:lnTo>
                  <a:lnTo>
                    <a:pt x="179" y="109"/>
                  </a:lnTo>
                  <a:lnTo>
                    <a:pt x="182" y="107"/>
                  </a:lnTo>
                  <a:lnTo>
                    <a:pt x="190" y="102"/>
                  </a:lnTo>
                  <a:lnTo>
                    <a:pt x="200" y="100"/>
                  </a:lnTo>
                  <a:lnTo>
                    <a:pt x="213" y="101"/>
                  </a:lnTo>
                  <a:lnTo>
                    <a:pt x="215" y="102"/>
                  </a:lnTo>
                  <a:lnTo>
                    <a:pt x="219" y="101"/>
                  </a:lnTo>
                  <a:lnTo>
                    <a:pt x="226" y="98"/>
                  </a:lnTo>
                  <a:lnTo>
                    <a:pt x="233" y="97"/>
                  </a:lnTo>
                  <a:lnTo>
                    <a:pt x="244" y="97"/>
                  </a:lnTo>
                  <a:lnTo>
                    <a:pt x="251" y="98"/>
                  </a:lnTo>
                  <a:lnTo>
                    <a:pt x="265" y="100"/>
                  </a:lnTo>
                  <a:lnTo>
                    <a:pt x="274" y="103"/>
                  </a:lnTo>
                  <a:lnTo>
                    <a:pt x="282" y="102"/>
                  </a:lnTo>
                  <a:lnTo>
                    <a:pt x="287" y="100"/>
                  </a:lnTo>
                  <a:lnTo>
                    <a:pt x="295" y="95"/>
                  </a:lnTo>
                  <a:lnTo>
                    <a:pt x="300" y="93"/>
                  </a:lnTo>
                  <a:lnTo>
                    <a:pt x="306" y="88"/>
                  </a:lnTo>
                  <a:lnTo>
                    <a:pt x="311" y="82"/>
                  </a:lnTo>
                  <a:lnTo>
                    <a:pt x="315" y="76"/>
                  </a:lnTo>
                  <a:lnTo>
                    <a:pt x="325" y="61"/>
                  </a:lnTo>
                  <a:lnTo>
                    <a:pt x="331" y="55"/>
                  </a:lnTo>
                  <a:lnTo>
                    <a:pt x="336" y="52"/>
                  </a:lnTo>
                  <a:lnTo>
                    <a:pt x="339" y="49"/>
                  </a:lnTo>
                  <a:lnTo>
                    <a:pt x="343" y="47"/>
                  </a:lnTo>
                  <a:lnTo>
                    <a:pt x="349" y="47"/>
                  </a:lnTo>
                  <a:lnTo>
                    <a:pt x="357" y="26"/>
                  </a:lnTo>
                  <a:lnTo>
                    <a:pt x="361" y="24"/>
                  </a:lnTo>
                  <a:lnTo>
                    <a:pt x="367" y="20"/>
                  </a:lnTo>
                  <a:lnTo>
                    <a:pt x="383" y="14"/>
                  </a:lnTo>
                  <a:lnTo>
                    <a:pt x="394" y="9"/>
                  </a:lnTo>
                  <a:lnTo>
                    <a:pt x="399" y="5"/>
                  </a:lnTo>
                  <a:lnTo>
                    <a:pt x="405" y="3"/>
                  </a:lnTo>
                  <a:lnTo>
                    <a:pt x="419" y="1"/>
                  </a:lnTo>
                  <a:lnTo>
                    <a:pt x="425" y="0"/>
                  </a:lnTo>
                  <a:lnTo>
                    <a:pt x="426" y="0"/>
                  </a:lnTo>
                  <a:lnTo>
                    <a:pt x="426" y="1"/>
                  </a:lnTo>
                  <a:lnTo>
                    <a:pt x="426" y="4"/>
                  </a:lnTo>
                  <a:lnTo>
                    <a:pt x="429" y="5"/>
                  </a:lnTo>
                  <a:lnTo>
                    <a:pt x="434" y="8"/>
                  </a:lnTo>
                  <a:lnTo>
                    <a:pt x="440" y="8"/>
                  </a:lnTo>
                  <a:lnTo>
                    <a:pt x="445" y="8"/>
                  </a:lnTo>
                  <a:lnTo>
                    <a:pt x="454" y="6"/>
                  </a:lnTo>
                  <a:lnTo>
                    <a:pt x="456" y="6"/>
                  </a:lnTo>
                  <a:lnTo>
                    <a:pt x="463" y="5"/>
                  </a:lnTo>
                  <a:lnTo>
                    <a:pt x="463" y="3"/>
                  </a:lnTo>
                  <a:lnTo>
                    <a:pt x="464" y="3"/>
                  </a:lnTo>
                  <a:lnTo>
                    <a:pt x="471" y="9"/>
                  </a:lnTo>
                  <a:lnTo>
                    <a:pt x="475" y="9"/>
                  </a:lnTo>
                  <a:lnTo>
                    <a:pt x="481" y="6"/>
                  </a:lnTo>
                  <a:lnTo>
                    <a:pt x="487" y="3"/>
                  </a:lnTo>
                  <a:lnTo>
                    <a:pt x="490" y="4"/>
                  </a:lnTo>
                  <a:lnTo>
                    <a:pt x="492" y="10"/>
                  </a:lnTo>
                  <a:lnTo>
                    <a:pt x="494" y="14"/>
                  </a:lnTo>
                  <a:lnTo>
                    <a:pt x="497" y="20"/>
                  </a:lnTo>
                  <a:lnTo>
                    <a:pt x="551" y="15"/>
                  </a:lnTo>
                  <a:lnTo>
                    <a:pt x="551" y="14"/>
                  </a:lnTo>
                  <a:lnTo>
                    <a:pt x="551" y="14"/>
                  </a:lnTo>
                  <a:lnTo>
                    <a:pt x="548" y="46"/>
                  </a:lnTo>
                  <a:lnTo>
                    <a:pt x="551" y="55"/>
                  </a:lnTo>
                  <a:lnTo>
                    <a:pt x="552" y="66"/>
                  </a:lnTo>
                  <a:lnTo>
                    <a:pt x="556" y="71"/>
                  </a:lnTo>
                  <a:lnTo>
                    <a:pt x="556" y="77"/>
                  </a:lnTo>
                  <a:lnTo>
                    <a:pt x="555" y="80"/>
                  </a:lnTo>
                  <a:lnTo>
                    <a:pt x="550" y="87"/>
                  </a:lnTo>
                  <a:lnTo>
                    <a:pt x="550" y="90"/>
                  </a:lnTo>
                  <a:lnTo>
                    <a:pt x="548" y="93"/>
                  </a:lnTo>
                  <a:lnTo>
                    <a:pt x="547" y="95"/>
                  </a:lnTo>
                  <a:lnTo>
                    <a:pt x="546" y="95"/>
                  </a:lnTo>
                  <a:lnTo>
                    <a:pt x="542" y="92"/>
                  </a:lnTo>
                  <a:lnTo>
                    <a:pt x="541" y="92"/>
                  </a:lnTo>
                  <a:lnTo>
                    <a:pt x="531" y="92"/>
                  </a:lnTo>
                  <a:lnTo>
                    <a:pt x="520" y="96"/>
                  </a:lnTo>
                  <a:lnTo>
                    <a:pt x="516" y="98"/>
                  </a:lnTo>
                  <a:lnTo>
                    <a:pt x="512" y="102"/>
                  </a:lnTo>
                  <a:lnTo>
                    <a:pt x="511" y="108"/>
                  </a:lnTo>
                  <a:lnTo>
                    <a:pt x="506" y="119"/>
                  </a:lnTo>
                  <a:lnTo>
                    <a:pt x="506" y="121"/>
                  </a:lnTo>
                  <a:lnTo>
                    <a:pt x="502" y="124"/>
                  </a:lnTo>
                  <a:lnTo>
                    <a:pt x="506" y="154"/>
                  </a:lnTo>
                  <a:lnTo>
                    <a:pt x="506" y="162"/>
                  </a:lnTo>
                  <a:lnTo>
                    <a:pt x="509" y="177"/>
                  </a:lnTo>
                  <a:lnTo>
                    <a:pt x="510" y="183"/>
                  </a:lnTo>
                  <a:lnTo>
                    <a:pt x="496" y="187"/>
                  </a:lnTo>
                  <a:lnTo>
                    <a:pt x="496" y="193"/>
                  </a:lnTo>
                  <a:lnTo>
                    <a:pt x="496" y="194"/>
                  </a:lnTo>
                  <a:lnTo>
                    <a:pt x="494" y="194"/>
                  </a:lnTo>
                  <a:lnTo>
                    <a:pt x="490" y="198"/>
                  </a:lnTo>
                  <a:lnTo>
                    <a:pt x="491" y="201"/>
                  </a:lnTo>
                  <a:lnTo>
                    <a:pt x="491" y="204"/>
                  </a:lnTo>
                  <a:lnTo>
                    <a:pt x="491" y="205"/>
                  </a:lnTo>
                  <a:lnTo>
                    <a:pt x="484" y="206"/>
                  </a:lnTo>
                  <a:lnTo>
                    <a:pt x="479" y="214"/>
                  </a:lnTo>
                  <a:lnTo>
                    <a:pt x="469" y="214"/>
                  </a:lnTo>
                  <a:lnTo>
                    <a:pt x="466" y="216"/>
                  </a:lnTo>
                  <a:lnTo>
                    <a:pt x="465" y="218"/>
                  </a:lnTo>
                  <a:lnTo>
                    <a:pt x="466" y="219"/>
                  </a:lnTo>
                  <a:lnTo>
                    <a:pt x="468" y="219"/>
                  </a:lnTo>
                  <a:lnTo>
                    <a:pt x="472" y="218"/>
                  </a:lnTo>
                  <a:lnTo>
                    <a:pt x="476" y="220"/>
                  </a:lnTo>
                  <a:lnTo>
                    <a:pt x="477" y="221"/>
                  </a:lnTo>
                  <a:lnTo>
                    <a:pt x="495" y="219"/>
                  </a:lnTo>
                  <a:lnTo>
                    <a:pt x="495" y="221"/>
                  </a:lnTo>
                  <a:lnTo>
                    <a:pt x="501" y="221"/>
                  </a:lnTo>
                  <a:lnTo>
                    <a:pt x="502" y="228"/>
                  </a:lnTo>
                  <a:lnTo>
                    <a:pt x="502" y="229"/>
                  </a:lnTo>
                  <a:lnTo>
                    <a:pt x="506" y="229"/>
                  </a:lnTo>
                  <a:lnTo>
                    <a:pt x="507" y="229"/>
                  </a:lnTo>
                  <a:lnTo>
                    <a:pt x="509" y="231"/>
                  </a:lnTo>
                  <a:lnTo>
                    <a:pt x="507" y="238"/>
                  </a:lnTo>
                  <a:lnTo>
                    <a:pt x="514" y="244"/>
                  </a:lnTo>
                  <a:lnTo>
                    <a:pt x="515" y="245"/>
                  </a:lnTo>
                  <a:lnTo>
                    <a:pt x="516" y="246"/>
                  </a:lnTo>
                  <a:lnTo>
                    <a:pt x="518" y="249"/>
                  </a:lnTo>
                  <a:lnTo>
                    <a:pt x="522" y="254"/>
                  </a:lnTo>
                  <a:lnTo>
                    <a:pt x="526" y="255"/>
                  </a:lnTo>
                  <a:lnTo>
                    <a:pt x="528" y="256"/>
                  </a:lnTo>
                  <a:lnTo>
                    <a:pt x="535" y="262"/>
                  </a:lnTo>
                  <a:lnTo>
                    <a:pt x="536" y="265"/>
                  </a:lnTo>
                  <a:lnTo>
                    <a:pt x="526" y="271"/>
                  </a:lnTo>
                  <a:lnTo>
                    <a:pt x="522" y="271"/>
                  </a:lnTo>
                  <a:lnTo>
                    <a:pt x="516" y="274"/>
                  </a:lnTo>
                  <a:lnTo>
                    <a:pt x="509" y="276"/>
                  </a:lnTo>
                  <a:lnTo>
                    <a:pt x="507" y="277"/>
                  </a:lnTo>
                  <a:lnTo>
                    <a:pt x="504" y="279"/>
                  </a:lnTo>
                  <a:lnTo>
                    <a:pt x="494" y="282"/>
                  </a:lnTo>
                  <a:lnTo>
                    <a:pt x="489" y="281"/>
                  </a:lnTo>
                  <a:lnTo>
                    <a:pt x="484" y="279"/>
                  </a:lnTo>
                  <a:lnTo>
                    <a:pt x="480" y="276"/>
                  </a:lnTo>
                  <a:lnTo>
                    <a:pt x="477" y="271"/>
                  </a:lnTo>
                  <a:lnTo>
                    <a:pt x="472" y="269"/>
                  </a:lnTo>
                  <a:lnTo>
                    <a:pt x="470" y="267"/>
                  </a:lnTo>
                  <a:lnTo>
                    <a:pt x="468" y="267"/>
                  </a:lnTo>
                  <a:lnTo>
                    <a:pt x="466" y="269"/>
                  </a:lnTo>
                  <a:lnTo>
                    <a:pt x="463" y="270"/>
                  </a:lnTo>
                  <a:lnTo>
                    <a:pt x="450" y="270"/>
                  </a:lnTo>
                  <a:lnTo>
                    <a:pt x="449" y="270"/>
                  </a:lnTo>
                  <a:lnTo>
                    <a:pt x="445" y="271"/>
                  </a:lnTo>
                  <a:lnTo>
                    <a:pt x="441" y="279"/>
                  </a:lnTo>
                  <a:lnTo>
                    <a:pt x="426" y="287"/>
                  </a:lnTo>
                  <a:lnTo>
                    <a:pt x="424" y="288"/>
                  </a:lnTo>
                  <a:lnTo>
                    <a:pt x="413" y="292"/>
                  </a:lnTo>
                  <a:lnTo>
                    <a:pt x="412" y="292"/>
                  </a:lnTo>
                  <a:lnTo>
                    <a:pt x="410" y="295"/>
                  </a:lnTo>
                  <a:lnTo>
                    <a:pt x="409" y="297"/>
                  </a:lnTo>
                  <a:lnTo>
                    <a:pt x="410" y="307"/>
                  </a:lnTo>
                  <a:lnTo>
                    <a:pt x="402" y="312"/>
                  </a:lnTo>
                  <a:lnTo>
                    <a:pt x="398" y="315"/>
                  </a:lnTo>
                  <a:lnTo>
                    <a:pt x="395" y="316"/>
                  </a:lnTo>
                  <a:lnTo>
                    <a:pt x="393" y="318"/>
                  </a:lnTo>
                  <a:lnTo>
                    <a:pt x="392" y="320"/>
                  </a:lnTo>
                  <a:lnTo>
                    <a:pt x="392" y="327"/>
                  </a:lnTo>
                  <a:lnTo>
                    <a:pt x="388" y="330"/>
                  </a:lnTo>
                  <a:lnTo>
                    <a:pt x="384" y="328"/>
                  </a:lnTo>
                  <a:lnTo>
                    <a:pt x="382" y="328"/>
                  </a:lnTo>
                  <a:lnTo>
                    <a:pt x="378" y="330"/>
                  </a:lnTo>
                  <a:lnTo>
                    <a:pt x="374" y="328"/>
                  </a:lnTo>
                  <a:lnTo>
                    <a:pt x="372" y="328"/>
                  </a:lnTo>
                  <a:lnTo>
                    <a:pt x="369" y="328"/>
                  </a:lnTo>
                  <a:lnTo>
                    <a:pt x="366" y="332"/>
                  </a:lnTo>
                  <a:lnTo>
                    <a:pt x="366" y="334"/>
                  </a:lnTo>
                  <a:lnTo>
                    <a:pt x="373" y="343"/>
                  </a:lnTo>
                  <a:lnTo>
                    <a:pt x="373" y="344"/>
                  </a:lnTo>
                  <a:lnTo>
                    <a:pt x="374" y="346"/>
                  </a:lnTo>
                  <a:lnTo>
                    <a:pt x="376" y="347"/>
                  </a:lnTo>
                  <a:lnTo>
                    <a:pt x="378" y="348"/>
                  </a:lnTo>
                  <a:lnTo>
                    <a:pt x="378" y="357"/>
                  </a:lnTo>
                  <a:lnTo>
                    <a:pt x="379" y="362"/>
                  </a:lnTo>
                  <a:lnTo>
                    <a:pt x="379" y="364"/>
                  </a:lnTo>
                  <a:lnTo>
                    <a:pt x="374" y="376"/>
                  </a:lnTo>
                  <a:lnTo>
                    <a:pt x="368" y="382"/>
                  </a:lnTo>
                  <a:lnTo>
                    <a:pt x="361" y="384"/>
                  </a:lnTo>
                  <a:lnTo>
                    <a:pt x="356" y="385"/>
                  </a:lnTo>
                  <a:lnTo>
                    <a:pt x="348" y="384"/>
                  </a:lnTo>
                  <a:lnTo>
                    <a:pt x="343" y="384"/>
                  </a:lnTo>
                  <a:lnTo>
                    <a:pt x="334" y="388"/>
                  </a:lnTo>
                  <a:lnTo>
                    <a:pt x="322" y="393"/>
                  </a:lnTo>
                  <a:lnTo>
                    <a:pt x="318" y="394"/>
                  </a:lnTo>
                  <a:lnTo>
                    <a:pt x="310" y="404"/>
                  </a:lnTo>
                  <a:lnTo>
                    <a:pt x="306" y="404"/>
                  </a:lnTo>
                  <a:lnTo>
                    <a:pt x="303" y="404"/>
                  </a:lnTo>
                  <a:lnTo>
                    <a:pt x="303" y="403"/>
                  </a:lnTo>
                  <a:lnTo>
                    <a:pt x="302" y="400"/>
                  </a:lnTo>
                  <a:lnTo>
                    <a:pt x="302" y="399"/>
                  </a:lnTo>
                  <a:lnTo>
                    <a:pt x="296" y="393"/>
                  </a:lnTo>
                  <a:lnTo>
                    <a:pt x="295" y="390"/>
                  </a:lnTo>
                  <a:lnTo>
                    <a:pt x="293" y="389"/>
                  </a:lnTo>
                  <a:lnTo>
                    <a:pt x="290" y="388"/>
                  </a:lnTo>
                  <a:lnTo>
                    <a:pt x="285" y="387"/>
                  </a:lnTo>
                  <a:lnTo>
                    <a:pt x="282" y="387"/>
                  </a:lnTo>
                  <a:lnTo>
                    <a:pt x="275" y="384"/>
                  </a:lnTo>
                  <a:lnTo>
                    <a:pt x="271" y="382"/>
                  </a:lnTo>
                  <a:lnTo>
                    <a:pt x="269" y="382"/>
                  </a:lnTo>
                  <a:lnTo>
                    <a:pt x="266" y="382"/>
                  </a:lnTo>
                  <a:lnTo>
                    <a:pt x="261" y="385"/>
                  </a:lnTo>
                  <a:lnTo>
                    <a:pt x="257" y="388"/>
                  </a:lnTo>
                  <a:lnTo>
                    <a:pt x="257" y="390"/>
                  </a:lnTo>
                  <a:lnTo>
                    <a:pt x="255" y="393"/>
                  </a:lnTo>
                  <a:lnTo>
                    <a:pt x="254" y="393"/>
                  </a:lnTo>
                  <a:lnTo>
                    <a:pt x="252" y="392"/>
                  </a:lnTo>
                  <a:lnTo>
                    <a:pt x="246" y="387"/>
                  </a:lnTo>
                  <a:lnTo>
                    <a:pt x="242" y="387"/>
                  </a:lnTo>
                  <a:lnTo>
                    <a:pt x="237" y="385"/>
                  </a:lnTo>
                  <a:lnTo>
                    <a:pt x="228" y="376"/>
                  </a:lnTo>
                  <a:lnTo>
                    <a:pt x="226" y="374"/>
                  </a:lnTo>
                  <a:lnTo>
                    <a:pt x="226" y="373"/>
                  </a:lnTo>
                  <a:lnTo>
                    <a:pt x="225" y="372"/>
                  </a:lnTo>
                  <a:lnTo>
                    <a:pt x="223" y="372"/>
                  </a:lnTo>
                  <a:lnTo>
                    <a:pt x="220" y="372"/>
                  </a:lnTo>
                  <a:lnTo>
                    <a:pt x="213" y="377"/>
                  </a:lnTo>
                  <a:lnTo>
                    <a:pt x="205" y="379"/>
                  </a:lnTo>
                  <a:lnTo>
                    <a:pt x="204" y="379"/>
                  </a:lnTo>
                  <a:lnTo>
                    <a:pt x="199" y="376"/>
                  </a:lnTo>
                  <a:lnTo>
                    <a:pt x="196" y="377"/>
                  </a:lnTo>
                  <a:lnTo>
                    <a:pt x="194" y="377"/>
                  </a:lnTo>
                  <a:lnTo>
                    <a:pt x="187" y="373"/>
                  </a:lnTo>
                  <a:lnTo>
                    <a:pt x="184" y="374"/>
                  </a:lnTo>
                  <a:lnTo>
                    <a:pt x="183" y="377"/>
                  </a:lnTo>
                  <a:lnTo>
                    <a:pt x="183" y="388"/>
                  </a:lnTo>
                  <a:lnTo>
                    <a:pt x="183" y="389"/>
                  </a:lnTo>
                  <a:lnTo>
                    <a:pt x="179" y="388"/>
                  </a:lnTo>
                  <a:lnTo>
                    <a:pt x="175" y="390"/>
                  </a:lnTo>
                  <a:lnTo>
                    <a:pt x="172" y="389"/>
                  </a:lnTo>
                  <a:lnTo>
                    <a:pt x="169" y="390"/>
                  </a:lnTo>
                  <a:lnTo>
                    <a:pt x="168" y="392"/>
                  </a:lnTo>
                  <a:lnTo>
                    <a:pt x="160" y="395"/>
                  </a:lnTo>
                  <a:lnTo>
                    <a:pt x="159" y="397"/>
                  </a:lnTo>
                  <a:lnTo>
                    <a:pt x="158" y="397"/>
                  </a:lnTo>
                  <a:lnTo>
                    <a:pt x="153" y="398"/>
                  </a:lnTo>
                  <a:lnTo>
                    <a:pt x="150" y="400"/>
                  </a:lnTo>
                  <a:lnTo>
                    <a:pt x="147" y="402"/>
                  </a:lnTo>
                  <a:lnTo>
                    <a:pt x="143" y="402"/>
                  </a:lnTo>
                  <a:lnTo>
                    <a:pt x="140" y="402"/>
                  </a:lnTo>
                  <a:lnTo>
                    <a:pt x="133" y="399"/>
                  </a:lnTo>
                  <a:lnTo>
                    <a:pt x="129" y="399"/>
                  </a:lnTo>
                  <a:lnTo>
                    <a:pt x="128" y="399"/>
                  </a:lnTo>
                  <a:lnTo>
                    <a:pt x="124" y="403"/>
                  </a:lnTo>
                  <a:lnTo>
                    <a:pt x="124" y="403"/>
                  </a:lnTo>
                  <a:lnTo>
                    <a:pt x="119" y="403"/>
                  </a:lnTo>
                  <a:lnTo>
                    <a:pt x="114" y="404"/>
                  </a:lnTo>
                  <a:lnTo>
                    <a:pt x="111" y="409"/>
                  </a:lnTo>
                  <a:lnTo>
                    <a:pt x="111" y="413"/>
                  </a:lnTo>
                  <a:lnTo>
                    <a:pt x="109" y="415"/>
                  </a:lnTo>
                  <a:lnTo>
                    <a:pt x="108" y="417"/>
                  </a:lnTo>
                  <a:lnTo>
                    <a:pt x="94" y="417"/>
                  </a:lnTo>
                  <a:lnTo>
                    <a:pt x="86" y="417"/>
                  </a:lnTo>
                  <a:lnTo>
                    <a:pt x="83" y="415"/>
                  </a:lnTo>
                  <a:lnTo>
                    <a:pt x="87" y="384"/>
                  </a:lnTo>
                  <a:lnTo>
                    <a:pt x="90" y="376"/>
                  </a:lnTo>
                  <a:lnTo>
                    <a:pt x="93" y="368"/>
                  </a:lnTo>
                  <a:lnTo>
                    <a:pt x="91" y="361"/>
                  </a:lnTo>
                  <a:lnTo>
                    <a:pt x="88" y="357"/>
                  </a:lnTo>
                  <a:lnTo>
                    <a:pt x="82" y="356"/>
                  </a:lnTo>
                  <a:lnTo>
                    <a:pt x="76" y="342"/>
                  </a:lnTo>
                  <a:lnTo>
                    <a:pt x="70" y="341"/>
                  </a:lnTo>
                  <a:lnTo>
                    <a:pt x="70" y="339"/>
                  </a:lnTo>
                  <a:lnTo>
                    <a:pt x="67" y="336"/>
                  </a:lnTo>
                  <a:lnTo>
                    <a:pt x="66" y="331"/>
                  </a:lnTo>
                  <a:lnTo>
                    <a:pt x="65" y="330"/>
                  </a:lnTo>
                  <a:lnTo>
                    <a:pt x="63" y="328"/>
                  </a:lnTo>
                  <a:lnTo>
                    <a:pt x="62" y="327"/>
                  </a:lnTo>
                  <a:lnTo>
                    <a:pt x="58" y="327"/>
                  </a:lnTo>
                  <a:lnTo>
                    <a:pt x="57" y="326"/>
                  </a:lnTo>
                  <a:lnTo>
                    <a:pt x="55" y="326"/>
                  </a:lnTo>
                  <a:lnTo>
                    <a:pt x="47" y="325"/>
                  </a:lnTo>
                  <a:lnTo>
                    <a:pt x="45" y="325"/>
                  </a:lnTo>
                  <a:lnTo>
                    <a:pt x="42" y="323"/>
                  </a:lnTo>
                  <a:lnTo>
                    <a:pt x="37" y="318"/>
                  </a:lnTo>
                  <a:lnTo>
                    <a:pt x="35" y="316"/>
                  </a:lnTo>
                  <a:lnTo>
                    <a:pt x="31" y="311"/>
                  </a:lnTo>
                  <a:lnTo>
                    <a:pt x="27" y="306"/>
                  </a:lnTo>
                  <a:lnTo>
                    <a:pt x="22" y="298"/>
                  </a:lnTo>
                  <a:lnTo>
                    <a:pt x="31" y="284"/>
                  </a:lnTo>
                  <a:lnTo>
                    <a:pt x="32" y="282"/>
                  </a:lnTo>
                  <a:lnTo>
                    <a:pt x="32" y="279"/>
                  </a:lnTo>
                  <a:lnTo>
                    <a:pt x="31" y="274"/>
                  </a:lnTo>
                  <a:lnTo>
                    <a:pt x="29" y="267"/>
                  </a:lnTo>
                  <a:lnTo>
                    <a:pt x="27" y="266"/>
                  </a:lnTo>
                  <a:lnTo>
                    <a:pt x="22" y="264"/>
                  </a:lnTo>
                  <a:lnTo>
                    <a:pt x="21" y="262"/>
                  </a:lnTo>
                  <a:lnTo>
                    <a:pt x="22" y="252"/>
                  </a:lnTo>
                  <a:lnTo>
                    <a:pt x="22" y="247"/>
                  </a:lnTo>
                  <a:lnTo>
                    <a:pt x="21" y="245"/>
                  </a:lnTo>
                  <a:lnTo>
                    <a:pt x="21" y="244"/>
                  </a:lnTo>
                  <a:lnTo>
                    <a:pt x="16" y="239"/>
                  </a:lnTo>
                  <a:lnTo>
                    <a:pt x="16" y="236"/>
                  </a:lnTo>
                  <a:lnTo>
                    <a:pt x="16" y="235"/>
                  </a:lnTo>
                  <a:lnTo>
                    <a:pt x="19" y="234"/>
                  </a:lnTo>
                  <a:lnTo>
                    <a:pt x="26" y="230"/>
                  </a:lnTo>
                  <a:lnTo>
                    <a:pt x="31" y="228"/>
                  </a:lnTo>
                  <a:lnTo>
                    <a:pt x="39" y="228"/>
                  </a:lnTo>
                  <a:lnTo>
                    <a:pt x="40" y="226"/>
                  </a:lnTo>
                  <a:lnTo>
                    <a:pt x="42" y="223"/>
                  </a:lnTo>
                  <a:lnTo>
                    <a:pt x="51" y="209"/>
                  </a:lnTo>
                  <a:lnTo>
                    <a:pt x="61" y="195"/>
                  </a:lnTo>
                  <a:lnTo>
                    <a:pt x="62" y="190"/>
                  </a:lnTo>
                  <a:lnTo>
                    <a:pt x="63" y="187"/>
                  </a:lnTo>
                  <a:lnTo>
                    <a:pt x="62" y="184"/>
                  </a:lnTo>
                  <a:lnTo>
                    <a:pt x="61" y="182"/>
                  </a:lnTo>
                  <a:lnTo>
                    <a:pt x="60" y="182"/>
                  </a:lnTo>
                  <a:lnTo>
                    <a:pt x="56" y="182"/>
                  </a:lnTo>
                  <a:lnTo>
                    <a:pt x="53" y="182"/>
                  </a:lnTo>
                  <a:lnTo>
                    <a:pt x="47" y="170"/>
                  </a:lnTo>
                  <a:lnTo>
                    <a:pt x="34" y="162"/>
                  </a:lnTo>
                  <a:lnTo>
                    <a:pt x="29" y="159"/>
                  </a:lnTo>
                  <a:lnTo>
                    <a:pt x="26" y="158"/>
                  </a:lnTo>
                  <a:lnTo>
                    <a:pt x="22" y="157"/>
                  </a:lnTo>
                  <a:lnTo>
                    <a:pt x="16" y="150"/>
                  </a:lnTo>
                  <a:lnTo>
                    <a:pt x="12" y="136"/>
                  </a:lnTo>
                  <a:lnTo>
                    <a:pt x="10" y="128"/>
                  </a:lnTo>
                  <a:lnTo>
                    <a:pt x="9" y="126"/>
                  </a:lnTo>
                  <a:lnTo>
                    <a:pt x="5" y="123"/>
                  </a:lnTo>
                  <a:lnTo>
                    <a:pt x="2" y="114"/>
                  </a:lnTo>
                  <a:lnTo>
                    <a:pt x="0" y="1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091" name="Gruppe 2092">
              <a:extLst>
                <a:ext uri="{FF2B5EF4-FFF2-40B4-BE49-F238E27FC236}">
                  <a16:creationId xmlns:a16="http://schemas.microsoft.com/office/drawing/2014/main" id="{DFA9F19F-E06B-3A62-3684-DB137F079219}"/>
                </a:ext>
              </a:extLst>
            </p:cNvPr>
            <p:cNvGrpSpPr>
              <a:grpSpLocks/>
            </p:cNvGrpSpPr>
            <p:nvPr/>
          </p:nvGrpSpPr>
          <p:grpSpPr>
            <a:xfrm>
              <a:off x="4249157" y="5340948"/>
              <a:ext cx="947343" cy="1022906"/>
              <a:chOff x="6126163" y="5697538"/>
              <a:chExt cx="1074738" cy="1160462"/>
            </a:xfrm>
            <a:grpFill/>
          </p:grpSpPr>
          <p:sp>
            <p:nvSpPr>
              <p:cNvPr id="1645" name="Freeform 1528">
                <a:extLst>
                  <a:ext uri="{FF2B5EF4-FFF2-40B4-BE49-F238E27FC236}">
                    <a16:creationId xmlns:a16="http://schemas.microsoft.com/office/drawing/2014/main" id="{9E5E5038-761E-7598-E6C4-CFFA39BF459A}"/>
                  </a:ext>
                </a:extLst>
              </p:cNvPr>
              <p:cNvSpPr>
                <a:spLocks/>
              </p:cNvSpPr>
              <p:nvPr/>
            </p:nvSpPr>
            <p:spPr bwMode="auto">
              <a:xfrm>
                <a:off x="6834188" y="5913438"/>
                <a:ext cx="41275" cy="42863"/>
              </a:xfrm>
              <a:custGeom>
                <a:avLst/>
                <a:gdLst/>
                <a:ahLst/>
                <a:cxnLst>
                  <a:cxn ang="0">
                    <a:pos x="12" y="27"/>
                  </a:cxn>
                  <a:cxn ang="0">
                    <a:pos x="15" y="27"/>
                  </a:cxn>
                  <a:cxn ang="0">
                    <a:pos x="16" y="27"/>
                  </a:cxn>
                  <a:cxn ang="0">
                    <a:pos x="21" y="23"/>
                  </a:cxn>
                  <a:cxn ang="0">
                    <a:pos x="24" y="22"/>
                  </a:cxn>
                  <a:cxn ang="0">
                    <a:pos x="25" y="23"/>
                  </a:cxn>
                  <a:cxn ang="0">
                    <a:pos x="26" y="22"/>
                  </a:cxn>
                  <a:cxn ang="0">
                    <a:pos x="25" y="16"/>
                  </a:cxn>
                  <a:cxn ang="0">
                    <a:pos x="24" y="9"/>
                  </a:cxn>
                  <a:cxn ang="0">
                    <a:pos x="24" y="6"/>
                  </a:cxn>
                  <a:cxn ang="0">
                    <a:pos x="20" y="2"/>
                  </a:cxn>
                  <a:cxn ang="0">
                    <a:pos x="19" y="0"/>
                  </a:cxn>
                  <a:cxn ang="0">
                    <a:pos x="14" y="0"/>
                  </a:cxn>
                  <a:cxn ang="0">
                    <a:pos x="9" y="1"/>
                  </a:cxn>
                  <a:cxn ang="0">
                    <a:pos x="6" y="3"/>
                  </a:cxn>
                  <a:cxn ang="0">
                    <a:pos x="4" y="6"/>
                  </a:cxn>
                  <a:cxn ang="0">
                    <a:pos x="2" y="8"/>
                  </a:cxn>
                  <a:cxn ang="0">
                    <a:pos x="1" y="13"/>
                  </a:cxn>
                  <a:cxn ang="0">
                    <a:pos x="0" y="17"/>
                  </a:cxn>
                  <a:cxn ang="0">
                    <a:pos x="1" y="21"/>
                  </a:cxn>
                  <a:cxn ang="0">
                    <a:pos x="9" y="19"/>
                  </a:cxn>
                  <a:cxn ang="0">
                    <a:pos x="11" y="26"/>
                  </a:cxn>
                  <a:cxn ang="0">
                    <a:pos x="12" y="27"/>
                  </a:cxn>
                </a:cxnLst>
                <a:rect l="0" t="0" r="r" b="b"/>
                <a:pathLst>
                  <a:path w="26" h="27">
                    <a:moveTo>
                      <a:pt x="12" y="27"/>
                    </a:moveTo>
                    <a:lnTo>
                      <a:pt x="15" y="27"/>
                    </a:lnTo>
                    <a:lnTo>
                      <a:pt x="16" y="27"/>
                    </a:lnTo>
                    <a:lnTo>
                      <a:pt x="21" y="23"/>
                    </a:lnTo>
                    <a:lnTo>
                      <a:pt x="24" y="22"/>
                    </a:lnTo>
                    <a:lnTo>
                      <a:pt x="25" y="23"/>
                    </a:lnTo>
                    <a:lnTo>
                      <a:pt x="26" y="22"/>
                    </a:lnTo>
                    <a:lnTo>
                      <a:pt x="25" y="16"/>
                    </a:lnTo>
                    <a:lnTo>
                      <a:pt x="24" y="9"/>
                    </a:lnTo>
                    <a:lnTo>
                      <a:pt x="24" y="6"/>
                    </a:lnTo>
                    <a:lnTo>
                      <a:pt x="20" y="2"/>
                    </a:lnTo>
                    <a:lnTo>
                      <a:pt x="19" y="0"/>
                    </a:lnTo>
                    <a:lnTo>
                      <a:pt x="14" y="0"/>
                    </a:lnTo>
                    <a:lnTo>
                      <a:pt x="9" y="1"/>
                    </a:lnTo>
                    <a:lnTo>
                      <a:pt x="6" y="3"/>
                    </a:lnTo>
                    <a:lnTo>
                      <a:pt x="4" y="6"/>
                    </a:lnTo>
                    <a:lnTo>
                      <a:pt x="2" y="8"/>
                    </a:lnTo>
                    <a:lnTo>
                      <a:pt x="1" y="13"/>
                    </a:lnTo>
                    <a:lnTo>
                      <a:pt x="0" y="17"/>
                    </a:lnTo>
                    <a:lnTo>
                      <a:pt x="1" y="21"/>
                    </a:lnTo>
                    <a:lnTo>
                      <a:pt x="9" y="19"/>
                    </a:lnTo>
                    <a:lnTo>
                      <a:pt x="11" y="26"/>
                    </a:lnTo>
                    <a:lnTo>
                      <a:pt x="12" y="2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6" name="Freeform 1529">
                <a:extLst>
                  <a:ext uri="{FF2B5EF4-FFF2-40B4-BE49-F238E27FC236}">
                    <a16:creationId xmlns:a16="http://schemas.microsoft.com/office/drawing/2014/main" id="{0A5CDC12-A342-B760-1F58-FF96345B846B}"/>
                  </a:ext>
                </a:extLst>
              </p:cNvPr>
              <p:cNvSpPr>
                <a:spLocks/>
              </p:cNvSpPr>
              <p:nvPr/>
            </p:nvSpPr>
            <p:spPr bwMode="auto">
              <a:xfrm>
                <a:off x="6834188" y="5913438"/>
                <a:ext cx="41275" cy="42863"/>
              </a:xfrm>
              <a:custGeom>
                <a:avLst/>
                <a:gdLst/>
                <a:ahLst/>
                <a:cxnLst>
                  <a:cxn ang="0">
                    <a:pos x="12" y="27"/>
                  </a:cxn>
                  <a:cxn ang="0">
                    <a:pos x="15" y="27"/>
                  </a:cxn>
                  <a:cxn ang="0">
                    <a:pos x="16" y="27"/>
                  </a:cxn>
                  <a:cxn ang="0">
                    <a:pos x="21" y="23"/>
                  </a:cxn>
                  <a:cxn ang="0">
                    <a:pos x="24" y="22"/>
                  </a:cxn>
                  <a:cxn ang="0">
                    <a:pos x="25" y="23"/>
                  </a:cxn>
                  <a:cxn ang="0">
                    <a:pos x="26" y="22"/>
                  </a:cxn>
                  <a:cxn ang="0">
                    <a:pos x="25" y="16"/>
                  </a:cxn>
                  <a:cxn ang="0">
                    <a:pos x="24" y="9"/>
                  </a:cxn>
                  <a:cxn ang="0">
                    <a:pos x="24" y="6"/>
                  </a:cxn>
                  <a:cxn ang="0">
                    <a:pos x="20" y="2"/>
                  </a:cxn>
                  <a:cxn ang="0">
                    <a:pos x="19" y="0"/>
                  </a:cxn>
                  <a:cxn ang="0">
                    <a:pos x="14" y="0"/>
                  </a:cxn>
                  <a:cxn ang="0">
                    <a:pos x="9" y="1"/>
                  </a:cxn>
                  <a:cxn ang="0">
                    <a:pos x="6" y="3"/>
                  </a:cxn>
                  <a:cxn ang="0">
                    <a:pos x="4" y="6"/>
                  </a:cxn>
                  <a:cxn ang="0">
                    <a:pos x="2" y="8"/>
                  </a:cxn>
                  <a:cxn ang="0">
                    <a:pos x="1" y="13"/>
                  </a:cxn>
                  <a:cxn ang="0">
                    <a:pos x="0" y="17"/>
                  </a:cxn>
                  <a:cxn ang="0">
                    <a:pos x="1" y="21"/>
                  </a:cxn>
                  <a:cxn ang="0">
                    <a:pos x="9" y="19"/>
                  </a:cxn>
                  <a:cxn ang="0">
                    <a:pos x="11" y="26"/>
                  </a:cxn>
                  <a:cxn ang="0">
                    <a:pos x="12" y="27"/>
                  </a:cxn>
                </a:cxnLst>
                <a:rect l="0" t="0" r="r" b="b"/>
                <a:pathLst>
                  <a:path w="26" h="27">
                    <a:moveTo>
                      <a:pt x="12" y="27"/>
                    </a:moveTo>
                    <a:lnTo>
                      <a:pt x="15" y="27"/>
                    </a:lnTo>
                    <a:lnTo>
                      <a:pt x="16" y="27"/>
                    </a:lnTo>
                    <a:lnTo>
                      <a:pt x="21" y="23"/>
                    </a:lnTo>
                    <a:lnTo>
                      <a:pt x="24" y="22"/>
                    </a:lnTo>
                    <a:lnTo>
                      <a:pt x="25" y="23"/>
                    </a:lnTo>
                    <a:lnTo>
                      <a:pt x="26" y="22"/>
                    </a:lnTo>
                    <a:lnTo>
                      <a:pt x="25" y="16"/>
                    </a:lnTo>
                    <a:lnTo>
                      <a:pt x="24" y="9"/>
                    </a:lnTo>
                    <a:lnTo>
                      <a:pt x="24" y="6"/>
                    </a:lnTo>
                    <a:lnTo>
                      <a:pt x="20" y="2"/>
                    </a:lnTo>
                    <a:lnTo>
                      <a:pt x="19" y="0"/>
                    </a:lnTo>
                    <a:lnTo>
                      <a:pt x="14" y="0"/>
                    </a:lnTo>
                    <a:lnTo>
                      <a:pt x="9" y="1"/>
                    </a:lnTo>
                    <a:lnTo>
                      <a:pt x="6" y="3"/>
                    </a:lnTo>
                    <a:lnTo>
                      <a:pt x="4" y="6"/>
                    </a:lnTo>
                    <a:lnTo>
                      <a:pt x="2" y="8"/>
                    </a:lnTo>
                    <a:lnTo>
                      <a:pt x="1" y="13"/>
                    </a:lnTo>
                    <a:lnTo>
                      <a:pt x="0" y="17"/>
                    </a:lnTo>
                    <a:lnTo>
                      <a:pt x="1" y="21"/>
                    </a:lnTo>
                    <a:lnTo>
                      <a:pt x="9" y="19"/>
                    </a:lnTo>
                    <a:lnTo>
                      <a:pt x="11" y="26"/>
                    </a:lnTo>
                    <a:lnTo>
                      <a:pt x="12" y="2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7" name="Freeform 1530">
                <a:extLst>
                  <a:ext uri="{FF2B5EF4-FFF2-40B4-BE49-F238E27FC236}">
                    <a16:creationId xmlns:a16="http://schemas.microsoft.com/office/drawing/2014/main" id="{18A12388-DF36-48FB-1ADC-F159C5754A86}"/>
                  </a:ext>
                </a:extLst>
              </p:cNvPr>
              <p:cNvSpPr>
                <a:spLocks/>
              </p:cNvSpPr>
              <p:nvPr/>
            </p:nvSpPr>
            <p:spPr bwMode="auto">
              <a:xfrm>
                <a:off x="6983413" y="5951538"/>
                <a:ext cx="31750" cy="20638"/>
              </a:xfrm>
              <a:custGeom>
                <a:avLst/>
                <a:gdLst/>
                <a:ahLst/>
                <a:cxnLst>
                  <a:cxn ang="0">
                    <a:pos x="8" y="13"/>
                  </a:cxn>
                  <a:cxn ang="0">
                    <a:pos x="19" y="12"/>
                  </a:cxn>
                  <a:cxn ang="0">
                    <a:pos x="20" y="12"/>
                  </a:cxn>
                  <a:cxn ang="0">
                    <a:pos x="20" y="8"/>
                  </a:cxn>
                  <a:cxn ang="0">
                    <a:pos x="20" y="4"/>
                  </a:cxn>
                  <a:cxn ang="0">
                    <a:pos x="14" y="3"/>
                  </a:cxn>
                  <a:cxn ang="0">
                    <a:pos x="12" y="2"/>
                  </a:cxn>
                  <a:cxn ang="0">
                    <a:pos x="10" y="0"/>
                  </a:cxn>
                  <a:cxn ang="0">
                    <a:pos x="8" y="2"/>
                  </a:cxn>
                  <a:cxn ang="0">
                    <a:pos x="4" y="2"/>
                  </a:cxn>
                  <a:cxn ang="0">
                    <a:pos x="2" y="3"/>
                  </a:cxn>
                  <a:cxn ang="0">
                    <a:pos x="2" y="4"/>
                  </a:cxn>
                  <a:cxn ang="0">
                    <a:pos x="0" y="7"/>
                  </a:cxn>
                  <a:cxn ang="0">
                    <a:pos x="0" y="9"/>
                  </a:cxn>
                  <a:cxn ang="0">
                    <a:pos x="7" y="12"/>
                  </a:cxn>
                  <a:cxn ang="0">
                    <a:pos x="8" y="13"/>
                  </a:cxn>
                </a:cxnLst>
                <a:rect l="0" t="0" r="r" b="b"/>
                <a:pathLst>
                  <a:path w="20" h="13">
                    <a:moveTo>
                      <a:pt x="8" y="13"/>
                    </a:moveTo>
                    <a:lnTo>
                      <a:pt x="19" y="12"/>
                    </a:lnTo>
                    <a:lnTo>
                      <a:pt x="20" y="12"/>
                    </a:lnTo>
                    <a:lnTo>
                      <a:pt x="20" y="8"/>
                    </a:lnTo>
                    <a:lnTo>
                      <a:pt x="20" y="4"/>
                    </a:lnTo>
                    <a:lnTo>
                      <a:pt x="14" y="3"/>
                    </a:lnTo>
                    <a:lnTo>
                      <a:pt x="12" y="2"/>
                    </a:lnTo>
                    <a:lnTo>
                      <a:pt x="10" y="0"/>
                    </a:lnTo>
                    <a:lnTo>
                      <a:pt x="8" y="2"/>
                    </a:lnTo>
                    <a:lnTo>
                      <a:pt x="4" y="2"/>
                    </a:lnTo>
                    <a:lnTo>
                      <a:pt x="2" y="3"/>
                    </a:lnTo>
                    <a:lnTo>
                      <a:pt x="2" y="4"/>
                    </a:lnTo>
                    <a:lnTo>
                      <a:pt x="0" y="7"/>
                    </a:lnTo>
                    <a:lnTo>
                      <a:pt x="0" y="9"/>
                    </a:lnTo>
                    <a:lnTo>
                      <a:pt x="7" y="12"/>
                    </a:lnTo>
                    <a:lnTo>
                      <a:pt x="8"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8" name="Freeform 1531">
                <a:extLst>
                  <a:ext uri="{FF2B5EF4-FFF2-40B4-BE49-F238E27FC236}">
                    <a16:creationId xmlns:a16="http://schemas.microsoft.com/office/drawing/2014/main" id="{88D6E8C5-C466-4507-8A9B-3136468EC873}"/>
                  </a:ext>
                </a:extLst>
              </p:cNvPr>
              <p:cNvSpPr>
                <a:spLocks/>
              </p:cNvSpPr>
              <p:nvPr/>
            </p:nvSpPr>
            <p:spPr bwMode="auto">
              <a:xfrm>
                <a:off x="6983413" y="5951538"/>
                <a:ext cx="31750" cy="20638"/>
              </a:xfrm>
              <a:custGeom>
                <a:avLst/>
                <a:gdLst/>
                <a:ahLst/>
                <a:cxnLst>
                  <a:cxn ang="0">
                    <a:pos x="8" y="13"/>
                  </a:cxn>
                  <a:cxn ang="0">
                    <a:pos x="19" y="12"/>
                  </a:cxn>
                  <a:cxn ang="0">
                    <a:pos x="20" y="12"/>
                  </a:cxn>
                  <a:cxn ang="0">
                    <a:pos x="20" y="8"/>
                  </a:cxn>
                  <a:cxn ang="0">
                    <a:pos x="20" y="4"/>
                  </a:cxn>
                  <a:cxn ang="0">
                    <a:pos x="14" y="3"/>
                  </a:cxn>
                  <a:cxn ang="0">
                    <a:pos x="12" y="2"/>
                  </a:cxn>
                  <a:cxn ang="0">
                    <a:pos x="10" y="0"/>
                  </a:cxn>
                  <a:cxn ang="0">
                    <a:pos x="8" y="2"/>
                  </a:cxn>
                  <a:cxn ang="0">
                    <a:pos x="4" y="2"/>
                  </a:cxn>
                  <a:cxn ang="0">
                    <a:pos x="2" y="3"/>
                  </a:cxn>
                  <a:cxn ang="0">
                    <a:pos x="2" y="4"/>
                  </a:cxn>
                  <a:cxn ang="0">
                    <a:pos x="0" y="7"/>
                  </a:cxn>
                  <a:cxn ang="0">
                    <a:pos x="0" y="9"/>
                  </a:cxn>
                  <a:cxn ang="0">
                    <a:pos x="7" y="12"/>
                  </a:cxn>
                  <a:cxn ang="0">
                    <a:pos x="8" y="13"/>
                  </a:cxn>
                </a:cxnLst>
                <a:rect l="0" t="0" r="r" b="b"/>
                <a:pathLst>
                  <a:path w="20" h="13">
                    <a:moveTo>
                      <a:pt x="8" y="13"/>
                    </a:moveTo>
                    <a:lnTo>
                      <a:pt x="19" y="12"/>
                    </a:lnTo>
                    <a:lnTo>
                      <a:pt x="20" y="12"/>
                    </a:lnTo>
                    <a:lnTo>
                      <a:pt x="20" y="8"/>
                    </a:lnTo>
                    <a:lnTo>
                      <a:pt x="20" y="4"/>
                    </a:lnTo>
                    <a:lnTo>
                      <a:pt x="14" y="3"/>
                    </a:lnTo>
                    <a:lnTo>
                      <a:pt x="12" y="2"/>
                    </a:lnTo>
                    <a:lnTo>
                      <a:pt x="10" y="0"/>
                    </a:lnTo>
                    <a:lnTo>
                      <a:pt x="8" y="2"/>
                    </a:lnTo>
                    <a:lnTo>
                      <a:pt x="4" y="2"/>
                    </a:lnTo>
                    <a:lnTo>
                      <a:pt x="2" y="3"/>
                    </a:lnTo>
                    <a:lnTo>
                      <a:pt x="2" y="4"/>
                    </a:lnTo>
                    <a:lnTo>
                      <a:pt x="0" y="7"/>
                    </a:lnTo>
                    <a:lnTo>
                      <a:pt x="0" y="9"/>
                    </a:lnTo>
                    <a:lnTo>
                      <a:pt x="7" y="12"/>
                    </a:lnTo>
                    <a:lnTo>
                      <a:pt x="8"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9" name="Freeform 1538">
                <a:extLst>
                  <a:ext uri="{FF2B5EF4-FFF2-40B4-BE49-F238E27FC236}">
                    <a16:creationId xmlns:a16="http://schemas.microsoft.com/office/drawing/2014/main" id="{6A8A7DF8-314A-6957-EDA4-979919F7061D}"/>
                  </a:ext>
                </a:extLst>
              </p:cNvPr>
              <p:cNvSpPr>
                <a:spLocks/>
              </p:cNvSpPr>
              <p:nvPr/>
            </p:nvSpPr>
            <p:spPr bwMode="auto">
              <a:xfrm>
                <a:off x="6208713" y="5697538"/>
                <a:ext cx="917575" cy="1117600"/>
              </a:xfrm>
              <a:custGeom>
                <a:avLst/>
                <a:gdLst/>
                <a:ahLst/>
                <a:cxnLst>
                  <a:cxn ang="0">
                    <a:pos x="12" y="287"/>
                  </a:cxn>
                  <a:cxn ang="0">
                    <a:pos x="43" y="230"/>
                  </a:cxn>
                  <a:cxn ang="0">
                    <a:pos x="79" y="175"/>
                  </a:cxn>
                  <a:cxn ang="0">
                    <a:pos x="173" y="116"/>
                  </a:cxn>
                  <a:cxn ang="0">
                    <a:pos x="237" y="88"/>
                  </a:cxn>
                  <a:cxn ang="0">
                    <a:pos x="304" y="73"/>
                  </a:cxn>
                  <a:cxn ang="0">
                    <a:pos x="353" y="49"/>
                  </a:cxn>
                  <a:cxn ang="0">
                    <a:pos x="411" y="61"/>
                  </a:cxn>
                  <a:cxn ang="0">
                    <a:pos x="464" y="77"/>
                  </a:cxn>
                  <a:cxn ang="0">
                    <a:pos x="527" y="16"/>
                  </a:cxn>
                  <a:cxn ang="0">
                    <a:pos x="577" y="31"/>
                  </a:cxn>
                  <a:cxn ang="0">
                    <a:pos x="559" y="92"/>
                  </a:cxn>
                  <a:cxn ang="0">
                    <a:pos x="467" y="107"/>
                  </a:cxn>
                  <a:cxn ang="0">
                    <a:pos x="394" y="119"/>
                  </a:cxn>
                  <a:cxn ang="0">
                    <a:pos x="353" y="150"/>
                  </a:cxn>
                  <a:cxn ang="0">
                    <a:pos x="338" y="179"/>
                  </a:cxn>
                  <a:cxn ang="0">
                    <a:pos x="391" y="215"/>
                  </a:cxn>
                  <a:cxn ang="0">
                    <a:pos x="326" y="206"/>
                  </a:cxn>
                  <a:cxn ang="0">
                    <a:pos x="324" y="221"/>
                  </a:cxn>
                  <a:cxn ang="0">
                    <a:pos x="334" y="252"/>
                  </a:cxn>
                  <a:cxn ang="0">
                    <a:pos x="290" y="223"/>
                  </a:cxn>
                  <a:cxn ang="0">
                    <a:pos x="253" y="186"/>
                  </a:cxn>
                  <a:cxn ang="0">
                    <a:pos x="221" y="203"/>
                  </a:cxn>
                  <a:cxn ang="0">
                    <a:pos x="241" y="267"/>
                  </a:cxn>
                  <a:cxn ang="0">
                    <a:pos x="311" y="351"/>
                  </a:cxn>
                  <a:cxn ang="0">
                    <a:pos x="292" y="343"/>
                  </a:cxn>
                  <a:cxn ang="0">
                    <a:pos x="265" y="354"/>
                  </a:cxn>
                  <a:cxn ang="0">
                    <a:pos x="255" y="393"/>
                  </a:cxn>
                  <a:cxn ang="0">
                    <a:pos x="286" y="405"/>
                  </a:cxn>
                  <a:cxn ang="0">
                    <a:pos x="318" y="433"/>
                  </a:cxn>
                  <a:cxn ang="0">
                    <a:pos x="372" y="451"/>
                  </a:cxn>
                  <a:cxn ang="0">
                    <a:pos x="401" y="513"/>
                  </a:cxn>
                  <a:cxn ang="0">
                    <a:pos x="396" y="530"/>
                  </a:cxn>
                  <a:cxn ang="0">
                    <a:pos x="348" y="494"/>
                  </a:cxn>
                  <a:cxn ang="0">
                    <a:pos x="333" y="505"/>
                  </a:cxn>
                  <a:cxn ang="0">
                    <a:pos x="296" y="513"/>
                  </a:cxn>
                  <a:cxn ang="0">
                    <a:pos x="327" y="551"/>
                  </a:cxn>
                  <a:cxn ang="0">
                    <a:pos x="323" y="572"/>
                  </a:cxn>
                  <a:cxn ang="0">
                    <a:pos x="299" y="562"/>
                  </a:cxn>
                  <a:cxn ang="0">
                    <a:pos x="278" y="577"/>
                  </a:cxn>
                  <a:cxn ang="0">
                    <a:pos x="308" y="629"/>
                  </a:cxn>
                  <a:cxn ang="0">
                    <a:pos x="321" y="671"/>
                  </a:cxn>
                  <a:cxn ang="0">
                    <a:pos x="309" y="678"/>
                  </a:cxn>
                  <a:cxn ang="0">
                    <a:pos x="265" y="670"/>
                  </a:cxn>
                  <a:cxn ang="0">
                    <a:pos x="251" y="687"/>
                  </a:cxn>
                  <a:cxn ang="0">
                    <a:pos x="214" y="627"/>
                  </a:cxn>
                  <a:cxn ang="0">
                    <a:pos x="180" y="643"/>
                  </a:cxn>
                  <a:cxn ang="0">
                    <a:pos x="164" y="572"/>
                  </a:cxn>
                  <a:cxn ang="0">
                    <a:pos x="132" y="499"/>
                  </a:cxn>
                  <a:cxn ang="0">
                    <a:pos x="190" y="470"/>
                  </a:cxn>
                  <a:cxn ang="0">
                    <a:pos x="288" y="505"/>
                  </a:cxn>
                  <a:cxn ang="0">
                    <a:pos x="307" y="479"/>
                  </a:cxn>
                  <a:cxn ang="0">
                    <a:pos x="270" y="465"/>
                  </a:cxn>
                  <a:cxn ang="0">
                    <a:pos x="242" y="459"/>
                  </a:cxn>
                  <a:cxn ang="0">
                    <a:pos x="185" y="460"/>
                  </a:cxn>
                  <a:cxn ang="0">
                    <a:pos x="124" y="466"/>
                  </a:cxn>
                  <a:cxn ang="0">
                    <a:pos x="83" y="435"/>
                  </a:cxn>
                  <a:cxn ang="0">
                    <a:pos x="89" y="407"/>
                  </a:cxn>
                  <a:cxn ang="0">
                    <a:pos x="86" y="394"/>
                  </a:cxn>
                  <a:cxn ang="0">
                    <a:pos x="43" y="379"/>
                  </a:cxn>
                </a:cxnLst>
                <a:rect l="0" t="0" r="r" b="b"/>
                <a:pathLst>
                  <a:path w="578" h="704">
                    <a:moveTo>
                      <a:pt x="0" y="333"/>
                    </a:moveTo>
                    <a:lnTo>
                      <a:pt x="1" y="328"/>
                    </a:lnTo>
                    <a:lnTo>
                      <a:pt x="1" y="327"/>
                    </a:lnTo>
                    <a:lnTo>
                      <a:pt x="0" y="326"/>
                    </a:lnTo>
                    <a:lnTo>
                      <a:pt x="6" y="320"/>
                    </a:lnTo>
                    <a:lnTo>
                      <a:pt x="7" y="320"/>
                    </a:lnTo>
                    <a:lnTo>
                      <a:pt x="13" y="316"/>
                    </a:lnTo>
                    <a:lnTo>
                      <a:pt x="12" y="315"/>
                    </a:lnTo>
                    <a:lnTo>
                      <a:pt x="11" y="313"/>
                    </a:lnTo>
                    <a:lnTo>
                      <a:pt x="12" y="305"/>
                    </a:lnTo>
                    <a:lnTo>
                      <a:pt x="20" y="306"/>
                    </a:lnTo>
                    <a:lnTo>
                      <a:pt x="21" y="305"/>
                    </a:lnTo>
                    <a:lnTo>
                      <a:pt x="22" y="302"/>
                    </a:lnTo>
                    <a:lnTo>
                      <a:pt x="21" y="297"/>
                    </a:lnTo>
                    <a:lnTo>
                      <a:pt x="18" y="292"/>
                    </a:lnTo>
                    <a:lnTo>
                      <a:pt x="16" y="290"/>
                    </a:lnTo>
                    <a:lnTo>
                      <a:pt x="12" y="287"/>
                    </a:lnTo>
                    <a:lnTo>
                      <a:pt x="11" y="285"/>
                    </a:lnTo>
                    <a:lnTo>
                      <a:pt x="11" y="285"/>
                    </a:lnTo>
                    <a:lnTo>
                      <a:pt x="16" y="282"/>
                    </a:lnTo>
                    <a:lnTo>
                      <a:pt x="20" y="274"/>
                    </a:lnTo>
                    <a:lnTo>
                      <a:pt x="22" y="270"/>
                    </a:lnTo>
                    <a:lnTo>
                      <a:pt x="27" y="269"/>
                    </a:lnTo>
                    <a:lnTo>
                      <a:pt x="37" y="267"/>
                    </a:lnTo>
                    <a:lnTo>
                      <a:pt x="40" y="266"/>
                    </a:lnTo>
                    <a:lnTo>
                      <a:pt x="42" y="264"/>
                    </a:lnTo>
                    <a:lnTo>
                      <a:pt x="43" y="262"/>
                    </a:lnTo>
                    <a:lnTo>
                      <a:pt x="42" y="261"/>
                    </a:lnTo>
                    <a:lnTo>
                      <a:pt x="41" y="251"/>
                    </a:lnTo>
                    <a:lnTo>
                      <a:pt x="42" y="249"/>
                    </a:lnTo>
                    <a:lnTo>
                      <a:pt x="42" y="246"/>
                    </a:lnTo>
                    <a:lnTo>
                      <a:pt x="42" y="240"/>
                    </a:lnTo>
                    <a:lnTo>
                      <a:pt x="43" y="234"/>
                    </a:lnTo>
                    <a:lnTo>
                      <a:pt x="43" y="230"/>
                    </a:lnTo>
                    <a:lnTo>
                      <a:pt x="45" y="228"/>
                    </a:lnTo>
                    <a:lnTo>
                      <a:pt x="52" y="216"/>
                    </a:lnTo>
                    <a:lnTo>
                      <a:pt x="55" y="215"/>
                    </a:lnTo>
                    <a:lnTo>
                      <a:pt x="61" y="215"/>
                    </a:lnTo>
                    <a:lnTo>
                      <a:pt x="62" y="215"/>
                    </a:lnTo>
                    <a:lnTo>
                      <a:pt x="63" y="214"/>
                    </a:lnTo>
                    <a:lnTo>
                      <a:pt x="64" y="210"/>
                    </a:lnTo>
                    <a:lnTo>
                      <a:pt x="66" y="209"/>
                    </a:lnTo>
                    <a:lnTo>
                      <a:pt x="69" y="204"/>
                    </a:lnTo>
                    <a:lnTo>
                      <a:pt x="71" y="203"/>
                    </a:lnTo>
                    <a:lnTo>
                      <a:pt x="72" y="196"/>
                    </a:lnTo>
                    <a:lnTo>
                      <a:pt x="73" y="194"/>
                    </a:lnTo>
                    <a:lnTo>
                      <a:pt x="74" y="190"/>
                    </a:lnTo>
                    <a:lnTo>
                      <a:pt x="73" y="184"/>
                    </a:lnTo>
                    <a:lnTo>
                      <a:pt x="74" y="179"/>
                    </a:lnTo>
                    <a:lnTo>
                      <a:pt x="76" y="179"/>
                    </a:lnTo>
                    <a:lnTo>
                      <a:pt x="79" y="175"/>
                    </a:lnTo>
                    <a:lnTo>
                      <a:pt x="79" y="173"/>
                    </a:lnTo>
                    <a:lnTo>
                      <a:pt x="77" y="164"/>
                    </a:lnTo>
                    <a:lnTo>
                      <a:pt x="78" y="160"/>
                    </a:lnTo>
                    <a:lnTo>
                      <a:pt x="97" y="157"/>
                    </a:lnTo>
                    <a:lnTo>
                      <a:pt x="107" y="155"/>
                    </a:lnTo>
                    <a:lnTo>
                      <a:pt x="109" y="154"/>
                    </a:lnTo>
                    <a:lnTo>
                      <a:pt x="113" y="154"/>
                    </a:lnTo>
                    <a:lnTo>
                      <a:pt x="119" y="157"/>
                    </a:lnTo>
                    <a:lnTo>
                      <a:pt x="120" y="157"/>
                    </a:lnTo>
                    <a:lnTo>
                      <a:pt x="132" y="150"/>
                    </a:lnTo>
                    <a:lnTo>
                      <a:pt x="135" y="145"/>
                    </a:lnTo>
                    <a:lnTo>
                      <a:pt x="140" y="140"/>
                    </a:lnTo>
                    <a:lnTo>
                      <a:pt x="145" y="137"/>
                    </a:lnTo>
                    <a:lnTo>
                      <a:pt x="160" y="124"/>
                    </a:lnTo>
                    <a:lnTo>
                      <a:pt x="164" y="122"/>
                    </a:lnTo>
                    <a:lnTo>
                      <a:pt x="170" y="119"/>
                    </a:lnTo>
                    <a:lnTo>
                      <a:pt x="173" y="116"/>
                    </a:lnTo>
                    <a:lnTo>
                      <a:pt x="174" y="114"/>
                    </a:lnTo>
                    <a:lnTo>
                      <a:pt x="178" y="113"/>
                    </a:lnTo>
                    <a:lnTo>
                      <a:pt x="180" y="113"/>
                    </a:lnTo>
                    <a:lnTo>
                      <a:pt x="186" y="113"/>
                    </a:lnTo>
                    <a:lnTo>
                      <a:pt x="189" y="114"/>
                    </a:lnTo>
                    <a:lnTo>
                      <a:pt x="194" y="116"/>
                    </a:lnTo>
                    <a:lnTo>
                      <a:pt x="209" y="119"/>
                    </a:lnTo>
                    <a:lnTo>
                      <a:pt x="211" y="118"/>
                    </a:lnTo>
                    <a:lnTo>
                      <a:pt x="214" y="117"/>
                    </a:lnTo>
                    <a:lnTo>
                      <a:pt x="214" y="116"/>
                    </a:lnTo>
                    <a:lnTo>
                      <a:pt x="214" y="109"/>
                    </a:lnTo>
                    <a:lnTo>
                      <a:pt x="215" y="109"/>
                    </a:lnTo>
                    <a:lnTo>
                      <a:pt x="217" y="111"/>
                    </a:lnTo>
                    <a:lnTo>
                      <a:pt x="224" y="97"/>
                    </a:lnTo>
                    <a:lnTo>
                      <a:pt x="224" y="91"/>
                    </a:lnTo>
                    <a:lnTo>
                      <a:pt x="236" y="90"/>
                    </a:lnTo>
                    <a:lnTo>
                      <a:pt x="237" y="88"/>
                    </a:lnTo>
                    <a:lnTo>
                      <a:pt x="240" y="90"/>
                    </a:lnTo>
                    <a:lnTo>
                      <a:pt x="248" y="90"/>
                    </a:lnTo>
                    <a:lnTo>
                      <a:pt x="262" y="90"/>
                    </a:lnTo>
                    <a:lnTo>
                      <a:pt x="263" y="88"/>
                    </a:lnTo>
                    <a:lnTo>
                      <a:pt x="265" y="86"/>
                    </a:lnTo>
                    <a:lnTo>
                      <a:pt x="265" y="82"/>
                    </a:lnTo>
                    <a:lnTo>
                      <a:pt x="268" y="77"/>
                    </a:lnTo>
                    <a:lnTo>
                      <a:pt x="273" y="76"/>
                    </a:lnTo>
                    <a:lnTo>
                      <a:pt x="278" y="76"/>
                    </a:lnTo>
                    <a:lnTo>
                      <a:pt x="278" y="76"/>
                    </a:lnTo>
                    <a:lnTo>
                      <a:pt x="282" y="72"/>
                    </a:lnTo>
                    <a:lnTo>
                      <a:pt x="283" y="72"/>
                    </a:lnTo>
                    <a:lnTo>
                      <a:pt x="287" y="72"/>
                    </a:lnTo>
                    <a:lnTo>
                      <a:pt x="294" y="75"/>
                    </a:lnTo>
                    <a:lnTo>
                      <a:pt x="297" y="75"/>
                    </a:lnTo>
                    <a:lnTo>
                      <a:pt x="301" y="75"/>
                    </a:lnTo>
                    <a:lnTo>
                      <a:pt x="304" y="73"/>
                    </a:lnTo>
                    <a:lnTo>
                      <a:pt x="307" y="71"/>
                    </a:lnTo>
                    <a:lnTo>
                      <a:pt x="312" y="70"/>
                    </a:lnTo>
                    <a:lnTo>
                      <a:pt x="313" y="70"/>
                    </a:lnTo>
                    <a:lnTo>
                      <a:pt x="314" y="68"/>
                    </a:lnTo>
                    <a:lnTo>
                      <a:pt x="322" y="65"/>
                    </a:lnTo>
                    <a:lnTo>
                      <a:pt x="323" y="63"/>
                    </a:lnTo>
                    <a:lnTo>
                      <a:pt x="326" y="62"/>
                    </a:lnTo>
                    <a:lnTo>
                      <a:pt x="329" y="63"/>
                    </a:lnTo>
                    <a:lnTo>
                      <a:pt x="333" y="61"/>
                    </a:lnTo>
                    <a:lnTo>
                      <a:pt x="337" y="62"/>
                    </a:lnTo>
                    <a:lnTo>
                      <a:pt x="337" y="61"/>
                    </a:lnTo>
                    <a:lnTo>
                      <a:pt x="337" y="50"/>
                    </a:lnTo>
                    <a:lnTo>
                      <a:pt x="338" y="47"/>
                    </a:lnTo>
                    <a:lnTo>
                      <a:pt x="341" y="46"/>
                    </a:lnTo>
                    <a:lnTo>
                      <a:pt x="348" y="50"/>
                    </a:lnTo>
                    <a:lnTo>
                      <a:pt x="350" y="50"/>
                    </a:lnTo>
                    <a:lnTo>
                      <a:pt x="353" y="49"/>
                    </a:lnTo>
                    <a:lnTo>
                      <a:pt x="358" y="52"/>
                    </a:lnTo>
                    <a:lnTo>
                      <a:pt x="359" y="52"/>
                    </a:lnTo>
                    <a:lnTo>
                      <a:pt x="367" y="50"/>
                    </a:lnTo>
                    <a:lnTo>
                      <a:pt x="374" y="45"/>
                    </a:lnTo>
                    <a:lnTo>
                      <a:pt x="377" y="45"/>
                    </a:lnTo>
                    <a:lnTo>
                      <a:pt x="379" y="45"/>
                    </a:lnTo>
                    <a:lnTo>
                      <a:pt x="380" y="46"/>
                    </a:lnTo>
                    <a:lnTo>
                      <a:pt x="380" y="47"/>
                    </a:lnTo>
                    <a:lnTo>
                      <a:pt x="382" y="49"/>
                    </a:lnTo>
                    <a:lnTo>
                      <a:pt x="391" y="58"/>
                    </a:lnTo>
                    <a:lnTo>
                      <a:pt x="396" y="60"/>
                    </a:lnTo>
                    <a:lnTo>
                      <a:pt x="400" y="60"/>
                    </a:lnTo>
                    <a:lnTo>
                      <a:pt x="406" y="65"/>
                    </a:lnTo>
                    <a:lnTo>
                      <a:pt x="408" y="66"/>
                    </a:lnTo>
                    <a:lnTo>
                      <a:pt x="409" y="66"/>
                    </a:lnTo>
                    <a:lnTo>
                      <a:pt x="411" y="63"/>
                    </a:lnTo>
                    <a:lnTo>
                      <a:pt x="411" y="61"/>
                    </a:lnTo>
                    <a:lnTo>
                      <a:pt x="415" y="58"/>
                    </a:lnTo>
                    <a:lnTo>
                      <a:pt x="420" y="55"/>
                    </a:lnTo>
                    <a:lnTo>
                      <a:pt x="423" y="55"/>
                    </a:lnTo>
                    <a:lnTo>
                      <a:pt x="425" y="55"/>
                    </a:lnTo>
                    <a:lnTo>
                      <a:pt x="429" y="57"/>
                    </a:lnTo>
                    <a:lnTo>
                      <a:pt x="436" y="60"/>
                    </a:lnTo>
                    <a:lnTo>
                      <a:pt x="439" y="60"/>
                    </a:lnTo>
                    <a:lnTo>
                      <a:pt x="444" y="61"/>
                    </a:lnTo>
                    <a:lnTo>
                      <a:pt x="447" y="62"/>
                    </a:lnTo>
                    <a:lnTo>
                      <a:pt x="449" y="63"/>
                    </a:lnTo>
                    <a:lnTo>
                      <a:pt x="450" y="66"/>
                    </a:lnTo>
                    <a:lnTo>
                      <a:pt x="456" y="72"/>
                    </a:lnTo>
                    <a:lnTo>
                      <a:pt x="456" y="73"/>
                    </a:lnTo>
                    <a:lnTo>
                      <a:pt x="457" y="76"/>
                    </a:lnTo>
                    <a:lnTo>
                      <a:pt x="457" y="77"/>
                    </a:lnTo>
                    <a:lnTo>
                      <a:pt x="460" y="77"/>
                    </a:lnTo>
                    <a:lnTo>
                      <a:pt x="464" y="77"/>
                    </a:lnTo>
                    <a:lnTo>
                      <a:pt x="472" y="67"/>
                    </a:lnTo>
                    <a:lnTo>
                      <a:pt x="476" y="66"/>
                    </a:lnTo>
                    <a:lnTo>
                      <a:pt x="488" y="61"/>
                    </a:lnTo>
                    <a:lnTo>
                      <a:pt x="497" y="57"/>
                    </a:lnTo>
                    <a:lnTo>
                      <a:pt x="502" y="57"/>
                    </a:lnTo>
                    <a:lnTo>
                      <a:pt x="510" y="58"/>
                    </a:lnTo>
                    <a:lnTo>
                      <a:pt x="515" y="57"/>
                    </a:lnTo>
                    <a:lnTo>
                      <a:pt x="522" y="55"/>
                    </a:lnTo>
                    <a:lnTo>
                      <a:pt x="528" y="49"/>
                    </a:lnTo>
                    <a:lnTo>
                      <a:pt x="533" y="37"/>
                    </a:lnTo>
                    <a:lnTo>
                      <a:pt x="533" y="35"/>
                    </a:lnTo>
                    <a:lnTo>
                      <a:pt x="532" y="30"/>
                    </a:lnTo>
                    <a:lnTo>
                      <a:pt x="532" y="21"/>
                    </a:lnTo>
                    <a:lnTo>
                      <a:pt x="530" y="20"/>
                    </a:lnTo>
                    <a:lnTo>
                      <a:pt x="528" y="19"/>
                    </a:lnTo>
                    <a:lnTo>
                      <a:pt x="527" y="17"/>
                    </a:lnTo>
                    <a:lnTo>
                      <a:pt x="527" y="16"/>
                    </a:lnTo>
                    <a:lnTo>
                      <a:pt x="520" y="7"/>
                    </a:lnTo>
                    <a:lnTo>
                      <a:pt x="520" y="5"/>
                    </a:lnTo>
                    <a:lnTo>
                      <a:pt x="523" y="1"/>
                    </a:lnTo>
                    <a:lnTo>
                      <a:pt x="526" y="1"/>
                    </a:lnTo>
                    <a:lnTo>
                      <a:pt x="528" y="1"/>
                    </a:lnTo>
                    <a:lnTo>
                      <a:pt x="532" y="3"/>
                    </a:lnTo>
                    <a:lnTo>
                      <a:pt x="536" y="1"/>
                    </a:lnTo>
                    <a:lnTo>
                      <a:pt x="538" y="1"/>
                    </a:lnTo>
                    <a:lnTo>
                      <a:pt x="542" y="3"/>
                    </a:lnTo>
                    <a:lnTo>
                      <a:pt x="546" y="0"/>
                    </a:lnTo>
                    <a:lnTo>
                      <a:pt x="549" y="0"/>
                    </a:lnTo>
                    <a:lnTo>
                      <a:pt x="554" y="4"/>
                    </a:lnTo>
                    <a:lnTo>
                      <a:pt x="566" y="6"/>
                    </a:lnTo>
                    <a:lnTo>
                      <a:pt x="567" y="9"/>
                    </a:lnTo>
                    <a:lnTo>
                      <a:pt x="569" y="17"/>
                    </a:lnTo>
                    <a:lnTo>
                      <a:pt x="571" y="19"/>
                    </a:lnTo>
                    <a:lnTo>
                      <a:pt x="577" y="31"/>
                    </a:lnTo>
                    <a:lnTo>
                      <a:pt x="577" y="36"/>
                    </a:lnTo>
                    <a:lnTo>
                      <a:pt x="578" y="40"/>
                    </a:lnTo>
                    <a:lnTo>
                      <a:pt x="577" y="42"/>
                    </a:lnTo>
                    <a:lnTo>
                      <a:pt x="577" y="44"/>
                    </a:lnTo>
                    <a:lnTo>
                      <a:pt x="573" y="45"/>
                    </a:lnTo>
                    <a:lnTo>
                      <a:pt x="569" y="47"/>
                    </a:lnTo>
                    <a:lnTo>
                      <a:pt x="566" y="49"/>
                    </a:lnTo>
                    <a:lnTo>
                      <a:pt x="561" y="56"/>
                    </a:lnTo>
                    <a:lnTo>
                      <a:pt x="558" y="58"/>
                    </a:lnTo>
                    <a:lnTo>
                      <a:pt x="556" y="57"/>
                    </a:lnTo>
                    <a:lnTo>
                      <a:pt x="552" y="58"/>
                    </a:lnTo>
                    <a:lnTo>
                      <a:pt x="552" y="62"/>
                    </a:lnTo>
                    <a:lnTo>
                      <a:pt x="552" y="65"/>
                    </a:lnTo>
                    <a:lnTo>
                      <a:pt x="553" y="71"/>
                    </a:lnTo>
                    <a:lnTo>
                      <a:pt x="554" y="73"/>
                    </a:lnTo>
                    <a:lnTo>
                      <a:pt x="557" y="83"/>
                    </a:lnTo>
                    <a:lnTo>
                      <a:pt x="559" y="92"/>
                    </a:lnTo>
                    <a:lnTo>
                      <a:pt x="553" y="99"/>
                    </a:lnTo>
                    <a:lnTo>
                      <a:pt x="549" y="107"/>
                    </a:lnTo>
                    <a:lnTo>
                      <a:pt x="548" y="111"/>
                    </a:lnTo>
                    <a:lnTo>
                      <a:pt x="546" y="113"/>
                    </a:lnTo>
                    <a:lnTo>
                      <a:pt x="543" y="114"/>
                    </a:lnTo>
                    <a:lnTo>
                      <a:pt x="533" y="116"/>
                    </a:lnTo>
                    <a:lnTo>
                      <a:pt x="530" y="114"/>
                    </a:lnTo>
                    <a:lnTo>
                      <a:pt x="525" y="113"/>
                    </a:lnTo>
                    <a:lnTo>
                      <a:pt x="516" y="113"/>
                    </a:lnTo>
                    <a:lnTo>
                      <a:pt x="505" y="114"/>
                    </a:lnTo>
                    <a:lnTo>
                      <a:pt x="498" y="114"/>
                    </a:lnTo>
                    <a:lnTo>
                      <a:pt x="493" y="114"/>
                    </a:lnTo>
                    <a:lnTo>
                      <a:pt x="488" y="113"/>
                    </a:lnTo>
                    <a:lnTo>
                      <a:pt x="483" y="112"/>
                    </a:lnTo>
                    <a:lnTo>
                      <a:pt x="477" y="112"/>
                    </a:lnTo>
                    <a:lnTo>
                      <a:pt x="469" y="109"/>
                    </a:lnTo>
                    <a:lnTo>
                      <a:pt x="467" y="107"/>
                    </a:lnTo>
                    <a:lnTo>
                      <a:pt x="465" y="109"/>
                    </a:lnTo>
                    <a:lnTo>
                      <a:pt x="464" y="111"/>
                    </a:lnTo>
                    <a:lnTo>
                      <a:pt x="454" y="111"/>
                    </a:lnTo>
                    <a:lnTo>
                      <a:pt x="451" y="108"/>
                    </a:lnTo>
                    <a:lnTo>
                      <a:pt x="452" y="107"/>
                    </a:lnTo>
                    <a:lnTo>
                      <a:pt x="451" y="106"/>
                    </a:lnTo>
                    <a:lnTo>
                      <a:pt x="450" y="104"/>
                    </a:lnTo>
                    <a:lnTo>
                      <a:pt x="446" y="106"/>
                    </a:lnTo>
                    <a:lnTo>
                      <a:pt x="441" y="104"/>
                    </a:lnTo>
                    <a:lnTo>
                      <a:pt x="435" y="112"/>
                    </a:lnTo>
                    <a:lnTo>
                      <a:pt x="431" y="116"/>
                    </a:lnTo>
                    <a:lnTo>
                      <a:pt x="424" y="122"/>
                    </a:lnTo>
                    <a:lnTo>
                      <a:pt x="418" y="127"/>
                    </a:lnTo>
                    <a:lnTo>
                      <a:pt x="414" y="127"/>
                    </a:lnTo>
                    <a:lnTo>
                      <a:pt x="411" y="127"/>
                    </a:lnTo>
                    <a:lnTo>
                      <a:pt x="401" y="127"/>
                    </a:lnTo>
                    <a:lnTo>
                      <a:pt x="394" y="119"/>
                    </a:lnTo>
                    <a:lnTo>
                      <a:pt x="393" y="119"/>
                    </a:lnTo>
                    <a:lnTo>
                      <a:pt x="390" y="119"/>
                    </a:lnTo>
                    <a:lnTo>
                      <a:pt x="387" y="122"/>
                    </a:lnTo>
                    <a:lnTo>
                      <a:pt x="385" y="122"/>
                    </a:lnTo>
                    <a:lnTo>
                      <a:pt x="380" y="122"/>
                    </a:lnTo>
                    <a:lnTo>
                      <a:pt x="378" y="124"/>
                    </a:lnTo>
                    <a:lnTo>
                      <a:pt x="377" y="127"/>
                    </a:lnTo>
                    <a:lnTo>
                      <a:pt x="375" y="132"/>
                    </a:lnTo>
                    <a:lnTo>
                      <a:pt x="375" y="133"/>
                    </a:lnTo>
                    <a:lnTo>
                      <a:pt x="375" y="134"/>
                    </a:lnTo>
                    <a:lnTo>
                      <a:pt x="374" y="137"/>
                    </a:lnTo>
                    <a:lnTo>
                      <a:pt x="372" y="139"/>
                    </a:lnTo>
                    <a:lnTo>
                      <a:pt x="365" y="144"/>
                    </a:lnTo>
                    <a:lnTo>
                      <a:pt x="363" y="148"/>
                    </a:lnTo>
                    <a:lnTo>
                      <a:pt x="359" y="149"/>
                    </a:lnTo>
                    <a:lnTo>
                      <a:pt x="358" y="150"/>
                    </a:lnTo>
                    <a:lnTo>
                      <a:pt x="353" y="150"/>
                    </a:lnTo>
                    <a:lnTo>
                      <a:pt x="348" y="150"/>
                    </a:lnTo>
                    <a:lnTo>
                      <a:pt x="336" y="148"/>
                    </a:lnTo>
                    <a:lnTo>
                      <a:pt x="331" y="148"/>
                    </a:lnTo>
                    <a:lnTo>
                      <a:pt x="328" y="149"/>
                    </a:lnTo>
                    <a:lnTo>
                      <a:pt x="324" y="149"/>
                    </a:lnTo>
                    <a:lnTo>
                      <a:pt x="323" y="150"/>
                    </a:lnTo>
                    <a:lnTo>
                      <a:pt x="322" y="153"/>
                    </a:lnTo>
                    <a:lnTo>
                      <a:pt x="321" y="157"/>
                    </a:lnTo>
                    <a:lnTo>
                      <a:pt x="319" y="163"/>
                    </a:lnTo>
                    <a:lnTo>
                      <a:pt x="326" y="165"/>
                    </a:lnTo>
                    <a:lnTo>
                      <a:pt x="328" y="168"/>
                    </a:lnTo>
                    <a:lnTo>
                      <a:pt x="331" y="170"/>
                    </a:lnTo>
                    <a:lnTo>
                      <a:pt x="337" y="174"/>
                    </a:lnTo>
                    <a:lnTo>
                      <a:pt x="341" y="174"/>
                    </a:lnTo>
                    <a:lnTo>
                      <a:pt x="342" y="174"/>
                    </a:lnTo>
                    <a:lnTo>
                      <a:pt x="342" y="178"/>
                    </a:lnTo>
                    <a:lnTo>
                      <a:pt x="338" y="179"/>
                    </a:lnTo>
                    <a:lnTo>
                      <a:pt x="336" y="179"/>
                    </a:lnTo>
                    <a:lnTo>
                      <a:pt x="334" y="179"/>
                    </a:lnTo>
                    <a:lnTo>
                      <a:pt x="334" y="186"/>
                    </a:lnTo>
                    <a:lnTo>
                      <a:pt x="337" y="189"/>
                    </a:lnTo>
                    <a:lnTo>
                      <a:pt x="338" y="190"/>
                    </a:lnTo>
                    <a:lnTo>
                      <a:pt x="348" y="193"/>
                    </a:lnTo>
                    <a:lnTo>
                      <a:pt x="349" y="193"/>
                    </a:lnTo>
                    <a:lnTo>
                      <a:pt x="353" y="189"/>
                    </a:lnTo>
                    <a:lnTo>
                      <a:pt x="359" y="195"/>
                    </a:lnTo>
                    <a:lnTo>
                      <a:pt x="363" y="195"/>
                    </a:lnTo>
                    <a:lnTo>
                      <a:pt x="365" y="198"/>
                    </a:lnTo>
                    <a:lnTo>
                      <a:pt x="367" y="196"/>
                    </a:lnTo>
                    <a:lnTo>
                      <a:pt x="372" y="200"/>
                    </a:lnTo>
                    <a:lnTo>
                      <a:pt x="373" y="200"/>
                    </a:lnTo>
                    <a:lnTo>
                      <a:pt x="375" y="201"/>
                    </a:lnTo>
                    <a:lnTo>
                      <a:pt x="389" y="215"/>
                    </a:lnTo>
                    <a:lnTo>
                      <a:pt x="391" y="215"/>
                    </a:lnTo>
                    <a:lnTo>
                      <a:pt x="391" y="218"/>
                    </a:lnTo>
                    <a:lnTo>
                      <a:pt x="390" y="221"/>
                    </a:lnTo>
                    <a:lnTo>
                      <a:pt x="389" y="221"/>
                    </a:lnTo>
                    <a:lnTo>
                      <a:pt x="384" y="220"/>
                    </a:lnTo>
                    <a:lnTo>
                      <a:pt x="380" y="216"/>
                    </a:lnTo>
                    <a:lnTo>
                      <a:pt x="377" y="213"/>
                    </a:lnTo>
                    <a:lnTo>
                      <a:pt x="374" y="208"/>
                    </a:lnTo>
                    <a:lnTo>
                      <a:pt x="369" y="206"/>
                    </a:lnTo>
                    <a:lnTo>
                      <a:pt x="360" y="204"/>
                    </a:lnTo>
                    <a:lnTo>
                      <a:pt x="354" y="203"/>
                    </a:lnTo>
                    <a:lnTo>
                      <a:pt x="349" y="201"/>
                    </a:lnTo>
                    <a:lnTo>
                      <a:pt x="347" y="199"/>
                    </a:lnTo>
                    <a:lnTo>
                      <a:pt x="342" y="198"/>
                    </a:lnTo>
                    <a:lnTo>
                      <a:pt x="338" y="198"/>
                    </a:lnTo>
                    <a:lnTo>
                      <a:pt x="334" y="201"/>
                    </a:lnTo>
                    <a:lnTo>
                      <a:pt x="327" y="204"/>
                    </a:lnTo>
                    <a:lnTo>
                      <a:pt x="326" y="206"/>
                    </a:lnTo>
                    <a:lnTo>
                      <a:pt x="326" y="209"/>
                    </a:lnTo>
                    <a:lnTo>
                      <a:pt x="328" y="214"/>
                    </a:lnTo>
                    <a:lnTo>
                      <a:pt x="331" y="216"/>
                    </a:lnTo>
                    <a:lnTo>
                      <a:pt x="339" y="221"/>
                    </a:lnTo>
                    <a:lnTo>
                      <a:pt x="354" y="226"/>
                    </a:lnTo>
                    <a:lnTo>
                      <a:pt x="357" y="235"/>
                    </a:lnTo>
                    <a:lnTo>
                      <a:pt x="359" y="237"/>
                    </a:lnTo>
                    <a:lnTo>
                      <a:pt x="359" y="245"/>
                    </a:lnTo>
                    <a:lnTo>
                      <a:pt x="358" y="246"/>
                    </a:lnTo>
                    <a:lnTo>
                      <a:pt x="354" y="249"/>
                    </a:lnTo>
                    <a:lnTo>
                      <a:pt x="352" y="247"/>
                    </a:lnTo>
                    <a:lnTo>
                      <a:pt x="347" y="242"/>
                    </a:lnTo>
                    <a:lnTo>
                      <a:pt x="339" y="239"/>
                    </a:lnTo>
                    <a:lnTo>
                      <a:pt x="337" y="231"/>
                    </a:lnTo>
                    <a:lnTo>
                      <a:pt x="333" y="229"/>
                    </a:lnTo>
                    <a:lnTo>
                      <a:pt x="328" y="224"/>
                    </a:lnTo>
                    <a:lnTo>
                      <a:pt x="324" y="221"/>
                    </a:lnTo>
                    <a:lnTo>
                      <a:pt x="323" y="220"/>
                    </a:lnTo>
                    <a:lnTo>
                      <a:pt x="319" y="220"/>
                    </a:lnTo>
                    <a:lnTo>
                      <a:pt x="312" y="216"/>
                    </a:lnTo>
                    <a:lnTo>
                      <a:pt x="302" y="215"/>
                    </a:lnTo>
                    <a:lnTo>
                      <a:pt x="299" y="215"/>
                    </a:lnTo>
                    <a:lnTo>
                      <a:pt x="298" y="218"/>
                    </a:lnTo>
                    <a:lnTo>
                      <a:pt x="297" y="219"/>
                    </a:lnTo>
                    <a:lnTo>
                      <a:pt x="296" y="223"/>
                    </a:lnTo>
                    <a:lnTo>
                      <a:pt x="297" y="225"/>
                    </a:lnTo>
                    <a:lnTo>
                      <a:pt x="311" y="240"/>
                    </a:lnTo>
                    <a:lnTo>
                      <a:pt x="314" y="242"/>
                    </a:lnTo>
                    <a:lnTo>
                      <a:pt x="318" y="242"/>
                    </a:lnTo>
                    <a:lnTo>
                      <a:pt x="327" y="245"/>
                    </a:lnTo>
                    <a:lnTo>
                      <a:pt x="328" y="246"/>
                    </a:lnTo>
                    <a:lnTo>
                      <a:pt x="329" y="250"/>
                    </a:lnTo>
                    <a:lnTo>
                      <a:pt x="333" y="251"/>
                    </a:lnTo>
                    <a:lnTo>
                      <a:pt x="334" y="252"/>
                    </a:lnTo>
                    <a:lnTo>
                      <a:pt x="334" y="255"/>
                    </a:lnTo>
                    <a:lnTo>
                      <a:pt x="334" y="255"/>
                    </a:lnTo>
                    <a:lnTo>
                      <a:pt x="331" y="255"/>
                    </a:lnTo>
                    <a:lnTo>
                      <a:pt x="328" y="256"/>
                    </a:lnTo>
                    <a:lnTo>
                      <a:pt x="321" y="255"/>
                    </a:lnTo>
                    <a:lnTo>
                      <a:pt x="306" y="254"/>
                    </a:lnTo>
                    <a:lnTo>
                      <a:pt x="299" y="254"/>
                    </a:lnTo>
                    <a:lnTo>
                      <a:pt x="299" y="252"/>
                    </a:lnTo>
                    <a:lnTo>
                      <a:pt x="301" y="249"/>
                    </a:lnTo>
                    <a:lnTo>
                      <a:pt x="299" y="246"/>
                    </a:lnTo>
                    <a:lnTo>
                      <a:pt x="297" y="244"/>
                    </a:lnTo>
                    <a:lnTo>
                      <a:pt x="293" y="239"/>
                    </a:lnTo>
                    <a:lnTo>
                      <a:pt x="294" y="232"/>
                    </a:lnTo>
                    <a:lnTo>
                      <a:pt x="293" y="230"/>
                    </a:lnTo>
                    <a:lnTo>
                      <a:pt x="292" y="226"/>
                    </a:lnTo>
                    <a:lnTo>
                      <a:pt x="292" y="225"/>
                    </a:lnTo>
                    <a:lnTo>
                      <a:pt x="290" y="223"/>
                    </a:lnTo>
                    <a:lnTo>
                      <a:pt x="287" y="220"/>
                    </a:lnTo>
                    <a:lnTo>
                      <a:pt x="282" y="219"/>
                    </a:lnTo>
                    <a:lnTo>
                      <a:pt x="280" y="216"/>
                    </a:lnTo>
                    <a:lnTo>
                      <a:pt x="276" y="215"/>
                    </a:lnTo>
                    <a:lnTo>
                      <a:pt x="270" y="215"/>
                    </a:lnTo>
                    <a:lnTo>
                      <a:pt x="267" y="215"/>
                    </a:lnTo>
                    <a:lnTo>
                      <a:pt x="263" y="214"/>
                    </a:lnTo>
                    <a:lnTo>
                      <a:pt x="256" y="209"/>
                    </a:lnTo>
                    <a:lnTo>
                      <a:pt x="252" y="208"/>
                    </a:lnTo>
                    <a:lnTo>
                      <a:pt x="250" y="208"/>
                    </a:lnTo>
                    <a:lnTo>
                      <a:pt x="248" y="208"/>
                    </a:lnTo>
                    <a:lnTo>
                      <a:pt x="247" y="205"/>
                    </a:lnTo>
                    <a:lnTo>
                      <a:pt x="248" y="203"/>
                    </a:lnTo>
                    <a:lnTo>
                      <a:pt x="248" y="200"/>
                    </a:lnTo>
                    <a:lnTo>
                      <a:pt x="245" y="194"/>
                    </a:lnTo>
                    <a:lnTo>
                      <a:pt x="244" y="190"/>
                    </a:lnTo>
                    <a:lnTo>
                      <a:pt x="253" y="186"/>
                    </a:lnTo>
                    <a:lnTo>
                      <a:pt x="255" y="183"/>
                    </a:lnTo>
                    <a:lnTo>
                      <a:pt x="250" y="174"/>
                    </a:lnTo>
                    <a:lnTo>
                      <a:pt x="247" y="174"/>
                    </a:lnTo>
                    <a:lnTo>
                      <a:pt x="244" y="178"/>
                    </a:lnTo>
                    <a:lnTo>
                      <a:pt x="234" y="182"/>
                    </a:lnTo>
                    <a:lnTo>
                      <a:pt x="232" y="184"/>
                    </a:lnTo>
                    <a:lnTo>
                      <a:pt x="231" y="186"/>
                    </a:lnTo>
                    <a:lnTo>
                      <a:pt x="225" y="186"/>
                    </a:lnTo>
                    <a:lnTo>
                      <a:pt x="224" y="189"/>
                    </a:lnTo>
                    <a:lnTo>
                      <a:pt x="225" y="194"/>
                    </a:lnTo>
                    <a:lnTo>
                      <a:pt x="224" y="195"/>
                    </a:lnTo>
                    <a:lnTo>
                      <a:pt x="221" y="195"/>
                    </a:lnTo>
                    <a:lnTo>
                      <a:pt x="220" y="198"/>
                    </a:lnTo>
                    <a:lnTo>
                      <a:pt x="219" y="198"/>
                    </a:lnTo>
                    <a:lnTo>
                      <a:pt x="219" y="199"/>
                    </a:lnTo>
                    <a:lnTo>
                      <a:pt x="220" y="200"/>
                    </a:lnTo>
                    <a:lnTo>
                      <a:pt x="221" y="203"/>
                    </a:lnTo>
                    <a:lnTo>
                      <a:pt x="227" y="208"/>
                    </a:lnTo>
                    <a:lnTo>
                      <a:pt x="227" y="210"/>
                    </a:lnTo>
                    <a:lnTo>
                      <a:pt x="227" y="211"/>
                    </a:lnTo>
                    <a:lnTo>
                      <a:pt x="225" y="215"/>
                    </a:lnTo>
                    <a:lnTo>
                      <a:pt x="224" y="220"/>
                    </a:lnTo>
                    <a:lnTo>
                      <a:pt x="221" y="228"/>
                    </a:lnTo>
                    <a:lnTo>
                      <a:pt x="219" y="234"/>
                    </a:lnTo>
                    <a:lnTo>
                      <a:pt x="219" y="236"/>
                    </a:lnTo>
                    <a:lnTo>
                      <a:pt x="220" y="239"/>
                    </a:lnTo>
                    <a:lnTo>
                      <a:pt x="221" y="242"/>
                    </a:lnTo>
                    <a:lnTo>
                      <a:pt x="222" y="246"/>
                    </a:lnTo>
                    <a:lnTo>
                      <a:pt x="222" y="249"/>
                    </a:lnTo>
                    <a:lnTo>
                      <a:pt x="225" y="251"/>
                    </a:lnTo>
                    <a:lnTo>
                      <a:pt x="227" y="254"/>
                    </a:lnTo>
                    <a:lnTo>
                      <a:pt x="236" y="261"/>
                    </a:lnTo>
                    <a:lnTo>
                      <a:pt x="239" y="264"/>
                    </a:lnTo>
                    <a:lnTo>
                      <a:pt x="241" y="267"/>
                    </a:lnTo>
                    <a:lnTo>
                      <a:pt x="242" y="270"/>
                    </a:lnTo>
                    <a:lnTo>
                      <a:pt x="252" y="278"/>
                    </a:lnTo>
                    <a:lnTo>
                      <a:pt x="255" y="282"/>
                    </a:lnTo>
                    <a:lnTo>
                      <a:pt x="260" y="300"/>
                    </a:lnTo>
                    <a:lnTo>
                      <a:pt x="261" y="301"/>
                    </a:lnTo>
                    <a:lnTo>
                      <a:pt x="263" y="303"/>
                    </a:lnTo>
                    <a:lnTo>
                      <a:pt x="266" y="306"/>
                    </a:lnTo>
                    <a:lnTo>
                      <a:pt x="277" y="312"/>
                    </a:lnTo>
                    <a:lnTo>
                      <a:pt x="280" y="315"/>
                    </a:lnTo>
                    <a:lnTo>
                      <a:pt x="285" y="318"/>
                    </a:lnTo>
                    <a:lnTo>
                      <a:pt x="288" y="321"/>
                    </a:lnTo>
                    <a:lnTo>
                      <a:pt x="292" y="326"/>
                    </a:lnTo>
                    <a:lnTo>
                      <a:pt x="296" y="328"/>
                    </a:lnTo>
                    <a:lnTo>
                      <a:pt x="299" y="334"/>
                    </a:lnTo>
                    <a:lnTo>
                      <a:pt x="302" y="339"/>
                    </a:lnTo>
                    <a:lnTo>
                      <a:pt x="309" y="348"/>
                    </a:lnTo>
                    <a:lnTo>
                      <a:pt x="311" y="351"/>
                    </a:lnTo>
                    <a:lnTo>
                      <a:pt x="308" y="354"/>
                    </a:lnTo>
                    <a:lnTo>
                      <a:pt x="304" y="356"/>
                    </a:lnTo>
                    <a:lnTo>
                      <a:pt x="293" y="362"/>
                    </a:lnTo>
                    <a:lnTo>
                      <a:pt x="290" y="362"/>
                    </a:lnTo>
                    <a:lnTo>
                      <a:pt x="287" y="366"/>
                    </a:lnTo>
                    <a:lnTo>
                      <a:pt x="285" y="363"/>
                    </a:lnTo>
                    <a:lnTo>
                      <a:pt x="286" y="357"/>
                    </a:lnTo>
                    <a:lnTo>
                      <a:pt x="286" y="357"/>
                    </a:lnTo>
                    <a:lnTo>
                      <a:pt x="287" y="357"/>
                    </a:lnTo>
                    <a:lnTo>
                      <a:pt x="288" y="358"/>
                    </a:lnTo>
                    <a:lnTo>
                      <a:pt x="288" y="361"/>
                    </a:lnTo>
                    <a:lnTo>
                      <a:pt x="291" y="362"/>
                    </a:lnTo>
                    <a:lnTo>
                      <a:pt x="292" y="361"/>
                    </a:lnTo>
                    <a:lnTo>
                      <a:pt x="294" y="356"/>
                    </a:lnTo>
                    <a:lnTo>
                      <a:pt x="297" y="354"/>
                    </a:lnTo>
                    <a:lnTo>
                      <a:pt x="297" y="349"/>
                    </a:lnTo>
                    <a:lnTo>
                      <a:pt x="292" y="343"/>
                    </a:lnTo>
                    <a:lnTo>
                      <a:pt x="290" y="342"/>
                    </a:lnTo>
                    <a:lnTo>
                      <a:pt x="283" y="337"/>
                    </a:lnTo>
                    <a:lnTo>
                      <a:pt x="272" y="333"/>
                    </a:lnTo>
                    <a:lnTo>
                      <a:pt x="271" y="333"/>
                    </a:lnTo>
                    <a:lnTo>
                      <a:pt x="270" y="334"/>
                    </a:lnTo>
                    <a:lnTo>
                      <a:pt x="268" y="336"/>
                    </a:lnTo>
                    <a:lnTo>
                      <a:pt x="268" y="339"/>
                    </a:lnTo>
                    <a:lnTo>
                      <a:pt x="268" y="341"/>
                    </a:lnTo>
                    <a:lnTo>
                      <a:pt x="267" y="341"/>
                    </a:lnTo>
                    <a:lnTo>
                      <a:pt x="262" y="342"/>
                    </a:lnTo>
                    <a:lnTo>
                      <a:pt x="261" y="343"/>
                    </a:lnTo>
                    <a:lnTo>
                      <a:pt x="260" y="346"/>
                    </a:lnTo>
                    <a:lnTo>
                      <a:pt x="260" y="352"/>
                    </a:lnTo>
                    <a:lnTo>
                      <a:pt x="261" y="353"/>
                    </a:lnTo>
                    <a:lnTo>
                      <a:pt x="261" y="354"/>
                    </a:lnTo>
                    <a:lnTo>
                      <a:pt x="263" y="356"/>
                    </a:lnTo>
                    <a:lnTo>
                      <a:pt x="265" y="354"/>
                    </a:lnTo>
                    <a:lnTo>
                      <a:pt x="267" y="356"/>
                    </a:lnTo>
                    <a:lnTo>
                      <a:pt x="267" y="356"/>
                    </a:lnTo>
                    <a:lnTo>
                      <a:pt x="270" y="361"/>
                    </a:lnTo>
                    <a:lnTo>
                      <a:pt x="271" y="362"/>
                    </a:lnTo>
                    <a:lnTo>
                      <a:pt x="272" y="361"/>
                    </a:lnTo>
                    <a:lnTo>
                      <a:pt x="273" y="362"/>
                    </a:lnTo>
                    <a:lnTo>
                      <a:pt x="276" y="364"/>
                    </a:lnTo>
                    <a:lnTo>
                      <a:pt x="277" y="366"/>
                    </a:lnTo>
                    <a:lnTo>
                      <a:pt x="280" y="372"/>
                    </a:lnTo>
                    <a:lnTo>
                      <a:pt x="281" y="372"/>
                    </a:lnTo>
                    <a:lnTo>
                      <a:pt x="282" y="373"/>
                    </a:lnTo>
                    <a:lnTo>
                      <a:pt x="281" y="378"/>
                    </a:lnTo>
                    <a:lnTo>
                      <a:pt x="280" y="379"/>
                    </a:lnTo>
                    <a:lnTo>
                      <a:pt x="278" y="380"/>
                    </a:lnTo>
                    <a:lnTo>
                      <a:pt x="272" y="384"/>
                    </a:lnTo>
                    <a:lnTo>
                      <a:pt x="262" y="390"/>
                    </a:lnTo>
                    <a:lnTo>
                      <a:pt x="255" y="393"/>
                    </a:lnTo>
                    <a:lnTo>
                      <a:pt x="246" y="393"/>
                    </a:lnTo>
                    <a:lnTo>
                      <a:pt x="240" y="394"/>
                    </a:lnTo>
                    <a:lnTo>
                      <a:pt x="239" y="394"/>
                    </a:lnTo>
                    <a:lnTo>
                      <a:pt x="237" y="395"/>
                    </a:lnTo>
                    <a:lnTo>
                      <a:pt x="236" y="398"/>
                    </a:lnTo>
                    <a:lnTo>
                      <a:pt x="236" y="398"/>
                    </a:lnTo>
                    <a:lnTo>
                      <a:pt x="239" y="399"/>
                    </a:lnTo>
                    <a:lnTo>
                      <a:pt x="242" y="400"/>
                    </a:lnTo>
                    <a:lnTo>
                      <a:pt x="253" y="398"/>
                    </a:lnTo>
                    <a:lnTo>
                      <a:pt x="255" y="399"/>
                    </a:lnTo>
                    <a:lnTo>
                      <a:pt x="257" y="402"/>
                    </a:lnTo>
                    <a:lnTo>
                      <a:pt x="260" y="403"/>
                    </a:lnTo>
                    <a:lnTo>
                      <a:pt x="266" y="404"/>
                    </a:lnTo>
                    <a:lnTo>
                      <a:pt x="270" y="404"/>
                    </a:lnTo>
                    <a:lnTo>
                      <a:pt x="273" y="403"/>
                    </a:lnTo>
                    <a:lnTo>
                      <a:pt x="283" y="405"/>
                    </a:lnTo>
                    <a:lnTo>
                      <a:pt x="286" y="405"/>
                    </a:lnTo>
                    <a:lnTo>
                      <a:pt x="290" y="408"/>
                    </a:lnTo>
                    <a:lnTo>
                      <a:pt x="294" y="419"/>
                    </a:lnTo>
                    <a:lnTo>
                      <a:pt x="297" y="419"/>
                    </a:lnTo>
                    <a:lnTo>
                      <a:pt x="301" y="418"/>
                    </a:lnTo>
                    <a:lnTo>
                      <a:pt x="302" y="416"/>
                    </a:lnTo>
                    <a:lnTo>
                      <a:pt x="302" y="414"/>
                    </a:lnTo>
                    <a:lnTo>
                      <a:pt x="306" y="414"/>
                    </a:lnTo>
                    <a:lnTo>
                      <a:pt x="313" y="416"/>
                    </a:lnTo>
                    <a:lnTo>
                      <a:pt x="314" y="419"/>
                    </a:lnTo>
                    <a:lnTo>
                      <a:pt x="316" y="420"/>
                    </a:lnTo>
                    <a:lnTo>
                      <a:pt x="314" y="424"/>
                    </a:lnTo>
                    <a:lnTo>
                      <a:pt x="313" y="426"/>
                    </a:lnTo>
                    <a:lnTo>
                      <a:pt x="313" y="428"/>
                    </a:lnTo>
                    <a:lnTo>
                      <a:pt x="314" y="428"/>
                    </a:lnTo>
                    <a:lnTo>
                      <a:pt x="317" y="429"/>
                    </a:lnTo>
                    <a:lnTo>
                      <a:pt x="317" y="430"/>
                    </a:lnTo>
                    <a:lnTo>
                      <a:pt x="318" y="433"/>
                    </a:lnTo>
                    <a:lnTo>
                      <a:pt x="318" y="434"/>
                    </a:lnTo>
                    <a:lnTo>
                      <a:pt x="323" y="433"/>
                    </a:lnTo>
                    <a:lnTo>
                      <a:pt x="327" y="433"/>
                    </a:lnTo>
                    <a:lnTo>
                      <a:pt x="329" y="434"/>
                    </a:lnTo>
                    <a:lnTo>
                      <a:pt x="331" y="434"/>
                    </a:lnTo>
                    <a:lnTo>
                      <a:pt x="338" y="434"/>
                    </a:lnTo>
                    <a:lnTo>
                      <a:pt x="341" y="434"/>
                    </a:lnTo>
                    <a:lnTo>
                      <a:pt x="341" y="435"/>
                    </a:lnTo>
                    <a:lnTo>
                      <a:pt x="342" y="435"/>
                    </a:lnTo>
                    <a:lnTo>
                      <a:pt x="342" y="438"/>
                    </a:lnTo>
                    <a:lnTo>
                      <a:pt x="344" y="444"/>
                    </a:lnTo>
                    <a:lnTo>
                      <a:pt x="347" y="448"/>
                    </a:lnTo>
                    <a:lnTo>
                      <a:pt x="348" y="448"/>
                    </a:lnTo>
                    <a:lnTo>
                      <a:pt x="352" y="449"/>
                    </a:lnTo>
                    <a:lnTo>
                      <a:pt x="357" y="449"/>
                    </a:lnTo>
                    <a:lnTo>
                      <a:pt x="360" y="451"/>
                    </a:lnTo>
                    <a:lnTo>
                      <a:pt x="372" y="451"/>
                    </a:lnTo>
                    <a:lnTo>
                      <a:pt x="378" y="453"/>
                    </a:lnTo>
                    <a:lnTo>
                      <a:pt x="382" y="455"/>
                    </a:lnTo>
                    <a:lnTo>
                      <a:pt x="385" y="458"/>
                    </a:lnTo>
                    <a:lnTo>
                      <a:pt x="387" y="459"/>
                    </a:lnTo>
                    <a:lnTo>
                      <a:pt x="394" y="462"/>
                    </a:lnTo>
                    <a:lnTo>
                      <a:pt x="394" y="469"/>
                    </a:lnTo>
                    <a:lnTo>
                      <a:pt x="391" y="469"/>
                    </a:lnTo>
                    <a:lnTo>
                      <a:pt x="390" y="469"/>
                    </a:lnTo>
                    <a:lnTo>
                      <a:pt x="389" y="469"/>
                    </a:lnTo>
                    <a:lnTo>
                      <a:pt x="387" y="472"/>
                    </a:lnTo>
                    <a:lnTo>
                      <a:pt x="387" y="475"/>
                    </a:lnTo>
                    <a:lnTo>
                      <a:pt x="391" y="482"/>
                    </a:lnTo>
                    <a:lnTo>
                      <a:pt x="393" y="489"/>
                    </a:lnTo>
                    <a:lnTo>
                      <a:pt x="395" y="499"/>
                    </a:lnTo>
                    <a:lnTo>
                      <a:pt x="395" y="501"/>
                    </a:lnTo>
                    <a:lnTo>
                      <a:pt x="400" y="510"/>
                    </a:lnTo>
                    <a:lnTo>
                      <a:pt x="401" y="513"/>
                    </a:lnTo>
                    <a:lnTo>
                      <a:pt x="403" y="517"/>
                    </a:lnTo>
                    <a:lnTo>
                      <a:pt x="403" y="518"/>
                    </a:lnTo>
                    <a:lnTo>
                      <a:pt x="405" y="520"/>
                    </a:lnTo>
                    <a:lnTo>
                      <a:pt x="405" y="517"/>
                    </a:lnTo>
                    <a:lnTo>
                      <a:pt x="406" y="516"/>
                    </a:lnTo>
                    <a:lnTo>
                      <a:pt x="409" y="516"/>
                    </a:lnTo>
                    <a:lnTo>
                      <a:pt x="410" y="518"/>
                    </a:lnTo>
                    <a:lnTo>
                      <a:pt x="408" y="521"/>
                    </a:lnTo>
                    <a:lnTo>
                      <a:pt x="408" y="525"/>
                    </a:lnTo>
                    <a:lnTo>
                      <a:pt x="406" y="526"/>
                    </a:lnTo>
                    <a:lnTo>
                      <a:pt x="405" y="525"/>
                    </a:lnTo>
                    <a:lnTo>
                      <a:pt x="404" y="522"/>
                    </a:lnTo>
                    <a:lnTo>
                      <a:pt x="404" y="522"/>
                    </a:lnTo>
                    <a:lnTo>
                      <a:pt x="403" y="523"/>
                    </a:lnTo>
                    <a:lnTo>
                      <a:pt x="400" y="527"/>
                    </a:lnTo>
                    <a:lnTo>
                      <a:pt x="399" y="528"/>
                    </a:lnTo>
                    <a:lnTo>
                      <a:pt x="396" y="530"/>
                    </a:lnTo>
                    <a:lnTo>
                      <a:pt x="393" y="530"/>
                    </a:lnTo>
                    <a:lnTo>
                      <a:pt x="391" y="528"/>
                    </a:lnTo>
                    <a:lnTo>
                      <a:pt x="391" y="527"/>
                    </a:lnTo>
                    <a:lnTo>
                      <a:pt x="390" y="525"/>
                    </a:lnTo>
                    <a:lnTo>
                      <a:pt x="385" y="522"/>
                    </a:lnTo>
                    <a:lnTo>
                      <a:pt x="383" y="517"/>
                    </a:lnTo>
                    <a:lnTo>
                      <a:pt x="379" y="515"/>
                    </a:lnTo>
                    <a:lnTo>
                      <a:pt x="374" y="515"/>
                    </a:lnTo>
                    <a:lnTo>
                      <a:pt x="370" y="513"/>
                    </a:lnTo>
                    <a:lnTo>
                      <a:pt x="369" y="508"/>
                    </a:lnTo>
                    <a:lnTo>
                      <a:pt x="367" y="507"/>
                    </a:lnTo>
                    <a:lnTo>
                      <a:pt x="362" y="501"/>
                    </a:lnTo>
                    <a:lnTo>
                      <a:pt x="360" y="500"/>
                    </a:lnTo>
                    <a:lnTo>
                      <a:pt x="355" y="500"/>
                    </a:lnTo>
                    <a:lnTo>
                      <a:pt x="349" y="496"/>
                    </a:lnTo>
                    <a:lnTo>
                      <a:pt x="348" y="495"/>
                    </a:lnTo>
                    <a:lnTo>
                      <a:pt x="348" y="494"/>
                    </a:lnTo>
                    <a:lnTo>
                      <a:pt x="350" y="491"/>
                    </a:lnTo>
                    <a:lnTo>
                      <a:pt x="350" y="490"/>
                    </a:lnTo>
                    <a:lnTo>
                      <a:pt x="349" y="490"/>
                    </a:lnTo>
                    <a:lnTo>
                      <a:pt x="345" y="489"/>
                    </a:lnTo>
                    <a:lnTo>
                      <a:pt x="342" y="489"/>
                    </a:lnTo>
                    <a:lnTo>
                      <a:pt x="341" y="490"/>
                    </a:lnTo>
                    <a:lnTo>
                      <a:pt x="341" y="494"/>
                    </a:lnTo>
                    <a:lnTo>
                      <a:pt x="343" y="494"/>
                    </a:lnTo>
                    <a:lnTo>
                      <a:pt x="344" y="494"/>
                    </a:lnTo>
                    <a:lnTo>
                      <a:pt x="344" y="496"/>
                    </a:lnTo>
                    <a:lnTo>
                      <a:pt x="347" y="500"/>
                    </a:lnTo>
                    <a:lnTo>
                      <a:pt x="345" y="501"/>
                    </a:lnTo>
                    <a:lnTo>
                      <a:pt x="343" y="507"/>
                    </a:lnTo>
                    <a:lnTo>
                      <a:pt x="341" y="508"/>
                    </a:lnTo>
                    <a:lnTo>
                      <a:pt x="337" y="508"/>
                    </a:lnTo>
                    <a:lnTo>
                      <a:pt x="334" y="507"/>
                    </a:lnTo>
                    <a:lnTo>
                      <a:pt x="333" y="505"/>
                    </a:lnTo>
                    <a:lnTo>
                      <a:pt x="334" y="502"/>
                    </a:lnTo>
                    <a:lnTo>
                      <a:pt x="336" y="502"/>
                    </a:lnTo>
                    <a:lnTo>
                      <a:pt x="339" y="502"/>
                    </a:lnTo>
                    <a:lnTo>
                      <a:pt x="339" y="499"/>
                    </a:lnTo>
                    <a:lnTo>
                      <a:pt x="339" y="499"/>
                    </a:lnTo>
                    <a:lnTo>
                      <a:pt x="336" y="499"/>
                    </a:lnTo>
                    <a:lnTo>
                      <a:pt x="336" y="497"/>
                    </a:lnTo>
                    <a:lnTo>
                      <a:pt x="336" y="496"/>
                    </a:lnTo>
                    <a:lnTo>
                      <a:pt x="334" y="495"/>
                    </a:lnTo>
                    <a:lnTo>
                      <a:pt x="333" y="495"/>
                    </a:lnTo>
                    <a:lnTo>
                      <a:pt x="328" y="499"/>
                    </a:lnTo>
                    <a:lnTo>
                      <a:pt x="322" y="500"/>
                    </a:lnTo>
                    <a:lnTo>
                      <a:pt x="316" y="501"/>
                    </a:lnTo>
                    <a:lnTo>
                      <a:pt x="311" y="505"/>
                    </a:lnTo>
                    <a:lnTo>
                      <a:pt x="307" y="507"/>
                    </a:lnTo>
                    <a:lnTo>
                      <a:pt x="297" y="510"/>
                    </a:lnTo>
                    <a:lnTo>
                      <a:pt x="296" y="513"/>
                    </a:lnTo>
                    <a:lnTo>
                      <a:pt x="294" y="516"/>
                    </a:lnTo>
                    <a:lnTo>
                      <a:pt x="296" y="516"/>
                    </a:lnTo>
                    <a:lnTo>
                      <a:pt x="299" y="517"/>
                    </a:lnTo>
                    <a:lnTo>
                      <a:pt x="307" y="517"/>
                    </a:lnTo>
                    <a:lnTo>
                      <a:pt x="311" y="518"/>
                    </a:lnTo>
                    <a:lnTo>
                      <a:pt x="312" y="525"/>
                    </a:lnTo>
                    <a:lnTo>
                      <a:pt x="309" y="528"/>
                    </a:lnTo>
                    <a:lnTo>
                      <a:pt x="309" y="530"/>
                    </a:lnTo>
                    <a:lnTo>
                      <a:pt x="311" y="531"/>
                    </a:lnTo>
                    <a:lnTo>
                      <a:pt x="312" y="537"/>
                    </a:lnTo>
                    <a:lnTo>
                      <a:pt x="313" y="540"/>
                    </a:lnTo>
                    <a:lnTo>
                      <a:pt x="314" y="545"/>
                    </a:lnTo>
                    <a:lnTo>
                      <a:pt x="318" y="546"/>
                    </a:lnTo>
                    <a:lnTo>
                      <a:pt x="323" y="548"/>
                    </a:lnTo>
                    <a:lnTo>
                      <a:pt x="324" y="549"/>
                    </a:lnTo>
                    <a:lnTo>
                      <a:pt x="326" y="549"/>
                    </a:lnTo>
                    <a:lnTo>
                      <a:pt x="327" y="551"/>
                    </a:lnTo>
                    <a:lnTo>
                      <a:pt x="329" y="549"/>
                    </a:lnTo>
                    <a:lnTo>
                      <a:pt x="331" y="549"/>
                    </a:lnTo>
                    <a:lnTo>
                      <a:pt x="332" y="548"/>
                    </a:lnTo>
                    <a:lnTo>
                      <a:pt x="332" y="547"/>
                    </a:lnTo>
                    <a:lnTo>
                      <a:pt x="332" y="546"/>
                    </a:lnTo>
                    <a:lnTo>
                      <a:pt x="331" y="542"/>
                    </a:lnTo>
                    <a:lnTo>
                      <a:pt x="329" y="541"/>
                    </a:lnTo>
                    <a:lnTo>
                      <a:pt x="332" y="540"/>
                    </a:lnTo>
                    <a:lnTo>
                      <a:pt x="334" y="540"/>
                    </a:lnTo>
                    <a:lnTo>
                      <a:pt x="338" y="553"/>
                    </a:lnTo>
                    <a:lnTo>
                      <a:pt x="348" y="556"/>
                    </a:lnTo>
                    <a:lnTo>
                      <a:pt x="349" y="562"/>
                    </a:lnTo>
                    <a:lnTo>
                      <a:pt x="343" y="567"/>
                    </a:lnTo>
                    <a:lnTo>
                      <a:pt x="342" y="567"/>
                    </a:lnTo>
                    <a:lnTo>
                      <a:pt x="338" y="566"/>
                    </a:lnTo>
                    <a:lnTo>
                      <a:pt x="324" y="571"/>
                    </a:lnTo>
                    <a:lnTo>
                      <a:pt x="323" y="572"/>
                    </a:lnTo>
                    <a:lnTo>
                      <a:pt x="324" y="574"/>
                    </a:lnTo>
                    <a:lnTo>
                      <a:pt x="324" y="576"/>
                    </a:lnTo>
                    <a:lnTo>
                      <a:pt x="321" y="577"/>
                    </a:lnTo>
                    <a:lnTo>
                      <a:pt x="321" y="581"/>
                    </a:lnTo>
                    <a:lnTo>
                      <a:pt x="319" y="581"/>
                    </a:lnTo>
                    <a:lnTo>
                      <a:pt x="314" y="579"/>
                    </a:lnTo>
                    <a:lnTo>
                      <a:pt x="313" y="578"/>
                    </a:lnTo>
                    <a:lnTo>
                      <a:pt x="311" y="577"/>
                    </a:lnTo>
                    <a:lnTo>
                      <a:pt x="309" y="576"/>
                    </a:lnTo>
                    <a:lnTo>
                      <a:pt x="309" y="572"/>
                    </a:lnTo>
                    <a:lnTo>
                      <a:pt x="313" y="572"/>
                    </a:lnTo>
                    <a:lnTo>
                      <a:pt x="314" y="568"/>
                    </a:lnTo>
                    <a:lnTo>
                      <a:pt x="313" y="567"/>
                    </a:lnTo>
                    <a:lnTo>
                      <a:pt x="313" y="564"/>
                    </a:lnTo>
                    <a:lnTo>
                      <a:pt x="308" y="564"/>
                    </a:lnTo>
                    <a:lnTo>
                      <a:pt x="301" y="563"/>
                    </a:lnTo>
                    <a:lnTo>
                      <a:pt x="299" y="562"/>
                    </a:lnTo>
                    <a:lnTo>
                      <a:pt x="299" y="562"/>
                    </a:lnTo>
                    <a:lnTo>
                      <a:pt x="297" y="559"/>
                    </a:lnTo>
                    <a:lnTo>
                      <a:pt x="296" y="558"/>
                    </a:lnTo>
                    <a:lnTo>
                      <a:pt x="292" y="558"/>
                    </a:lnTo>
                    <a:lnTo>
                      <a:pt x="285" y="558"/>
                    </a:lnTo>
                    <a:lnTo>
                      <a:pt x="282" y="558"/>
                    </a:lnTo>
                    <a:lnTo>
                      <a:pt x="278" y="554"/>
                    </a:lnTo>
                    <a:lnTo>
                      <a:pt x="276" y="552"/>
                    </a:lnTo>
                    <a:lnTo>
                      <a:pt x="275" y="552"/>
                    </a:lnTo>
                    <a:lnTo>
                      <a:pt x="272" y="552"/>
                    </a:lnTo>
                    <a:lnTo>
                      <a:pt x="271" y="553"/>
                    </a:lnTo>
                    <a:lnTo>
                      <a:pt x="271" y="556"/>
                    </a:lnTo>
                    <a:lnTo>
                      <a:pt x="271" y="558"/>
                    </a:lnTo>
                    <a:lnTo>
                      <a:pt x="273" y="562"/>
                    </a:lnTo>
                    <a:lnTo>
                      <a:pt x="273" y="564"/>
                    </a:lnTo>
                    <a:lnTo>
                      <a:pt x="276" y="568"/>
                    </a:lnTo>
                    <a:lnTo>
                      <a:pt x="278" y="577"/>
                    </a:lnTo>
                    <a:lnTo>
                      <a:pt x="280" y="578"/>
                    </a:lnTo>
                    <a:lnTo>
                      <a:pt x="281" y="579"/>
                    </a:lnTo>
                    <a:lnTo>
                      <a:pt x="283" y="586"/>
                    </a:lnTo>
                    <a:lnTo>
                      <a:pt x="286" y="589"/>
                    </a:lnTo>
                    <a:lnTo>
                      <a:pt x="287" y="589"/>
                    </a:lnTo>
                    <a:lnTo>
                      <a:pt x="292" y="597"/>
                    </a:lnTo>
                    <a:lnTo>
                      <a:pt x="293" y="608"/>
                    </a:lnTo>
                    <a:lnTo>
                      <a:pt x="301" y="608"/>
                    </a:lnTo>
                    <a:lnTo>
                      <a:pt x="301" y="610"/>
                    </a:lnTo>
                    <a:lnTo>
                      <a:pt x="302" y="613"/>
                    </a:lnTo>
                    <a:lnTo>
                      <a:pt x="304" y="617"/>
                    </a:lnTo>
                    <a:lnTo>
                      <a:pt x="307" y="618"/>
                    </a:lnTo>
                    <a:lnTo>
                      <a:pt x="307" y="619"/>
                    </a:lnTo>
                    <a:lnTo>
                      <a:pt x="307" y="620"/>
                    </a:lnTo>
                    <a:lnTo>
                      <a:pt x="306" y="622"/>
                    </a:lnTo>
                    <a:lnTo>
                      <a:pt x="306" y="623"/>
                    </a:lnTo>
                    <a:lnTo>
                      <a:pt x="308" y="629"/>
                    </a:lnTo>
                    <a:lnTo>
                      <a:pt x="309" y="632"/>
                    </a:lnTo>
                    <a:lnTo>
                      <a:pt x="311" y="633"/>
                    </a:lnTo>
                    <a:lnTo>
                      <a:pt x="313" y="638"/>
                    </a:lnTo>
                    <a:lnTo>
                      <a:pt x="314" y="639"/>
                    </a:lnTo>
                    <a:lnTo>
                      <a:pt x="319" y="646"/>
                    </a:lnTo>
                    <a:lnTo>
                      <a:pt x="319" y="653"/>
                    </a:lnTo>
                    <a:lnTo>
                      <a:pt x="319" y="654"/>
                    </a:lnTo>
                    <a:lnTo>
                      <a:pt x="321" y="656"/>
                    </a:lnTo>
                    <a:lnTo>
                      <a:pt x="319" y="658"/>
                    </a:lnTo>
                    <a:lnTo>
                      <a:pt x="318" y="659"/>
                    </a:lnTo>
                    <a:lnTo>
                      <a:pt x="319" y="661"/>
                    </a:lnTo>
                    <a:lnTo>
                      <a:pt x="318" y="663"/>
                    </a:lnTo>
                    <a:lnTo>
                      <a:pt x="317" y="664"/>
                    </a:lnTo>
                    <a:lnTo>
                      <a:pt x="316" y="665"/>
                    </a:lnTo>
                    <a:lnTo>
                      <a:pt x="316" y="669"/>
                    </a:lnTo>
                    <a:lnTo>
                      <a:pt x="317" y="670"/>
                    </a:lnTo>
                    <a:lnTo>
                      <a:pt x="321" y="671"/>
                    </a:lnTo>
                    <a:lnTo>
                      <a:pt x="327" y="676"/>
                    </a:lnTo>
                    <a:lnTo>
                      <a:pt x="328" y="678"/>
                    </a:lnTo>
                    <a:lnTo>
                      <a:pt x="328" y="683"/>
                    </a:lnTo>
                    <a:lnTo>
                      <a:pt x="334" y="686"/>
                    </a:lnTo>
                    <a:lnTo>
                      <a:pt x="334" y="687"/>
                    </a:lnTo>
                    <a:lnTo>
                      <a:pt x="336" y="690"/>
                    </a:lnTo>
                    <a:lnTo>
                      <a:pt x="334" y="691"/>
                    </a:lnTo>
                    <a:lnTo>
                      <a:pt x="332" y="691"/>
                    </a:lnTo>
                    <a:lnTo>
                      <a:pt x="327" y="691"/>
                    </a:lnTo>
                    <a:lnTo>
                      <a:pt x="326" y="690"/>
                    </a:lnTo>
                    <a:lnTo>
                      <a:pt x="323" y="686"/>
                    </a:lnTo>
                    <a:lnTo>
                      <a:pt x="321" y="684"/>
                    </a:lnTo>
                    <a:lnTo>
                      <a:pt x="319" y="684"/>
                    </a:lnTo>
                    <a:lnTo>
                      <a:pt x="313" y="683"/>
                    </a:lnTo>
                    <a:lnTo>
                      <a:pt x="311" y="681"/>
                    </a:lnTo>
                    <a:lnTo>
                      <a:pt x="309" y="679"/>
                    </a:lnTo>
                    <a:lnTo>
                      <a:pt x="309" y="678"/>
                    </a:lnTo>
                    <a:lnTo>
                      <a:pt x="301" y="670"/>
                    </a:lnTo>
                    <a:lnTo>
                      <a:pt x="301" y="668"/>
                    </a:lnTo>
                    <a:lnTo>
                      <a:pt x="301" y="666"/>
                    </a:lnTo>
                    <a:lnTo>
                      <a:pt x="294" y="666"/>
                    </a:lnTo>
                    <a:lnTo>
                      <a:pt x="293" y="665"/>
                    </a:lnTo>
                    <a:lnTo>
                      <a:pt x="292" y="656"/>
                    </a:lnTo>
                    <a:lnTo>
                      <a:pt x="291" y="655"/>
                    </a:lnTo>
                    <a:lnTo>
                      <a:pt x="288" y="651"/>
                    </a:lnTo>
                    <a:lnTo>
                      <a:pt x="286" y="651"/>
                    </a:lnTo>
                    <a:lnTo>
                      <a:pt x="283" y="651"/>
                    </a:lnTo>
                    <a:lnTo>
                      <a:pt x="272" y="653"/>
                    </a:lnTo>
                    <a:lnTo>
                      <a:pt x="270" y="654"/>
                    </a:lnTo>
                    <a:lnTo>
                      <a:pt x="267" y="659"/>
                    </a:lnTo>
                    <a:lnTo>
                      <a:pt x="265" y="666"/>
                    </a:lnTo>
                    <a:lnTo>
                      <a:pt x="265" y="669"/>
                    </a:lnTo>
                    <a:lnTo>
                      <a:pt x="265" y="670"/>
                    </a:lnTo>
                    <a:lnTo>
                      <a:pt x="265" y="670"/>
                    </a:lnTo>
                    <a:lnTo>
                      <a:pt x="263" y="671"/>
                    </a:lnTo>
                    <a:lnTo>
                      <a:pt x="263" y="674"/>
                    </a:lnTo>
                    <a:lnTo>
                      <a:pt x="263" y="675"/>
                    </a:lnTo>
                    <a:lnTo>
                      <a:pt x="261" y="676"/>
                    </a:lnTo>
                    <a:lnTo>
                      <a:pt x="260" y="678"/>
                    </a:lnTo>
                    <a:lnTo>
                      <a:pt x="261" y="686"/>
                    </a:lnTo>
                    <a:lnTo>
                      <a:pt x="261" y="687"/>
                    </a:lnTo>
                    <a:lnTo>
                      <a:pt x="263" y="696"/>
                    </a:lnTo>
                    <a:lnTo>
                      <a:pt x="263" y="702"/>
                    </a:lnTo>
                    <a:lnTo>
                      <a:pt x="262" y="704"/>
                    </a:lnTo>
                    <a:lnTo>
                      <a:pt x="261" y="704"/>
                    </a:lnTo>
                    <a:lnTo>
                      <a:pt x="258" y="697"/>
                    </a:lnTo>
                    <a:lnTo>
                      <a:pt x="257" y="697"/>
                    </a:lnTo>
                    <a:lnTo>
                      <a:pt x="256" y="696"/>
                    </a:lnTo>
                    <a:lnTo>
                      <a:pt x="251" y="694"/>
                    </a:lnTo>
                    <a:lnTo>
                      <a:pt x="250" y="692"/>
                    </a:lnTo>
                    <a:lnTo>
                      <a:pt x="251" y="687"/>
                    </a:lnTo>
                    <a:lnTo>
                      <a:pt x="251" y="683"/>
                    </a:lnTo>
                    <a:lnTo>
                      <a:pt x="251" y="679"/>
                    </a:lnTo>
                    <a:lnTo>
                      <a:pt x="250" y="674"/>
                    </a:lnTo>
                    <a:lnTo>
                      <a:pt x="250" y="669"/>
                    </a:lnTo>
                    <a:lnTo>
                      <a:pt x="246" y="660"/>
                    </a:lnTo>
                    <a:lnTo>
                      <a:pt x="244" y="658"/>
                    </a:lnTo>
                    <a:lnTo>
                      <a:pt x="240" y="655"/>
                    </a:lnTo>
                    <a:lnTo>
                      <a:pt x="237" y="649"/>
                    </a:lnTo>
                    <a:lnTo>
                      <a:pt x="235" y="646"/>
                    </a:lnTo>
                    <a:lnTo>
                      <a:pt x="234" y="645"/>
                    </a:lnTo>
                    <a:lnTo>
                      <a:pt x="222" y="643"/>
                    </a:lnTo>
                    <a:lnTo>
                      <a:pt x="222" y="643"/>
                    </a:lnTo>
                    <a:lnTo>
                      <a:pt x="222" y="635"/>
                    </a:lnTo>
                    <a:lnTo>
                      <a:pt x="221" y="632"/>
                    </a:lnTo>
                    <a:lnTo>
                      <a:pt x="220" y="629"/>
                    </a:lnTo>
                    <a:lnTo>
                      <a:pt x="217" y="627"/>
                    </a:lnTo>
                    <a:lnTo>
                      <a:pt x="214" y="627"/>
                    </a:lnTo>
                    <a:lnTo>
                      <a:pt x="212" y="628"/>
                    </a:lnTo>
                    <a:lnTo>
                      <a:pt x="204" y="633"/>
                    </a:lnTo>
                    <a:lnTo>
                      <a:pt x="201" y="635"/>
                    </a:lnTo>
                    <a:lnTo>
                      <a:pt x="201" y="641"/>
                    </a:lnTo>
                    <a:lnTo>
                      <a:pt x="202" y="646"/>
                    </a:lnTo>
                    <a:lnTo>
                      <a:pt x="205" y="651"/>
                    </a:lnTo>
                    <a:lnTo>
                      <a:pt x="207" y="656"/>
                    </a:lnTo>
                    <a:lnTo>
                      <a:pt x="205" y="663"/>
                    </a:lnTo>
                    <a:lnTo>
                      <a:pt x="204" y="665"/>
                    </a:lnTo>
                    <a:lnTo>
                      <a:pt x="198" y="665"/>
                    </a:lnTo>
                    <a:lnTo>
                      <a:pt x="195" y="663"/>
                    </a:lnTo>
                    <a:lnTo>
                      <a:pt x="193" y="659"/>
                    </a:lnTo>
                    <a:lnTo>
                      <a:pt x="181" y="655"/>
                    </a:lnTo>
                    <a:lnTo>
                      <a:pt x="180" y="651"/>
                    </a:lnTo>
                    <a:lnTo>
                      <a:pt x="179" y="649"/>
                    </a:lnTo>
                    <a:lnTo>
                      <a:pt x="179" y="648"/>
                    </a:lnTo>
                    <a:lnTo>
                      <a:pt x="180" y="643"/>
                    </a:lnTo>
                    <a:lnTo>
                      <a:pt x="179" y="640"/>
                    </a:lnTo>
                    <a:lnTo>
                      <a:pt x="175" y="639"/>
                    </a:lnTo>
                    <a:lnTo>
                      <a:pt x="173" y="637"/>
                    </a:lnTo>
                    <a:lnTo>
                      <a:pt x="169" y="634"/>
                    </a:lnTo>
                    <a:lnTo>
                      <a:pt x="166" y="633"/>
                    </a:lnTo>
                    <a:lnTo>
                      <a:pt x="165" y="629"/>
                    </a:lnTo>
                    <a:lnTo>
                      <a:pt x="164" y="625"/>
                    </a:lnTo>
                    <a:lnTo>
                      <a:pt x="163" y="617"/>
                    </a:lnTo>
                    <a:lnTo>
                      <a:pt x="164" y="613"/>
                    </a:lnTo>
                    <a:lnTo>
                      <a:pt x="165" y="609"/>
                    </a:lnTo>
                    <a:lnTo>
                      <a:pt x="173" y="600"/>
                    </a:lnTo>
                    <a:lnTo>
                      <a:pt x="175" y="594"/>
                    </a:lnTo>
                    <a:lnTo>
                      <a:pt x="175" y="591"/>
                    </a:lnTo>
                    <a:lnTo>
                      <a:pt x="173" y="588"/>
                    </a:lnTo>
                    <a:lnTo>
                      <a:pt x="173" y="586"/>
                    </a:lnTo>
                    <a:lnTo>
                      <a:pt x="173" y="584"/>
                    </a:lnTo>
                    <a:lnTo>
                      <a:pt x="164" y="572"/>
                    </a:lnTo>
                    <a:lnTo>
                      <a:pt x="161" y="571"/>
                    </a:lnTo>
                    <a:lnTo>
                      <a:pt x="160" y="568"/>
                    </a:lnTo>
                    <a:lnTo>
                      <a:pt x="154" y="567"/>
                    </a:lnTo>
                    <a:lnTo>
                      <a:pt x="147" y="561"/>
                    </a:lnTo>
                    <a:lnTo>
                      <a:pt x="140" y="557"/>
                    </a:lnTo>
                    <a:lnTo>
                      <a:pt x="133" y="559"/>
                    </a:lnTo>
                    <a:lnTo>
                      <a:pt x="132" y="546"/>
                    </a:lnTo>
                    <a:lnTo>
                      <a:pt x="129" y="542"/>
                    </a:lnTo>
                    <a:lnTo>
                      <a:pt x="112" y="536"/>
                    </a:lnTo>
                    <a:lnTo>
                      <a:pt x="109" y="526"/>
                    </a:lnTo>
                    <a:lnTo>
                      <a:pt x="120" y="522"/>
                    </a:lnTo>
                    <a:lnTo>
                      <a:pt x="122" y="520"/>
                    </a:lnTo>
                    <a:lnTo>
                      <a:pt x="125" y="515"/>
                    </a:lnTo>
                    <a:lnTo>
                      <a:pt x="128" y="505"/>
                    </a:lnTo>
                    <a:lnTo>
                      <a:pt x="129" y="502"/>
                    </a:lnTo>
                    <a:lnTo>
                      <a:pt x="132" y="501"/>
                    </a:lnTo>
                    <a:lnTo>
                      <a:pt x="132" y="499"/>
                    </a:lnTo>
                    <a:lnTo>
                      <a:pt x="132" y="492"/>
                    </a:lnTo>
                    <a:lnTo>
                      <a:pt x="132" y="489"/>
                    </a:lnTo>
                    <a:lnTo>
                      <a:pt x="133" y="489"/>
                    </a:lnTo>
                    <a:lnTo>
                      <a:pt x="138" y="490"/>
                    </a:lnTo>
                    <a:lnTo>
                      <a:pt x="142" y="491"/>
                    </a:lnTo>
                    <a:lnTo>
                      <a:pt x="148" y="494"/>
                    </a:lnTo>
                    <a:lnTo>
                      <a:pt x="154" y="494"/>
                    </a:lnTo>
                    <a:lnTo>
                      <a:pt x="158" y="492"/>
                    </a:lnTo>
                    <a:lnTo>
                      <a:pt x="159" y="491"/>
                    </a:lnTo>
                    <a:lnTo>
                      <a:pt x="161" y="489"/>
                    </a:lnTo>
                    <a:lnTo>
                      <a:pt x="164" y="477"/>
                    </a:lnTo>
                    <a:lnTo>
                      <a:pt x="166" y="475"/>
                    </a:lnTo>
                    <a:lnTo>
                      <a:pt x="168" y="474"/>
                    </a:lnTo>
                    <a:lnTo>
                      <a:pt x="171" y="471"/>
                    </a:lnTo>
                    <a:lnTo>
                      <a:pt x="183" y="467"/>
                    </a:lnTo>
                    <a:lnTo>
                      <a:pt x="185" y="467"/>
                    </a:lnTo>
                    <a:lnTo>
                      <a:pt x="190" y="470"/>
                    </a:lnTo>
                    <a:lnTo>
                      <a:pt x="193" y="471"/>
                    </a:lnTo>
                    <a:lnTo>
                      <a:pt x="204" y="476"/>
                    </a:lnTo>
                    <a:lnTo>
                      <a:pt x="209" y="480"/>
                    </a:lnTo>
                    <a:lnTo>
                      <a:pt x="212" y="482"/>
                    </a:lnTo>
                    <a:lnTo>
                      <a:pt x="225" y="485"/>
                    </a:lnTo>
                    <a:lnTo>
                      <a:pt x="231" y="487"/>
                    </a:lnTo>
                    <a:lnTo>
                      <a:pt x="240" y="489"/>
                    </a:lnTo>
                    <a:lnTo>
                      <a:pt x="242" y="489"/>
                    </a:lnTo>
                    <a:lnTo>
                      <a:pt x="246" y="490"/>
                    </a:lnTo>
                    <a:lnTo>
                      <a:pt x="248" y="490"/>
                    </a:lnTo>
                    <a:lnTo>
                      <a:pt x="260" y="495"/>
                    </a:lnTo>
                    <a:lnTo>
                      <a:pt x="265" y="496"/>
                    </a:lnTo>
                    <a:lnTo>
                      <a:pt x="277" y="506"/>
                    </a:lnTo>
                    <a:lnTo>
                      <a:pt x="280" y="507"/>
                    </a:lnTo>
                    <a:lnTo>
                      <a:pt x="280" y="507"/>
                    </a:lnTo>
                    <a:lnTo>
                      <a:pt x="282" y="506"/>
                    </a:lnTo>
                    <a:lnTo>
                      <a:pt x="288" y="505"/>
                    </a:lnTo>
                    <a:lnTo>
                      <a:pt x="288" y="504"/>
                    </a:lnTo>
                    <a:lnTo>
                      <a:pt x="288" y="501"/>
                    </a:lnTo>
                    <a:lnTo>
                      <a:pt x="287" y="500"/>
                    </a:lnTo>
                    <a:lnTo>
                      <a:pt x="278" y="496"/>
                    </a:lnTo>
                    <a:lnTo>
                      <a:pt x="278" y="495"/>
                    </a:lnTo>
                    <a:lnTo>
                      <a:pt x="278" y="492"/>
                    </a:lnTo>
                    <a:lnTo>
                      <a:pt x="286" y="490"/>
                    </a:lnTo>
                    <a:lnTo>
                      <a:pt x="292" y="491"/>
                    </a:lnTo>
                    <a:lnTo>
                      <a:pt x="298" y="491"/>
                    </a:lnTo>
                    <a:lnTo>
                      <a:pt x="302" y="490"/>
                    </a:lnTo>
                    <a:lnTo>
                      <a:pt x="307" y="489"/>
                    </a:lnTo>
                    <a:lnTo>
                      <a:pt x="309" y="487"/>
                    </a:lnTo>
                    <a:lnTo>
                      <a:pt x="311" y="485"/>
                    </a:lnTo>
                    <a:lnTo>
                      <a:pt x="311" y="484"/>
                    </a:lnTo>
                    <a:lnTo>
                      <a:pt x="308" y="484"/>
                    </a:lnTo>
                    <a:lnTo>
                      <a:pt x="307" y="482"/>
                    </a:lnTo>
                    <a:lnTo>
                      <a:pt x="307" y="479"/>
                    </a:lnTo>
                    <a:lnTo>
                      <a:pt x="302" y="476"/>
                    </a:lnTo>
                    <a:lnTo>
                      <a:pt x="302" y="474"/>
                    </a:lnTo>
                    <a:lnTo>
                      <a:pt x="301" y="472"/>
                    </a:lnTo>
                    <a:lnTo>
                      <a:pt x="294" y="476"/>
                    </a:lnTo>
                    <a:lnTo>
                      <a:pt x="293" y="474"/>
                    </a:lnTo>
                    <a:lnTo>
                      <a:pt x="283" y="472"/>
                    </a:lnTo>
                    <a:lnTo>
                      <a:pt x="282" y="472"/>
                    </a:lnTo>
                    <a:lnTo>
                      <a:pt x="282" y="475"/>
                    </a:lnTo>
                    <a:lnTo>
                      <a:pt x="281" y="476"/>
                    </a:lnTo>
                    <a:lnTo>
                      <a:pt x="278" y="476"/>
                    </a:lnTo>
                    <a:lnTo>
                      <a:pt x="278" y="475"/>
                    </a:lnTo>
                    <a:lnTo>
                      <a:pt x="278" y="471"/>
                    </a:lnTo>
                    <a:lnTo>
                      <a:pt x="278" y="470"/>
                    </a:lnTo>
                    <a:lnTo>
                      <a:pt x="276" y="470"/>
                    </a:lnTo>
                    <a:lnTo>
                      <a:pt x="272" y="470"/>
                    </a:lnTo>
                    <a:lnTo>
                      <a:pt x="272" y="466"/>
                    </a:lnTo>
                    <a:lnTo>
                      <a:pt x="270" y="465"/>
                    </a:lnTo>
                    <a:lnTo>
                      <a:pt x="265" y="464"/>
                    </a:lnTo>
                    <a:lnTo>
                      <a:pt x="260" y="464"/>
                    </a:lnTo>
                    <a:lnTo>
                      <a:pt x="257" y="461"/>
                    </a:lnTo>
                    <a:lnTo>
                      <a:pt x="257" y="459"/>
                    </a:lnTo>
                    <a:lnTo>
                      <a:pt x="256" y="458"/>
                    </a:lnTo>
                    <a:lnTo>
                      <a:pt x="255" y="456"/>
                    </a:lnTo>
                    <a:lnTo>
                      <a:pt x="252" y="456"/>
                    </a:lnTo>
                    <a:lnTo>
                      <a:pt x="252" y="459"/>
                    </a:lnTo>
                    <a:lnTo>
                      <a:pt x="248" y="459"/>
                    </a:lnTo>
                    <a:lnTo>
                      <a:pt x="248" y="460"/>
                    </a:lnTo>
                    <a:lnTo>
                      <a:pt x="248" y="465"/>
                    </a:lnTo>
                    <a:lnTo>
                      <a:pt x="247" y="467"/>
                    </a:lnTo>
                    <a:lnTo>
                      <a:pt x="246" y="467"/>
                    </a:lnTo>
                    <a:lnTo>
                      <a:pt x="244" y="466"/>
                    </a:lnTo>
                    <a:lnTo>
                      <a:pt x="244" y="464"/>
                    </a:lnTo>
                    <a:lnTo>
                      <a:pt x="244" y="460"/>
                    </a:lnTo>
                    <a:lnTo>
                      <a:pt x="242" y="459"/>
                    </a:lnTo>
                    <a:lnTo>
                      <a:pt x="231" y="450"/>
                    </a:lnTo>
                    <a:lnTo>
                      <a:pt x="229" y="453"/>
                    </a:lnTo>
                    <a:lnTo>
                      <a:pt x="227" y="454"/>
                    </a:lnTo>
                    <a:lnTo>
                      <a:pt x="226" y="455"/>
                    </a:lnTo>
                    <a:lnTo>
                      <a:pt x="229" y="460"/>
                    </a:lnTo>
                    <a:lnTo>
                      <a:pt x="227" y="462"/>
                    </a:lnTo>
                    <a:lnTo>
                      <a:pt x="226" y="464"/>
                    </a:lnTo>
                    <a:lnTo>
                      <a:pt x="221" y="464"/>
                    </a:lnTo>
                    <a:lnTo>
                      <a:pt x="219" y="464"/>
                    </a:lnTo>
                    <a:lnTo>
                      <a:pt x="216" y="464"/>
                    </a:lnTo>
                    <a:lnTo>
                      <a:pt x="209" y="465"/>
                    </a:lnTo>
                    <a:lnTo>
                      <a:pt x="206" y="466"/>
                    </a:lnTo>
                    <a:lnTo>
                      <a:pt x="204" y="464"/>
                    </a:lnTo>
                    <a:lnTo>
                      <a:pt x="201" y="462"/>
                    </a:lnTo>
                    <a:lnTo>
                      <a:pt x="198" y="460"/>
                    </a:lnTo>
                    <a:lnTo>
                      <a:pt x="188" y="459"/>
                    </a:lnTo>
                    <a:lnTo>
                      <a:pt x="185" y="460"/>
                    </a:lnTo>
                    <a:lnTo>
                      <a:pt x="181" y="462"/>
                    </a:lnTo>
                    <a:lnTo>
                      <a:pt x="175" y="462"/>
                    </a:lnTo>
                    <a:lnTo>
                      <a:pt x="169" y="467"/>
                    </a:lnTo>
                    <a:lnTo>
                      <a:pt x="165" y="467"/>
                    </a:lnTo>
                    <a:lnTo>
                      <a:pt x="156" y="469"/>
                    </a:lnTo>
                    <a:lnTo>
                      <a:pt x="145" y="472"/>
                    </a:lnTo>
                    <a:lnTo>
                      <a:pt x="139" y="474"/>
                    </a:lnTo>
                    <a:lnTo>
                      <a:pt x="138" y="474"/>
                    </a:lnTo>
                    <a:lnTo>
                      <a:pt x="135" y="472"/>
                    </a:lnTo>
                    <a:lnTo>
                      <a:pt x="134" y="469"/>
                    </a:lnTo>
                    <a:lnTo>
                      <a:pt x="134" y="466"/>
                    </a:lnTo>
                    <a:lnTo>
                      <a:pt x="133" y="465"/>
                    </a:lnTo>
                    <a:lnTo>
                      <a:pt x="130" y="462"/>
                    </a:lnTo>
                    <a:lnTo>
                      <a:pt x="127" y="455"/>
                    </a:lnTo>
                    <a:lnTo>
                      <a:pt x="125" y="455"/>
                    </a:lnTo>
                    <a:lnTo>
                      <a:pt x="125" y="465"/>
                    </a:lnTo>
                    <a:lnTo>
                      <a:pt x="124" y="466"/>
                    </a:lnTo>
                    <a:lnTo>
                      <a:pt x="115" y="474"/>
                    </a:lnTo>
                    <a:lnTo>
                      <a:pt x="114" y="476"/>
                    </a:lnTo>
                    <a:lnTo>
                      <a:pt x="114" y="480"/>
                    </a:lnTo>
                    <a:lnTo>
                      <a:pt x="114" y="480"/>
                    </a:lnTo>
                    <a:lnTo>
                      <a:pt x="112" y="480"/>
                    </a:lnTo>
                    <a:lnTo>
                      <a:pt x="107" y="475"/>
                    </a:lnTo>
                    <a:lnTo>
                      <a:pt x="108" y="470"/>
                    </a:lnTo>
                    <a:lnTo>
                      <a:pt x="108" y="466"/>
                    </a:lnTo>
                    <a:lnTo>
                      <a:pt x="105" y="464"/>
                    </a:lnTo>
                    <a:lnTo>
                      <a:pt x="104" y="462"/>
                    </a:lnTo>
                    <a:lnTo>
                      <a:pt x="104" y="460"/>
                    </a:lnTo>
                    <a:lnTo>
                      <a:pt x="103" y="455"/>
                    </a:lnTo>
                    <a:lnTo>
                      <a:pt x="97" y="455"/>
                    </a:lnTo>
                    <a:lnTo>
                      <a:pt x="92" y="439"/>
                    </a:lnTo>
                    <a:lnTo>
                      <a:pt x="88" y="436"/>
                    </a:lnTo>
                    <a:lnTo>
                      <a:pt x="84" y="436"/>
                    </a:lnTo>
                    <a:lnTo>
                      <a:pt x="83" y="435"/>
                    </a:lnTo>
                    <a:lnTo>
                      <a:pt x="82" y="434"/>
                    </a:lnTo>
                    <a:lnTo>
                      <a:pt x="81" y="426"/>
                    </a:lnTo>
                    <a:lnTo>
                      <a:pt x="77" y="424"/>
                    </a:lnTo>
                    <a:lnTo>
                      <a:pt x="77" y="424"/>
                    </a:lnTo>
                    <a:lnTo>
                      <a:pt x="74" y="424"/>
                    </a:lnTo>
                    <a:lnTo>
                      <a:pt x="69" y="426"/>
                    </a:lnTo>
                    <a:lnTo>
                      <a:pt x="69" y="426"/>
                    </a:lnTo>
                    <a:lnTo>
                      <a:pt x="68" y="426"/>
                    </a:lnTo>
                    <a:lnTo>
                      <a:pt x="64" y="419"/>
                    </a:lnTo>
                    <a:lnTo>
                      <a:pt x="66" y="416"/>
                    </a:lnTo>
                    <a:lnTo>
                      <a:pt x="66" y="409"/>
                    </a:lnTo>
                    <a:lnTo>
                      <a:pt x="72" y="408"/>
                    </a:lnTo>
                    <a:lnTo>
                      <a:pt x="73" y="405"/>
                    </a:lnTo>
                    <a:lnTo>
                      <a:pt x="77" y="407"/>
                    </a:lnTo>
                    <a:lnTo>
                      <a:pt x="83" y="404"/>
                    </a:lnTo>
                    <a:lnTo>
                      <a:pt x="87" y="405"/>
                    </a:lnTo>
                    <a:lnTo>
                      <a:pt x="89" y="407"/>
                    </a:lnTo>
                    <a:lnTo>
                      <a:pt x="92" y="410"/>
                    </a:lnTo>
                    <a:lnTo>
                      <a:pt x="93" y="410"/>
                    </a:lnTo>
                    <a:lnTo>
                      <a:pt x="97" y="409"/>
                    </a:lnTo>
                    <a:lnTo>
                      <a:pt x="98" y="408"/>
                    </a:lnTo>
                    <a:lnTo>
                      <a:pt x="99" y="407"/>
                    </a:lnTo>
                    <a:lnTo>
                      <a:pt x="105" y="408"/>
                    </a:lnTo>
                    <a:lnTo>
                      <a:pt x="107" y="407"/>
                    </a:lnTo>
                    <a:lnTo>
                      <a:pt x="107" y="405"/>
                    </a:lnTo>
                    <a:lnTo>
                      <a:pt x="105" y="404"/>
                    </a:lnTo>
                    <a:lnTo>
                      <a:pt x="102" y="402"/>
                    </a:lnTo>
                    <a:lnTo>
                      <a:pt x="101" y="392"/>
                    </a:lnTo>
                    <a:lnTo>
                      <a:pt x="96" y="390"/>
                    </a:lnTo>
                    <a:lnTo>
                      <a:pt x="92" y="390"/>
                    </a:lnTo>
                    <a:lnTo>
                      <a:pt x="91" y="392"/>
                    </a:lnTo>
                    <a:lnTo>
                      <a:pt x="88" y="394"/>
                    </a:lnTo>
                    <a:lnTo>
                      <a:pt x="87" y="395"/>
                    </a:lnTo>
                    <a:lnTo>
                      <a:pt x="86" y="394"/>
                    </a:lnTo>
                    <a:lnTo>
                      <a:pt x="84" y="393"/>
                    </a:lnTo>
                    <a:lnTo>
                      <a:pt x="83" y="393"/>
                    </a:lnTo>
                    <a:lnTo>
                      <a:pt x="77" y="394"/>
                    </a:lnTo>
                    <a:lnTo>
                      <a:pt x="74" y="395"/>
                    </a:lnTo>
                    <a:lnTo>
                      <a:pt x="67" y="393"/>
                    </a:lnTo>
                    <a:lnTo>
                      <a:pt x="64" y="394"/>
                    </a:lnTo>
                    <a:lnTo>
                      <a:pt x="64" y="397"/>
                    </a:lnTo>
                    <a:lnTo>
                      <a:pt x="64" y="399"/>
                    </a:lnTo>
                    <a:lnTo>
                      <a:pt x="66" y="400"/>
                    </a:lnTo>
                    <a:lnTo>
                      <a:pt x="66" y="402"/>
                    </a:lnTo>
                    <a:lnTo>
                      <a:pt x="64" y="403"/>
                    </a:lnTo>
                    <a:lnTo>
                      <a:pt x="62" y="404"/>
                    </a:lnTo>
                    <a:lnTo>
                      <a:pt x="59" y="404"/>
                    </a:lnTo>
                    <a:lnTo>
                      <a:pt x="58" y="395"/>
                    </a:lnTo>
                    <a:lnTo>
                      <a:pt x="57" y="393"/>
                    </a:lnTo>
                    <a:lnTo>
                      <a:pt x="56" y="390"/>
                    </a:lnTo>
                    <a:lnTo>
                      <a:pt x="43" y="379"/>
                    </a:lnTo>
                    <a:lnTo>
                      <a:pt x="40" y="375"/>
                    </a:lnTo>
                    <a:lnTo>
                      <a:pt x="37" y="373"/>
                    </a:lnTo>
                    <a:lnTo>
                      <a:pt x="33" y="369"/>
                    </a:lnTo>
                    <a:lnTo>
                      <a:pt x="20" y="368"/>
                    </a:lnTo>
                    <a:lnTo>
                      <a:pt x="18" y="366"/>
                    </a:lnTo>
                    <a:lnTo>
                      <a:pt x="11" y="357"/>
                    </a:lnTo>
                    <a:lnTo>
                      <a:pt x="10" y="354"/>
                    </a:lnTo>
                    <a:lnTo>
                      <a:pt x="7" y="352"/>
                    </a:lnTo>
                    <a:lnTo>
                      <a:pt x="7" y="349"/>
                    </a:lnTo>
                    <a:lnTo>
                      <a:pt x="9" y="346"/>
                    </a:lnTo>
                    <a:lnTo>
                      <a:pt x="9" y="344"/>
                    </a:lnTo>
                    <a:lnTo>
                      <a:pt x="10" y="341"/>
                    </a:lnTo>
                    <a:lnTo>
                      <a:pt x="10" y="338"/>
                    </a:lnTo>
                    <a:lnTo>
                      <a:pt x="0" y="336"/>
                    </a:lnTo>
                    <a:lnTo>
                      <a:pt x="0" y="33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0" name="Freeform 1539">
                <a:extLst>
                  <a:ext uri="{FF2B5EF4-FFF2-40B4-BE49-F238E27FC236}">
                    <a16:creationId xmlns:a16="http://schemas.microsoft.com/office/drawing/2014/main" id="{D6B38BB2-8DDB-566E-4FA7-43F5E128ED50}"/>
                  </a:ext>
                </a:extLst>
              </p:cNvPr>
              <p:cNvSpPr>
                <a:spLocks/>
              </p:cNvSpPr>
              <p:nvPr/>
            </p:nvSpPr>
            <p:spPr bwMode="auto">
              <a:xfrm>
                <a:off x="6208713" y="5697538"/>
                <a:ext cx="917575" cy="1117600"/>
              </a:xfrm>
              <a:custGeom>
                <a:avLst/>
                <a:gdLst/>
                <a:ahLst/>
                <a:cxnLst>
                  <a:cxn ang="0">
                    <a:pos x="12" y="287"/>
                  </a:cxn>
                  <a:cxn ang="0">
                    <a:pos x="43" y="230"/>
                  </a:cxn>
                  <a:cxn ang="0">
                    <a:pos x="79" y="175"/>
                  </a:cxn>
                  <a:cxn ang="0">
                    <a:pos x="173" y="116"/>
                  </a:cxn>
                  <a:cxn ang="0">
                    <a:pos x="237" y="88"/>
                  </a:cxn>
                  <a:cxn ang="0">
                    <a:pos x="304" y="73"/>
                  </a:cxn>
                  <a:cxn ang="0">
                    <a:pos x="353" y="49"/>
                  </a:cxn>
                  <a:cxn ang="0">
                    <a:pos x="411" y="61"/>
                  </a:cxn>
                  <a:cxn ang="0">
                    <a:pos x="464" y="77"/>
                  </a:cxn>
                  <a:cxn ang="0">
                    <a:pos x="527" y="16"/>
                  </a:cxn>
                  <a:cxn ang="0">
                    <a:pos x="577" y="31"/>
                  </a:cxn>
                  <a:cxn ang="0">
                    <a:pos x="559" y="92"/>
                  </a:cxn>
                  <a:cxn ang="0">
                    <a:pos x="467" y="107"/>
                  </a:cxn>
                  <a:cxn ang="0">
                    <a:pos x="394" y="119"/>
                  </a:cxn>
                  <a:cxn ang="0">
                    <a:pos x="353" y="150"/>
                  </a:cxn>
                  <a:cxn ang="0">
                    <a:pos x="338" y="179"/>
                  </a:cxn>
                  <a:cxn ang="0">
                    <a:pos x="391" y="215"/>
                  </a:cxn>
                  <a:cxn ang="0">
                    <a:pos x="326" y="206"/>
                  </a:cxn>
                  <a:cxn ang="0">
                    <a:pos x="324" y="221"/>
                  </a:cxn>
                  <a:cxn ang="0">
                    <a:pos x="334" y="252"/>
                  </a:cxn>
                  <a:cxn ang="0">
                    <a:pos x="290" y="223"/>
                  </a:cxn>
                  <a:cxn ang="0">
                    <a:pos x="253" y="186"/>
                  </a:cxn>
                  <a:cxn ang="0">
                    <a:pos x="221" y="203"/>
                  </a:cxn>
                  <a:cxn ang="0">
                    <a:pos x="241" y="267"/>
                  </a:cxn>
                  <a:cxn ang="0">
                    <a:pos x="311" y="351"/>
                  </a:cxn>
                  <a:cxn ang="0">
                    <a:pos x="292" y="343"/>
                  </a:cxn>
                  <a:cxn ang="0">
                    <a:pos x="265" y="354"/>
                  </a:cxn>
                  <a:cxn ang="0">
                    <a:pos x="255" y="393"/>
                  </a:cxn>
                  <a:cxn ang="0">
                    <a:pos x="286" y="405"/>
                  </a:cxn>
                  <a:cxn ang="0">
                    <a:pos x="318" y="433"/>
                  </a:cxn>
                  <a:cxn ang="0">
                    <a:pos x="372" y="451"/>
                  </a:cxn>
                  <a:cxn ang="0">
                    <a:pos x="401" y="513"/>
                  </a:cxn>
                  <a:cxn ang="0">
                    <a:pos x="396" y="530"/>
                  </a:cxn>
                  <a:cxn ang="0">
                    <a:pos x="348" y="494"/>
                  </a:cxn>
                  <a:cxn ang="0">
                    <a:pos x="333" y="505"/>
                  </a:cxn>
                  <a:cxn ang="0">
                    <a:pos x="296" y="513"/>
                  </a:cxn>
                  <a:cxn ang="0">
                    <a:pos x="327" y="551"/>
                  </a:cxn>
                  <a:cxn ang="0">
                    <a:pos x="323" y="572"/>
                  </a:cxn>
                  <a:cxn ang="0">
                    <a:pos x="299" y="562"/>
                  </a:cxn>
                  <a:cxn ang="0">
                    <a:pos x="278" y="577"/>
                  </a:cxn>
                  <a:cxn ang="0">
                    <a:pos x="308" y="629"/>
                  </a:cxn>
                  <a:cxn ang="0">
                    <a:pos x="321" y="671"/>
                  </a:cxn>
                  <a:cxn ang="0">
                    <a:pos x="309" y="678"/>
                  </a:cxn>
                  <a:cxn ang="0">
                    <a:pos x="265" y="670"/>
                  </a:cxn>
                  <a:cxn ang="0">
                    <a:pos x="251" y="687"/>
                  </a:cxn>
                  <a:cxn ang="0">
                    <a:pos x="214" y="627"/>
                  </a:cxn>
                  <a:cxn ang="0">
                    <a:pos x="180" y="643"/>
                  </a:cxn>
                  <a:cxn ang="0">
                    <a:pos x="164" y="572"/>
                  </a:cxn>
                  <a:cxn ang="0">
                    <a:pos x="132" y="499"/>
                  </a:cxn>
                  <a:cxn ang="0">
                    <a:pos x="190" y="470"/>
                  </a:cxn>
                  <a:cxn ang="0">
                    <a:pos x="288" y="505"/>
                  </a:cxn>
                  <a:cxn ang="0">
                    <a:pos x="307" y="479"/>
                  </a:cxn>
                  <a:cxn ang="0">
                    <a:pos x="270" y="465"/>
                  </a:cxn>
                  <a:cxn ang="0">
                    <a:pos x="242" y="459"/>
                  </a:cxn>
                  <a:cxn ang="0">
                    <a:pos x="185" y="460"/>
                  </a:cxn>
                  <a:cxn ang="0">
                    <a:pos x="124" y="466"/>
                  </a:cxn>
                  <a:cxn ang="0">
                    <a:pos x="83" y="435"/>
                  </a:cxn>
                  <a:cxn ang="0">
                    <a:pos x="89" y="407"/>
                  </a:cxn>
                  <a:cxn ang="0">
                    <a:pos x="86" y="394"/>
                  </a:cxn>
                  <a:cxn ang="0">
                    <a:pos x="43" y="379"/>
                  </a:cxn>
                </a:cxnLst>
                <a:rect l="0" t="0" r="r" b="b"/>
                <a:pathLst>
                  <a:path w="578" h="704">
                    <a:moveTo>
                      <a:pt x="0" y="333"/>
                    </a:moveTo>
                    <a:lnTo>
                      <a:pt x="1" y="328"/>
                    </a:lnTo>
                    <a:lnTo>
                      <a:pt x="1" y="327"/>
                    </a:lnTo>
                    <a:lnTo>
                      <a:pt x="0" y="326"/>
                    </a:lnTo>
                    <a:lnTo>
                      <a:pt x="6" y="320"/>
                    </a:lnTo>
                    <a:lnTo>
                      <a:pt x="7" y="320"/>
                    </a:lnTo>
                    <a:lnTo>
                      <a:pt x="13" y="316"/>
                    </a:lnTo>
                    <a:lnTo>
                      <a:pt x="12" y="315"/>
                    </a:lnTo>
                    <a:lnTo>
                      <a:pt x="11" y="313"/>
                    </a:lnTo>
                    <a:lnTo>
                      <a:pt x="12" y="305"/>
                    </a:lnTo>
                    <a:lnTo>
                      <a:pt x="20" y="306"/>
                    </a:lnTo>
                    <a:lnTo>
                      <a:pt x="21" y="305"/>
                    </a:lnTo>
                    <a:lnTo>
                      <a:pt x="22" y="302"/>
                    </a:lnTo>
                    <a:lnTo>
                      <a:pt x="21" y="297"/>
                    </a:lnTo>
                    <a:lnTo>
                      <a:pt x="18" y="292"/>
                    </a:lnTo>
                    <a:lnTo>
                      <a:pt x="16" y="290"/>
                    </a:lnTo>
                    <a:lnTo>
                      <a:pt x="12" y="287"/>
                    </a:lnTo>
                    <a:lnTo>
                      <a:pt x="11" y="285"/>
                    </a:lnTo>
                    <a:lnTo>
                      <a:pt x="11" y="285"/>
                    </a:lnTo>
                    <a:lnTo>
                      <a:pt x="16" y="282"/>
                    </a:lnTo>
                    <a:lnTo>
                      <a:pt x="20" y="274"/>
                    </a:lnTo>
                    <a:lnTo>
                      <a:pt x="22" y="270"/>
                    </a:lnTo>
                    <a:lnTo>
                      <a:pt x="27" y="269"/>
                    </a:lnTo>
                    <a:lnTo>
                      <a:pt x="37" y="267"/>
                    </a:lnTo>
                    <a:lnTo>
                      <a:pt x="40" y="266"/>
                    </a:lnTo>
                    <a:lnTo>
                      <a:pt x="42" y="264"/>
                    </a:lnTo>
                    <a:lnTo>
                      <a:pt x="43" y="262"/>
                    </a:lnTo>
                    <a:lnTo>
                      <a:pt x="42" y="261"/>
                    </a:lnTo>
                    <a:lnTo>
                      <a:pt x="41" y="251"/>
                    </a:lnTo>
                    <a:lnTo>
                      <a:pt x="42" y="249"/>
                    </a:lnTo>
                    <a:lnTo>
                      <a:pt x="42" y="246"/>
                    </a:lnTo>
                    <a:lnTo>
                      <a:pt x="42" y="240"/>
                    </a:lnTo>
                    <a:lnTo>
                      <a:pt x="43" y="234"/>
                    </a:lnTo>
                    <a:lnTo>
                      <a:pt x="43" y="230"/>
                    </a:lnTo>
                    <a:lnTo>
                      <a:pt x="45" y="228"/>
                    </a:lnTo>
                    <a:lnTo>
                      <a:pt x="52" y="216"/>
                    </a:lnTo>
                    <a:lnTo>
                      <a:pt x="55" y="215"/>
                    </a:lnTo>
                    <a:lnTo>
                      <a:pt x="61" y="215"/>
                    </a:lnTo>
                    <a:lnTo>
                      <a:pt x="62" y="215"/>
                    </a:lnTo>
                    <a:lnTo>
                      <a:pt x="63" y="214"/>
                    </a:lnTo>
                    <a:lnTo>
                      <a:pt x="64" y="210"/>
                    </a:lnTo>
                    <a:lnTo>
                      <a:pt x="66" y="209"/>
                    </a:lnTo>
                    <a:lnTo>
                      <a:pt x="69" y="204"/>
                    </a:lnTo>
                    <a:lnTo>
                      <a:pt x="71" y="203"/>
                    </a:lnTo>
                    <a:lnTo>
                      <a:pt x="72" y="196"/>
                    </a:lnTo>
                    <a:lnTo>
                      <a:pt x="73" y="194"/>
                    </a:lnTo>
                    <a:lnTo>
                      <a:pt x="74" y="190"/>
                    </a:lnTo>
                    <a:lnTo>
                      <a:pt x="73" y="184"/>
                    </a:lnTo>
                    <a:lnTo>
                      <a:pt x="74" y="179"/>
                    </a:lnTo>
                    <a:lnTo>
                      <a:pt x="76" y="179"/>
                    </a:lnTo>
                    <a:lnTo>
                      <a:pt x="79" y="175"/>
                    </a:lnTo>
                    <a:lnTo>
                      <a:pt x="79" y="173"/>
                    </a:lnTo>
                    <a:lnTo>
                      <a:pt x="77" y="164"/>
                    </a:lnTo>
                    <a:lnTo>
                      <a:pt x="78" y="160"/>
                    </a:lnTo>
                    <a:lnTo>
                      <a:pt x="97" y="157"/>
                    </a:lnTo>
                    <a:lnTo>
                      <a:pt x="107" y="155"/>
                    </a:lnTo>
                    <a:lnTo>
                      <a:pt x="109" y="154"/>
                    </a:lnTo>
                    <a:lnTo>
                      <a:pt x="113" y="154"/>
                    </a:lnTo>
                    <a:lnTo>
                      <a:pt x="119" y="157"/>
                    </a:lnTo>
                    <a:lnTo>
                      <a:pt x="120" y="157"/>
                    </a:lnTo>
                    <a:lnTo>
                      <a:pt x="132" y="150"/>
                    </a:lnTo>
                    <a:lnTo>
                      <a:pt x="135" y="145"/>
                    </a:lnTo>
                    <a:lnTo>
                      <a:pt x="140" y="140"/>
                    </a:lnTo>
                    <a:lnTo>
                      <a:pt x="145" y="137"/>
                    </a:lnTo>
                    <a:lnTo>
                      <a:pt x="160" y="124"/>
                    </a:lnTo>
                    <a:lnTo>
                      <a:pt x="164" y="122"/>
                    </a:lnTo>
                    <a:lnTo>
                      <a:pt x="170" y="119"/>
                    </a:lnTo>
                    <a:lnTo>
                      <a:pt x="173" y="116"/>
                    </a:lnTo>
                    <a:lnTo>
                      <a:pt x="174" y="114"/>
                    </a:lnTo>
                    <a:lnTo>
                      <a:pt x="178" y="113"/>
                    </a:lnTo>
                    <a:lnTo>
                      <a:pt x="180" y="113"/>
                    </a:lnTo>
                    <a:lnTo>
                      <a:pt x="186" y="113"/>
                    </a:lnTo>
                    <a:lnTo>
                      <a:pt x="189" y="114"/>
                    </a:lnTo>
                    <a:lnTo>
                      <a:pt x="194" y="116"/>
                    </a:lnTo>
                    <a:lnTo>
                      <a:pt x="209" y="119"/>
                    </a:lnTo>
                    <a:lnTo>
                      <a:pt x="211" y="118"/>
                    </a:lnTo>
                    <a:lnTo>
                      <a:pt x="214" y="117"/>
                    </a:lnTo>
                    <a:lnTo>
                      <a:pt x="214" y="116"/>
                    </a:lnTo>
                    <a:lnTo>
                      <a:pt x="214" y="109"/>
                    </a:lnTo>
                    <a:lnTo>
                      <a:pt x="215" y="109"/>
                    </a:lnTo>
                    <a:lnTo>
                      <a:pt x="217" y="111"/>
                    </a:lnTo>
                    <a:lnTo>
                      <a:pt x="224" y="97"/>
                    </a:lnTo>
                    <a:lnTo>
                      <a:pt x="224" y="91"/>
                    </a:lnTo>
                    <a:lnTo>
                      <a:pt x="236" y="90"/>
                    </a:lnTo>
                    <a:lnTo>
                      <a:pt x="237" y="88"/>
                    </a:lnTo>
                    <a:lnTo>
                      <a:pt x="240" y="90"/>
                    </a:lnTo>
                    <a:lnTo>
                      <a:pt x="248" y="90"/>
                    </a:lnTo>
                    <a:lnTo>
                      <a:pt x="262" y="90"/>
                    </a:lnTo>
                    <a:lnTo>
                      <a:pt x="263" y="88"/>
                    </a:lnTo>
                    <a:lnTo>
                      <a:pt x="265" y="86"/>
                    </a:lnTo>
                    <a:lnTo>
                      <a:pt x="265" y="82"/>
                    </a:lnTo>
                    <a:lnTo>
                      <a:pt x="268" y="77"/>
                    </a:lnTo>
                    <a:lnTo>
                      <a:pt x="273" y="76"/>
                    </a:lnTo>
                    <a:lnTo>
                      <a:pt x="278" y="76"/>
                    </a:lnTo>
                    <a:lnTo>
                      <a:pt x="278" y="76"/>
                    </a:lnTo>
                    <a:lnTo>
                      <a:pt x="282" y="72"/>
                    </a:lnTo>
                    <a:lnTo>
                      <a:pt x="283" y="72"/>
                    </a:lnTo>
                    <a:lnTo>
                      <a:pt x="287" y="72"/>
                    </a:lnTo>
                    <a:lnTo>
                      <a:pt x="294" y="75"/>
                    </a:lnTo>
                    <a:lnTo>
                      <a:pt x="297" y="75"/>
                    </a:lnTo>
                    <a:lnTo>
                      <a:pt x="301" y="75"/>
                    </a:lnTo>
                    <a:lnTo>
                      <a:pt x="304" y="73"/>
                    </a:lnTo>
                    <a:lnTo>
                      <a:pt x="307" y="71"/>
                    </a:lnTo>
                    <a:lnTo>
                      <a:pt x="312" y="70"/>
                    </a:lnTo>
                    <a:lnTo>
                      <a:pt x="313" y="70"/>
                    </a:lnTo>
                    <a:lnTo>
                      <a:pt x="314" y="68"/>
                    </a:lnTo>
                    <a:lnTo>
                      <a:pt x="322" y="65"/>
                    </a:lnTo>
                    <a:lnTo>
                      <a:pt x="323" y="63"/>
                    </a:lnTo>
                    <a:lnTo>
                      <a:pt x="326" y="62"/>
                    </a:lnTo>
                    <a:lnTo>
                      <a:pt x="329" y="63"/>
                    </a:lnTo>
                    <a:lnTo>
                      <a:pt x="333" y="61"/>
                    </a:lnTo>
                    <a:lnTo>
                      <a:pt x="337" y="62"/>
                    </a:lnTo>
                    <a:lnTo>
                      <a:pt x="337" y="61"/>
                    </a:lnTo>
                    <a:lnTo>
                      <a:pt x="337" y="50"/>
                    </a:lnTo>
                    <a:lnTo>
                      <a:pt x="338" y="47"/>
                    </a:lnTo>
                    <a:lnTo>
                      <a:pt x="341" y="46"/>
                    </a:lnTo>
                    <a:lnTo>
                      <a:pt x="348" y="50"/>
                    </a:lnTo>
                    <a:lnTo>
                      <a:pt x="350" y="50"/>
                    </a:lnTo>
                    <a:lnTo>
                      <a:pt x="353" y="49"/>
                    </a:lnTo>
                    <a:lnTo>
                      <a:pt x="358" y="52"/>
                    </a:lnTo>
                    <a:lnTo>
                      <a:pt x="359" y="52"/>
                    </a:lnTo>
                    <a:lnTo>
                      <a:pt x="367" y="50"/>
                    </a:lnTo>
                    <a:lnTo>
                      <a:pt x="374" y="45"/>
                    </a:lnTo>
                    <a:lnTo>
                      <a:pt x="377" y="45"/>
                    </a:lnTo>
                    <a:lnTo>
                      <a:pt x="379" y="45"/>
                    </a:lnTo>
                    <a:lnTo>
                      <a:pt x="380" y="46"/>
                    </a:lnTo>
                    <a:lnTo>
                      <a:pt x="380" y="47"/>
                    </a:lnTo>
                    <a:lnTo>
                      <a:pt x="382" y="49"/>
                    </a:lnTo>
                    <a:lnTo>
                      <a:pt x="391" y="58"/>
                    </a:lnTo>
                    <a:lnTo>
                      <a:pt x="396" y="60"/>
                    </a:lnTo>
                    <a:lnTo>
                      <a:pt x="400" y="60"/>
                    </a:lnTo>
                    <a:lnTo>
                      <a:pt x="406" y="65"/>
                    </a:lnTo>
                    <a:lnTo>
                      <a:pt x="408" y="66"/>
                    </a:lnTo>
                    <a:lnTo>
                      <a:pt x="409" y="66"/>
                    </a:lnTo>
                    <a:lnTo>
                      <a:pt x="411" y="63"/>
                    </a:lnTo>
                    <a:lnTo>
                      <a:pt x="411" y="61"/>
                    </a:lnTo>
                    <a:lnTo>
                      <a:pt x="415" y="58"/>
                    </a:lnTo>
                    <a:lnTo>
                      <a:pt x="420" y="55"/>
                    </a:lnTo>
                    <a:lnTo>
                      <a:pt x="423" y="55"/>
                    </a:lnTo>
                    <a:lnTo>
                      <a:pt x="425" y="55"/>
                    </a:lnTo>
                    <a:lnTo>
                      <a:pt x="429" y="57"/>
                    </a:lnTo>
                    <a:lnTo>
                      <a:pt x="436" y="60"/>
                    </a:lnTo>
                    <a:lnTo>
                      <a:pt x="439" y="60"/>
                    </a:lnTo>
                    <a:lnTo>
                      <a:pt x="444" y="61"/>
                    </a:lnTo>
                    <a:lnTo>
                      <a:pt x="447" y="62"/>
                    </a:lnTo>
                    <a:lnTo>
                      <a:pt x="449" y="63"/>
                    </a:lnTo>
                    <a:lnTo>
                      <a:pt x="450" y="66"/>
                    </a:lnTo>
                    <a:lnTo>
                      <a:pt x="456" y="72"/>
                    </a:lnTo>
                    <a:lnTo>
                      <a:pt x="456" y="73"/>
                    </a:lnTo>
                    <a:lnTo>
                      <a:pt x="457" y="76"/>
                    </a:lnTo>
                    <a:lnTo>
                      <a:pt x="457" y="77"/>
                    </a:lnTo>
                    <a:lnTo>
                      <a:pt x="460" y="77"/>
                    </a:lnTo>
                    <a:lnTo>
                      <a:pt x="464" y="77"/>
                    </a:lnTo>
                    <a:lnTo>
                      <a:pt x="472" y="67"/>
                    </a:lnTo>
                    <a:lnTo>
                      <a:pt x="476" y="66"/>
                    </a:lnTo>
                    <a:lnTo>
                      <a:pt x="488" y="61"/>
                    </a:lnTo>
                    <a:lnTo>
                      <a:pt x="497" y="57"/>
                    </a:lnTo>
                    <a:lnTo>
                      <a:pt x="502" y="57"/>
                    </a:lnTo>
                    <a:lnTo>
                      <a:pt x="510" y="58"/>
                    </a:lnTo>
                    <a:lnTo>
                      <a:pt x="515" y="57"/>
                    </a:lnTo>
                    <a:lnTo>
                      <a:pt x="522" y="55"/>
                    </a:lnTo>
                    <a:lnTo>
                      <a:pt x="528" y="49"/>
                    </a:lnTo>
                    <a:lnTo>
                      <a:pt x="533" y="37"/>
                    </a:lnTo>
                    <a:lnTo>
                      <a:pt x="533" y="35"/>
                    </a:lnTo>
                    <a:lnTo>
                      <a:pt x="532" y="30"/>
                    </a:lnTo>
                    <a:lnTo>
                      <a:pt x="532" y="21"/>
                    </a:lnTo>
                    <a:lnTo>
                      <a:pt x="530" y="20"/>
                    </a:lnTo>
                    <a:lnTo>
                      <a:pt x="528" y="19"/>
                    </a:lnTo>
                    <a:lnTo>
                      <a:pt x="527" y="17"/>
                    </a:lnTo>
                    <a:lnTo>
                      <a:pt x="527" y="16"/>
                    </a:lnTo>
                    <a:lnTo>
                      <a:pt x="520" y="7"/>
                    </a:lnTo>
                    <a:lnTo>
                      <a:pt x="520" y="5"/>
                    </a:lnTo>
                    <a:lnTo>
                      <a:pt x="523" y="1"/>
                    </a:lnTo>
                    <a:lnTo>
                      <a:pt x="526" y="1"/>
                    </a:lnTo>
                    <a:lnTo>
                      <a:pt x="528" y="1"/>
                    </a:lnTo>
                    <a:lnTo>
                      <a:pt x="532" y="3"/>
                    </a:lnTo>
                    <a:lnTo>
                      <a:pt x="536" y="1"/>
                    </a:lnTo>
                    <a:lnTo>
                      <a:pt x="538" y="1"/>
                    </a:lnTo>
                    <a:lnTo>
                      <a:pt x="542" y="3"/>
                    </a:lnTo>
                    <a:lnTo>
                      <a:pt x="546" y="0"/>
                    </a:lnTo>
                    <a:lnTo>
                      <a:pt x="549" y="0"/>
                    </a:lnTo>
                    <a:lnTo>
                      <a:pt x="554" y="4"/>
                    </a:lnTo>
                    <a:lnTo>
                      <a:pt x="566" y="6"/>
                    </a:lnTo>
                    <a:lnTo>
                      <a:pt x="567" y="9"/>
                    </a:lnTo>
                    <a:lnTo>
                      <a:pt x="569" y="17"/>
                    </a:lnTo>
                    <a:lnTo>
                      <a:pt x="571" y="19"/>
                    </a:lnTo>
                    <a:lnTo>
                      <a:pt x="577" y="31"/>
                    </a:lnTo>
                    <a:lnTo>
                      <a:pt x="577" y="36"/>
                    </a:lnTo>
                    <a:lnTo>
                      <a:pt x="578" y="40"/>
                    </a:lnTo>
                    <a:lnTo>
                      <a:pt x="577" y="42"/>
                    </a:lnTo>
                    <a:lnTo>
                      <a:pt x="577" y="44"/>
                    </a:lnTo>
                    <a:lnTo>
                      <a:pt x="573" y="45"/>
                    </a:lnTo>
                    <a:lnTo>
                      <a:pt x="569" y="47"/>
                    </a:lnTo>
                    <a:lnTo>
                      <a:pt x="566" y="49"/>
                    </a:lnTo>
                    <a:lnTo>
                      <a:pt x="561" y="56"/>
                    </a:lnTo>
                    <a:lnTo>
                      <a:pt x="558" y="58"/>
                    </a:lnTo>
                    <a:lnTo>
                      <a:pt x="556" y="57"/>
                    </a:lnTo>
                    <a:lnTo>
                      <a:pt x="552" y="58"/>
                    </a:lnTo>
                    <a:lnTo>
                      <a:pt x="552" y="62"/>
                    </a:lnTo>
                    <a:lnTo>
                      <a:pt x="552" y="65"/>
                    </a:lnTo>
                    <a:lnTo>
                      <a:pt x="553" y="71"/>
                    </a:lnTo>
                    <a:lnTo>
                      <a:pt x="554" y="73"/>
                    </a:lnTo>
                    <a:lnTo>
                      <a:pt x="557" y="83"/>
                    </a:lnTo>
                    <a:lnTo>
                      <a:pt x="559" y="92"/>
                    </a:lnTo>
                    <a:lnTo>
                      <a:pt x="553" y="99"/>
                    </a:lnTo>
                    <a:lnTo>
                      <a:pt x="549" y="107"/>
                    </a:lnTo>
                    <a:lnTo>
                      <a:pt x="548" y="111"/>
                    </a:lnTo>
                    <a:lnTo>
                      <a:pt x="546" y="113"/>
                    </a:lnTo>
                    <a:lnTo>
                      <a:pt x="543" y="114"/>
                    </a:lnTo>
                    <a:lnTo>
                      <a:pt x="533" y="116"/>
                    </a:lnTo>
                    <a:lnTo>
                      <a:pt x="530" y="114"/>
                    </a:lnTo>
                    <a:lnTo>
                      <a:pt x="525" y="113"/>
                    </a:lnTo>
                    <a:lnTo>
                      <a:pt x="516" y="113"/>
                    </a:lnTo>
                    <a:lnTo>
                      <a:pt x="505" y="114"/>
                    </a:lnTo>
                    <a:lnTo>
                      <a:pt x="498" y="114"/>
                    </a:lnTo>
                    <a:lnTo>
                      <a:pt x="493" y="114"/>
                    </a:lnTo>
                    <a:lnTo>
                      <a:pt x="488" y="113"/>
                    </a:lnTo>
                    <a:lnTo>
                      <a:pt x="483" y="112"/>
                    </a:lnTo>
                    <a:lnTo>
                      <a:pt x="477" y="112"/>
                    </a:lnTo>
                    <a:lnTo>
                      <a:pt x="469" y="109"/>
                    </a:lnTo>
                    <a:lnTo>
                      <a:pt x="467" y="107"/>
                    </a:lnTo>
                    <a:lnTo>
                      <a:pt x="465" y="109"/>
                    </a:lnTo>
                    <a:lnTo>
                      <a:pt x="464" y="111"/>
                    </a:lnTo>
                    <a:lnTo>
                      <a:pt x="454" y="111"/>
                    </a:lnTo>
                    <a:lnTo>
                      <a:pt x="451" y="108"/>
                    </a:lnTo>
                    <a:lnTo>
                      <a:pt x="452" y="107"/>
                    </a:lnTo>
                    <a:lnTo>
                      <a:pt x="451" y="106"/>
                    </a:lnTo>
                    <a:lnTo>
                      <a:pt x="450" y="104"/>
                    </a:lnTo>
                    <a:lnTo>
                      <a:pt x="446" y="106"/>
                    </a:lnTo>
                    <a:lnTo>
                      <a:pt x="441" y="104"/>
                    </a:lnTo>
                    <a:lnTo>
                      <a:pt x="435" y="112"/>
                    </a:lnTo>
                    <a:lnTo>
                      <a:pt x="431" y="116"/>
                    </a:lnTo>
                    <a:lnTo>
                      <a:pt x="424" y="122"/>
                    </a:lnTo>
                    <a:lnTo>
                      <a:pt x="418" y="127"/>
                    </a:lnTo>
                    <a:lnTo>
                      <a:pt x="414" y="127"/>
                    </a:lnTo>
                    <a:lnTo>
                      <a:pt x="411" y="127"/>
                    </a:lnTo>
                    <a:lnTo>
                      <a:pt x="401" y="127"/>
                    </a:lnTo>
                    <a:lnTo>
                      <a:pt x="394" y="119"/>
                    </a:lnTo>
                    <a:lnTo>
                      <a:pt x="393" y="119"/>
                    </a:lnTo>
                    <a:lnTo>
                      <a:pt x="390" y="119"/>
                    </a:lnTo>
                    <a:lnTo>
                      <a:pt x="387" y="122"/>
                    </a:lnTo>
                    <a:lnTo>
                      <a:pt x="385" y="122"/>
                    </a:lnTo>
                    <a:lnTo>
                      <a:pt x="380" y="122"/>
                    </a:lnTo>
                    <a:lnTo>
                      <a:pt x="378" y="124"/>
                    </a:lnTo>
                    <a:lnTo>
                      <a:pt x="377" y="127"/>
                    </a:lnTo>
                    <a:lnTo>
                      <a:pt x="375" y="132"/>
                    </a:lnTo>
                    <a:lnTo>
                      <a:pt x="375" y="133"/>
                    </a:lnTo>
                    <a:lnTo>
                      <a:pt x="375" y="134"/>
                    </a:lnTo>
                    <a:lnTo>
                      <a:pt x="374" y="137"/>
                    </a:lnTo>
                    <a:lnTo>
                      <a:pt x="372" y="139"/>
                    </a:lnTo>
                    <a:lnTo>
                      <a:pt x="365" y="144"/>
                    </a:lnTo>
                    <a:lnTo>
                      <a:pt x="363" y="148"/>
                    </a:lnTo>
                    <a:lnTo>
                      <a:pt x="359" y="149"/>
                    </a:lnTo>
                    <a:lnTo>
                      <a:pt x="358" y="150"/>
                    </a:lnTo>
                    <a:lnTo>
                      <a:pt x="353" y="150"/>
                    </a:lnTo>
                    <a:lnTo>
                      <a:pt x="348" y="150"/>
                    </a:lnTo>
                    <a:lnTo>
                      <a:pt x="336" y="148"/>
                    </a:lnTo>
                    <a:lnTo>
                      <a:pt x="331" y="148"/>
                    </a:lnTo>
                    <a:lnTo>
                      <a:pt x="328" y="149"/>
                    </a:lnTo>
                    <a:lnTo>
                      <a:pt x="324" y="149"/>
                    </a:lnTo>
                    <a:lnTo>
                      <a:pt x="323" y="150"/>
                    </a:lnTo>
                    <a:lnTo>
                      <a:pt x="322" y="153"/>
                    </a:lnTo>
                    <a:lnTo>
                      <a:pt x="321" y="157"/>
                    </a:lnTo>
                    <a:lnTo>
                      <a:pt x="319" y="163"/>
                    </a:lnTo>
                    <a:lnTo>
                      <a:pt x="326" y="165"/>
                    </a:lnTo>
                    <a:lnTo>
                      <a:pt x="328" y="168"/>
                    </a:lnTo>
                    <a:lnTo>
                      <a:pt x="331" y="170"/>
                    </a:lnTo>
                    <a:lnTo>
                      <a:pt x="337" y="174"/>
                    </a:lnTo>
                    <a:lnTo>
                      <a:pt x="341" y="174"/>
                    </a:lnTo>
                    <a:lnTo>
                      <a:pt x="342" y="174"/>
                    </a:lnTo>
                    <a:lnTo>
                      <a:pt x="342" y="178"/>
                    </a:lnTo>
                    <a:lnTo>
                      <a:pt x="338" y="179"/>
                    </a:lnTo>
                    <a:lnTo>
                      <a:pt x="336" y="179"/>
                    </a:lnTo>
                    <a:lnTo>
                      <a:pt x="334" y="179"/>
                    </a:lnTo>
                    <a:lnTo>
                      <a:pt x="334" y="186"/>
                    </a:lnTo>
                    <a:lnTo>
                      <a:pt x="337" y="189"/>
                    </a:lnTo>
                    <a:lnTo>
                      <a:pt x="338" y="190"/>
                    </a:lnTo>
                    <a:lnTo>
                      <a:pt x="348" y="193"/>
                    </a:lnTo>
                    <a:lnTo>
                      <a:pt x="349" y="193"/>
                    </a:lnTo>
                    <a:lnTo>
                      <a:pt x="353" y="189"/>
                    </a:lnTo>
                    <a:lnTo>
                      <a:pt x="359" y="195"/>
                    </a:lnTo>
                    <a:lnTo>
                      <a:pt x="363" y="195"/>
                    </a:lnTo>
                    <a:lnTo>
                      <a:pt x="365" y="198"/>
                    </a:lnTo>
                    <a:lnTo>
                      <a:pt x="367" y="196"/>
                    </a:lnTo>
                    <a:lnTo>
                      <a:pt x="372" y="200"/>
                    </a:lnTo>
                    <a:lnTo>
                      <a:pt x="373" y="200"/>
                    </a:lnTo>
                    <a:lnTo>
                      <a:pt x="375" y="201"/>
                    </a:lnTo>
                    <a:lnTo>
                      <a:pt x="389" y="215"/>
                    </a:lnTo>
                    <a:lnTo>
                      <a:pt x="391" y="215"/>
                    </a:lnTo>
                    <a:lnTo>
                      <a:pt x="391" y="218"/>
                    </a:lnTo>
                    <a:lnTo>
                      <a:pt x="390" y="221"/>
                    </a:lnTo>
                    <a:lnTo>
                      <a:pt x="389" y="221"/>
                    </a:lnTo>
                    <a:lnTo>
                      <a:pt x="384" y="220"/>
                    </a:lnTo>
                    <a:lnTo>
                      <a:pt x="380" y="216"/>
                    </a:lnTo>
                    <a:lnTo>
                      <a:pt x="377" y="213"/>
                    </a:lnTo>
                    <a:lnTo>
                      <a:pt x="374" y="208"/>
                    </a:lnTo>
                    <a:lnTo>
                      <a:pt x="369" y="206"/>
                    </a:lnTo>
                    <a:lnTo>
                      <a:pt x="360" y="204"/>
                    </a:lnTo>
                    <a:lnTo>
                      <a:pt x="354" y="203"/>
                    </a:lnTo>
                    <a:lnTo>
                      <a:pt x="349" y="201"/>
                    </a:lnTo>
                    <a:lnTo>
                      <a:pt x="347" y="199"/>
                    </a:lnTo>
                    <a:lnTo>
                      <a:pt x="342" y="198"/>
                    </a:lnTo>
                    <a:lnTo>
                      <a:pt x="338" y="198"/>
                    </a:lnTo>
                    <a:lnTo>
                      <a:pt x="334" y="201"/>
                    </a:lnTo>
                    <a:lnTo>
                      <a:pt x="327" y="204"/>
                    </a:lnTo>
                    <a:lnTo>
                      <a:pt x="326" y="206"/>
                    </a:lnTo>
                    <a:lnTo>
                      <a:pt x="326" y="209"/>
                    </a:lnTo>
                    <a:lnTo>
                      <a:pt x="328" y="214"/>
                    </a:lnTo>
                    <a:lnTo>
                      <a:pt x="331" y="216"/>
                    </a:lnTo>
                    <a:lnTo>
                      <a:pt x="339" y="221"/>
                    </a:lnTo>
                    <a:lnTo>
                      <a:pt x="354" y="226"/>
                    </a:lnTo>
                    <a:lnTo>
                      <a:pt x="357" y="235"/>
                    </a:lnTo>
                    <a:lnTo>
                      <a:pt x="359" y="237"/>
                    </a:lnTo>
                    <a:lnTo>
                      <a:pt x="359" y="245"/>
                    </a:lnTo>
                    <a:lnTo>
                      <a:pt x="358" y="246"/>
                    </a:lnTo>
                    <a:lnTo>
                      <a:pt x="354" y="249"/>
                    </a:lnTo>
                    <a:lnTo>
                      <a:pt x="352" y="247"/>
                    </a:lnTo>
                    <a:lnTo>
                      <a:pt x="347" y="242"/>
                    </a:lnTo>
                    <a:lnTo>
                      <a:pt x="339" y="239"/>
                    </a:lnTo>
                    <a:lnTo>
                      <a:pt x="337" y="231"/>
                    </a:lnTo>
                    <a:lnTo>
                      <a:pt x="333" y="229"/>
                    </a:lnTo>
                    <a:lnTo>
                      <a:pt x="328" y="224"/>
                    </a:lnTo>
                    <a:lnTo>
                      <a:pt x="324" y="221"/>
                    </a:lnTo>
                    <a:lnTo>
                      <a:pt x="323" y="220"/>
                    </a:lnTo>
                    <a:lnTo>
                      <a:pt x="319" y="220"/>
                    </a:lnTo>
                    <a:lnTo>
                      <a:pt x="312" y="216"/>
                    </a:lnTo>
                    <a:lnTo>
                      <a:pt x="302" y="215"/>
                    </a:lnTo>
                    <a:lnTo>
                      <a:pt x="299" y="215"/>
                    </a:lnTo>
                    <a:lnTo>
                      <a:pt x="298" y="218"/>
                    </a:lnTo>
                    <a:lnTo>
                      <a:pt x="297" y="219"/>
                    </a:lnTo>
                    <a:lnTo>
                      <a:pt x="296" y="223"/>
                    </a:lnTo>
                    <a:lnTo>
                      <a:pt x="297" y="225"/>
                    </a:lnTo>
                    <a:lnTo>
                      <a:pt x="311" y="240"/>
                    </a:lnTo>
                    <a:lnTo>
                      <a:pt x="314" y="242"/>
                    </a:lnTo>
                    <a:lnTo>
                      <a:pt x="318" y="242"/>
                    </a:lnTo>
                    <a:lnTo>
                      <a:pt x="327" y="245"/>
                    </a:lnTo>
                    <a:lnTo>
                      <a:pt x="328" y="246"/>
                    </a:lnTo>
                    <a:lnTo>
                      <a:pt x="329" y="250"/>
                    </a:lnTo>
                    <a:lnTo>
                      <a:pt x="333" y="251"/>
                    </a:lnTo>
                    <a:lnTo>
                      <a:pt x="334" y="252"/>
                    </a:lnTo>
                    <a:lnTo>
                      <a:pt x="334" y="255"/>
                    </a:lnTo>
                    <a:lnTo>
                      <a:pt x="334" y="255"/>
                    </a:lnTo>
                    <a:lnTo>
                      <a:pt x="331" y="255"/>
                    </a:lnTo>
                    <a:lnTo>
                      <a:pt x="328" y="256"/>
                    </a:lnTo>
                    <a:lnTo>
                      <a:pt x="321" y="255"/>
                    </a:lnTo>
                    <a:lnTo>
                      <a:pt x="306" y="254"/>
                    </a:lnTo>
                    <a:lnTo>
                      <a:pt x="299" y="254"/>
                    </a:lnTo>
                    <a:lnTo>
                      <a:pt x="299" y="252"/>
                    </a:lnTo>
                    <a:lnTo>
                      <a:pt x="301" y="249"/>
                    </a:lnTo>
                    <a:lnTo>
                      <a:pt x="299" y="246"/>
                    </a:lnTo>
                    <a:lnTo>
                      <a:pt x="297" y="244"/>
                    </a:lnTo>
                    <a:lnTo>
                      <a:pt x="293" y="239"/>
                    </a:lnTo>
                    <a:lnTo>
                      <a:pt x="294" y="232"/>
                    </a:lnTo>
                    <a:lnTo>
                      <a:pt x="293" y="230"/>
                    </a:lnTo>
                    <a:lnTo>
                      <a:pt x="292" y="226"/>
                    </a:lnTo>
                    <a:lnTo>
                      <a:pt x="292" y="225"/>
                    </a:lnTo>
                    <a:lnTo>
                      <a:pt x="290" y="223"/>
                    </a:lnTo>
                    <a:lnTo>
                      <a:pt x="287" y="220"/>
                    </a:lnTo>
                    <a:lnTo>
                      <a:pt x="282" y="219"/>
                    </a:lnTo>
                    <a:lnTo>
                      <a:pt x="280" y="216"/>
                    </a:lnTo>
                    <a:lnTo>
                      <a:pt x="276" y="215"/>
                    </a:lnTo>
                    <a:lnTo>
                      <a:pt x="270" y="215"/>
                    </a:lnTo>
                    <a:lnTo>
                      <a:pt x="267" y="215"/>
                    </a:lnTo>
                    <a:lnTo>
                      <a:pt x="263" y="214"/>
                    </a:lnTo>
                    <a:lnTo>
                      <a:pt x="256" y="209"/>
                    </a:lnTo>
                    <a:lnTo>
                      <a:pt x="252" y="208"/>
                    </a:lnTo>
                    <a:lnTo>
                      <a:pt x="250" y="208"/>
                    </a:lnTo>
                    <a:lnTo>
                      <a:pt x="248" y="208"/>
                    </a:lnTo>
                    <a:lnTo>
                      <a:pt x="247" y="205"/>
                    </a:lnTo>
                    <a:lnTo>
                      <a:pt x="248" y="203"/>
                    </a:lnTo>
                    <a:lnTo>
                      <a:pt x="248" y="200"/>
                    </a:lnTo>
                    <a:lnTo>
                      <a:pt x="245" y="194"/>
                    </a:lnTo>
                    <a:lnTo>
                      <a:pt x="244" y="190"/>
                    </a:lnTo>
                    <a:lnTo>
                      <a:pt x="253" y="186"/>
                    </a:lnTo>
                    <a:lnTo>
                      <a:pt x="255" y="183"/>
                    </a:lnTo>
                    <a:lnTo>
                      <a:pt x="250" y="174"/>
                    </a:lnTo>
                    <a:lnTo>
                      <a:pt x="247" y="174"/>
                    </a:lnTo>
                    <a:lnTo>
                      <a:pt x="244" y="178"/>
                    </a:lnTo>
                    <a:lnTo>
                      <a:pt x="234" y="182"/>
                    </a:lnTo>
                    <a:lnTo>
                      <a:pt x="232" y="184"/>
                    </a:lnTo>
                    <a:lnTo>
                      <a:pt x="231" y="186"/>
                    </a:lnTo>
                    <a:lnTo>
                      <a:pt x="225" y="186"/>
                    </a:lnTo>
                    <a:lnTo>
                      <a:pt x="224" y="189"/>
                    </a:lnTo>
                    <a:lnTo>
                      <a:pt x="225" y="194"/>
                    </a:lnTo>
                    <a:lnTo>
                      <a:pt x="224" y="195"/>
                    </a:lnTo>
                    <a:lnTo>
                      <a:pt x="221" y="195"/>
                    </a:lnTo>
                    <a:lnTo>
                      <a:pt x="220" y="198"/>
                    </a:lnTo>
                    <a:lnTo>
                      <a:pt x="219" y="198"/>
                    </a:lnTo>
                    <a:lnTo>
                      <a:pt x="219" y="199"/>
                    </a:lnTo>
                    <a:lnTo>
                      <a:pt x="220" y="200"/>
                    </a:lnTo>
                    <a:lnTo>
                      <a:pt x="221" y="203"/>
                    </a:lnTo>
                    <a:lnTo>
                      <a:pt x="227" y="208"/>
                    </a:lnTo>
                    <a:lnTo>
                      <a:pt x="227" y="210"/>
                    </a:lnTo>
                    <a:lnTo>
                      <a:pt x="227" y="211"/>
                    </a:lnTo>
                    <a:lnTo>
                      <a:pt x="225" y="215"/>
                    </a:lnTo>
                    <a:lnTo>
                      <a:pt x="224" y="220"/>
                    </a:lnTo>
                    <a:lnTo>
                      <a:pt x="221" y="228"/>
                    </a:lnTo>
                    <a:lnTo>
                      <a:pt x="219" y="234"/>
                    </a:lnTo>
                    <a:lnTo>
                      <a:pt x="219" y="236"/>
                    </a:lnTo>
                    <a:lnTo>
                      <a:pt x="220" y="239"/>
                    </a:lnTo>
                    <a:lnTo>
                      <a:pt x="221" y="242"/>
                    </a:lnTo>
                    <a:lnTo>
                      <a:pt x="222" y="246"/>
                    </a:lnTo>
                    <a:lnTo>
                      <a:pt x="222" y="249"/>
                    </a:lnTo>
                    <a:lnTo>
                      <a:pt x="225" y="251"/>
                    </a:lnTo>
                    <a:lnTo>
                      <a:pt x="227" y="254"/>
                    </a:lnTo>
                    <a:lnTo>
                      <a:pt x="236" y="261"/>
                    </a:lnTo>
                    <a:lnTo>
                      <a:pt x="239" y="264"/>
                    </a:lnTo>
                    <a:lnTo>
                      <a:pt x="241" y="267"/>
                    </a:lnTo>
                    <a:lnTo>
                      <a:pt x="242" y="270"/>
                    </a:lnTo>
                    <a:lnTo>
                      <a:pt x="252" y="278"/>
                    </a:lnTo>
                    <a:lnTo>
                      <a:pt x="255" y="282"/>
                    </a:lnTo>
                    <a:lnTo>
                      <a:pt x="260" y="300"/>
                    </a:lnTo>
                    <a:lnTo>
                      <a:pt x="261" y="301"/>
                    </a:lnTo>
                    <a:lnTo>
                      <a:pt x="263" y="303"/>
                    </a:lnTo>
                    <a:lnTo>
                      <a:pt x="266" y="306"/>
                    </a:lnTo>
                    <a:lnTo>
                      <a:pt x="277" y="312"/>
                    </a:lnTo>
                    <a:lnTo>
                      <a:pt x="280" y="315"/>
                    </a:lnTo>
                    <a:lnTo>
                      <a:pt x="285" y="318"/>
                    </a:lnTo>
                    <a:lnTo>
                      <a:pt x="288" y="321"/>
                    </a:lnTo>
                    <a:lnTo>
                      <a:pt x="292" y="326"/>
                    </a:lnTo>
                    <a:lnTo>
                      <a:pt x="296" y="328"/>
                    </a:lnTo>
                    <a:lnTo>
                      <a:pt x="299" y="334"/>
                    </a:lnTo>
                    <a:lnTo>
                      <a:pt x="302" y="339"/>
                    </a:lnTo>
                    <a:lnTo>
                      <a:pt x="309" y="348"/>
                    </a:lnTo>
                    <a:lnTo>
                      <a:pt x="311" y="351"/>
                    </a:lnTo>
                    <a:lnTo>
                      <a:pt x="308" y="354"/>
                    </a:lnTo>
                    <a:lnTo>
                      <a:pt x="304" y="356"/>
                    </a:lnTo>
                    <a:lnTo>
                      <a:pt x="293" y="362"/>
                    </a:lnTo>
                    <a:lnTo>
                      <a:pt x="290" y="362"/>
                    </a:lnTo>
                    <a:lnTo>
                      <a:pt x="287" y="366"/>
                    </a:lnTo>
                    <a:lnTo>
                      <a:pt x="285" y="363"/>
                    </a:lnTo>
                    <a:lnTo>
                      <a:pt x="286" y="357"/>
                    </a:lnTo>
                    <a:lnTo>
                      <a:pt x="286" y="357"/>
                    </a:lnTo>
                    <a:lnTo>
                      <a:pt x="287" y="357"/>
                    </a:lnTo>
                    <a:lnTo>
                      <a:pt x="288" y="358"/>
                    </a:lnTo>
                    <a:lnTo>
                      <a:pt x="288" y="361"/>
                    </a:lnTo>
                    <a:lnTo>
                      <a:pt x="291" y="362"/>
                    </a:lnTo>
                    <a:lnTo>
                      <a:pt x="292" y="361"/>
                    </a:lnTo>
                    <a:lnTo>
                      <a:pt x="294" y="356"/>
                    </a:lnTo>
                    <a:lnTo>
                      <a:pt x="297" y="354"/>
                    </a:lnTo>
                    <a:lnTo>
                      <a:pt x="297" y="349"/>
                    </a:lnTo>
                    <a:lnTo>
                      <a:pt x="292" y="343"/>
                    </a:lnTo>
                    <a:lnTo>
                      <a:pt x="290" y="342"/>
                    </a:lnTo>
                    <a:lnTo>
                      <a:pt x="283" y="337"/>
                    </a:lnTo>
                    <a:lnTo>
                      <a:pt x="272" y="333"/>
                    </a:lnTo>
                    <a:lnTo>
                      <a:pt x="271" y="333"/>
                    </a:lnTo>
                    <a:lnTo>
                      <a:pt x="270" y="334"/>
                    </a:lnTo>
                    <a:lnTo>
                      <a:pt x="268" y="336"/>
                    </a:lnTo>
                    <a:lnTo>
                      <a:pt x="268" y="339"/>
                    </a:lnTo>
                    <a:lnTo>
                      <a:pt x="268" y="341"/>
                    </a:lnTo>
                    <a:lnTo>
                      <a:pt x="267" y="341"/>
                    </a:lnTo>
                    <a:lnTo>
                      <a:pt x="262" y="342"/>
                    </a:lnTo>
                    <a:lnTo>
                      <a:pt x="261" y="343"/>
                    </a:lnTo>
                    <a:lnTo>
                      <a:pt x="260" y="346"/>
                    </a:lnTo>
                    <a:lnTo>
                      <a:pt x="260" y="352"/>
                    </a:lnTo>
                    <a:lnTo>
                      <a:pt x="261" y="353"/>
                    </a:lnTo>
                    <a:lnTo>
                      <a:pt x="261" y="354"/>
                    </a:lnTo>
                    <a:lnTo>
                      <a:pt x="263" y="356"/>
                    </a:lnTo>
                    <a:lnTo>
                      <a:pt x="265" y="354"/>
                    </a:lnTo>
                    <a:lnTo>
                      <a:pt x="267" y="356"/>
                    </a:lnTo>
                    <a:lnTo>
                      <a:pt x="267" y="356"/>
                    </a:lnTo>
                    <a:lnTo>
                      <a:pt x="270" y="361"/>
                    </a:lnTo>
                    <a:lnTo>
                      <a:pt x="271" y="362"/>
                    </a:lnTo>
                    <a:lnTo>
                      <a:pt x="272" y="361"/>
                    </a:lnTo>
                    <a:lnTo>
                      <a:pt x="273" y="362"/>
                    </a:lnTo>
                    <a:lnTo>
                      <a:pt x="276" y="364"/>
                    </a:lnTo>
                    <a:lnTo>
                      <a:pt x="277" y="366"/>
                    </a:lnTo>
                    <a:lnTo>
                      <a:pt x="280" y="372"/>
                    </a:lnTo>
                    <a:lnTo>
                      <a:pt x="281" y="372"/>
                    </a:lnTo>
                    <a:lnTo>
                      <a:pt x="282" y="373"/>
                    </a:lnTo>
                    <a:lnTo>
                      <a:pt x="281" y="378"/>
                    </a:lnTo>
                    <a:lnTo>
                      <a:pt x="280" y="379"/>
                    </a:lnTo>
                    <a:lnTo>
                      <a:pt x="278" y="380"/>
                    </a:lnTo>
                    <a:lnTo>
                      <a:pt x="272" y="384"/>
                    </a:lnTo>
                    <a:lnTo>
                      <a:pt x="262" y="390"/>
                    </a:lnTo>
                    <a:lnTo>
                      <a:pt x="255" y="393"/>
                    </a:lnTo>
                    <a:lnTo>
                      <a:pt x="246" y="393"/>
                    </a:lnTo>
                    <a:lnTo>
                      <a:pt x="240" y="394"/>
                    </a:lnTo>
                    <a:lnTo>
                      <a:pt x="239" y="394"/>
                    </a:lnTo>
                    <a:lnTo>
                      <a:pt x="237" y="395"/>
                    </a:lnTo>
                    <a:lnTo>
                      <a:pt x="236" y="398"/>
                    </a:lnTo>
                    <a:lnTo>
                      <a:pt x="236" y="398"/>
                    </a:lnTo>
                    <a:lnTo>
                      <a:pt x="239" y="399"/>
                    </a:lnTo>
                    <a:lnTo>
                      <a:pt x="242" y="400"/>
                    </a:lnTo>
                    <a:lnTo>
                      <a:pt x="253" y="398"/>
                    </a:lnTo>
                    <a:lnTo>
                      <a:pt x="255" y="399"/>
                    </a:lnTo>
                    <a:lnTo>
                      <a:pt x="257" y="402"/>
                    </a:lnTo>
                    <a:lnTo>
                      <a:pt x="260" y="403"/>
                    </a:lnTo>
                    <a:lnTo>
                      <a:pt x="266" y="404"/>
                    </a:lnTo>
                    <a:lnTo>
                      <a:pt x="270" y="404"/>
                    </a:lnTo>
                    <a:lnTo>
                      <a:pt x="273" y="403"/>
                    </a:lnTo>
                    <a:lnTo>
                      <a:pt x="283" y="405"/>
                    </a:lnTo>
                    <a:lnTo>
                      <a:pt x="286" y="405"/>
                    </a:lnTo>
                    <a:lnTo>
                      <a:pt x="290" y="408"/>
                    </a:lnTo>
                    <a:lnTo>
                      <a:pt x="294" y="419"/>
                    </a:lnTo>
                    <a:lnTo>
                      <a:pt x="297" y="419"/>
                    </a:lnTo>
                    <a:lnTo>
                      <a:pt x="301" y="418"/>
                    </a:lnTo>
                    <a:lnTo>
                      <a:pt x="302" y="416"/>
                    </a:lnTo>
                    <a:lnTo>
                      <a:pt x="302" y="414"/>
                    </a:lnTo>
                    <a:lnTo>
                      <a:pt x="306" y="414"/>
                    </a:lnTo>
                    <a:lnTo>
                      <a:pt x="313" y="416"/>
                    </a:lnTo>
                    <a:lnTo>
                      <a:pt x="314" y="419"/>
                    </a:lnTo>
                    <a:lnTo>
                      <a:pt x="316" y="420"/>
                    </a:lnTo>
                    <a:lnTo>
                      <a:pt x="314" y="424"/>
                    </a:lnTo>
                    <a:lnTo>
                      <a:pt x="313" y="426"/>
                    </a:lnTo>
                    <a:lnTo>
                      <a:pt x="313" y="428"/>
                    </a:lnTo>
                    <a:lnTo>
                      <a:pt x="314" y="428"/>
                    </a:lnTo>
                    <a:lnTo>
                      <a:pt x="317" y="429"/>
                    </a:lnTo>
                    <a:lnTo>
                      <a:pt x="317" y="430"/>
                    </a:lnTo>
                    <a:lnTo>
                      <a:pt x="318" y="433"/>
                    </a:lnTo>
                    <a:lnTo>
                      <a:pt x="318" y="434"/>
                    </a:lnTo>
                    <a:lnTo>
                      <a:pt x="323" y="433"/>
                    </a:lnTo>
                    <a:lnTo>
                      <a:pt x="327" y="433"/>
                    </a:lnTo>
                    <a:lnTo>
                      <a:pt x="329" y="434"/>
                    </a:lnTo>
                    <a:lnTo>
                      <a:pt x="331" y="434"/>
                    </a:lnTo>
                    <a:lnTo>
                      <a:pt x="338" y="434"/>
                    </a:lnTo>
                    <a:lnTo>
                      <a:pt x="341" y="434"/>
                    </a:lnTo>
                    <a:lnTo>
                      <a:pt x="341" y="435"/>
                    </a:lnTo>
                    <a:lnTo>
                      <a:pt x="342" y="435"/>
                    </a:lnTo>
                    <a:lnTo>
                      <a:pt x="342" y="438"/>
                    </a:lnTo>
                    <a:lnTo>
                      <a:pt x="344" y="444"/>
                    </a:lnTo>
                    <a:lnTo>
                      <a:pt x="347" y="448"/>
                    </a:lnTo>
                    <a:lnTo>
                      <a:pt x="348" y="448"/>
                    </a:lnTo>
                    <a:lnTo>
                      <a:pt x="352" y="449"/>
                    </a:lnTo>
                    <a:lnTo>
                      <a:pt x="357" y="449"/>
                    </a:lnTo>
                    <a:lnTo>
                      <a:pt x="360" y="451"/>
                    </a:lnTo>
                    <a:lnTo>
                      <a:pt x="372" y="451"/>
                    </a:lnTo>
                    <a:lnTo>
                      <a:pt x="378" y="453"/>
                    </a:lnTo>
                    <a:lnTo>
                      <a:pt x="382" y="455"/>
                    </a:lnTo>
                    <a:lnTo>
                      <a:pt x="385" y="458"/>
                    </a:lnTo>
                    <a:lnTo>
                      <a:pt x="387" y="459"/>
                    </a:lnTo>
                    <a:lnTo>
                      <a:pt x="394" y="462"/>
                    </a:lnTo>
                    <a:lnTo>
                      <a:pt x="394" y="469"/>
                    </a:lnTo>
                    <a:lnTo>
                      <a:pt x="391" y="469"/>
                    </a:lnTo>
                    <a:lnTo>
                      <a:pt x="390" y="469"/>
                    </a:lnTo>
                    <a:lnTo>
                      <a:pt x="389" y="469"/>
                    </a:lnTo>
                    <a:lnTo>
                      <a:pt x="387" y="472"/>
                    </a:lnTo>
                    <a:lnTo>
                      <a:pt x="387" y="475"/>
                    </a:lnTo>
                    <a:lnTo>
                      <a:pt x="391" y="482"/>
                    </a:lnTo>
                    <a:lnTo>
                      <a:pt x="393" y="489"/>
                    </a:lnTo>
                    <a:lnTo>
                      <a:pt x="395" y="499"/>
                    </a:lnTo>
                    <a:lnTo>
                      <a:pt x="395" y="501"/>
                    </a:lnTo>
                    <a:lnTo>
                      <a:pt x="400" y="510"/>
                    </a:lnTo>
                    <a:lnTo>
                      <a:pt x="401" y="513"/>
                    </a:lnTo>
                    <a:lnTo>
                      <a:pt x="403" y="517"/>
                    </a:lnTo>
                    <a:lnTo>
                      <a:pt x="403" y="518"/>
                    </a:lnTo>
                    <a:lnTo>
                      <a:pt x="405" y="520"/>
                    </a:lnTo>
                    <a:lnTo>
                      <a:pt x="405" y="517"/>
                    </a:lnTo>
                    <a:lnTo>
                      <a:pt x="406" y="516"/>
                    </a:lnTo>
                    <a:lnTo>
                      <a:pt x="409" y="516"/>
                    </a:lnTo>
                    <a:lnTo>
                      <a:pt x="410" y="518"/>
                    </a:lnTo>
                    <a:lnTo>
                      <a:pt x="408" y="521"/>
                    </a:lnTo>
                    <a:lnTo>
                      <a:pt x="408" y="525"/>
                    </a:lnTo>
                    <a:lnTo>
                      <a:pt x="406" y="526"/>
                    </a:lnTo>
                    <a:lnTo>
                      <a:pt x="405" y="525"/>
                    </a:lnTo>
                    <a:lnTo>
                      <a:pt x="404" y="522"/>
                    </a:lnTo>
                    <a:lnTo>
                      <a:pt x="404" y="522"/>
                    </a:lnTo>
                    <a:lnTo>
                      <a:pt x="403" y="523"/>
                    </a:lnTo>
                    <a:lnTo>
                      <a:pt x="400" y="527"/>
                    </a:lnTo>
                    <a:lnTo>
                      <a:pt x="399" y="528"/>
                    </a:lnTo>
                    <a:lnTo>
                      <a:pt x="396" y="530"/>
                    </a:lnTo>
                    <a:lnTo>
                      <a:pt x="393" y="530"/>
                    </a:lnTo>
                    <a:lnTo>
                      <a:pt x="391" y="528"/>
                    </a:lnTo>
                    <a:lnTo>
                      <a:pt x="391" y="527"/>
                    </a:lnTo>
                    <a:lnTo>
                      <a:pt x="390" y="525"/>
                    </a:lnTo>
                    <a:lnTo>
                      <a:pt x="385" y="522"/>
                    </a:lnTo>
                    <a:lnTo>
                      <a:pt x="383" y="517"/>
                    </a:lnTo>
                    <a:lnTo>
                      <a:pt x="379" y="515"/>
                    </a:lnTo>
                    <a:lnTo>
                      <a:pt x="374" y="515"/>
                    </a:lnTo>
                    <a:lnTo>
                      <a:pt x="370" y="513"/>
                    </a:lnTo>
                    <a:lnTo>
                      <a:pt x="369" y="508"/>
                    </a:lnTo>
                    <a:lnTo>
                      <a:pt x="367" y="507"/>
                    </a:lnTo>
                    <a:lnTo>
                      <a:pt x="362" y="501"/>
                    </a:lnTo>
                    <a:lnTo>
                      <a:pt x="360" y="500"/>
                    </a:lnTo>
                    <a:lnTo>
                      <a:pt x="355" y="500"/>
                    </a:lnTo>
                    <a:lnTo>
                      <a:pt x="349" y="496"/>
                    </a:lnTo>
                    <a:lnTo>
                      <a:pt x="348" y="495"/>
                    </a:lnTo>
                    <a:lnTo>
                      <a:pt x="348" y="494"/>
                    </a:lnTo>
                    <a:lnTo>
                      <a:pt x="350" y="491"/>
                    </a:lnTo>
                    <a:lnTo>
                      <a:pt x="350" y="490"/>
                    </a:lnTo>
                    <a:lnTo>
                      <a:pt x="349" y="490"/>
                    </a:lnTo>
                    <a:lnTo>
                      <a:pt x="345" y="489"/>
                    </a:lnTo>
                    <a:lnTo>
                      <a:pt x="342" y="489"/>
                    </a:lnTo>
                    <a:lnTo>
                      <a:pt x="341" y="490"/>
                    </a:lnTo>
                    <a:lnTo>
                      <a:pt x="341" y="494"/>
                    </a:lnTo>
                    <a:lnTo>
                      <a:pt x="343" y="494"/>
                    </a:lnTo>
                    <a:lnTo>
                      <a:pt x="344" y="494"/>
                    </a:lnTo>
                    <a:lnTo>
                      <a:pt x="344" y="496"/>
                    </a:lnTo>
                    <a:lnTo>
                      <a:pt x="347" y="500"/>
                    </a:lnTo>
                    <a:lnTo>
                      <a:pt x="345" y="501"/>
                    </a:lnTo>
                    <a:lnTo>
                      <a:pt x="343" y="507"/>
                    </a:lnTo>
                    <a:lnTo>
                      <a:pt x="341" y="508"/>
                    </a:lnTo>
                    <a:lnTo>
                      <a:pt x="337" y="508"/>
                    </a:lnTo>
                    <a:lnTo>
                      <a:pt x="334" y="507"/>
                    </a:lnTo>
                    <a:lnTo>
                      <a:pt x="333" y="505"/>
                    </a:lnTo>
                    <a:lnTo>
                      <a:pt x="334" y="502"/>
                    </a:lnTo>
                    <a:lnTo>
                      <a:pt x="336" y="502"/>
                    </a:lnTo>
                    <a:lnTo>
                      <a:pt x="339" y="502"/>
                    </a:lnTo>
                    <a:lnTo>
                      <a:pt x="339" y="499"/>
                    </a:lnTo>
                    <a:lnTo>
                      <a:pt x="339" y="499"/>
                    </a:lnTo>
                    <a:lnTo>
                      <a:pt x="336" y="499"/>
                    </a:lnTo>
                    <a:lnTo>
                      <a:pt x="336" y="497"/>
                    </a:lnTo>
                    <a:lnTo>
                      <a:pt x="336" y="496"/>
                    </a:lnTo>
                    <a:lnTo>
                      <a:pt x="334" y="495"/>
                    </a:lnTo>
                    <a:lnTo>
                      <a:pt x="333" y="495"/>
                    </a:lnTo>
                    <a:lnTo>
                      <a:pt x="328" y="499"/>
                    </a:lnTo>
                    <a:lnTo>
                      <a:pt x="322" y="500"/>
                    </a:lnTo>
                    <a:lnTo>
                      <a:pt x="316" y="501"/>
                    </a:lnTo>
                    <a:lnTo>
                      <a:pt x="311" y="505"/>
                    </a:lnTo>
                    <a:lnTo>
                      <a:pt x="307" y="507"/>
                    </a:lnTo>
                    <a:lnTo>
                      <a:pt x="297" y="510"/>
                    </a:lnTo>
                    <a:lnTo>
                      <a:pt x="296" y="513"/>
                    </a:lnTo>
                    <a:lnTo>
                      <a:pt x="294" y="516"/>
                    </a:lnTo>
                    <a:lnTo>
                      <a:pt x="296" y="516"/>
                    </a:lnTo>
                    <a:lnTo>
                      <a:pt x="299" y="517"/>
                    </a:lnTo>
                    <a:lnTo>
                      <a:pt x="307" y="517"/>
                    </a:lnTo>
                    <a:lnTo>
                      <a:pt x="311" y="518"/>
                    </a:lnTo>
                    <a:lnTo>
                      <a:pt x="312" y="525"/>
                    </a:lnTo>
                    <a:lnTo>
                      <a:pt x="309" y="528"/>
                    </a:lnTo>
                    <a:lnTo>
                      <a:pt x="309" y="530"/>
                    </a:lnTo>
                    <a:lnTo>
                      <a:pt x="311" y="531"/>
                    </a:lnTo>
                    <a:lnTo>
                      <a:pt x="312" y="537"/>
                    </a:lnTo>
                    <a:lnTo>
                      <a:pt x="313" y="540"/>
                    </a:lnTo>
                    <a:lnTo>
                      <a:pt x="314" y="545"/>
                    </a:lnTo>
                    <a:lnTo>
                      <a:pt x="318" y="546"/>
                    </a:lnTo>
                    <a:lnTo>
                      <a:pt x="323" y="548"/>
                    </a:lnTo>
                    <a:lnTo>
                      <a:pt x="324" y="549"/>
                    </a:lnTo>
                    <a:lnTo>
                      <a:pt x="326" y="549"/>
                    </a:lnTo>
                    <a:lnTo>
                      <a:pt x="327" y="551"/>
                    </a:lnTo>
                    <a:lnTo>
                      <a:pt x="329" y="549"/>
                    </a:lnTo>
                    <a:lnTo>
                      <a:pt x="331" y="549"/>
                    </a:lnTo>
                    <a:lnTo>
                      <a:pt x="332" y="548"/>
                    </a:lnTo>
                    <a:lnTo>
                      <a:pt x="332" y="547"/>
                    </a:lnTo>
                    <a:lnTo>
                      <a:pt x="332" y="546"/>
                    </a:lnTo>
                    <a:lnTo>
                      <a:pt x="331" y="542"/>
                    </a:lnTo>
                    <a:lnTo>
                      <a:pt x="329" y="541"/>
                    </a:lnTo>
                    <a:lnTo>
                      <a:pt x="332" y="540"/>
                    </a:lnTo>
                    <a:lnTo>
                      <a:pt x="334" y="540"/>
                    </a:lnTo>
                    <a:lnTo>
                      <a:pt x="338" y="553"/>
                    </a:lnTo>
                    <a:lnTo>
                      <a:pt x="348" y="556"/>
                    </a:lnTo>
                    <a:lnTo>
                      <a:pt x="349" y="562"/>
                    </a:lnTo>
                    <a:lnTo>
                      <a:pt x="343" y="567"/>
                    </a:lnTo>
                    <a:lnTo>
                      <a:pt x="342" y="567"/>
                    </a:lnTo>
                    <a:lnTo>
                      <a:pt x="338" y="566"/>
                    </a:lnTo>
                    <a:lnTo>
                      <a:pt x="324" y="571"/>
                    </a:lnTo>
                    <a:lnTo>
                      <a:pt x="323" y="572"/>
                    </a:lnTo>
                    <a:lnTo>
                      <a:pt x="324" y="574"/>
                    </a:lnTo>
                    <a:lnTo>
                      <a:pt x="324" y="576"/>
                    </a:lnTo>
                    <a:lnTo>
                      <a:pt x="321" y="577"/>
                    </a:lnTo>
                    <a:lnTo>
                      <a:pt x="321" y="581"/>
                    </a:lnTo>
                    <a:lnTo>
                      <a:pt x="319" y="581"/>
                    </a:lnTo>
                    <a:lnTo>
                      <a:pt x="314" y="579"/>
                    </a:lnTo>
                    <a:lnTo>
                      <a:pt x="313" y="578"/>
                    </a:lnTo>
                    <a:lnTo>
                      <a:pt x="311" y="577"/>
                    </a:lnTo>
                    <a:lnTo>
                      <a:pt x="309" y="576"/>
                    </a:lnTo>
                    <a:lnTo>
                      <a:pt x="309" y="572"/>
                    </a:lnTo>
                    <a:lnTo>
                      <a:pt x="313" y="572"/>
                    </a:lnTo>
                    <a:lnTo>
                      <a:pt x="314" y="568"/>
                    </a:lnTo>
                    <a:lnTo>
                      <a:pt x="313" y="567"/>
                    </a:lnTo>
                    <a:lnTo>
                      <a:pt x="313" y="564"/>
                    </a:lnTo>
                    <a:lnTo>
                      <a:pt x="308" y="564"/>
                    </a:lnTo>
                    <a:lnTo>
                      <a:pt x="301" y="563"/>
                    </a:lnTo>
                    <a:lnTo>
                      <a:pt x="299" y="562"/>
                    </a:lnTo>
                    <a:lnTo>
                      <a:pt x="299" y="562"/>
                    </a:lnTo>
                    <a:lnTo>
                      <a:pt x="297" y="559"/>
                    </a:lnTo>
                    <a:lnTo>
                      <a:pt x="296" y="558"/>
                    </a:lnTo>
                    <a:lnTo>
                      <a:pt x="292" y="558"/>
                    </a:lnTo>
                    <a:lnTo>
                      <a:pt x="285" y="558"/>
                    </a:lnTo>
                    <a:lnTo>
                      <a:pt x="282" y="558"/>
                    </a:lnTo>
                    <a:lnTo>
                      <a:pt x="278" y="554"/>
                    </a:lnTo>
                    <a:lnTo>
                      <a:pt x="276" y="552"/>
                    </a:lnTo>
                    <a:lnTo>
                      <a:pt x="275" y="552"/>
                    </a:lnTo>
                    <a:lnTo>
                      <a:pt x="272" y="552"/>
                    </a:lnTo>
                    <a:lnTo>
                      <a:pt x="271" y="553"/>
                    </a:lnTo>
                    <a:lnTo>
                      <a:pt x="271" y="556"/>
                    </a:lnTo>
                    <a:lnTo>
                      <a:pt x="271" y="558"/>
                    </a:lnTo>
                    <a:lnTo>
                      <a:pt x="273" y="562"/>
                    </a:lnTo>
                    <a:lnTo>
                      <a:pt x="273" y="564"/>
                    </a:lnTo>
                    <a:lnTo>
                      <a:pt x="276" y="568"/>
                    </a:lnTo>
                    <a:lnTo>
                      <a:pt x="278" y="577"/>
                    </a:lnTo>
                    <a:lnTo>
                      <a:pt x="280" y="578"/>
                    </a:lnTo>
                    <a:lnTo>
                      <a:pt x="281" y="579"/>
                    </a:lnTo>
                    <a:lnTo>
                      <a:pt x="283" y="586"/>
                    </a:lnTo>
                    <a:lnTo>
                      <a:pt x="286" y="589"/>
                    </a:lnTo>
                    <a:lnTo>
                      <a:pt x="287" y="589"/>
                    </a:lnTo>
                    <a:lnTo>
                      <a:pt x="292" y="597"/>
                    </a:lnTo>
                    <a:lnTo>
                      <a:pt x="293" y="608"/>
                    </a:lnTo>
                    <a:lnTo>
                      <a:pt x="301" y="608"/>
                    </a:lnTo>
                    <a:lnTo>
                      <a:pt x="301" y="610"/>
                    </a:lnTo>
                    <a:lnTo>
                      <a:pt x="302" y="613"/>
                    </a:lnTo>
                    <a:lnTo>
                      <a:pt x="304" y="617"/>
                    </a:lnTo>
                    <a:lnTo>
                      <a:pt x="307" y="618"/>
                    </a:lnTo>
                    <a:lnTo>
                      <a:pt x="307" y="619"/>
                    </a:lnTo>
                    <a:lnTo>
                      <a:pt x="307" y="620"/>
                    </a:lnTo>
                    <a:lnTo>
                      <a:pt x="306" y="622"/>
                    </a:lnTo>
                    <a:lnTo>
                      <a:pt x="306" y="623"/>
                    </a:lnTo>
                    <a:lnTo>
                      <a:pt x="308" y="629"/>
                    </a:lnTo>
                    <a:lnTo>
                      <a:pt x="309" y="632"/>
                    </a:lnTo>
                    <a:lnTo>
                      <a:pt x="311" y="633"/>
                    </a:lnTo>
                    <a:lnTo>
                      <a:pt x="313" y="638"/>
                    </a:lnTo>
                    <a:lnTo>
                      <a:pt x="314" y="639"/>
                    </a:lnTo>
                    <a:lnTo>
                      <a:pt x="319" y="646"/>
                    </a:lnTo>
                    <a:lnTo>
                      <a:pt x="319" y="653"/>
                    </a:lnTo>
                    <a:lnTo>
                      <a:pt x="319" y="654"/>
                    </a:lnTo>
                    <a:lnTo>
                      <a:pt x="321" y="656"/>
                    </a:lnTo>
                    <a:lnTo>
                      <a:pt x="319" y="658"/>
                    </a:lnTo>
                    <a:lnTo>
                      <a:pt x="318" y="659"/>
                    </a:lnTo>
                    <a:lnTo>
                      <a:pt x="319" y="661"/>
                    </a:lnTo>
                    <a:lnTo>
                      <a:pt x="318" y="663"/>
                    </a:lnTo>
                    <a:lnTo>
                      <a:pt x="317" y="664"/>
                    </a:lnTo>
                    <a:lnTo>
                      <a:pt x="316" y="665"/>
                    </a:lnTo>
                    <a:lnTo>
                      <a:pt x="316" y="669"/>
                    </a:lnTo>
                    <a:lnTo>
                      <a:pt x="317" y="670"/>
                    </a:lnTo>
                    <a:lnTo>
                      <a:pt x="321" y="671"/>
                    </a:lnTo>
                    <a:lnTo>
                      <a:pt x="327" y="676"/>
                    </a:lnTo>
                    <a:lnTo>
                      <a:pt x="328" y="678"/>
                    </a:lnTo>
                    <a:lnTo>
                      <a:pt x="328" y="683"/>
                    </a:lnTo>
                    <a:lnTo>
                      <a:pt x="334" y="686"/>
                    </a:lnTo>
                    <a:lnTo>
                      <a:pt x="334" y="687"/>
                    </a:lnTo>
                    <a:lnTo>
                      <a:pt x="336" y="690"/>
                    </a:lnTo>
                    <a:lnTo>
                      <a:pt x="334" y="691"/>
                    </a:lnTo>
                    <a:lnTo>
                      <a:pt x="332" y="691"/>
                    </a:lnTo>
                    <a:lnTo>
                      <a:pt x="327" y="691"/>
                    </a:lnTo>
                    <a:lnTo>
                      <a:pt x="326" y="690"/>
                    </a:lnTo>
                    <a:lnTo>
                      <a:pt x="323" y="686"/>
                    </a:lnTo>
                    <a:lnTo>
                      <a:pt x="321" y="684"/>
                    </a:lnTo>
                    <a:lnTo>
                      <a:pt x="319" y="684"/>
                    </a:lnTo>
                    <a:lnTo>
                      <a:pt x="313" y="683"/>
                    </a:lnTo>
                    <a:lnTo>
                      <a:pt x="311" y="681"/>
                    </a:lnTo>
                    <a:lnTo>
                      <a:pt x="309" y="679"/>
                    </a:lnTo>
                    <a:lnTo>
                      <a:pt x="309" y="678"/>
                    </a:lnTo>
                    <a:lnTo>
                      <a:pt x="301" y="670"/>
                    </a:lnTo>
                    <a:lnTo>
                      <a:pt x="301" y="668"/>
                    </a:lnTo>
                    <a:lnTo>
                      <a:pt x="301" y="666"/>
                    </a:lnTo>
                    <a:lnTo>
                      <a:pt x="294" y="666"/>
                    </a:lnTo>
                    <a:lnTo>
                      <a:pt x="293" y="665"/>
                    </a:lnTo>
                    <a:lnTo>
                      <a:pt x="292" y="656"/>
                    </a:lnTo>
                    <a:lnTo>
                      <a:pt x="291" y="655"/>
                    </a:lnTo>
                    <a:lnTo>
                      <a:pt x="288" y="651"/>
                    </a:lnTo>
                    <a:lnTo>
                      <a:pt x="286" y="651"/>
                    </a:lnTo>
                    <a:lnTo>
                      <a:pt x="283" y="651"/>
                    </a:lnTo>
                    <a:lnTo>
                      <a:pt x="272" y="653"/>
                    </a:lnTo>
                    <a:lnTo>
                      <a:pt x="270" y="654"/>
                    </a:lnTo>
                    <a:lnTo>
                      <a:pt x="267" y="659"/>
                    </a:lnTo>
                    <a:lnTo>
                      <a:pt x="265" y="666"/>
                    </a:lnTo>
                    <a:lnTo>
                      <a:pt x="265" y="669"/>
                    </a:lnTo>
                    <a:lnTo>
                      <a:pt x="265" y="670"/>
                    </a:lnTo>
                    <a:lnTo>
                      <a:pt x="265" y="670"/>
                    </a:lnTo>
                    <a:lnTo>
                      <a:pt x="263" y="671"/>
                    </a:lnTo>
                    <a:lnTo>
                      <a:pt x="263" y="674"/>
                    </a:lnTo>
                    <a:lnTo>
                      <a:pt x="263" y="675"/>
                    </a:lnTo>
                    <a:lnTo>
                      <a:pt x="261" y="676"/>
                    </a:lnTo>
                    <a:lnTo>
                      <a:pt x="260" y="678"/>
                    </a:lnTo>
                    <a:lnTo>
                      <a:pt x="261" y="686"/>
                    </a:lnTo>
                    <a:lnTo>
                      <a:pt x="261" y="687"/>
                    </a:lnTo>
                    <a:lnTo>
                      <a:pt x="263" y="696"/>
                    </a:lnTo>
                    <a:lnTo>
                      <a:pt x="263" y="702"/>
                    </a:lnTo>
                    <a:lnTo>
                      <a:pt x="262" y="704"/>
                    </a:lnTo>
                    <a:lnTo>
                      <a:pt x="261" y="704"/>
                    </a:lnTo>
                    <a:lnTo>
                      <a:pt x="258" y="697"/>
                    </a:lnTo>
                    <a:lnTo>
                      <a:pt x="257" y="697"/>
                    </a:lnTo>
                    <a:lnTo>
                      <a:pt x="256" y="696"/>
                    </a:lnTo>
                    <a:lnTo>
                      <a:pt x="251" y="694"/>
                    </a:lnTo>
                    <a:lnTo>
                      <a:pt x="250" y="692"/>
                    </a:lnTo>
                    <a:lnTo>
                      <a:pt x="251" y="687"/>
                    </a:lnTo>
                    <a:lnTo>
                      <a:pt x="251" y="683"/>
                    </a:lnTo>
                    <a:lnTo>
                      <a:pt x="251" y="679"/>
                    </a:lnTo>
                    <a:lnTo>
                      <a:pt x="250" y="674"/>
                    </a:lnTo>
                    <a:lnTo>
                      <a:pt x="250" y="669"/>
                    </a:lnTo>
                    <a:lnTo>
                      <a:pt x="246" y="660"/>
                    </a:lnTo>
                    <a:lnTo>
                      <a:pt x="244" y="658"/>
                    </a:lnTo>
                    <a:lnTo>
                      <a:pt x="240" y="655"/>
                    </a:lnTo>
                    <a:lnTo>
                      <a:pt x="237" y="649"/>
                    </a:lnTo>
                    <a:lnTo>
                      <a:pt x="235" y="646"/>
                    </a:lnTo>
                    <a:lnTo>
                      <a:pt x="234" y="645"/>
                    </a:lnTo>
                    <a:lnTo>
                      <a:pt x="222" y="643"/>
                    </a:lnTo>
                    <a:lnTo>
                      <a:pt x="222" y="643"/>
                    </a:lnTo>
                    <a:lnTo>
                      <a:pt x="222" y="635"/>
                    </a:lnTo>
                    <a:lnTo>
                      <a:pt x="221" y="632"/>
                    </a:lnTo>
                    <a:lnTo>
                      <a:pt x="220" y="629"/>
                    </a:lnTo>
                    <a:lnTo>
                      <a:pt x="217" y="627"/>
                    </a:lnTo>
                    <a:lnTo>
                      <a:pt x="214" y="627"/>
                    </a:lnTo>
                    <a:lnTo>
                      <a:pt x="212" y="628"/>
                    </a:lnTo>
                    <a:lnTo>
                      <a:pt x="204" y="633"/>
                    </a:lnTo>
                    <a:lnTo>
                      <a:pt x="201" y="635"/>
                    </a:lnTo>
                    <a:lnTo>
                      <a:pt x="201" y="641"/>
                    </a:lnTo>
                    <a:lnTo>
                      <a:pt x="202" y="646"/>
                    </a:lnTo>
                    <a:lnTo>
                      <a:pt x="205" y="651"/>
                    </a:lnTo>
                    <a:lnTo>
                      <a:pt x="207" y="656"/>
                    </a:lnTo>
                    <a:lnTo>
                      <a:pt x="205" y="663"/>
                    </a:lnTo>
                    <a:lnTo>
                      <a:pt x="204" y="665"/>
                    </a:lnTo>
                    <a:lnTo>
                      <a:pt x="198" y="665"/>
                    </a:lnTo>
                    <a:lnTo>
                      <a:pt x="195" y="663"/>
                    </a:lnTo>
                    <a:lnTo>
                      <a:pt x="193" y="659"/>
                    </a:lnTo>
                    <a:lnTo>
                      <a:pt x="181" y="655"/>
                    </a:lnTo>
                    <a:lnTo>
                      <a:pt x="180" y="651"/>
                    </a:lnTo>
                    <a:lnTo>
                      <a:pt x="179" y="649"/>
                    </a:lnTo>
                    <a:lnTo>
                      <a:pt x="179" y="648"/>
                    </a:lnTo>
                    <a:lnTo>
                      <a:pt x="180" y="643"/>
                    </a:lnTo>
                    <a:lnTo>
                      <a:pt x="179" y="640"/>
                    </a:lnTo>
                    <a:lnTo>
                      <a:pt x="175" y="639"/>
                    </a:lnTo>
                    <a:lnTo>
                      <a:pt x="173" y="637"/>
                    </a:lnTo>
                    <a:lnTo>
                      <a:pt x="169" y="634"/>
                    </a:lnTo>
                    <a:lnTo>
                      <a:pt x="166" y="633"/>
                    </a:lnTo>
                    <a:lnTo>
                      <a:pt x="165" y="629"/>
                    </a:lnTo>
                    <a:lnTo>
                      <a:pt x="164" y="625"/>
                    </a:lnTo>
                    <a:lnTo>
                      <a:pt x="163" y="617"/>
                    </a:lnTo>
                    <a:lnTo>
                      <a:pt x="164" y="613"/>
                    </a:lnTo>
                    <a:lnTo>
                      <a:pt x="165" y="609"/>
                    </a:lnTo>
                    <a:lnTo>
                      <a:pt x="173" y="600"/>
                    </a:lnTo>
                    <a:lnTo>
                      <a:pt x="175" y="594"/>
                    </a:lnTo>
                    <a:lnTo>
                      <a:pt x="175" y="591"/>
                    </a:lnTo>
                    <a:lnTo>
                      <a:pt x="173" y="588"/>
                    </a:lnTo>
                    <a:lnTo>
                      <a:pt x="173" y="586"/>
                    </a:lnTo>
                    <a:lnTo>
                      <a:pt x="173" y="584"/>
                    </a:lnTo>
                    <a:lnTo>
                      <a:pt x="164" y="572"/>
                    </a:lnTo>
                    <a:lnTo>
                      <a:pt x="161" y="571"/>
                    </a:lnTo>
                    <a:lnTo>
                      <a:pt x="160" y="568"/>
                    </a:lnTo>
                    <a:lnTo>
                      <a:pt x="154" y="567"/>
                    </a:lnTo>
                    <a:lnTo>
                      <a:pt x="147" y="561"/>
                    </a:lnTo>
                    <a:lnTo>
                      <a:pt x="140" y="557"/>
                    </a:lnTo>
                    <a:lnTo>
                      <a:pt x="133" y="559"/>
                    </a:lnTo>
                    <a:lnTo>
                      <a:pt x="132" y="546"/>
                    </a:lnTo>
                    <a:lnTo>
                      <a:pt x="129" y="542"/>
                    </a:lnTo>
                    <a:lnTo>
                      <a:pt x="112" y="536"/>
                    </a:lnTo>
                    <a:lnTo>
                      <a:pt x="109" y="526"/>
                    </a:lnTo>
                    <a:lnTo>
                      <a:pt x="120" y="522"/>
                    </a:lnTo>
                    <a:lnTo>
                      <a:pt x="122" y="520"/>
                    </a:lnTo>
                    <a:lnTo>
                      <a:pt x="125" y="515"/>
                    </a:lnTo>
                    <a:lnTo>
                      <a:pt x="128" y="505"/>
                    </a:lnTo>
                    <a:lnTo>
                      <a:pt x="129" y="502"/>
                    </a:lnTo>
                    <a:lnTo>
                      <a:pt x="132" y="501"/>
                    </a:lnTo>
                    <a:lnTo>
                      <a:pt x="132" y="499"/>
                    </a:lnTo>
                    <a:lnTo>
                      <a:pt x="132" y="492"/>
                    </a:lnTo>
                    <a:lnTo>
                      <a:pt x="132" y="489"/>
                    </a:lnTo>
                    <a:lnTo>
                      <a:pt x="133" y="489"/>
                    </a:lnTo>
                    <a:lnTo>
                      <a:pt x="138" y="490"/>
                    </a:lnTo>
                    <a:lnTo>
                      <a:pt x="142" y="491"/>
                    </a:lnTo>
                    <a:lnTo>
                      <a:pt x="148" y="494"/>
                    </a:lnTo>
                    <a:lnTo>
                      <a:pt x="154" y="494"/>
                    </a:lnTo>
                    <a:lnTo>
                      <a:pt x="158" y="492"/>
                    </a:lnTo>
                    <a:lnTo>
                      <a:pt x="159" y="491"/>
                    </a:lnTo>
                    <a:lnTo>
                      <a:pt x="161" y="489"/>
                    </a:lnTo>
                    <a:lnTo>
                      <a:pt x="164" y="477"/>
                    </a:lnTo>
                    <a:lnTo>
                      <a:pt x="166" y="475"/>
                    </a:lnTo>
                    <a:lnTo>
                      <a:pt x="168" y="474"/>
                    </a:lnTo>
                    <a:lnTo>
                      <a:pt x="171" y="471"/>
                    </a:lnTo>
                    <a:lnTo>
                      <a:pt x="183" y="467"/>
                    </a:lnTo>
                    <a:lnTo>
                      <a:pt x="185" y="467"/>
                    </a:lnTo>
                    <a:lnTo>
                      <a:pt x="190" y="470"/>
                    </a:lnTo>
                    <a:lnTo>
                      <a:pt x="193" y="471"/>
                    </a:lnTo>
                    <a:lnTo>
                      <a:pt x="204" y="476"/>
                    </a:lnTo>
                    <a:lnTo>
                      <a:pt x="209" y="480"/>
                    </a:lnTo>
                    <a:lnTo>
                      <a:pt x="212" y="482"/>
                    </a:lnTo>
                    <a:lnTo>
                      <a:pt x="225" y="485"/>
                    </a:lnTo>
                    <a:lnTo>
                      <a:pt x="231" y="487"/>
                    </a:lnTo>
                    <a:lnTo>
                      <a:pt x="240" y="489"/>
                    </a:lnTo>
                    <a:lnTo>
                      <a:pt x="242" y="489"/>
                    </a:lnTo>
                    <a:lnTo>
                      <a:pt x="246" y="490"/>
                    </a:lnTo>
                    <a:lnTo>
                      <a:pt x="248" y="490"/>
                    </a:lnTo>
                    <a:lnTo>
                      <a:pt x="260" y="495"/>
                    </a:lnTo>
                    <a:lnTo>
                      <a:pt x="265" y="496"/>
                    </a:lnTo>
                    <a:lnTo>
                      <a:pt x="277" y="506"/>
                    </a:lnTo>
                    <a:lnTo>
                      <a:pt x="280" y="507"/>
                    </a:lnTo>
                    <a:lnTo>
                      <a:pt x="280" y="507"/>
                    </a:lnTo>
                    <a:lnTo>
                      <a:pt x="282" y="506"/>
                    </a:lnTo>
                    <a:lnTo>
                      <a:pt x="288" y="505"/>
                    </a:lnTo>
                    <a:lnTo>
                      <a:pt x="288" y="504"/>
                    </a:lnTo>
                    <a:lnTo>
                      <a:pt x="288" y="501"/>
                    </a:lnTo>
                    <a:lnTo>
                      <a:pt x="287" y="500"/>
                    </a:lnTo>
                    <a:lnTo>
                      <a:pt x="278" y="496"/>
                    </a:lnTo>
                    <a:lnTo>
                      <a:pt x="278" y="495"/>
                    </a:lnTo>
                    <a:lnTo>
                      <a:pt x="278" y="492"/>
                    </a:lnTo>
                    <a:lnTo>
                      <a:pt x="286" y="490"/>
                    </a:lnTo>
                    <a:lnTo>
                      <a:pt x="292" y="491"/>
                    </a:lnTo>
                    <a:lnTo>
                      <a:pt x="298" y="491"/>
                    </a:lnTo>
                    <a:lnTo>
                      <a:pt x="302" y="490"/>
                    </a:lnTo>
                    <a:lnTo>
                      <a:pt x="307" y="489"/>
                    </a:lnTo>
                    <a:lnTo>
                      <a:pt x="309" y="487"/>
                    </a:lnTo>
                    <a:lnTo>
                      <a:pt x="311" y="485"/>
                    </a:lnTo>
                    <a:lnTo>
                      <a:pt x="311" y="484"/>
                    </a:lnTo>
                    <a:lnTo>
                      <a:pt x="308" y="484"/>
                    </a:lnTo>
                    <a:lnTo>
                      <a:pt x="307" y="482"/>
                    </a:lnTo>
                    <a:lnTo>
                      <a:pt x="307" y="479"/>
                    </a:lnTo>
                    <a:lnTo>
                      <a:pt x="302" y="476"/>
                    </a:lnTo>
                    <a:lnTo>
                      <a:pt x="302" y="474"/>
                    </a:lnTo>
                    <a:lnTo>
                      <a:pt x="301" y="472"/>
                    </a:lnTo>
                    <a:lnTo>
                      <a:pt x="294" y="476"/>
                    </a:lnTo>
                    <a:lnTo>
                      <a:pt x="293" y="474"/>
                    </a:lnTo>
                    <a:lnTo>
                      <a:pt x="283" y="472"/>
                    </a:lnTo>
                    <a:lnTo>
                      <a:pt x="282" y="472"/>
                    </a:lnTo>
                    <a:lnTo>
                      <a:pt x="282" y="475"/>
                    </a:lnTo>
                    <a:lnTo>
                      <a:pt x="281" y="476"/>
                    </a:lnTo>
                    <a:lnTo>
                      <a:pt x="278" y="476"/>
                    </a:lnTo>
                    <a:lnTo>
                      <a:pt x="278" y="475"/>
                    </a:lnTo>
                    <a:lnTo>
                      <a:pt x="278" y="471"/>
                    </a:lnTo>
                    <a:lnTo>
                      <a:pt x="278" y="470"/>
                    </a:lnTo>
                    <a:lnTo>
                      <a:pt x="276" y="470"/>
                    </a:lnTo>
                    <a:lnTo>
                      <a:pt x="272" y="470"/>
                    </a:lnTo>
                    <a:lnTo>
                      <a:pt x="272" y="466"/>
                    </a:lnTo>
                    <a:lnTo>
                      <a:pt x="270" y="465"/>
                    </a:lnTo>
                    <a:lnTo>
                      <a:pt x="265" y="464"/>
                    </a:lnTo>
                    <a:lnTo>
                      <a:pt x="260" y="464"/>
                    </a:lnTo>
                    <a:lnTo>
                      <a:pt x="257" y="461"/>
                    </a:lnTo>
                    <a:lnTo>
                      <a:pt x="257" y="459"/>
                    </a:lnTo>
                    <a:lnTo>
                      <a:pt x="256" y="458"/>
                    </a:lnTo>
                    <a:lnTo>
                      <a:pt x="255" y="456"/>
                    </a:lnTo>
                    <a:lnTo>
                      <a:pt x="252" y="456"/>
                    </a:lnTo>
                    <a:lnTo>
                      <a:pt x="252" y="459"/>
                    </a:lnTo>
                    <a:lnTo>
                      <a:pt x="248" y="459"/>
                    </a:lnTo>
                    <a:lnTo>
                      <a:pt x="248" y="460"/>
                    </a:lnTo>
                    <a:lnTo>
                      <a:pt x="248" y="465"/>
                    </a:lnTo>
                    <a:lnTo>
                      <a:pt x="247" y="467"/>
                    </a:lnTo>
                    <a:lnTo>
                      <a:pt x="246" y="467"/>
                    </a:lnTo>
                    <a:lnTo>
                      <a:pt x="244" y="466"/>
                    </a:lnTo>
                    <a:lnTo>
                      <a:pt x="244" y="464"/>
                    </a:lnTo>
                    <a:lnTo>
                      <a:pt x="244" y="460"/>
                    </a:lnTo>
                    <a:lnTo>
                      <a:pt x="242" y="459"/>
                    </a:lnTo>
                    <a:lnTo>
                      <a:pt x="231" y="450"/>
                    </a:lnTo>
                    <a:lnTo>
                      <a:pt x="229" y="453"/>
                    </a:lnTo>
                    <a:lnTo>
                      <a:pt x="227" y="454"/>
                    </a:lnTo>
                    <a:lnTo>
                      <a:pt x="226" y="455"/>
                    </a:lnTo>
                    <a:lnTo>
                      <a:pt x="229" y="460"/>
                    </a:lnTo>
                    <a:lnTo>
                      <a:pt x="227" y="462"/>
                    </a:lnTo>
                    <a:lnTo>
                      <a:pt x="226" y="464"/>
                    </a:lnTo>
                    <a:lnTo>
                      <a:pt x="221" y="464"/>
                    </a:lnTo>
                    <a:lnTo>
                      <a:pt x="219" y="464"/>
                    </a:lnTo>
                    <a:lnTo>
                      <a:pt x="216" y="464"/>
                    </a:lnTo>
                    <a:lnTo>
                      <a:pt x="209" y="465"/>
                    </a:lnTo>
                    <a:lnTo>
                      <a:pt x="206" y="466"/>
                    </a:lnTo>
                    <a:lnTo>
                      <a:pt x="204" y="464"/>
                    </a:lnTo>
                    <a:lnTo>
                      <a:pt x="201" y="462"/>
                    </a:lnTo>
                    <a:lnTo>
                      <a:pt x="198" y="460"/>
                    </a:lnTo>
                    <a:lnTo>
                      <a:pt x="188" y="459"/>
                    </a:lnTo>
                    <a:lnTo>
                      <a:pt x="185" y="460"/>
                    </a:lnTo>
                    <a:lnTo>
                      <a:pt x="181" y="462"/>
                    </a:lnTo>
                    <a:lnTo>
                      <a:pt x="175" y="462"/>
                    </a:lnTo>
                    <a:lnTo>
                      <a:pt x="169" y="467"/>
                    </a:lnTo>
                    <a:lnTo>
                      <a:pt x="165" y="467"/>
                    </a:lnTo>
                    <a:lnTo>
                      <a:pt x="156" y="469"/>
                    </a:lnTo>
                    <a:lnTo>
                      <a:pt x="145" y="472"/>
                    </a:lnTo>
                    <a:lnTo>
                      <a:pt x="139" y="474"/>
                    </a:lnTo>
                    <a:lnTo>
                      <a:pt x="138" y="474"/>
                    </a:lnTo>
                    <a:lnTo>
                      <a:pt x="135" y="472"/>
                    </a:lnTo>
                    <a:lnTo>
                      <a:pt x="134" y="469"/>
                    </a:lnTo>
                    <a:lnTo>
                      <a:pt x="134" y="466"/>
                    </a:lnTo>
                    <a:lnTo>
                      <a:pt x="133" y="465"/>
                    </a:lnTo>
                    <a:lnTo>
                      <a:pt x="130" y="462"/>
                    </a:lnTo>
                    <a:lnTo>
                      <a:pt x="127" y="455"/>
                    </a:lnTo>
                    <a:lnTo>
                      <a:pt x="125" y="455"/>
                    </a:lnTo>
                    <a:lnTo>
                      <a:pt x="125" y="465"/>
                    </a:lnTo>
                    <a:lnTo>
                      <a:pt x="124" y="466"/>
                    </a:lnTo>
                    <a:lnTo>
                      <a:pt x="115" y="474"/>
                    </a:lnTo>
                    <a:lnTo>
                      <a:pt x="114" y="476"/>
                    </a:lnTo>
                    <a:lnTo>
                      <a:pt x="114" y="480"/>
                    </a:lnTo>
                    <a:lnTo>
                      <a:pt x="114" y="480"/>
                    </a:lnTo>
                    <a:lnTo>
                      <a:pt x="112" y="480"/>
                    </a:lnTo>
                    <a:lnTo>
                      <a:pt x="107" y="475"/>
                    </a:lnTo>
                    <a:lnTo>
                      <a:pt x="108" y="470"/>
                    </a:lnTo>
                    <a:lnTo>
                      <a:pt x="108" y="466"/>
                    </a:lnTo>
                    <a:lnTo>
                      <a:pt x="105" y="464"/>
                    </a:lnTo>
                    <a:lnTo>
                      <a:pt x="104" y="462"/>
                    </a:lnTo>
                    <a:lnTo>
                      <a:pt x="104" y="460"/>
                    </a:lnTo>
                    <a:lnTo>
                      <a:pt x="103" y="455"/>
                    </a:lnTo>
                    <a:lnTo>
                      <a:pt x="97" y="455"/>
                    </a:lnTo>
                    <a:lnTo>
                      <a:pt x="92" y="439"/>
                    </a:lnTo>
                    <a:lnTo>
                      <a:pt x="88" y="436"/>
                    </a:lnTo>
                    <a:lnTo>
                      <a:pt x="84" y="436"/>
                    </a:lnTo>
                    <a:lnTo>
                      <a:pt x="83" y="435"/>
                    </a:lnTo>
                    <a:lnTo>
                      <a:pt x="82" y="434"/>
                    </a:lnTo>
                    <a:lnTo>
                      <a:pt x="81" y="426"/>
                    </a:lnTo>
                    <a:lnTo>
                      <a:pt x="77" y="424"/>
                    </a:lnTo>
                    <a:lnTo>
                      <a:pt x="77" y="424"/>
                    </a:lnTo>
                    <a:lnTo>
                      <a:pt x="74" y="424"/>
                    </a:lnTo>
                    <a:lnTo>
                      <a:pt x="69" y="426"/>
                    </a:lnTo>
                    <a:lnTo>
                      <a:pt x="69" y="426"/>
                    </a:lnTo>
                    <a:lnTo>
                      <a:pt x="68" y="426"/>
                    </a:lnTo>
                    <a:lnTo>
                      <a:pt x="64" y="419"/>
                    </a:lnTo>
                    <a:lnTo>
                      <a:pt x="66" y="416"/>
                    </a:lnTo>
                    <a:lnTo>
                      <a:pt x="66" y="409"/>
                    </a:lnTo>
                    <a:lnTo>
                      <a:pt x="72" y="408"/>
                    </a:lnTo>
                    <a:lnTo>
                      <a:pt x="73" y="405"/>
                    </a:lnTo>
                    <a:lnTo>
                      <a:pt x="77" y="407"/>
                    </a:lnTo>
                    <a:lnTo>
                      <a:pt x="83" y="404"/>
                    </a:lnTo>
                    <a:lnTo>
                      <a:pt x="87" y="405"/>
                    </a:lnTo>
                    <a:lnTo>
                      <a:pt x="89" y="407"/>
                    </a:lnTo>
                    <a:lnTo>
                      <a:pt x="92" y="410"/>
                    </a:lnTo>
                    <a:lnTo>
                      <a:pt x="93" y="410"/>
                    </a:lnTo>
                    <a:lnTo>
                      <a:pt x="97" y="409"/>
                    </a:lnTo>
                    <a:lnTo>
                      <a:pt x="98" y="408"/>
                    </a:lnTo>
                    <a:lnTo>
                      <a:pt x="99" y="407"/>
                    </a:lnTo>
                    <a:lnTo>
                      <a:pt x="105" y="408"/>
                    </a:lnTo>
                    <a:lnTo>
                      <a:pt x="107" y="407"/>
                    </a:lnTo>
                    <a:lnTo>
                      <a:pt x="107" y="405"/>
                    </a:lnTo>
                    <a:lnTo>
                      <a:pt x="105" y="404"/>
                    </a:lnTo>
                    <a:lnTo>
                      <a:pt x="102" y="402"/>
                    </a:lnTo>
                    <a:lnTo>
                      <a:pt x="101" y="392"/>
                    </a:lnTo>
                    <a:lnTo>
                      <a:pt x="96" y="390"/>
                    </a:lnTo>
                    <a:lnTo>
                      <a:pt x="92" y="390"/>
                    </a:lnTo>
                    <a:lnTo>
                      <a:pt x="91" y="392"/>
                    </a:lnTo>
                    <a:lnTo>
                      <a:pt x="88" y="394"/>
                    </a:lnTo>
                    <a:lnTo>
                      <a:pt x="87" y="395"/>
                    </a:lnTo>
                    <a:lnTo>
                      <a:pt x="86" y="394"/>
                    </a:lnTo>
                    <a:lnTo>
                      <a:pt x="84" y="393"/>
                    </a:lnTo>
                    <a:lnTo>
                      <a:pt x="83" y="393"/>
                    </a:lnTo>
                    <a:lnTo>
                      <a:pt x="77" y="394"/>
                    </a:lnTo>
                    <a:lnTo>
                      <a:pt x="74" y="395"/>
                    </a:lnTo>
                    <a:lnTo>
                      <a:pt x="67" y="393"/>
                    </a:lnTo>
                    <a:lnTo>
                      <a:pt x="64" y="394"/>
                    </a:lnTo>
                    <a:lnTo>
                      <a:pt x="64" y="397"/>
                    </a:lnTo>
                    <a:lnTo>
                      <a:pt x="64" y="399"/>
                    </a:lnTo>
                    <a:lnTo>
                      <a:pt x="66" y="400"/>
                    </a:lnTo>
                    <a:lnTo>
                      <a:pt x="66" y="402"/>
                    </a:lnTo>
                    <a:lnTo>
                      <a:pt x="64" y="403"/>
                    </a:lnTo>
                    <a:lnTo>
                      <a:pt x="62" y="404"/>
                    </a:lnTo>
                    <a:lnTo>
                      <a:pt x="59" y="404"/>
                    </a:lnTo>
                    <a:lnTo>
                      <a:pt x="58" y="395"/>
                    </a:lnTo>
                    <a:lnTo>
                      <a:pt x="57" y="393"/>
                    </a:lnTo>
                    <a:lnTo>
                      <a:pt x="56" y="390"/>
                    </a:lnTo>
                    <a:lnTo>
                      <a:pt x="43" y="379"/>
                    </a:lnTo>
                    <a:lnTo>
                      <a:pt x="40" y="375"/>
                    </a:lnTo>
                    <a:lnTo>
                      <a:pt x="37" y="373"/>
                    </a:lnTo>
                    <a:lnTo>
                      <a:pt x="33" y="369"/>
                    </a:lnTo>
                    <a:lnTo>
                      <a:pt x="20" y="368"/>
                    </a:lnTo>
                    <a:lnTo>
                      <a:pt x="18" y="366"/>
                    </a:lnTo>
                    <a:lnTo>
                      <a:pt x="11" y="357"/>
                    </a:lnTo>
                    <a:lnTo>
                      <a:pt x="10" y="354"/>
                    </a:lnTo>
                    <a:lnTo>
                      <a:pt x="7" y="352"/>
                    </a:lnTo>
                    <a:lnTo>
                      <a:pt x="7" y="349"/>
                    </a:lnTo>
                    <a:lnTo>
                      <a:pt x="9" y="346"/>
                    </a:lnTo>
                    <a:lnTo>
                      <a:pt x="9" y="344"/>
                    </a:lnTo>
                    <a:lnTo>
                      <a:pt x="10" y="341"/>
                    </a:lnTo>
                    <a:lnTo>
                      <a:pt x="10" y="338"/>
                    </a:lnTo>
                    <a:lnTo>
                      <a:pt x="0" y="336"/>
                    </a:lnTo>
                    <a:lnTo>
                      <a:pt x="0" y="33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1" name="Freeform 1540">
                <a:extLst>
                  <a:ext uri="{FF2B5EF4-FFF2-40B4-BE49-F238E27FC236}">
                    <a16:creationId xmlns:a16="http://schemas.microsoft.com/office/drawing/2014/main" id="{9C244CD2-09F0-C98B-F7BD-13CAB2B63FF4}"/>
                  </a:ext>
                </a:extLst>
              </p:cNvPr>
              <p:cNvSpPr>
                <a:spLocks/>
              </p:cNvSpPr>
              <p:nvPr/>
            </p:nvSpPr>
            <p:spPr bwMode="auto">
              <a:xfrm>
                <a:off x="6630988" y="6281738"/>
                <a:ext cx="285750" cy="188913"/>
              </a:xfrm>
              <a:custGeom>
                <a:avLst/>
                <a:gdLst/>
                <a:ahLst/>
                <a:cxnLst>
                  <a:cxn ang="0">
                    <a:pos x="77" y="60"/>
                  </a:cxn>
                  <a:cxn ang="0">
                    <a:pos x="72" y="52"/>
                  </a:cxn>
                  <a:cxn ang="0">
                    <a:pos x="55" y="37"/>
                  </a:cxn>
                  <a:cxn ang="0">
                    <a:pos x="42" y="30"/>
                  </a:cxn>
                  <a:cxn ang="0">
                    <a:pos x="32" y="27"/>
                  </a:cxn>
                  <a:cxn ang="0">
                    <a:pos x="21" y="27"/>
                  </a:cxn>
                  <a:cxn ang="0">
                    <a:pos x="14" y="22"/>
                  </a:cxn>
                  <a:cxn ang="0">
                    <a:pos x="14" y="26"/>
                  </a:cxn>
                  <a:cxn ang="0">
                    <a:pos x="7" y="29"/>
                  </a:cxn>
                  <a:cxn ang="0">
                    <a:pos x="0" y="29"/>
                  </a:cxn>
                  <a:cxn ang="0">
                    <a:pos x="0" y="25"/>
                  </a:cxn>
                  <a:cxn ang="0">
                    <a:pos x="7" y="24"/>
                  </a:cxn>
                  <a:cxn ang="0">
                    <a:pos x="19" y="16"/>
                  </a:cxn>
                  <a:cxn ang="0">
                    <a:pos x="24" y="7"/>
                  </a:cxn>
                  <a:cxn ang="0">
                    <a:pos x="33" y="5"/>
                  </a:cxn>
                  <a:cxn ang="0">
                    <a:pos x="42" y="0"/>
                  </a:cxn>
                  <a:cxn ang="0">
                    <a:pos x="47" y="1"/>
                  </a:cxn>
                  <a:cxn ang="0">
                    <a:pos x="55" y="10"/>
                  </a:cxn>
                  <a:cxn ang="0">
                    <a:pos x="56" y="17"/>
                  </a:cxn>
                  <a:cxn ang="0">
                    <a:pos x="58" y="20"/>
                  </a:cxn>
                  <a:cxn ang="0">
                    <a:pos x="68" y="27"/>
                  </a:cxn>
                  <a:cxn ang="0">
                    <a:pos x="73" y="31"/>
                  </a:cxn>
                  <a:cxn ang="0">
                    <a:pos x="77" y="32"/>
                  </a:cxn>
                  <a:cxn ang="0">
                    <a:pos x="92" y="37"/>
                  </a:cxn>
                  <a:cxn ang="0">
                    <a:pos x="106" y="40"/>
                  </a:cxn>
                  <a:cxn ang="0">
                    <a:pos x="111" y="39"/>
                  </a:cxn>
                  <a:cxn ang="0">
                    <a:pos x="122" y="36"/>
                  </a:cxn>
                  <a:cxn ang="0">
                    <a:pos x="127" y="44"/>
                  </a:cxn>
                  <a:cxn ang="0">
                    <a:pos x="134" y="52"/>
                  </a:cxn>
                  <a:cxn ang="0">
                    <a:pos x="133" y="62"/>
                  </a:cxn>
                  <a:cxn ang="0">
                    <a:pos x="135" y="65"/>
                  </a:cxn>
                  <a:cxn ang="0">
                    <a:pos x="134" y="71"/>
                  </a:cxn>
                  <a:cxn ang="0">
                    <a:pos x="143" y="87"/>
                  </a:cxn>
                  <a:cxn ang="0">
                    <a:pos x="149" y="90"/>
                  </a:cxn>
                  <a:cxn ang="0">
                    <a:pos x="173" y="96"/>
                  </a:cxn>
                  <a:cxn ang="0">
                    <a:pos x="180" y="97"/>
                  </a:cxn>
                  <a:cxn ang="0">
                    <a:pos x="180" y="109"/>
                  </a:cxn>
                  <a:cxn ang="0">
                    <a:pos x="175" y="118"/>
                  </a:cxn>
                  <a:cxn ang="0">
                    <a:pos x="173" y="118"/>
                  </a:cxn>
                  <a:cxn ang="0">
                    <a:pos x="168" y="114"/>
                  </a:cxn>
                  <a:cxn ang="0">
                    <a:pos x="163" y="114"/>
                  </a:cxn>
                  <a:cxn ang="0">
                    <a:pos x="163" y="118"/>
                  </a:cxn>
                  <a:cxn ang="0">
                    <a:pos x="162" y="119"/>
                  </a:cxn>
                  <a:cxn ang="0">
                    <a:pos x="158" y="118"/>
                  </a:cxn>
                  <a:cxn ang="0">
                    <a:pos x="152" y="107"/>
                  </a:cxn>
                  <a:cxn ang="0">
                    <a:pos x="139" y="103"/>
                  </a:cxn>
                  <a:cxn ang="0">
                    <a:pos x="140" y="94"/>
                  </a:cxn>
                  <a:cxn ang="0">
                    <a:pos x="134" y="92"/>
                  </a:cxn>
                  <a:cxn ang="0">
                    <a:pos x="133" y="91"/>
                  </a:cxn>
                  <a:cxn ang="0">
                    <a:pos x="134" y="86"/>
                  </a:cxn>
                  <a:cxn ang="0">
                    <a:pos x="127" y="81"/>
                  </a:cxn>
                  <a:cxn ang="0">
                    <a:pos x="123" y="81"/>
                  </a:cxn>
                  <a:cxn ang="0">
                    <a:pos x="122" y="72"/>
                  </a:cxn>
                  <a:cxn ang="0">
                    <a:pos x="111" y="73"/>
                  </a:cxn>
                  <a:cxn ang="0">
                    <a:pos x="97" y="75"/>
                  </a:cxn>
                  <a:cxn ang="0">
                    <a:pos x="83" y="72"/>
                  </a:cxn>
                  <a:cxn ang="0">
                    <a:pos x="78" y="66"/>
                  </a:cxn>
                </a:cxnLst>
                <a:rect l="0" t="0" r="r" b="b"/>
                <a:pathLst>
                  <a:path w="180" h="119">
                    <a:moveTo>
                      <a:pt x="78" y="66"/>
                    </a:moveTo>
                    <a:lnTo>
                      <a:pt x="77" y="60"/>
                    </a:lnTo>
                    <a:lnTo>
                      <a:pt x="75" y="55"/>
                    </a:lnTo>
                    <a:lnTo>
                      <a:pt x="72" y="52"/>
                    </a:lnTo>
                    <a:lnTo>
                      <a:pt x="66" y="47"/>
                    </a:lnTo>
                    <a:lnTo>
                      <a:pt x="55" y="37"/>
                    </a:lnTo>
                    <a:lnTo>
                      <a:pt x="48" y="34"/>
                    </a:lnTo>
                    <a:lnTo>
                      <a:pt x="42" y="30"/>
                    </a:lnTo>
                    <a:lnTo>
                      <a:pt x="36" y="27"/>
                    </a:lnTo>
                    <a:lnTo>
                      <a:pt x="32" y="27"/>
                    </a:lnTo>
                    <a:lnTo>
                      <a:pt x="30" y="27"/>
                    </a:lnTo>
                    <a:lnTo>
                      <a:pt x="21" y="27"/>
                    </a:lnTo>
                    <a:lnTo>
                      <a:pt x="16" y="22"/>
                    </a:lnTo>
                    <a:lnTo>
                      <a:pt x="14" y="22"/>
                    </a:lnTo>
                    <a:lnTo>
                      <a:pt x="12" y="25"/>
                    </a:lnTo>
                    <a:lnTo>
                      <a:pt x="14" y="26"/>
                    </a:lnTo>
                    <a:lnTo>
                      <a:pt x="12" y="27"/>
                    </a:lnTo>
                    <a:lnTo>
                      <a:pt x="7" y="29"/>
                    </a:lnTo>
                    <a:lnTo>
                      <a:pt x="1" y="29"/>
                    </a:lnTo>
                    <a:lnTo>
                      <a:pt x="0" y="29"/>
                    </a:lnTo>
                    <a:lnTo>
                      <a:pt x="0" y="26"/>
                    </a:lnTo>
                    <a:lnTo>
                      <a:pt x="0" y="25"/>
                    </a:lnTo>
                    <a:lnTo>
                      <a:pt x="2" y="25"/>
                    </a:lnTo>
                    <a:lnTo>
                      <a:pt x="7" y="24"/>
                    </a:lnTo>
                    <a:lnTo>
                      <a:pt x="14" y="19"/>
                    </a:lnTo>
                    <a:lnTo>
                      <a:pt x="19" y="16"/>
                    </a:lnTo>
                    <a:lnTo>
                      <a:pt x="21" y="14"/>
                    </a:lnTo>
                    <a:lnTo>
                      <a:pt x="24" y="7"/>
                    </a:lnTo>
                    <a:lnTo>
                      <a:pt x="26" y="6"/>
                    </a:lnTo>
                    <a:lnTo>
                      <a:pt x="33" y="5"/>
                    </a:lnTo>
                    <a:lnTo>
                      <a:pt x="40" y="1"/>
                    </a:lnTo>
                    <a:lnTo>
                      <a:pt x="42" y="0"/>
                    </a:lnTo>
                    <a:lnTo>
                      <a:pt x="45" y="0"/>
                    </a:lnTo>
                    <a:lnTo>
                      <a:pt x="47" y="1"/>
                    </a:lnTo>
                    <a:lnTo>
                      <a:pt x="52" y="7"/>
                    </a:lnTo>
                    <a:lnTo>
                      <a:pt x="55" y="10"/>
                    </a:lnTo>
                    <a:lnTo>
                      <a:pt x="56" y="11"/>
                    </a:lnTo>
                    <a:lnTo>
                      <a:pt x="56" y="17"/>
                    </a:lnTo>
                    <a:lnTo>
                      <a:pt x="57" y="19"/>
                    </a:lnTo>
                    <a:lnTo>
                      <a:pt x="58" y="20"/>
                    </a:lnTo>
                    <a:lnTo>
                      <a:pt x="62" y="22"/>
                    </a:lnTo>
                    <a:lnTo>
                      <a:pt x="68" y="27"/>
                    </a:lnTo>
                    <a:lnTo>
                      <a:pt x="71" y="30"/>
                    </a:lnTo>
                    <a:lnTo>
                      <a:pt x="73" y="31"/>
                    </a:lnTo>
                    <a:lnTo>
                      <a:pt x="75" y="32"/>
                    </a:lnTo>
                    <a:lnTo>
                      <a:pt x="77" y="32"/>
                    </a:lnTo>
                    <a:lnTo>
                      <a:pt x="88" y="32"/>
                    </a:lnTo>
                    <a:lnTo>
                      <a:pt x="92" y="37"/>
                    </a:lnTo>
                    <a:lnTo>
                      <a:pt x="101" y="40"/>
                    </a:lnTo>
                    <a:lnTo>
                      <a:pt x="106" y="40"/>
                    </a:lnTo>
                    <a:lnTo>
                      <a:pt x="108" y="39"/>
                    </a:lnTo>
                    <a:lnTo>
                      <a:pt x="111" y="39"/>
                    </a:lnTo>
                    <a:lnTo>
                      <a:pt x="113" y="37"/>
                    </a:lnTo>
                    <a:lnTo>
                      <a:pt x="122" y="36"/>
                    </a:lnTo>
                    <a:lnTo>
                      <a:pt x="125" y="39"/>
                    </a:lnTo>
                    <a:lnTo>
                      <a:pt x="127" y="44"/>
                    </a:lnTo>
                    <a:lnTo>
                      <a:pt x="128" y="47"/>
                    </a:lnTo>
                    <a:lnTo>
                      <a:pt x="134" y="52"/>
                    </a:lnTo>
                    <a:lnTo>
                      <a:pt x="134" y="56"/>
                    </a:lnTo>
                    <a:lnTo>
                      <a:pt x="133" y="62"/>
                    </a:lnTo>
                    <a:lnTo>
                      <a:pt x="134" y="63"/>
                    </a:lnTo>
                    <a:lnTo>
                      <a:pt x="135" y="65"/>
                    </a:lnTo>
                    <a:lnTo>
                      <a:pt x="137" y="66"/>
                    </a:lnTo>
                    <a:lnTo>
                      <a:pt x="134" y="71"/>
                    </a:lnTo>
                    <a:lnTo>
                      <a:pt x="140" y="76"/>
                    </a:lnTo>
                    <a:lnTo>
                      <a:pt x="143" y="87"/>
                    </a:lnTo>
                    <a:lnTo>
                      <a:pt x="144" y="90"/>
                    </a:lnTo>
                    <a:lnTo>
                      <a:pt x="149" y="90"/>
                    </a:lnTo>
                    <a:lnTo>
                      <a:pt x="155" y="94"/>
                    </a:lnTo>
                    <a:lnTo>
                      <a:pt x="173" y="96"/>
                    </a:lnTo>
                    <a:lnTo>
                      <a:pt x="180" y="94"/>
                    </a:lnTo>
                    <a:lnTo>
                      <a:pt x="180" y="97"/>
                    </a:lnTo>
                    <a:lnTo>
                      <a:pt x="179" y="99"/>
                    </a:lnTo>
                    <a:lnTo>
                      <a:pt x="180" y="109"/>
                    </a:lnTo>
                    <a:lnTo>
                      <a:pt x="179" y="114"/>
                    </a:lnTo>
                    <a:lnTo>
                      <a:pt x="175" y="118"/>
                    </a:lnTo>
                    <a:lnTo>
                      <a:pt x="174" y="118"/>
                    </a:lnTo>
                    <a:lnTo>
                      <a:pt x="173" y="118"/>
                    </a:lnTo>
                    <a:lnTo>
                      <a:pt x="171" y="117"/>
                    </a:lnTo>
                    <a:lnTo>
                      <a:pt x="168" y="114"/>
                    </a:lnTo>
                    <a:lnTo>
                      <a:pt x="165" y="113"/>
                    </a:lnTo>
                    <a:lnTo>
                      <a:pt x="163" y="114"/>
                    </a:lnTo>
                    <a:lnTo>
                      <a:pt x="162" y="116"/>
                    </a:lnTo>
                    <a:lnTo>
                      <a:pt x="163" y="118"/>
                    </a:lnTo>
                    <a:lnTo>
                      <a:pt x="162" y="119"/>
                    </a:lnTo>
                    <a:lnTo>
                      <a:pt x="162" y="119"/>
                    </a:lnTo>
                    <a:lnTo>
                      <a:pt x="159" y="119"/>
                    </a:lnTo>
                    <a:lnTo>
                      <a:pt x="158" y="118"/>
                    </a:lnTo>
                    <a:lnTo>
                      <a:pt x="155" y="114"/>
                    </a:lnTo>
                    <a:lnTo>
                      <a:pt x="152" y="107"/>
                    </a:lnTo>
                    <a:lnTo>
                      <a:pt x="143" y="104"/>
                    </a:lnTo>
                    <a:lnTo>
                      <a:pt x="139" y="103"/>
                    </a:lnTo>
                    <a:lnTo>
                      <a:pt x="140" y="97"/>
                    </a:lnTo>
                    <a:lnTo>
                      <a:pt x="140" y="94"/>
                    </a:lnTo>
                    <a:lnTo>
                      <a:pt x="139" y="93"/>
                    </a:lnTo>
                    <a:lnTo>
                      <a:pt x="134" y="92"/>
                    </a:lnTo>
                    <a:lnTo>
                      <a:pt x="133" y="91"/>
                    </a:lnTo>
                    <a:lnTo>
                      <a:pt x="133" y="91"/>
                    </a:lnTo>
                    <a:lnTo>
                      <a:pt x="134" y="87"/>
                    </a:lnTo>
                    <a:lnTo>
                      <a:pt x="134" y="86"/>
                    </a:lnTo>
                    <a:lnTo>
                      <a:pt x="132" y="86"/>
                    </a:lnTo>
                    <a:lnTo>
                      <a:pt x="127" y="81"/>
                    </a:lnTo>
                    <a:lnTo>
                      <a:pt x="123" y="82"/>
                    </a:lnTo>
                    <a:lnTo>
                      <a:pt x="123" y="81"/>
                    </a:lnTo>
                    <a:lnTo>
                      <a:pt x="123" y="73"/>
                    </a:lnTo>
                    <a:lnTo>
                      <a:pt x="122" y="72"/>
                    </a:lnTo>
                    <a:lnTo>
                      <a:pt x="118" y="72"/>
                    </a:lnTo>
                    <a:lnTo>
                      <a:pt x="111" y="73"/>
                    </a:lnTo>
                    <a:lnTo>
                      <a:pt x="102" y="73"/>
                    </a:lnTo>
                    <a:lnTo>
                      <a:pt x="97" y="75"/>
                    </a:lnTo>
                    <a:lnTo>
                      <a:pt x="92" y="75"/>
                    </a:lnTo>
                    <a:lnTo>
                      <a:pt x="83" y="72"/>
                    </a:lnTo>
                    <a:lnTo>
                      <a:pt x="79" y="67"/>
                    </a:lnTo>
                    <a:lnTo>
                      <a:pt x="78" y="6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2" name="Freeform 1541">
                <a:extLst>
                  <a:ext uri="{FF2B5EF4-FFF2-40B4-BE49-F238E27FC236}">
                    <a16:creationId xmlns:a16="http://schemas.microsoft.com/office/drawing/2014/main" id="{40881941-2046-2890-0FE8-812BDA4F908E}"/>
                  </a:ext>
                </a:extLst>
              </p:cNvPr>
              <p:cNvSpPr>
                <a:spLocks/>
              </p:cNvSpPr>
              <p:nvPr/>
            </p:nvSpPr>
            <p:spPr bwMode="auto">
              <a:xfrm>
                <a:off x="6630988" y="6281738"/>
                <a:ext cx="285750" cy="188913"/>
              </a:xfrm>
              <a:custGeom>
                <a:avLst/>
                <a:gdLst/>
                <a:ahLst/>
                <a:cxnLst>
                  <a:cxn ang="0">
                    <a:pos x="77" y="60"/>
                  </a:cxn>
                  <a:cxn ang="0">
                    <a:pos x="72" y="52"/>
                  </a:cxn>
                  <a:cxn ang="0">
                    <a:pos x="55" y="37"/>
                  </a:cxn>
                  <a:cxn ang="0">
                    <a:pos x="42" y="30"/>
                  </a:cxn>
                  <a:cxn ang="0">
                    <a:pos x="32" y="27"/>
                  </a:cxn>
                  <a:cxn ang="0">
                    <a:pos x="21" y="27"/>
                  </a:cxn>
                  <a:cxn ang="0">
                    <a:pos x="14" y="22"/>
                  </a:cxn>
                  <a:cxn ang="0">
                    <a:pos x="14" y="26"/>
                  </a:cxn>
                  <a:cxn ang="0">
                    <a:pos x="7" y="29"/>
                  </a:cxn>
                  <a:cxn ang="0">
                    <a:pos x="0" y="29"/>
                  </a:cxn>
                  <a:cxn ang="0">
                    <a:pos x="0" y="25"/>
                  </a:cxn>
                  <a:cxn ang="0">
                    <a:pos x="7" y="24"/>
                  </a:cxn>
                  <a:cxn ang="0">
                    <a:pos x="19" y="16"/>
                  </a:cxn>
                  <a:cxn ang="0">
                    <a:pos x="24" y="7"/>
                  </a:cxn>
                  <a:cxn ang="0">
                    <a:pos x="33" y="5"/>
                  </a:cxn>
                  <a:cxn ang="0">
                    <a:pos x="42" y="0"/>
                  </a:cxn>
                  <a:cxn ang="0">
                    <a:pos x="47" y="1"/>
                  </a:cxn>
                  <a:cxn ang="0">
                    <a:pos x="55" y="10"/>
                  </a:cxn>
                  <a:cxn ang="0">
                    <a:pos x="56" y="17"/>
                  </a:cxn>
                  <a:cxn ang="0">
                    <a:pos x="58" y="20"/>
                  </a:cxn>
                  <a:cxn ang="0">
                    <a:pos x="68" y="27"/>
                  </a:cxn>
                  <a:cxn ang="0">
                    <a:pos x="73" y="31"/>
                  </a:cxn>
                  <a:cxn ang="0">
                    <a:pos x="77" y="32"/>
                  </a:cxn>
                  <a:cxn ang="0">
                    <a:pos x="92" y="37"/>
                  </a:cxn>
                  <a:cxn ang="0">
                    <a:pos x="106" y="40"/>
                  </a:cxn>
                  <a:cxn ang="0">
                    <a:pos x="111" y="39"/>
                  </a:cxn>
                  <a:cxn ang="0">
                    <a:pos x="122" y="36"/>
                  </a:cxn>
                  <a:cxn ang="0">
                    <a:pos x="127" y="44"/>
                  </a:cxn>
                  <a:cxn ang="0">
                    <a:pos x="134" y="52"/>
                  </a:cxn>
                  <a:cxn ang="0">
                    <a:pos x="133" y="62"/>
                  </a:cxn>
                  <a:cxn ang="0">
                    <a:pos x="135" y="65"/>
                  </a:cxn>
                  <a:cxn ang="0">
                    <a:pos x="134" y="71"/>
                  </a:cxn>
                  <a:cxn ang="0">
                    <a:pos x="143" y="87"/>
                  </a:cxn>
                  <a:cxn ang="0">
                    <a:pos x="149" y="90"/>
                  </a:cxn>
                  <a:cxn ang="0">
                    <a:pos x="173" y="96"/>
                  </a:cxn>
                  <a:cxn ang="0">
                    <a:pos x="180" y="97"/>
                  </a:cxn>
                  <a:cxn ang="0">
                    <a:pos x="180" y="109"/>
                  </a:cxn>
                  <a:cxn ang="0">
                    <a:pos x="175" y="118"/>
                  </a:cxn>
                  <a:cxn ang="0">
                    <a:pos x="173" y="118"/>
                  </a:cxn>
                  <a:cxn ang="0">
                    <a:pos x="168" y="114"/>
                  </a:cxn>
                  <a:cxn ang="0">
                    <a:pos x="163" y="114"/>
                  </a:cxn>
                  <a:cxn ang="0">
                    <a:pos x="163" y="118"/>
                  </a:cxn>
                  <a:cxn ang="0">
                    <a:pos x="162" y="119"/>
                  </a:cxn>
                  <a:cxn ang="0">
                    <a:pos x="158" y="118"/>
                  </a:cxn>
                  <a:cxn ang="0">
                    <a:pos x="152" y="107"/>
                  </a:cxn>
                  <a:cxn ang="0">
                    <a:pos x="139" y="103"/>
                  </a:cxn>
                  <a:cxn ang="0">
                    <a:pos x="140" y="94"/>
                  </a:cxn>
                  <a:cxn ang="0">
                    <a:pos x="134" y="92"/>
                  </a:cxn>
                  <a:cxn ang="0">
                    <a:pos x="133" y="91"/>
                  </a:cxn>
                  <a:cxn ang="0">
                    <a:pos x="134" y="86"/>
                  </a:cxn>
                  <a:cxn ang="0">
                    <a:pos x="127" y="81"/>
                  </a:cxn>
                  <a:cxn ang="0">
                    <a:pos x="123" y="81"/>
                  </a:cxn>
                  <a:cxn ang="0">
                    <a:pos x="122" y="72"/>
                  </a:cxn>
                  <a:cxn ang="0">
                    <a:pos x="111" y="73"/>
                  </a:cxn>
                  <a:cxn ang="0">
                    <a:pos x="97" y="75"/>
                  </a:cxn>
                  <a:cxn ang="0">
                    <a:pos x="83" y="72"/>
                  </a:cxn>
                  <a:cxn ang="0">
                    <a:pos x="78" y="66"/>
                  </a:cxn>
                </a:cxnLst>
                <a:rect l="0" t="0" r="r" b="b"/>
                <a:pathLst>
                  <a:path w="180" h="119">
                    <a:moveTo>
                      <a:pt x="78" y="66"/>
                    </a:moveTo>
                    <a:lnTo>
                      <a:pt x="77" y="60"/>
                    </a:lnTo>
                    <a:lnTo>
                      <a:pt x="75" y="55"/>
                    </a:lnTo>
                    <a:lnTo>
                      <a:pt x="72" y="52"/>
                    </a:lnTo>
                    <a:lnTo>
                      <a:pt x="66" y="47"/>
                    </a:lnTo>
                    <a:lnTo>
                      <a:pt x="55" y="37"/>
                    </a:lnTo>
                    <a:lnTo>
                      <a:pt x="48" y="34"/>
                    </a:lnTo>
                    <a:lnTo>
                      <a:pt x="42" y="30"/>
                    </a:lnTo>
                    <a:lnTo>
                      <a:pt x="36" y="27"/>
                    </a:lnTo>
                    <a:lnTo>
                      <a:pt x="32" y="27"/>
                    </a:lnTo>
                    <a:lnTo>
                      <a:pt x="30" y="27"/>
                    </a:lnTo>
                    <a:lnTo>
                      <a:pt x="21" y="27"/>
                    </a:lnTo>
                    <a:lnTo>
                      <a:pt x="16" y="22"/>
                    </a:lnTo>
                    <a:lnTo>
                      <a:pt x="14" y="22"/>
                    </a:lnTo>
                    <a:lnTo>
                      <a:pt x="12" y="25"/>
                    </a:lnTo>
                    <a:lnTo>
                      <a:pt x="14" y="26"/>
                    </a:lnTo>
                    <a:lnTo>
                      <a:pt x="12" y="27"/>
                    </a:lnTo>
                    <a:lnTo>
                      <a:pt x="7" y="29"/>
                    </a:lnTo>
                    <a:lnTo>
                      <a:pt x="1" y="29"/>
                    </a:lnTo>
                    <a:lnTo>
                      <a:pt x="0" y="29"/>
                    </a:lnTo>
                    <a:lnTo>
                      <a:pt x="0" y="26"/>
                    </a:lnTo>
                    <a:lnTo>
                      <a:pt x="0" y="25"/>
                    </a:lnTo>
                    <a:lnTo>
                      <a:pt x="2" y="25"/>
                    </a:lnTo>
                    <a:lnTo>
                      <a:pt x="7" y="24"/>
                    </a:lnTo>
                    <a:lnTo>
                      <a:pt x="14" y="19"/>
                    </a:lnTo>
                    <a:lnTo>
                      <a:pt x="19" y="16"/>
                    </a:lnTo>
                    <a:lnTo>
                      <a:pt x="21" y="14"/>
                    </a:lnTo>
                    <a:lnTo>
                      <a:pt x="24" y="7"/>
                    </a:lnTo>
                    <a:lnTo>
                      <a:pt x="26" y="6"/>
                    </a:lnTo>
                    <a:lnTo>
                      <a:pt x="33" y="5"/>
                    </a:lnTo>
                    <a:lnTo>
                      <a:pt x="40" y="1"/>
                    </a:lnTo>
                    <a:lnTo>
                      <a:pt x="42" y="0"/>
                    </a:lnTo>
                    <a:lnTo>
                      <a:pt x="45" y="0"/>
                    </a:lnTo>
                    <a:lnTo>
                      <a:pt x="47" y="1"/>
                    </a:lnTo>
                    <a:lnTo>
                      <a:pt x="52" y="7"/>
                    </a:lnTo>
                    <a:lnTo>
                      <a:pt x="55" y="10"/>
                    </a:lnTo>
                    <a:lnTo>
                      <a:pt x="56" y="11"/>
                    </a:lnTo>
                    <a:lnTo>
                      <a:pt x="56" y="17"/>
                    </a:lnTo>
                    <a:lnTo>
                      <a:pt x="57" y="19"/>
                    </a:lnTo>
                    <a:lnTo>
                      <a:pt x="58" y="20"/>
                    </a:lnTo>
                    <a:lnTo>
                      <a:pt x="62" y="22"/>
                    </a:lnTo>
                    <a:lnTo>
                      <a:pt x="68" y="27"/>
                    </a:lnTo>
                    <a:lnTo>
                      <a:pt x="71" y="30"/>
                    </a:lnTo>
                    <a:lnTo>
                      <a:pt x="73" y="31"/>
                    </a:lnTo>
                    <a:lnTo>
                      <a:pt x="75" y="32"/>
                    </a:lnTo>
                    <a:lnTo>
                      <a:pt x="77" y="32"/>
                    </a:lnTo>
                    <a:lnTo>
                      <a:pt x="88" y="32"/>
                    </a:lnTo>
                    <a:lnTo>
                      <a:pt x="92" y="37"/>
                    </a:lnTo>
                    <a:lnTo>
                      <a:pt x="101" y="40"/>
                    </a:lnTo>
                    <a:lnTo>
                      <a:pt x="106" y="40"/>
                    </a:lnTo>
                    <a:lnTo>
                      <a:pt x="108" y="39"/>
                    </a:lnTo>
                    <a:lnTo>
                      <a:pt x="111" y="39"/>
                    </a:lnTo>
                    <a:lnTo>
                      <a:pt x="113" y="37"/>
                    </a:lnTo>
                    <a:lnTo>
                      <a:pt x="122" y="36"/>
                    </a:lnTo>
                    <a:lnTo>
                      <a:pt x="125" y="39"/>
                    </a:lnTo>
                    <a:lnTo>
                      <a:pt x="127" y="44"/>
                    </a:lnTo>
                    <a:lnTo>
                      <a:pt x="128" y="47"/>
                    </a:lnTo>
                    <a:lnTo>
                      <a:pt x="134" y="52"/>
                    </a:lnTo>
                    <a:lnTo>
                      <a:pt x="134" y="56"/>
                    </a:lnTo>
                    <a:lnTo>
                      <a:pt x="133" y="62"/>
                    </a:lnTo>
                    <a:lnTo>
                      <a:pt x="134" y="63"/>
                    </a:lnTo>
                    <a:lnTo>
                      <a:pt x="135" y="65"/>
                    </a:lnTo>
                    <a:lnTo>
                      <a:pt x="137" y="66"/>
                    </a:lnTo>
                    <a:lnTo>
                      <a:pt x="134" y="71"/>
                    </a:lnTo>
                    <a:lnTo>
                      <a:pt x="140" y="76"/>
                    </a:lnTo>
                    <a:lnTo>
                      <a:pt x="143" y="87"/>
                    </a:lnTo>
                    <a:lnTo>
                      <a:pt x="144" y="90"/>
                    </a:lnTo>
                    <a:lnTo>
                      <a:pt x="149" y="90"/>
                    </a:lnTo>
                    <a:lnTo>
                      <a:pt x="155" y="94"/>
                    </a:lnTo>
                    <a:lnTo>
                      <a:pt x="173" y="96"/>
                    </a:lnTo>
                    <a:lnTo>
                      <a:pt x="180" y="94"/>
                    </a:lnTo>
                    <a:lnTo>
                      <a:pt x="180" y="97"/>
                    </a:lnTo>
                    <a:lnTo>
                      <a:pt x="179" y="99"/>
                    </a:lnTo>
                    <a:lnTo>
                      <a:pt x="180" y="109"/>
                    </a:lnTo>
                    <a:lnTo>
                      <a:pt x="179" y="114"/>
                    </a:lnTo>
                    <a:lnTo>
                      <a:pt x="175" y="118"/>
                    </a:lnTo>
                    <a:lnTo>
                      <a:pt x="174" y="118"/>
                    </a:lnTo>
                    <a:lnTo>
                      <a:pt x="173" y="118"/>
                    </a:lnTo>
                    <a:lnTo>
                      <a:pt x="171" y="117"/>
                    </a:lnTo>
                    <a:lnTo>
                      <a:pt x="168" y="114"/>
                    </a:lnTo>
                    <a:lnTo>
                      <a:pt x="165" y="113"/>
                    </a:lnTo>
                    <a:lnTo>
                      <a:pt x="163" y="114"/>
                    </a:lnTo>
                    <a:lnTo>
                      <a:pt x="162" y="116"/>
                    </a:lnTo>
                    <a:lnTo>
                      <a:pt x="163" y="118"/>
                    </a:lnTo>
                    <a:lnTo>
                      <a:pt x="162" y="119"/>
                    </a:lnTo>
                    <a:lnTo>
                      <a:pt x="162" y="119"/>
                    </a:lnTo>
                    <a:lnTo>
                      <a:pt x="159" y="119"/>
                    </a:lnTo>
                    <a:lnTo>
                      <a:pt x="158" y="118"/>
                    </a:lnTo>
                    <a:lnTo>
                      <a:pt x="155" y="114"/>
                    </a:lnTo>
                    <a:lnTo>
                      <a:pt x="152" y="107"/>
                    </a:lnTo>
                    <a:lnTo>
                      <a:pt x="143" y="104"/>
                    </a:lnTo>
                    <a:lnTo>
                      <a:pt x="139" y="103"/>
                    </a:lnTo>
                    <a:lnTo>
                      <a:pt x="140" y="97"/>
                    </a:lnTo>
                    <a:lnTo>
                      <a:pt x="140" y="94"/>
                    </a:lnTo>
                    <a:lnTo>
                      <a:pt x="139" y="93"/>
                    </a:lnTo>
                    <a:lnTo>
                      <a:pt x="134" y="92"/>
                    </a:lnTo>
                    <a:lnTo>
                      <a:pt x="133" y="91"/>
                    </a:lnTo>
                    <a:lnTo>
                      <a:pt x="133" y="91"/>
                    </a:lnTo>
                    <a:lnTo>
                      <a:pt x="134" y="87"/>
                    </a:lnTo>
                    <a:lnTo>
                      <a:pt x="134" y="86"/>
                    </a:lnTo>
                    <a:lnTo>
                      <a:pt x="132" y="86"/>
                    </a:lnTo>
                    <a:lnTo>
                      <a:pt x="127" y="81"/>
                    </a:lnTo>
                    <a:lnTo>
                      <a:pt x="123" y="82"/>
                    </a:lnTo>
                    <a:lnTo>
                      <a:pt x="123" y="81"/>
                    </a:lnTo>
                    <a:lnTo>
                      <a:pt x="123" y="73"/>
                    </a:lnTo>
                    <a:lnTo>
                      <a:pt x="122" y="72"/>
                    </a:lnTo>
                    <a:lnTo>
                      <a:pt x="118" y="72"/>
                    </a:lnTo>
                    <a:lnTo>
                      <a:pt x="111" y="73"/>
                    </a:lnTo>
                    <a:lnTo>
                      <a:pt x="102" y="73"/>
                    </a:lnTo>
                    <a:lnTo>
                      <a:pt x="97" y="75"/>
                    </a:lnTo>
                    <a:lnTo>
                      <a:pt x="92" y="75"/>
                    </a:lnTo>
                    <a:lnTo>
                      <a:pt x="83" y="72"/>
                    </a:lnTo>
                    <a:lnTo>
                      <a:pt x="79" y="67"/>
                    </a:lnTo>
                    <a:lnTo>
                      <a:pt x="78" y="6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3" name="Freeform 1542">
                <a:extLst>
                  <a:ext uri="{FF2B5EF4-FFF2-40B4-BE49-F238E27FC236}">
                    <a16:creationId xmlns:a16="http://schemas.microsoft.com/office/drawing/2014/main" id="{DA77A5C4-45BE-482E-742A-3FE37A68FD2A}"/>
                  </a:ext>
                </a:extLst>
              </p:cNvPr>
              <p:cNvSpPr>
                <a:spLocks/>
              </p:cNvSpPr>
              <p:nvPr/>
            </p:nvSpPr>
            <p:spPr bwMode="auto">
              <a:xfrm>
                <a:off x="6630988" y="6281738"/>
                <a:ext cx="285750" cy="188913"/>
              </a:xfrm>
              <a:custGeom>
                <a:avLst/>
                <a:gdLst/>
                <a:ahLst/>
                <a:cxnLst>
                  <a:cxn ang="0">
                    <a:pos x="77" y="60"/>
                  </a:cxn>
                  <a:cxn ang="0">
                    <a:pos x="72" y="52"/>
                  </a:cxn>
                  <a:cxn ang="0">
                    <a:pos x="55" y="37"/>
                  </a:cxn>
                  <a:cxn ang="0">
                    <a:pos x="42" y="30"/>
                  </a:cxn>
                  <a:cxn ang="0">
                    <a:pos x="32" y="27"/>
                  </a:cxn>
                  <a:cxn ang="0">
                    <a:pos x="21" y="27"/>
                  </a:cxn>
                  <a:cxn ang="0">
                    <a:pos x="14" y="22"/>
                  </a:cxn>
                  <a:cxn ang="0">
                    <a:pos x="14" y="26"/>
                  </a:cxn>
                  <a:cxn ang="0">
                    <a:pos x="7" y="29"/>
                  </a:cxn>
                  <a:cxn ang="0">
                    <a:pos x="0" y="29"/>
                  </a:cxn>
                  <a:cxn ang="0">
                    <a:pos x="0" y="25"/>
                  </a:cxn>
                  <a:cxn ang="0">
                    <a:pos x="7" y="24"/>
                  </a:cxn>
                  <a:cxn ang="0">
                    <a:pos x="19" y="16"/>
                  </a:cxn>
                  <a:cxn ang="0">
                    <a:pos x="24" y="7"/>
                  </a:cxn>
                  <a:cxn ang="0">
                    <a:pos x="33" y="5"/>
                  </a:cxn>
                  <a:cxn ang="0">
                    <a:pos x="42" y="0"/>
                  </a:cxn>
                  <a:cxn ang="0">
                    <a:pos x="47" y="1"/>
                  </a:cxn>
                  <a:cxn ang="0">
                    <a:pos x="55" y="10"/>
                  </a:cxn>
                  <a:cxn ang="0">
                    <a:pos x="56" y="17"/>
                  </a:cxn>
                  <a:cxn ang="0">
                    <a:pos x="58" y="20"/>
                  </a:cxn>
                  <a:cxn ang="0">
                    <a:pos x="68" y="27"/>
                  </a:cxn>
                  <a:cxn ang="0">
                    <a:pos x="73" y="31"/>
                  </a:cxn>
                  <a:cxn ang="0">
                    <a:pos x="77" y="32"/>
                  </a:cxn>
                  <a:cxn ang="0">
                    <a:pos x="92" y="37"/>
                  </a:cxn>
                  <a:cxn ang="0">
                    <a:pos x="106" y="40"/>
                  </a:cxn>
                  <a:cxn ang="0">
                    <a:pos x="111" y="39"/>
                  </a:cxn>
                  <a:cxn ang="0">
                    <a:pos x="122" y="36"/>
                  </a:cxn>
                  <a:cxn ang="0">
                    <a:pos x="127" y="44"/>
                  </a:cxn>
                  <a:cxn ang="0">
                    <a:pos x="134" y="52"/>
                  </a:cxn>
                  <a:cxn ang="0">
                    <a:pos x="133" y="62"/>
                  </a:cxn>
                  <a:cxn ang="0">
                    <a:pos x="135" y="65"/>
                  </a:cxn>
                  <a:cxn ang="0">
                    <a:pos x="134" y="71"/>
                  </a:cxn>
                  <a:cxn ang="0">
                    <a:pos x="143" y="87"/>
                  </a:cxn>
                  <a:cxn ang="0">
                    <a:pos x="149" y="90"/>
                  </a:cxn>
                  <a:cxn ang="0">
                    <a:pos x="173" y="96"/>
                  </a:cxn>
                  <a:cxn ang="0">
                    <a:pos x="180" y="97"/>
                  </a:cxn>
                  <a:cxn ang="0">
                    <a:pos x="180" y="109"/>
                  </a:cxn>
                  <a:cxn ang="0">
                    <a:pos x="175" y="118"/>
                  </a:cxn>
                  <a:cxn ang="0">
                    <a:pos x="173" y="118"/>
                  </a:cxn>
                  <a:cxn ang="0">
                    <a:pos x="168" y="114"/>
                  </a:cxn>
                  <a:cxn ang="0">
                    <a:pos x="163" y="114"/>
                  </a:cxn>
                  <a:cxn ang="0">
                    <a:pos x="163" y="118"/>
                  </a:cxn>
                  <a:cxn ang="0">
                    <a:pos x="162" y="119"/>
                  </a:cxn>
                  <a:cxn ang="0">
                    <a:pos x="158" y="118"/>
                  </a:cxn>
                  <a:cxn ang="0">
                    <a:pos x="152" y="107"/>
                  </a:cxn>
                  <a:cxn ang="0">
                    <a:pos x="139" y="103"/>
                  </a:cxn>
                  <a:cxn ang="0">
                    <a:pos x="140" y="94"/>
                  </a:cxn>
                  <a:cxn ang="0">
                    <a:pos x="134" y="92"/>
                  </a:cxn>
                  <a:cxn ang="0">
                    <a:pos x="133" y="91"/>
                  </a:cxn>
                  <a:cxn ang="0">
                    <a:pos x="134" y="86"/>
                  </a:cxn>
                  <a:cxn ang="0">
                    <a:pos x="127" y="81"/>
                  </a:cxn>
                  <a:cxn ang="0">
                    <a:pos x="123" y="81"/>
                  </a:cxn>
                  <a:cxn ang="0">
                    <a:pos x="122" y="72"/>
                  </a:cxn>
                  <a:cxn ang="0">
                    <a:pos x="111" y="73"/>
                  </a:cxn>
                  <a:cxn ang="0">
                    <a:pos x="97" y="75"/>
                  </a:cxn>
                  <a:cxn ang="0">
                    <a:pos x="83" y="72"/>
                  </a:cxn>
                  <a:cxn ang="0">
                    <a:pos x="78" y="66"/>
                  </a:cxn>
                </a:cxnLst>
                <a:rect l="0" t="0" r="r" b="b"/>
                <a:pathLst>
                  <a:path w="180" h="119">
                    <a:moveTo>
                      <a:pt x="78" y="66"/>
                    </a:moveTo>
                    <a:lnTo>
                      <a:pt x="77" y="60"/>
                    </a:lnTo>
                    <a:lnTo>
                      <a:pt x="75" y="55"/>
                    </a:lnTo>
                    <a:lnTo>
                      <a:pt x="72" y="52"/>
                    </a:lnTo>
                    <a:lnTo>
                      <a:pt x="66" y="47"/>
                    </a:lnTo>
                    <a:lnTo>
                      <a:pt x="55" y="37"/>
                    </a:lnTo>
                    <a:lnTo>
                      <a:pt x="48" y="34"/>
                    </a:lnTo>
                    <a:lnTo>
                      <a:pt x="42" y="30"/>
                    </a:lnTo>
                    <a:lnTo>
                      <a:pt x="36" y="27"/>
                    </a:lnTo>
                    <a:lnTo>
                      <a:pt x="32" y="27"/>
                    </a:lnTo>
                    <a:lnTo>
                      <a:pt x="30" y="27"/>
                    </a:lnTo>
                    <a:lnTo>
                      <a:pt x="21" y="27"/>
                    </a:lnTo>
                    <a:lnTo>
                      <a:pt x="16" y="22"/>
                    </a:lnTo>
                    <a:lnTo>
                      <a:pt x="14" y="22"/>
                    </a:lnTo>
                    <a:lnTo>
                      <a:pt x="12" y="25"/>
                    </a:lnTo>
                    <a:lnTo>
                      <a:pt x="14" y="26"/>
                    </a:lnTo>
                    <a:lnTo>
                      <a:pt x="12" y="27"/>
                    </a:lnTo>
                    <a:lnTo>
                      <a:pt x="7" y="29"/>
                    </a:lnTo>
                    <a:lnTo>
                      <a:pt x="1" y="29"/>
                    </a:lnTo>
                    <a:lnTo>
                      <a:pt x="0" y="29"/>
                    </a:lnTo>
                    <a:lnTo>
                      <a:pt x="0" y="26"/>
                    </a:lnTo>
                    <a:lnTo>
                      <a:pt x="0" y="25"/>
                    </a:lnTo>
                    <a:lnTo>
                      <a:pt x="2" y="25"/>
                    </a:lnTo>
                    <a:lnTo>
                      <a:pt x="7" y="24"/>
                    </a:lnTo>
                    <a:lnTo>
                      <a:pt x="14" y="19"/>
                    </a:lnTo>
                    <a:lnTo>
                      <a:pt x="19" y="16"/>
                    </a:lnTo>
                    <a:lnTo>
                      <a:pt x="21" y="14"/>
                    </a:lnTo>
                    <a:lnTo>
                      <a:pt x="24" y="7"/>
                    </a:lnTo>
                    <a:lnTo>
                      <a:pt x="26" y="6"/>
                    </a:lnTo>
                    <a:lnTo>
                      <a:pt x="33" y="5"/>
                    </a:lnTo>
                    <a:lnTo>
                      <a:pt x="40" y="1"/>
                    </a:lnTo>
                    <a:lnTo>
                      <a:pt x="42" y="0"/>
                    </a:lnTo>
                    <a:lnTo>
                      <a:pt x="45" y="0"/>
                    </a:lnTo>
                    <a:lnTo>
                      <a:pt x="47" y="1"/>
                    </a:lnTo>
                    <a:lnTo>
                      <a:pt x="52" y="7"/>
                    </a:lnTo>
                    <a:lnTo>
                      <a:pt x="55" y="10"/>
                    </a:lnTo>
                    <a:lnTo>
                      <a:pt x="56" y="11"/>
                    </a:lnTo>
                    <a:lnTo>
                      <a:pt x="56" y="17"/>
                    </a:lnTo>
                    <a:lnTo>
                      <a:pt x="57" y="19"/>
                    </a:lnTo>
                    <a:lnTo>
                      <a:pt x="58" y="20"/>
                    </a:lnTo>
                    <a:lnTo>
                      <a:pt x="62" y="22"/>
                    </a:lnTo>
                    <a:lnTo>
                      <a:pt x="68" y="27"/>
                    </a:lnTo>
                    <a:lnTo>
                      <a:pt x="71" y="30"/>
                    </a:lnTo>
                    <a:lnTo>
                      <a:pt x="73" y="31"/>
                    </a:lnTo>
                    <a:lnTo>
                      <a:pt x="75" y="32"/>
                    </a:lnTo>
                    <a:lnTo>
                      <a:pt x="77" y="32"/>
                    </a:lnTo>
                    <a:lnTo>
                      <a:pt x="88" y="32"/>
                    </a:lnTo>
                    <a:lnTo>
                      <a:pt x="92" y="37"/>
                    </a:lnTo>
                    <a:lnTo>
                      <a:pt x="101" y="40"/>
                    </a:lnTo>
                    <a:lnTo>
                      <a:pt x="106" y="40"/>
                    </a:lnTo>
                    <a:lnTo>
                      <a:pt x="108" y="39"/>
                    </a:lnTo>
                    <a:lnTo>
                      <a:pt x="111" y="39"/>
                    </a:lnTo>
                    <a:lnTo>
                      <a:pt x="113" y="37"/>
                    </a:lnTo>
                    <a:lnTo>
                      <a:pt x="122" y="36"/>
                    </a:lnTo>
                    <a:lnTo>
                      <a:pt x="125" y="39"/>
                    </a:lnTo>
                    <a:lnTo>
                      <a:pt x="127" y="44"/>
                    </a:lnTo>
                    <a:lnTo>
                      <a:pt x="128" y="47"/>
                    </a:lnTo>
                    <a:lnTo>
                      <a:pt x="134" y="52"/>
                    </a:lnTo>
                    <a:lnTo>
                      <a:pt x="134" y="56"/>
                    </a:lnTo>
                    <a:lnTo>
                      <a:pt x="133" y="62"/>
                    </a:lnTo>
                    <a:lnTo>
                      <a:pt x="134" y="63"/>
                    </a:lnTo>
                    <a:lnTo>
                      <a:pt x="135" y="65"/>
                    </a:lnTo>
                    <a:lnTo>
                      <a:pt x="137" y="66"/>
                    </a:lnTo>
                    <a:lnTo>
                      <a:pt x="134" y="71"/>
                    </a:lnTo>
                    <a:lnTo>
                      <a:pt x="140" y="76"/>
                    </a:lnTo>
                    <a:lnTo>
                      <a:pt x="143" y="87"/>
                    </a:lnTo>
                    <a:lnTo>
                      <a:pt x="144" y="90"/>
                    </a:lnTo>
                    <a:lnTo>
                      <a:pt x="149" y="90"/>
                    </a:lnTo>
                    <a:lnTo>
                      <a:pt x="155" y="94"/>
                    </a:lnTo>
                    <a:lnTo>
                      <a:pt x="173" y="96"/>
                    </a:lnTo>
                    <a:lnTo>
                      <a:pt x="180" y="94"/>
                    </a:lnTo>
                    <a:lnTo>
                      <a:pt x="180" y="97"/>
                    </a:lnTo>
                    <a:lnTo>
                      <a:pt x="179" y="99"/>
                    </a:lnTo>
                    <a:lnTo>
                      <a:pt x="180" y="109"/>
                    </a:lnTo>
                    <a:lnTo>
                      <a:pt x="179" y="114"/>
                    </a:lnTo>
                    <a:lnTo>
                      <a:pt x="175" y="118"/>
                    </a:lnTo>
                    <a:lnTo>
                      <a:pt x="174" y="118"/>
                    </a:lnTo>
                    <a:lnTo>
                      <a:pt x="173" y="118"/>
                    </a:lnTo>
                    <a:lnTo>
                      <a:pt x="171" y="117"/>
                    </a:lnTo>
                    <a:lnTo>
                      <a:pt x="168" y="114"/>
                    </a:lnTo>
                    <a:lnTo>
                      <a:pt x="165" y="113"/>
                    </a:lnTo>
                    <a:lnTo>
                      <a:pt x="163" y="114"/>
                    </a:lnTo>
                    <a:lnTo>
                      <a:pt x="162" y="116"/>
                    </a:lnTo>
                    <a:lnTo>
                      <a:pt x="163" y="118"/>
                    </a:lnTo>
                    <a:lnTo>
                      <a:pt x="162" y="119"/>
                    </a:lnTo>
                    <a:lnTo>
                      <a:pt x="162" y="119"/>
                    </a:lnTo>
                    <a:lnTo>
                      <a:pt x="159" y="119"/>
                    </a:lnTo>
                    <a:lnTo>
                      <a:pt x="158" y="118"/>
                    </a:lnTo>
                    <a:lnTo>
                      <a:pt x="155" y="114"/>
                    </a:lnTo>
                    <a:lnTo>
                      <a:pt x="152" y="107"/>
                    </a:lnTo>
                    <a:lnTo>
                      <a:pt x="143" y="104"/>
                    </a:lnTo>
                    <a:lnTo>
                      <a:pt x="139" y="103"/>
                    </a:lnTo>
                    <a:lnTo>
                      <a:pt x="140" y="97"/>
                    </a:lnTo>
                    <a:lnTo>
                      <a:pt x="140" y="94"/>
                    </a:lnTo>
                    <a:lnTo>
                      <a:pt x="139" y="93"/>
                    </a:lnTo>
                    <a:lnTo>
                      <a:pt x="134" y="92"/>
                    </a:lnTo>
                    <a:lnTo>
                      <a:pt x="133" y="91"/>
                    </a:lnTo>
                    <a:lnTo>
                      <a:pt x="133" y="91"/>
                    </a:lnTo>
                    <a:lnTo>
                      <a:pt x="134" y="87"/>
                    </a:lnTo>
                    <a:lnTo>
                      <a:pt x="134" y="86"/>
                    </a:lnTo>
                    <a:lnTo>
                      <a:pt x="132" y="86"/>
                    </a:lnTo>
                    <a:lnTo>
                      <a:pt x="127" y="81"/>
                    </a:lnTo>
                    <a:lnTo>
                      <a:pt x="123" y="82"/>
                    </a:lnTo>
                    <a:lnTo>
                      <a:pt x="123" y="81"/>
                    </a:lnTo>
                    <a:lnTo>
                      <a:pt x="123" y="73"/>
                    </a:lnTo>
                    <a:lnTo>
                      <a:pt x="122" y="72"/>
                    </a:lnTo>
                    <a:lnTo>
                      <a:pt x="118" y="72"/>
                    </a:lnTo>
                    <a:lnTo>
                      <a:pt x="111" y="73"/>
                    </a:lnTo>
                    <a:lnTo>
                      <a:pt x="102" y="73"/>
                    </a:lnTo>
                    <a:lnTo>
                      <a:pt x="97" y="75"/>
                    </a:lnTo>
                    <a:lnTo>
                      <a:pt x="92" y="75"/>
                    </a:lnTo>
                    <a:lnTo>
                      <a:pt x="83" y="72"/>
                    </a:lnTo>
                    <a:lnTo>
                      <a:pt x="79" y="67"/>
                    </a:lnTo>
                    <a:lnTo>
                      <a:pt x="78" y="6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4" name="Freeform 1543">
                <a:extLst>
                  <a:ext uri="{FF2B5EF4-FFF2-40B4-BE49-F238E27FC236}">
                    <a16:creationId xmlns:a16="http://schemas.microsoft.com/office/drawing/2014/main" id="{EB2CE9A2-465C-90FF-E685-C66C34849407}"/>
                  </a:ext>
                </a:extLst>
              </p:cNvPr>
              <p:cNvSpPr>
                <a:spLocks/>
              </p:cNvSpPr>
              <p:nvPr/>
            </p:nvSpPr>
            <p:spPr bwMode="auto">
              <a:xfrm>
                <a:off x="6630988" y="6281738"/>
                <a:ext cx="285750" cy="188913"/>
              </a:xfrm>
              <a:custGeom>
                <a:avLst/>
                <a:gdLst/>
                <a:ahLst/>
                <a:cxnLst>
                  <a:cxn ang="0">
                    <a:pos x="77" y="60"/>
                  </a:cxn>
                  <a:cxn ang="0">
                    <a:pos x="72" y="52"/>
                  </a:cxn>
                  <a:cxn ang="0">
                    <a:pos x="55" y="37"/>
                  </a:cxn>
                  <a:cxn ang="0">
                    <a:pos x="42" y="30"/>
                  </a:cxn>
                  <a:cxn ang="0">
                    <a:pos x="32" y="27"/>
                  </a:cxn>
                  <a:cxn ang="0">
                    <a:pos x="21" y="27"/>
                  </a:cxn>
                  <a:cxn ang="0">
                    <a:pos x="14" y="22"/>
                  </a:cxn>
                  <a:cxn ang="0">
                    <a:pos x="14" y="26"/>
                  </a:cxn>
                  <a:cxn ang="0">
                    <a:pos x="7" y="29"/>
                  </a:cxn>
                  <a:cxn ang="0">
                    <a:pos x="0" y="29"/>
                  </a:cxn>
                  <a:cxn ang="0">
                    <a:pos x="0" y="25"/>
                  </a:cxn>
                  <a:cxn ang="0">
                    <a:pos x="7" y="24"/>
                  </a:cxn>
                  <a:cxn ang="0">
                    <a:pos x="19" y="16"/>
                  </a:cxn>
                  <a:cxn ang="0">
                    <a:pos x="24" y="7"/>
                  </a:cxn>
                  <a:cxn ang="0">
                    <a:pos x="33" y="5"/>
                  </a:cxn>
                  <a:cxn ang="0">
                    <a:pos x="42" y="0"/>
                  </a:cxn>
                  <a:cxn ang="0">
                    <a:pos x="47" y="1"/>
                  </a:cxn>
                  <a:cxn ang="0">
                    <a:pos x="55" y="10"/>
                  </a:cxn>
                  <a:cxn ang="0">
                    <a:pos x="56" y="17"/>
                  </a:cxn>
                  <a:cxn ang="0">
                    <a:pos x="58" y="20"/>
                  </a:cxn>
                  <a:cxn ang="0">
                    <a:pos x="68" y="27"/>
                  </a:cxn>
                  <a:cxn ang="0">
                    <a:pos x="73" y="31"/>
                  </a:cxn>
                  <a:cxn ang="0">
                    <a:pos x="77" y="32"/>
                  </a:cxn>
                  <a:cxn ang="0">
                    <a:pos x="92" y="37"/>
                  </a:cxn>
                  <a:cxn ang="0">
                    <a:pos x="106" y="40"/>
                  </a:cxn>
                  <a:cxn ang="0">
                    <a:pos x="111" y="39"/>
                  </a:cxn>
                  <a:cxn ang="0">
                    <a:pos x="122" y="36"/>
                  </a:cxn>
                  <a:cxn ang="0">
                    <a:pos x="127" y="44"/>
                  </a:cxn>
                  <a:cxn ang="0">
                    <a:pos x="134" y="52"/>
                  </a:cxn>
                  <a:cxn ang="0">
                    <a:pos x="133" y="62"/>
                  </a:cxn>
                  <a:cxn ang="0">
                    <a:pos x="135" y="65"/>
                  </a:cxn>
                  <a:cxn ang="0">
                    <a:pos x="134" y="71"/>
                  </a:cxn>
                  <a:cxn ang="0">
                    <a:pos x="143" y="87"/>
                  </a:cxn>
                  <a:cxn ang="0">
                    <a:pos x="149" y="90"/>
                  </a:cxn>
                  <a:cxn ang="0">
                    <a:pos x="173" y="96"/>
                  </a:cxn>
                  <a:cxn ang="0">
                    <a:pos x="180" y="97"/>
                  </a:cxn>
                  <a:cxn ang="0">
                    <a:pos x="180" y="109"/>
                  </a:cxn>
                  <a:cxn ang="0">
                    <a:pos x="175" y="118"/>
                  </a:cxn>
                  <a:cxn ang="0">
                    <a:pos x="173" y="118"/>
                  </a:cxn>
                  <a:cxn ang="0">
                    <a:pos x="168" y="114"/>
                  </a:cxn>
                  <a:cxn ang="0">
                    <a:pos x="163" y="114"/>
                  </a:cxn>
                  <a:cxn ang="0">
                    <a:pos x="163" y="118"/>
                  </a:cxn>
                  <a:cxn ang="0">
                    <a:pos x="162" y="119"/>
                  </a:cxn>
                  <a:cxn ang="0">
                    <a:pos x="158" y="118"/>
                  </a:cxn>
                  <a:cxn ang="0">
                    <a:pos x="152" y="107"/>
                  </a:cxn>
                  <a:cxn ang="0">
                    <a:pos x="139" y="103"/>
                  </a:cxn>
                  <a:cxn ang="0">
                    <a:pos x="140" y="94"/>
                  </a:cxn>
                  <a:cxn ang="0">
                    <a:pos x="134" y="92"/>
                  </a:cxn>
                  <a:cxn ang="0">
                    <a:pos x="133" y="91"/>
                  </a:cxn>
                  <a:cxn ang="0">
                    <a:pos x="134" y="86"/>
                  </a:cxn>
                  <a:cxn ang="0">
                    <a:pos x="127" y="81"/>
                  </a:cxn>
                  <a:cxn ang="0">
                    <a:pos x="123" y="81"/>
                  </a:cxn>
                  <a:cxn ang="0">
                    <a:pos x="122" y="72"/>
                  </a:cxn>
                  <a:cxn ang="0">
                    <a:pos x="111" y="73"/>
                  </a:cxn>
                  <a:cxn ang="0">
                    <a:pos x="97" y="75"/>
                  </a:cxn>
                  <a:cxn ang="0">
                    <a:pos x="83" y="72"/>
                  </a:cxn>
                  <a:cxn ang="0">
                    <a:pos x="78" y="66"/>
                  </a:cxn>
                </a:cxnLst>
                <a:rect l="0" t="0" r="r" b="b"/>
                <a:pathLst>
                  <a:path w="180" h="119">
                    <a:moveTo>
                      <a:pt x="78" y="66"/>
                    </a:moveTo>
                    <a:lnTo>
                      <a:pt x="77" y="60"/>
                    </a:lnTo>
                    <a:lnTo>
                      <a:pt x="75" y="55"/>
                    </a:lnTo>
                    <a:lnTo>
                      <a:pt x="72" y="52"/>
                    </a:lnTo>
                    <a:lnTo>
                      <a:pt x="66" y="47"/>
                    </a:lnTo>
                    <a:lnTo>
                      <a:pt x="55" y="37"/>
                    </a:lnTo>
                    <a:lnTo>
                      <a:pt x="48" y="34"/>
                    </a:lnTo>
                    <a:lnTo>
                      <a:pt x="42" y="30"/>
                    </a:lnTo>
                    <a:lnTo>
                      <a:pt x="36" y="27"/>
                    </a:lnTo>
                    <a:lnTo>
                      <a:pt x="32" y="27"/>
                    </a:lnTo>
                    <a:lnTo>
                      <a:pt x="30" y="27"/>
                    </a:lnTo>
                    <a:lnTo>
                      <a:pt x="21" y="27"/>
                    </a:lnTo>
                    <a:lnTo>
                      <a:pt x="16" y="22"/>
                    </a:lnTo>
                    <a:lnTo>
                      <a:pt x="14" y="22"/>
                    </a:lnTo>
                    <a:lnTo>
                      <a:pt x="12" y="25"/>
                    </a:lnTo>
                    <a:lnTo>
                      <a:pt x="14" y="26"/>
                    </a:lnTo>
                    <a:lnTo>
                      <a:pt x="12" y="27"/>
                    </a:lnTo>
                    <a:lnTo>
                      <a:pt x="7" y="29"/>
                    </a:lnTo>
                    <a:lnTo>
                      <a:pt x="1" y="29"/>
                    </a:lnTo>
                    <a:lnTo>
                      <a:pt x="0" y="29"/>
                    </a:lnTo>
                    <a:lnTo>
                      <a:pt x="0" y="26"/>
                    </a:lnTo>
                    <a:lnTo>
                      <a:pt x="0" y="25"/>
                    </a:lnTo>
                    <a:lnTo>
                      <a:pt x="2" y="25"/>
                    </a:lnTo>
                    <a:lnTo>
                      <a:pt x="7" y="24"/>
                    </a:lnTo>
                    <a:lnTo>
                      <a:pt x="14" y="19"/>
                    </a:lnTo>
                    <a:lnTo>
                      <a:pt x="19" y="16"/>
                    </a:lnTo>
                    <a:lnTo>
                      <a:pt x="21" y="14"/>
                    </a:lnTo>
                    <a:lnTo>
                      <a:pt x="24" y="7"/>
                    </a:lnTo>
                    <a:lnTo>
                      <a:pt x="26" y="6"/>
                    </a:lnTo>
                    <a:lnTo>
                      <a:pt x="33" y="5"/>
                    </a:lnTo>
                    <a:lnTo>
                      <a:pt x="40" y="1"/>
                    </a:lnTo>
                    <a:lnTo>
                      <a:pt x="42" y="0"/>
                    </a:lnTo>
                    <a:lnTo>
                      <a:pt x="45" y="0"/>
                    </a:lnTo>
                    <a:lnTo>
                      <a:pt x="47" y="1"/>
                    </a:lnTo>
                    <a:lnTo>
                      <a:pt x="52" y="7"/>
                    </a:lnTo>
                    <a:lnTo>
                      <a:pt x="55" y="10"/>
                    </a:lnTo>
                    <a:lnTo>
                      <a:pt x="56" y="11"/>
                    </a:lnTo>
                    <a:lnTo>
                      <a:pt x="56" y="17"/>
                    </a:lnTo>
                    <a:lnTo>
                      <a:pt x="57" y="19"/>
                    </a:lnTo>
                    <a:lnTo>
                      <a:pt x="58" y="20"/>
                    </a:lnTo>
                    <a:lnTo>
                      <a:pt x="62" y="22"/>
                    </a:lnTo>
                    <a:lnTo>
                      <a:pt x="68" y="27"/>
                    </a:lnTo>
                    <a:lnTo>
                      <a:pt x="71" y="30"/>
                    </a:lnTo>
                    <a:lnTo>
                      <a:pt x="73" y="31"/>
                    </a:lnTo>
                    <a:lnTo>
                      <a:pt x="75" y="32"/>
                    </a:lnTo>
                    <a:lnTo>
                      <a:pt x="77" y="32"/>
                    </a:lnTo>
                    <a:lnTo>
                      <a:pt x="88" y="32"/>
                    </a:lnTo>
                    <a:lnTo>
                      <a:pt x="92" y="37"/>
                    </a:lnTo>
                    <a:lnTo>
                      <a:pt x="101" y="40"/>
                    </a:lnTo>
                    <a:lnTo>
                      <a:pt x="106" y="40"/>
                    </a:lnTo>
                    <a:lnTo>
                      <a:pt x="108" y="39"/>
                    </a:lnTo>
                    <a:lnTo>
                      <a:pt x="111" y="39"/>
                    </a:lnTo>
                    <a:lnTo>
                      <a:pt x="113" y="37"/>
                    </a:lnTo>
                    <a:lnTo>
                      <a:pt x="122" y="36"/>
                    </a:lnTo>
                    <a:lnTo>
                      <a:pt x="125" y="39"/>
                    </a:lnTo>
                    <a:lnTo>
                      <a:pt x="127" y="44"/>
                    </a:lnTo>
                    <a:lnTo>
                      <a:pt x="128" y="47"/>
                    </a:lnTo>
                    <a:lnTo>
                      <a:pt x="134" y="52"/>
                    </a:lnTo>
                    <a:lnTo>
                      <a:pt x="134" y="56"/>
                    </a:lnTo>
                    <a:lnTo>
                      <a:pt x="133" y="62"/>
                    </a:lnTo>
                    <a:lnTo>
                      <a:pt x="134" y="63"/>
                    </a:lnTo>
                    <a:lnTo>
                      <a:pt x="135" y="65"/>
                    </a:lnTo>
                    <a:lnTo>
                      <a:pt x="137" y="66"/>
                    </a:lnTo>
                    <a:lnTo>
                      <a:pt x="134" y="71"/>
                    </a:lnTo>
                    <a:lnTo>
                      <a:pt x="140" y="76"/>
                    </a:lnTo>
                    <a:lnTo>
                      <a:pt x="143" y="87"/>
                    </a:lnTo>
                    <a:lnTo>
                      <a:pt x="144" y="90"/>
                    </a:lnTo>
                    <a:lnTo>
                      <a:pt x="149" y="90"/>
                    </a:lnTo>
                    <a:lnTo>
                      <a:pt x="155" y="94"/>
                    </a:lnTo>
                    <a:lnTo>
                      <a:pt x="173" y="96"/>
                    </a:lnTo>
                    <a:lnTo>
                      <a:pt x="180" y="94"/>
                    </a:lnTo>
                    <a:lnTo>
                      <a:pt x="180" y="97"/>
                    </a:lnTo>
                    <a:lnTo>
                      <a:pt x="179" y="99"/>
                    </a:lnTo>
                    <a:lnTo>
                      <a:pt x="180" y="109"/>
                    </a:lnTo>
                    <a:lnTo>
                      <a:pt x="179" y="114"/>
                    </a:lnTo>
                    <a:lnTo>
                      <a:pt x="175" y="118"/>
                    </a:lnTo>
                    <a:lnTo>
                      <a:pt x="174" y="118"/>
                    </a:lnTo>
                    <a:lnTo>
                      <a:pt x="173" y="118"/>
                    </a:lnTo>
                    <a:lnTo>
                      <a:pt x="171" y="117"/>
                    </a:lnTo>
                    <a:lnTo>
                      <a:pt x="168" y="114"/>
                    </a:lnTo>
                    <a:lnTo>
                      <a:pt x="165" y="113"/>
                    </a:lnTo>
                    <a:lnTo>
                      <a:pt x="163" y="114"/>
                    </a:lnTo>
                    <a:lnTo>
                      <a:pt x="162" y="116"/>
                    </a:lnTo>
                    <a:lnTo>
                      <a:pt x="163" y="118"/>
                    </a:lnTo>
                    <a:lnTo>
                      <a:pt x="162" y="119"/>
                    </a:lnTo>
                    <a:lnTo>
                      <a:pt x="162" y="119"/>
                    </a:lnTo>
                    <a:lnTo>
                      <a:pt x="159" y="119"/>
                    </a:lnTo>
                    <a:lnTo>
                      <a:pt x="158" y="118"/>
                    </a:lnTo>
                    <a:lnTo>
                      <a:pt x="155" y="114"/>
                    </a:lnTo>
                    <a:lnTo>
                      <a:pt x="152" y="107"/>
                    </a:lnTo>
                    <a:lnTo>
                      <a:pt x="143" y="104"/>
                    </a:lnTo>
                    <a:lnTo>
                      <a:pt x="139" y="103"/>
                    </a:lnTo>
                    <a:lnTo>
                      <a:pt x="140" y="97"/>
                    </a:lnTo>
                    <a:lnTo>
                      <a:pt x="140" y="94"/>
                    </a:lnTo>
                    <a:lnTo>
                      <a:pt x="139" y="93"/>
                    </a:lnTo>
                    <a:lnTo>
                      <a:pt x="134" y="92"/>
                    </a:lnTo>
                    <a:lnTo>
                      <a:pt x="133" y="91"/>
                    </a:lnTo>
                    <a:lnTo>
                      <a:pt x="133" y="91"/>
                    </a:lnTo>
                    <a:lnTo>
                      <a:pt x="134" y="87"/>
                    </a:lnTo>
                    <a:lnTo>
                      <a:pt x="134" y="86"/>
                    </a:lnTo>
                    <a:lnTo>
                      <a:pt x="132" y="86"/>
                    </a:lnTo>
                    <a:lnTo>
                      <a:pt x="127" y="81"/>
                    </a:lnTo>
                    <a:lnTo>
                      <a:pt x="123" y="82"/>
                    </a:lnTo>
                    <a:lnTo>
                      <a:pt x="123" y="81"/>
                    </a:lnTo>
                    <a:lnTo>
                      <a:pt x="123" y="73"/>
                    </a:lnTo>
                    <a:lnTo>
                      <a:pt x="122" y="72"/>
                    </a:lnTo>
                    <a:lnTo>
                      <a:pt x="118" y="72"/>
                    </a:lnTo>
                    <a:lnTo>
                      <a:pt x="111" y="73"/>
                    </a:lnTo>
                    <a:lnTo>
                      <a:pt x="102" y="73"/>
                    </a:lnTo>
                    <a:lnTo>
                      <a:pt x="97" y="75"/>
                    </a:lnTo>
                    <a:lnTo>
                      <a:pt x="92" y="75"/>
                    </a:lnTo>
                    <a:lnTo>
                      <a:pt x="83" y="72"/>
                    </a:lnTo>
                    <a:lnTo>
                      <a:pt x="79" y="67"/>
                    </a:lnTo>
                    <a:lnTo>
                      <a:pt x="78" y="6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5" name="Freeform 1544">
                <a:extLst>
                  <a:ext uri="{FF2B5EF4-FFF2-40B4-BE49-F238E27FC236}">
                    <a16:creationId xmlns:a16="http://schemas.microsoft.com/office/drawing/2014/main" id="{F45A0A0D-CF13-1FDE-D3CD-A599F6F61462}"/>
                  </a:ext>
                </a:extLst>
              </p:cNvPr>
              <p:cNvSpPr>
                <a:spLocks/>
              </p:cNvSpPr>
              <p:nvPr/>
            </p:nvSpPr>
            <p:spPr bwMode="auto">
              <a:xfrm>
                <a:off x="6126163" y="6181725"/>
                <a:ext cx="96838" cy="125413"/>
              </a:xfrm>
              <a:custGeom>
                <a:avLst/>
                <a:gdLst/>
                <a:ahLst/>
                <a:cxnLst>
                  <a:cxn ang="0">
                    <a:pos x="58" y="78"/>
                  </a:cxn>
                  <a:cxn ang="0">
                    <a:pos x="59" y="79"/>
                  </a:cxn>
                  <a:cxn ang="0">
                    <a:pos x="61" y="79"/>
                  </a:cxn>
                  <a:cxn ang="0">
                    <a:pos x="61" y="78"/>
                  </a:cxn>
                  <a:cxn ang="0">
                    <a:pos x="61" y="75"/>
                  </a:cxn>
                  <a:cxn ang="0">
                    <a:pos x="61" y="75"/>
                  </a:cxn>
                  <a:cxn ang="0">
                    <a:pos x="58" y="75"/>
                  </a:cxn>
                  <a:cxn ang="0">
                    <a:pos x="58" y="77"/>
                  </a:cxn>
                  <a:cxn ang="0">
                    <a:pos x="58" y="78"/>
                  </a:cxn>
                  <a:cxn ang="0">
                    <a:pos x="53" y="74"/>
                  </a:cxn>
                  <a:cxn ang="0">
                    <a:pos x="54" y="74"/>
                  </a:cxn>
                  <a:cxn ang="0">
                    <a:pos x="56" y="74"/>
                  </a:cxn>
                  <a:cxn ang="0">
                    <a:pos x="56" y="70"/>
                  </a:cxn>
                  <a:cxn ang="0">
                    <a:pos x="52" y="68"/>
                  </a:cxn>
                  <a:cxn ang="0">
                    <a:pos x="49" y="69"/>
                  </a:cxn>
                  <a:cxn ang="0">
                    <a:pos x="52" y="72"/>
                  </a:cxn>
                  <a:cxn ang="0">
                    <a:pos x="53" y="74"/>
                  </a:cxn>
                  <a:cxn ang="0">
                    <a:pos x="49" y="53"/>
                  </a:cxn>
                  <a:cxn ang="0">
                    <a:pos x="51" y="52"/>
                  </a:cxn>
                  <a:cxn ang="0">
                    <a:pos x="44" y="42"/>
                  </a:cxn>
                  <a:cxn ang="0">
                    <a:pos x="44" y="42"/>
                  </a:cxn>
                  <a:cxn ang="0">
                    <a:pos x="41" y="43"/>
                  </a:cxn>
                  <a:cxn ang="0">
                    <a:pos x="38" y="43"/>
                  </a:cxn>
                  <a:cxn ang="0">
                    <a:pos x="36" y="42"/>
                  </a:cxn>
                  <a:cxn ang="0">
                    <a:pos x="33" y="39"/>
                  </a:cxn>
                  <a:cxn ang="0">
                    <a:pos x="29" y="37"/>
                  </a:cxn>
                  <a:cxn ang="0">
                    <a:pos x="27" y="31"/>
                  </a:cxn>
                  <a:cxn ang="0">
                    <a:pos x="26" y="27"/>
                  </a:cxn>
                  <a:cxn ang="0">
                    <a:pos x="26" y="26"/>
                  </a:cxn>
                  <a:cxn ang="0">
                    <a:pos x="28" y="26"/>
                  </a:cxn>
                  <a:cxn ang="0">
                    <a:pos x="29" y="24"/>
                  </a:cxn>
                  <a:cxn ang="0">
                    <a:pos x="28" y="22"/>
                  </a:cxn>
                  <a:cxn ang="0">
                    <a:pos x="27" y="21"/>
                  </a:cxn>
                  <a:cxn ang="0">
                    <a:pos x="21" y="18"/>
                  </a:cxn>
                  <a:cxn ang="0">
                    <a:pos x="22" y="15"/>
                  </a:cxn>
                  <a:cxn ang="0">
                    <a:pos x="27" y="8"/>
                  </a:cxn>
                  <a:cxn ang="0">
                    <a:pos x="27" y="5"/>
                  </a:cxn>
                  <a:cxn ang="0">
                    <a:pos x="26" y="5"/>
                  </a:cxn>
                  <a:cxn ang="0">
                    <a:pos x="23" y="3"/>
                  </a:cxn>
                  <a:cxn ang="0">
                    <a:pos x="21" y="0"/>
                  </a:cxn>
                  <a:cxn ang="0">
                    <a:pos x="17" y="2"/>
                  </a:cxn>
                  <a:cxn ang="0">
                    <a:pos x="8" y="3"/>
                  </a:cxn>
                  <a:cxn ang="0">
                    <a:pos x="1" y="6"/>
                  </a:cxn>
                  <a:cxn ang="0">
                    <a:pos x="0" y="7"/>
                  </a:cxn>
                  <a:cxn ang="0">
                    <a:pos x="0" y="11"/>
                  </a:cxn>
                  <a:cxn ang="0">
                    <a:pos x="1" y="15"/>
                  </a:cxn>
                  <a:cxn ang="0">
                    <a:pos x="2" y="16"/>
                  </a:cxn>
                  <a:cxn ang="0">
                    <a:pos x="5" y="18"/>
                  </a:cxn>
                  <a:cxn ang="0">
                    <a:pos x="10" y="24"/>
                  </a:cxn>
                  <a:cxn ang="0">
                    <a:pos x="16" y="28"/>
                  </a:cxn>
                  <a:cxn ang="0">
                    <a:pos x="21" y="32"/>
                  </a:cxn>
                  <a:cxn ang="0">
                    <a:pos x="22" y="37"/>
                  </a:cxn>
                  <a:cxn ang="0">
                    <a:pos x="23" y="42"/>
                  </a:cxn>
                  <a:cxn ang="0">
                    <a:pos x="26" y="46"/>
                  </a:cxn>
                  <a:cxn ang="0">
                    <a:pos x="37" y="51"/>
                  </a:cxn>
                  <a:cxn ang="0">
                    <a:pos x="41" y="51"/>
                  </a:cxn>
                  <a:cxn ang="0">
                    <a:pos x="47" y="53"/>
                  </a:cxn>
                  <a:cxn ang="0">
                    <a:pos x="49" y="53"/>
                  </a:cxn>
                </a:cxnLst>
                <a:rect l="0" t="0" r="r" b="b"/>
                <a:pathLst>
                  <a:path w="61" h="79">
                    <a:moveTo>
                      <a:pt x="58" y="78"/>
                    </a:moveTo>
                    <a:lnTo>
                      <a:pt x="59" y="79"/>
                    </a:lnTo>
                    <a:lnTo>
                      <a:pt x="61" y="79"/>
                    </a:lnTo>
                    <a:lnTo>
                      <a:pt x="61" y="78"/>
                    </a:lnTo>
                    <a:lnTo>
                      <a:pt x="61" y="75"/>
                    </a:lnTo>
                    <a:lnTo>
                      <a:pt x="61" y="75"/>
                    </a:lnTo>
                    <a:lnTo>
                      <a:pt x="58" y="75"/>
                    </a:lnTo>
                    <a:lnTo>
                      <a:pt x="58" y="77"/>
                    </a:lnTo>
                    <a:lnTo>
                      <a:pt x="58" y="78"/>
                    </a:lnTo>
                    <a:close/>
                    <a:moveTo>
                      <a:pt x="53" y="74"/>
                    </a:moveTo>
                    <a:lnTo>
                      <a:pt x="54" y="74"/>
                    </a:lnTo>
                    <a:lnTo>
                      <a:pt x="56" y="74"/>
                    </a:lnTo>
                    <a:lnTo>
                      <a:pt x="56" y="70"/>
                    </a:lnTo>
                    <a:lnTo>
                      <a:pt x="52" y="68"/>
                    </a:lnTo>
                    <a:lnTo>
                      <a:pt x="49" y="69"/>
                    </a:lnTo>
                    <a:lnTo>
                      <a:pt x="52" y="72"/>
                    </a:lnTo>
                    <a:lnTo>
                      <a:pt x="53" y="74"/>
                    </a:lnTo>
                    <a:close/>
                    <a:moveTo>
                      <a:pt x="49" y="53"/>
                    </a:moveTo>
                    <a:lnTo>
                      <a:pt x="51" y="52"/>
                    </a:lnTo>
                    <a:lnTo>
                      <a:pt x="44" y="42"/>
                    </a:lnTo>
                    <a:lnTo>
                      <a:pt x="44" y="42"/>
                    </a:lnTo>
                    <a:lnTo>
                      <a:pt x="41" y="43"/>
                    </a:lnTo>
                    <a:lnTo>
                      <a:pt x="38" y="43"/>
                    </a:lnTo>
                    <a:lnTo>
                      <a:pt x="36" y="42"/>
                    </a:lnTo>
                    <a:lnTo>
                      <a:pt x="33" y="39"/>
                    </a:lnTo>
                    <a:lnTo>
                      <a:pt x="29" y="37"/>
                    </a:lnTo>
                    <a:lnTo>
                      <a:pt x="27" y="31"/>
                    </a:lnTo>
                    <a:lnTo>
                      <a:pt x="26" y="27"/>
                    </a:lnTo>
                    <a:lnTo>
                      <a:pt x="26" y="26"/>
                    </a:lnTo>
                    <a:lnTo>
                      <a:pt x="28" y="26"/>
                    </a:lnTo>
                    <a:lnTo>
                      <a:pt x="29" y="24"/>
                    </a:lnTo>
                    <a:lnTo>
                      <a:pt x="28" y="22"/>
                    </a:lnTo>
                    <a:lnTo>
                      <a:pt x="27" y="21"/>
                    </a:lnTo>
                    <a:lnTo>
                      <a:pt x="21" y="18"/>
                    </a:lnTo>
                    <a:lnTo>
                      <a:pt x="22" y="15"/>
                    </a:lnTo>
                    <a:lnTo>
                      <a:pt x="27" y="8"/>
                    </a:lnTo>
                    <a:lnTo>
                      <a:pt x="27" y="5"/>
                    </a:lnTo>
                    <a:lnTo>
                      <a:pt x="26" y="5"/>
                    </a:lnTo>
                    <a:lnTo>
                      <a:pt x="23" y="3"/>
                    </a:lnTo>
                    <a:lnTo>
                      <a:pt x="21" y="0"/>
                    </a:lnTo>
                    <a:lnTo>
                      <a:pt x="17" y="2"/>
                    </a:lnTo>
                    <a:lnTo>
                      <a:pt x="8" y="3"/>
                    </a:lnTo>
                    <a:lnTo>
                      <a:pt x="1" y="6"/>
                    </a:lnTo>
                    <a:lnTo>
                      <a:pt x="0" y="7"/>
                    </a:lnTo>
                    <a:lnTo>
                      <a:pt x="0" y="11"/>
                    </a:lnTo>
                    <a:lnTo>
                      <a:pt x="1" y="15"/>
                    </a:lnTo>
                    <a:lnTo>
                      <a:pt x="2" y="16"/>
                    </a:lnTo>
                    <a:lnTo>
                      <a:pt x="5" y="18"/>
                    </a:lnTo>
                    <a:lnTo>
                      <a:pt x="10" y="24"/>
                    </a:lnTo>
                    <a:lnTo>
                      <a:pt x="16" y="28"/>
                    </a:lnTo>
                    <a:lnTo>
                      <a:pt x="21" y="32"/>
                    </a:lnTo>
                    <a:lnTo>
                      <a:pt x="22" y="37"/>
                    </a:lnTo>
                    <a:lnTo>
                      <a:pt x="23" y="42"/>
                    </a:lnTo>
                    <a:lnTo>
                      <a:pt x="26" y="46"/>
                    </a:lnTo>
                    <a:lnTo>
                      <a:pt x="37" y="51"/>
                    </a:lnTo>
                    <a:lnTo>
                      <a:pt x="41" y="51"/>
                    </a:lnTo>
                    <a:lnTo>
                      <a:pt x="47" y="53"/>
                    </a:lnTo>
                    <a:lnTo>
                      <a:pt x="49" y="5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6" name="Freeform 1545">
                <a:extLst>
                  <a:ext uri="{FF2B5EF4-FFF2-40B4-BE49-F238E27FC236}">
                    <a16:creationId xmlns:a16="http://schemas.microsoft.com/office/drawing/2014/main" id="{4CF9EDAB-9631-37DB-CCFD-291F4C9558BC}"/>
                  </a:ext>
                </a:extLst>
              </p:cNvPr>
              <p:cNvSpPr>
                <a:spLocks/>
              </p:cNvSpPr>
              <p:nvPr/>
            </p:nvSpPr>
            <p:spPr bwMode="auto">
              <a:xfrm>
                <a:off x="6218238" y="6300788"/>
                <a:ext cx="4763" cy="6350"/>
              </a:xfrm>
              <a:custGeom>
                <a:avLst/>
                <a:gdLst/>
                <a:ahLst/>
                <a:cxnLst>
                  <a:cxn ang="0">
                    <a:pos x="0" y="3"/>
                  </a:cxn>
                  <a:cxn ang="0">
                    <a:pos x="1" y="4"/>
                  </a:cxn>
                  <a:cxn ang="0">
                    <a:pos x="3" y="4"/>
                  </a:cxn>
                  <a:cxn ang="0">
                    <a:pos x="3" y="3"/>
                  </a:cxn>
                  <a:cxn ang="0">
                    <a:pos x="3" y="0"/>
                  </a:cxn>
                  <a:cxn ang="0">
                    <a:pos x="3" y="0"/>
                  </a:cxn>
                  <a:cxn ang="0">
                    <a:pos x="0" y="0"/>
                  </a:cxn>
                  <a:cxn ang="0">
                    <a:pos x="0" y="2"/>
                  </a:cxn>
                  <a:cxn ang="0">
                    <a:pos x="0" y="3"/>
                  </a:cxn>
                </a:cxnLst>
                <a:rect l="0" t="0" r="r" b="b"/>
                <a:pathLst>
                  <a:path w="3" h="4">
                    <a:moveTo>
                      <a:pt x="0" y="3"/>
                    </a:moveTo>
                    <a:lnTo>
                      <a:pt x="1" y="4"/>
                    </a:lnTo>
                    <a:lnTo>
                      <a:pt x="3" y="4"/>
                    </a:lnTo>
                    <a:lnTo>
                      <a:pt x="3" y="3"/>
                    </a:lnTo>
                    <a:lnTo>
                      <a:pt x="3" y="0"/>
                    </a:lnTo>
                    <a:lnTo>
                      <a:pt x="3" y="0"/>
                    </a:lnTo>
                    <a:lnTo>
                      <a:pt x="0" y="0"/>
                    </a:lnTo>
                    <a:lnTo>
                      <a:pt x="0" y="2"/>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7" name="Freeform 1546">
                <a:extLst>
                  <a:ext uri="{FF2B5EF4-FFF2-40B4-BE49-F238E27FC236}">
                    <a16:creationId xmlns:a16="http://schemas.microsoft.com/office/drawing/2014/main" id="{6A3BE2CF-893B-FFAD-5AE7-1BDE46391857}"/>
                  </a:ext>
                </a:extLst>
              </p:cNvPr>
              <p:cNvSpPr>
                <a:spLocks/>
              </p:cNvSpPr>
              <p:nvPr/>
            </p:nvSpPr>
            <p:spPr bwMode="auto">
              <a:xfrm>
                <a:off x="6203951" y="6289675"/>
                <a:ext cx="11113" cy="9525"/>
              </a:xfrm>
              <a:custGeom>
                <a:avLst/>
                <a:gdLst/>
                <a:ahLst/>
                <a:cxnLst>
                  <a:cxn ang="0">
                    <a:pos x="4" y="6"/>
                  </a:cxn>
                  <a:cxn ang="0">
                    <a:pos x="5" y="6"/>
                  </a:cxn>
                  <a:cxn ang="0">
                    <a:pos x="7" y="6"/>
                  </a:cxn>
                  <a:cxn ang="0">
                    <a:pos x="7" y="2"/>
                  </a:cxn>
                  <a:cxn ang="0">
                    <a:pos x="3" y="0"/>
                  </a:cxn>
                  <a:cxn ang="0">
                    <a:pos x="0" y="1"/>
                  </a:cxn>
                  <a:cxn ang="0">
                    <a:pos x="3" y="4"/>
                  </a:cxn>
                  <a:cxn ang="0">
                    <a:pos x="4" y="6"/>
                  </a:cxn>
                </a:cxnLst>
                <a:rect l="0" t="0" r="r" b="b"/>
                <a:pathLst>
                  <a:path w="7" h="6">
                    <a:moveTo>
                      <a:pt x="4" y="6"/>
                    </a:moveTo>
                    <a:lnTo>
                      <a:pt x="5" y="6"/>
                    </a:lnTo>
                    <a:lnTo>
                      <a:pt x="7" y="6"/>
                    </a:lnTo>
                    <a:lnTo>
                      <a:pt x="7" y="2"/>
                    </a:lnTo>
                    <a:lnTo>
                      <a:pt x="3" y="0"/>
                    </a:lnTo>
                    <a:lnTo>
                      <a:pt x="0" y="1"/>
                    </a:lnTo>
                    <a:lnTo>
                      <a:pt x="3" y="4"/>
                    </a:lnTo>
                    <a:lnTo>
                      <a:pt x="4"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8" name="Freeform 1547">
                <a:extLst>
                  <a:ext uri="{FF2B5EF4-FFF2-40B4-BE49-F238E27FC236}">
                    <a16:creationId xmlns:a16="http://schemas.microsoft.com/office/drawing/2014/main" id="{3861B165-447C-6571-5A4E-1AB51AE04A44}"/>
                  </a:ext>
                </a:extLst>
              </p:cNvPr>
              <p:cNvSpPr>
                <a:spLocks/>
              </p:cNvSpPr>
              <p:nvPr/>
            </p:nvSpPr>
            <p:spPr bwMode="auto">
              <a:xfrm>
                <a:off x="6126163" y="6181725"/>
                <a:ext cx="80963" cy="84138"/>
              </a:xfrm>
              <a:custGeom>
                <a:avLst/>
                <a:gdLst/>
                <a:ahLst/>
                <a:cxnLst>
                  <a:cxn ang="0">
                    <a:pos x="49" y="53"/>
                  </a:cxn>
                  <a:cxn ang="0">
                    <a:pos x="51" y="52"/>
                  </a:cxn>
                  <a:cxn ang="0">
                    <a:pos x="44" y="42"/>
                  </a:cxn>
                  <a:cxn ang="0">
                    <a:pos x="44" y="42"/>
                  </a:cxn>
                  <a:cxn ang="0">
                    <a:pos x="41" y="43"/>
                  </a:cxn>
                  <a:cxn ang="0">
                    <a:pos x="38" y="43"/>
                  </a:cxn>
                  <a:cxn ang="0">
                    <a:pos x="36" y="42"/>
                  </a:cxn>
                  <a:cxn ang="0">
                    <a:pos x="33" y="39"/>
                  </a:cxn>
                  <a:cxn ang="0">
                    <a:pos x="29" y="37"/>
                  </a:cxn>
                  <a:cxn ang="0">
                    <a:pos x="27" y="31"/>
                  </a:cxn>
                  <a:cxn ang="0">
                    <a:pos x="26" y="27"/>
                  </a:cxn>
                  <a:cxn ang="0">
                    <a:pos x="26" y="26"/>
                  </a:cxn>
                  <a:cxn ang="0">
                    <a:pos x="28" y="26"/>
                  </a:cxn>
                  <a:cxn ang="0">
                    <a:pos x="29" y="24"/>
                  </a:cxn>
                  <a:cxn ang="0">
                    <a:pos x="28" y="22"/>
                  </a:cxn>
                  <a:cxn ang="0">
                    <a:pos x="27" y="21"/>
                  </a:cxn>
                  <a:cxn ang="0">
                    <a:pos x="21" y="18"/>
                  </a:cxn>
                  <a:cxn ang="0">
                    <a:pos x="22" y="15"/>
                  </a:cxn>
                  <a:cxn ang="0">
                    <a:pos x="27" y="8"/>
                  </a:cxn>
                  <a:cxn ang="0">
                    <a:pos x="27" y="5"/>
                  </a:cxn>
                  <a:cxn ang="0">
                    <a:pos x="26" y="5"/>
                  </a:cxn>
                  <a:cxn ang="0">
                    <a:pos x="23" y="3"/>
                  </a:cxn>
                  <a:cxn ang="0">
                    <a:pos x="21" y="0"/>
                  </a:cxn>
                  <a:cxn ang="0">
                    <a:pos x="17" y="2"/>
                  </a:cxn>
                  <a:cxn ang="0">
                    <a:pos x="8" y="3"/>
                  </a:cxn>
                  <a:cxn ang="0">
                    <a:pos x="1" y="6"/>
                  </a:cxn>
                  <a:cxn ang="0">
                    <a:pos x="0" y="7"/>
                  </a:cxn>
                  <a:cxn ang="0">
                    <a:pos x="0" y="11"/>
                  </a:cxn>
                  <a:cxn ang="0">
                    <a:pos x="1" y="15"/>
                  </a:cxn>
                  <a:cxn ang="0">
                    <a:pos x="2" y="16"/>
                  </a:cxn>
                  <a:cxn ang="0">
                    <a:pos x="5" y="18"/>
                  </a:cxn>
                  <a:cxn ang="0">
                    <a:pos x="10" y="24"/>
                  </a:cxn>
                  <a:cxn ang="0">
                    <a:pos x="16" y="28"/>
                  </a:cxn>
                  <a:cxn ang="0">
                    <a:pos x="21" y="32"/>
                  </a:cxn>
                  <a:cxn ang="0">
                    <a:pos x="22" y="37"/>
                  </a:cxn>
                  <a:cxn ang="0">
                    <a:pos x="23" y="42"/>
                  </a:cxn>
                  <a:cxn ang="0">
                    <a:pos x="26" y="46"/>
                  </a:cxn>
                  <a:cxn ang="0">
                    <a:pos x="37" y="51"/>
                  </a:cxn>
                  <a:cxn ang="0">
                    <a:pos x="41" y="51"/>
                  </a:cxn>
                  <a:cxn ang="0">
                    <a:pos x="47" y="53"/>
                  </a:cxn>
                  <a:cxn ang="0">
                    <a:pos x="49" y="53"/>
                  </a:cxn>
                </a:cxnLst>
                <a:rect l="0" t="0" r="r" b="b"/>
                <a:pathLst>
                  <a:path w="51" h="53">
                    <a:moveTo>
                      <a:pt x="49" y="53"/>
                    </a:moveTo>
                    <a:lnTo>
                      <a:pt x="51" y="52"/>
                    </a:lnTo>
                    <a:lnTo>
                      <a:pt x="44" y="42"/>
                    </a:lnTo>
                    <a:lnTo>
                      <a:pt x="44" y="42"/>
                    </a:lnTo>
                    <a:lnTo>
                      <a:pt x="41" y="43"/>
                    </a:lnTo>
                    <a:lnTo>
                      <a:pt x="38" y="43"/>
                    </a:lnTo>
                    <a:lnTo>
                      <a:pt x="36" y="42"/>
                    </a:lnTo>
                    <a:lnTo>
                      <a:pt x="33" y="39"/>
                    </a:lnTo>
                    <a:lnTo>
                      <a:pt x="29" y="37"/>
                    </a:lnTo>
                    <a:lnTo>
                      <a:pt x="27" y="31"/>
                    </a:lnTo>
                    <a:lnTo>
                      <a:pt x="26" y="27"/>
                    </a:lnTo>
                    <a:lnTo>
                      <a:pt x="26" y="26"/>
                    </a:lnTo>
                    <a:lnTo>
                      <a:pt x="28" y="26"/>
                    </a:lnTo>
                    <a:lnTo>
                      <a:pt x="29" y="24"/>
                    </a:lnTo>
                    <a:lnTo>
                      <a:pt x="28" y="22"/>
                    </a:lnTo>
                    <a:lnTo>
                      <a:pt x="27" y="21"/>
                    </a:lnTo>
                    <a:lnTo>
                      <a:pt x="21" y="18"/>
                    </a:lnTo>
                    <a:lnTo>
                      <a:pt x="22" y="15"/>
                    </a:lnTo>
                    <a:lnTo>
                      <a:pt x="27" y="8"/>
                    </a:lnTo>
                    <a:lnTo>
                      <a:pt x="27" y="5"/>
                    </a:lnTo>
                    <a:lnTo>
                      <a:pt x="26" y="5"/>
                    </a:lnTo>
                    <a:lnTo>
                      <a:pt x="23" y="3"/>
                    </a:lnTo>
                    <a:lnTo>
                      <a:pt x="21" y="0"/>
                    </a:lnTo>
                    <a:lnTo>
                      <a:pt x="17" y="2"/>
                    </a:lnTo>
                    <a:lnTo>
                      <a:pt x="8" y="3"/>
                    </a:lnTo>
                    <a:lnTo>
                      <a:pt x="1" y="6"/>
                    </a:lnTo>
                    <a:lnTo>
                      <a:pt x="0" y="7"/>
                    </a:lnTo>
                    <a:lnTo>
                      <a:pt x="0" y="11"/>
                    </a:lnTo>
                    <a:lnTo>
                      <a:pt x="1" y="15"/>
                    </a:lnTo>
                    <a:lnTo>
                      <a:pt x="2" y="16"/>
                    </a:lnTo>
                    <a:lnTo>
                      <a:pt x="5" y="18"/>
                    </a:lnTo>
                    <a:lnTo>
                      <a:pt x="10" y="24"/>
                    </a:lnTo>
                    <a:lnTo>
                      <a:pt x="16" y="28"/>
                    </a:lnTo>
                    <a:lnTo>
                      <a:pt x="21" y="32"/>
                    </a:lnTo>
                    <a:lnTo>
                      <a:pt x="22" y="37"/>
                    </a:lnTo>
                    <a:lnTo>
                      <a:pt x="23" y="42"/>
                    </a:lnTo>
                    <a:lnTo>
                      <a:pt x="26" y="46"/>
                    </a:lnTo>
                    <a:lnTo>
                      <a:pt x="37" y="51"/>
                    </a:lnTo>
                    <a:lnTo>
                      <a:pt x="41" y="51"/>
                    </a:lnTo>
                    <a:lnTo>
                      <a:pt x="47" y="53"/>
                    </a:lnTo>
                    <a:lnTo>
                      <a:pt x="49" y="5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59" name="Freeform 1548">
                <a:extLst>
                  <a:ext uri="{FF2B5EF4-FFF2-40B4-BE49-F238E27FC236}">
                    <a16:creationId xmlns:a16="http://schemas.microsoft.com/office/drawing/2014/main" id="{41324E37-0E02-AA0E-3FE9-362E95B9A496}"/>
                  </a:ext>
                </a:extLst>
              </p:cNvPr>
              <p:cNvSpPr>
                <a:spLocks/>
              </p:cNvSpPr>
              <p:nvPr/>
            </p:nvSpPr>
            <p:spPr bwMode="auto">
              <a:xfrm>
                <a:off x="6315076" y="6396038"/>
                <a:ext cx="11113" cy="14288"/>
              </a:xfrm>
              <a:custGeom>
                <a:avLst/>
                <a:gdLst/>
                <a:ahLst/>
                <a:cxnLst>
                  <a:cxn ang="0">
                    <a:pos x="4" y="4"/>
                  </a:cxn>
                  <a:cxn ang="0">
                    <a:pos x="4" y="0"/>
                  </a:cxn>
                  <a:cxn ang="0">
                    <a:pos x="1" y="0"/>
                  </a:cxn>
                  <a:cxn ang="0">
                    <a:pos x="0" y="1"/>
                  </a:cxn>
                  <a:cxn ang="0">
                    <a:pos x="0" y="3"/>
                  </a:cxn>
                  <a:cxn ang="0">
                    <a:pos x="0" y="8"/>
                  </a:cxn>
                  <a:cxn ang="0">
                    <a:pos x="4" y="9"/>
                  </a:cxn>
                  <a:cxn ang="0">
                    <a:pos x="7" y="9"/>
                  </a:cxn>
                  <a:cxn ang="0">
                    <a:pos x="7" y="8"/>
                  </a:cxn>
                  <a:cxn ang="0">
                    <a:pos x="4" y="8"/>
                  </a:cxn>
                  <a:cxn ang="0">
                    <a:pos x="2" y="6"/>
                  </a:cxn>
                  <a:cxn ang="0">
                    <a:pos x="4" y="4"/>
                  </a:cxn>
                </a:cxnLst>
                <a:rect l="0" t="0" r="r" b="b"/>
                <a:pathLst>
                  <a:path w="7" h="9">
                    <a:moveTo>
                      <a:pt x="4" y="4"/>
                    </a:moveTo>
                    <a:lnTo>
                      <a:pt x="4" y="0"/>
                    </a:lnTo>
                    <a:lnTo>
                      <a:pt x="1" y="0"/>
                    </a:lnTo>
                    <a:lnTo>
                      <a:pt x="0" y="1"/>
                    </a:lnTo>
                    <a:lnTo>
                      <a:pt x="0" y="3"/>
                    </a:lnTo>
                    <a:lnTo>
                      <a:pt x="0" y="8"/>
                    </a:lnTo>
                    <a:lnTo>
                      <a:pt x="4" y="9"/>
                    </a:lnTo>
                    <a:lnTo>
                      <a:pt x="7" y="9"/>
                    </a:lnTo>
                    <a:lnTo>
                      <a:pt x="7" y="8"/>
                    </a:lnTo>
                    <a:lnTo>
                      <a:pt x="4" y="8"/>
                    </a:lnTo>
                    <a:lnTo>
                      <a:pt x="2" y="6"/>
                    </a:lnTo>
                    <a:lnTo>
                      <a:pt x="4"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0" name="Freeform 1549">
                <a:extLst>
                  <a:ext uri="{FF2B5EF4-FFF2-40B4-BE49-F238E27FC236}">
                    <a16:creationId xmlns:a16="http://schemas.microsoft.com/office/drawing/2014/main" id="{9482D1EB-1D6F-4702-EBA7-B329F3A7820D}"/>
                  </a:ext>
                </a:extLst>
              </p:cNvPr>
              <p:cNvSpPr>
                <a:spLocks/>
              </p:cNvSpPr>
              <p:nvPr/>
            </p:nvSpPr>
            <p:spPr bwMode="auto">
              <a:xfrm>
                <a:off x="6315076" y="6396038"/>
                <a:ext cx="11113" cy="14288"/>
              </a:xfrm>
              <a:custGeom>
                <a:avLst/>
                <a:gdLst/>
                <a:ahLst/>
                <a:cxnLst>
                  <a:cxn ang="0">
                    <a:pos x="4" y="4"/>
                  </a:cxn>
                  <a:cxn ang="0">
                    <a:pos x="4" y="0"/>
                  </a:cxn>
                  <a:cxn ang="0">
                    <a:pos x="1" y="0"/>
                  </a:cxn>
                  <a:cxn ang="0">
                    <a:pos x="0" y="1"/>
                  </a:cxn>
                  <a:cxn ang="0">
                    <a:pos x="0" y="3"/>
                  </a:cxn>
                  <a:cxn ang="0">
                    <a:pos x="0" y="8"/>
                  </a:cxn>
                  <a:cxn ang="0">
                    <a:pos x="4" y="9"/>
                  </a:cxn>
                  <a:cxn ang="0">
                    <a:pos x="7" y="9"/>
                  </a:cxn>
                  <a:cxn ang="0">
                    <a:pos x="7" y="8"/>
                  </a:cxn>
                  <a:cxn ang="0">
                    <a:pos x="4" y="8"/>
                  </a:cxn>
                  <a:cxn ang="0">
                    <a:pos x="2" y="6"/>
                  </a:cxn>
                  <a:cxn ang="0">
                    <a:pos x="4" y="4"/>
                  </a:cxn>
                </a:cxnLst>
                <a:rect l="0" t="0" r="r" b="b"/>
                <a:pathLst>
                  <a:path w="7" h="9">
                    <a:moveTo>
                      <a:pt x="4" y="4"/>
                    </a:moveTo>
                    <a:lnTo>
                      <a:pt x="4" y="0"/>
                    </a:lnTo>
                    <a:lnTo>
                      <a:pt x="1" y="0"/>
                    </a:lnTo>
                    <a:lnTo>
                      <a:pt x="0" y="1"/>
                    </a:lnTo>
                    <a:lnTo>
                      <a:pt x="0" y="3"/>
                    </a:lnTo>
                    <a:lnTo>
                      <a:pt x="0" y="8"/>
                    </a:lnTo>
                    <a:lnTo>
                      <a:pt x="4" y="9"/>
                    </a:lnTo>
                    <a:lnTo>
                      <a:pt x="7" y="9"/>
                    </a:lnTo>
                    <a:lnTo>
                      <a:pt x="7" y="8"/>
                    </a:lnTo>
                    <a:lnTo>
                      <a:pt x="4" y="8"/>
                    </a:lnTo>
                    <a:lnTo>
                      <a:pt x="2" y="6"/>
                    </a:lnTo>
                    <a:lnTo>
                      <a:pt x="4"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1" name="Freeform 1550">
                <a:extLst>
                  <a:ext uri="{FF2B5EF4-FFF2-40B4-BE49-F238E27FC236}">
                    <a16:creationId xmlns:a16="http://schemas.microsoft.com/office/drawing/2014/main" id="{846C5785-7485-A8C5-55D4-DE3D356E8068}"/>
                  </a:ext>
                </a:extLst>
              </p:cNvPr>
              <p:cNvSpPr>
                <a:spLocks/>
              </p:cNvSpPr>
              <p:nvPr/>
            </p:nvSpPr>
            <p:spPr bwMode="auto">
              <a:xfrm>
                <a:off x="6315076" y="6396038"/>
                <a:ext cx="11113" cy="14288"/>
              </a:xfrm>
              <a:custGeom>
                <a:avLst/>
                <a:gdLst/>
                <a:ahLst/>
                <a:cxnLst>
                  <a:cxn ang="0">
                    <a:pos x="4" y="4"/>
                  </a:cxn>
                  <a:cxn ang="0">
                    <a:pos x="4" y="0"/>
                  </a:cxn>
                  <a:cxn ang="0">
                    <a:pos x="1" y="0"/>
                  </a:cxn>
                  <a:cxn ang="0">
                    <a:pos x="0" y="1"/>
                  </a:cxn>
                  <a:cxn ang="0">
                    <a:pos x="0" y="3"/>
                  </a:cxn>
                  <a:cxn ang="0">
                    <a:pos x="0" y="8"/>
                  </a:cxn>
                  <a:cxn ang="0">
                    <a:pos x="4" y="9"/>
                  </a:cxn>
                  <a:cxn ang="0">
                    <a:pos x="7" y="9"/>
                  </a:cxn>
                  <a:cxn ang="0">
                    <a:pos x="7" y="8"/>
                  </a:cxn>
                  <a:cxn ang="0">
                    <a:pos x="4" y="8"/>
                  </a:cxn>
                  <a:cxn ang="0">
                    <a:pos x="2" y="6"/>
                  </a:cxn>
                  <a:cxn ang="0">
                    <a:pos x="4" y="4"/>
                  </a:cxn>
                </a:cxnLst>
                <a:rect l="0" t="0" r="r" b="b"/>
                <a:pathLst>
                  <a:path w="7" h="9">
                    <a:moveTo>
                      <a:pt x="4" y="4"/>
                    </a:moveTo>
                    <a:lnTo>
                      <a:pt x="4" y="0"/>
                    </a:lnTo>
                    <a:lnTo>
                      <a:pt x="1" y="0"/>
                    </a:lnTo>
                    <a:lnTo>
                      <a:pt x="0" y="1"/>
                    </a:lnTo>
                    <a:lnTo>
                      <a:pt x="0" y="3"/>
                    </a:lnTo>
                    <a:lnTo>
                      <a:pt x="0" y="8"/>
                    </a:lnTo>
                    <a:lnTo>
                      <a:pt x="4" y="9"/>
                    </a:lnTo>
                    <a:lnTo>
                      <a:pt x="7" y="9"/>
                    </a:lnTo>
                    <a:lnTo>
                      <a:pt x="7" y="8"/>
                    </a:lnTo>
                    <a:lnTo>
                      <a:pt x="4" y="8"/>
                    </a:lnTo>
                    <a:lnTo>
                      <a:pt x="2" y="6"/>
                    </a:lnTo>
                    <a:lnTo>
                      <a:pt x="4"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2" name="Freeform 1551">
                <a:extLst>
                  <a:ext uri="{FF2B5EF4-FFF2-40B4-BE49-F238E27FC236}">
                    <a16:creationId xmlns:a16="http://schemas.microsoft.com/office/drawing/2014/main" id="{F0220E70-B1A0-DB2B-B4BC-55A6EAE62F90}"/>
                  </a:ext>
                </a:extLst>
              </p:cNvPr>
              <p:cNvSpPr>
                <a:spLocks/>
              </p:cNvSpPr>
              <p:nvPr/>
            </p:nvSpPr>
            <p:spPr bwMode="auto">
              <a:xfrm>
                <a:off x="6315076" y="6396038"/>
                <a:ext cx="11113" cy="14288"/>
              </a:xfrm>
              <a:custGeom>
                <a:avLst/>
                <a:gdLst/>
                <a:ahLst/>
                <a:cxnLst>
                  <a:cxn ang="0">
                    <a:pos x="4" y="4"/>
                  </a:cxn>
                  <a:cxn ang="0">
                    <a:pos x="4" y="0"/>
                  </a:cxn>
                  <a:cxn ang="0">
                    <a:pos x="1" y="0"/>
                  </a:cxn>
                  <a:cxn ang="0">
                    <a:pos x="0" y="1"/>
                  </a:cxn>
                  <a:cxn ang="0">
                    <a:pos x="0" y="3"/>
                  </a:cxn>
                  <a:cxn ang="0">
                    <a:pos x="0" y="8"/>
                  </a:cxn>
                  <a:cxn ang="0">
                    <a:pos x="4" y="9"/>
                  </a:cxn>
                  <a:cxn ang="0">
                    <a:pos x="7" y="9"/>
                  </a:cxn>
                  <a:cxn ang="0">
                    <a:pos x="7" y="8"/>
                  </a:cxn>
                  <a:cxn ang="0">
                    <a:pos x="4" y="8"/>
                  </a:cxn>
                  <a:cxn ang="0">
                    <a:pos x="2" y="6"/>
                  </a:cxn>
                  <a:cxn ang="0">
                    <a:pos x="4" y="4"/>
                  </a:cxn>
                </a:cxnLst>
                <a:rect l="0" t="0" r="r" b="b"/>
                <a:pathLst>
                  <a:path w="7" h="9">
                    <a:moveTo>
                      <a:pt x="4" y="4"/>
                    </a:moveTo>
                    <a:lnTo>
                      <a:pt x="4" y="0"/>
                    </a:lnTo>
                    <a:lnTo>
                      <a:pt x="1" y="0"/>
                    </a:lnTo>
                    <a:lnTo>
                      <a:pt x="0" y="1"/>
                    </a:lnTo>
                    <a:lnTo>
                      <a:pt x="0" y="3"/>
                    </a:lnTo>
                    <a:lnTo>
                      <a:pt x="0" y="8"/>
                    </a:lnTo>
                    <a:lnTo>
                      <a:pt x="4" y="9"/>
                    </a:lnTo>
                    <a:lnTo>
                      <a:pt x="7" y="9"/>
                    </a:lnTo>
                    <a:lnTo>
                      <a:pt x="7" y="8"/>
                    </a:lnTo>
                    <a:lnTo>
                      <a:pt x="4" y="8"/>
                    </a:lnTo>
                    <a:lnTo>
                      <a:pt x="2" y="6"/>
                    </a:lnTo>
                    <a:lnTo>
                      <a:pt x="4"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3" name="Freeform 1552">
                <a:extLst>
                  <a:ext uri="{FF2B5EF4-FFF2-40B4-BE49-F238E27FC236}">
                    <a16:creationId xmlns:a16="http://schemas.microsoft.com/office/drawing/2014/main" id="{2E04CD98-AD30-12AD-4708-35ECD60CAFC0}"/>
                  </a:ext>
                </a:extLst>
              </p:cNvPr>
              <p:cNvSpPr>
                <a:spLocks/>
              </p:cNvSpPr>
              <p:nvPr/>
            </p:nvSpPr>
            <p:spPr bwMode="auto">
              <a:xfrm>
                <a:off x="6283326" y="6362700"/>
                <a:ext cx="26988" cy="53975"/>
              </a:xfrm>
              <a:custGeom>
                <a:avLst/>
                <a:gdLst/>
                <a:ahLst/>
                <a:cxnLst>
                  <a:cxn ang="0">
                    <a:pos x="3" y="34"/>
                  </a:cxn>
                  <a:cxn ang="0">
                    <a:pos x="4" y="34"/>
                  </a:cxn>
                  <a:cxn ang="0">
                    <a:pos x="4" y="32"/>
                  </a:cxn>
                  <a:cxn ang="0">
                    <a:pos x="4" y="30"/>
                  </a:cxn>
                  <a:cxn ang="0">
                    <a:pos x="5" y="27"/>
                  </a:cxn>
                  <a:cxn ang="0">
                    <a:pos x="6" y="29"/>
                  </a:cxn>
                  <a:cxn ang="0">
                    <a:pos x="8" y="31"/>
                  </a:cxn>
                  <a:cxn ang="0">
                    <a:pos x="9" y="32"/>
                  </a:cxn>
                  <a:cxn ang="0">
                    <a:pos x="11" y="31"/>
                  </a:cxn>
                  <a:cxn ang="0">
                    <a:pos x="15" y="26"/>
                  </a:cxn>
                  <a:cxn ang="0">
                    <a:pos x="17" y="24"/>
                  </a:cxn>
                  <a:cxn ang="0">
                    <a:pos x="17" y="22"/>
                  </a:cxn>
                  <a:cxn ang="0">
                    <a:pos x="16" y="21"/>
                  </a:cxn>
                  <a:cxn ang="0">
                    <a:pos x="16" y="19"/>
                  </a:cxn>
                  <a:cxn ang="0">
                    <a:pos x="15" y="11"/>
                  </a:cxn>
                  <a:cxn ang="0">
                    <a:pos x="14" y="2"/>
                  </a:cxn>
                  <a:cxn ang="0">
                    <a:pos x="12" y="0"/>
                  </a:cxn>
                  <a:cxn ang="0">
                    <a:pos x="11" y="0"/>
                  </a:cxn>
                  <a:cxn ang="0">
                    <a:pos x="6" y="4"/>
                  </a:cxn>
                  <a:cxn ang="0">
                    <a:pos x="1" y="17"/>
                  </a:cxn>
                  <a:cxn ang="0">
                    <a:pos x="0" y="26"/>
                  </a:cxn>
                  <a:cxn ang="0">
                    <a:pos x="0" y="30"/>
                  </a:cxn>
                  <a:cxn ang="0">
                    <a:pos x="1" y="34"/>
                  </a:cxn>
                  <a:cxn ang="0">
                    <a:pos x="3" y="34"/>
                  </a:cxn>
                </a:cxnLst>
                <a:rect l="0" t="0" r="r" b="b"/>
                <a:pathLst>
                  <a:path w="17" h="34">
                    <a:moveTo>
                      <a:pt x="3" y="34"/>
                    </a:moveTo>
                    <a:lnTo>
                      <a:pt x="4" y="34"/>
                    </a:lnTo>
                    <a:lnTo>
                      <a:pt x="4" y="32"/>
                    </a:lnTo>
                    <a:lnTo>
                      <a:pt x="4" y="30"/>
                    </a:lnTo>
                    <a:lnTo>
                      <a:pt x="5" y="27"/>
                    </a:lnTo>
                    <a:lnTo>
                      <a:pt x="6" y="29"/>
                    </a:lnTo>
                    <a:lnTo>
                      <a:pt x="8" y="31"/>
                    </a:lnTo>
                    <a:lnTo>
                      <a:pt x="9" y="32"/>
                    </a:lnTo>
                    <a:lnTo>
                      <a:pt x="11" y="31"/>
                    </a:lnTo>
                    <a:lnTo>
                      <a:pt x="15" y="26"/>
                    </a:lnTo>
                    <a:lnTo>
                      <a:pt x="17" y="24"/>
                    </a:lnTo>
                    <a:lnTo>
                      <a:pt x="17" y="22"/>
                    </a:lnTo>
                    <a:lnTo>
                      <a:pt x="16" y="21"/>
                    </a:lnTo>
                    <a:lnTo>
                      <a:pt x="16" y="19"/>
                    </a:lnTo>
                    <a:lnTo>
                      <a:pt x="15" y="11"/>
                    </a:lnTo>
                    <a:lnTo>
                      <a:pt x="14" y="2"/>
                    </a:lnTo>
                    <a:lnTo>
                      <a:pt x="12" y="0"/>
                    </a:lnTo>
                    <a:lnTo>
                      <a:pt x="11" y="0"/>
                    </a:lnTo>
                    <a:lnTo>
                      <a:pt x="6" y="4"/>
                    </a:lnTo>
                    <a:lnTo>
                      <a:pt x="1" y="17"/>
                    </a:lnTo>
                    <a:lnTo>
                      <a:pt x="0" y="26"/>
                    </a:lnTo>
                    <a:lnTo>
                      <a:pt x="0" y="30"/>
                    </a:lnTo>
                    <a:lnTo>
                      <a:pt x="1" y="34"/>
                    </a:lnTo>
                    <a:lnTo>
                      <a:pt x="3" y="3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4" name="Freeform 1553">
                <a:extLst>
                  <a:ext uri="{FF2B5EF4-FFF2-40B4-BE49-F238E27FC236}">
                    <a16:creationId xmlns:a16="http://schemas.microsoft.com/office/drawing/2014/main" id="{0E244C53-3E4A-52CA-6959-BAA61EFDEAEC}"/>
                  </a:ext>
                </a:extLst>
              </p:cNvPr>
              <p:cNvSpPr>
                <a:spLocks/>
              </p:cNvSpPr>
              <p:nvPr/>
            </p:nvSpPr>
            <p:spPr bwMode="auto">
              <a:xfrm>
                <a:off x="6283326" y="6362700"/>
                <a:ext cx="26988" cy="53975"/>
              </a:xfrm>
              <a:custGeom>
                <a:avLst/>
                <a:gdLst/>
                <a:ahLst/>
                <a:cxnLst>
                  <a:cxn ang="0">
                    <a:pos x="3" y="34"/>
                  </a:cxn>
                  <a:cxn ang="0">
                    <a:pos x="4" y="34"/>
                  </a:cxn>
                  <a:cxn ang="0">
                    <a:pos x="4" y="32"/>
                  </a:cxn>
                  <a:cxn ang="0">
                    <a:pos x="4" y="30"/>
                  </a:cxn>
                  <a:cxn ang="0">
                    <a:pos x="5" y="27"/>
                  </a:cxn>
                  <a:cxn ang="0">
                    <a:pos x="6" y="29"/>
                  </a:cxn>
                  <a:cxn ang="0">
                    <a:pos x="8" y="31"/>
                  </a:cxn>
                  <a:cxn ang="0">
                    <a:pos x="9" y="32"/>
                  </a:cxn>
                  <a:cxn ang="0">
                    <a:pos x="11" y="31"/>
                  </a:cxn>
                  <a:cxn ang="0">
                    <a:pos x="15" y="26"/>
                  </a:cxn>
                  <a:cxn ang="0">
                    <a:pos x="17" y="24"/>
                  </a:cxn>
                  <a:cxn ang="0">
                    <a:pos x="17" y="22"/>
                  </a:cxn>
                  <a:cxn ang="0">
                    <a:pos x="16" y="21"/>
                  </a:cxn>
                  <a:cxn ang="0">
                    <a:pos x="16" y="19"/>
                  </a:cxn>
                  <a:cxn ang="0">
                    <a:pos x="15" y="11"/>
                  </a:cxn>
                  <a:cxn ang="0">
                    <a:pos x="14" y="2"/>
                  </a:cxn>
                  <a:cxn ang="0">
                    <a:pos x="12" y="0"/>
                  </a:cxn>
                  <a:cxn ang="0">
                    <a:pos x="11" y="0"/>
                  </a:cxn>
                  <a:cxn ang="0">
                    <a:pos x="6" y="4"/>
                  </a:cxn>
                  <a:cxn ang="0">
                    <a:pos x="1" y="17"/>
                  </a:cxn>
                  <a:cxn ang="0">
                    <a:pos x="0" y="26"/>
                  </a:cxn>
                  <a:cxn ang="0">
                    <a:pos x="0" y="30"/>
                  </a:cxn>
                  <a:cxn ang="0">
                    <a:pos x="1" y="34"/>
                  </a:cxn>
                  <a:cxn ang="0">
                    <a:pos x="3" y="34"/>
                  </a:cxn>
                </a:cxnLst>
                <a:rect l="0" t="0" r="r" b="b"/>
                <a:pathLst>
                  <a:path w="17" h="34">
                    <a:moveTo>
                      <a:pt x="3" y="34"/>
                    </a:moveTo>
                    <a:lnTo>
                      <a:pt x="4" y="34"/>
                    </a:lnTo>
                    <a:lnTo>
                      <a:pt x="4" y="32"/>
                    </a:lnTo>
                    <a:lnTo>
                      <a:pt x="4" y="30"/>
                    </a:lnTo>
                    <a:lnTo>
                      <a:pt x="5" y="27"/>
                    </a:lnTo>
                    <a:lnTo>
                      <a:pt x="6" y="29"/>
                    </a:lnTo>
                    <a:lnTo>
                      <a:pt x="8" y="31"/>
                    </a:lnTo>
                    <a:lnTo>
                      <a:pt x="9" y="32"/>
                    </a:lnTo>
                    <a:lnTo>
                      <a:pt x="11" y="31"/>
                    </a:lnTo>
                    <a:lnTo>
                      <a:pt x="15" y="26"/>
                    </a:lnTo>
                    <a:lnTo>
                      <a:pt x="17" y="24"/>
                    </a:lnTo>
                    <a:lnTo>
                      <a:pt x="17" y="22"/>
                    </a:lnTo>
                    <a:lnTo>
                      <a:pt x="16" y="21"/>
                    </a:lnTo>
                    <a:lnTo>
                      <a:pt x="16" y="19"/>
                    </a:lnTo>
                    <a:lnTo>
                      <a:pt x="15" y="11"/>
                    </a:lnTo>
                    <a:lnTo>
                      <a:pt x="14" y="2"/>
                    </a:lnTo>
                    <a:lnTo>
                      <a:pt x="12" y="0"/>
                    </a:lnTo>
                    <a:lnTo>
                      <a:pt x="11" y="0"/>
                    </a:lnTo>
                    <a:lnTo>
                      <a:pt x="6" y="4"/>
                    </a:lnTo>
                    <a:lnTo>
                      <a:pt x="1" y="17"/>
                    </a:lnTo>
                    <a:lnTo>
                      <a:pt x="0" y="26"/>
                    </a:lnTo>
                    <a:lnTo>
                      <a:pt x="0" y="30"/>
                    </a:lnTo>
                    <a:lnTo>
                      <a:pt x="1" y="34"/>
                    </a:lnTo>
                    <a:lnTo>
                      <a:pt x="3" y="3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5" name="Freeform 1554">
                <a:extLst>
                  <a:ext uri="{FF2B5EF4-FFF2-40B4-BE49-F238E27FC236}">
                    <a16:creationId xmlns:a16="http://schemas.microsoft.com/office/drawing/2014/main" id="{A62EC566-934D-2B5B-AE13-3BAFEF42F9CB}"/>
                  </a:ext>
                </a:extLst>
              </p:cNvPr>
              <p:cNvSpPr>
                <a:spLocks/>
              </p:cNvSpPr>
              <p:nvPr/>
            </p:nvSpPr>
            <p:spPr bwMode="auto">
              <a:xfrm>
                <a:off x="6283326" y="6362700"/>
                <a:ext cx="26988" cy="53975"/>
              </a:xfrm>
              <a:custGeom>
                <a:avLst/>
                <a:gdLst/>
                <a:ahLst/>
                <a:cxnLst>
                  <a:cxn ang="0">
                    <a:pos x="3" y="34"/>
                  </a:cxn>
                  <a:cxn ang="0">
                    <a:pos x="4" y="34"/>
                  </a:cxn>
                  <a:cxn ang="0">
                    <a:pos x="4" y="32"/>
                  </a:cxn>
                  <a:cxn ang="0">
                    <a:pos x="4" y="30"/>
                  </a:cxn>
                  <a:cxn ang="0">
                    <a:pos x="5" y="27"/>
                  </a:cxn>
                  <a:cxn ang="0">
                    <a:pos x="6" y="29"/>
                  </a:cxn>
                  <a:cxn ang="0">
                    <a:pos x="8" y="31"/>
                  </a:cxn>
                  <a:cxn ang="0">
                    <a:pos x="9" y="32"/>
                  </a:cxn>
                  <a:cxn ang="0">
                    <a:pos x="11" y="31"/>
                  </a:cxn>
                  <a:cxn ang="0">
                    <a:pos x="15" y="26"/>
                  </a:cxn>
                  <a:cxn ang="0">
                    <a:pos x="17" y="24"/>
                  </a:cxn>
                  <a:cxn ang="0">
                    <a:pos x="17" y="22"/>
                  </a:cxn>
                  <a:cxn ang="0">
                    <a:pos x="16" y="21"/>
                  </a:cxn>
                  <a:cxn ang="0">
                    <a:pos x="16" y="19"/>
                  </a:cxn>
                  <a:cxn ang="0">
                    <a:pos x="15" y="11"/>
                  </a:cxn>
                  <a:cxn ang="0">
                    <a:pos x="14" y="2"/>
                  </a:cxn>
                  <a:cxn ang="0">
                    <a:pos x="12" y="0"/>
                  </a:cxn>
                  <a:cxn ang="0">
                    <a:pos x="11" y="0"/>
                  </a:cxn>
                  <a:cxn ang="0">
                    <a:pos x="6" y="4"/>
                  </a:cxn>
                  <a:cxn ang="0">
                    <a:pos x="1" y="17"/>
                  </a:cxn>
                  <a:cxn ang="0">
                    <a:pos x="0" y="26"/>
                  </a:cxn>
                  <a:cxn ang="0">
                    <a:pos x="0" y="30"/>
                  </a:cxn>
                  <a:cxn ang="0">
                    <a:pos x="1" y="34"/>
                  </a:cxn>
                  <a:cxn ang="0">
                    <a:pos x="3" y="34"/>
                  </a:cxn>
                </a:cxnLst>
                <a:rect l="0" t="0" r="r" b="b"/>
                <a:pathLst>
                  <a:path w="17" h="34">
                    <a:moveTo>
                      <a:pt x="3" y="34"/>
                    </a:moveTo>
                    <a:lnTo>
                      <a:pt x="4" y="34"/>
                    </a:lnTo>
                    <a:lnTo>
                      <a:pt x="4" y="32"/>
                    </a:lnTo>
                    <a:lnTo>
                      <a:pt x="4" y="30"/>
                    </a:lnTo>
                    <a:lnTo>
                      <a:pt x="5" y="27"/>
                    </a:lnTo>
                    <a:lnTo>
                      <a:pt x="6" y="29"/>
                    </a:lnTo>
                    <a:lnTo>
                      <a:pt x="8" y="31"/>
                    </a:lnTo>
                    <a:lnTo>
                      <a:pt x="9" y="32"/>
                    </a:lnTo>
                    <a:lnTo>
                      <a:pt x="11" y="31"/>
                    </a:lnTo>
                    <a:lnTo>
                      <a:pt x="15" y="26"/>
                    </a:lnTo>
                    <a:lnTo>
                      <a:pt x="17" y="24"/>
                    </a:lnTo>
                    <a:lnTo>
                      <a:pt x="17" y="22"/>
                    </a:lnTo>
                    <a:lnTo>
                      <a:pt x="16" y="21"/>
                    </a:lnTo>
                    <a:lnTo>
                      <a:pt x="16" y="19"/>
                    </a:lnTo>
                    <a:lnTo>
                      <a:pt x="15" y="11"/>
                    </a:lnTo>
                    <a:lnTo>
                      <a:pt x="14" y="2"/>
                    </a:lnTo>
                    <a:lnTo>
                      <a:pt x="12" y="0"/>
                    </a:lnTo>
                    <a:lnTo>
                      <a:pt x="11" y="0"/>
                    </a:lnTo>
                    <a:lnTo>
                      <a:pt x="6" y="4"/>
                    </a:lnTo>
                    <a:lnTo>
                      <a:pt x="1" y="17"/>
                    </a:lnTo>
                    <a:lnTo>
                      <a:pt x="0" y="26"/>
                    </a:lnTo>
                    <a:lnTo>
                      <a:pt x="0" y="30"/>
                    </a:lnTo>
                    <a:lnTo>
                      <a:pt x="1" y="34"/>
                    </a:lnTo>
                    <a:lnTo>
                      <a:pt x="3" y="3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6" name="Freeform 1555">
                <a:extLst>
                  <a:ext uri="{FF2B5EF4-FFF2-40B4-BE49-F238E27FC236}">
                    <a16:creationId xmlns:a16="http://schemas.microsoft.com/office/drawing/2014/main" id="{336CAF98-B32B-5776-326D-2A83B1A456AA}"/>
                  </a:ext>
                </a:extLst>
              </p:cNvPr>
              <p:cNvSpPr>
                <a:spLocks/>
              </p:cNvSpPr>
              <p:nvPr/>
            </p:nvSpPr>
            <p:spPr bwMode="auto">
              <a:xfrm>
                <a:off x="6283326" y="6362700"/>
                <a:ext cx="26988" cy="53975"/>
              </a:xfrm>
              <a:custGeom>
                <a:avLst/>
                <a:gdLst/>
                <a:ahLst/>
                <a:cxnLst>
                  <a:cxn ang="0">
                    <a:pos x="3" y="34"/>
                  </a:cxn>
                  <a:cxn ang="0">
                    <a:pos x="4" y="34"/>
                  </a:cxn>
                  <a:cxn ang="0">
                    <a:pos x="4" y="32"/>
                  </a:cxn>
                  <a:cxn ang="0">
                    <a:pos x="4" y="30"/>
                  </a:cxn>
                  <a:cxn ang="0">
                    <a:pos x="5" y="27"/>
                  </a:cxn>
                  <a:cxn ang="0">
                    <a:pos x="6" y="29"/>
                  </a:cxn>
                  <a:cxn ang="0">
                    <a:pos x="8" y="31"/>
                  </a:cxn>
                  <a:cxn ang="0">
                    <a:pos x="9" y="32"/>
                  </a:cxn>
                  <a:cxn ang="0">
                    <a:pos x="11" y="31"/>
                  </a:cxn>
                  <a:cxn ang="0">
                    <a:pos x="15" y="26"/>
                  </a:cxn>
                  <a:cxn ang="0">
                    <a:pos x="17" y="24"/>
                  </a:cxn>
                  <a:cxn ang="0">
                    <a:pos x="17" y="22"/>
                  </a:cxn>
                  <a:cxn ang="0">
                    <a:pos x="16" y="21"/>
                  </a:cxn>
                  <a:cxn ang="0">
                    <a:pos x="16" y="19"/>
                  </a:cxn>
                  <a:cxn ang="0">
                    <a:pos x="15" y="11"/>
                  </a:cxn>
                  <a:cxn ang="0">
                    <a:pos x="14" y="2"/>
                  </a:cxn>
                  <a:cxn ang="0">
                    <a:pos x="12" y="0"/>
                  </a:cxn>
                  <a:cxn ang="0">
                    <a:pos x="11" y="0"/>
                  </a:cxn>
                  <a:cxn ang="0">
                    <a:pos x="6" y="4"/>
                  </a:cxn>
                  <a:cxn ang="0">
                    <a:pos x="1" y="17"/>
                  </a:cxn>
                  <a:cxn ang="0">
                    <a:pos x="0" y="26"/>
                  </a:cxn>
                  <a:cxn ang="0">
                    <a:pos x="0" y="30"/>
                  </a:cxn>
                  <a:cxn ang="0">
                    <a:pos x="1" y="34"/>
                  </a:cxn>
                  <a:cxn ang="0">
                    <a:pos x="3" y="34"/>
                  </a:cxn>
                </a:cxnLst>
                <a:rect l="0" t="0" r="r" b="b"/>
                <a:pathLst>
                  <a:path w="17" h="34">
                    <a:moveTo>
                      <a:pt x="3" y="34"/>
                    </a:moveTo>
                    <a:lnTo>
                      <a:pt x="4" y="34"/>
                    </a:lnTo>
                    <a:lnTo>
                      <a:pt x="4" y="32"/>
                    </a:lnTo>
                    <a:lnTo>
                      <a:pt x="4" y="30"/>
                    </a:lnTo>
                    <a:lnTo>
                      <a:pt x="5" y="27"/>
                    </a:lnTo>
                    <a:lnTo>
                      <a:pt x="6" y="29"/>
                    </a:lnTo>
                    <a:lnTo>
                      <a:pt x="8" y="31"/>
                    </a:lnTo>
                    <a:lnTo>
                      <a:pt x="9" y="32"/>
                    </a:lnTo>
                    <a:lnTo>
                      <a:pt x="11" y="31"/>
                    </a:lnTo>
                    <a:lnTo>
                      <a:pt x="15" y="26"/>
                    </a:lnTo>
                    <a:lnTo>
                      <a:pt x="17" y="24"/>
                    </a:lnTo>
                    <a:lnTo>
                      <a:pt x="17" y="22"/>
                    </a:lnTo>
                    <a:lnTo>
                      <a:pt x="16" y="21"/>
                    </a:lnTo>
                    <a:lnTo>
                      <a:pt x="16" y="19"/>
                    </a:lnTo>
                    <a:lnTo>
                      <a:pt x="15" y="11"/>
                    </a:lnTo>
                    <a:lnTo>
                      <a:pt x="14" y="2"/>
                    </a:lnTo>
                    <a:lnTo>
                      <a:pt x="12" y="0"/>
                    </a:lnTo>
                    <a:lnTo>
                      <a:pt x="11" y="0"/>
                    </a:lnTo>
                    <a:lnTo>
                      <a:pt x="6" y="4"/>
                    </a:lnTo>
                    <a:lnTo>
                      <a:pt x="1" y="17"/>
                    </a:lnTo>
                    <a:lnTo>
                      <a:pt x="0" y="26"/>
                    </a:lnTo>
                    <a:lnTo>
                      <a:pt x="0" y="30"/>
                    </a:lnTo>
                    <a:lnTo>
                      <a:pt x="1" y="34"/>
                    </a:lnTo>
                    <a:lnTo>
                      <a:pt x="3" y="3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7" name="Freeform 1556">
                <a:extLst>
                  <a:ext uri="{FF2B5EF4-FFF2-40B4-BE49-F238E27FC236}">
                    <a16:creationId xmlns:a16="http://schemas.microsoft.com/office/drawing/2014/main" id="{5756BBB2-87A2-B2AD-30A4-3777BB81DDBC}"/>
                  </a:ext>
                </a:extLst>
              </p:cNvPr>
              <p:cNvSpPr>
                <a:spLocks/>
              </p:cNvSpPr>
              <p:nvPr/>
            </p:nvSpPr>
            <p:spPr bwMode="auto">
              <a:xfrm>
                <a:off x="6307138" y="6416675"/>
                <a:ext cx="7938" cy="4763"/>
              </a:xfrm>
              <a:custGeom>
                <a:avLst/>
                <a:gdLst/>
                <a:ahLst/>
                <a:cxnLst>
                  <a:cxn ang="0">
                    <a:pos x="1" y="0"/>
                  </a:cxn>
                  <a:cxn ang="0">
                    <a:pos x="0" y="2"/>
                  </a:cxn>
                  <a:cxn ang="0">
                    <a:pos x="0" y="3"/>
                  </a:cxn>
                  <a:cxn ang="0">
                    <a:pos x="4" y="3"/>
                  </a:cxn>
                  <a:cxn ang="0">
                    <a:pos x="5" y="2"/>
                  </a:cxn>
                  <a:cxn ang="0">
                    <a:pos x="2" y="0"/>
                  </a:cxn>
                  <a:cxn ang="0">
                    <a:pos x="2" y="0"/>
                  </a:cxn>
                  <a:cxn ang="0">
                    <a:pos x="1" y="0"/>
                  </a:cxn>
                </a:cxnLst>
                <a:rect l="0" t="0" r="r" b="b"/>
                <a:pathLst>
                  <a:path w="5" h="3">
                    <a:moveTo>
                      <a:pt x="1" y="0"/>
                    </a:moveTo>
                    <a:lnTo>
                      <a:pt x="0" y="2"/>
                    </a:lnTo>
                    <a:lnTo>
                      <a:pt x="0" y="3"/>
                    </a:lnTo>
                    <a:lnTo>
                      <a:pt x="4" y="3"/>
                    </a:lnTo>
                    <a:lnTo>
                      <a:pt x="5" y="2"/>
                    </a:lnTo>
                    <a:lnTo>
                      <a:pt x="2" y="0"/>
                    </a:lnTo>
                    <a:lnTo>
                      <a:pt x="2" y="0"/>
                    </a:lnTo>
                    <a:lnTo>
                      <a:pt x="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8" name="Freeform 1557">
                <a:extLst>
                  <a:ext uri="{FF2B5EF4-FFF2-40B4-BE49-F238E27FC236}">
                    <a16:creationId xmlns:a16="http://schemas.microsoft.com/office/drawing/2014/main" id="{40DA1911-33D2-513B-046C-A0BAB61CB677}"/>
                  </a:ext>
                </a:extLst>
              </p:cNvPr>
              <p:cNvSpPr>
                <a:spLocks/>
              </p:cNvSpPr>
              <p:nvPr/>
            </p:nvSpPr>
            <p:spPr bwMode="auto">
              <a:xfrm>
                <a:off x="6307138" y="6416675"/>
                <a:ext cx="7938" cy="4763"/>
              </a:xfrm>
              <a:custGeom>
                <a:avLst/>
                <a:gdLst/>
                <a:ahLst/>
                <a:cxnLst>
                  <a:cxn ang="0">
                    <a:pos x="1" y="0"/>
                  </a:cxn>
                  <a:cxn ang="0">
                    <a:pos x="0" y="2"/>
                  </a:cxn>
                  <a:cxn ang="0">
                    <a:pos x="0" y="3"/>
                  </a:cxn>
                  <a:cxn ang="0">
                    <a:pos x="4" y="3"/>
                  </a:cxn>
                  <a:cxn ang="0">
                    <a:pos x="5" y="2"/>
                  </a:cxn>
                  <a:cxn ang="0">
                    <a:pos x="2" y="0"/>
                  </a:cxn>
                  <a:cxn ang="0">
                    <a:pos x="2" y="0"/>
                  </a:cxn>
                  <a:cxn ang="0">
                    <a:pos x="1" y="0"/>
                  </a:cxn>
                </a:cxnLst>
                <a:rect l="0" t="0" r="r" b="b"/>
                <a:pathLst>
                  <a:path w="5" h="3">
                    <a:moveTo>
                      <a:pt x="1" y="0"/>
                    </a:moveTo>
                    <a:lnTo>
                      <a:pt x="0" y="2"/>
                    </a:lnTo>
                    <a:lnTo>
                      <a:pt x="0" y="3"/>
                    </a:lnTo>
                    <a:lnTo>
                      <a:pt x="4" y="3"/>
                    </a:lnTo>
                    <a:lnTo>
                      <a:pt x="5" y="2"/>
                    </a:lnTo>
                    <a:lnTo>
                      <a:pt x="2" y="0"/>
                    </a:lnTo>
                    <a:lnTo>
                      <a:pt x="2" y="0"/>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69" name="Freeform 1558">
                <a:extLst>
                  <a:ext uri="{FF2B5EF4-FFF2-40B4-BE49-F238E27FC236}">
                    <a16:creationId xmlns:a16="http://schemas.microsoft.com/office/drawing/2014/main" id="{6C39BCB5-63B5-76A9-67D1-EA5AAB4589C0}"/>
                  </a:ext>
                </a:extLst>
              </p:cNvPr>
              <p:cNvSpPr>
                <a:spLocks/>
              </p:cNvSpPr>
              <p:nvPr/>
            </p:nvSpPr>
            <p:spPr bwMode="auto">
              <a:xfrm>
                <a:off x="6307138" y="6416675"/>
                <a:ext cx="7938" cy="4763"/>
              </a:xfrm>
              <a:custGeom>
                <a:avLst/>
                <a:gdLst/>
                <a:ahLst/>
                <a:cxnLst>
                  <a:cxn ang="0">
                    <a:pos x="1" y="0"/>
                  </a:cxn>
                  <a:cxn ang="0">
                    <a:pos x="0" y="2"/>
                  </a:cxn>
                  <a:cxn ang="0">
                    <a:pos x="0" y="3"/>
                  </a:cxn>
                  <a:cxn ang="0">
                    <a:pos x="4" y="3"/>
                  </a:cxn>
                  <a:cxn ang="0">
                    <a:pos x="5" y="2"/>
                  </a:cxn>
                  <a:cxn ang="0">
                    <a:pos x="2" y="0"/>
                  </a:cxn>
                  <a:cxn ang="0">
                    <a:pos x="2" y="0"/>
                  </a:cxn>
                  <a:cxn ang="0">
                    <a:pos x="1" y="0"/>
                  </a:cxn>
                </a:cxnLst>
                <a:rect l="0" t="0" r="r" b="b"/>
                <a:pathLst>
                  <a:path w="5" h="3">
                    <a:moveTo>
                      <a:pt x="1" y="0"/>
                    </a:moveTo>
                    <a:lnTo>
                      <a:pt x="0" y="2"/>
                    </a:lnTo>
                    <a:lnTo>
                      <a:pt x="0" y="3"/>
                    </a:lnTo>
                    <a:lnTo>
                      <a:pt x="4" y="3"/>
                    </a:lnTo>
                    <a:lnTo>
                      <a:pt x="5" y="2"/>
                    </a:lnTo>
                    <a:lnTo>
                      <a:pt x="2" y="0"/>
                    </a:lnTo>
                    <a:lnTo>
                      <a:pt x="2" y="0"/>
                    </a:lnTo>
                    <a:lnTo>
                      <a:pt x="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0" name="Freeform 1559">
                <a:extLst>
                  <a:ext uri="{FF2B5EF4-FFF2-40B4-BE49-F238E27FC236}">
                    <a16:creationId xmlns:a16="http://schemas.microsoft.com/office/drawing/2014/main" id="{C062230B-350E-406F-E6FC-DE09856B020F}"/>
                  </a:ext>
                </a:extLst>
              </p:cNvPr>
              <p:cNvSpPr>
                <a:spLocks/>
              </p:cNvSpPr>
              <p:nvPr/>
            </p:nvSpPr>
            <p:spPr bwMode="auto">
              <a:xfrm>
                <a:off x="6307138" y="6416675"/>
                <a:ext cx="7938" cy="4763"/>
              </a:xfrm>
              <a:custGeom>
                <a:avLst/>
                <a:gdLst/>
                <a:ahLst/>
                <a:cxnLst>
                  <a:cxn ang="0">
                    <a:pos x="1" y="0"/>
                  </a:cxn>
                  <a:cxn ang="0">
                    <a:pos x="0" y="2"/>
                  </a:cxn>
                  <a:cxn ang="0">
                    <a:pos x="0" y="3"/>
                  </a:cxn>
                  <a:cxn ang="0">
                    <a:pos x="4" y="3"/>
                  </a:cxn>
                  <a:cxn ang="0">
                    <a:pos x="5" y="2"/>
                  </a:cxn>
                  <a:cxn ang="0">
                    <a:pos x="2" y="0"/>
                  </a:cxn>
                  <a:cxn ang="0">
                    <a:pos x="2" y="0"/>
                  </a:cxn>
                  <a:cxn ang="0">
                    <a:pos x="1" y="0"/>
                  </a:cxn>
                </a:cxnLst>
                <a:rect l="0" t="0" r="r" b="b"/>
                <a:pathLst>
                  <a:path w="5" h="3">
                    <a:moveTo>
                      <a:pt x="1" y="0"/>
                    </a:moveTo>
                    <a:lnTo>
                      <a:pt x="0" y="2"/>
                    </a:lnTo>
                    <a:lnTo>
                      <a:pt x="0" y="3"/>
                    </a:lnTo>
                    <a:lnTo>
                      <a:pt x="4" y="3"/>
                    </a:lnTo>
                    <a:lnTo>
                      <a:pt x="5" y="2"/>
                    </a:lnTo>
                    <a:lnTo>
                      <a:pt x="2" y="0"/>
                    </a:lnTo>
                    <a:lnTo>
                      <a:pt x="2" y="0"/>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1" name="Freeform 1560">
                <a:extLst>
                  <a:ext uri="{FF2B5EF4-FFF2-40B4-BE49-F238E27FC236}">
                    <a16:creationId xmlns:a16="http://schemas.microsoft.com/office/drawing/2014/main" id="{5EA030DB-37D3-27AE-12C0-A10D642870F2}"/>
                  </a:ext>
                </a:extLst>
              </p:cNvPr>
              <p:cNvSpPr>
                <a:spLocks/>
              </p:cNvSpPr>
              <p:nvPr/>
            </p:nvSpPr>
            <p:spPr bwMode="auto">
              <a:xfrm>
                <a:off x="6324601" y="6427788"/>
                <a:ext cx="7938" cy="9525"/>
              </a:xfrm>
              <a:custGeom>
                <a:avLst/>
                <a:gdLst/>
                <a:ahLst/>
                <a:cxnLst>
                  <a:cxn ang="0">
                    <a:pos x="1" y="2"/>
                  </a:cxn>
                  <a:cxn ang="0">
                    <a:pos x="0" y="4"/>
                  </a:cxn>
                  <a:cxn ang="0">
                    <a:pos x="3" y="6"/>
                  </a:cxn>
                  <a:cxn ang="0">
                    <a:pos x="5" y="4"/>
                  </a:cxn>
                  <a:cxn ang="0">
                    <a:pos x="4" y="1"/>
                  </a:cxn>
                  <a:cxn ang="0">
                    <a:pos x="3" y="0"/>
                  </a:cxn>
                  <a:cxn ang="0">
                    <a:pos x="1" y="2"/>
                  </a:cxn>
                </a:cxnLst>
                <a:rect l="0" t="0" r="r" b="b"/>
                <a:pathLst>
                  <a:path w="5" h="6">
                    <a:moveTo>
                      <a:pt x="1" y="2"/>
                    </a:moveTo>
                    <a:lnTo>
                      <a:pt x="0" y="4"/>
                    </a:lnTo>
                    <a:lnTo>
                      <a:pt x="3" y="6"/>
                    </a:lnTo>
                    <a:lnTo>
                      <a:pt x="5" y="4"/>
                    </a:lnTo>
                    <a:lnTo>
                      <a:pt x="4" y="1"/>
                    </a:lnTo>
                    <a:lnTo>
                      <a:pt x="3" y="0"/>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2" name="Freeform 1561">
                <a:extLst>
                  <a:ext uri="{FF2B5EF4-FFF2-40B4-BE49-F238E27FC236}">
                    <a16:creationId xmlns:a16="http://schemas.microsoft.com/office/drawing/2014/main" id="{FE1A1627-5A3C-EA49-658E-652025370AE6}"/>
                  </a:ext>
                </a:extLst>
              </p:cNvPr>
              <p:cNvSpPr>
                <a:spLocks/>
              </p:cNvSpPr>
              <p:nvPr/>
            </p:nvSpPr>
            <p:spPr bwMode="auto">
              <a:xfrm>
                <a:off x="6324601" y="6427788"/>
                <a:ext cx="7938" cy="9525"/>
              </a:xfrm>
              <a:custGeom>
                <a:avLst/>
                <a:gdLst/>
                <a:ahLst/>
                <a:cxnLst>
                  <a:cxn ang="0">
                    <a:pos x="1" y="2"/>
                  </a:cxn>
                  <a:cxn ang="0">
                    <a:pos x="0" y="4"/>
                  </a:cxn>
                  <a:cxn ang="0">
                    <a:pos x="3" y="6"/>
                  </a:cxn>
                  <a:cxn ang="0">
                    <a:pos x="5" y="4"/>
                  </a:cxn>
                  <a:cxn ang="0">
                    <a:pos x="4" y="1"/>
                  </a:cxn>
                  <a:cxn ang="0">
                    <a:pos x="3" y="0"/>
                  </a:cxn>
                  <a:cxn ang="0">
                    <a:pos x="1" y="2"/>
                  </a:cxn>
                </a:cxnLst>
                <a:rect l="0" t="0" r="r" b="b"/>
                <a:pathLst>
                  <a:path w="5" h="6">
                    <a:moveTo>
                      <a:pt x="1" y="2"/>
                    </a:moveTo>
                    <a:lnTo>
                      <a:pt x="0" y="4"/>
                    </a:lnTo>
                    <a:lnTo>
                      <a:pt x="3" y="6"/>
                    </a:lnTo>
                    <a:lnTo>
                      <a:pt x="5" y="4"/>
                    </a:lnTo>
                    <a:lnTo>
                      <a:pt x="4" y="1"/>
                    </a:lnTo>
                    <a:lnTo>
                      <a:pt x="3" y="0"/>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3" name="Freeform 1562">
                <a:extLst>
                  <a:ext uri="{FF2B5EF4-FFF2-40B4-BE49-F238E27FC236}">
                    <a16:creationId xmlns:a16="http://schemas.microsoft.com/office/drawing/2014/main" id="{73933307-D68D-CE72-B3D8-DF3A626268F0}"/>
                  </a:ext>
                </a:extLst>
              </p:cNvPr>
              <p:cNvSpPr>
                <a:spLocks/>
              </p:cNvSpPr>
              <p:nvPr/>
            </p:nvSpPr>
            <p:spPr bwMode="auto">
              <a:xfrm>
                <a:off x="6324601" y="6427788"/>
                <a:ext cx="7938" cy="9525"/>
              </a:xfrm>
              <a:custGeom>
                <a:avLst/>
                <a:gdLst/>
                <a:ahLst/>
                <a:cxnLst>
                  <a:cxn ang="0">
                    <a:pos x="1" y="2"/>
                  </a:cxn>
                  <a:cxn ang="0">
                    <a:pos x="0" y="4"/>
                  </a:cxn>
                  <a:cxn ang="0">
                    <a:pos x="3" y="6"/>
                  </a:cxn>
                  <a:cxn ang="0">
                    <a:pos x="5" y="4"/>
                  </a:cxn>
                  <a:cxn ang="0">
                    <a:pos x="4" y="1"/>
                  </a:cxn>
                  <a:cxn ang="0">
                    <a:pos x="3" y="0"/>
                  </a:cxn>
                  <a:cxn ang="0">
                    <a:pos x="1" y="2"/>
                  </a:cxn>
                </a:cxnLst>
                <a:rect l="0" t="0" r="r" b="b"/>
                <a:pathLst>
                  <a:path w="5" h="6">
                    <a:moveTo>
                      <a:pt x="1" y="2"/>
                    </a:moveTo>
                    <a:lnTo>
                      <a:pt x="0" y="4"/>
                    </a:lnTo>
                    <a:lnTo>
                      <a:pt x="3" y="6"/>
                    </a:lnTo>
                    <a:lnTo>
                      <a:pt x="5" y="4"/>
                    </a:lnTo>
                    <a:lnTo>
                      <a:pt x="4" y="1"/>
                    </a:lnTo>
                    <a:lnTo>
                      <a:pt x="3" y="0"/>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4" name="Freeform 1563">
                <a:extLst>
                  <a:ext uri="{FF2B5EF4-FFF2-40B4-BE49-F238E27FC236}">
                    <a16:creationId xmlns:a16="http://schemas.microsoft.com/office/drawing/2014/main" id="{9F0FFC75-BFA2-2D7C-B800-5DB006B0A0DC}"/>
                  </a:ext>
                </a:extLst>
              </p:cNvPr>
              <p:cNvSpPr>
                <a:spLocks/>
              </p:cNvSpPr>
              <p:nvPr/>
            </p:nvSpPr>
            <p:spPr bwMode="auto">
              <a:xfrm>
                <a:off x="6324601" y="6427788"/>
                <a:ext cx="7938" cy="9525"/>
              </a:xfrm>
              <a:custGeom>
                <a:avLst/>
                <a:gdLst/>
                <a:ahLst/>
                <a:cxnLst>
                  <a:cxn ang="0">
                    <a:pos x="1" y="2"/>
                  </a:cxn>
                  <a:cxn ang="0">
                    <a:pos x="0" y="4"/>
                  </a:cxn>
                  <a:cxn ang="0">
                    <a:pos x="3" y="6"/>
                  </a:cxn>
                  <a:cxn ang="0">
                    <a:pos x="5" y="4"/>
                  </a:cxn>
                  <a:cxn ang="0">
                    <a:pos x="4" y="1"/>
                  </a:cxn>
                  <a:cxn ang="0">
                    <a:pos x="3" y="0"/>
                  </a:cxn>
                  <a:cxn ang="0">
                    <a:pos x="1" y="2"/>
                  </a:cxn>
                </a:cxnLst>
                <a:rect l="0" t="0" r="r" b="b"/>
                <a:pathLst>
                  <a:path w="5" h="6">
                    <a:moveTo>
                      <a:pt x="1" y="2"/>
                    </a:moveTo>
                    <a:lnTo>
                      <a:pt x="0" y="4"/>
                    </a:lnTo>
                    <a:lnTo>
                      <a:pt x="3" y="6"/>
                    </a:lnTo>
                    <a:lnTo>
                      <a:pt x="5" y="4"/>
                    </a:lnTo>
                    <a:lnTo>
                      <a:pt x="4" y="1"/>
                    </a:lnTo>
                    <a:lnTo>
                      <a:pt x="3" y="0"/>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5" name="Freeform 1564">
                <a:extLst>
                  <a:ext uri="{FF2B5EF4-FFF2-40B4-BE49-F238E27FC236}">
                    <a16:creationId xmlns:a16="http://schemas.microsoft.com/office/drawing/2014/main" id="{143C463A-E25F-CF97-8CEE-6733774EFC01}"/>
                  </a:ext>
                </a:extLst>
              </p:cNvPr>
              <p:cNvSpPr>
                <a:spLocks/>
              </p:cNvSpPr>
              <p:nvPr/>
            </p:nvSpPr>
            <p:spPr bwMode="auto">
              <a:xfrm>
                <a:off x="6332538" y="6402388"/>
                <a:ext cx="7938" cy="7938"/>
              </a:xfrm>
              <a:custGeom>
                <a:avLst/>
                <a:gdLst/>
                <a:ahLst/>
                <a:cxnLst>
                  <a:cxn ang="0">
                    <a:pos x="3" y="5"/>
                  </a:cxn>
                  <a:cxn ang="0">
                    <a:pos x="4" y="4"/>
                  </a:cxn>
                  <a:cxn ang="0">
                    <a:pos x="5" y="0"/>
                  </a:cxn>
                  <a:cxn ang="0">
                    <a:pos x="4" y="0"/>
                  </a:cxn>
                  <a:cxn ang="0">
                    <a:pos x="1" y="1"/>
                  </a:cxn>
                  <a:cxn ang="0">
                    <a:pos x="0" y="4"/>
                  </a:cxn>
                  <a:cxn ang="0">
                    <a:pos x="1" y="4"/>
                  </a:cxn>
                  <a:cxn ang="0">
                    <a:pos x="3" y="5"/>
                  </a:cxn>
                </a:cxnLst>
                <a:rect l="0" t="0" r="r" b="b"/>
                <a:pathLst>
                  <a:path w="5" h="5">
                    <a:moveTo>
                      <a:pt x="3" y="5"/>
                    </a:moveTo>
                    <a:lnTo>
                      <a:pt x="4" y="4"/>
                    </a:lnTo>
                    <a:lnTo>
                      <a:pt x="5" y="0"/>
                    </a:lnTo>
                    <a:lnTo>
                      <a:pt x="4" y="0"/>
                    </a:lnTo>
                    <a:lnTo>
                      <a:pt x="1" y="1"/>
                    </a:lnTo>
                    <a:lnTo>
                      <a:pt x="0" y="4"/>
                    </a:lnTo>
                    <a:lnTo>
                      <a:pt x="1" y="4"/>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6" name="Freeform 1565">
                <a:extLst>
                  <a:ext uri="{FF2B5EF4-FFF2-40B4-BE49-F238E27FC236}">
                    <a16:creationId xmlns:a16="http://schemas.microsoft.com/office/drawing/2014/main" id="{954FEAC5-61A2-7239-F50A-CEBC74CAD91B}"/>
                  </a:ext>
                </a:extLst>
              </p:cNvPr>
              <p:cNvSpPr>
                <a:spLocks/>
              </p:cNvSpPr>
              <p:nvPr/>
            </p:nvSpPr>
            <p:spPr bwMode="auto">
              <a:xfrm>
                <a:off x="6332538" y="6402388"/>
                <a:ext cx="7938" cy="7938"/>
              </a:xfrm>
              <a:custGeom>
                <a:avLst/>
                <a:gdLst/>
                <a:ahLst/>
                <a:cxnLst>
                  <a:cxn ang="0">
                    <a:pos x="3" y="5"/>
                  </a:cxn>
                  <a:cxn ang="0">
                    <a:pos x="4" y="4"/>
                  </a:cxn>
                  <a:cxn ang="0">
                    <a:pos x="5" y="0"/>
                  </a:cxn>
                  <a:cxn ang="0">
                    <a:pos x="4" y="0"/>
                  </a:cxn>
                  <a:cxn ang="0">
                    <a:pos x="1" y="1"/>
                  </a:cxn>
                  <a:cxn ang="0">
                    <a:pos x="0" y="4"/>
                  </a:cxn>
                  <a:cxn ang="0">
                    <a:pos x="1" y="4"/>
                  </a:cxn>
                  <a:cxn ang="0">
                    <a:pos x="3" y="5"/>
                  </a:cxn>
                </a:cxnLst>
                <a:rect l="0" t="0" r="r" b="b"/>
                <a:pathLst>
                  <a:path w="5" h="5">
                    <a:moveTo>
                      <a:pt x="3" y="5"/>
                    </a:moveTo>
                    <a:lnTo>
                      <a:pt x="4" y="4"/>
                    </a:lnTo>
                    <a:lnTo>
                      <a:pt x="5" y="0"/>
                    </a:lnTo>
                    <a:lnTo>
                      <a:pt x="4" y="0"/>
                    </a:lnTo>
                    <a:lnTo>
                      <a:pt x="1" y="1"/>
                    </a:lnTo>
                    <a:lnTo>
                      <a:pt x="0" y="4"/>
                    </a:lnTo>
                    <a:lnTo>
                      <a:pt x="1" y="4"/>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7" name="Freeform 1566">
                <a:extLst>
                  <a:ext uri="{FF2B5EF4-FFF2-40B4-BE49-F238E27FC236}">
                    <a16:creationId xmlns:a16="http://schemas.microsoft.com/office/drawing/2014/main" id="{A6685AC8-4EA5-AB1A-82DC-61D32A7D8356}"/>
                  </a:ext>
                </a:extLst>
              </p:cNvPr>
              <p:cNvSpPr>
                <a:spLocks/>
              </p:cNvSpPr>
              <p:nvPr/>
            </p:nvSpPr>
            <p:spPr bwMode="auto">
              <a:xfrm>
                <a:off x="6332538" y="6402388"/>
                <a:ext cx="7938" cy="7938"/>
              </a:xfrm>
              <a:custGeom>
                <a:avLst/>
                <a:gdLst/>
                <a:ahLst/>
                <a:cxnLst>
                  <a:cxn ang="0">
                    <a:pos x="3" y="5"/>
                  </a:cxn>
                  <a:cxn ang="0">
                    <a:pos x="4" y="4"/>
                  </a:cxn>
                  <a:cxn ang="0">
                    <a:pos x="5" y="0"/>
                  </a:cxn>
                  <a:cxn ang="0">
                    <a:pos x="4" y="0"/>
                  </a:cxn>
                  <a:cxn ang="0">
                    <a:pos x="1" y="1"/>
                  </a:cxn>
                  <a:cxn ang="0">
                    <a:pos x="0" y="4"/>
                  </a:cxn>
                  <a:cxn ang="0">
                    <a:pos x="1" y="4"/>
                  </a:cxn>
                  <a:cxn ang="0">
                    <a:pos x="3" y="5"/>
                  </a:cxn>
                </a:cxnLst>
                <a:rect l="0" t="0" r="r" b="b"/>
                <a:pathLst>
                  <a:path w="5" h="5">
                    <a:moveTo>
                      <a:pt x="3" y="5"/>
                    </a:moveTo>
                    <a:lnTo>
                      <a:pt x="4" y="4"/>
                    </a:lnTo>
                    <a:lnTo>
                      <a:pt x="5" y="0"/>
                    </a:lnTo>
                    <a:lnTo>
                      <a:pt x="4" y="0"/>
                    </a:lnTo>
                    <a:lnTo>
                      <a:pt x="1" y="1"/>
                    </a:lnTo>
                    <a:lnTo>
                      <a:pt x="0" y="4"/>
                    </a:lnTo>
                    <a:lnTo>
                      <a:pt x="1" y="4"/>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8" name="Freeform 1567">
                <a:extLst>
                  <a:ext uri="{FF2B5EF4-FFF2-40B4-BE49-F238E27FC236}">
                    <a16:creationId xmlns:a16="http://schemas.microsoft.com/office/drawing/2014/main" id="{6A80849B-A328-8C1E-0380-0389A255A3FC}"/>
                  </a:ext>
                </a:extLst>
              </p:cNvPr>
              <p:cNvSpPr>
                <a:spLocks/>
              </p:cNvSpPr>
              <p:nvPr/>
            </p:nvSpPr>
            <p:spPr bwMode="auto">
              <a:xfrm>
                <a:off x="6332538" y="6402388"/>
                <a:ext cx="7938" cy="7938"/>
              </a:xfrm>
              <a:custGeom>
                <a:avLst/>
                <a:gdLst/>
                <a:ahLst/>
                <a:cxnLst>
                  <a:cxn ang="0">
                    <a:pos x="3" y="5"/>
                  </a:cxn>
                  <a:cxn ang="0">
                    <a:pos x="4" y="4"/>
                  </a:cxn>
                  <a:cxn ang="0">
                    <a:pos x="5" y="0"/>
                  </a:cxn>
                  <a:cxn ang="0">
                    <a:pos x="4" y="0"/>
                  </a:cxn>
                  <a:cxn ang="0">
                    <a:pos x="1" y="1"/>
                  </a:cxn>
                  <a:cxn ang="0">
                    <a:pos x="0" y="4"/>
                  </a:cxn>
                  <a:cxn ang="0">
                    <a:pos x="1" y="4"/>
                  </a:cxn>
                  <a:cxn ang="0">
                    <a:pos x="3" y="5"/>
                  </a:cxn>
                </a:cxnLst>
                <a:rect l="0" t="0" r="r" b="b"/>
                <a:pathLst>
                  <a:path w="5" h="5">
                    <a:moveTo>
                      <a:pt x="3" y="5"/>
                    </a:moveTo>
                    <a:lnTo>
                      <a:pt x="4" y="4"/>
                    </a:lnTo>
                    <a:lnTo>
                      <a:pt x="5" y="0"/>
                    </a:lnTo>
                    <a:lnTo>
                      <a:pt x="4" y="0"/>
                    </a:lnTo>
                    <a:lnTo>
                      <a:pt x="1" y="1"/>
                    </a:lnTo>
                    <a:lnTo>
                      <a:pt x="0" y="4"/>
                    </a:lnTo>
                    <a:lnTo>
                      <a:pt x="1" y="4"/>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79" name="Freeform 1568">
                <a:extLst>
                  <a:ext uri="{FF2B5EF4-FFF2-40B4-BE49-F238E27FC236}">
                    <a16:creationId xmlns:a16="http://schemas.microsoft.com/office/drawing/2014/main" id="{FE74E7BC-69D2-D9FA-BB93-8BA5F92D9A78}"/>
                  </a:ext>
                </a:extLst>
              </p:cNvPr>
              <p:cNvSpPr>
                <a:spLocks/>
              </p:cNvSpPr>
              <p:nvPr/>
            </p:nvSpPr>
            <p:spPr bwMode="auto">
              <a:xfrm>
                <a:off x="6259513" y="6438900"/>
                <a:ext cx="77788" cy="76200"/>
              </a:xfrm>
              <a:custGeom>
                <a:avLst/>
                <a:gdLst/>
                <a:ahLst/>
                <a:cxnLst>
                  <a:cxn ang="0">
                    <a:pos x="46" y="48"/>
                  </a:cxn>
                  <a:cxn ang="0">
                    <a:pos x="47" y="46"/>
                  </a:cxn>
                  <a:cxn ang="0">
                    <a:pos x="49" y="44"/>
                  </a:cxn>
                  <a:cxn ang="0">
                    <a:pos x="49" y="41"/>
                  </a:cxn>
                  <a:cxn ang="0">
                    <a:pos x="42" y="37"/>
                  </a:cxn>
                  <a:cxn ang="0">
                    <a:pos x="39" y="33"/>
                  </a:cxn>
                  <a:cxn ang="0">
                    <a:pos x="35" y="25"/>
                  </a:cxn>
                  <a:cxn ang="0">
                    <a:pos x="35" y="24"/>
                  </a:cxn>
                  <a:cxn ang="0">
                    <a:pos x="34" y="23"/>
                  </a:cxn>
                  <a:cxn ang="0">
                    <a:pos x="31" y="25"/>
                  </a:cxn>
                  <a:cxn ang="0">
                    <a:pos x="29" y="25"/>
                  </a:cxn>
                  <a:cxn ang="0">
                    <a:pos x="29" y="24"/>
                  </a:cxn>
                  <a:cxn ang="0">
                    <a:pos x="27" y="20"/>
                  </a:cxn>
                  <a:cxn ang="0">
                    <a:pos x="26" y="12"/>
                  </a:cxn>
                  <a:cxn ang="0">
                    <a:pos x="25" y="10"/>
                  </a:cxn>
                  <a:cxn ang="0">
                    <a:pos x="25" y="8"/>
                  </a:cxn>
                  <a:cxn ang="0">
                    <a:pos x="24" y="4"/>
                  </a:cxn>
                  <a:cxn ang="0">
                    <a:pos x="21" y="0"/>
                  </a:cxn>
                  <a:cxn ang="0">
                    <a:pos x="19" y="0"/>
                  </a:cxn>
                  <a:cxn ang="0">
                    <a:pos x="19" y="10"/>
                  </a:cxn>
                  <a:cxn ang="0">
                    <a:pos x="19" y="15"/>
                  </a:cxn>
                  <a:cxn ang="0">
                    <a:pos x="18" y="18"/>
                  </a:cxn>
                  <a:cxn ang="0">
                    <a:pos x="14" y="19"/>
                  </a:cxn>
                  <a:cxn ang="0">
                    <a:pos x="10" y="18"/>
                  </a:cxn>
                  <a:cxn ang="0">
                    <a:pos x="9" y="15"/>
                  </a:cxn>
                  <a:cxn ang="0">
                    <a:pos x="6" y="15"/>
                  </a:cxn>
                  <a:cxn ang="0">
                    <a:pos x="0" y="37"/>
                  </a:cxn>
                  <a:cxn ang="0">
                    <a:pos x="3" y="39"/>
                  </a:cxn>
                  <a:cxn ang="0">
                    <a:pos x="5" y="40"/>
                  </a:cxn>
                  <a:cxn ang="0">
                    <a:pos x="10" y="38"/>
                  </a:cxn>
                  <a:cxn ang="0">
                    <a:pos x="10" y="25"/>
                  </a:cxn>
                  <a:cxn ang="0">
                    <a:pos x="14" y="27"/>
                  </a:cxn>
                  <a:cxn ang="0">
                    <a:pos x="15" y="29"/>
                  </a:cxn>
                  <a:cxn ang="0">
                    <a:pos x="14" y="35"/>
                  </a:cxn>
                  <a:cxn ang="0">
                    <a:pos x="15" y="38"/>
                  </a:cxn>
                  <a:cxn ang="0">
                    <a:pos x="16" y="40"/>
                  </a:cxn>
                  <a:cxn ang="0">
                    <a:pos x="18" y="41"/>
                  </a:cxn>
                  <a:cxn ang="0">
                    <a:pos x="20" y="43"/>
                  </a:cxn>
                  <a:cxn ang="0">
                    <a:pos x="23" y="44"/>
                  </a:cxn>
                  <a:cxn ang="0">
                    <a:pos x="31" y="43"/>
                  </a:cxn>
                  <a:cxn ang="0">
                    <a:pos x="39" y="46"/>
                  </a:cxn>
                  <a:cxn ang="0">
                    <a:pos x="42" y="48"/>
                  </a:cxn>
                  <a:cxn ang="0">
                    <a:pos x="46" y="48"/>
                  </a:cxn>
                </a:cxnLst>
                <a:rect l="0" t="0" r="r" b="b"/>
                <a:pathLst>
                  <a:path w="49" h="48">
                    <a:moveTo>
                      <a:pt x="46" y="48"/>
                    </a:moveTo>
                    <a:lnTo>
                      <a:pt x="47" y="46"/>
                    </a:lnTo>
                    <a:lnTo>
                      <a:pt x="49" y="44"/>
                    </a:lnTo>
                    <a:lnTo>
                      <a:pt x="49" y="41"/>
                    </a:lnTo>
                    <a:lnTo>
                      <a:pt x="42" y="37"/>
                    </a:lnTo>
                    <a:lnTo>
                      <a:pt x="39" y="33"/>
                    </a:lnTo>
                    <a:lnTo>
                      <a:pt x="35" y="25"/>
                    </a:lnTo>
                    <a:lnTo>
                      <a:pt x="35" y="24"/>
                    </a:lnTo>
                    <a:lnTo>
                      <a:pt x="34" y="23"/>
                    </a:lnTo>
                    <a:lnTo>
                      <a:pt x="31" y="25"/>
                    </a:lnTo>
                    <a:lnTo>
                      <a:pt x="29" y="25"/>
                    </a:lnTo>
                    <a:lnTo>
                      <a:pt x="29" y="24"/>
                    </a:lnTo>
                    <a:lnTo>
                      <a:pt x="27" y="20"/>
                    </a:lnTo>
                    <a:lnTo>
                      <a:pt x="26" y="12"/>
                    </a:lnTo>
                    <a:lnTo>
                      <a:pt x="25" y="10"/>
                    </a:lnTo>
                    <a:lnTo>
                      <a:pt x="25" y="8"/>
                    </a:lnTo>
                    <a:lnTo>
                      <a:pt x="24" y="4"/>
                    </a:lnTo>
                    <a:lnTo>
                      <a:pt x="21" y="0"/>
                    </a:lnTo>
                    <a:lnTo>
                      <a:pt x="19" y="0"/>
                    </a:lnTo>
                    <a:lnTo>
                      <a:pt x="19" y="10"/>
                    </a:lnTo>
                    <a:lnTo>
                      <a:pt x="19" y="15"/>
                    </a:lnTo>
                    <a:lnTo>
                      <a:pt x="18" y="18"/>
                    </a:lnTo>
                    <a:lnTo>
                      <a:pt x="14" y="19"/>
                    </a:lnTo>
                    <a:lnTo>
                      <a:pt x="10" y="18"/>
                    </a:lnTo>
                    <a:lnTo>
                      <a:pt x="9" y="15"/>
                    </a:lnTo>
                    <a:lnTo>
                      <a:pt x="6" y="15"/>
                    </a:lnTo>
                    <a:lnTo>
                      <a:pt x="0" y="37"/>
                    </a:lnTo>
                    <a:lnTo>
                      <a:pt x="3" y="39"/>
                    </a:lnTo>
                    <a:lnTo>
                      <a:pt x="5" y="40"/>
                    </a:lnTo>
                    <a:lnTo>
                      <a:pt x="10" y="38"/>
                    </a:lnTo>
                    <a:lnTo>
                      <a:pt x="10" y="25"/>
                    </a:lnTo>
                    <a:lnTo>
                      <a:pt x="14" y="27"/>
                    </a:lnTo>
                    <a:lnTo>
                      <a:pt x="15" y="29"/>
                    </a:lnTo>
                    <a:lnTo>
                      <a:pt x="14" y="35"/>
                    </a:lnTo>
                    <a:lnTo>
                      <a:pt x="15" y="38"/>
                    </a:lnTo>
                    <a:lnTo>
                      <a:pt x="16" y="40"/>
                    </a:lnTo>
                    <a:lnTo>
                      <a:pt x="18" y="41"/>
                    </a:lnTo>
                    <a:lnTo>
                      <a:pt x="20" y="43"/>
                    </a:lnTo>
                    <a:lnTo>
                      <a:pt x="23" y="44"/>
                    </a:lnTo>
                    <a:lnTo>
                      <a:pt x="31" y="43"/>
                    </a:lnTo>
                    <a:lnTo>
                      <a:pt x="39" y="46"/>
                    </a:lnTo>
                    <a:lnTo>
                      <a:pt x="42" y="48"/>
                    </a:lnTo>
                    <a:lnTo>
                      <a:pt x="46" y="4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0" name="Freeform 1569">
                <a:extLst>
                  <a:ext uri="{FF2B5EF4-FFF2-40B4-BE49-F238E27FC236}">
                    <a16:creationId xmlns:a16="http://schemas.microsoft.com/office/drawing/2014/main" id="{7A3D86F2-44E8-5C77-1A27-4E9D0F3BA02D}"/>
                  </a:ext>
                </a:extLst>
              </p:cNvPr>
              <p:cNvSpPr>
                <a:spLocks/>
              </p:cNvSpPr>
              <p:nvPr/>
            </p:nvSpPr>
            <p:spPr bwMode="auto">
              <a:xfrm>
                <a:off x="6259513" y="6438900"/>
                <a:ext cx="77788" cy="76200"/>
              </a:xfrm>
              <a:custGeom>
                <a:avLst/>
                <a:gdLst/>
                <a:ahLst/>
                <a:cxnLst>
                  <a:cxn ang="0">
                    <a:pos x="46" y="48"/>
                  </a:cxn>
                  <a:cxn ang="0">
                    <a:pos x="47" y="46"/>
                  </a:cxn>
                  <a:cxn ang="0">
                    <a:pos x="49" y="44"/>
                  </a:cxn>
                  <a:cxn ang="0">
                    <a:pos x="49" y="41"/>
                  </a:cxn>
                  <a:cxn ang="0">
                    <a:pos x="42" y="37"/>
                  </a:cxn>
                  <a:cxn ang="0">
                    <a:pos x="39" y="33"/>
                  </a:cxn>
                  <a:cxn ang="0">
                    <a:pos x="35" y="25"/>
                  </a:cxn>
                  <a:cxn ang="0">
                    <a:pos x="35" y="24"/>
                  </a:cxn>
                  <a:cxn ang="0">
                    <a:pos x="34" y="23"/>
                  </a:cxn>
                  <a:cxn ang="0">
                    <a:pos x="31" y="25"/>
                  </a:cxn>
                  <a:cxn ang="0">
                    <a:pos x="29" y="25"/>
                  </a:cxn>
                  <a:cxn ang="0">
                    <a:pos x="29" y="24"/>
                  </a:cxn>
                  <a:cxn ang="0">
                    <a:pos x="27" y="20"/>
                  </a:cxn>
                  <a:cxn ang="0">
                    <a:pos x="26" y="12"/>
                  </a:cxn>
                  <a:cxn ang="0">
                    <a:pos x="25" y="10"/>
                  </a:cxn>
                  <a:cxn ang="0">
                    <a:pos x="25" y="8"/>
                  </a:cxn>
                  <a:cxn ang="0">
                    <a:pos x="24" y="4"/>
                  </a:cxn>
                  <a:cxn ang="0">
                    <a:pos x="21" y="0"/>
                  </a:cxn>
                  <a:cxn ang="0">
                    <a:pos x="19" y="0"/>
                  </a:cxn>
                  <a:cxn ang="0">
                    <a:pos x="19" y="10"/>
                  </a:cxn>
                  <a:cxn ang="0">
                    <a:pos x="19" y="15"/>
                  </a:cxn>
                  <a:cxn ang="0">
                    <a:pos x="18" y="18"/>
                  </a:cxn>
                  <a:cxn ang="0">
                    <a:pos x="14" y="19"/>
                  </a:cxn>
                  <a:cxn ang="0">
                    <a:pos x="10" y="18"/>
                  </a:cxn>
                  <a:cxn ang="0">
                    <a:pos x="9" y="15"/>
                  </a:cxn>
                  <a:cxn ang="0">
                    <a:pos x="6" y="15"/>
                  </a:cxn>
                  <a:cxn ang="0">
                    <a:pos x="0" y="37"/>
                  </a:cxn>
                  <a:cxn ang="0">
                    <a:pos x="3" y="39"/>
                  </a:cxn>
                  <a:cxn ang="0">
                    <a:pos x="5" y="40"/>
                  </a:cxn>
                  <a:cxn ang="0">
                    <a:pos x="10" y="38"/>
                  </a:cxn>
                  <a:cxn ang="0">
                    <a:pos x="10" y="25"/>
                  </a:cxn>
                  <a:cxn ang="0">
                    <a:pos x="14" y="27"/>
                  </a:cxn>
                  <a:cxn ang="0">
                    <a:pos x="15" y="29"/>
                  </a:cxn>
                  <a:cxn ang="0">
                    <a:pos x="14" y="35"/>
                  </a:cxn>
                  <a:cxn ang="0">
                    <a:pos x="15" y="38"/>
                  </a:cxn>
                  <a:cxn ang="0">
                    <a:pos x="16" y="40"/>
                  </a:cxn>
                  <a:cxn ang="0">
                    <a:pos x="18" y="41"/>
                  </a:cxn>
                  <a:cxn ang="0">
                    <a:pos x="20" y="43"/>
                  </a:cxn>
                  <a:cxn ang="0">
                    <a:pos x="23" y="44"/>
                  </a:cxn>
                  <a:cxn ang="0">
                    <a:pos x="31" y="43"/>
                  </a:cxn>
                  <a:cxn ang="0">
                    <a:pos x="39" y="46"/>
                  </a:cxn>
                  <a:cxn ang="0">
                    <a:pos x="42" y="48"/>
                  </a:cxn>
                  <a:cxn ang="0">
                    <a:pos x="46" y="48"/>
                  </a:cxn>
                </a:cxnLst>
                <a:rect l="0" t="0" r="r" b="b"/>
                <a:pathLst>
                  <a:path w="49" h="48">
                    <a:moveTo>
                      <a:pt x="46" y="48"/>
                    </a:moveTo>
                    <a:lnTo>
                      <a:pt x="47" y="46"/>
                    </a:lnTo>
                    <a:lnTo>
                      <a:pt x="49" y="44"/>
                    </a:lnTo>
                    <a:lnTo>
                      <a:pt x="49" y="41"/>
                    </a:lnTo>
                    <a:lnTo>
                      <a:pt x="42" y="37"/>
                    </a:lnTo>
                    <a:lnTo>
                      <a:pt x="39" y="33"/>
                    </a:lnTo>
                    <a:lnTo>
                      <a:pt x="35" y="25"/>
                    </a:lnTo>
                    <a:lnTo>
                      <a:pt x="35" y="24"/>
                    </a:lnTo>
                    <a:lnTo>
                      <a:pt x="34" y="23"/>
                    </a:lnTo>
                    <a:lnTo>
                      <a:pt x="31" y="25"/>
                    </a:lnTo>
                    <a:lnTo>
                      <a:pt x="29" y="25"/>
                    </a:lnTo>
                    <a:lnTo>
                      <a:pt x="29" y="24"/>
                    </a:lnTo>
                    <a:lnTo>
                      <a:pt x="27" y="20"/>
                    </a:lnTo>
                    <a:lnTo>
                      <a:pt x="26" y="12"/>
                    </a:lnTo>
                    <a:lnTo>
                      <a:pt x="25" y="10"/>
                    </a:lnTo>
                    <a:lnTo>
                      <a:pt x="25" y="8"/>
                    </a:lnTo>
                    <a:lnTo>
                      <a:pt x="24" y="4"/>
                    </a:lnTo>
                    <a:lnTo>
                      <a:pt x="21" y="0"/>
                    </a:lnTo>
                    <a:lnTo>
                      <a:pt x="19" y="0"/>
                    </a:lnTo>
                    <a:lnTo>
                      <a:pt x="19" y="10"/>
                    </a:lnTo>
                    <a:lnTo>
                      <a:pt x="19" y="15"/>
                    </a:lnTo>
                    <a:lnTo>
                      <a:pt x="18" y="18"/>
                    </a:lnTo>
                    <a:lnTo>
                      <a:pt x="14" y="19"/>
                    </a:lnTo>
                    <a:lnTo>
                      <a:pt x="10" y="18"/>
                    </a:lnTo>
                    <a:lnTo>
                      <a:pt x="9" y="15"/>
                    </a:lnTo>
                    <a:lnTo>
                      <a:pt x="6" y="15"/>
                    </a:lnTo>
                    <a:lnTo>
                      <a:pt x="0" y="37"/>
                    </a:lnTo>
                    <a:lnTo>
                      <a:pt x="3" y="39"/>
                    </a:lnTo>
                    <a:lnTo>
                      <a:pt x="5" y="40"/>
                    </a:lnTo>
                    <a:lnTo>
                      <a:pt x="10" y="38"/>
                    </a:lnTo>
                    <a:lnTo>
                      <a:pt x="10" y="25"/>
                    </a:lnTo>
                    <a:lnTo>
                      <a:pt x="14" y="27"/>
                    </a:lnTo>
                    <a:lnTo>
                      <a:pt x="15" y="29"/>
                    </a:lnTo>
                    <a:lnTo>
                      <a:pt x="14" y="35"/>
                    </a:lnTo>
                    <a:lnTo>
                      <a:pt x="15" y="38"/>
                    </a:lnTo>
                    <a:lnTo>
                      <a:pt x="16" y="40"/>
                    </a:lnTo>
                    <a:lnTo>
                      <a:pt x="18" y="41"/>
                    </a:lnTo>
                    <a:lnTo>
                      <a:pt x="20" y="43"/>
                    </a:lnTo>
                    <a:lnTo>
                      <a:pt x="23" y="44"/>
                    </a:lnTo>
                    <a:lnTo>
                      <a:pt x="31" y="43"/>
                    </a:lnTo>
                    <a:lnTo>
                      <a:pt x="39" y="46"/>
                    </a:lnTo>
                    <a:lnTo>
                      <a:pt x="42" y="48"/>
                    </a:lnTo>
                    <a:lnTo>
                      <a:pt x="46" y="4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1" name="Freeform 1570">
                <a:extLst>
                  <a:ext uri="{FF2B5EF4-FFF2-40B4-BE49-F238E27FC236}">
                    <a16:creationId xmlns:a16="http://schemas.microsoft.com/office/drawing/2014/main" id="{38F5BF55-5239-BC8A-6953-0C9373E1A1BC}"/>
                  </a:ext>
                </a:extLst>
              </p:cNvPr>
              <p:cNvSpPr>
                <a:spLocks/>
              </p:cNvSpPr>
              <p:nvPr/>
            </p:nvSpPr>
            <p:spPr bwMode="auto">
              <a:xfrm>
                <a:off x="6300788" y="6437313"/>
                <a:ext cx="22225" cy="30163"/>
              </a:xfrm>
              <a:custGeom>
                <a:avLst/>
                <a:gdLst/>
                <a:ahLst/>
                <a:cxnLst>
                  <a:cxn ang="0">
                    <a:pos x="11" y="19"/>
                  </a:cxn>
                  <a:cxn ang="0">
                    <a:pos x="14" y="18"/>
                  </a:cxn>
                  <a:cxn ang="0">
                    <a:pos x="14" y="14"/>
                  </a:cxn>
                  <a:cxn ang="0">
                    <a:pos x="13" y="11"/>
                  </a:cxn>
                  <a:cxn ang="0">
                    <a:pos x="11" y="10"/>
                  </a:cxn>
                  <a:cxn ang="0">
                    <a:pos x="6" y="10"/>
                  </a:cxn>
                  <a:cxn ang="0">
                    <a:pos x="8" y="4"/>
                  </a:cxn>
                  <a:cxn ang="0">
                    <a:pos x="4" y="0"/>
                  </a:cxn>
                  <a:cxn ang="0">
                    <a:pos x="1" y="0"/>
                  </a:cxn>
                  <a:cxn ang="0">
                    <a:pos x="0" y="0"/>
                  </a:cxn>
                  <a:cxn ang="0">
                    <a:pos x="0" y="1"/>
                  </a:cxn>
                  <a:cxn ang="0">
                    <a:pos x="3" y="5"/>
                  </a:cxn>
                  <a:cxn ang="0">
                    <a:pos x="4" y="6"/>
                  </a:cxn>
                  <a:cxn ang="0">
                    <a:pos x="5" y="8"/>
                  </a:cxn>
                  <a:cxn ang="0">
                    <a:pos x="5" y="10"/>
                  </a:cxn>
                  <a:cxn ang="0">
                    <a:pos x="6" y="15"/>
                  </a:cxn>
                  <a:cxn ang="0">
                    <a:pos x="8" y="16"/>
                  </a:cxn>
                  <a:cxn ang="0">
                    <a:pos x="9" y="18"/>
                  </a:cxn>
                  <a:cxn ang="0">
                    <a:pos x="10" y="19"/>
                  </a:cxn>
                  <a:cxn ang="0">
                    <a:pos x="11" y="19"/>
                  </a:cxn>
                </a:cxnLst>
                <a:rect l="0" t="0" r="r" b="b"/>
                <a:pathLst>
                  <a:path w="14" h="19">
                    <a:moveTo>
                      <a:pt x="11" y="19"/>
                    </a:moveTo>
                    <a:lnTo>
                      <a:pt x="14" y="18"/>
                    </a:lnTo>
                    <a:lnTo>
                      <a:pt x="14" y="14"/>
                    </a:lnTo>
                    <a:lnTo>
                      <a:pt x="13" y="11"/>
                    </a:lnTo>
                    <a:lnTo>
                      <a:pt x="11" y="10"/>
                    </a:lnTo>
                    <a:lnTo>
                      <a:pt x="6" y="10"/>
                    </a:lnTo>
                    <a:lnTo>
                      <a:pt x="8" y="4"/>
                    </a:lnTo>
                    <a:lnTo>
                      <a:pt x="4" y="0"/>
                    </a:lnTo>
                    <a:lnTo>
                      <a:pt x="1" y="0"/>
                    </a:lnTo>
                    <a:lnTo>
                      <a:pt x="0" y="0"/>
                    </a:lnTo>
                    <a:lnTo>
                      <a:pt x="0" y="1"/>
                    </a:lnTo>
                    <a:lnTo>
                      <a:pt x="3" y="5"/>
                    </a:lnTo>
                    <a:lnTo>
                      <a:pt x="4" y="6"/>
                    </a:lnTo>
                    <a:lnTo>
                      <a:pt x="5" y="8"/>
                    </a:lnTo>
                    <a:lnTo>
                      <a:pt x="5" y="10"/>
                    </a:lnTo>
                    <a:lnTo>
                      <a:pt x="6" y="15"/>
                    </a:lnTo>
                    <a:lnTo>
                      <a:pt x="8" y="16"/>
                    </a:lnTo>
                    <a:lnTo>
                      <a:pt x="9" y="18"/>
                    </a:lnTo>
                    <a:lnTo>
                      <a:pt x="10" y="19"/>
                    </a:lnTo>
                    <a:lnTo>
                      <a:pt x="11"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2" name="Freeform 1571">
                <a:extLst>
                  <a:ext uri="{FF2B5EF4-FFF2-40B4-BE49-F238E27FC236}">
                    <a16:creationId xmlns:a16="http://schemas.microsoft.com/office/drawing/2014/main" id="{69DEE166-9F7B-E527-F8FB-00FF34BF1C9C}"/>
                  </a:ext>
                </a:extLst>
              </p:cNvPr>
              <p:cNvSpPr>
                <a:spLocks/>
              </p:cNvSpPr>
              <p:nvPr/>
            </p:nvSpPr>
            <p:spPr bwMode="auto">
              <a:xfrm>
                <a:off x="6300788" y="6437313"/>
                <a:ext cx="22225" cy="30163"/>
              </a:xfrm>
              <a:custGeom>
                <a:avLst/>
                <a:gdLst/>
                <a:ahLst/>
                <a:cxnLst>
                  <a:cxn ang="0">
                    <a:pos x="11" y="19"/>
                  </a:cxn>
                  <a:cxn ang="0">
                    <a:pos x="14" y="18"/>
                  </a:cxn>
                  <a:cxn ang="0">
                    <a:pos x="14" y="14"/>
                  </a:cxn>
                  <a:cxn ang="0">
                    <a:pos x="13" y="11"/>
                  </a:cxn>
                  <a:cxn ang="0">
                    <a:pos x="11" y="10"/>
                  </a:cxn>
                  <a:cxn ang="0">
                    <a:pos x="6" y="10"/>
                  </a:cxn>
                  <a:cxn ang="0">
                    <a:pos x="8" y="4"/>
                  </a:cxn>
                  <a:cxn ang="0">
                    <a:pos x="4" y="0"/>
                  </a:cxn>
                  <a:cxn ang="0">
                    <a:pos x="1" y="0"/>
                  </a:cxn>
                  <a:cxn ang="0">
                    <a:pos x="0" y="0"/>
                  </a:cxn>
                  <a:cxn ang="0">
                    <a:pos x="0" y="1"/>
                  </a:cxn>
                  <a:cxn ang="0">
                    <a:pos x="3" y="5"/>
                  </a:cxn>
                  <a:cxn ang="0">
                    <a:pos x="4" y="6"/>
                  </a:cxn>
                  <a:cxn ang="0">
                    <a:pos x="5" y="8"/>
                  </a:cxn>
                  <a:cxn ang="0">
                    <a:pos x="5" y="10"/>
                  </a:cxn>
                  <a:cxn ang="0">
                    <a:pos x="6" y="15"/>
                  </a:cxn>
                  <a:cxn ang="0">
                    <a:pos x="8" y="16"/>
                  </a:cxn>
                  <a:cxn ang="0">
                    <a:pos x="9" y="18"/>
                  </a:cxn>
                  <a:cxn ang="0">
                    <a:pos x="10" y="19"/>
                  </a:cxn>
                  <a:cxn ang="0">
                    <a:pos x="11" y="19"/>
                  </a:cxn>
                </a:cxnLst>
                <a:rect l="0" t="0" r="r" b="b"/>
                <a:pathLst>
                  <a:path w="14" h="19">
                    <a:moveTo>
                      <a:pt x="11" y="19"/>
                    </a:moveTo>
                    <a:lnTo>
                      <a:pt x="14" y="18"/>
                    </a:lnTo>
                    <a:lnTo>
                      <a:pt x="14" y="14"/>
                    </a:lnTo>
                    <a:lnTo>
                      <a:pt x="13" y="11"/>
                    </a:lnTo>
                    <a:lnTo>
                      <a:pt x="11" y="10"/>
                    </a:lnTo>
                    <a:lnTo>
                      <a:pt x="6" y="10"/>
                    </a:lnTo>
                    <a:lnTo>
                      <a:pt x="8" y="4"/>
                    </a:lnTo>
                    <a:lnTo>
                      <a:pt x="4" y="0"/>
                    </a:lnTo>
                    <a:lnTo>
                      <a:pt x="1" y="0"/>
                    </a:lnTo>
                    <a:lnTo>
                      <a:pt x="0" y="0"/>
                    </a:lnTo>
                    <a:lnTo>
                      <a:pt x="0" y="1"/>
                    </a:lnTo>
                    <a:lnTo>
                      <a:pt x="3" y="5"/>
                    </a:lnTo>
                    <a:lnTo>
                      <a:pt x="4" y="6"/>
                    </a:lnTo>
                    <a:lnTo>
                      <a:pt x="5" y="8"/>
                    </a:lnTo>
                    <a:lnTo>
                      <a:pt x="5" y="10"/>
                    </a:lnTo>
                    <a:lnTo>
                      <a:pt x="6" y="15"/>
                    </a:lnTo>
                    <a:lnTo>
                      <a:pt x="8" y="16"/>
                    </a:lnTo>
                    <a:lnTo>
                      <a:pt x="9" y="18"/>
                    </a:lnTo>
                    <a:lnTo>
                      <a:pt x="10" y="19"/>
                    </a:lnTo>
                    <a:lnTo>
                      <a:pt x="11"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3" name="Freeform 1572">
                <a:extLst>
                  <a:ext uri="{FF2B5EF4-FFF2-40B4-BE49-F238E27FC236}">
                    <a16:creationId xmlns:a16="http://schemas.microsoft.com/office/drawing/2014/main" id="{C44D8E4B-539F-C7B6-0D1A-81CD86CBEEC1}"/>
                  </a:ext>
                </a:extLst>
              </p:cNvPr>
              <p:cNvSpPr>
                <a:spLocks/>
              </p:cNvSpPr>
              <p:nvPr/>
            </p:nvSpPr>
            <p:spPr bwMode="auto">
              <a:xfrm>
                <a:off x="6300788" y="6437313"/>
                <a:ext cx="22225" cy="30163"/>
              </a:xfrm>
              <a:custGeom>
                <a:avLst/>
                <a:gdLst/>
                <a:ahLst/>
                <a:cxnLst>
                  <a:cxn ang="0">
                    <a:pos x="11" y="19"/>
                  </a:cxn>
                  <a:cxn ang="0">
                    <a:pos x="14" y="18"/>
                  </a:cxn>
                  <a:cxn ang="0">
                    <a:pos x="14" y="14"/>
                  </a:cxn>
                  <a:cxn ang="0">
                    <a:pos x="13" y="11"/>
                  </a:cxn>
                  <a:cxn ang="0">
                    <a:pos x="11" y="10"/>
                  </a:cxn>
                  <a:cxn ang="0">
                    <a:pos x="6" y="10"/>
                  </a:cxn>
                  <a:cxn ang="0">
                    <a:pos x="8" y="4"/>
                  </a:cxn>
                  <a:cxn ang="0">
                    <a:pos x="4" y="0"/>
                  </a:cxn>
                  <a:cxn ang="0">
                    <a:pos x="1" y="0"/>
                  </a:cxn>
                  <a:cxn ang="0">
                    <a:pos x="0" y="0"/>
                  </a:cxn>
                  <a:cxn ang="0">
                    <a:pos x="0" y="1"/>
                  </a:cxn>
                  <a:cxn ang="0">
                    <a:pos x="3" y="5"/>
                  </a:cxn>
                  <a:cxn ang="0">
                    <a:pos x="4" y="6"/>
                  </a:cxn>
                  <a:cxn ang="0">
                    <a:pos x="5" y="8"/>
                  </a:cxn>
                  <a:cxn ang="0">
                    <a:pos x="5" y="10"/>
                  </a:cxn>
                  <a:cxn ang="0">
                    <a:pos x="6" y="15"/>
                  </a:cxn>
                  <a:cxn ang="0">
                    <a:pos x="8" y="16"/>
                  </a:cxn>
                  <a:cxn ang="0">
                    <a:pos x="9" y="18"/>
                  </a:cxn>
                  <a:cxn ang="0">
                    <a:pos x="10" y="19"/>
                  </a:cxn>
                  <a:cxn ang="0">
                    <a:pos x="11" y="19"/>
                  </a:cxn>
                </a:cxnLst>
                <a:rect l="0" t="0" r="r" b="b"/>
                <a:pathLst>
                  <a:path w="14" h="19">
                    <a:moveTo>
                      <a:pt x="11" y="19"/>
                    </a:moveTo>
                    <a:lnTo>
                      <a:pt x="14" y="18"/>
                    </a:lnTo>
                    <a:lnTo>
                      <a:pt x="14" y="14"/>
                    </a:lnTo>
                    <a:lnTo>
                      <a:pt x="13" y="11"/>
                    </a:lnTo>
                    <a:lnTo>
                      <a:pt x="11" y="10"/>
                    </a:lnTo>
                    <a:lnTo>
                      <a:pt x="6" y="10"/>
                    </a:lnTo>
                    <a:lnTo>
                      <a:pt x="8" y="4"/>
                    </a:lnTo>
                    <a:lnTo>
                      <a:pt x="4" y="0"/>
                    </a:lnTo>
                    <a:lnTo>
                      <a:pt x="1" y="0"/>
                    </a:lnTo>
                    <a:lnTo>
                      <a:pt x="0" y="0"/>
                    </a:lnTo>
                    <a:lnTo>
                      <a:pt x="0" y="1"/>
                    </a:lnTo>
                    <a:lnTo>
                      <a:pt x="3" y="5"/>
                    </a:lnTo>
                    <a:lnTo>
                      <a:pt x="4" y="6"/>
                    </a:lnTo>
                    <a:lnTo>
                      <a:pt x="5" y="8"/>
                    </a:lnTo>
                    <a:lnTo>
                      <a:pt x="5" y="10"/>
                    </a:lnTo>
                    <a:lnTo>
                      <a:pt x="6" y="15"/>
                    </a:lnTo>
                    <a:lnTo>
                      <a:pt x="8" y="16"/>
                    </a:lnTo>
                    <a:lnTo>
                      <a:pt x="9" y="18"/>
                    </a:lnTo>
                    <a:lnTo>
                      <a:pt x="10" y="19"/>
                    </a:lnTo>
                    <a:lnTo>
                      <a:pt x="11"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4" name="Freeform 1573">
                <a:extLst>
                  <a:ext uri="{FF2B5EF4-FFF2-40B4-BE49-F238E27FC236}">
                    <a16:creationId xmlns:a16="http://schemas.microsoft.com/office/drawing/2014/main" id="{9BF070A1-E9F4-8E35-AF42-0296F404BD73}"/>
                  </a:ext>
                </a:extLst>
              </p:cNvPr>
              <p:cNvSpPr>
                <a:spLocks/>
              </p:cNvSpPr>
              <p:nvPr/>
            </p:nvSpPr>
            <p:spPr bwMode="auto">
              <a:xfrm>
                <a:off x="6300788" y="6437313"/>
                <a:ext cx="22225" cy="30163"/>
              </a:xfrm>
              <a:custGeom>
                <a:avLst/>
                <a:gdLst/>
                <a:ahLst/>
                <a:cxnLst>
                  <a:cxn ang="0">
                    <a:pos x="11" y="19"/>
                  </a:cxn>
                  <a:cxn ang="0">
                    <a:pos x="14" y="18"/>
                  </a:cxn>
                  <a:cxn ang="0">
                    <a:pos x="14" y="14"/>
                  </a:cxn>
                  <a:cxn ang="0">
                    <a:pos x="13" y="11"/>
                  </a:cxn>
                  <a:cxn ang="0">
                    <a:pos x="11" y="10"/>
                  </a:cxn>
                  <a:cxn ang="0">
                    <a:pos x="6" y="10"/>
                  </a:cxn>
                  <a:cxn ang="0">
                    <a:pos x="8" y="4"/>
                  </a:cxn>
                  <a:cxn ang="0">
                    <a:pos x="4" y="0"/>
                  </a:cxn>
                  <a:cxn ang="0">
                    <a:pos x="1" y="0"/>
                  </a:cxn>
                  <a:cxn ang="0">
                    <a:pos x="0" y="0"/>
                  </a:cxn>
                  <a:cxn ang="0">
                    <a:pos x="0" y="1"/>
                  </a:cxn>
                  <a:cxn ang="0">
                    <a:pos x="3" y="5"/>
                  </a:cxn>
                  <a:cxn ang="0">
                    <a:pos x="4" y="6"/>
                  </a:cxn>
                  <a:cxn ang="0">
                    <a:pos x="5" y="8"/>
                  </a:cxn>
                  <a:cxn ang="0">
                    <a:pos x="5" y="10"/>
                  </a:cxn>
                  <a:cxn ang="0">
                    <a:pos x="6" y="15"/>
                  </a:cxn>
                  <a:cxn ang="0">
                    <a:pos x="8" y="16"/>
                  </a:cxn>
                  <a:cxn ang="0">
                    <a:pos x="9" y="18"/>
                  </a:cxn>
                  <a:cxn ang="0">
                    <a:pos x="10" y="19"/>
                  </a:cxn>
                  <a:cxn ang="0">
                    <a:pos x="11" y="19"/>
                  </a:cxn>
                </a:cxnLst>
                <a:rect l="0" t="0" r="r" b="b"/>
                <a:pathLst>
                  <a:path w="14" h="19">
                    <a:moveTo>
                      <a:pt x="11" y="19"/>
                    </a:moveTo>
                    <a:lnTo>
                      <a:pt x="14" y="18"/>
                    </a:lnTo>
                    <a:lnTo>
                      <a:pt x="14" y="14"/>
                    </a:lnTo>
                    <a:lnTo>
                      <a:pt x="13" y="11"/>
                    </a:lnTo>
                    <a:lnTo>
                      <a:pt x="11" y="10"/>
                    </a:lnTo>
                    <a:lnTo>
                      <a:pt x="6" y="10"/>
                    </a:lnTo>
                    <a:lnTo>
                      <a:pt x="8" y="4"/>
                    </a:lnTo>
                    <a:lnTo>
                      <a:pt x="4" y="0"/>
                    </a:lnTo>
                    <a:lnTo>
                      <a:pt x="1" y="0"/>
                    </a:lnTo>
                    <a:lnTo>
                      <a:pt x="0" y="0"/>
                    </a:lnTo>
                    <a:lnTo>
                      <a:pt x="0" y="1"/>
                    </a:lnTo>
                    <a:lnTo>
                      <a:pt x="3" y="5"/>
                    </a:lnTo>
                    <a:lnTo>
                      <a:pt x="4" y="6"/>
                    </a:lnTo>
                    <a:lnTo>
                      <a:pt x="5" y="8"/>
                    </a:lnTo>
                    <a:lnTo>
                      <a:pt x="5" y="10"/>
                    </a:lnTo>
                    <a:lnTo>
                      <a:pt x="6" y="15"/>
                    </a:lnTo>
                    <a:lnTo>
                      <a:pt x="8" y="16"/>
                    </a:lnTo>
                    <a:lnTo>
                      <a:pt x="9" y="18"/>
                    </a:lnTo>
                    <a:lnTo>
                      <a:pt x="10" y="19"/>
                    </a:lnTo>
                    <a:lnTo>
                      <a:pt x="11"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5" name="Freeform 1574">
                <a:extLst>
                  <a:ext uri="{FF2B5EF4-FFF2-40B4-BE49-F238E27FC236}">
                    <a16:creationId xmlns:a16="http://schemas.microsoft.com/office/drawing/2014/main" id="{C5481BDD-9972-4E18-550E-BBE88024EAD5}"/>
                  </a:ext>
                </a:extLst>
              </p:cNvPr>
              <p:cNvSpPr>
                <a:spLocks/>
              </p:cNvSpPr>
              <p:nvPr/>
            </p:nvSpPr>
            <p:spPr bwMode="auto">
              <a:xfrm>
                <a:off x="6313488" y="6543675"/>
                <a:ext cx="58738" cy="47625"/>
              </a:xfrm>
              <a:custGeom>
                <a:avLst/>
                <a:gdLst/>
                <a:ahLst/>
                <a:cxnLst>
                  <a:cxn ang="0">
                    <a:pos x="21" y="30"/>
                  </a:cxn>
                  <a:cxn ang="0">
                    <a:pos x="22" y="29"/>
                  </a:cxn>
                  <a:cxn ang="0">
                    <a:pos x="23" y="26"/>
                  </a:cxn>
                  <a:cxn ang="0">
                    <a:pos x="22" y="25"/>
                  </a:cxn>
                  <a:cxn ang="0">
                    <a:pos x="22" y="23"/>
                  </a:cxn>
                  <a:cxn ang="0">
                    <a:pos x="27" y="19"/>
                  </a:cxn>
                  <a:cxn ang="0">
                    <a:pos x="31" y="20"/>
                  </a:cxn>
                  <a:cxn ang="0">
                    <a:pos x="33" y="21"/>
                  </a:cxn>
                  <a:cxn ang="0">
                    <a:pos x="36" y="23"/>
                  </a:cxn>
                  <a:cxn ang="0">
                    <a:pos x="37" y="21"/>
                  </a:cxn>
                  <a:cxn ang="0">
                    <a:pos x="37" y="20"/>
                  </a:cxn>
                  <a:cxn ang="0">
                    <a:pos x="37" y="19"/>
                  </a:cxn>
                  <a:cxn ang="0">
                    <a:pos x="36" y="18"/>
                  </a:cxn>
                  <a:cxn ang="0">
                    <a:pos x="33" y="18"/>
                  </a:cxn>
                  <a:cxn ang="0">
                    <a:pos x="25" y="9"/>
                  </a:cxn>
                  <a:cxn ang="0">
                    <a:pos x="21" y="9"/>
                  </a:cxn>
                  <a:cxn ang="0">
                    <a:pos x="13" y="7"/>
                  </a:cxn>
                  <a:cxn ang="0">
                    <a:pos x="8" y="4"/>
                  </a:cxn>
                  <a:cxn ang="0">
                    <a:pos x="7" y="2"/>
                  </a:cxn>
                  <a:cxn ang="0">
                    <a:pos x="6" y="0"/>
                  </a:cxn>
                  <a:cxn ang="0">
                    <a:pos x="5" y="0"/>
                  </a:cxn>
                  <a:cxn ang="0">
                    <a:pos x="1" y="3"/>
                  </a:cxn>
                  <a:cxn ang="0">
                    <a:pos x="0" y="8"/>
                  </a:cxn>
                  <a:cxn ang="0">
                    <a:pos x="0" y="9"/>
                  </a:cxn>
                  <a:cxn ang="0">
                    <a:pos x="1" y="12"/>
                  </a:cxn>
                  <a:cxn ang="0">
                    <a:pos x="3" y="14"/>
                  </a:cxn>
                  <a:cxn ang="0">
                    <a:pos x="5" y="15"/>
                  </a:cxn>
                  <a:cxn ang="0">
                    <a:pos x="15" y="25"/>
                  </a:cxn>
                  <a:cxn ang="0">
                    <a:pos x="20" y="29"/>
                  </a:cxn>
                  <a:cxn ang="0">
                    <a:pos x="21" y="30"/>
                  </a:cxn>
                </a:cxnLst>
                <a:rect l="0" t="0" r="r" b="b"/>
                <a:pathLst>
                  <a:path w="37" h="30">
                    <a:moveTo>
                      <a:pt x="21" y="30"/>
                    </a:moveTo>
                    <a:lnTo>
                      <a:pt x="22" y="29"/>
                    </a:lnTo>
                    <a:lnTo>
                      <a:pt x="23" y="26"/>
                    </a:lnTo>
                    <a:lnTo>
                      <a:pt x="22" y="25"/>
                    </a:lnTo>
                    <a:lnTo>
                      <a:pt x="22" y="23"/>
                    </a:lnTo>
                    <a:lnTo>
                      <a:pt x="27" y="19"/>
                    </a:lnTo>
                    <a:lnTo>
                      <a:pt x="31" y="20"/>
                    </a:lnTo>
                    <a:lnTo>
                      <a:pt x="33" y="21"/>
                    </a:lnTo>
                    <a:lnTo>
                      <a:pt x="36" y="23"/>
                    </a:lnTo>
                    <a:lnTo>
                      <a:pt x="37" y="21"/>
                    </a:lnTo>
                    <a:lnTo>
                      <a:pt x="37" y="20"/>
                    </a:lnTo>
                    <a:lnTo>
                      <a:pt x="37" y="19"/>
                    </a:lnTo>
                    <a:lnTo>
                      <a:pt x="36" y="18"/>
                    </a:lnTo>
                    <a:lnTo>
                      <a:pt x="33" y="18"/>
                    </a:lnTo>
                    <a:lnTo>
                      <a:pt x="25" y="9"/>
                    </a:lnTo>
                    <a:lnTo>
                      <a:pt x="21" y="9"/>
                    </a:lnTo>
                    <a:lnTo>
                      <a:pt x="13" y="7"/>
                    </a:lnTo>
                    <a:lnTo>
                      <a:pt x="8" y="4"/>
                    </a:lnTo>
                    <a:lnTo>
                      <a:pt x="7" y="2"/>
                    </a:lnTo>
                    <a:lnTo>
                      <a:pt x="6" y="0"/>
                    </a:lnTo>
                    <a:lnTo>
                      <a:pt x="5" y="0"/>
                    </a:lnTo>
                    <a:lnTo>
                      <a:pt x="1" y="3"/>
                    </a:lnTo>
                    <a:lnTo>
                      <a:pt x="0" y="8"/>
                    </a:lnTo>
                    <a:lnTo>
                      <a:pt x="0" y="9"/>
                    </a:lnTo>
                    <a:lnTo>
                      <a:pt x="1" y="12"/>
                    </a:lnTo>
                    <a:lnTo>
                      <a:pt x="3" y="14"/>
                    </a:lnTo>
                    <a:lnTo>
                      <a:pt x="5" y="15"/>
                    </a:lnTo>
                    <a:lnTo>
                      <a:pt x="15" y="25"/>
                    </a:lnTo>
                    <a:lnTo>
                      <a:pt x="20" y="29"/>
                    </a:lnTo>
                    <a:lnTo>
                      <a:pt x="21" y="3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6" name="Freeform 1575">
                <a:extLst>
                  <a:ext uri="{FF2B5EF4-FFF2-40B4-BE49-F238E27FC236}">
                    <a16:creationId xmlns:a16="http://schemas.microsoft.com/office/drawing/2014/main" id="{EF6FF7BA-F6F0-F034-9437-DA8AFFFC9FEB}"/>
                  </a:ext>
                </a:extLst>
              </p:cNvPr>
              <p:cNvSpPr>
                <a:spLocks/>
              </p:cNvSpPr>
              <p:nvPr/>
            </p:nvSpPr>
            <p:spPr bwMode="auto">
              <a:xfrm>
                <a:off x="6313488" y="6543675"/>
                <a:ext cx="58738" cy="47625"/>
              </a:xfrm>
              <a:custGeom>
                <a:avLst/>
                <a:gdLst/>
                <a:ahLst/>
                <a:cxnLst>
                  <a:cxn ang="0">
                    <a:pos x="21" y="30"/>
                  </a:cxn>
                  <a:cxn ang="0">
                    <a:pos x="22" y="29"/>
                  </a:cxn>
                  <a:cxn ang="0">
                    <a:pos x="23" y="26"/>
                  </a:cxn>
                  <a:cxn ang="0">
                    <a:pos x="22" y="25"/>
                  </a:cxn>
                  <a:cxn ang="0">
                    <a:pos x="22" y="23"/>
                  </a:cxn>
                  <a:cxn ang="0">
                    <a:pos x="27" y="19"/>
                  </a:cxn>
                  <a:cxn ang="0">
                    <a:pos x="31" y="20"/>
                  </a:cxn>
                  <a:cxn ang="0">
                    <a:pos x="33" y="21"/>
                  </a:cxn>
                  <a:cxn ang="0">
                    <a:pos x="36" y="23"/>
                  </a:cxn>
                  <a:cxn ang="0">
                    <a:pos x="37" y="21"/>
                  </a:cxn>
                  <a:cxn ang="0">
                    <a:pos x="37" y="20"/>
                  </a:cxn>
                  <a:cxn ang="0">
                    <a:pos x="37" y="19"/>
                  </a:cxn>
                  <a:cxn ang="0">
                    <a:pos x="36" y="18"/>
                  </a:cxn>
                  <a:cxn ang="0">
                    <a:pos x="33" y="18"/>
                  </a:cxn>
                  <a:cxn ang="0">
                    <a:pos x="25" y="9"/>
                  </a:cxn>
                  <a:cxn ang="0">
                    <a:pos x="21" y="9"/>
                  </a:cxn>
                  <a:cxn ang="0">
                    <a:pos x="13" y="7"/>
                  </a:cxn>
                  <a:cxn ang="0">
                    <a:pos x="8" y="4"/>
                  </a:cxn>
                  <a:cxn ang="0">
                    <a:pos x="7" y="2"/>
                  </a:cxn>
                  <a:cxn ang="0">
                    <a:pos x="6" y="0"/>
                  </a:cxn>
                  <a:cxn ang="0">
                    <a:pos x="5" y="0"/>
                  </a:cxn>
                  <a:cxn ang="0">
                    <a:pos x="1" y="3"/>
                  </a:cxn>
                  <a:cxn ang="0">
                    <a:pos x="0" y="8"/>
                  </a:cxn>
                  <a:cxn ang="0">
                    <a:pos x="0" y="9"/>
                  </a:cxn>
                  <a:cxn ang="0">
                    <a:pos x="1" y="12"/>
                  </a:cxn>
                  <a:cxn ang="0">
                    <a:pos x="3" y="14"/>
                  </a:cxn>
                  <a:cxn ang="0">
                    <a:pos x="5" y="15"/>
                  </a:cxn>
                  <a:cxn ang="0">
                    <a:pos x="15" y="25"/>
                  </a:cxn>
                  <a:cxn ang="0">
                    <a:pos x="20" y="29"/>
                  </a:cxn>
                  <a:cxn ang="0">
                    <a:pos x="21" y="30"/>
                  </a:cxn>
                </a:cxnLst>
                <a:rect l="0" t="0" r="r" b="b"/>
                <a:pathLst>
                  <a:path w="37" h="30">
                    <a:moveTo>
                      <a:pt x="21" y="30"/>
                    </a:moveTo>
                    <a:lnTo>
                      <a:pt x="22" y="29"/>
                    </a:lnTo>
                    <a:lnTo>
                      <a:pt x="23" y="26"/>
                    </a:lnTo>
                    <a:lnTo>
                      <a:pt x="22" y="25"/>
                    </a:lnTo>
                    <a:lnTo>
                      <a:pt x="22" y="23"/>
                    </a:lnTo>
                    <a:lnTo>
                      <a:pt x="27" y="19"/>
                    </a:lnTo>
                    <a:lnTo>
                      <a:pt x="31" y="20"/>
                    </a:lnTo>
                    <a:lnTo>
                      <a:pt x="33" y="21"/>
                    </a:lnTo>
                    <a:lnTo>
                      <a:pt x="36" y="23"/>
                    </a:lnTo>
                    <a:lnTo>
                      <a:pt x="37" y="21"/>
                    </a:lnTo>
                    <a:lnTo>
                      <a:pt x="37" y="20"/>
                    </a:lnTo>
                    <a:lnTo>
                      <a:pt x="37" y="19"/>
                    </a:lnTo>
                    <a:lnTo>
                      <a:pt x="36" y="18"/>
                    </a:lnTo>
                    <a:lnTo>
                      <a:pt x="33" y="18"/>
                    </a:lnTo>
                    <a:lnTo>
                      <a:pt x="25" y="9"/>
                    </a:lnTo>
                    <a:lnTo>
                      <a:pt x="21" y="9"/>
                    </a:lnTo>
                    <a:lnTo>
                      <a:pt x="13" y="7"/>
                    </a:lnTo>
                    <a:lnTo>
                      <a:pt x="8" y="4"/>
                    </a:lnTo>
                    <a:lnTo>
                      <a:pt x="7" y="2"/>
                    </a:lnTo>
                    <a:lnTo>
                      <a:pt x="6" y="0"/>
                    </a:lnTo>
                    <a:lnTo>
                      <a:pt x="5" y="0"/>
                    </a:lnTo>
                    <a:lnTo>
                      <a:pt x="1" y="3"/>
                    </a:lnTo>
                    <a:lnTo>
                      <a:pt x="0" y="8"/>
                    </a:lnTo>
                    <a:lnTo>
                      <a:pt x="0" y="9"/>
                    </a:lnTo>
                    <a:lnTo>
                      <a:pt x="1" y="12"/>
                    </a:lnTo>
                    <a:lnTo>
                      <a:pt x="3" y="14"/>
                    </a:lnTo>
                    <a:lnTo>
                      <a:pt x="5" y="15"/>
                    </a:lnTo>
                    <a:lnTo>
                      <a:pt x="15" y="25"/>
                    </a:lnTo>
                    <a:lnTo>
                      <a:pt x="20" y="29"/>
                    </a:lnTo>
                    <a:lnTo>
                      <a:pt x="21" y="3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7" name="Freeform 1576">
                <a:extLst>
                  <a:ext uri="{FF2B5EF4-FFF2-40B4-BE49-F238E27FC236}">
                    <a16:creationId xmlns:a16="http://schemas.microsoft.com/office/drawing/2014/main" id="{4771906B-68ED-8D40-FC54-00271A178996}"/>
                  </a:ext>
                </a:extLst>
              </p:cNvPr>
              <p:cNvSpPr>
                <a:spLocks/>
              </p:cNvSpPr>
              <p:nvPr/>
            </p:nvSpPr>
            <p:spPr bwMode="auto">
              <a:xfrm>
                <a:off x="6313488" y="6543675"/>
                <a:ext cx="58738" cy="47625"/>
              </a:xfrm>
              <a:custGeom>
                <a:avLst/>
                <a:gdLst/>
                <a:ahLst/>
                <a:cxnLst>
                  <a:cxn ang="0">
                    <a:pos x="21" y="30"/>
                  </a:cxn>
                  <a:cxn ang="0">
                    <a:pos x="22" y="29"/>
                  </a:cxn>
                  <a:cxn ang="0">
                    <a:pos x="23" y="26"/>
                  </a:cxn>
                  <a:cxn ang="0">
                    <a:pos x="22" y="25"/>
                  </a:cxn>
                  <a:cxn ang="0">
                    <a:pos x="22" y="23"/>
                  </a:cxn>
                  <a:cxn ang="0">
                    <a:pos x="27" y="19"/>
                  </a:cxn>
                  <a:cxn ang="0">
                    <a:pos x="31" y="20"/>
                  </a:cxn>
                  <a:cxn ang="0">
                    <a:pos x="33" y="21"/>
                  </a:cxn>
                  <a:cxn ang="0">
                    <a:pos x="36" y="23"/>
                  </a:cxn>
                  <a:cxn ang="0">
                    <a:pos x="37" y="21"/>
                  </a:cxn>
                  <a:cxn ang="0">
                    <a:pos x="37" y="20"/>
                  </a:cxn>
                  <a:cxn ang="0">
                    <a:pos x="37" y="19"/>
                  </a:cxn>
                  <a:cxn ang="0">
                    <a:pos x="36" y="18"/>
                  </a:cxn>
                  <a:cxn ang="0">
                    <a:pos x="33" y="18"/>
                  </a:cxn>
                  <a:cxn ang="0">
                    <a:pos x="25" y="9"/>
                  </a:cxn>
                  <a:cxn ang="0">
                    <a:pos x="21" y="9"/>
                  </a:cxn>
                  <a:cxn ang="0">
                    <a:pos x="13" y="7"/>
                  </a:cxn>
                  <a:cxn ang="0">
                    <a:pos x="8" y="4"/>
                  </a:cxn>
                  <a:cxn ang="0">
                    <a:pos x="7" y="2"/>
                  </a:cxn>
                  <a:cxn ang="0">
                    <a:pos x="6" y="0"/>
                  </a:cxn>
                  <a:cxn ang="0">
                    <a:pos x="5" y="0"/>
                  </a:cxn>
                  <a:cxn ang="0">
                    <a:pos x="1" y="3"/>
                  </a:cxn>
                  <a:cxn ang="0">
                    <a:pos x="0" y="8"/>
                  </a:cxn>
                  <a:cxn ang="0">
                    <a:pos x="0" y="9"/>
                  </a:cxn>
                  <a:cxn ang="0">
                    <a:pos x="1" y="12"/>
                  </a:cxn>
                  <a:cxn ang="0">
                    <a:pos x="3" y="14"/>
                  </a:cxn>
                  <a:cxn ang="0">
                    <a:pos x="5" y="15"/>
                  </a:cxn>
                  <a:cxn ang="0">
                    <a:pos x="15" y="25"/>
                  </a:cxn>
                  <a:cxn ang="0">
                    <a:pos x="20" y="29"/>
                  </a:cxn>
                  <a:cxn ang="0">
                    <a:pos x="21" y="30"/>
                  </a:cxn>
                </a:cxnLst>
                <a:rect l="0" t="0" r="r" b="b"/>
                <a:pathLst>
                  <a:path w="37" h="30">
                    <a:moveTo>
                      <a:pt x="21" y="30"/>
                    </a:moveTo>
                    <a:lnTo>
                      <a:pt x="22" y="29"/>
                    </a:lnTo>
                    <a:lnTo>
                      <a:pt x="23" y="26"/>
                    </a:lnTo>
                    <a:lnTo>
                      <a:pt x="22" y="25"/>
                    </a:lnTo>
                    <a:lnTo>
                      <a:pt x="22" y="23"/>
                    </a:lnTo>
                    <a:lnTo>
                      <a:pt x="27" y="19"/>
                    </a:lnTo>
                    <a:lnTo>
                      <a:pt x="31" y="20"/>
                    </a:lnTo>
                    <a:lnTo>
                      <a:pt x="33" y="21"/>
                    </a:lnTo>
                    <a:lnTo>
                      <a:pt x="36" y="23"/>
                    </a:lnTo>
                    <a:lnTo>
                      <a:pt x="37" y="21"/>
                    </a:lnTo>
                    <a:lnTo>
                      <a:pt x="37" y="20"/>
                    </a:lnTo>
                    <a:lnTo>
                      <a:pt x="37" y="19"/>
                    </a:lnTo>
                    <a:lnTo>
                      <a:pt x="36" y="18"/>
                    </a:lnTo>
                    <a:lnTo>
                      <a:pt x="33" y="18"/>
                    </a:lnTo>
                    <a:lnTo>
                      <a:pt x="25" y="9"/>
                    </a:lnTo>
                    <a:lnTo>
                      <a:pt x="21" y="9"/>
                    </a:lnTo>
                    <a:lnTo>
                      <a:pt x="13" y="7"/>
                    </a:lnTo>
                    <a:lnTo>
                      <a:pt x="8" y="4"/>
                    </a:lnTo>
                    <a:lnTo>
                      <a:pt x="7" y="2"/>
                    </a:lnTo>
                    <a:lnTo>
                      <a:pt x="6" y="0"/>
                    </a:lnTo>
                    <a:lnTo>
                      <a:pt x="5" y="0"/>
                    </a:lnTo>
                    <a:lnTo>
                      <a:pt x="1" y="3"/>
                    </a:lnTo>
                    <a:lnTo>
                      <a:pt x="0" y="8"/>
                    </a:lnTo>
                    <a:lnTo>
                      <a:pt x="0" y="9"/>
                    </a:lnTo>
                    <a:lnTo>
                      <a:pt x="1" y="12"/>
                    </a:lnTo>
                    <a:lnTo>
                      <a:pt x="3" y="14"/>
                    </a:lnTo>
                    <a:lnTo>
                      <a:pt x="5" y="15"/>
                    </a:lnTo>
                    <a:lnTo>
                      <a:pt x="15" y="25"/>
                    </a:lnTo>
                    <a:lnTo>
                      <a:pt x="20" y="29"/>
                    </a:lnTo>
                    <a:lnTo>
                      <a:pt x="21" y="3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8" name="Freeform 1577">
                <a:extLst>
                  <a:ext uri="{FF2B5EF4-FFF2-40B4-BE49-F238E27FC236}">
                    <a16:creationId xmlns:a16="http://schemas.microsoft.com/office/drawing/2014/main" id="{10B5FC03-BD82-1ACD-771B-8FA9468152D8}"/>
                  </a:ext>
                </a:extLst>
              </p:cNvPr>
              <p:cNvSpPr>
                <a:spLocks/>
              </p:cNvSpPr>
              <p:nvPr/>
            </p:nvSpPr>
            <p:spPr bwMode="auto">
              <a:xfrm>
                <a:off x="6313488" y="6543675"/>
                <a:ext cx="58738" cy="47625"/>
              </a:xfrm>
              <a:custGeom>
                <a:avLst/>
                <a:gdLst/>
                <a:ahLst/>
                <a:cxnLst>
                  <a:cxn ang="0">
                    <a:pos x="21" y="30"/>
                  </a:cxn>
                  <a:cxn ang="0">
                    <a:pos x="22" y="29"/>
                  </a:cxn>
                  <a:cxn ang="0">
                    <a:pos x="23" y="26"/>
                  </a:cxn>
                  <a:cxn ang="0">
                    <a:pos x="22" y="25"/>
                  </a:cxn>
                  <a:cxn ang="0">
                    <a:pos x="22" y="23"/>
                  </a:cxn>
                  <a:cxn ang="0">
                    <a:pos x="27" y="19"/>
                  </a:cxn>
                  <a:cxn ang="0">
                    <a:pos x="31" y="20"/>
                  </a:cxn>
                  <a:cxn ang="0">
                    <a:pos x="33" y="21"/>
                  </a:cxn>
                  <a:cxn ang="0">
                    <a:pos x="36" y="23"/>
                  </a:cxn>
                  <a:cxn ang="0">
                    <a:pos x="37" y="21"/>
                  </a:cxn>
                  <a:cxn ang="0">
                    <a:pos x="37" y="20"/>
                  </a:cxn>
                  <a:cxn ang="0">
                    <a:pos x="37" y="19"/>
                  </a:cxn>
                  <a:cxn ang="0">
                    <a:pos x="36" y="18"/>
                  </a:cxn>
                  <a:cxn ang="0">
                    <a:pos x="33" y="18"/>
                  </a:cxn>
                  <a:cxn ang="0">
                    <a:pos x="25" y="9"/>
                  </a:cxn>
                  <a:cxn ang="0">
                    <a:pos x="21" y="9"/>
                  </a:cxn>
                  <a:cxn ang="0">
                    <a:pos x="13" y="7"/>
                  </a:cxn>
                  <a:cxn ang="0">
                    <a:pos x="8" y="4"/>
                  </a:cxn>
                  <a:cxn ang="0">
                    <a:pos x="7" y="2"/>
                  </a:cxn>
                  <a:cxn ang="0">
                    <a:pos x="6" y="0"/>
                  </a:cxn>
                  <a:cxn ang="0">
                    <a:pos x="5" y="0"/>
                  </a:cxn>
                  <a:cxn ang="0">
                    <a:pos x="1" y="3"/>
                  </a:cxn>
                  <a:cxn ang="0">
                    <a:pos x="0" y="8"/>
                  </a:cxn>
                  <a:cxn ang="0">
                    <a:pos x="0" y="9"/>
                  </a:cxn>
                  <a:cxn ang="0">
                    <a:pos x="1" y="12"/>
                  </a:cxn>
                  <a:cxn ang="0">
                    <a:pos x="3" y="14"/>
                  </a:cxn>
                  <a:cxn ang="0">
                    <a:pos x="5" y="15"/>
                  </a:cxn>
                  <a:cxn ang="0">
                    <a:pos x="15" y="25"/>
                  </a:cxn>
                  <a:cxn ang="0">
                    <a:pos x="20" y="29"/>
                  </a:cxn>
                  <a:cxn ang="0">
                    <a:pos x="21" y="30"/>
                  </a:cxn>
                </a:cxnLst>
                <a:rect l="0" t="0" r="r" b="b"/>
                <a:pathLst>
                  <a:path w="37" h="30">
                    <a:moveTo>
                      <a:pt x="21" y="30"/>
                    </a:moveTo>
                    <a:lnTo>
                      <a:pt x="22" y="29"/>
                    </a:lnTo>
                    <a:lnTo>
                      <a:pt x="23" y="26"/>
                    </a:lnTo>
                    <a:lnTo>
                      <a:pt x="22" y="25"/>
                    </a:lnTo>
                    <a:lnTo>
                      <a:pt x="22" y="23"/>
                    </a:lnTo>
                    <a:lnTo>
                      <a:pt x="27" y="19"/>
                    </a:lnTo>
                    <a:lnTo>
                      <a:pt x="31" y="20"/>
                    </a:lnTo>
                    <a:lnTo>
                      <a:pt x="33" y="21"/>
                    </a:lnTo>
                    <a:lnTo>
                      <a:pt x="36" y="23"/>
                    </a:lnTo>
                    <a:lnTo>
                      <a:pt x="37" y="21"/>
                    </a:lnTo>
                    <a:lnTo>
                      <a:pt x="37" y="20"/>
                    </a:lnTo>
                    <a:lnTo>
                      <a:pt x="37" y="19"/>
                    </a:lnTo>
                    <a:lnTo>
                      <a:pt x="36" y="18"/>
                    </a:lnTo>
                    <a:lnTo>
                      <a:pt x="33" y="18"/>
                    </a:lnTo>
                    <a:lnTo>
                      <a:pt x="25" y="9"/>
                    </a:lnTo>
                    <a:lnTo>
                      <a:pt x="21" y="9"/>
                    </a:lnTo>
                    <a:lnTo>
                      <a:pt x="13" y="7"/>
                    </a:lnTo>
                    <a:lnTo>
                      <a:pt x="8" y="4"/>
                    </a:lnTo>
                    <a:lnTo>
                      <a:pt x="7" y="2"/>
                    </a:lnTo>
                    <a:lnTo>
                      <a:pt x="6" y="0"/>
                    </a:lnTo>
                    <a:lnTo>
                      <a:pt x="5" y="0"/>
                    </a:lnTo>
                    <a:lnTo>
                      <a:pt x="1" y="3"/>
                    </a:lnTo>
                    <a:lnTo>
                      <a:pt x="0" y="8"/>
                    </a:lnTo>
                    <a:lnTo>
                      <a:pt x="0" y="9"/>
                    </a:lnTo>
                    <a:lnTo>
                      <a:pt x="1" y="12"/>
                    </a:lnTo>
                    <a:lnTo>
                      <a:pt x="3" y="14"/>
                    </a:lnTo>
                    <a:lnTo>
                      <a:pt x="5" y="15"/>
                    </a:lnTo>
                    <a:lnTo>
                      <a:pt x="15" y="25"/>
                    </a:lnTo>
                    <a:lnTo>
                      <a:pt x="20" y="29"/>
                    </a:lnTo>
                    <a:lnTo>
                      <a:pt x="21" y="3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89" name="Freeform 1578">
                <a:extLst>
                  <a:ext uri="{FF2B5EF4-FFF2-40B4-BE49-F238E27FC236}">
                    <a16:creationId xmlns:a16="http://schemas.microsoft.com/office/drawing/2014/main" id="{8F2BF1B0-EF03-5977-08A1-D3E6DC30AF3C}"/>
                  </a:ext>
                </a:extLst>
              </p:cNvPr>
              <p:cNvSpPr>
                <a:spLocks/>
              </p:cNvSpPr>
              <p:nvPr/>
            </p:nvSpPr>
            <p:spPr bwMode="auto">
              <a:xfrm>
                <a:off x="6745288" y="6526213"/>
                <a:ext cx="19050" cy="15875"/>
              </a:xfrm>
              <a:custGeom>
                <a:avLst/>
                <a:gdLst/>
                <a:ahLst/>
                <a:cxnLst>
                  <a:cxn ang="0">
                    <a:pos x="5" y="10"/>
                  </a:cxn>
                  <a:cxn ang="0">
                    <a:pos x="7" y="10"/>
                  </a:cxn>
                  <a:cxn ang="0">
                    <a:pos x="9" y="9"/>
                  </a:cxn>
                  <a:cxn ang="0">
                    <a:pos x="12" y="0"/>
                  </a:cxn>
                  <a:cxn ang="0">
                    <a:pos x="11" y="0"/>
                  </a:cxn>
                  <a:cxn ang="0">
                    <a:pos x="0" y="3"/>
                  </a:cxn>
                  <a:cxn ang="0">
                    <a:pos x="0" y="4"/>
                  </a:cxn>
                  <a:cxn ang="0">
                    <a:pos x="3" y="8"/>
                  </a:cxn>
                  <a:cxn ang="0">
                    <a:pos x="4" y="9"/>
                  </a:cxn>
                  <a:cxn ang="0">
                    <a:pos x="5" y="10"/>
                  </a:cxn>
                </a:cxnLst>
                <a:rect l="0" t="0" r="r" b="b"/>
                <a:pathLst>
                  <a:path w="12" h="10">
                    <a:moveTo>
                      <a:pt x="5" y="10"/>
                    </a:moveTo>
                    <a:lnTo>
                      <a:pt x="7" y="10"/>
                    </a:lnTo>
                    <a:lnTo>
                      <a:pt x="9" y="9"/>
                    </a:lnTo>
                    <a:lnTo>
                      <a:pt x="12" y="0"/>
                    </a:lnTo>
                    <a:lnTo>
                      <a:pt x="11" y="0"/>
                    </a:lnTo>
                    <a:lnTo>
                      <a:pt x="0" y="3"/>
                    </a:lnTo>
                    <a:lnTo>
                      <a:pt x="0" y="4"/>
                    </a:lnTo>
                    <a:lnTo>
                      <a:pt x="3" y="8"/>
                    </a:lnTo>
                    <a:lnTo>
                      <a:pt x="4" y="9"/>
                    </a:lnTo>
                    <a:lnTo>
                      <a:pt x="5"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0" name="Freeform 1579">
                <a:extLst>
                  <a:ext uri="{FF2B5EF4-FFF2-40B4-BE49-F238E27FC236}">
                    <a16:creationId xmlns:a16="http://schemas.microsoft.com/office/drawing/2014/main" id="{5DF1CC8C-99BF-2D53-370B-AF37A2DF9197}"/>
                  </a:ext>
                </a:extLst>
              </p:cNvPr>
              <p:cNvSpPr>
                <a:spLocks/>
              </p:cNvSpPr>
              <p:nvPr/>
            </p:nvSpPr>
            <p:spPr bwMode="auto">
              <a:xfrm>
                <a:off x="6745288" y="6526213"/>
                <a:ext cx="19050" cy="15875"/>
              </a:xfrm>
              <a:custGeom>
                <a:avLst/>
                <a:gdLst/>
                <a:ahLst/>
                <a:cxnLst>
                  <a:cxn ang="0">
                    <a:pos x="5" y="10"/>
                  </a:cxn>
                  <a:cxn ang="0">
                    <a:pos x="7" y="10"/>
                  </a:cxn>
                  <a:cxn ang="0">
                    <a:pos x="9" y="9"/>
                  </a:cxn>
                  <a:cxn ang="0">
                    <a:pos x="12" y="0"/>
                  </a:cxn>
                  <a:cxn ang="0">
                    <a:pos x="11" y="0"/>
                  </a:cxn>
                  <a:cxn ang="0">
                    <a:pos x="0" y="3"/>
                  </a:cxn>
                  <a:cxn ang="0">
                    <a:pos x="0" y="4"/>
                  </a:cxn>
                  <a:cxn ang="0">
                    <a:pos x="3" y="8"/>
                  </a:cxn>
                  <a:cxn ang="0">
                    <a:pos x="4" y="9"/>
                  </a:cxn>
                  <a:cxn ang="0">
                    <a:pos x="5" y="10"/>
                  </a:cxn>
                </a:cxnLst>
                <a:rect l="0" t="0" r="r" b="b"/>
                <a:pathLst>
                  <a:path w="12" h="10">
                    <a:moveTo>
                      <a:pt x="5" y="10"/>
                    </a:moveTo>
                    <a:lnTo>
                      <a:pt x="7" y="10"/>
                    </a:lnTo>
                    <a:lnTo>
                      <a:pt x="9" y="9"/>
                    </a:lnTo>
                    <a:lnTo>
                      <a:pt x="12" y="0"/>
                    </a:lnTo>
                    <a:lnTo>
                      <a:pt x="11" y="0"/>
                    </a:lnTo>
                    <a:lnTo>
                      <a:pt x="0" y="3"/>
                    </a:lnTo>
                    <a:lnTo>
                      <a:pt x="0" y="4"/>
                    </a:lnTo>
                    <a:lnTo>
                      <a:pt x="3" y="8"/>
                    </a:lnTo>
                    <a:lnTo>
                      <a:pt x="4" y="9"/>
                    </a:lnTo>
                    <a:lnTo>
                      <a:pt x="5"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1" name="Freeform 1580">
                <a:extLst>
                  <a:ext uri="{FF2B5EF4-FFF2-40B4-BE49-F238E27FC236}">
                    <a16:creationId xmlns:a16="http://schemas.microsoft.com/office/drawing/2014/main" id="{F36E1C6D-EA77-B436-903F-4F8F61CB8164}"/>
                  </a:ext>
                </a:extLst>
              </p:cNvPr>
              <p:cNvSpPr>
                <a:spLocks/>
              </p:cNvSpPr>
              <p:nvPr/>
            </p:nvSpPr>
            <p:spPr bwMode="auto">
              <a:xfrm>
                <a:off x="6745288" y="6526213"/>
                <a:ext cx="19050" cy="15875"/>
              </a:xfrm>
              <a:custGeom>
                <a:avLst/>
                <a:gdLst/>
                <a:ahLst/>
                <a:cxnLst>
                  <a:cxn ang="0">
                    <a:pos x="5" y="10"/>
                  </a:cxn>
                  <a:cxn ang="0">
                    <a:pos x="7" y="10"/>
                  </a:cxn>
                  <a:cxn ang="0">
                    <a:pos x="9" y="9"/>
                  </a:cxn>
                  <a:cxn ang="0">
                    <a:pos x="12" y="0"/>
                  </a:cxn>
                  <a:cxn ang="0">
                    <a:pos x="11" y="0"/>
                  </a:cxn>
                  <a:cxn ang="0">
                    <a:pos x="0" y="3"/>
                  </a:cxn>
                  <a:cxn ang="0">
                    <a:pos x="0" y="4"/>
                  </a:cxn>
                  <a:cxn ang="0">
                    <a:pos x="3" y="8"/>
                  </a:cxn>
                  <a:cxn ang="0">
                    <a:pos x="4" y="9"/>
                  </a:cxn>
                  <a:cxn ang="0">
                    <a:pos x="5" y="10"/>
                  </a:cxn>
                </a:cxnLst>
                <a:rect l="0" t="0" r="r" b="b"/>
                <a:pathLst>
                  <a:path w="12" h="10">
                    <a:moveTo>
                      <a:pt x="5" y="10"/>
                    </a:moveTo>
                    <a:lnTo>
                      <a:pt x="7" y="10"/>
                    </a:lnTo>
                    <a:lnTo>
                      <a:pt x="9" y="9"/>
                    </a:lnTo>
                    <a:lnTo>
                      <a:pt x="12" y="0"/>
                    </a:lnTo>
                    <a:lnTo>
                      <a:pt x="11" y="0"/>
                    </a:lnTo>
                    <a:lnTo>
                      <a:pt x="0" y="3"/>
                    </a:lnTo>
                    <a:lnTo>
                      <a:pt x="0" y="4"/>
                    </a:lnTo>
                    <a:lnTo>
                      <a:pt x="3" y="8"/>
                    </a:lnTo>
                    <a:lnTo>
                      <a:pt x="4" y="9"/>
                    </a:lnTo>
                    <a:lnTo>
                      <a:pt x="5"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2" name="Freeform 1581">
                <a:extLst>
                  <a:ext uri="{FF2B5EF4-FFF2-40B4-BE49-F238E27FC236}">
                    <a16:creationId xmlns:a16="http://schemas.microsoft.com/office/drawing/2014/main" id="{9B7AE387-5E01-1330-33F7-75EECE5B9F81}"/>
                  </a:ext>
                </a:extLst>
              </p:cNvPr>
              <p:cNvSpPr>
                <a:spLocks/>
              </p:cNvSpPr>
              <p:nvPr/>
            </p:nvSpPr>
            <p:spPr bwMode="auto">
              <a:xfrm>
                <a:off x="6745288" y="6526213"/>
                <a:ext cx="19050" cy="15875"/>
              </a:xfrm>
              <a:custGeom>
                <a:avLst/>
                <a:gdLst/>
                <a:ahLst/>
                <a:cxnLst>
                  <a:cxn ang="0">
                    <a:pos x="5" y="10"/>
                  </a:cxn>
                  <a:cxn ang="0">
                    <a:pos x="7" y="10"/>
                  </a:cxn>
                  <a:cxn ang="0">
                    <a:pos x="9" y="9"/>
                  </a:cxn>
                  <a:cxn ang="0">
                    <a:pos x="12" y="0"/>
                  </a:cxn>
                  <a:cxn ang="0">
                    <a:pos x="11" y="0"/>
                  </a:cxn>
                  <a:cxn ang="0">
                    <a:pos x="0" y="3"/>
                  </a:cxn>
                  <a:cxn ang="0">
                    <a:pos x="0" y="4"/>
                  </a:cxn>
                  <a:cxn ang="0">
                    <a:pos x="3" y="8"/>
                  </a:cxn>
                  <a:cxn ang="0">
                    <a:pos x="4" y="9"/>
                  </a:cxn>
                  <a:cxn ang="0">
                    <a:pos x="5" y="10"/>
                  </a:cxn>
                </a:cxnLst>
                <a:rect l="0" t="0" r="r" b="b"/>
                <a:pathLst>
                  <a:path w="12" h="10">
                    <a:moveTo>
                      <a:pt x="5" y="10"/>
                    </a:moveTo>
                    <a:lnTo>
                      <a:pt x="7" y="10"/>
                    </a:lnTo>
                    <a:lnTo>
                      <a:pt x="9" y="9"/>
                    </a:lnTo>
                    <a:lnTo>
                      <a:pt x="12" y="0"/>
                    </a:lnTo>
                    <a:lnTo>
                      <a:pt x="11" y="0"/>
                    </a:lnTo>
                    <a:lnTo>
                      <a:pt x="0" y="3"/>
                    </a:lnTo>
                    <a:lnTo>
                      <a:pt x="0" y="4"/>
                    </a:lnTo>
                    <a:lnTo>
                      <a:pt x="3" y="8"/>
                    </a:lnTo>
                    <a:lnTo>
                      <a:pt x="4" y="9"/>
                    </a:lnTo>
                    <a:lnTo>
                      <a:pt x="5"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3" name="Freeform 1582">
                <a:extLst>
                  <a:ext uri="{FF2B5EF4-FFF2-40B4-BE49-F238E27FC236}">
                    <a16:creationId xmlns:a16="http://schemas.microsoft.com/office/drawing/2014/main" id="{501D3877-947C-A666-AE76-F1FFF65A1998}"/>
                  </a:ext>
                </a:extLst>
              </p:cNvPr>
              <p:cNvSpPr>
                <a:spLocks/>
              </p:cNvSpPr>
              <p:nvPr/>
            </p:nvSpPr>
            <p:spPr bwMode="auto">
              <a:xfrm>
                <a:off x="6726238" y="6535738"/>
                <a:ext cx="9525" cy="15875"/>
              </a:xfrm>
              <a:custGeom>
                <a:avLst/>
                <a:gdLst/>
                <a:ahLst/>
                <a:cxnLst>
                  <a:cxn ang="0">
                    <a:pos x="0" y="0"/>
                  </a:cxn>
                  <a:cxn ang="0">
                    <a:pos x="0" y="4"/>
                  </a:cxn>
                  <a:cxn ang="0">
                    <a:pos x="0" y="9"/>
                  </a:cxn>
                  <a:cxn ang="0">
                    <a:pos x="3" y="10"/>
                  </a:cxn>
                  <a:cxn ang="0">
                    <a:pos x="6" y="7"/>
                  </a:cxn>
                  <a:cxn ang="0">
                    <a:pos x="6" y="4"/>
                  </a:cxn>
                  <a:cxn ang="0">
                    <a:pos x="5" y="3"/>
                  </a:cxn>
                  <a:cxn ang="0">
                    <a:pos x="0" y="0"/>
                  </a:cxn>
                </a:cxnLst>
                <a:rect l="0" t="0" r="r" b="b"/>
                <a:pathLst>
                  <a:path w="6" h="10">
                    <a:moveTo>
                      <a:pt x="0" y="0"/>
                    </a:moveTo>
                    <a:lnTo>
                      <a:pt x="0" y="4"/>
                    </a:lnTo>
                    <a:lnTo>
                      <a:pt x="0" y="9"/>
                    </a:lnTo>
                    <a:lnTo>
                      <a:pt x="3" y="10"/>
                    </a:lnTo>
                    <a:lnTo>
                      <a:pt x="6" y="7"/>
                    </a:lnTo>
                    <a:lnTo>
                      <a:pt x="6" y="4"/>
                    </a:lnTo>
                    <a:lnTo>
                      <a:pt x="5" y="3"/>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4" name="Freeform 1583">
                <a:extLst>
                  <a:ext uri="{FF2B5EF4-FFF2-40B4-BE49-F238E27FC236}">
                    <a16:creationId xmlns:a16="http://schemas.microsoft.com/office/drawing/2014/main" id="{B04E7222-E846-3737-F57A-9E0E104FA65C}"/>
                  </a:ext>
                </a:extLst>
              </p:cNvPr>
              <p:cNvSpPr>
                <a:spLocks/>
              </p:cNvSpPr>
              <p:nvPr/>
            </p:nvSpPr>
            <p:spPr bwMode="auto">
              <a:xfrm>
                <a:off x="6726238" y="6535738"/>
                <a:ext cx="9525" cy="15875"/>
              </a:xfrm>
              <a:custGeom>
                <a:avLst/>
                <a:gdLst/>
                <a:ahLst/>
                <a:cxnLst>
                  <a:cxn ang="0">
                    <a:pos x="0" y="0"/>
                  </a:cxn>
                  <a:cxn ang="0">
                    <a:pos x="0" y="4"/>
                  </a:cxn>
                  <a:cxn ang="0">
                    <a:pos x="0" y="9"/>
                  </a:cxn>
                  <a:cxn ang="0">
                    <a:pos x="3" y="10"/>
                  </a:cxn>
                  <a:cxn ang="0">
                    <a:pos x="6" y="7"/>
                  </a:cxn>
                  <a:cxn ang="0">
                    <a:pos x="6" y="4"/>
                  </a:cxn>
                  <a:cxn ang="0">
                    <a:pos x="5" y="3"/>
                  </a:cxn>
                  <a:cxn ang="0">
                    <a:pos x="0" y="0"/>
                  </a:cxn>
                </a:cxnLst>
                <a:rect l="0" t="0" r="r" b="b"/>
                <a:pathLst>
                  <a:path w="6" h="10">
                    <a:moveTo>
                      <a:pt x="0" y="0"/>
                    </a:moveTo>
                    <a:lnTo>
                      <a:pt x="0" y="4"/>
                    </a:lnTo>
                    <a:lnTo>
                      <a:pt x="0" y="9"/>
                    </a:lnTo>
                    <a:lnTo>
                      <a:pt x="3" y="10"/>
                    </a:lnTo>
                    <a:lnTo>
                      <a:pt x="6" y="7"/>
                    </a:lnTo>
                    <a:lnTo>
                      <a:pt x="6" y="4"/>
                    </a:lnTo>
                    <a:lnTo>
                      <a:pt x="5" y="3"/>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5" name="Freeform 1584">
                <a:extLst>
                  <a:ext uri="{FF2B5EF4-FFF2-40B4-BE49-F238E27FC236}">
                    <a16:creationId xmlns:a16="http://schemas.microsoft.com/office/drawing/2014/main" id="{62601525-0A61-6EE1-B2DF-78AAA4340278}"/>
                  </a:ext>
                </a:extLst>
              </p:cNvPr>
              <p:cNvSpPr>
                <a:spLocks/>
              </p:cNvSpPr>
              <p:nvPr/>
            </p:nvSpPr>
            <p:spPr bwMode="auto">
              <a:xfrm>
                <a:off x="6726238" y="6535738"/>
                <a:ext cx="9525" cy="15875"/>
              </a:xfrm>
              <a:custGeom>
                <a:avLst/>
                <a:gdLst/>
                <a:ahLst/>
                <a:cxnLst>
                  <a:cxn ang="0">
                    <a:pos x="0" y="0"/>
                  </a:cxn>
                  <a:cxn ang="0">
                    <a:pos x="0" y="4"/>
                  </a:cxn>
                  <a:cxn ang="0">
                    <a:pos x="0" y="9"/>
                  </a:cxn>
                  <a:cxn ang="0">
                    <a:pos x="3" y="10"/>
                  </a:cxn>
                  <a:cxn ang="0">
                    <a:pos x="6" y="7"/>
                  </a:cxn>
                  <a:cxn ang="0">
                    <a:pos x="6" y="4"/>
                  </a:cxn>
                  <a:cxn ang="0">
                    <a:pos x="5" y="3"/>
                  </a:cxn>
                  <a:cxn ang="0">
                    <a:pos x="0" y="0"/>
                  </a:cxn>
                </a:cxnLst>
                <a:rect l="0" t="0" r="r" b="b"/>
                <a:pathLst>
                  <a:path w="6" h="10">
                    <a:moveTo>
                      <a:pt x="0" y="0"/>
                    </a:moveTo>
                    <a:lnTo>
                      <a:pt x="0" y="4"/>
                    </a:lnTo>
                    <a:lnTo>
                      <a:pt x="0" y="9"/>
                    </a:lnTo>
                    <a:lnTo>
                      <a:pt x="3" y="10"/>
                    </a:lnTo>
                    <a:lnTo>
                      <a:pt x="6" y="7"/>
                    </a:lnTo>
                    <a:lnTo>
                      <a:pt x="6" y="4"/>
                    </a:lnTo>
                    <a:lnTo>
                      <a:pt x="5" y="3"/>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6" name="Freeform 1585">
                <a:extLst>
                  <a:ext uri="{FF2B5EF4-FFF2-40B4-BE49-F238E27FC236}">
                    <a16:creationId xmlns:a16="http://schemas.microsoft.com/office/drawing/2014/main" id="{E12AE5C9-2D07-6F10-0F4A-6395AC8B8F9C}"/>
                  </a:ext>
                </a:extLst>
              </p:cNvPr>
              <p:cNvSpPr>
                <a:spLocks/>
              </p:cNvSpPr>
              <p:nvPr/>
            </p:nvSpPr>
            <p:spPr bwMode="auto">
              <a:xfrm>
                <a:off x="6726238" y="6535738"/>
                <a:ext cx="9525" cy="15875"/>
              </a:xfrm>
              <a:custGeom>
                <a:avLst/>
                <a:gdLst/>
                <a:ahLst/>
                <a:cxnLst>
                  <a:cxn ang="0">
                    <a:pos x="0" y="0"/>
                  </a:cxn>
                  <a:cxn ang="0">
                    <a:pos x="0" y="4"/>
                  </a:cxn>
                  <a:cxn ang="0">
                    <a:pos x="0" y="9"/>
                  </a:cxn>
                  <a:cxn ang="0">
                    <a:pos x="3" y="10"/>
                  </a:cxn>
                  <a:cxn ang="0">
                    <a:pos x="6" y="7"/>
                  </a:cxn>
                  <a:cxn ang="0">
                    <a:pos x="6" y="4"/>
                  </a:cxn>
                  <a:cxn ang="0">
                    <a:pos x="5" y="3"/>
                  </a:cxn>
                  <a:cxn ang="0">
                    <a:pos x="0" y="0"/>
                  </a:cxn>
                </a:cxnLst>
                <a:rect l="0" t="0" r="r" b="b"/>
                <a:pathLst>
                  <a:path w="6" h="10">
                    <a:moveTo>
                      <a:pt x="0" y="0"/>
                    </a:moveTo>
                    <a:lnTo>
                      <a:pt x="0" y="4"/>
                    </a:lnTo>
                    <a:lnTo>
                      <a:pt x="0" y="9"/>
                    </a:lnTo>
                    <a:lnTo>
                      <a:pt x="3" y="10"/>
                    </a:lnTo>
                    <a:lnTo>
                      <a:pt x="6" y="7"/>
                    </a:lnTo>
                    <a:lnTo>
                      <a:pt x="6" y="4"/>
                    </a:lnTo>
                    <a:lnTo>
                      <a:pt x="5" y="3"/>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7" name="Freeform 1586">
                <a:extLst>
                  <a:ext uri="{FF2B5EF4-FFF2-40B4-BE49-F238E27FC236}">
                    <a16:creationId xmlns:a16="http://schemas.microsoft.com/office/drawing/2014/main" id="{FA737285-A307-9F39-A178-76E764B549DF}"/>
                  </a:ext>
                </a:extLst>
              </p:cNvPr>
              <p:cNvSpPr>
                <a:spLocks/>
              </p:cNvSpPr>
              <p:nvPr/>
            </p:nvSpPr>
            <p:spPr bwMode="auto">
              <a:xfrm>
                <a:off x="6705601" y="6629400"/>
                <a:ext cx="4763" cy="6350"/>
              </a:xfrm>
              <a:custGeom>
                <a:avLst/>
                <a:gdLst/>
                <a:ahLst/>
                <a:cxnLst>
                  <a:cxn ang="0">
                    <a:pos x="1" y="4"/>
                  </a:cxn>
                  <a:cxn ang="0">
                    <a:pos x="3" y="2"/>
                  </a:cxn>
                  <a:cxn ang="0">
                    <a:pos x="3" y="0"/>
                  </a:cxn>
                  <a:cxn ang="0">
                    <a:pos x="0" y="0"/>
                  </a:cxn>
                  <a:cxn ang="0">
                    <a:pos x="0" y="0"/>
                  </a:cxn>
                  <a:cxn ang="0">
                    <a:pos x="0" y="2"/>
                  </a:cxn>
                  <a:cxn ang="0">
                    <a:pos x="1" y="4"/>
                  </a:cxn>
                </a:cxnLst>
                <a:rect l="0" t="0" r="r" b="b"/>
                <a:pathLst>
                  <a:path w="3" h="4">
                    <a:moveTo>
                      <a:pt x="1" y="4"/>
                    </a:moveTo>
                    <a:lnTo>
                      <a:pt x="3" y="2"/>
                    </a:lnTo>
                    <a:lnTo>
                      <a:pt x="3" y="0"/>
                    </a:lnTo>
                    <a:lnTo>
                      <a:pt x="0" y="0"/>
                    </a:lnTo>
                    <a:lnTo>
                      <a:pt x="0" y="0"/>
                    </a:lnTo>
                    <a:lnTo>
                      <a:pt x="0" y="2"/>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8" name="Freeform 1587">
                <a:extLst>
                  <a:ext uri="{FF2B5EF4-FFF2-40B4-BE49-F238E27FC236}">
                    <a16:creationId xmlns:a16="http://schemas.microsoft.com/office/drawing/2014/main" id="{CD325787-6490-95A0-F163-1E674B048AE9}"/>
                  </a:ext>
                </a:extLst>
              </p:cNvPr>
              <p:cNvSpPr>
                <a:spLocks/>
              </p:cNvSpPr>
              <p:nvPr/>
            </p:nvSpPr>
            <p:spPr bwMode="auto">
              <a:xfrm>
                <a:off x="6705601" y="6629400"/>
                <a:ext cx="4763" cy="6350"/>
              </a:xfrm>
              <a:custGeom>
                <a:avLst/>
                <a:gdLst/>
                <a:ahLst/>
                <a:cxnLst>
                  <a:cxn ang="0">
                    <a:pos x="1" y="4"/>
                  </a:cxn>
                  <a:cxn ang="0">
                    <a:pos x="3" y="2"/>
                  </a:cxn>
                  <a:cxn ang="0">
                    <a:pos x="3" y="0"/>
                  </a:cxn>
                  <a:cxn ang="0">
                    <a:pos x="0" y="0"/>
                  </a:cxn>
                  <a:cxn ang="0">
                    <a:pos x="0" y="0"/>
                  </a:cxn>
                  <a:cxn ang="0">
                    <a:pos x="0" y="2"/>
                  </a:cxn>
                  <a:cxn ang="0">
                    <a:pos x="1" y="4"/>
                  </a:cxn>
                </a:cxnLst>
                <a:rect l="0" t="0" r="r" b="b"/>
                <a:pathLst>
                  <a:path w="3" h="4">
                    <a:moveTo>
                      <a:pt x="1" y="4"/>
                    </a:moveTo>
                    <a:lnTo>
                      <a:pt x="3" y="2"/>
                    </a:lnTo>
                    <a:lnTo>
                      <a:pt x="3" y="0"/>
                    </a:lnTo>
                    <a:lnTo>
                      <a:pt x="0" y="0"/>
                    </a:lnTo>
                    <a:lnTo>
                      <a:pt x="0" y="0"/>
                    </a:lnTo>
                    <a:lnTo>
                      <a:pt x="0" y="2"/>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99" name="Freeform 1588">
                <a:extLst>
                  <a:ext uri="{FF2B5EF4-FFF2-40B4-BE49-F238E27FC236}">
                    <a16:creationId xmlns:a16="http://schemas.microsoft.com/office/drawing/2014/main" id="{31BDFEC3-CF1D-F7E3-0EBE-260BE2CA7CCF}"/>
                  </a:ext>
                </a:extLst>
              </p:cNvPr>
              <p:cNvSpPr>
                <a:spLocks/>
              </p:cNvSpPr>
              <p:nvPr/>
            </p:nvSpPr>
            <p:spPr bwMode="auto">
              <a:xfrm>
                <a:off x="6705601" y="6629400"/>
                <a:ext cx="4763" cy="6350"/>
              </a:xfrm>
              <a:custGeom>
                <a:avLst/>
                <a:gdLst/>
                <a:ahLst/>
                <a:cxnLst>
                  <a:cxn ang="0">
                    <a:pos x="1" y="4"/>
                  </a:cxn>
                  <a:cxn ang="0">
                    <a:pos x="3" y="2"/>
                  </a:cxn>
                  <a:cxn ang="0">
                    <a:pos x="3" y="0"/>
                  </a:cxn>
                  <a:cxn ang="0">
                    <a:pos x="0" y="0"/>
                  </a:cxn>
                  <a:cxn ang="0">
                    <a:pos x="0" y="0"/>
                  </a:cxn>
                  <a:cxn ang="0">
                    <a:pos x="0" y="2"/>
                  </a:cxn>
                  <a:cxn ang="0">
                    <a:pos x="1" y="4"/>
                  </a:cxn>
                </a:cxnLst>
                <a:rect l="0" t="0" r="r" b="b"/>
                <a:pathLst>
                  <a:path w="3" h="4">
                    <a:moveTo>
                      <a:pt x="1" y="4"/>
                    </a:moveTo>
                    <a:lnTo>
                      <a:pt x="3" y="2"/>
                    </a:lnTo>
                    <a:lnTo>
                      <a:pt x="3" y="0"/>
                    </a:lnTo>
                    <a:lnTo>
                      <a:pt x="0" y="0"/>
                    </a:lnTo>
                    <a:lnTo>
                      <a:pt x="0" y="0"/>
                    </a:lnTo>
                    <a:lnTo>
                      <a:pt x="0" y="2"/>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0" name="Freeform 1589">
                <a:extLst>
                  <a:ext uri="{FF2B5EF4-FFF2-40B4-BE49-F238E27FC236}">
                    <a16:creationId xmlns:a16="http://schemas.microsoft.com/office/drawing/2014/main" id="{041914FC-824F-38F1-E379-EA9FE6F19D46}"/>
                  </a:ext>
                </a:extLst>
              </p:cNvPr>
              <p:cNvSpPr>
                <a:spLocks/>
              </p:cNvSpPr>
              <p:nvPr/>
            </p:nvSpPr>
            <p:spPr bwMode="auto">
              <a:xfrm>
                <a:off x="6705601" y="6629400"/>
                <a:ext cx="4763" cy="6350"/>
              </a:xfrm>
              <a:custGeom>
                <a:avLst/>
                <a:gdLst/>
                <a:ahLst/>
                <a:cxnLst>
                  <a:cxn ang="0">
                    <a:pos x="1" y="4"/>
                  </a:cxn>
                  <a:cxn ang="0">
                    <a:pos x="3" y="2"/>
                  </a:cxn>
                  <a:cxn ang="0">
                    <a:pos x="3" y="0"/>
                  </a:cxn>
                  <a:cxn ang="0">
                    <a:pos x="0" y="0"/>
                  </a:cxn>
                  <a:cxn ang="0">
                    <a:pos x="0" y="0"/>
                  </a:cxn>
                  <a:cxn ang="0">
                    <a:pos x="0" y="2"/>
                  </a:cxn>
                  <a:cxn ang="0">
                    <a:pos x="1" y="4"/>
                  </a:cxn>
                </a:cxnLst>
                <a:rect l="0" t="0" r="r" b="b"/>
                <a:pathLst>
                  <a:path w="3" h="4">
                    <a:moveTo>
                      <a:pt x="1" y="4"/>
                    </a:moveTo>
                    <a:lnTo>
                      <a:pt x="3" y="2"/>
                    </a:lnTo>
                    <a:lnTo>
                      <a:pt x="3" y="0"/>
                    </a:lnTo>
                    <a:lnTo>
                      <a:pt x="0" y="0"/>
                    </a:lnTo>
                    <a:lnTo>
                      <a:pt x="0" y="0"/>
                    </a:lnTo>
                    <a:lnTo>
                      <a:pt x="0" y="2"/>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1" name="Freeform 1590">
                <a:extLst>
                  <a:ext uri="{FF2B5EF4-FFF2-40B4-BE49-F238E27FC236}">
                    <a16:creationId xmlns:a16="http://schemas.microsoft.com/office/drawing/2014/main" id="{B54137EB-76F6-EFEB-237C-120C62802FDA}"/>
                  </a:ext>
                </a:extLst>
              </p:cNvPr>
              <p:cNvSpPr>
                <a:spLocks/>
              </p:cNvSpPr>
              <p:nvPr/>
            </p:nvSpPr>
            <p:spPr bwMode="auto">
              <a:xfrm>
                <a:off x="6731001" y="6605588"/>
                <a:ext cx="12700" cy="11113"/>
              </a:xfrm>
              <a:custGeom>
                <a:avLst/>
                <a:gdLst/>
                <a:ahLst/>
                <a:cxnLst>
                  <a:cxn ang="0">
                    <a:pos x="8" y="2"/>
                  </a:cxn>
                  <a:cxn ang="0">
                    <a:pos x="7" y="0"/>
                  </a:cxn>
                  <a:cxn ang="0">
                    <a:pos x="3" y="1"/>
                  </a:cxn>
                  <a:cxn ang="0">
                    <a:pos x="0" y="7"/>
                  </a:cxn>
                  <a:cxn ang="0">
                    <a:pos x="7" y="7"/>
                  </a:cxn>
                  <a:cxn ang="0">
                    <a:pos x="8" y="6"/>
                  </a:cxn>
                  <a:cxn ang="0">
                    <a:pos x="8" y="2"/>
                  </a:cxn>
                </a:cxnLst>
                <a:rect l="0" t="0" r="r" b="b"/>
                <a:pathLst>
                  <a:path w="8" h="7">
                    <a:moveTo>
                      <a:pt x="8" y="2"/>
                    </a:moveTo>
                    <a:lnTo>
                      <a:pt x="7" y="0"/>
                    </a:lnTo>
                    <a:lnTo>
                      <a:pt x="3" y="1"/>
                    </a:lnTo>
                    <a:lnTo>
                      <a:pt x="0" y="7"/>
                    </a:lnTo>
                    <a:lnTo>
                      <a:pt x="7" y="7"/>
                    </a:lnTo>
                    <a:lnTo>
                      <a:pt x="8" y="6"/>
                    </a:lnTo>
                    <a:lnTo>
                      <a:pt x="8"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2" name="Freeform 1591">
                <a:extLst>
                  <a:ext uri="{FF2B5EF4-FFF2-40B4-BE49-F238E27FC236}">
                    <a16:creationId xmlns:a16="http://schemas.microsoft.com/office/drawing/2014/main" id="{784D42FF-80B0-53CC-A8C7-2A5B4D80EC38}"/>
                  </a:ext>
                </a:extLst>
              </p:cNvPr>
              <p:cNvSpPr>
                <a:spLocks/>
              </p:cNvSpPr>
              <p:nvPr/>
            </p:nvSpPr>
            <p:spPr bwMode="auto">
              <a:xfrm>
                <a:off x="6731001" y="6605588"/>
                <a:ext cx="12700" cy="11113"/>
              </a:xfrm>
              <a:custGeom>
                <a:avLst/>
                <a:gdLst/>
                <a:ahLst/>
                <a:cxnLst>
                  <a:cxn ang="0">
                    <a:pos x="8" y="2"/>
                  </a:cxn>
                  <a:cxn ang="0">
                    <a:pos x="7" y="0"/>
                  </a:cxn>
                  <a:cxn ang="0">
                    <a:pos x="3" y="1"/>
                  </a:cxn>
                  <a:cxn ang="0">
                    <a:pos x="0" y="7"/>
                  </a:cxn>
                  <a:cxn ang="0">
                    <a:pos x="7" y="7"/>
                  </a:cxn>
                  <a:cxn ang="0">
                    <a:pos x="8" y="6"/>
                  </a:cxn>
                  <a:cxn ang="0">
                    <a:pos x="8" y="2"/>
                  </a:cxn>
                </a:cxnLst>
                <a:rect l="0" t="0" r="r" b="b"/>
                <a:pathLst>
                  <a:path w="8" h="7">
                    <a:moveTo>
                      <a:pt x="8" y="2"/>
                    </a:moveTo>
                    <a:lnTo>
                      <a:pt x="7" y="0"/>
                    </a:lnTo>
                    <a:lnTo>
                      <a:pt x="3" y="1"/>
                    </a:lnTo>
                    <a:lnTo>
                      <a:pt x="0" y="7"/>
                    </a:lnTo>
                    <a:lnTo>
                      <a:pt x="7" y="7"/>
                    </a:lnTo>
                    <a:lnTo>
                      <a:pt x="8" y="6"/>
                    </a:lnTo>
                    <a:lnTo>
                      <a:pt x="8"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3" name="Freeform 1592">
                <a:extLst>
                  <a:ext uri="{FF2B5EF4-FFF2-40B4-BE49-F238E27FC236}">
                    <a16:creationId xmlns:a16="http://schemas.microsoft.com/office/drawing/2014/main" id="{BA361FEE-5560-5530-5513-33C07740A4E8}"/>
                  </a:ext>
                </a:extLst>
              </p:cNvPr>
              <p:cNvSpPr>
                <a:spLocks/>
              </p:cNvSpPr>
              <p:nvPr/>
            </p:nvSpPr>
            <p:spPr bwMode="auto">
              <a:xfrm>
                <a:off x="6731001" y="6605588"/>
                <a:ext cx="12700" cy="11113"/>
              </a:xfrm>
              <a:custGeom>
                <a:avLst/>
                <a:gdLst/>
                <a:ahLst/>
                <a:cxnLst>
                  <a:cxn ang="0">
                    <a:pos x="8" y="2"/>
                  </a:cxn>
                  <a:cxn ang="0">
                    <a:pos x="7" y="0"/>
                  </a:cxn>
                  <a:cxn ang="0">
                    <a:pos x="3" y="1"/>
                  </a:cxn>
                  <a:cxn ang="0">
                    <a:pos x="0" y="7"/>
                  </a:cxn>
                  <a:cxn ang="0">
                    <a:pos x="7" y="7"/>
                  </a:cxn>
                  <a:cxn ang="0">
                    <a:pos x="8" y="6"/>
                  </a:cxn>
                  <a:cxn ang="0">
                    <a:pos x="8" y="2"/>
                  </a:cxn>
                </a:cxnLst>
                <a:rect l="0" t="0" r="r" b="b"/>
                <a:pathLst>
                  <a:path w="8" h="7">
                    <a:moveTo>
                      <a:pt x="8" y="2"/>
                    </a:moveTo>
                    <a:lnTo>
                      <a:pt x="7" y="0"/>
                    </a:lnTo>
                    <a:lnTo>
                      <a:pt x="3" y="1"/>
                    </a:lnTo>
                    <a:lnTo>
                      <a:pt x="0" y="7"/>
                    </a:lnTo>
                    <a:lnTo>
                      <a:pt x="7" y="7"/>
                    </a:lnTo>
                    <a:lnTo>
                      <a:pt x="8" y="6"/>
                    </a:lnTo>
                    <a:lnTo>
                      <a:pt x="8"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4" name="Freeform 1593">
                <a:extLst>
                  <a:ext uri="{FF2B5EF4-FFF2-40B4-BE49-F238E27FC236}">
                    <a16:creationId xmlns:a16="http://schemas.microsoft.com/office/drawing/2014/main" id="{B543DCAE-29F3-1C82-1C8B-58020784ED74}"/>
                  </a:ext>
                </a:extLst>
              </p:cNvPr>
              <p:cNvSpPr>
                <a:spLocks/>
              </p:cNvSpPr>
              <p:nvPr/>
            </p:nvSpPr>
            <p:spPr bwMode="auto">
              <a:xfrm>
                <a:off x="6731001" y="6605588"/>
                <a:ext cx="12700" cy="11113"/>
              </a:xfrm>
              <a:custGeom>
                <a:avLst/>
                <a:gdLst/>
                <a:ahLst/>
                <a:cxnLst>
                  <a:cxn ang="0">
                    <a:pos x="8" y="2"/>
                  </a:cxn>
                  <a:cxn ang="0">
                    <a:pos x="7" y="0"/>
                  </a:cxn>
                  <a:cxn ang="0">
                    <a:pos x="3" y="1"/>
                  </a:cxn>
                  <a:cxn ang="0">
                    <a:pos x="0" y="7"/>
                  </a:cxn>
                  <a:cxn ang="0">
                    <a:pos x="7" y="7"/>
                  </a:cxn>
                  <a:cxn ang="0">
                    <a:pos x="8" y="6"/>
                  </a:cxn>
                  <a:cxn ang="0">
                    <a:pos x="8" y="2"/>
                  </a:cxn>
                </a:cxnLst>
                <a:rect l="0" t="0" r="r" b="b"/>
                <a:pathLst>
                  <a:path w="8" h="7">
                    <a:moveTo>
                      <a:pt x="8" y="2"/>
                    </a:moveTo>
                    <a:lnTo>
                      <a:pt x="7" y="0"/>
                    </a:lnTo>
                    <a:lnTo>
                      <a:pt x="3" y="1"/>
                    </a:lnTo>
                    <a:lnTo>
                      <a:pt x="0" y="7"/>
                    </a:lnTo>
                    <a:lnTo>
                      <a:pt x="7" y="7"/>
                    </a:lnTo>
                    <a:lnTo>
                      <a:pt x="8" y="6"/>
                    </a:lnTo>
                    <a:lnTo>
                      <a:pt x="8"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5" name="Freeform 1594">
                <a:extLst>
                  <a:ext uri="{FF2B5EF4-FFF2-40B4-BE49-F238E27FC236}">
                    <a16:creationId xmlns:a16="http://schemas.microsoft.com/office/drawing/2014/main" id="{2067BA4E-2F74-BB55-9305-4F1BDB1127D4}"/>
                  </a:ext>
                </a:extLst>
              </p:cNvPr>
              <p:cNvSpPr>
                <a:spLocks/>
              </p:cNvSpPr>
              <p:nvPr/>
            </p:nvSpPr>
            <p:spPr bwMode="auto">
              <a:xfrm>
                <a:off x="6751638" y="6604000"/>
                <a:ext cx="17463" cy="11113"/>
              </a:xfrm>
              <a:custGeom>
                <a:avLst/>
                <a:gdLst/>
                <a:ahLst/>
                <a:cxnLst>
                  <a:cxn ang="0">
                    <a:pos x="1" y="7"/>
                  </a:cxn>
                  <a:cxn ang="0">
                    <a:pos x="1" y="7"/>
                  </a:cxn>
                  <a:cxn ang="0">
                    <a:pos x="5" y="6"/>
                  </a:cxn>
                  <a:cxn ang="0">
                    <a:pos x="10" y="5"/>
                  </a:cxn>
                  <a:cxn ang="0">
                    <a:pos x="11" y="3"/>
                  </a:cxn>
                  <a:cxn ang="0">
                    <a:pos x="11" y="0"/>
                  </a:cxn>
                  <a:cxn ang="0">
                    <a:pos x="8" y="1"/>
                  </a:cxn>
                  <a:cxn ang="0">
                    <a:pos x="5" y="2"/>
                  </a:cxn>
                  <a:cxn ang="0">
                    <a:pos x="0" y="5"/>
                  </a:cxn>
                  <a:cxn ang="0">
                    <a:pos x="0" y="7"/>
                  </a:cxn>
                  <a:cxn ang="0">
                    <a:pos x="1" y="7"/>
                  </a:cxn>
                </a:cxnLst>
                <a:rect l="0" t="0" r="r" b="b"/>
                <a:pathLst>
                  <a:path w="11" h="7">
                    <a:moveTo>
                      <a:pt x="1" y="7"/>
                    </a:moveTo>
                    <a:lnTo>
                      <a:pt x="1" y="7"/>
                    </a:lnTo>
                    <a:lnTo>
                      <a:pt x="5" y="6"/>
                    </a:lnTo>
                    <a:lnTo>
                      <a:pt x="10" y="5"/>
                    </a:lnTo>
                    <a:lnTo>
                      <a:pt x="11" y="3"/>
                    </a:lnTo>
                    <a:lnTo>
                      <a:pt x="11" y="0"/>
                    </a:lnTo>
                    <a:lnTo>
                      <a:pt x="8" y="1"/>
                    </a:lnTo>
                    <a:lnTo>
                      <a:pt x="5" y="2"/>
                    </a:lnTo>
                    <a:lnTo>
                      <a:pt x="0" y="5"/>
                    </a:lnTo>
                    <a:lnTo>
                      <a:pt x="0" y="7"/>
                    </a:lnTo>
                    <a:lnTo>
                      <a:pt x="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6" name="Freeform 1595">
                <a:extLst>
                  <a:ext uri="{FF2B5EF4-FFF2-40B4-BE49-F238E27FC236}">
                    <a16:creationId xmlns:a16="http://schemas.microsoft.com/office/drawing/2014/main" id="{F7EB16EB-DE1F-7B31-120E-6440C9469333}"/>
                  </a:ext>
                </a:extLst>
              </p:cNvPr>
              <p:cNvSpPr>
                <a:spLocks/>
              </p:cNvSpPr>
              <p:nvPr/>
            </p:nvSpPr>
            <p:spPr bwMode="auto">
              <a:xfrm>
                <a:off x="6751638" y="6604000"/>
                <a:ext cx="17463" cy="11113"/>
              </a:xfrm>
              <a:custGeom>
                <a:avLst/>
                <a:gdLst/>
                <a:ahLst/>
                <a:cxnLst>
                  <a:cxn ang="0">
                    <a:pos x="1" y="7"/>
                  </a:cxn>
                  <a:cxn ang="0">
                    <a:pos x="1" y="7"/>
                  </a:cxn>
                  <a:cxn ang="0">
                    <a:pos x="5" y="6"/>
                  </a:cxn>
                  <a:cxn ang="0">
                    <a:pos x="10" y="5"/>
                  </a:cxn>
                  <a:cxn ang="0">
                    <a:pos x="11" y="3"/>
                  </a:cxn>
                  <a:cxn ang="0">
                    <a:pos x="11" y="0"/>
                  </a:cxn>
                  <a:cxn ang="0">
                    <a:pos x="8" y="1"/>
                  </a:cxn>
                  <a:cxn ang="0">
                    <a:pos x="5" y="2"/>
                  </a:cxn>
                  <a:cxn ang="0">
                    <a:pos x="0" y="5"/>
                  </a:cxn>
                  <a:cxn ang="0">
                    <a:pos x="0" y="7"/>
                  </a:cxn>
                  <a:cxn ang="0">
                    <a:pos x="1" y="7"/>
                  </a:cxn>
                </a:cxnLst>
                <a:rect l="0" t="0" r="r" b="b"/>
                <a:pathLst>
                  <a:path w="11" h="7">
                    <a:moveTo>
                      <a:pt x="1" y="7"/>
                    </a:moveTo>
                    <a:lnTo>
                      <a:pt x="1" y="7"/>
                    </a:lnTo>
                    <a:lnTo>
                      <a:pt x="5" y="6"/>
                    </a:lnTo>
                    <a:lnTo>
                      <a:pt x="10" y="5"/>
                    </a:lnTo>
                    <a:lnTo>
                      <a:pt x="11" y="3"/>
                    </a:lnTo>
                    <a:lnTo>
                      <a:pt x="11" y="0"/>
                    </a:lnTo>
                    <a:lnTo>
                      <a:pt x="8" y="1"/>
                    </a:lnTo>
                    <a:lnTo>
                      <a:pt x="5" y="2"/>
                    </a:lnTo>
                    <a:lnTo>
                      <a:pt x="0" y="5"/>
                    </a:lnTo>
                    <a:lnTo>
                      <a:pt x="0" y="7"/>
                    </a:lnTo>
                    <a:lnTo>
                      <a:pt x="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7" name="Freeform 1596">
                <a:extLst>
                  <a:ext uri="{FF2B5EF4-FFF2-40B4-BE49-F238E27FC236}">
                    <a16:creationId xmlns:a16="http://schemas.microsoft.com/office/drawing/2014/main" id="{A58D1F2F-7BB5-B230-BFF0-C74B0B8654DD}"/>
                  </a:ext>
                </a:extLst>
              </p:cNvPr>
              <p:cNvSpPr>
                <a:spLocks/>
              </p:cNvSpPr>
              <p:nvPr/>
            </p:nvSpPr>
            <p:spPr bwMode="auto">
              <a:xfrm>
                <a:off x="6751638" y="6604000"/>
                <a:ext cx="17463" cy="11113"/>
              </a:xfrm>
              <a:custGeom>
                <a:avLst/>
                <a:gdLst/>
                <a:ahLst/>
                <a:cxnLst>
                  <a:cxn ang="0">
                    <a:pos x="1" y="7"/>
                  </a:cxn>
                  <a:cxn ang="0">
                    <a:pos x="1" y="7"/>
                  </a:cxn>
                  <a:cxn ang="0">
                    <a:pos x="5" y="6"/>
                  </a:cxn>
                  <a:cxn ang="0">
                    <a:pos x="10" y="5"/>
                  </a:cxn>
                  <a:cxn ang="0">
                    <a:pos x="11" y="3"/>
                  </a:cxn>
                  <a:cxn ang="0">
                    <a:pos x="11" y="0"/>
                  </a:cxn>
                  <a:cxn ang="0">
                    <a:pos x="8" y="1"/>
                  </a:cxn>
                  <a:cxn ang="0">
                    <a:pos x="5" y="2"/>
                  </a:cxn>
                  <a:cxn ang="0">
                    <a:pos x="0" y="5"/>
                  </a:cxn>
                  <a:cxn ang="0">
                    <a:pos x="0" y="7"/>
                  </a:cxn>
                  <a:cxn ang="0">
                    <a:pos x="1" y="7"/>
                  </a:cxn>
                </a:cxnLst>
                <a:rect l="0" t="0" r="r" b="b"/>
                <a:pathLst>
                  <a:path w="11" h="7">
                    <a:moveTo>
                      <a:pt x="1" y="7"/>
                    </a:moveTo>
                    <a:lnTo>
                      <a:pt x="1" y="7"/>
                    </a:lnTo>
                    <a:lnTo>
                      <a:pt x="5" y="6"/>
                    </a:lnTo>
                    <a:lnTo>
                      <a:pt x="10" y="5"/>
                    </a:lnTo>
                    <a:lnTo>
                      <a:pt x="11" y="3"/>
                    </a:lnTo>
                    <a:lnTo>
                      <a:pt x="11" y="0"/>
                    </a:lnTo>
                    <a:lnTo>
                      <a:pt x="8" y="1"/>
                    </a:lnTo>
                    <a:lnTo>
                      <a:pt x="5" y="2"/>
                    </a:lnTo>
                    <a:lnTo>
                      <a:pt x="0" y="5"/>
                    </a:lnTo>
                    <a:lnTo>
                      <a:pt x="0" y="7"/>
                    </a:lnTo>
                    <a:lnTo>
                      <a:pt x="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8" name="Freeform 1597">
                <a:extLst>
                  <a:ext uri="{FF2B5EF4-FFF2-40B4-BE49-F238E27FC236}">
                    <a16:creationId xmlns:a16="http://schemas.microsoft.com/office/drawing/2014/main" id="{F1E61DC9-CD3E-2365-FC7C-B118368051DF}"/>
                  </a:ext>
                </a:extLst>
              </p:cNvPr>
              <p:cNvSpPr>
                <a:spLocks/>
              </p:cNvSpPr>
              <p:nvPr/>
            </p:nvSpPr>
            <p:spPr bwMode="auto">
              <a:xfrm>
                <a:off x="6751638" y="6604000"/>
                <a:ext cx="17463" cy="11113"/>
              </a:xfrm>
              <a:custGeom>
                <a:avLst/>
                <a:gdLst/>
                <a:ahLst/>
                <a:cxnLst>
                  <a:cxn ang="0">
                    <a:pos x="1" y="7"/>
                  </a:cxn>
                  <a:cxn ang="0">
                    <a:pos x="1" y="7"/>
                  </a:cxn>
                  <a:cxn ang="0">
                    <a:pos x="5" y="6"/>
                  </a:cxn>
                  <a:cxn ang="0">
                    <a:pos x="10" y="5"/>
                  </a:cxn>
                  <a:cxn ang="0">
                    <a:pos x="11" y="3"/>
                  </a:cxn>
                  <a:cxn ang="0">
                    <a:pos x="11" y="0"/>
                  </a:cxn>
                  <a:cxn ang="0">
                    <a:pos x="8" y="1"/>
                  </a:cxn>
                  <a:cxn ang="0">
                    <a:pos x="5" y="2"/>
                  </a:cxn>
                  <a:cxn ang="0">
                    <a:pos x="0" y="5"/>
                  </a:cxn>
                  <a:cxn ang="0">
                    <a:pos x="0" y="7"/>
                  </a:cxn>
                  <a:cxn ang="0">
                    <a:pos x="1" y="7"/>
                  </a:cxn>
                </a:cxnLst>
                <a:rect l="0" t="0" r="r" b="b"/>
                <a:pathLst>
                  <a:path w="11" h="7">
                    <a:moveTo>
                      <a:pt x="1" y="7"/>
                    </a:moveTo>
                    <a:lnTo>
                      <a:pt x="1" y="7"/>
                    </a:lnTo>
                    <a:lnTo>
                      <a:pt x="5" y="6"/>
                    </a:lnTo>
                    <a:lnTo>
                      <a:pt x="10" y="5"/>
                    </a:lnTo>
                    <a:lnTo>
                      <a:pt x="11" y="3"/>
                    </a:lnTo>
                    <a:lnTo>
                      <a:pt x="11" y="0"/>
                    </a:lnTo>
                    <a:lnTo>
                      <a:pt x="8" y="1"/>
                    </a:lnTo>
                    <a:lnTo>
                      <a:pt x="5" y="2"/>
                    </a:lnTo>
                    <a:lnTo>
                      <a:pt x="0" y="5"/>
                    </a:lnTo>
                    <a:lnTo>
                      <a:pt x="0" y="7"/>
                    </a:lnTo>
                    <a:lnTo>
                      <a:pt x="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09" name="Freeform 1598">
                <a:extLst>
                  <a:ext uri="{FF2B5EF4-FFF2-40B4-BE49-F238E27FC236}">
                    <a16:creationId xmlns:a16="http://schemas.microsoft.com/office/drawing/2014/main" id="{AF6D9437-3903-67E7-CC26-FA33027F264A}"/>
                  </a:ext>
                </a:extLst>
              </p:cNvPr>
              <p:cNvSpPr>
                <a:spLocks/>
              </p:cNvSpPr>
              <p:nvPr/>
            </p:nvSpPr>
            <p:spPr bwMode="auto">
              <a:xfrm>
                <a:off x="6694488" y="6810375"/>
                <a:ext cx="34925" cy="47625"/>
              </a:xfrm>
              <a:custGeom>
                <a:avLst/>
                <a:gdLst/>
                <a:ahLst/>
                <a:cxnLst>
                  <a:cxn ang="0">
                    <a:pos x="13" y="30"/>
                  </a:cxn>
                  <a:cxn ang="0">
                    <a:pos x="16" y="30"/>
                  </a:cxn>
                  <a:cxn ang="0">
                    <a:pos x="17" y="29"/>
                  </a:cxn>
                  <a:cxn ang="0">
                    <a:pos x="17" y="26"/>
                  </a:cxn>
                  <a:cxn ang="0">
                    <a:pos x="17" y="21"/>
                  </a:cxn>
                  <a:cxn ang="0">
                    <a:pos x="18" y="20"/>
                  </a:cxn>
                  <a:cxn ang="0">
                    <a:pos x="21" y="19"/>
                  </a:cxn>
                  <a:cxn ang="0">
                    <a:pos x="22" y="16"/>
                  </a:cxn>
                  <a:cxn ang="0">
                    <a:pos x="20" y="15"/>
                  </a:cxn>
                  <a:cxn ang="0">
                    <a:pos x="15" y="11"/>
                  </a:cxn>
                  <a:cxn ang="0">
                    <a:pos x="12" y="8"/>
                  </a:cxn>
                  <a:cxn ang="0">
                    <a:pos x="6" y="0"/>
                  </a:cxn>
                  <a:cxn ang="0">
                    <a:pos x="2" y="1"/>
                  </a:cxn>
                  <a:cxn ang="0">
                    <a:pos x="1" y="3"/>
                  </a:cxn>
                  <a:cxn ang="0">
                    <a:pos x="0" y="5"/>
                  </a:cxn>
                  <a:cxn ang="0">
                    <a:pos x="1" y="8"/>
                  </a:cxn>
                  <a:cxn ang="0">
                    <a:pos x="3" y="14"/>
                  </a:cxn>
                  <a:cxn ang="0">
                    <a:pos x="1" y="16"/>
                  </a:cxn>
                  <a:cxn ang="0">
                    <a:pos x="2" y="20"/>
                  </a:cxn>
                  <a:cxn ang="0">
                    <a:pos x="8" y="28"/>
                  </a:cxn>
                  <a:cxn ang="0">
                    <a:pos x="11" y="30"/>
                  </a:cxn>
                  <a:cxn ang="0">
                    <a:pos x="12" y="30"/>
                  </a:cxn>
                  <a:cxn ang="0">
                    <a:pos x="13" y="30"/>
                  </a:cxn>
                </a:cxnLst>
                <a:rect l="0" t="0" r="r" b="b"/>
                <a:pathLst>
                  <a:path w="22" h="30">
                    <a:moveTo>
                      <a:pt x="13" y="30"/>
                    </a:moveTo>
                    <a:lnTo>
                      <a:pt x="16" y="30"/>
                    </a:lnTo>
                    <a:lnTo>
                      <a:pt x="17" y="29"/>
                    </a:lnTo>
                    <a:lnTo>
                      <a:pt x="17" y="26"/>
                    </a:lnTo>
                    <a:lnTo>
                      <a:pt x="17" y="21"/>
                    </a:lnTo>
                    <a:lnTo>
                      <a:pt x="18" y="20"/>
                    </a:lnTo>
                    <a:lnTo>
                      <a:pt x="21" y="19"/>
                    </a:lnTo>
                    <a:lnTo>
                      <a:pt x="22" y="16"/>
                    </a:lnTo>
                    <a:lnTo>
                      <a:pt x="20" y="15"/>
                    </a:lnTo>
                    <a:lnTo>
                      <a:pt x="15" y="11"/>
                    </a:lnTo>
                    <a:lnTo>
                      <a:pt x="12" y="8"/>
                    </a:lnTo>
                    <a:lnTo>
                      <a:pt x="6" y="0"/>
                    </a:lnTo>
                    <a:lnTo>
                      <a:pt x="2" y="1"/>
                    </a:lnTo>
                    <a:lnTo>
                      <a:pt x="1" y="3"/>
                    </a:lnTo>
                    <a:lnTo>
                      <a:pt x="0" y="5"/>
                    </a:lnTo>
                    <a:lnTo>
                      <a:pt x="1" y="8"/>
                    </a:lnTo>
                    <a:lnTo>
                      <a:pt x="3" y="14"/>
                    </a:lnTo>
                    <a:lnTo>
                      <a:pt x="1" y="16"/>
                    </a:lnTo>
                    <a:lnTo>
                      <a:pt x="2" y="20"/>
                    </a:lnTo>
                    <a:lnTo>
                      <a:pt x="8" y="28"/>
                    </a:lnTo>
                    <a:lnTo>
                      <a:pt x="11" y="30"/>
                    </a:lnTo>
                    <a:lnTo>
                      <a:pt x="12" y="30"/>
                    </a:lnTo>
                    <a:lnTo>
                      <a:pt x="13" y="3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0" name="Freeform 1599">
                <a:extLst>
                  <a:ext uri="{FF2B5EF4-FFF2-40B4-BE49-F238E27FC236}">
                    <a16:creationId xmlns:a16="http://schemas.microsoft.com/office/drawing/2014/main" id="{56524AF8-08C5-1F12-06F6-F2F165069256}"/>
                  </a:ext>
                </a:extLst>
              </p:cNvPr>
              <p:cNvSpPr>
                <a:spLocks/>
              </p:cNvSpPr>
              <p:nvPr/>
            </p:nvSpPr>
            <p:spPr bwMode="auto">
              <a:xfrm>
                <a:off x="6694488" y="6810375"/>
                <a:ext cx="34925" cy="47625"/>
              </a:xfrm>
              <a:custGeom>
                <a:avLst/>
                <a:gdLst/>
                <a:ahLst/>
                <a:cxnLst>
                  <a:cxn ang="0">
                    <a:pos x="13" y="30"/>
                  </a:cxn>
                  <a:cxn ang="0">
                    <a:pos x="16" y="30"/>
                  </a:cxn>
                  <a:cxn ang="0">
                    <a:pos x="17" y="29"/>
                  </a:cxn>
                  <a:cxn ang="0">
                    <a:pos x="17" y="26"/>
                  </a:cxn>
                  <a:cxn ang="0">
                    <a:pos x="17" y="21"/>
                  </a:cxn>
                  <a:cxn ang="0">
                    <a:pos x="18" y="20"/>
                  </a:cxn>
                  <a:cxn ang="0">
                    <a:pos x="21" y="19"/>
                  </a:cxn>
                  <a:cxn ang="0">
                    <a:pos x="22" y="16"/>
                  </a:cxn>
                  <a:cxn ang="0">
                    <a:pos x="20" y="15"/>
                  </a:cxn>
                  <a:cxn ang="0">
                    <a:pos x="15" y="11"/>
                  </a:cxn>
                  <a:cxn ang="0">
                    <a:pos x="12" y="8"/>
                  </a:cxn>
                  <a:cxn ang="0">
                    <a:pos x="6" y="0"/>
                  </a:cxn>
                  <a:cxn ang="0">
                    <a:pos x="2" y="1"/>
                  </a:cxn>
                  <a:cxn ang="0">
                    <a:pos x="1" y="3"/>
                  </a:cxn>
                  <a:cxn ang="0">
                    <a:pos x="0" y="5"/>
                  </a:cxn>
                  <a:cxn ang="0">
                    <a:pos x="1" y="8"/>
                  </a:cxn>
                  <a:cxn ang="0">
                    <a:pos x="3" y="14"/>
                  </a:cxn>
                  <a:cxn ang="0">
                    <a:pos x="1" y="16"/>
                  </a:cxn>
                  <a:cxn ang="0">
                    <a:pos x="2" y="20"/>
                  </a:cxn>
                  <a:cxn ang="0">
                    <a:pos x="8" y="28"/>
                  </a:cxn>
                  <a:cxn ang="0">
                    <a:pos x="11" y="30"/>
                  </a:cxn>
                  <a:cxn ang="0">
                    <a:pos x="12" y="30"/>
                  </a:cxn>
                  <a:cxn ang="0">
                    <a:pos x="13" y="30"/>
                  </a:cxn>
                </a:cxnLst>
                <a:rect l="0" t="0" r="r" b="b"/>
                <a:pathLst>
                  <a:path w="22" h="30">
                    <a:moveTo>
                      <a:pt x="13" y="30"/>
                    </a:moveTo>
                    <a:lnTo>
                      <a:pt x="16" y="30"/>
                    </a:lnTo>
                    <a:lnTo>
                      <a:pt x="17" y="29"/>
                    </a:lnTo>
                    <a:lnTo>
                      <a:pt x="17" y="26"/>
                    </a:lnTo>
                    <a:lnTo>
                      <a:pt x="17" y="21"/>
                    </a:lnTo>
                    <a:lnTo>
                      <a:pt x="18" y="20"/>
                    </a:lnTo>
                    <a:lnTo>
                      <a:pt x="21" y="19"/>
                    </a:lnTo>
                    <a:lnTo>
                      <a:pt x="22" y="16"/>
                    </a:lnTo>
                    <a:lnTo>
                      <a:pt x="20" y="15"/>
                    </a:lnTo>
                    <a:lnTo>
                      <a:pt x="15" y="11"/>
                    </a:lnTo>
                    <a:lnTo>
                      <a:pt x="12" y="8"/>
                    </a:lnTo>
                    <a:lnTo>
                      <a:pt x="6" y="0"/>
                    </a:lnTo>
                    <a:lnTo>
                      <a:pt x="2" y="1"/>
                    </a:lnTo>
                    <a:lnTo>
                      <a:pt x="1" y="3"/>
                    </a:lnTo>
                    <a:lnTo>
                      <a:pt x="0" y="5"/>
                    </a:lnTo>
                    <a:lnTo>
                      <a:pt x="1" y="8"/>
                    </a:lnTo>
                    <a:lnTo>
                      <a:pt x="3" y="14"/>
                    </a:lnTo>
                    <a:lnTo>
                      <a:pt x="1" y="16"/>
                    </a:lnTo>
                    <a:lnTo>
                      <a:pt x="2" y="20"/>
                    </a:lnTo>
                    <a:lnTo>
                      <a:pt x="8" y="28"/>
                    </a:lnTo>
                    <a:lnTo>
                      <a:pt x="11" y="30"/>
                    </a:lnTo>
                    <a:lnTo>
                      <a:pt x="12" y="30"/>
                    </a:lnTo>
                    <a:lnTo>
                      <a:pt x="13" y="3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1" name="Freeform 1600">
                <a:extLst>
                  <a:ext uri="{FF2B5EF4-FFF2-40B4-BE49-F238E27FC236}">
                    <a16:creationId xmlns:a16="http://schemas.microsoft.com/office/drawing/2014/main" id="{3FE447E4-824C-2AE2-BAC6-FF76573D78CA}"/>
                  </a:ext>
                </a:extLst>
              </p:cNvPr>
              <p:cNvSpPr>
                <a:spLocks/>
              </p:cNvSpPr>
              <p:nvPr/>
            </p:nvSpPr>
            <p:spPr bwMode="auto">
              <a:xfrm>
                <a:off x="6858001" y="6461125"/>
                <a:ext cx="11113" cy="14288"/>
              </a:xfrm>
              <a:custGeom>
                <a:avLst/>
                <a:gdLst/>
                <a:ahLst/>
                <a:cxnLst>
                  <a:cxn ang="0">
                    <a:pos x="5" y="0"/>
                  </a:cxn>
                  <a:cxn ang="0">
                    <a:pos x="0" y="3"/>
                  </a:cxn>
                  <a:cxn ang="0">
                    <a:pos x="0" y="6"/>
                  </a:cxn>
                  <a:cxn ang="0">
                    <a:pos x="2" y="9"/>
                  </a:cxn>
                  <a:cxn ang="0">
                    <a:pos x="6" y="8"/>
                  </a:cxn>
                  <a:cxn ang="0">
                    <a:pos x="7" y="5"/>
                  </a:cxn>
                  <a:cxn ang="0">
                    <a:pos x="5" y="0"/>
                  </a:cxn>
                </a:cxnLst>
                <a:rect l="0" t="0" r="r" b="b"/>
                <a:pathLst>
                  <a:path w="7" h="9">
                    <a:moveTo>
                      <a:pt x="5" y="0"/>
                    </a:moveTo>
                    <a:lnTo>
                      <a:pt x="0" y="3"/>
                    </a:lnTo>
                    <a:lnTo>
                      <a:pt x="0" y="6"/>
                    </a:lnTo>
                    <a:lnTo>
                      <a:pt x="2" y="9"/>
                    </a:lnTo>
                    <a:lnTo>
                      <a:pt x="6" y="8"/>
                    </a:lnTo>
                    <a:lnTo>
                      <a:pt x="7" y="5"/>
                    </a:lnTo>
                    <a:lnTo>
                      <a:pt x="5"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2" name="Freeform 1601">
                <a:extLst>
                  <a:ext uri="{FF2B5EF4-FFF2-40B4-BE49-F238E27FC236}">
                    <a16:creationId xmlns:a16="http://schemas.microsoft.com/office/drawing/2014/main" id="{603FD09F-1F32-9B73-566C-8B810EE74EBB}"/>
                  </a:ext>
                </a:extLst>
              </p:cNvPr>
              <p:cNvSpPr>
                <a:spLocks/>
              </p:cNvSpPr>
              <p:nvPr/>
            </p:nvSpPr>
            <p:spPr bwMode="auto">
              <a:xfrm>
                <a:off x="6858001" y="6461125"/>
                <a:ext cx="11113" cy="14288"/>
              </a:xfrm>
              <a:custGeom>
                <a:avLst/>
                <a:gdLst/>
                <a:ahLst/>
                <a:cxnLst>
                  <a:cxn ang="0">
                    <a:pos x="5" y="0"/>
                  </a:cxn>
                  <a:cxn ang="0">
                    <a:pos x="0" y="3"/>
                  </a:cxn>
                  <a:cxn ang="0">
                    <a:pos x="0" y="6"/>
                  </a:cxn>
                  <a:cxn ang="0">
                    <a:pos x="2" y="9"/>
                  </a:cxn>
                  <a:cxn ang="0">
                    <a:pos x="6" y="8"/>
                  </a:cxn>
                  <a:cxn ang="0">
                    <a:pos x="7" y="5"/>
                  </a:cxn>
                  <a:cxn ang="0">
                    <a:pos x="5" y="0"/>
                  </a:cxn>
                </a:cxnLst>
                <a:rect l="0" t="0" r="r" b="b"/>
                <a:pathLst>
                  <a:path w="7" h="9">
                    <a:moveTo>
                      <a:pt x="5" y="0"/>
                    </a:moveTo>
                    <a:lnTo>
                      <a:pt x="0" y="3"/>
                    </a:lnTo>
                    <a:lnTo>
                      <a:pt x="0" y="6"/>
                    </a:lnTo>
                    <a:lnTo>
                      <a:pt x="2" y="9"/>
                    </a:lnTo>
                    <a:lnTo>
                      <a:pt x="6" y="8"/>
                    </a:lnTo>
                    <a:lnTo>
                      <a:pt x="7" y="5"/>
                    </a:lnTo>
                    <a:lnTo>
                      <a:pt x="5"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3" name="Freeform 1602">
                <a:extLst>
                  <a:ext uri="{FF2B5EF4-FFF2-40B4-BE49-F238E27FC236}">
                    <a16:creationId xmlns:a16="http://schemas.microsoft.com/office/drawing/2014/main" id="{99117187-A5C6-F2D9-F996-93395DEAA32E}"/>
                  </a:ext>
                </a:extLst>
              </p:cNvPr>
              <p:cNvSpPr>
                <a:spLocks/>
              </p:cNvSpPr>
              <p:nvPr/>
            </p:nvSpPr>
            <p:spPr bwMode="auto">
              <a:xfrm>
                <a:off x="6858001" y="6461125"/>
                <a:ext cx="11113" cy="14288"/>
              </a:xfrm>
              <a:custGeom>
                <a:avLst/>
                <a:gdLst/>
                <a:ahLst/>
                <a:cxnLst>
                  <a:cxn ang="0">
                    <a:pos x="5" y="0"/>
                  </a:cxn>
                  <a:cxn ang="0">
                    <a:pos x="0" y="3"/>
                  </a:cxn>
                  <a:cxn ang="0">
                    <a:pos x="0" y="6"/>
                  </a:cxn>
                  <a:cxn ang="0">
                    <a:pos x="2" y="9"/>
                  </a:cxn>
                  <a:cxn ang="0">
                    <a:pos x="6" y="8"/>
                  </a:cxn>
                  <a:cxn ang="0">
                    <a:pos x="7" y="5"/>
                  </a:cxn>
                  <a:cxn ang="0">
                    <a:pos x="5" y="0"/>
                  </a:cxn>
                </a:cxnLst>
                <a:rect l="0" t="0" r="r" b="b"/>
                <a:pathLst>
                  <a:path w="7" h="9">
                    <a:moveTo>
                      <a:pt x="5" y="0"/>
                    </a:moveTo>
                    <a:lnTo>
                      <a:pt x="0" y="3"/>
                    </a:lnTo>
                    <a:lnTo>
                      <a:pt x="0" y="6"/>
                    </a:lnTo>
                    <a:lnTo>
                      <a:pt x="2" y="9"/>
                    </a:lnTo>
                    <a:lnTo>
                      <a:pt x="6" y="8"/>
                    </a:lnTo>
                    <a:lnTo>
                      <a:pt x="7" y="5"/>
                    </a:lnTo>
                    <a:lnTo>
                      <a:pt x="5"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4" name="Freeform 1603">
                <a:extLst>
                  <a:ext uri="{FF2B5EF4-FFF2-40B4-BE49-F238E27FC236}">
                    <a16:creationId xmlns:a16="http://schemas.microsoft.com/office/drawing/2014/main" id="{F0FFD4B1-0B00-989F-8999-3D065452F5FC}"/>
                  </a:ext>
                </a:extLst>
              </p:cNvPr>
              <p:cNvSpPr>
                <a:spLocks/>
              </p:cNvSpPr>
              <p:nvPr/>
            </p:nvSpPr>
            <p:spPr bwMode="auto">
              <a:xfrm>
                <a:off x="6858001" y="6461125"/>
                <a:ext cx="11113" cy="14288"/>
              </a:xfrm>
              <a:custGeom>
                <a:avLst/>
                <a:gdLst/>
                <a:ahLst/>
                <a:cxnLst>
                  <a:cxn ang="0">
                    <a:pos x="5" y="0"/>
                  </a:cxn>
                  <a:cxn ang="0">
                    <a:pos x="0" y="3"/>
                  </a:cxn>
                  <a:cxn ang="0">
                    <a:pos x="0" y="6"/>
                  </a:cxn>
                  <a:cxn ang="0">
                    <a:pos x="2" y="9"/>
                  </a:cxn>
                  <a:cxn ang="0">
                    <a:pos x="6" y="8"/>
                  </a:cxn>
                  <a:cxn ang="0">
                    <a:pos x="7" y="5"/>
                  </a:cxn>
                  <a:cxn ang="0">
                    <a:pos x="5" y="0"/>
                  </a:cxn>
                </a:cxnLst>
                <a:rect l="0" t="0" r="r" b="b"/>
                <a:pathLst>
                  <a:path w="7" h="9">
                    <a:moveTo>
                      <a:pt x="5" y="0"/>
                    </a:moveTo>
                    <a:lnTo>
                      <a:pt x="0" y="3"/>
                    </a:lnTo>
                    <a:lnTo>
                      <a:pt x="0" y="6"/>
                    </a:lnTo>
                    <a:lnTo>
                      <a:pt x="2" y="9"/>
                    </a:lnTo>
                    <a:lnTo>
                      <a:pt x="6" y="8"/>
                    </a:lnTo>
                    <a:lnTo>
                      <a:pt x="7" y="5"/>
                    </a:lnTo>
                    <a:lnTo>
                      <a:pt x="5"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5" name="Freeform 1604">
                <a:extLst>
                  <a:ext uri="{FF2B5EF4-FFF2-40B4-BE49-F238E27FC236}">
                    <a16:creationId xmlns:a16="http://schemas.microsoft.com/office/drawing/2014/main" id="{11ED813D-BF0B-B301-C0BF-C39F0F9CCFD2}"/>
                  </a:ext>
                </a:extLst>
              </p:cNvPr>
              <p:cNvSpPr>
                <a:spLocks/>
              </p:cNvSpPr>
              <p:nvPr/>
            </p:nvSpPr>
            <p:spPr bwMode="auto">
              <a:xfrm>
                <a:off x="6802438" y="6215063"/>
                <a:ext cx="6350" cy="7938"/>
              </a:xfrm>
              <a:custGeom>
                <a:avLst/>
                <a:gdLst/>
                <a:ahLst/>
                <a:cxnLst>
                  <a:cxn ang="0">
                    <a:pos x="3" y="5"/>
                  </a:cxn>
                  <a:cxn ang="0">
                    <a:pos x="4" y="3"/>
                  </a:cxn>
                  <a:cxn ang="0">
                    <a:pos x="4" y="1"/>
                  </a:cxn>
                  <a:cxn ang="0">
                    <a:pos x="4" y="1"/>
                  </a:cxn>
                  <a:cxn ang="0">
                    <a:pos x="1" y="0"/>
                  </a:cxn>
                  <a:cxn ang="0">
                    <a:pos x="1" y="0"/>
                  </a:cxn>
                  <a:cxn ang="0">
                    <a:pos x="0" y="0"/>
                  </a:cxn>
                  <a:cxn ang="0">
                    <a:pos x="0" y="3"/>
                  </a:cxn>
                  <a:cxn ang="0">
                    <a:pos x="3" y="5"/>
                  </a:cxn>
                </a:cxnLst>
                <a:rect l="0" t="0" r="r" b="b"/>
                <a:pathLst>
                  <a:path w="4" h="5">
                    <a:moveTo>
                      <a:pt x="3" y="5"/>
                    </a:moveTo>
                    <a:lnTo>
                      <a:pt x="4" y="3"/>
                    </a:lnTo>
                    <a:lnTo>
                      <a:pt x="4" y="1"/>
                    </a:lnTo>
                    <a:lnTo>
                      <a:pt x="4" y="1"/>
                    </a:lnTo>
                    <a:lnTo>
                      <a:pt x="1" y="0"/>
                    </a:lnTo>
                    <a:lnTo>
                      <a:pt x="1" y="0"/>
                    </a:lnTo>
                    <a:lnTo>
                      <a:pt x="0" y="0"/>
                    </a:lnTo>
                    <a:lnTo>
                      <a:pt x="0" y="3"/>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6" name="Freeform 1605">
                <a:extLst>
                  <a:ext uri="{FF2B5EF4-FFF2-40B4-BE49-F238E27FC236}">
                    <a16:creationId xmlns:a16="http://schemas.microsoft.com/office/drawing/2014/main" id="{80855F8C-037C-76EB-CD8F-C372B7EC4FAE}"/>
                  </a:ext>
                </a:extLst>
              </p:cNvPr>
              <p:cNvSpPr>
                <a:spLocks/>
              </p:cNvSpPr>
              <p:nvPr/>
            </p:nvSpPr>
            <p:spPr bwMode="auto">
              <a:xfrm>
                <a:off x="6802438" y="6215063"/>
                <a:ext cx="6350" cy="7938"/>
              </a:xfrm>
              <a:custGeom>
                <a:avLst/>
                <a:gdLst/>
                <a:ahLst/>
                <a:cxnLst>
                  <a:cxn ang="0">
                    <a:pos x="3" y="5"/>
                  </a:cxn>
                  <a:cxn ang="0">
                    <a:pos x="4" y="3"/>
                  </a:cxn>
                  <a:cxn ang="0">
                    <a:pos x="4" y="1"/>
                  </a:cxn>
                  <a:cxn ang="0">
                    <a:pos x="4" y="1"/>
                  </a:cxn>
                  <a:cxn ang="0">
                    <a:pos x="1" y="0"/>
                  </a:cxn>
                  <a:cxn ang="0">
                    <a:pos x="1" y="0"/>
                  </a:cxn>
                  <a:cxn ang="0">
                    <a:pos x="0" y="0"/>
                  </a:cxn>
                  <a:cxn ang="0">
                    <a:pos x="0" y="3"/>
                  </a:cxn>
                  <a:cxn ang="0">
                    <a:pos x="3" y="5"/>
                  </a:cxn>
                </a:cxnLst>
                <a:rect l="0" t="0" r="r" b="b"/>
                <a:pathLst>
                  <a:path w="4" h="5">
                    <a:moveTo>
                      <a:pt x="3" y="5"/>
                    </a:moveTo>
                    <a:lnTo>
                      <a:pt x="4" y="3"/>
                    </a:lnTo>
                    <a:lnTo>
                      <a:pt x="4" y="1"/>
                    </a:lnTo>
                    <a:lnTo>
                      <a:pt x="4" y="1"/>
                    </a:lnTo>
                    <a:lnTo>
                      <a:pt x="1" y="0"/>
                    </a:lnTo>
                    <a:lnTo>
                      <a:pt x="1" y="0"/>
                    </a:lnTo>
                    <a:lnTo>
                      <a:pt x="0" y="0"/>
                    </a:lnTo>
                    <a:lnTo>
                      <a:pt x="0" y="3"/>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7" name="Freeform 1606">
                <a:extLst>
                  <a:ext uri="{FF2B5EF4-FFF2-40B4-BE49-F238E27FC236}">
                    <a16:creationId xmlns:a16="http://schemas.microsoft.com/office/drawing/2014/main" id="{6508F8A1-8AE9-8520-4779-DB30ED944E7C}"/>
                  </a:ext>
                </a:extLst>
              </p:cNvPr>
              <p:cNvSpPr>
                <a:spLocks/>
              </p:cNvSpPr>
              <p:nvPr/>
            </p:nvSpPr>
            <p:spPr bwMode="auto">
              <a:xfrm>
                <a:off x="6802438" y="6215063"/>
                <a:ext cx="6350" cy="7938"/>
              </a:xfrm>
              <a:custGeom>
                <a:avLst/>
                <a:gdLst/>
                <a:ahLst/>
                <a:cxnLst>
                  <a:cxn ang="0">
                    <a:pos x="3" y="5"/>
                  </a:cxn>
                  <a:cxn ang="0">
                    <a:pos x="4" y="3"/>
                  </a:cxn>
                  <a:cxn ang="0">
                    <a:pos x="4" y="1"/>
                  </a:cxn>
                  <a:cxn ang="0">
                    <a:pos x="4" y="1"/>
                  </a:cxn>
                  <a:cxn ang="0">
                    <a:pos x="1" y="0"/>
                  </a:cxn>
                  <a:cxn ang="0">
                    <a:pos x="1" y="0"/>
                  </a:cxn>
                  <a:cxn ang="0">
                    <a:pos x="0" y="0"/>
                  </a:cxn>
                  <a:cxn ang="0">
                    <a:pos x="0" y="3"/>
                  </a:cxn>
                  <a:cxn ang="0">
                    <a:pos x="3" y="5"/>
                  </a:cxn>
                </a:cxnLst>
                <a:rect l="0" t="0" r="r" b="b"/>
                <a:pathLst>
                  <a:path w="4" h="5">
                    <a:moveTo>
                      <a:pt x="3" y="5"/>
                    </a:moveTo>
                    <a:lnTo>
                      <a:pt x="4" y="3"/>
                    </a:lnTo>
                    <a:lnTo>
                      <a:pt x="4" y="1"/>
                    </a:lnTo>
                    <a:lnTo>
                      <a:pt x="4" y="1"/>
                    </a:lnTo>
                    <a:lnTo>
                      <a:pt x="1" y="0"/>
                    </a:lnTo>
                    <a:lnTo>
                      <a:pt x="1" y="0"/>
                    </a:lnTo>
                    <a:lnTo>
                      <a:pt x="0" y="0"/>
                    </a:lnTo>
                    <a:lnTo>
                      <a:pt x="0" y="3"/>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8" name="Freeform 1607">
                <a:extLst>
                  <a:ext uri="{FF2B5EF4-FFF2-40B4-BE49-F238E27FC236}">
                    <a16:creationId xmlns:a16="http://schemas.microsoft.com/office/drawing/2014/main" id="{45F2F420-EECC-3E33-2A4C-B9432275F3A7}"/>
                  </a:ext>
                </a:extLst>
              </p:cNvPr>
              <p:cNvSpPr>
                <a:spLocks/>
              </p:cNvSpPr>
              <p:nvPr/>
            </p:nvSpPr>
            <p:spPr bwMode="auto">
              <a:xfrm>
                <a:off x="6802438" y="6215063"/>
                <a:ext cx="6350" cy="7938"/>
              </a:xfrm>
              <a:custGeom>
                <a:avLst/>
                <a:gdLst/>
                <a:ahLst/>
                <a:cxnLst>
                  <a:cxn ang="0">
                    <a:pos x="3" y="5"/>
                  </a:cxn>
                  <a:cxn ang="0">
                    <a:pos x="4" y="3"/>
                  </a:cxn>
                  <a:cxn ang="0">
                    <a:pos x="4" y="1"/>
                  </a:cxn>
                  <a:cxn ang="0">
                    <a:pos x="4" y="1"/>
                  </a:cxn>
                  <a:cxn ang="0">
                    <a:pos x="1" y="0"/>
                  </a:cxn>
                  <a:cxn ang="0">
                    <a:pos x="1" y="0"/>
                  </a:cxn>
                  <a:cxn ang="0">
                    <a:pos x="0" y="0"/>
                  </a:cxn>
                  <a:cxn ang="0">
                    <a:pos x="0" y="3"/>
                  </a:cxn>
                  <a:cxn ang="0">
                    <a:pos x="3" y="5"/>
                  </a:cxn>
                </a:cxnLst>
                <a:rect l="0" t="0" r="r" b="b"/>
                <a:pathLst>
                  <a:path w="4" h="5">
                    <a:moveTo>
                      <a:pt x="3" y="5"/>
                    </a:moveTo>
                    <a:lnTo>
                      <a:pt x="4" y="3"/>
                    </a:lnTo>
                    <a:lnTo>
                      <a:pt x="4" y="1"/>
                    </a:lnTo>
                    <a:lnTo>
                      <a:pt x="4" y="1"/>
                    </a:lnTo>
                    <a:lnTo>
                      <a:pt x="1" y="0"/>
                    </a:lnTo>
                    <a:lnTo>
                      <a:pt x="1" y="0"/>
                    </a:lnTo>
                    <a:lnTo>
                      <a:pt x="0" y="0"/>
                    </a:lnTo>
                    <a:lnTo>
                      <a:pt x="0" y="3"/>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19" name="Freeform 1608">
                <a:extLst>
                  <a:ext uri="{FF2B5EF4-FFF2-40B4-BE49-F238E27FC236}">
                    <a16:creationId xmlns:a16="http://schemas.microsoft.com/office/drawing/2014/main" id="{C30593A5-8941-3C0E-9B6B-318A7CE12997}"/>
                  </a:ext>
                </a:extLst>
              </p:cNvPr>
              <p:cNvSpPr>
                <a:spLocks/>
              </p:cNvSpPr>
              <p:nvPr/>
            </p:nvSpPr>
            <p:spPr bwMode="auto">
              <a:xfrm>
                <a:off x="6786563" y="6227763"/>
                <a:ext cx="6350" cy="7938"/>
              </a:xfrm>
              <a:custGeom>
                <a:avLst/>
                <a:gdLst/>
                <a:ahLst/>
                <a:cxnLst>
                  <a:cxn ang="0">
                    <a:pos x="0" y="3"/>
                  </a:cxn>
                  <a:cxn ang="0">
                    <a:pos x="0" y="4"/>
                  </a:cxn>
                  <a:cxn ang="0">
                    <a:pos x="0" y="5"/>
                  </a:cxn>
                  <a:cxn ang="0">
                    <a:pos x="3" y="5"/>
                  </a:cxn>
                  <a:cxn ang="0">
                    <a:pos x="4" y="4"/>
                  </a:cxn>
                  <a:cxn ang="0">
                    <a:pos x="4" y="0"/>
                  </a:cxn>
                  <a:cxn ang="0">
                    <a:pos x="1" y="0"/>
                  </a:cxn>
                  <a:cxn ang="0">
                    <a:pos x="0" y="0"/>
                  </a:cxn>
                  <a:cxn ang="0">
                    <a:pos x="0" y="3"/>
                  </a:cxn>
                </a:cxnLst>
                <a:rect l="0" t="0" r="r" b="b"/>
                <a:pathLst>
                  <a:path w="4" h="5">
                    <a:moveTo>
                      <a:pt x="0" y="3"/>
                    </a:moveTo>
                    <a:lnTo>
                      <a:pt x="0" y="4"/>
                    </a:lnTo>
                    <a:lnTo>
                      <a:pt x="0" y="5"/>
                    </a:lnTo>
                    <a:lnTo>
                      <a:pt x="3" y="5"/>
                    </a:lnTo>
                    <a:lnTo>
                      <a:pt x="4" y="4"/>
                    </a:lnTo>
                    <a:lnTo>
                      <a:pt x="4" y="0"/>
                    </a:lnTo>
                    <a:lnTo>
                      <a:pt x="1" y="0"/>
                    </a:lnTo>
                    <a:lnTo>
                      <a:pt x="0" y="0"/>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0" name="Freeform 1609">
                <a:extLst>
                  <a:ext uri="{FF2B5EF4-FFF2-40B4-BE49-F238E27FC236}">
                    <a16:creationId xmlns:a16="http://schemas.microsoft.com/office/drawing/2014/main" id="{9FAD38F7-13EE-2B04-ADBE-9D94E6C4E09D}"/>
                  </a:ext>
                </a:extLst>
              </p:cNvPr>
              <p:cNvSpPr>
                <a:spLocks/>
              </p:cNvSpPr>
              <p:nvPr/>
            </p:nvSpPr>
            <p:spPr bwMode="auto">
              <a:xfrm>
                <a:off x="6786563" y="6227763"/>
                <a:ext cx="6350" cy="7938"/>
              </a:xfrm>
              <a:custGeom>
                <a:avLst/>
                <a:gdLst/>
                <a:ahLst/>
                <a:cxnLst>
                  <a:cxn ang="0">
                    <a:pos x="0" y="3"/>
                  </a:cxn>
                  <a:cxn ang="0">
                    <a:pos x="0" y="4"/>
                  </a:cxn>
                  <a:cxn ang="0">
                    <a:pos x="0" y="5"/>
                  </a:cxn>
                  <a:cxn ang="0">
                    <a:pos x="3" y="5"/>
                  </a:cxn>
                  <a:cxn ang="0">
                    <a:pos x="4" y="4"/>
                  </a:cxn>
                  <a:cxn ang="0">
                    <a:pos x="4" y="0"/>
                  </a:cxn>
                  <a:cxn ang="0">
                    <a:pos x="1" y="0"/>
                  </a:cxn>
                  <a:cxn ang="0">
                    <a:pos x="0" y="0"/>
                  </a:cxn>
                  <a:cxn ang="0">
                    <a:pos x="0" y="3"/>
                  </a:cxn>
                </a:cxnLst>
                <a:rect l="0" t="0" r="r" b="b"/>
                <a:pathLst>
                  <a:path w="4" h="5">
                    <a:moveTo>
                      <a:pt x="0" y="3"/>
                    </a:moveTo>
                    <a:lnTo>
                      <a:pt x="0" y="4"/>
                    </a:lnTo>
                    <a:lnTo>
                      <a:pt x="0" y="5"/>
                    </a:lnTo>
                    <a:lnTo>
                      <a:pt x="3" y="5"/>
                    </a:lnTo>
                    <a:lnTo>
                      <a:pt x="4" y="4"/>
                    </a:lnTo>
                    <a:lnTo>
                      <a:pt x="4" y="0"/>
                    </a:lnTo>
                    <a:lnTo>
                      <a:pt x="1" y="0"/>
                    </a:lnTo>
                    <a:lnTo>
                      <a:pt x="0" y="0"/>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1" name="Freeform 1610">
                <a:extLst>
                  <a:ext uri="{FF2B5EF4-FFF2-40B4-BE49-F238E27FC236}">
                    <a16:creationId xmlns:a16="http://schemas.microsoft.com/office/drawing/2014/main" id="{F8C01370-A19D-D49A-D116-C0ADE8217110}"/>
                  </a:ext>
                </a:extLst>
              </p:cNvPr>
              <p:cNvSpPr>
                <a:spLocks/>
              </p:cNvSpPr>
              <p:nvPr/>
            </p:nvSpPr>
            <p:spPr bwMode="auto">
              <a:xfrm>
                <a:off x="6786563" y="6227763"/>
                <a:ext cx="6350" cy="7938"/>
              </a:xfrm>
              <a:custGeom>
                <a:avLst/>
                <a:gdLst/>
                <a:ahLst/>
                <a:cxnLst>
                  <a:cxn ang="0">
                    <a:pos x="0" y="3"/>
                  </a:cxn>
                  <a:cxn ang="0">
                    <a:pos x="0" y="4"/>
                  </a:cxn>
                  <a:cxn ang="0">
                    <a:pos x="0" y="5"/>
                  </a:cxn>
                  <a:cxn ang="0">
                    <a:pos x="3" y="5"/>
                  </a:cxn>
                  <a:cxn ang="0">
                    <a:pos x="4" y="4"/>
                  </a:cxn>
                  <a:cxn ang="0">
                    <a:pos x="4" y="0"/>
                  </a:cxn>
                  <a:cxn ang="0">
                    <a:pos x="1" y="0"/>
                  </a:cxn>
                  <a:cxn ang="0">
                    <a:pos x="0" y="0"/>
                  </a:cxn>
                  <a:cxn ang="0">
                    <a:pos x="0" y="3"/>
                  </a:cxn>
                </a:cxnLst>
                <a:rect l="0" t="0" r="r" b="b"/>
                <a:pathLst>
                  <a:path w="4" h="5">
                    <a:moveTo>
                      <a:pt x="0" y="3"/>
                    </a:moveTo>
                    <a:lnTo>
                      <a:pt x="0" y="4"/>
                    </a:lnTo>
                    <a:lnTo>
                      <a:pt x="0" y="5"/>
                    </a:lnTo>
                    <a:lnTo>
                      <a:pt x="3" y="5"/>
                    </a:lnTo>
                    <a:lnTo>
                      <a:pt x="4" y="4"/>
                    </a:lnTo>
                    <a:lnTo>
                      <a:pt x="4" y="0"/>
                    </a:lnTo>
                    <a:lnTo>
                      <a:pt x="1" y="0"/>
                    </a:lnTo>
                    <a:lnTo>
                      <a:pt x="0" y="0"/>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2" name="Freeform 1611">
                <a:extLst>
                  <a:ext uri="{FF2B5EF4-FFF2-40B4-BE49-F238E27FC236}">
                    <a16:creationId xmlns:a16="http://schemas.microsoft.com/office/drawing/2014/main" id="{CA0DCFBD-5A03-B2E9-BB93-634163D66F7D}"/>
                  </a:ext>
                </a:extLst>
              </p:cNvPr>
              <p:cNvSpPr>
                <a:spLocks/>
              </p:cNvSpPr>
              <p:nvPr/>
            </p:nvSpPr>
            <p:spPr bwMode="auto">
              <a:xfrm>
                <a:off x="6786563" y="6227763"/>
                <a:ext cx="6350" cy="7938"/>
              </a:xfrm>
              <a:custGeom>
                <a:avLst/>
                <a:gdLst/>
                <a:ahLst/>
                <a:cxnLst>
                  <a:cxn ang="0">
                    <a:pos x="0" y="3"/>
                  </a:cxn>
                  <a:cxn ang="0">
                    <a:pos x="0" y="4"/>
                  </a:cxn>
                  <a:cxn ang="0">
                    <a:pos x="0" y="5"/>
                  </a:cxn>
                  <a:cxn ang="0">
                    <a:pos x="3" y="5"/>
                  </a:cxn>
                  <a:cxn ang="0">
                    <a:pos x="4" y="4"/>
                  </a:cxn>
                  <a:cxn ang="0">
                    <a:pos x="4" y="0"/>
                  </a:cxn>
                  <a:cxn ang="0">
                    <a:pos x="1" y="0"/>
                  </a:cxn>
                  <a:cxn ang="0">
                    <a:pos x="0" y="0"/>
                  </a:cxn>
                  <a:cxn ang="0">
                    <a:pos x="0" y="3"/>
                  </a:cxn>
                </a:cxnLst>
                <a:rect l="0" t="0" r="r" b="b"/>
                <a:pathLst>
                  <a:path w="4" h="5">
                    <a:moveTo>
                      <a:pt x="0" y="3"/>
                    </a:moveTo>
                    <a:lnTo>
                      <a:pt x="0" y="4"/>
                    </a:lnTo>
                    <a:lnTo>
                      <a:pt x="0" y="5"/>
                    </a:lnTo>
                    <a:lnTo>
                      <a:pt x="3" y="5"/>
                    </a:lnTo>
                    <a:lnTo>
                      <a:pt x="4" y="4"/>
                    </a:lnTo>
                    <a:lnTo>
                      <a:pt x="4" y="0"/>
                    </a:lnTo>
                    <a:lnTo>
                      <a:pt x="1" y="0"/>
                    </a:lnTo>
                    <a:lnTo>
                      <a:pt x="0" y="0"/>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3" name="Freeform 1612">
                <a:extLst>
                  <a:ext uri="{FF2B5EF4-FFF2-40B4-BE49-F238E27FC236}">
                    <a16:creationId xmlns:a16="http://schemas.microsoft.com/office/drawing/2014/main" id="{6B1183AC-E610-6524-989E-2366AE8989F5}"/>
                  </a:ext>
                </a:extLst>
              </p:cNvPr>
              <p:cNvSpPr>
                <a:spLocks/>
              </p:cNvSpPr>
              <p:nvPr/>
            </p:nvSpPr>
            <p:spPr bwMode="auto">
              <a:xfrm>
                <a:off x="6811963" y="6197600"/>
                <a:ext cx="11113" cy="12700"/>
              </a:xfrm>
              <a:custGeom>
                <a:avLst/>
                <a:gdLst/>
                <a:ahLst/>
                <a:cxnLst>
                  <a:cxn ang="0">
                    <a:pos x="4" y="0"/>
                  </a:cxn>
                  <a:cxn ang="0">
                    <a:pos x="2" y="1"/>
                  </a:cxn>
                  <a:cxn ang="0">
                    <a:pos x="0" y="3"/>
                  </a:cxn>
                  <a:cxn ang="0">
                    <a:pos x="0" y="7"/>
                  </a:cxn>
                  <a:cxn ang="0">
                    <a:pos x="4" y="8"/>
                  </a:cxn>
                  <a:cxn ang="0">
                    <a:pos x="7" y="7"/>
                  </a:cxn>
                  <a:cxn ang="0">
                    <a:pos x="5" y="2"/>
                  </a:cxn>
                  <a:cxn ang="0">
                    <a:pos x="4" y="3"/>
                  </a:cxn>
                  <a:cxn ang="0">
                    <a:pos x="4" y="0"/>
                  </a:cxn>
                </a:cxnLst>
                <a:rect l="0" t="0" r="r" b="b"/>
                <a:pathLst>
                  <a:path w="7" h="8">
                    <a:moveTo>
                      <a:pt x="4" y="0"/>
                    </a:moveTo>
                    <a:lnTo>
                      <a:pt x="2" y="1"/>
                    </a:lnTo>
                    <a:lnTo>
                      <a:pt x="0" y="3"/>
                    </a:lnTo>
                    <a:lnTo>
                      <a:pt x="0" y="7"/>
                    </a:lnTo>
                    <a:lnTo>
                      <a:pt x="4" y="8"/>
                    </a:lnTo>
                    <a:lnTo>
                      <a:pt x="7" y="7"/>
                    </a:lnTo>
                    <a:lnTo>
                      <a:pt x="5" y="2"/>
                    </a:lnTo>
                    <a:lnTo>
                      <a:pt x="4" y="3"/>
                    </a:lnTo>
                    <a:lnTo>
                      <a:pt x="4"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4" name="Freeform 1614">
                <a:extLst>
                  <a:ext uri="{FF2B5EF4-FFF2-40B4-BE49-F238E27FC236}">
                    <a16:creationId xmlns:a16="http://schemas.microsoft.com/office/drawing/2014/main" id="{3634C9D5-7389-A1A8-1D31-3F4E55EF2ED3}"/>
                  </a:ext>
                </a:extLst>
              </p:cNvPr>
              <p:cNvSpPr>
                <a:spLocks/>
              </p:cNvSpPr>
              <p:nvPr/>
            </p:nvSpPr>
            <p:spPr bwMode="auto">
              <a:xfrm>
                <a:off x="6811963" y="6197600"/>
                <a:ext cx="11113" cy="12700"/>
              </a:xfrm>
              <a:custGeom>
                <a:avLst/>
                <a:gdLst/>
                <a:ahLst/>
                <a:cxnLst>
                  <a:cxn ang="0">
                    <a:pos x="4" y="0"/>
                  </a:cxn>
                  <a:cxn ang="0">
                    <a:pos x="2" y="1"/>
                  </a:cxn>
                  <a:cxn ang="0">
                    <a:pos x="0" y="3"/>
                  </a:cxn>
                  <a:cxn ang="0">
                    <a:pos x="0" y="7"/>
                  </a:cxn>
                  <a:cxn ang="0">
                    <a:pos x="4" y="8"/>
                  </a:cxn>
                  <a:cxn ang="0">
                    <a:pos x="7" y="7"/>
                  </a:cxn>
                  <a:cxn ang="0">
                    <a:pos x="5" y="2"/>
                  </a:cxn>
                  <a:cxn ang="0">
                    <a:pos x="4" y="3"/>
                  </a:cxn>
                  <a:cxn ang="0">
                    <a:pos x="4" y="0"/>
                  </a:cxn>
                </a:cxnLst>
                <a:rect l="0" t="0" r="r" b="b"/>
                <a:pathLst>
                  <a:path w="7" h="8">
                    <a:moveTo>
                      <a:pt x="4" y="0"/>
                    </a:moveTo>
                    <a:lnTo>
                      <a:pt x="2" y="1"/>
                    </a:lnTo>
                    <a:lnTo>
                      <a:pt x="0" y="3"/>
                    </a:lnTo>
                    <a:lnTo>
                      <a:pt x="0" y="7"/>
                    </a:lnTo>
                    <a:lnTo>
                      <a:pt x="4" y="8"/>
                    </a:lnTo>
                    <a:lnTo>
                      <a:pt x="7" y="7"/>
                    </a:lnTo>
                    <a:lnTo>
                      <a:pt x="5" y="2"/>
                    </a:lnTo>
                    <a:lnTo>
                      <a:pt x="4" y="3"/>
                    </a:lnTo>
                    <a:lnTo>
                      <a:pt x="4"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5" name="Freeform 1615">
                <a:extLst>
                  <a:ext uri="{FF2B5EF4-FFF2-40B4-BE49-F238E27FC236}">
                    <a16:creationId xmlns:a16="http://schemas.microsoft.com/office/drawing/2014/main" id="{714DFBA8-39ED-ABF4-AA46-520C1FED01A7}"/>
                  </a:ext>
                </a:extLst>
              </p:cNvPr>
              <p:cNvSpPr>
                <a:spLocks/>
              </p:cNvSpPr>
              <p:nvPr/>
            </p:nvSpPr>
            <p:spPr bwMode="auto">
              <a:xfrm>
                <a:off x="6811963" y="6197600"/>
                <a:ext cx="11113" cy="12700"/>
              </a:xfrm>
              <a:custGeom>
                <a:avLst/>
                <a:gdLst/>
                <a:ahLst/>
                <a:cxnLst>
                  <a:cxn ang="0">
                    <a:pos x="4" y="0"/>
                  </a:cxn>
                  <a:cxn ang="0">
                    <a:pos x="2" y="1"/>
                  </a:cxn>
                  <a:cxn ang="0">
                    <a:pos x="0" y="3"/>
                  </a:cxn>
                  <a:cxn ang="0">
                    <a:pos x="0" y="7"/>
                  </a:cxn>
                  <a:cxn ang="0">
                    <a:pos x="4" y="8"/>
                  </a:cxn>
                  <a:cxn ang="0">
                    <a:pos x="7" y="7"/>
                  </a:cxn>
                  <a:cxn ang="0">
                    <a:pos x="5" y="2"/>
                  </a:cxn>
                  <a:cxn ang="0">
                    <a:pos x="4" y="3"/>
                  </a:cxn>
                  <a:cxn ang="0">
                    <a:pos x="4" y="0"/>
                  </a:cxn>
                </a:cxnLst>
                <a:rect l="0" t="0" r="r" b="b"/>
                <a:pathLst>
                  <a:path w="7" h="8">
                    <a:moveTo>
                      <a:pt x="4" y="0"/>
                    </a:moveTo>
                    <a:lnTo>
                      <a:pt x="2" y="1"/>
                    </a:lnTo>
                    <a:lnTo>
                      <a:pt x="0" y="3"/>
                    </a:lnTo>
                    <a:lnTo>
                      <a:pt x="0" y="7"/>
                    </a:lnTo>
                    <a:lnTo>
                      <a:pt x="4" y="8"/>
                    </a:lnTo>
                    <a:lnTo>
                      <a:pt x="7" y="7"/>
                    </a:lnTo>
                    <a:lnTo>
                      <a:pt x="5" y="2"/>
                    </a:lnTo>
                    <a:lnTo>
                      <a:pt x="4" y="3"/>
                    </a:lnTo>
                    <a:lnTo>
                      <a:pt x="4"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6" name="Freeform 1616">
                <a:extLst>
                  <a:ext uri="{FF2B5EF4-FFF2-40B4-BE49-F238E27FC236}">
                    <a16:creationId xmlns:a16="http://schemas.microsoft.com/office/drawing/2014/main" id="{8FA8B8D3-05F1-9A03-D8AF-FF4434C42525}"/>
                  </a:ext>
                </a:extLst>
              </p:cNvPr>
              <p:cNvSpPr>
                <a:spLocks/>
              </p:cNvSpPr>
              <p:nvPr/>
            </p:nvSpPr>
            <p:spPr bwMode="auto">
              <a:xfrm>
                <a:off x="6811963" y="6197600"/>
                <a:ext cx="11113" cy="12700"/>
              </a:xfrm>
              <a:custGeom>
                <a:avLst/>
                <a:gdLst/>
                <a:ahLst/>
                <a:cxnLst>
                  <a:cxn ang="0">
                    <a:pos x="4" y="0"/>
                  </a:cxn>
                  <a:cxn ang="0">
                    <a:pos x="2" y="1"/>
                  </a:cxn>
                  <a:cxn ang="0">
                    <a:pos x="0" y="3"/>
                  </a:cxn>
                  <a:cxn ang="0">
                    <a:pos x="0" y="7"/>
                  </a:cxn>
                  <a:cxn ang="0">
                    <a:pos x="4" y="8"/>
                  </a:cxn>
                  <a:cxn ang="0">
                    <a:pos x="7" y="7"/>
                  </a:cxn>
                  <a:cxn ang="0">
                    <a:pos x="5" y="2"/>
                  </a:cxn>
                  <a:cxn ang="0">
                    <a:pos x="4" y="3"/>
                  </a:cxn>
                  <a:cxn ang="0">
                    <a:pos x="4" y="0"/>
                  </a:cxn>
                </a:cxnLst>
                <a:rect l="0" t="0" r="r" b="b"/>
                <a:pathLst>
                  <a:path w="7" h="8">
                    <a:moveTo>
                      <a:pt x="4" y="0"/>
                    </a:moveTo>
                    <a:lnTo>
                      <a:pt x="2" y="1"/>
                    </a:lnTo>
                    <a:lnTo>
                      <a:pt x="0" y="3"/>
                    </a:lnTo>
                    <a:lnTo>
                      <a:pt x="0" y="7"/>
                    </a:lnTo>
                    <a:lnTo>
                      <a:pt x="4" y="8"/>
                    </a:lnTo>
                    <a:lnTo>
                      <a:pt x="7" y="7"/>
                    </a:lnTo>
                    <a:lnTo>
                      <a:pt x="5" y="2"/>
                    </a:lnTo>
                    <a:lnTo>
                      <a:pt x="4" y="3"/>
                    </a:lnTo>
                    <a:lnTo>
                      <a:pt x="4"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7" name="Freeform 1617">
                <a:extLst>
                  <a:ext uri="{FF2B5EF4-FFF2-40B4-BE49-F238E27FC236}">
                    <a16:creationId xmlns:a16="http://schemas.microsoft.com/office/drawing/2014/main" id="{B1E5BD0A-557C-45F4-5415-8B510F7CCC77}"/>
                  </a:ext>
                </a:extLst>
              </p:cNvPr>
              <p:cNvSpPr>
                <a:spLocks/>
              </p:cNvSpPr>
              <p:nvPr/>
            </p:nvSpPr>
            <p:spPr bwMode="auto">
              <a:xfrm>
                <a:off x="6835775" y="6200775"/>
                <a:ext cx="9525" cy="9525"/>
              </a:xfrm>
              <a:custGeom>
                <a:avLst/>
                <a:gdLst/>
                <a:ahLst/>
                <a:cxnLst>
                  <a:cxn ang="0">
                    <a:pos x="1" y="1"/>
                  </a:cxn>
                  <a:cxn ang="0">
                    <a:pos x="0" y="5"/>
                  </a:cxn>
                  <a:cxn ang="0">
                    <a:pos x="1" y="6"/>
                  </a:cxn>
                  <a:cxn ang="0">
                    <a:pos x="4" y="6"/>
                  </a:cxn>
                  <a:cxn ang="0">
                    <a:pos x="6" y="5"/>
                  </a:cxn>
                  <a:cxn ang="0">
                    <a:pos x="5" y="3"/>
                  </a:cxn>
                  <a:cxn ang="0">
                    <a:pos x="4" y="0"/>
                  </a:cxn>
                  <a:cxn ang="0">
                    <a:pos x="1" y="1"/>
                  </a:cxn>
                </a:cxnLst>
                <a:rect l="0" t="0" r="r" b="b"/>
                <a:pathLst>
                  <a:path w="6" h="6">
                    <a:moveTo>
                      <a:pt x="1" y="1"/>
                    </a:moveTo>
                    <a:lnTo>
                      <a:pt x="0" y="5"/>
                    </a:lnTo>
                    <a:lnTo>
                      <a:pt x="1" y="6"/>
                    </a:lnTo>
                    <a:lnTo>
                      <a:pt x="4" y="6"/>
                    </a:lnTo>
                    <a:lnTo>
                      <a:pt x="6" y="5"/>
                    </a:lnTo>
                    <a:lnTo>
                      <a:pt x="5" y="3"/>
                    </a:lnTo>
                    <a:lnTo>
                      <a:pt x="4" y="0"/>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8" name="Freeform 1618">
                <a:extLst>
                  <a:ext uri="{FF2B5EF4-FFF2-40B4-BE49-F238E27FC236}">
                    <a16:creationId xmlns:a16="http://schemas.microsoft.com/office/drawing/2014/main" id="{23F42C20-4E86-6BAE-EC35-69E6BF6A747D}"/>
                  </a:ext>
                </a:extLst>
              </p:cNvPr>
              <p:cNvSpPr>
                <a:spLocks/>
              </p:cNvSpPr>
              <p:nvPr/>
            </p:nvSpPr>
            <p:spPr bwMode="auto">
              <a:xfrm>
                <a:off x="6835775" y="6200775"/>
                <a:ext cx="9525" cy="9525"/>
              </a:xfrm>
              <a:custGeom>
                <a:avLst/>
                <a:gdLst/>
                <a:ahLst/>
                <a:cxnLst>
                  <a:cxn ang="0">
                    <a:pos x="1" y="1"/>
                  </a:cxn>
                  <a:cxn ang="0">
                    <a:pos x="0" y="5"/>
                  </a:cxn>
                  <a:cxn ang="0">
                    <a:pos x="1" y="6"/>
                  </a:cxn>
                  <a:cxn ang="0">
                    <a:pos x="4" y="6"/>
                  </a:cxn>
                  <a:cxn ang="0">
                    <a:pos x="6" y="5"/>
                  </a:cxn>
                  <a:cxn ang="0">
                    <a:pos x="5" y="3"/>
                  </a:cxn>
                  <a:cxn ang="0">
                    <a:pos x="4" y="0"/>
                  </a:cxn>
                  <a:cxn ang="0">
                    <a:pos x="1" y="1"/>
                  </a:cxn>
                </a:cxnLst>
                <a:rect l="0" t="0" r="r" b="b"/>
                <a:pathLst>
                  <a:path w="6" h="6">
                    <a:moveTo>
                      <a:pt x="1" y="1"/>
                    </a:moveTo>
                    <a:lnTo>
                      <a:pt x="0" y="5"/>
                    </a:lnTo>
                    <a:lnTo>
                      <a:pt x="1" y="6"/>
                    </a:lnTo>
                    <a:lnTo>
                      <a:pt x="4" y="6"/>
                    </a:lnTo>
                    <a:lnTo>
                      <a:pt x="6" y="5"/>
                    </a:lnTo>
                    <a:lnTo>
                      <a:pt x="5" y="3"/>
                    </a:lnTo>
                    <a:lnTo>
                      <a:pt x="4" y="0"/>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29" name="Freeform 1619">
                <a:extLst>
                  <a:ext uri="{FF2B5EF4-FFF2-40B4-BE49-F238E27FC236}">
                    <a16:creationId xmlns:a16="http://schemas.microsoft.com/office/drawing/2014/main" id="{3200F6C4-03C9-8F8A-0BE1-6485A7A4AA2B}"/>
                  </a:ext>
                </a:extLst>
              </p:cNvPr>
              <p:cNvSpPr>
                <a:spLocks/>
              </p:cNvSpPr>
              <p:nvPr/>
            </p:nvSpPr>
            <p:spPr bwMode="auto">
              <a:xfrm>
                <a:off x="6835775" y="6200775"/>
                <a:ext cx="9525" cy="9525"/>
              </a:xfrm>
              <a:custGeom>
                <a:avLst/>
                <a:gdLst/>
                <a:ahLst/>
                <a:cxnLst>
                  <a:cxn ang="0">
                    <a:pos x="1" y="1"/>
                  </a:cxn>
                  <a:cxn ang="0">
                    <a:pos x="0" y="5"/>
                  </a:cxn>
                  <a:cxn ang="0">
                    <a:pos x="1" y="6"/>
                  </a:cxn>
                  <a:cxn ang="0">
                    <a:pos x="4" y="6"/>
                  </a:cxn>
                  <a:cxn ang="0">
                    <a:pos x="6" y="5"/>
                  </a:cxn>
                  <a:cxn ang="0">
                    <a:pos x="5" y="3"/>
                  </a:cxn>
                  <a:cxn ang="0">
                    <a:pos x="4" y="0"/>
                  </a:cxn>
                  <a:cxn ang="0">
                    <a:pos x="1" y="1"/>
                  </a:cxn>
                </a:cxnLst>
                <a:rect l="0" t="0" r="r" b="b"/>
                <a:pathLst>
                  <a:path w="6" h="6">
                    <a:moveTo>
                      <a:pt x="1" y="1"/>
                    </a:moveTo>
                    <a:lnTo>
                      <a:pt x="0" y="5"/>
                    </a:lnTo>
                    <a:lnTo>
                      <a:pt x="1" y="6"/>
                    </a:lnTo>
                    <a:lnTo>
                      <a:pt x="4" y="6"/>
                    </a:lnTo>
                    <a:lnTo>
                      <a:pt x="6" y="5"/>
                    </a:lnTo>
                    <a:lnTo>
                      <a:pt x="5" y="3"/>
                    </a:lnTo>
                    <a:lnTo>
                      <a:pt x="4" y="0"/>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0" name="Freeform 1620">
                <a:extLst>
                  <a:ext uri="{FF2B5EF4-FFF2-40B4-BE49-F238E27FC236}">
                    <a16:creationId xmlns:a16="http://schemas.microsoft.com/office/drawing/2014/main" id="{24CF5F3A-59C7-F54B-5F0B-0A9088A30465}"/>
                  </a:ext>
                </a:extLst>
              </p:cNvPr>
              <p:cNvSpPr>
                <a:spLocks/>
              </p:cNvSpPr>
              <p:nvPr/>
            </p:nvSpPr>
            <p:spPr bwMode="auto">
              <a:xfrm>
                <a:off x="6835775" y="6200775"/>
                <a:ext cx="9525" cy="9525"/>
              </a:xfrm>
              <a:custGeom>
                <a:avLst/>
                <a:gdLst/>
                <a:ahLst/>
                <a:cxnLst>
                  <a:cxn ang="0">
                    <a:pos x="1" y="1"/>
                  </a:cxn>
                  <a:cxn ang="0">
                    <a:pos x="0" y="5"/>
                  </a:cxn>
                  <a:cxn ang="0">
                    <a:pos x="1" y="6"/>
                  </a:cxn>
                  <a:cxn ang="0">
                    <a:pos x="4" y="6"/>
                  </a:cxn>
                  <a:cxn ang="0">
                    <a:pos x="6" y="5"/>
                  </a:cxn>
                  <a:cxn ang="0">
                    <a:pos x="5" y="3"/>
                  </a:cxn>
                  <a:cxn ang="0">
                    <a:pos x="4" y="0"/>
                  </a:cxn>
                  <a:cxn ang="0">
                    <a:pos x="1" y="1"/>
                  </a:cxn>
                </a:cxnLst>
                <a:rect l="0" t="0" r="r" b="b"/>
                <a:pathLst>
                  <a:path w="6" h="6">
                    <a:moveTo>
                      <a:pt x="1" y="1"/>
                    </a:moveTo>
                    <a:lnTo>
                      <a:pt x="0" y="5"/>
                    </a:lnTo>
                    <a:lnTo>
                      <a:pt x="1" y="6"/>
                    </a:lnTo>
                    <a:lnTo>
                      <a:pt x="4" y="6"/>
                    </a:lnTo>
                    <a:lnTo>
                      <a:pt x="6" y="5"/>
                    </a:lnTo>
                    <a:lnTo>
                      <a:pt x="5" y="3"/>
                    </a:lnTo>
                    <a:lnTo>
                      <a:pt x="4" y="0"/>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1" name="Freeform 1621">
                <a:extLst>
                  <a:ext uri="{FF2B5EF4-FFF2-40B4-BE49-F238E27FC236}">
                    <a16:creationId xmlns:a16="http://schemas.microsoft.com/office/drawing/2014/main" id="{455CFCDC-5680-2516-5CF2-4BD555376A4F}"/>
                  </a:ext>
                </a:extLst>
              </p:cNvPr>
              <p:cNvSpPr>
                <a:spLocks/>
              </p:cNvSpPr>
              <p:nvPr/>
            </p:nvSpPr>
            <p:spPr bwMode="auto">
              <a:xfrm>
                <a:off x="6745288" y="6251575"/>
                <a:ext cx="22225" cy="15875"/>
              </a:xfrm>
              <a:custGeom>
                <a:avLst/>
                <a:gdLst/>
                <a:ahLst/>
                <a:cxnLst>
                  <a:cxn ang="0">
                    <a:pos x="0" y="0"/>
                  </a:cxn>
                  <a:cxn ang="0">
                    <a:pos x="0" y="0"/>
                  </a:cxn>
                  <a:cxn ang="0">
                    <a:pos x="6" y="0"/>
                  </a:cxn>
                  <a:cxn ang="0">
                    <a:pos x="9" y="3"/>
                  </a:cxn>
                  <a:cxn ang="0">
                    <a:pos x="14" y="7"/>
                  </a:cxn>
                  <a:cxn ang="0">
                    <a:pos x="12" y="8"/>
                  </a:cxn>
                  <a:cxn ang="0">
                    <a:pos x="10" y="10"/>
                  </a:cxn>
                  <a:cxn ang="0">
                    <a:pos x="9" y="10"/>
                  </a:cxn>
                  <a:cxn ang="0">
                    <a:pos x="7" y="9"/>
                  </a:cxn>
                  <a:cxn ang="0">
                    <a:pos x="7" y="9"/>
                  </a:cxn>
                  <a:cxn ang="0">
                    <a:pos x="4" y="9"/>
                  </a:cxn>
                  <a:cxn ang="0">
                    <a:pos x="1" y="2"/>
                  </a:cxn>
                  <a:cxn ang="0">
                    <a:pos x="0" y="0"/>
                  </a:cxn>
                </a:cxnLst>
                <a:rect l="0" t="0" r="r" b="b"/>
                <a:pathLst>
                  <a:path w="14" h="10">
                    <a:moveTo>
                      <a:pt x="0" y="0"/>
                    </a:moveTo>
                    <a:lnTo>
                      <a:pt x="0" y="0"/>
                    </a:lnTo>
                    <a:lnTo>
                      <a:pt x="6" y="0"/>
                    </a:lnTo>
                    <a:lnTo>
                      <a:pt x="9" y="3"/>
                    </a:lnTo>
                    <a:lnTo>
                      <a:pt x="14" y="7"/>
                    </a:lnTo>
                    <a:lnTo>
                      <a:pt x="12" y="8"/>
                    </a:lnTo>
                    <a:lnTo>
                      <a:pt x="10" y="10"/>
                    </a:lnTo>
                    <a:lnTo>
                      <a:pt x="9" y="10"/>
                    </a:lnTo>
                    <a:lnTo>
                      <a:pt x="7" y="9"/>
                    </a:lnTo>
                    <a:lnTo>
                      <a:pt x="7" y="9"/>
                    </a:lnTo>
                    <a:lnTo>
                      <a:pt x="4" y="9"/>
                    </a:lnTo>
                    <a:lnTo>
                      <a:pt x="1" y="2"/>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2" name="Freeform 1622">
                <a:extLst>
                  <a:ext uri="{FF2B5EF4-FFF2-40B4-BE49-F238E27FC236}">
                    <a16:creationId xmlns:a16="http://schemas.microsoft.com/office/drawing/2014/main" id="{B7B4D0FE-6A85-DE06-D03C-610CD8E88EC5}"/>
                  </a:ext>
                </a:extLst>
              </p:cNvPr>
              <p:cNvSpPr>
                <a:spLocks/>
              </p:cNvSpPr>
              <p:nvPr/>
            </p:nvSpPr>
            <p:spPr bwMode="auto">
              <a:xfrm>
                <a:off x="6745288" y="6251575"/>
                <a:ext cx="22225" cy="15875"/>
              </a:xfrm>
              <a:custGeom>
                <a:avLst/>
                <a:gdLst/>
                <a:ahLst/>
                <a:cxnLst>
                  <a:cxn ang="0">
                    <a:pos x="0" y="0"/>
                  </a:cxn>
                  <a:cxn ang="0">
                    <a:pos x="0" y="0"/>
                  </a:cxn>
                  <a:cxn ang="0">
                    <a:pos x="6" y="0"/>
                  </a:cxn>
                  <a:cxn ang="0">
                    <a:pos x="9" y="3"/>
                  </a:cxn>
                  <a:cxn ang="0">
                    <a:pos x="14" y="7"/>
                  </a:cxn>
                  <a:cxn ang="0">
                    <a:pos x="12" y="8"/>
                  </a:cxn>
                  <a:cxn ang="0">
                    <a:pos x="10" y="10"/>
                  </a:cxn>
                  <a:cxn ang="0">
                    <a:pos x="9" y="10"/>
                  </a:cxn>
                  <a:cxn ang="0">
                    <a:pos x="7" y="9"/>
                  </a:cxn>
                  <a:cxn ang="0">
                    <a:pos x="7" y="9"/>
                  </a:cxn>
                  <a:cxn ang="0">
                    <a:pos x="4" y="9"/>
                  </a:cxn>
                  <a:cxn ang="0">
                    <a:pos x="1" y="2"/>
                  </a:cxn>
                  <a:cxn ang="0">
                    <a:pos x="0" y="0"/>
                  </a:cxn>
                </a:cxnLst>
                <a:rect l="0" t="0" r="r" b="b"/>
                <a:pathLst>
                  <a:path w="14" h="10">
                    <a:moveTo>
                      <a:pt x="0" y="0"/>
                    </a:moveTo>
                    <a:lnTo>
                      <a:pt x="0" y="0"/>
                    </a:lnTo>
                    <a:lnTo>
                      <a:pt x="6" y="0"/>
                    </a:lnTo>
                    <a:lnTo>
                      <a:pt x="9" y="3"/>
                    </a:lnTo>
                    <a:lnTo>
                      <a:pt x="14" y="7"/>
                    </a:lnTo>
                    <a:lnTo>
                      <a:pt x="12" y="8"/>
                    </a:lnTo>
                    <a:lnTo>
                      <a:pt x="10" y="10"/>
                    </a:lnTo>
                    <a:lnTo>
                      <a:pt x="9" y="10"/>
                    </a:lnTo>
                    <a:lnTo>
                      <a:pt x="7" y="9"/>
                    </a:lnTo>
                    <a:lnTo>
                      <a:pt x="7" y="9"/>
                    </a:lnTo>
                    <a:lnTo>
                      <a:pt x="4" y="9"/>
                    </a:lnTo>
                    <a:lnTo>
                      <a:pt x="1" y="2"/>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3" name="Freeform 1623">
                <a:extLst>
                  <a:ext uri="{FF2B5EF4-FFF2-40B4-BE49-F238E27FC236}">
                    <a16:creationId xmlns:a16="http://schemas.microsoft.com/office/drawing/2014/main" id="{BE9B4D63-1F8B-CEE8-C6EA-9672651B210C}"/>
                  </a:ext>
                </a:extLst>
              </p:cNvPr>
              <p:cNvSpPr>
                <a:spLocks/>
              </p:cNvSpPr>
              <p:nvPr/>
            </p:nvSpPr>
            <p:spPr bwMode="auto">
              <a:xfrm>
                <a:off x="6745288" y="6251575"/>
                <a:ext cx="22225" cy="15875"/>
              </a:xfrm>
              <a:custGeom>
                <a:avLst/>
                <a:gdLst/>
                <a:ahLst/>
                <a:cxnLst>
                  <a:cxn ang="0">
                    <a:pos x="0" y="0"/>
                  </a:cxn>
                  <a:cxn ang="0">
                    <a:pos x="0" y="0"/>
                  </a:cxn>
                  <a:cxn ang="0">
                    <a:pos x="6" y="0"/>
                  </a:cxn>
                  <a:cxn ang="0">
                    <a:pos x="9" y="3"/>
                  </a:cxn>
                  <a:cxn ang="0">
                    <a:pos x="14" y="7"/>
                  </a:cxn>
                  <a:cxn ang="0">
                    <a:pos x="12" y="8"/>
                  </a:cxn>
                  <a:cxn ang="0">
                    <a:pos x="10" y="10"/>
                  </a:cxn>
                  <a:cxn ang="0">
                    <a:pos x="9" y="10"/>
                  </a:cxn>
                  <a:cxn ang="0">
                    <a:pos x="7" y="9"/>
                  </a:cxn>
                  <a:cxn ang="0">
                    <a:pos x="7" y="9"/>
                  </a:cxn>
                  <a:cxn ang="0">
                    <a:pos x="4" y="9"/>
                  </a:cxn>
                  <a:cxn ang="0">
                    <a:pos x="1" y="2"/>
                  </a:cxn>
                  <a:cxn ang="0">
                    <a:pos x="0" y="0"/>
                  </a:cxn>
                </a:cxnLst>
                <a:rect l="0" t="0" r="r" b="b"/>
                <a:pathLst>
                  <a:path w="14" h="10">
                    <a:moveTo>
                      <a:pt x="0" y="0"/>
                    </a:moveTo>
                    <a:lnTo>
                      <a:pt x="0" y="0"/>
                    </a:lnTo>
                    <a:lnTo>
                      <a:pt x="6" y="0"/>
                    </a:lnTo>
                    <a:lnTo>
                      <a:pt x="9" y="3"/>
                    </a:lnTo>
                    <a:lnTo>
                      <a:pt x="14" y="7"/>
                    </a:lnTo>
                    <a:lnTo>
                      <a:pt x="12" y="8"/>
                    </a:lnTo>
                    <a:lnTo>
                      <a:pt x="10" y="10"/>
                    </a:lnTo>
                    <a:lnTo>
                      <a:pt x="9" y="10"/>
                    </a:lnTo>
                    <a:lnTo>
                      <a:pt x="7" y="9"/>
                    </a:lnTo>
                    <a:lnTo>
                      <a:pt x="7" y="9"/>
                    </a:lnTo>
                    <a:lnTo>
                      <a:pt x="4" y="9"/>
                    </a:lnTo>
                    <a:lnTo>
                      <a:pt x="1" y="2"/>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4" name="Freeform 1624">
                <a:extLst>
                  <a:ext uri="{FF2B5EF4-FFF2-40B4-BE49-F238E27FC236}">
                    <a16:creationId xmlns:a16="http://schemas.microsoft.com/office/drawing/2014/main" id="{2E3020F2-59B8-4492-4CCD-E03CCC2E14B3}"/>
                  </a:ext>
                </a:extLst>
              </p:cNvPr>
              <p:cNvSpPr>
                <a:spLocks/>
              </p:cNvSpPr>
              <p:nvPr/>
            </p:nvSpPr>
            <p:spPr bwMode="auto">
              <a:xfrm>
                <a:off x="6745288" y="6251575"/>
                <a:ext cx="22225" cy="15875"/>
              </a:xfrm>
              <a:custGeom>
                <a:avLst/>
                <a:gdLst/>
                <a:ahLst/>
                <a:cxnLst>
                  <a:cxn ang="0">
                    <a:pos x="0" y="0"/>
                  </a:cxn>
                  <a:cxn ang="0">
                    <a:pos x="0" y="0"/>
                  </a:cxn>
                  <a:cxn ang="0">
                    <a:pos x="6" y="0"/>
                  </a:cxn>
                  <a:cxn ang="0">
                    <a:pos x="9" y="3"/>
                  </a:cxn>
                  <a:cxn ang="0">
                    <a:pos x="14" y="7"/>
                  </a:cxn>
                  <a:cxn ang="0">
                    <a:pos x="12" y="8"/>
                  </a:cxn>
                  <a:cxn ang="0">
                    <a:pos x="10" y="10"/>
                  </a:cxn>
                  <a:cxn ang="0">
                    <a:pos x="9" y="10"/>
                  </a:cxn>
                  <a:cxn ang="0">
                    <a:pos x="7" y="9"/>
                  </a:cxn>
                  <a:cxn ang="0">
                    <a:pos x="7" y="9"/>
                  </a:cxn>
                  <a:cxn ang="0">
                    <a:pos x="4" y="9"/>
                  </a:cxn>
                  <a:cxn ang="0">
                    <a:pos x="1" y="2"/>
                  </a:cxn>
                  <a:cxn ang="0">
                    <a:pos x="0" y="0"/>
                  </a:cxn>
                </a:cxnLst>
                <a:rect l="0" t="0" r="r" b="b"/>
                <a:pathLst>
                  <a:path w="14" h="10">
                    <a:moveTo>
                      <a:pt x="0" y="0"/>
                    </a:moveTo>
                    <a:lnTo>
                      <a:pt x="0" y="0"/>
                    </a:lnTo>
                    <a:lnTo>
                      <a:pt x="6" y="0"/>
                    </a:lnTo>
                    <a:lnTo>
                      <a:pt x="9" y="3"/>
                    </a:lnTo>
                    <a:lnTo>
                      <a:pt x="14" y="7"/>
                    </a:lnTo>
                    <a:lnTo>
                      <a:pt x="12" y="8"/>
                    </a:lnTo>
                    <a:lnTo>
                      <a:pt x="10" y="10"/>
                    </a:lnTo>
                    <a:lnTo>
                      <a:pt x="9" y="10"/>
                    </a:lnTo>
                    <a:lnTo>
                      <a:pt x="7" y="9"/>
                    </a:lnTo>
                    <a:lnTo>
                      <a:pt x="7" y="9"/>
                    </a:lnTo>
                    <a:lnTo>
                      <a:pt x="4" y="9"/>
                    </a:lnTo>
                    <a:lnTo>
                      <a:pt x="1" y="2"/>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5" name="Freeform 1625">
                <a:extLst>
                  <a:ext uri="{FF2B5EF4-FFF2-40B4-BE49-F238E27FC236}">
                    <a16:creationId xmlns:a16="http://schemas.microsoft.com/office/drawing/2014/main" id="{964B28A8-04C1-FD8C-8ECE-440E0D790B01}"/>
                  </a:ext>
                </a:extLst>
              </p:cNvPr>
              <p:cNvSpPr>
                <a:spLocks/>
              </p:cNvSpPr>
              <p:nvPr/>
            </p:nvSpPr>
            <p:spPr bwMode="auto">
              <a:xfrm>
                <a:off x="6707188" y="6248400"/>
                <a:ext cx="19050" cy="11113"/>
              </a:xfrm>
              <a:custGeom>
                <a:avLst/>
                <a:gdLst/>
                <a:ahLst/>
                <a:cxnLst>
                  <a:cxn ang="0">
                    <a:pos x="5" y="7"/>
                  </a:cxn>
                  <a:cxn ang="0">
                    <a:pos x="10" y="5"/>
                  </a:cxn>
                  <a:cxn ang="0">
                    <a:pos x="12" y="4"/>
                  </a:cxn>
                  <a:cxn ang="0">
                    <a:pos x="12" y="2"/>
                  </a:cxn>
                  <a:cxn ang="0">
                    <a:pos x="10" y="0"/>
                  </a:cxn>
                  <a:cxn ang="0">
                    <a:pos x="7" y="0"/>
                  </a:cxn>
                  <a:cxn ang="0">
                    <a:pos x="0" y="4"/>
                  </a:cxn>
                  <a:cxn ang="0">
                    <a:pos x="0" y="6"/>
                  </a:cxn>
                  <a:cxn ang="0">
                    <a:pos x="3" y="6"/>
                  </a:cxn>
                  <a:cxn ang="0">
                    <a:pos x="5" y="7"/>
                  </a:cxn>
                </a:cxnLst>
                <a:rect l="0" t="0" r="r" b="b"/>
                <a:pathLst>
                  <a:path w="12" h="7">
                    <a:moveTo>
                      <a:pt x="5" y="7"/>
                    </a:moveTo>
                    <a:lnTo>
                      <a:pt x="10" y="5"/>
                    </a:lnTo>
                    <a:lnTo>
                      <a:pt x="12" y="4"/>
                    </a:lnTo>
                    <a:lnTo>
                      <a:pt x="12" y="2"/>
                    </a:lnTo>
                    <a:lnTo>
                      <a:pt x="10" y="0"/>
                    </a:lnTo>
                    <a:lnTo>
                      <a:pt x="7" y="0"/>
                    </a:lnTo>
                    <a:lnTo>
                      <a:pt x="0" y="4"/>
                    </a:lnTo>
                    <a:lnTo>
                      <a:pt x="0" y="6"/>
                    </a:lnTo>
                    <a:lnTo>
                      <a:pt x="3" y="6"/>
                    </a:lnTo>
                    <a:lnTo>
                      <a:pt x="5"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6" name="Freeform 1626">
                <a:extLst>
                  <a:ext uri="{FF2B5EF4-FFF2-40B4-BE49-F238E27FC236}">
                    <a16:creationId xmlns:a16="http://schemas.microsoft.com/office/drawing/2014/main" id="{0A2F74D1-383A-0B93-E155-097B2BC647A6}"/>
                  </a:ext>
                </a:extLst>
              </p:cNvPr>
              <p:cNvSpPr>
                <a:spLocks/>
              </p:cNvSpPr>
              <p:nvPr/>
            </p:nvSpPr>
            <p:spPr bwMode="auto">
              <a:xfrm>
                <a:off x="6707188" y="6248400"/>
                <a:ext cx="19050" cy="11113"/>
              </a:xfrm>
              <a:custGeom>
                <a:avLst/>
                <a:gdLst/>
                <a:ahLst/>
                <a:cxnLst>
                  <a:cxn ang="0">
                    <a:pos x="5" y="7"/>
                  </a:cxn>
                  <a:cxn ang="0">
                    <a:pos x="10" y="5"/>
                  </a:cxn>
                  <a:cxn ang="0">
                    <a:pos x="12" y="4"/>
                  </a:cxn>
                  <a:cxn ang="0">
                    <a:pos x="12" y="2"/>
                  </a:cxn>
                  <a:cxn ang="0">
                    <a:pos x="10" y="0"/>
                  </a:cxn>
                  <a:cxn ang="0">
                    <a:pos x="7" y="0"/>
                  </a:cxn>
                  <a:cxn ang="0">
                    <a:pos x="0" y="4"/>
                  </a:cxn>
                  <a:cxn ang="0">
                    <a:pos x="0" y="6"/>
                  </a:cxn>
                  <a:cxn ang="0">
                    <a:pos x="3" y="6"/>
                  </a:cxn>
                  <a:cxn ang="0">
                    <a:pos x="5" y="7"/>
                  </a:cxn>
                </a:cxnLst>
                <a:rect l="0" t="0" r="r" b="b"/>
                <a:pathLst>
                  <a:path w="12" h="7">
                    <a:moveTo>
                      <a:pt x="5" y="7"/>
                    </a:moveTo>
                    <a:lnTo>
                      <a:pt x="10" y="5"/>
                    </a:lnTo>
                    <a:lnTo>
                      <a:pt x="12" y="4"/>
                    </a:lnTo>
                    <a:lnTo>
                      <a:pt x="12" y="2"/>
                    </a:lnTo>
                    <a:lnTo>
                      <a:pt x="10" y="0"/>
                    </a:lnTo>
                    <a:lnTo>
                      <a:pt x="7" y="0"/>
                    </a:lnTo>
                    <a:lnTo>
                      <a:pt x="0" y="4"/>
                    </a:lnTo>
                    <a:lnTo>
                      <a:pt x="0" y="6"/>
                    </a:lnTo>
                    <a:lnTo>
                      <a:pt x="3" y="6"/>
                    </a:lnTo>
                    <a:lnTo>
                      <a:pt x="5"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7" name="Freeform 1627">
                <a:extLst>
                  <a:ext uri="{FF2B5EF4-FFF2-40B4-BE49-F238E27FC236}">
                    <a16:creationId xmlns:a16="http://schemas.microsoft.com/office/drawing/2014/main" id="{F743FAE0-295F-0037-BE0E-E2E8C75B98F7}"/>
                  </a:ext>
                </a:extLst>
              </p:cNvPr>
              <p:cNvSpPr>
                <a:spLocks/>
              </p:cNvSpPr>
              <p:nvPr/>
            </p:nvSpPr>
            <p:spPr bwMode="auto">
              <a:xfrm>
                <a:off x="6707188" y="6248400"/>
                <a:ext cx="19050" cy="11113"/>
              </a:xfrm>
              <a:custGeom>
                <a:avLst/>
                <a:gdLst/>
                <a:ahLst/>
                <a:cxnLst>
                  <a:cxn ang="0">
                    <a:pos x="5" y="7"/>
                  </a:cxn>
                  <a:cxn ang="0">
                    <a:pos x="10" y="5"/>
                  </a:cxn>
                  <a:cxn ang="0">
                    <a:pos x="12" y="4"/>
                  </a:cxn>
                  <a:cxn ang="0">
                    <a:pos x="12" y="2"/>
                  </a:cxn>
                  <a:cxn ang="0">
                    <a:pos x="10" y="0"/>
                  </a:cxn>
                  <a:cxn ang="0">
                    <a:pos x="7" y="0"/>
                  </a:cxn>
                  <a:cxn ang="0">
                    <a:pos x="0" y="4"/>
                  </a:cxn>
                  <a:cxn ang="0">
                    <a:pos x="0" y="6"/>
                  </a:cxn>
                  <a:cxn ang="0">
                    <a:pos x="3" y="6"/>
                  </a:cxn>
                  <a:cxn ang="0">
                    <a:pos x="5" y="7"/>
                  </a:cxn>
                </a:cxnLst>
                <a:rect l="0" t="0" r="r" b="b"/>
                <a:pathLst>
                  <a:path w="12" h="7">
                    <a:moveTo>
                      <a:pt x="5" y="7"/>
                    </a:moveTo>
                    <a:lnTo>
                      <a:pt x="10" y="5"/>
                    </a:lnTo>
                    <a:lnTo>
                      <a:pt x="12" y="4"/>
                    </a:lnTo>
                    <a:lnTo>
                      <a:pt x="12" y="2"/>
                    </a:lnTo>
                    <a:lnTo>
                      <a:pt x="10" y="0"/>
                    </a:lnTo>
                    <a:lnTo>
                      <a:pt x="7" y="0"/>
                    </a:lnTo>
                    <a:lnTo>
                      <a:pt x="0" y="4"/>
                    </a:lnTo>
                    <a:lnTo>
                      <a:pt x="0" y="6"/>
                    </a:lnTo>
                    <a:lnTo>
                      <a:pt x="3" y="6"/>
                    </a:lnTo>
                    <a:lnTo>
                      <a:pt x="5"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8" name="Freeform 1628">
                <a:extLst>
                  <a:ext uri="{FF2B5EF4-FFF2-40B4-BE49-F238E27FC236}">
                    <a16:creationId xmlns:a16="http://schemas.microsoft.com/office/drawing/2014/main" id="{0FE17903-5974-345A-72DD-6BF835B899D1}"/>
                  </a:ext>
                </a:extLst>
              </p:cNvPr>
              <p:cNvSpPr>
                <a:spLocks/>
              </p:cNvSpPr>
              <p:nvPr/>
            </p:nvSpPr>
            <p:spPr bwMode="auto">
              <a:xfrm>
                <a:off x="6707188" y="6248400"/>
                <a:ext cx="19050" cy="11113"/>
              </a:xfrm>
              <a:custGeom>
                <a:avLst/>
                <a:gdLst/>
                <a:ahLst/>
                <a:cxnLst>
                  <a:cxn ang="0">
                    <a:pos x="5" y="7"/>
                  </a:cxn>
                  <a:cxn ang="0">
                    <a:pos x="10" y="5"/>
                  </a:cxn>
                  <a:cxn ang="0">
                    <a:pos x="12" y="4"/>
                  </a:cxn>
                  <a:cxn ang="0">
                    <a:pos x="12" y="2"/>
                  </a:cxn>
                  <a:cxn ang="0">
                    <a:pos x="10" y="0"/>
                  </a:cxn>
                  <a:cxn ang="0">
                    <a:pos x="7" y="0"/>
                  </a:cxn>
                  <a:cxn ang="0">
                    <a:pos x="0" y="4"/>
                  </a:cxn>
                  <a:cxn ang="0">
                    <a:pos x="0" y="6"/>
                  </a:cxn>
                  <a:cxn ang="0">
                    <a:pos x="3" y="6"/>
                  </a:cxn>
                  <a:cxn ang="0">
                    <a:pos x="5" y="7"/>
                  </a:cxn>
                </a:cxnLst>
                <a:rect l="0" t="0" r="r" b="b"/>
                <a:pathLst>
                  <a:path w="12" h="7">
                    <a:moveTo>
                      <a:pt x="5" y="7"/>
                    </a:moveTo>
                    <a:lnTo>
                      <a:pt x="10" y="5"/>
                    </a:lnTo>
                    <a:lnTo>
                      <a:pt x="12" y="4"/>
                    </a:lnTo>
                    <a:lnTo>
                      <a:pt x="12" y="2"/>
                    </a:lnTo>
                    <a:lnTo>
                      <a:pt x="10" y="0"/>
                    </a:lnTo>
                    <a:lnTo>
                      <a:pt x="7" y="0"/>
                    </a:lnTo>
                    <a:lnTo>
                      <a:pt x="0" y="4"/>
                    </a:lnTo>
                    <a:lnTo>
                      <a:pt x="0" y="6"/>
                    </a:lnTo>
                    <a:lnTo>
                      <a:pt x="3" y="6"/>
                    </a:lnTo>
                    <a:lnTo>
                      <a:pt x="5"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39" name="Freeform 1629">
                <a:extLst>
                  <a:ext uri="{FF2B5EF4-FFF2-40B4-BE49-F238E27FC236}">
                    <a16:creationId xmlns:a16="http://schemas.microsoft.com/office/drawing/2014/main" id="{8A4276ED-08D0-4425-12F8-10585EAAD329}"/>
                  </a:ext>
                </a:extLst>
              </p:cNvPr>
              <p:cNvSpPr>
                <a:spLocks/>
              </p:cNvSpPr>
              <p:nvPr/>
            </p:nvSpPr>
            <p:spPr bwMode="auto">
              <a:xfrm>
                <a:off x="6735763" y="6246813"/>
                <a:ext cx="1588" cy="3175"/>
              </a:xfrm>
              <a:custGeom>
                <a:avLst/>
                <a:gdLst/>
                <a:ahLst/>
                <a:cxnLst>
                  <a:cxn ang="0">
                    <a:pos x="0" y="1"/>
                  </a:cxn>
                  <a:cxn ang="0">
                    <a:pos x="1" y="2"/>
                  </a:cxn>
                  <a:cxn ang="0">
                    <a:pos x="1" y="0"/>
                  </a:cxn>
                  <a:cxn ang="0">
                    <a:pos x="1" y="0"/>
                  </a:cxn>
                  <a:cxn ang="0">
                    <a:pos x="0" y="0"/>
                  </a:cxn>
                  <a:cxn ang="0">
                    <a:pos x="0" y="1"/>
                  </a:cxn>
                </a:cxnLst>
                <a:rect l="0" t="0" r="r" b="b"/>
                <a:pathLst>
                  <a:path w="1" h="2">
                    <a:moveTo>
                      <a:pt x="0" y="1"/>
                    </a:moveTo>
                    <a:lnTo>
                      <a:pt x="1" y="2"/>
                    </a:lnTo>
                    <a:lnTo>
                      <a:pt x="1" y="0"/>
                    </a:lnTo>
                    <a:lnTo>
                      <a:pt x="1" y="0"/>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0" name="Freeform 1630">
                <a:extLst>
                  <a:ext uri="{FF2B5EF4-FFF2-40B4-BE49-F238E27FC236}">
                    <a16:creationId xmlns:a16="http://schemas.microsoft.com/office/drawing/2014/main" id="{1E6CBDAB-D04C-032A-BBCA-5BF379ECC18F}"/>
                  </a:ext>
                </a:extLst>
              </p:cNvPr>
              <p:cNvSpPr>
                <a:spLocks/>
              </p:cNvSpPr>
              <p:nvPr/>
            </p:nvSpPr>
            <p:spPr bwMode="auto">
              <a:xfrm>
                <a:off x="6735763" y="6246813"/>
                <a:ext cx="1588" cy="3175"/>
              </a:xfrm>
              <a:custGeom>
                <a:avLst/>
                <a:gdLst/>
                <a:ahLst/>
                <a:cxnLst>
                  <a:cxn ang="0">
                    <a:pos x="0" y="1"/>
                  </a:cxn>
                  <a:cxn ang="0">
                    <a:pos x="1" y="2"/>
                  </a:cxn>
                  <a:cxn ang="0">
                    <a:pos x="1" y="0"/>
                  </a:cxn>
                  <a:cxn ang="0">
                    <a:pos x="1" y="0"/>
                  </a:cxn>
                  <a:cxn ang="0">
                    <a:pos x="0" y="0"/>
                  </a:cxn>
                  <a:cxn ang="0">
                    <a:pos x="0" y="1"/>
                  </a:cxn>
                </a:cxnLst>
                <a:rect l="0" t="0" r="r" b="b"/>
                <a:pathLst>
                  <a:path w="1" h="2">
                    <a:moveTo>
                      <a:pt x="0" y="1"/>
                    </a:moveTo>
                    <a:lnTo>
                      <a:pt x="1" y="2"/>
                    </a:lnTo>
                    <a:lnTo>
                      <a:pt x="1" y="0"/>
                    </a:lnTo>
                    <a:lnTo>
                      <a:pt x="1" y="0"/>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1" name="Freeform 1631">
                <a:extLst>
                  <a:ext uri="{FF2B5EF4-FFF2-40B4-BE49-F238E27FC236}">
                    <a16:creationId xmlns:a16="http://schemas.microsoft.com/office/drawing/2014/main" id="{9AE63488-488F-9F2C-88CE-4F58CFF1CABA}"/>
                  </a:ext>
                </a:extLst>
              </p:cNvPr>
              <p:cNvSpPr>
                <a:spLocks/>
              </p:cNvSpPr>
              <p:nvPr/>
            </p:nvSpPr>
            <p:spPr bwMode="auto">
              <a:xfrm>
                <a:off x="6735763" y="6246813"/>
                <a:ext cx="1588" cy="3175"/>
              </a:xfrm>
              <a:custGeom>
                <a:avLst/>
                <a:gdLst/>
                <a:ahLst/>
                <a:cxnLst>
                  <a:cxn ang="0">
                    <a:pos x="0" y="1"/>
                  </a:cxn>
                  <a:cxn ang="0">
                    <a:pos x="1" y="2"/>
                  </a:cxn>
                  <a:cxn ang="0">
                    <a:pos x="1" y="0"/>
                  </a:cxn>
                  <a:cxn ang="0">
                    <a:pos x="1" y="0"/>
                  </a:cxn>
                  <a:cxn ang="0">
                    <a:pos x="0" y="0"/>
                  </a:cxn>
                  <a:cxn ang="0">
                    <a:pos x="0" y="1"/>
                  </a:cxn>
                </a:cxnLst>
                <a:rect l="0" t="0" r="r" b="b"/>
                <a:pathLst>
                  <a:path w="1" h="2">
                    <a:moveTo>
                      <a:pt x="0" y="1"/>
                    </a:moveTo>
                    <a:lnTo>
                      <a:pt x="1" y="2"/>
                    </a:lnTo>
                    <a:lnTo>
                      <a:pt x="1" y="0"/>
                    </a:lnTo>
                    <a:lnTo>
                      <a:pt x="1" y="0"/>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2" name="Freeform 1632">
                <a:extLst>
                  <a:ext uri="{FF2B5EF4-FFF2-40B4-BE49-F238E27FC236}">
                    <a16:creationId xmlns:a16="http://schemas.microsoft.com/office/drawing/2014/main" id="{DDEA36D2-BA21-A208-A251-A890FF7058F8}"/>
                  </a:ext>
                </a:extLst>
              </p:cNvPr>
              <p:cNvSpPr>
                <a:spLocks/>
              </p:cNvSpPr>
              <p:nvPr/>
            </p:nvSpPr>
            <p:spPr bwMode="auto">
              <a:xfrm>
                <a:off x="6735763" y="6246813"/>
                <a:ext cx="1588" cy="3175"/>
              </a:xfrm>
              <a:custGeom>
                <a:avLst/>
                <a:gdLst/>
                <a:ahLst/>
                <a:cxnLst>
                  <a:cxn ang="0">
                    <a:pos x="0" y="1"/>
                  </a:cxn>
                  <a:cxn ang="0">
                    <a:pos x="1" y="2"/>
                  </a:cxn>
                  <a:cxn ang="0">
                    <a:pos x="1" y="0"/>
                  </a:cxn>
                  <a:cxn ang="0">
                    <a:pos x="1" y="0"/>
                  </a:cxn>
                  <a:cxn ang="0">
                    <a:pos x="0" y="0"/>
                  </a:cxn>
                  <a:cxn ang="0">
                    <a:pos x="0" y="1"/>
                  </a:cxn>
                </a:cxnLst>
                <a:rect l="0" t="0" r="r" b="b"/>
                <a:pathLst>
                  <a:path w="1" h="2">
                    <a:moveTo>
                      <a:pt x="0" y="1"/>
                    </a:moveTo>
                    <a:lnTo>
                      <a:pt x="1" y="2"/>
                    </a:lnTo>
                    <a:lnTo>
                      <a:pt x="1" y="0"/>
                    </a:lnTo>
                    <a:lnTo>
                      <a:pt x="1" y="0"/>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3" name="Freeform 1633">
                <a:extLst>
                  <a:ext uri="{FF2B5EF4-FFF2-40B4-BE49-F238E27FC236}">
                    <a16:creationId xmlns:a16="http://schemas.microsoft.com/office/drawing/2014/main" id="{43E207C1-5786-1FAA-6661-622D9FEC50D4}"/>
                  </a:ext>
                </a:extLst>
              </p:cNvPr>
              <p:cNvSpPr>
                <a:spLocks/>
              </p:cNvSpPr>
              <p:nvPr/>
            </p:nvSpPr>
            <p:spPr bwMode="auto">
              <a:xfrm>
                <a:off x="6834188" y="5913438"/>
                <a:ext cx="41275" cy="42863"/>
              </a:xfrm>
              <a:custGeom>
                <a:avLst/>
                <a:gdLst/>
                <a:ahLst/>
                <a:cxnLst>
                  <a:cxn ang="0">
                    <a:pos x="12" y="27"/>
                  </a:cxn>
                  <a:cxn ang="0">
                    <a:pos x="15" y="27"/>
                  </a:cxn>
                  <a:cxn ang="0">
                    <a:pos x="16" y="27"/>
                  </a:cxn>
                  <a:cxn ang="0">
                    <a:pos x="21" y="23"/>
                  </a:cxn>
                  <a:cxn ang="0">
                    <a:pos x="24" y="22"/>
                  </a:cxn>
                  <a:cxn ang="0">
                    <a:pos x="25" y="23"/>
                  </a:cxn>
                  <a:cxn ang="0">
                    <a:pos x="26" y="22"/>
                  </a:cxn>
                  <a:cxn ang="0">
                    <a:pos x="25" y="16"/>
                  </a:cxn>
                  <a:cxn ang="0">
                    <a:pos x="24" y="9"/>
                  </a:cxn>
                  <a:cxn ang="0">
                    <a:pos x="24" y="6"/>
                  </a:cxn>
                  <a:cxn ang="0">
                    <a:pos x="20" y="2"/>
                  </a:cxn>
                  <a:cxn ang="0">
                    <a:pos x="19" y="0"/>
                  </a:cxn>
                  <a:cxn ang="0">
                    <a:pos x="14" y="0"/>
                  </a:cxn>
                  <a:cxn ang="0">
                    <a:pos x="9" y="1"/>
                  </a:cxn>
                  <a:cxn ang="0">
                    <a:pos x="6" y="3"/>
                  </a:cxn>
                  <a:cxn ang="0">
                    <a:pos x="4" y="6"/>
                  </a:cxn>
                  <a:cxn ang="0">
                    <a:pos x="2" y="8"/>
                  </a:cxn>
                  <a:cxn ang="0">
                    <a:pos x="1" y="13"/>
                  </a:cxn>
                  <a:cxn ang="0">
                    <a:pos x="0" y="17"/>
                  </a:cxn>
                  <a:cxn ang="0">
                    <a:pos x="1" y="21"/>
                  </a:cxn>
                  <a:cxn ang="0">
                    <a:pos x="9" y="19"/>
                  </a:cxn>
                  <a:cxn ang="0">
                    <a:pos x="11" y="26"/>
                  </a:cxn>
                  <a:cxn ang="0">
                    <a:pos x="12" y="27"/>
                  </a:cxn>
                </a:cxnLst>
                <a:rect l="0" t="0" r="r" b="b"/>
                <a:pathLst>
                  <a:path w="26" h="27">
                    <a:moveTo>
                      <a:pt x="12" y="27"/>
                    </a:moveTo>
                    <a:lnTo>
                      <a:pt x="15" y="27"/>
                    </a:lnTo>
                    <a:lnTo>
                      <a:pt x="16" y="27"/>
                    </a:lnTo>
                    <a:lnTo>
                      <a:pt x="21" y="23"/>
                    </a:lnTo>
                    <a:lnTo>
                      <a:pt x="24" y="22"/>
                    </a:lnTo>
                    <a:lnTo>
                      <a:pt x="25" y="23"/>
                    </a:lnTo>
                    <a:lnTo>
                      <a:pt x="26" y="22"/>
                    </a:lnTo>
                    <a:lnTo>
                      <a:pt x="25" y="16"/>
                    </a:lnTo>
                    <a:lnTo>
                      <a:pt x="24" y="9"/>
                    </a:lnTo>
                    <a:lnTo>
                      <a:pt x="24" y="6"/>
                    </a:lnTo>
                    <a:lnTo>
                      <a:pt x="20" y="2"/>
                    </a:lnTo>
                    <a:lnTo>
                      <a:pt x="19" y="0"/>
                    </a:lnTo>
                    <a:lnTo>
                      <a:pt x="14" y="0"/>
                    </a:lnTo>
                    <a:lnTo>
                      <a:pt x="9" y="1"/>
                    </a:lnTo>
                    <a:lnTo>
                      <a:pt x="6" y="3"/>
                    </a:lnTo>
                    <a:lnTo>
                      <a:pt x="4" y="6"/>
                    </a:lnTo>
                    <a:lnTo>
                      <a:pt x="2" y="8"/>
                    </a:lnTo>
                    <a:lnTo>
                      <a:pt x="1" y="13"/>
                    </a:lnTo>
                    <a:lnTo>
                      <a:pt x="0" y="17"/>
                    </a:lnTo>
                    <a:lnTo>
                      <a:pt x="1" y="21"/>
                    </a:lnTo>
                    <a:lnTo>
                      <a:pt x="9" y="19"/>
                    </a:lnTo>
                    <a:lnTo>
                      <a:pt x="11" y="26"/>
                    </a:lnTo>
                    <a:lnTo>
                      <a:pt x="12" y="2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4" name="Freeform 1634">
                <a:extLst>
                  <a:ext uri="{FF2B5EF4-FFF2-40B4-BE49-F238E27FC236}">
                    <a16:creationId xmlns:a16="http://schemas.microsoft.com/office/drawing/2014/main" id="{0D5E8253-A93D-FD66-C0B3-0298F3B3B85E}"/>
                  </a:ext>
                </a:extLst>
              </p:cNvPr>
              <p:cNvSpPr>
                <a:spLocks/>
              </p:cNvSpPr>
              <p:nvPr/>
            </p:nvSpPr>
            <p:spPr bwMode="auto">
              <a:xfrm>
                <a:off x="6834188" y="5913438"/>
                <a:ext cx="41275" cy="42863"/>
              </a:xfrm>
              <a:custGeom>
                <a:avLst/>
                <a:gdLst/>
                <a:ahLst/>
                <a:cxnLst>
                  <a:cxn ang="0">
                    <a:pos x="12" y="27"/>
                  </a:cxn>
                  <a:cxn ang="0">
                    <a:pos x="15" y="27"/>
                  </a:cxn>
                  <a:cxn ang="0">
                    <a:pos x="16" y="27"/>
                  </a:cxn>
                  <a:cxn ang="0">
                    <a:pos x="21" y="23"/>
                  </a:cxn>
                  <a:cxn ang="0">
                    <a:pos x="24" y="22"/>
                  </a:cxn>
                  <a:cxn ang="0">
                    <a:pos x="25" y="23"/>
                  </a:cxn>
                  <a:cxn ang="0">
                    <a:pos x="26" y="22"/>
                  </a:cxn>
                  <a:cxn ang="0">
                    <a:pos x="25" y="16"/>
                  </a:cxn>
                  <a:cxn ang="0">
                    <a:pos x="24" y="9"/>
                  </a:cxn>
                  <a:cxn ang="0">
                    <a:pos x="24" y="6"/>
                  </a:cxn>
                  <a:cxn ang="0">
                    <a:pos x="20" y="2"/>
                  </a:cxn>
                  <a:cxn ang="0">
                    <a:pos x="19" y="0"/>
                  </a:cxn>
                  <a:cxn ang="0">
                    <a:pos x="14" y="0"/>
                  </a:cxn>
                  <a:cxn ang="0">
                    <a:pos x="9" y="1"/>
                  </a:cxn>
                  <a:cxn ang="0">
                    <a:pos x="6" y="3"/>
                  </a:cxn>
                  <a:cxn ang="0">
                    <a:pos x="4" y="6"/>
                  </a:cxn>
                  <a:cxn ang="0">
                    <a:pos x="2" y="8"/>
                  </a:cxn>
                  <a:cxn ang="0">
                    <a:pos x="1" y="13"/>
                  </a:cxn>
                  <a:cxn ang="0">
                    <a:pos x="0" y="17"/>
                  </a:cxn>
                  <a:cxn ang="0">
                    <a:pos x="1" y="21"/>
                  </a:cxn>
                  <a:cxn ang="0">
                    <a:pos x="9" y="19"/>
                  </a:cxn>
                  <a:cxn ang="0">
                    <a:pos x="11" y="26"/>
                  </a:cxn>
                  <a:cxn ang="0">
                    <a:pos x="12" y="27"/>
                  </a:cxn>
                </a:cxnLst>
                <a:rect l="0" t="0" r="r" b="b"/>
                <a:pathLst>
                  <a:path w="26" h="27">
                    <a:moveTo>
                      <a:pt x="12" y="27"/>
                    </a:moveTo>
                    <a:lnTo>
                      <a:pt x="15" y="27"/>
                    </a:lnTo>
                    <a:lnTo>
                      <a:pt x="16" y="27"/>
                    </a:lnTo>
                    <a:lnTo>
                      <a:pt x="21" y="23"/>
                    </a:lnTo>
                    <a:lnTo>
                      <a:pt x="24" y="22"/>
                    </a:lnTo>
                    <a:lnTo>
                      <a:pt x="25" y="23"/>
                    </a:lnTo>
                    <a:lnTo>
                      <a:pt x="26" y="22"/>
                    </a:lnTo>
                    <a:lnTo>
                      <a:pt x="25" y="16"/>
                    </a:lnTo>
                    <a:lnTo>
                      <a:pt x="24" y="9"/>
                    </a:lnTo>
                    <a:lnTo>
                      <a:pt x="24" y="6"/>
                    </a:lnTo>
                    <a:lnTo>
                      <a:pt x="20" y="2"/>
                    </a:lnTo>
                    <a:lnTo>
                      <a:pt x="19" y="0"/>
                    </a:lnTo>
                    <a:lnTo>
                      <a:pt x="14" y="0"/>
                    </a:lnTo>
                    <a:lnTo>
                      <a:pt x="9" y="1"/>
                    </a:lnTo>
                    <a:lnTo>
                      <a:pt x="6" y="3"/>
                    </a:lnTo>
                    <a:lnTo>
                      <a:pt x="4" y="6"/>
                    </a:lnTo>
                    <a:lnTo>
                      <a:pt x="2" y="8"/>
                    </a:lnTo>
                    <a:lnTo>
                      <a:pt x="1" y="13"/>
                    </a:lnTo>
                    <a:lnTo>
                      <a:pt x="0" y="17"/>
                    </a:lnTo>
                    <a:lnTo>
                      <a:pt x="1" y="21"/>
                    </a:lnTo>
                    <a:lnTo>
                      <a:pt x="9" y="19"/>
                    </a:lnTo>
                    <a:lnTo>
                      <a:pt x="11" y="26"/>
                    </a:lnTo>
                    <a:lnTo>
                      <a:pt x="12" y="2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5" name="Freeform 1635">
                <a:extLst>
                  <a:ext uri="{FF2B5EF4-FFF2-40B4-BE49-F238E27FC236}">
                    <a16:creationId xmlns:a16="http://schemas.microsoft.com/office/drawing/2014/main" id="{111427D6-F13A-F8FA-29B1-B6BEC1B927E8}"/>
                  </a:ext>
                </a:extLst>
              </p:cNvPr>
              <p:cNvSpPr>
                <a:spLocks/>
              </p:cNvSpPr>
              <p:nvPr/>
            </p:nvSpPr>
            <p:spPr bwMode="auto">
              <a:xfrm>
                <a:off x="6983413" y="5951538"/>
                <a:ext cx="31750" cy="20638"/>
              </a:xfrm>
              <a:custGeom>
                <a:avLst/>
                <a:gdLst/>
                <a:ahLst/>
                <a:cxnLst>
                  <a:cxn ang="0">
                    <a:pos x="8" y="13"/>
                  </a:cxn>
                  <a:cxn ang="0">
                    <a:pos x="19" y="12"/>
                  </a:cxn>
                  <a:cxn ang="0">
                    <a:pos x="20" y="12"/>
                  </a:cxn>
                  <a:cxn ang="0">
                    <a:pos x="20" y="8"/>
                  </a:cxn>
                  <a:cxn ang="0">
                    <a:pos x="20" y="4"/>
                  </a:cxn>
                  <a:cxn ang="0">
                    <a:pos x="14" y="3"/>
                  </a:cxn>
                  <a:cxn ang="0">
                    <a:pos x="12" y="2"/>
                  </a:cxn>
                  <a:cxn ang="0">
                    <a:pos x="10" y="0"/>
                  </a:cxn>
                  <a:cxn ang="0">
                    <a:pos x="8" y="2"/>
                  </a:cxn>
                  <a:cxn ang="0">
                    <a:pos x="4" y="2"/>
                  </a:cxn>
                  <a:cxn ang="0">
                    <a:pos x="2" y="3"/>
                  </a:cxn>
                  <a:cxn ang="0">
                    <a:pos x="2" y="4"/>
                  </a:cxn>
                  <a:cxn ang="0">
                    <a:pos x="0" y="7"/>
                  </a:cxn>
                  <a:cxn ang="0">
                    <a:pos x="0" y="9"/>
                  </a:cxn>
                  <a:cxn ang="0">
                    <a:pos x="7" y="12"/>
                  </a:cxn>
                  <a:cxn ang="0">
                    <a:pos x="8" y="13"/>
                  </a:cxn>
                </a:cxnLst>
                <a:rect l="0" t="0" r="r" b="b"/>
                <a:pathLst>
                  <a:path w="20" h="13">
                    <a:moveTo>
                      <a:pt x="8" y="13"/>
                    </a:moveTo>
                    <a:lnTo>
                      <a:pt x="19" y="12"/>
                    </a:lnTo>
                    <a:lnTo>
                      <a:pt x="20" y="12"/>
                    </a:lnTo>
                    <a:lnTo>
                      <a:pt x="20" y="8"/>
                    </a:lnTo>
                    <a:lnTo>
                      <a:pt x="20" y="4"/>
                    </a:lnTo>
                    <a:lnTo>
                      <a:pt x="14" y="3"/>
                    </a:lnTo>
                    <a:lnTo>
                      <a:pt x="12" y="2"/>
                    </a:lnTo>
                    <a:lnTo>
                      <a:pt x="10" y="0"/>
                    </a:lnTo>
                    <a:lnTo>
                      <a:pt x="8" y="2"/>
                    </a:lnTo>
                    <a:lnTo>
                      <a:pt x="4" y="2"/>
                    </a:lnTo>
                    <a:lnTo>
                      <a:pt x="2" y="3"/>
                    </a:lnTo>
                    <a:lnTo>
                      <a:pt x="2" y="4"/>
                    </a:lnTo>
                    <a:lnTo>
                      <a:pt x="0" y="7"/>
                    </a:lnTo>
                    <a:lnTo>
                      <a:pt x="0" y="9"/>
                    </a:lnTo>
                    <a:lnTo>
                      <a:pt x="7" y="12"/>
                    </a:lnTo>
                    <a:lnTo>
                      <a:pt x="8"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6" name="Freeform 1636">
                <a:extLst>
                  <a:ext uri="{FF2B5EF4-FFF2-40B4-BE49-F238E27FC236}">
                    <a16:creationId xmlns:a16="http://schemas.microsoft.com/office/drawing/2014/main" id="{076867AC-D20E-84FC-044C-6F82597CB91F}"/>
                  </a:ext>
                </a:extLst>
              </p:cNvPr>
              <p:cNvSpPr>
                <a:spLocks/>
              </p:cNvSpPr>
              <p:nvPr/>
            </p:nvSpPr>
            <p:spPr bwMode="auto">
              <a:xfrm>
                <a:off x="6983413" y="5951538"/>
                <a:ext cx="31750" cy="20638"/>
              </a:xfrm>
              <a:custGeom>
                <a:avLst/>
                <a:gdLst/>
                <a:ahLst/>
                <a:cxnLst>
                  <a:cxn ang="0">
                    <a:pos x="8" y="13"/>
                  </a:cxn>
                  <a:cxn ang="0">
                    <a:pos x="19" y="12"/>
                  </a:cxn>
                  <a:cxn ang="0">
                    <a:pos x="20" y="12"/>
                  </a:cxn>
                  <a:cxn ang="0">
                    <a:pos x="20" y="8"/>
                  </a:cxn>
                  <a:cxn ang="0">
                    <a:pos x="20" y="4"/>
                  </a:cxn>
                  <a:cxn ang="0">
                    <a:pos x="14" y="3"/>
                  </a:cxn>
                  <a:cxn ang="0">
                    <a:pos x="12" y="2"/>
                  </a:cxn>
                  <a:cxn ang="0">
                    <a:pos x="10" y="0"/>
                  </a:cxn>
                  <a:cxn ang="0">
                    <a:pos x="8" y="2"/>
                  </a:cxn>
                  <a:cxn ang="0">
                    <a:pos x="4" y="2"/>
                  </a:cxn>
                  <a:cxn ang="0">
                    <a:pos x="2" y="3"/>
                  </a:cxn>
                  <a:cxn ang="0">
                    <a:pos x="2" y="4"/>
                  </a:cxn>
                  <a:cxn ang="0">
                    <a:pos x="0" y="7"/>
                  </a:cxn>
                  <a:cxn ang="0">
                    <a:pos x="0" y="9"/>
                  </a:cxn>
                  <a:cxn ang="0">
                    <a:pos x="7" y="12"/>
                  </a:cxn>
                  <a:cxn ang="0">
                    <a:pos x="8" y="13"/>
                  </a:cxn>
                </a:cxnLst>
                <a:rect l="0" t="0" r="r" b="b"/>
                <a:pathLst>
                  <a:path w="20" h="13">
                    <a:moveTo>
                      <a:pt x="8" y="13"/>
                    </a:moveTo>
                    <a:lnTo>
                      <a:pt x="19" y="12"/>
                    </a:lnTo>
                    <a:lnTo>
                      <a:pt x="20" y="12"/>
                    </a:lnTo>
                    <a:lnTo>
                      <a:pt x="20" y="8"/>
                    </a:lnTo>
                    <a:lnTo>
                      <a:pt x="20" y="4"/>
                    </a:lnTo>
                    <a:lnTo>
                      <a:pt x="14" y="3"/>
                    </a:lnTo>
                    <a:lnTo>
                      <a:pt x="12" y="2"/>
                    </a:lnTo>
                    <a:lnTo>
                      <a:pt x="10" y="0"/>
                    </a:lnTo>
                    <a:lnTo>
                      <a:pt x="8" y="2"/>
                    </a:lnTo>
                    <a:lnTo>
                      <a:pt x="4" y="2"/>
                    </a:lnTo>
                    <a:lnTo>
                      <a:pt x="2" y="3"/>
                    </a:lnTo>
                    <a:lnTo>
                      <a:pt x="2" y="4"/>
                    </a:lnTo>
                    <a:lnTo>
                      <a:pt x="0" y="7"/>
                    </a:lnTo>
                    <a:lnTo>
                      <a:pt x="0" y="9"/>
                    </a:lnTo>
                    <a:lnTo>
                      <a:pt x="7" y="12"/>
                    </a:lnTo>
                    <a:lnTo>
                      <a:pt x="8"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7" name="Freeform 1637">
                <a:extLst>
                  <a:ext uri="{FF2B5EF4-FFF2-40B4-BE49-F238E27FC236}">
                    <a16:creationId xmlns:a16="http://schemas.microsoft.com/office/drawing/2014/main" id="{E8420C9A-B0F0-2829-5AF0-76E7C18F2464}"/>
                  </a:ext>
                </a:extLst>
              </p:cNvPr>
              <p:cNvSpPr>
                <a:spLocks/>
              </p:cNvSpPr>
              <p:nvPr/>
            </p:nvSpPr>
            <p:spPr bwMode="auto">
              <a:xfrm>
                <a:off x="6929438" y="6053138"/>
                <a:ext cx="60325" cy="44450"/>
              </a:xfrm>
              <a:custGeom>
                <a:avLst/>
                <a:gdLst/>
                <a:ahLst/>
                <a:cxnLst>
                  <a:cxn ang="0">
                    <a:pos x="17" y="28"/>
                  </a:cxn>
                  <a:cxn ang="0">
                    <a:pos x="20" y="28"/>
                  </a:cxn>
                  <a:cxn ang="0">
                    <a:pos x="20" y="27"/>
                  </a:cxn>
                  <a:cxn ang="0">
                    <a:pos x="20" y="23"/>
                  </a:cxn>
                  <a:cxn ang="0">
                    <a:pos x="21" y="23"/>
                  </a:cxn>
                  <a:cxn ang="0">
                    <a:pos x="22" y="22"/>
                  </a:cxn>
                  <a:cxn ang="0">
                    <a:pos x="25" y="23"/>
                  </a:cxn>
                  <a:cxn ang="0">
                    <a:pos x="25" y="25"/>
                  </a:cxn>
                  <a:cxn ang="0">
                    <a:pos x="26" y="26"/>
                  </a:cxn>
                  <a:cxn ang="0">
                    <a:pos x="27" y="27"/>
                  </a:cxn>
                  <a:cxn ang="0">
                    <a:pos x="34" y="27"/>
                  </a:cxn>
                  <a:cxn ang="0">
                    <a:pos x="34" y="25"/>
                  </a:cxn>
                  <a:cxn ang="0">
                    <a:pos x="34" y="23"/>
                  </a:cxn>
                  <a:cxn ang="0">
                    <a:pos x="32" y="20"/>
                  </a:cxn>
                  <a:cxn ang="0">
                    <a:pos x="32" y="17"/>
                  </a:cxn>
                  <a:cxn ang="0">
                    <a:pos x="37" y="8"/>
                  </a:cxn>
                  <a:cxn ang="0">
                    <a:pos x="38" y="4"/>
                  </a:cxn>
                  <a:cxn ang="0">
                    <a:pos x="38" y="2"/>
                  </a:cxn>
                  <a:cxn ang="0">
                    <a:pos x="37" y="1"/>
                  </a:cxn>
                  <a:cxn ang="0">
                    <a:pos x="33" y="0"/>
                  </a:cxn>
                  <a:cxn ang="0">
                    <a:pos x="28" y="8"/>
                  </a:cxn>
                  <a:cxn ang="0">
                    <a:pos x="26" y="10"/>
                  </a:cxn>
                  <a:cxn ang="0">
                    <a:pos x="23" y="8"/>
                  </a:cxn>
                  <a:cxn ang="0">
                    <a:pos x="22" y="5"/>
                  </a:cxn>
                  <a:cxn ang="0">
                    <a:pos x="21" y="5"/>
                  </a:cxn>
                  <a:cxn ang="0">
                    <a:pos x="17" y="4"/>
                  </a:cxn>
                  <a:cxn ang="0">
                    <a:pos x="16" y="4"/>
                  </a:cxn>
                  <a:cxn ang="0">
                    <a:pos x="15" y="6"/>
                  </a:cxn>
                  <a:cxn ang="0">
                    <a:pos x="12" y="7"/>
                  </a:cxn>
                  <a:cxn ang="0">
                    <a:pos x="5" y="7"/>
                  </a:cxn>
                  <a:cxn ang="0">
                    <a:pos x="0" y="10"/>
                  </a:cxn>
                  <a:cxn ang="0">
                    <a:pos x="1" y="12"/>
                  </a:cxn>
                  <a:cxn ang="0">
                    <a:pos x="3" y="15"/>
                  </a:cxn>
                  <a:cxn ang="0">
                    <a:pos x="5" y="16"/>
                  </a:cxn>
                  <a:cxn ang="0">
                    <a:pos x="3" y="27"/>
                  </a:cxn>
                  <a:cxn ang="0">
                    <a:pos x="5" y="27"/>
                  </a:cxn>
                  <a:cxn ang="0">
                    <a:pos x="6" y="28"/>
                  </a:cxn>
                  <a:cxn ang="0">
                    <a:pos x="7" y="27"/>
                  </a:cxn>
                  <a:cxn ang="0">
                    <a:pos x="12" y="25"/>
                  </a:cxn>
                  <a:cxn ang="0">
                    <a:pos x="13" y="25"/>
                  </a:cxn>
                  <a:cxn ang="0">
                    <a:pos x="16" y="25"/>
                  </a:cxn>
                  <a:cxn ang="0">
                    <a:pos x="16" y="27"/>
                  </a:cxn>
                  <a:cxn ang="0">
                    <a:pos x="17" y="28"/>
                  </a:cxn>
                </a:cxnLst>
                <a:rect l="0" t="0" r="r" b="b"/>
                <a:pathLst>
                  <a:path w="38" h="28">
                    <a:moveTo>
                      <a:pt x="17" y="28"/>
                    </a:moveTo>
                    <a:lnTo>
                      <a:pt x="20" y="28"/>
                    </a:lnTo>
                    <a:lnTo>
                      <a:pt x="20" y="27"/>
                    </a:lnTo>
                    <a:lnTo>
                      <a:pt x="20" y="23"/>
                    </a:lnTo>
                    <a:lnTo>
                      <a:pt x="21" y="23"/>
                    </a:lnTo>
                    <a:lnTo>
                      <a:pt x="22" y="22"/>
                    </a:lnTo>
                    <a:lnTo>
                      <a:pt x="25" y="23"/>
                    </a:lnTo>
                    <a:lnTo>
                      <a:pt x="25" y="25"/>
                    </a:lnTo>
                    <a:lnTo>
                      <a:pt x="26" y="26"/>
                    </a:lnTo>
                    <a:lnTo>
                      <a:pt x="27" y="27"/>
                    </a:lnTo>
                    <a:lnTo>
                      <a:pt x="34" y="27"/>
                    </a:lnTo>
                    <a:lnTo>
                      <a:pt x="34" y="25"/>
                    </a:lnTo>
                    <a:lnTo>
                      <a:pt x="34" y="23"/>
                    </a:lnTo>
                    <a:lnTo>
                      <a:pt x="32" y="20"/>
                    </a:lnTo>
                    <a:lnTo>
                      <a:pt x="32" y="17"/>
                    </a:lnTo>
                    <a:lnTo>
                      <a:pt x="37" y="8"/>
                    </a:lnTo>
                    <a:lnTo>
                      <a:pt x="38" y="4"/>
                    </a:lnTo>
                    <a:lnTo>
                      <a:pt x="38" y="2"/>
                    </a:lnTo>
                    <a:lnTo>
                      <a:pt x="37" y="1"/>
                    </a:lnTo>
                    <a:lnTo>
                      <a:pt x="33" y="0"/>
                    </a:lnTo>
                    <a:lnTo>
                      <a:pt x="28" y="8"/>
                    </a:lnTo>
                    <a:lnTo>
                      <a:pt x="26" y="10"/>
                    </a:lnTo>
                    <a:lnTo>
                      <a:pt x="23" y="8"/>
                    </a:lnTo>
                    <a:lnTo>
                      <a:pt x="22" y="5"/>
                    </a:lnTo>
                    <a:lnTo>
                      <a:pt x="21" y="5"/>
                    </a:lnTo>
                    <a:lnTo>
                      <a:pt x="17" y="4"/>
                    </a:lnTo>
                    <a:lnTo>
                      <a:pt x="16" y="4"/>
                    </a:lnTo>
                    <a:lnTo>
                      <a:pt x="15" y="6"/>
                    </a:lnTo>
                    <a:lnTo>
                      <a:pt x="12" y="7"/>
                    </a:lnTo>
                    <a:lnTo>
                      <a:pt x="5" y="7"/>
                    </a:lnTo>
                    <a:lnTo>
                      <a:pt x="0" y="10"/>
                    </a:lnTo>
                    <a:lnTo>
                      <a:pt x="1" y="12"/>
                    </a:lnTo>
                    <a:lnTo>
                      <a:pt x="3" y="15"/>
                    </a:lnTo>
                    <a:lnTo>
                      <a:pt x="5" y="16"/>
                    </a:lnTo>
                    <a:lnTo>
                      <a:pt x="3" y="27"/>
                    </a:lnTo>
                    <a:lnTo>
                      <a:pt x="5" y="27"/>
                    </a:lnTo>
                    <a:lnTo>
                      <a:pt x="6" y="28"/>
                    </a:lnTo>
                    <a:lnTo>
                      <a:pt x="7" y="27"/>
                    </a:lnTo>
                    <a:lnTo>
                      <a:pt x="12" y="25"/>
                    </a:lnTo>
                    <a:lnTo>
                      <a:pt x="13" y="25"/>
                    </a:lnTo>
                    <a:lnTo>
                      <a:pt x="16" y="25"/>
                    </a:lnTo>
                    <a:lnTo>
                      <a:pt x="16" y="27"/>
                    </a:lnTo>
                    <a:lnTo>
                      <a:pt x="17" y="2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8" name="Freeform 1638">
                <a:extLst>
                  <a:ext uri="{FF2B5EF4-FFF2-40B4-BE49-F238E27FC236}">
                    <a16:creationId xmlns:a16="http://schemas.microsoft.com/office/drawing/2014/main" id="{B7084987-ED30-045F-D712-1F7333881FE7}"/>
                  </a:ext>
                </a:extLst>
              </p:cNvPr>
              <p:cNvSpPr>
                <a:spLocks/>
              </p:cNvSpPr>
              <p:nvPr/>
            </p:nvSpPr>
            <p:spPr bwMode="auto">
              <a:xfrm>
                <a:off x="6929438" y="6053138"/>
                <a:ext cx="60325" cy="44450"/>
              </a:xfrm>
              <a:custGeom>
                <a:avLst/>
                <a:gdLst/>
                <a:ahLst/>
                <a:cxnLst>
                  <a:cxn ang="0">
                    <a:pos x="17" y="28"/>
                  </a:cxn>
                  <a:cxn ang="0">
                    <a:pos x="20" y="28"/>
                  </a:cxn>
                  <a:cxn ang="0">
                    <a:pos x="20" y="27"/>
                  </a:cxn>
                  <a:cxn ang="0">
                    <a:pos x="20" y="23"/>
                  </a:cxn>
                  <a:cxn ang="0">
                    <a:pos x="21" y="23"/>
                  </a:cxn>
                  <a:cxn ang="0">
                    <a:pos x="22" y="22"/>
                  </a:cxn>
                  <a:cxn ang="0">
                    <a:pos x="25" y="23"/>
                  </a:cxn>
                  <a:cxn ang="0">
                    <a:pos x="25" y="25"/>
                  </a:cxn>
                  <a:cxn ang="0">
                    <a:pos x="26" y="26"/>
                  </a:cxn>
                  <a:cxn ang="0">
                    <a:pos x="27" y="27"/>
                  </a:cxn>
                  <a:cxn ang="0">
                    <a:pos x="34" y="27"/>
                  </a:cxn>
                  <a:cxn ang="0">
                    <a:pos x="34" y="25"/>
                  </a:cxn>
                  <a:cxn ang="0">
                    <a:pos x="34" y="23"/>
                  </a:cxn>
                  <a:cxn ang="0">
                    <a:pos x="32" y="20"/>
                  </a:cxn>
                  <a:cxn ang="0">
                    <a:pos x="32" y="17"/>
                  </a:cxn>
                  <a:cxn ang="0">
                    <a:pos x="37" y="8"/>
                  </a:cxn>
                  <a:cxn ang="0">
                    <a:pos x="38" y="4"/>
                  </a:cxn>
                  <a:cxn ang="0">
                    <a:pos x="38" y="2"/>
                  </a:cxn>
                  <a:cxn ang="0">
                    <a:pos x="37" y="1"/>
                  </a:cxn>
                  <a:cxn ang="0">
                    <a:pos x="33" y="0"/>
                  </a:cxn>
                  <a:cxn ang="0">
                    <a:pos x="28" y="8"/>
                  </a:cxn>
                  <a:cxn ang="0">
                    <a:pos x="26" y="10"/>
                  </a:cxn>
                  <a:cxn ang="0">
                    <a:pos x="23" y="8"/>
                  </a:cxn>
                  <a:cxn ang="0">
                    <a:pos x="22" y="5"/>
                  </a:cxn>
                  <a:cxn ang="0">
                    <a:pos x="21" y="5"/>
                  </a:cxn>
                  <a:cxn ang="0">
                    <a:pos x="17" y="4"/>
                  </a:cxn>
                  <a:cxn ang="0">
                    <a:pos x="16" y="4"/>
                  </a:cxn>
                  <a:cxn ang="0">
                    <a:pos x="15" y="6"/>
                  </a:cxn>
                  <a:cxn ang="0">
                    <a:pos x="12" y="7"/>
                  </a:cxn>
                  <a:cxn ang="0">
                    <a:pos x="5" y="7"/>
                  </a:cxn>
                  <a:cxn ang="0">
                    <a:pos x="0" y="10"/>
                  </a:cxn>
                  <a:cxn ang="0">
                    <a:pos x="1" y="12"/>
                  </a:cxn>
                  <a:cxn ang="0">
                    <a:pos x="3" y="15"/>
                  </a:cxn>
                  <a:cxn ang="0">
                    <a:pos x="5" y="16"/>
                  </a:cxn>
                  <a:cxn ang="0">
                    <a:pos x="3" y="27"/>
                  </a:cxn>
                  <a:cxn ang="0">
                    <a:pos x="5" y="27"/>
                  </a:cxn>
                  <a:cxn ang="0">
                    <a:pos x="6" y="28"/>
                  </a:cxn>
                  <a:cxn ang="0">
                    <a:pos x="7" y="27"/>
                  </a:cxn>
                  <a:cxn ang="0">
                    <a:pos x="12" y="25"/>
                  </a:cxn>
                  <a:cxn ang="0">
                    <a:pos x="13" y="25"/>
                  </a:cxn>
                  <a:cxn ang="0">
                    <a:pos x="16" y="25"/>
                  </a:cxn>
                  <a:cxn ang="0">
                    <a:pos x="16" y="27"/>
                  </a:cxn>
                  <a:cxn ang="0">
                    <a:pos x="17" y="28"/>
                  </a:cxn>
                </a:cxnLst>
                <a:rect l="0" t="0" r="r" b="b"/>
                <a:pathLst>
                  <a:path w="38" h="28">
                    <a:moveTo>
                      <a:pt x="17" y="28"/>
                    </a:moveTo>
                    <a:lnTo>
                      <a:pt x="20" y="28"/>
                    </a:lnTo>
                    <a:lnTo>
                      <a:pt x="20" y="27"/>
                    </a:lnTo>
                    <a:lnTo>
                      <a:pt x="20" y="23"/>
                    </a:lnTo>
                    <a:lnTo>
                      <a:pt x="21" y="23"/>
                    </a:lnTo>
                    <a:lnTo>
                      <a:pt x="22" y="22"/>
                    </a:lnTo>
                    <a:lnTo>
                      <a:pt x="25" y="23"/>
                    </a:lnTo>
                    <a:lnTo>
                      <a:pt x="25" y="25"/>
                    </a:lnTo>
                    <a:lnTo>
                      <a:pt x="26" y="26"/>
                    </a:lnTo>
                    <a:lnTo>
                      <a:pt x="27" y="27"/>
                    </a:lnTo>
                    <a:lnTo>
                      <a:pt x="34" y="27"/>
                    </a:lnTo>
                    <a:lnTo>
                      <a:pt x="34" y="25"/>
                    </a:lnTo>
                    <a:lnTo>
                      <a:pt x="34" y="23"/>
                    </a:lnTo>
                    <a:lnTo>
                      <a:pt x="32" y="20"/>
                    </a:lnTo>
                    <a:lnTo>
                      <a:pt x="32" y="17"/>
                    </a:lnTo>
                    <a:lnTo>
                      <a:pt x="37" y="8"/>
                    </a:lnTo>
                    <a:lnTo>
                      <a:pt x="38" y="4"/>
                    </a:lnTo>
                    <a:lnTo>
                      <a:pt x="38" y="2"/>
                    </a:lnTo>
                    <a:lnTo>
                      <a:pt x="37" y="1"/>
                    </a:lnTo>
                    <a:lnTo>
                      <a:pt x="33" y="0"/>
                    </a:lnTo>
                    <a:lnTo>
                      <a:pt x="28" y="8"/>
                    </a:lnTo>
                    <a:lnTo>
                      <a:pt x="26" y="10"/>
                    </a:lnTo>
                    <a:lnTo>
                      <a:pt x="23" y="8"/>
                    </a:lnTo>
                    <a:lnTo>
                      <a:pt x="22" y="5"/>
                    </a:lnTo>
                    <a:lnTo>
                      <a:pt x="21" y="5"/>
                    </a:lnTo>
                    <a:lnTo>
                      <a:pt x="17" y="4"/>
                    </a:lnTo>
                    <a:lnTo>
                      <a:pt x="16" y="4"/>
                    </a:lnTo>
                    <a:lnTo>
                      <a:pt x="15" y="6"/>
                    </a:lnTo>
                    <a:lnTo>
                      <a:pt x="12" y="7"/>
                    </a:lnTo>
                    <a:lnTo>
                      <a:pt x="5" y="7"/>
                    </a:lnTo>
                    <a:lnTo>
                      <a:pt x="0" y="10"/>
                    </a:lnTo>
                    <a:lnTo>
                      <a:pt x="1" y="12"/>
                    </a:lnTo>
                    <a:lnTo>
                      <a:pt x="3" y="15"/>
                    </a:lnTo>
                    <a:lnTo>
                      <a:pt x="5" y="16"/>
                    </a:lnTo>
                    <a:lnTo>
                      <a:pt x="3" y="27"/>
                    </a:lnTo>
                    <a:lnTo>
                      <a:pt x="5" y="27"/>
                    </a:lnTo>
                    <a:lnTo>
                      <a:pt x="6" y="28"/>
                    </a:lnTo>
                    <a:lnTo>
                      <a:pt x="7" y="27"/>
                    </a:lnTo>
                    <a:lnTo>
                      <a:pt x="12" y="25"/>
                    </a:lnTo>
                    <a:lnTo>
                      <a:pt x="13" y="25"/>
                    </a:lnTo>
                    <a:lnTo>
                      <a:pt x="16" y="25"/>
                    </a:lnTo>
                    <a:lnTo>
                      <a:pt x="16" y="27"/>
                    </a:lnTo>
                    <a:lnTo>
                      <a:pt x="17" y="2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49" name="Freeform 1639">
                <a:extLst>
                  <a:ext uri="{FF2B5EF4-FFF2-40B4-BE49-F238E27FC236}">
                    <a16:creationId xmlns:a16="http://schemas.microsoft.com/office/drawing/2014/main" id="{B4FCAC31-8C4A-F194-A262-77B5A1BCA863}"/>
                  </a:ext>
                </a:extLst>
              </p:cNvPr>
              <p:cNvSpPr>
                <a:spLocks/>
              </p:cNvSpPr>
              <p:nvPr/>
            </p:nvSpPr>
            <p:spPr bwMode="auto">
              <a:xfrm>
                <a:off x="6872288" y="6275388"/>
                <a:ext cx="38100" cy="33338"/>
              </a:xfrm>
              <a:custGeom>
                <a:avLst/>
                <a:gdLst/>
                <a:ahLst/>
                <a:cxnLst>
                  <a:cxn ang="0">
                    <a:pos x="22" y="21"/>
                  </a:cxn>
                  <a:cxn ang="0">
                    <a:pos x="24" y="20"/>
                  </a:cxn>
                  <a:cxn ang="0">
                    <a:pos x="24" y="18"/>
                  </a:cxn>
                  <a:cxn ang="0">
                    <a:pos x="21" y="14"/>
                  </a:cxn>
                  <a:cxn ang="0">
                    <a:pos x="17" y="13"/>
                  </a:cxn>
                  <a:cxn ang="0">
                    <a:pos x="13" y="10"/>
                  </a:cxn>
                  <a:cxn ang="0">
                    <a:pos x="13" y="8"/>
                  </a:cxn>
                  <a:cxn ang="0">
                    <a:pos x="12" y="5"/>
                  </a:cxn>
                  <a:cxn ang="0">
                    <a:pos x="8" y="3"/>
                  </a:cxn>
                  <a:cxn ang="0">
                    <a:pos x="5" y="0"/>
                  </a:cxn>
                  <a:cxn ang="0">
                    <a:pos x="2" y="0"/>
                  </a:cxn>
                  <a:cxn ang="0">
                    <a:pos x="0" y="0"/>
                  </a:cxn>
                  <a:cxn ang="0">
                    <a:pos x="1" y="10"/>
                  </a:cxn>
                  <a:cxn ang="0">
                    <a:pos x="2" y="11"/>
                  </a:cxn>
                  <a:cxn ang="0">
                    <a:pos x="3" y="11"/>
                  </a:cxn>
                  <a:cxn ang="0">
                    <a:pos x="10" y="13"/>
                  </a:cxn>
                  <a:cxn ang="0">
                    <a:pos x="11" y="14"/>
                  </a:cxn>
                  <a:cxn ang="0">
                    <a:pos x="13" y="16"/>
                  </a:cxn>
                  <a:cxn ang="0">
                    <a:pos x="13" y="20"/>
                  </a:cxn>
                  <a:cxn ang="0">
                    <a:pos x="21" y="21"/>
                  </a:cxn>
                  <a:cxn ang="0">
                    <a:pos x="22" y="21"/>
                  </a:cxn>
                </a:cxnLst>
                <a:rect l="0" t="0" r="r" b="b"/>
                <a:pathLst>
                  <a:path w="24" h="21">
                    <a:moveTo>
                      <a:pt x="22" y="21"/>
                    </a:moveTo>
                    <a:lnTo>
                      <a:pt x="24" y="20"/>
                    </a:lnTo>
                    <a:lnTo>
                      <a:pt x="24" y="18"/>
                    </a:lnTo>
                    <a:lnTo>
                      <a:pt x="21" y="14"/>
                    </a:lnTo>
                    <a:lnTo>
                      <a:pt x="17" y="13"/>
                    </a:lnTo>
                    <a:lnTo>
                      <a:pt x="13" y="10"/>
                    </a:lnTo>
                    <a:lnTo>
                      <a:pt x="13" y="8"/>
                    </a:lnTo>
                    <a:lnTo>
                      <a:pt x="12" y="5"/>
                    </a:lnTo>
                    <a:lnTo>
                      <a:pt x="8" y="3"/>
                    </a:lnTo>
                    <a:lnTo>
                      <a:pt x="5" y="0"/>
                    </a:lnTo>
                    <a:lnTo>
                      <a:pt x="2" y="0"/>
                    </a:lnTo>
                    <a:lnTo>
                      <a:pt x="0" y="0"/>
                    </a:lnTo>
                    <a:lnTo>
                      <a:pt x="1" y="10"/>
                    </a:lnTo>
                    <a:lnTo>
                      <a:pt x="2" y="11"/>
                    </a:lnTo>
                    <a:lnTo>
                      <a:pt x="3" y="11"/>
                    </a:lnTo>
                    <a:lnTo>
                      <a:pt x="10" y="13"/>
                    </a:lnTo>
                    <a:lnTo>
                      <a:pt x="11" y="14"/>
                    </a:lnTo>
                    <a:lnTo>
                      <a:pt x="13" y="16"/>
                    </a:lnTo>
                    <a:lnTo>
                      <a:pt x="13" y="20"/>
                    </a:lnTo>
                    <a:lnTo>
                      <a:pt x="21" y="21"/>
                    </a:lnTo>
                    <a:lnTo>
                      <a:pt x="22" y="2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0" name="Freeform 1640">
                <a:extLst>
                  <a:ext uri="{FF2B5EF4-FFF2-40B4-BE49-F238E27FC236}">
                    <a16:creationId xmlns:a16="http://schemas.microsoft.com/office/drawing/2014/main" id="{A33402D0-BBA7-CC61-578D-18FF484B5794}"/>
                  </a:ext>
                </a:extLst>
              </p:cNvPr>
              <p:cNvSpPr>
                <a:spLocks/>
              </p:cNvSpPr>
              <p:nvPr/>
            </p:nvSpPr>
            <p:spPr bwMode="auto">
              <a:xfrm>
                <a:off x="6872288" y="6275388"/>
                <a:ext cx="38100" cy="33338"/>
              </a:xfrm>
              <a:custGeom>
                <a:avLst/>
                <a:gdLst/>
                <a:ahLst/>
                <a:cxnLst>
                  <a:cxn ang="0">
                    <a:pos x="22" y="21"/>
                  </a:cxn>
                  <a:cxn ang="0">
                    <a:pos x="24" y="20"/>
                  </a:cxn>
                  <a:cxn ang="0">
                    <a:pos x="24" y="18"/>
                  </a:cxn>
                  <a:cxn ang="0">
                    <a:pos x="21" y="14"/>
                  </a:cxn>
                  <a:cxn ang="0">
                    <a:pos x="17" y="13"/>
                  </a:cxn>
                  <a:cxn ang="0">
                    <a:pos x="13" y="10"/>
                  </a:cxn>
                  <a:cxn ang="0">
                    <a:pos x="13" y="8"/>
                  </a:cxn>
                  <a:cxn ang="0">
                    <a:pos x="12" y="5"/>
                  </a:cxn>
                  <a:cxn ang="0">
                    <a:pos x="8" y="3"/>
                  </a:cxn>
                  <a:cxn ang="0">
                    <a:pos x="5" y="0"/>
                  </a:cxn>
                  <a:cxn ang="0">
                    <a:pos x="2" y="0"/>
                  </a:cxn>
                  <a:cxn ang="0">
                    <a:pos x="0" y="0"/>
                  </a:cxn>
                  <a:cxn ang="0">
                    <a:pos x="1" y="10"/>
                  </a:cxn>
                  <a:cxn ang="0">
                    <a:pos x="2" y="11"/>
                  </a:cxn>
                  <a:cxn ang="0">
                    <a:pos x="3" y="11"/>
                  </a:cxn>
                  <a:cxn ang="0">
                    <a:pos x="10" y="13"/>
                  </a:cxn>
                  <a:cxn ang="0">
                    <a:pos x="11" y="14"/>
                  </a:cxn>
                  <a:cxn ang="0">
                    <a:pos x="13" y="16"/>
                  </a:cxn>
                  <a:cxn ang="0">
                    <a:pos x="13" y="20"/>
                  </a:cxn>
                  <a:cxn ang="0">
                    <a:pos x="21" y="21"/>
                  </a:cxn>
                  <a:cxn ang="0">
                    <a:pos x="22" y="21"/>
                  </a:cxn>
                </a:cxnLst>
                <a:rect l="0" t="0" r="r" b="b"/>
                <a:pathLst>
                  <a:path w="24" h="21">
                    <a:moveTo>
                      <a:pt x="22" y="21"/>
                    </a:moveTo>
                    <a:lnTo>
                      <a:pt x="24" y="20"/>
                    </a:lnTo>
                    <a:lnTo>
                      <a:pt x="24" y="18"/>
                    </a:lnTo>
                    <a:lnTo>
                      <a:pt x="21" y="14"/>
                    </a:lnTo>
                    <a:lnTo>
                      <a:pt x="17" y="13"/>
                    </a:lnTo>
                    <a:lnTo>
                      <a:pt x="13" y="10"/>
                    </a:lnTo>
                    <a:lnTo>
                      <a:pt x="13" y="8"/>
                    </a:lnTo>
                    <a:lnTo>
                      <a:pt x="12" y="5"/>
                    </a:lnTo>
                    <a:lnTo>
                      <a:pt x="8" y="3"/>
                    </a:lnTo>
                    <a:lnTo>
                      <a:pt x="5" y="0"/>
                    </a:lnTo>
                    <a:lnTo>
                      <a:pt x="2" y="0"/>
                    </a:lnTo>
                    <a:lnTo>
                      <a:pt x="0" y="0"/>
                    </a:lnTo>
                    <a:lnTo>
                      <a:pt x="1" y="10"/>
                    </a:lnTo>
                    <a:lnTo>
                      <a:pt x="2" y="11"/>
                    </a:lnTo>
                    <a:lnTo>
                      <a:pt x="3" y="11"/>
                    </a:lnTo>
                    <a:lnTo>
                      <a:pt x="10" y="13"/>
                    </a:lnTo>
                    <a:lnTo>
                      <a:pt x="11" y="14"/>
                    </a:lnTo>
                    <a:lnTo>
                      <a:pt x="13" y="16"/>
                    </a:lnTo>
                    <a:lnTo>
                      <a:pt x="13" y="20"/>
                    </a:lnTo>
                    <a:lnTo>
                      <a:pt x="21" y="21"/>
                    </a:lnTo>
                    <a:lnTo>
                      <a:pt x="22" y="2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1" name="Freeform 1641">
                <a:extLst>
                  <a:ext uri="{FF2B5EF4-FFF2-40B4-BE49-F238E27FC236}">
                    <a16:creationId xmlns:a16="http://schemas.microsoft.com/office/drawing/2014/main" id="{A9630D9C-2BC4-D161-0521-C1BD7A461339}"/>
                  </a:ext>
                </a:extLst>
              </p:cNvPr>
              <p:cNvSpPr>
                <a:spLocks/>
              </p:cNvSpPr>
              <p:nvPr/>
            </p:nvSpPr>
            <p:spPr bwMode="auto">
              <a:xfrm>
                <a:off x="6872288" y="6275388"/>
                <a:ext cx="38100" cy="33338"/>
              </a:xfrm>
              <a:custGeom>
                <a:avLst/>
                <a:gdLst/>
                <a:ahLst/>
                <a:cxnLst>
                  <a:cxn ang="0">
                    <a:pos x="22" y="21"/>
                  </a:cxn>
                  <a:cxn ang="0">
                    <a:pos x="24" y="20"/>
                  </a:cxn>
                  <a:cxn ang="0">
                    <a:pos x="24" y="18"/>
                  </a:cxn>
                  <a:cxn ang="0">
                    <a:pos x="21" y="14"/>
                  </a:cxn>
                  <a:cxn ang="0">
                    <a:pos x="17" y="13"/>
                  </a:cxn>
                  <a:cxn ang="0">
                    <a:pos x="13" y="10"/>
                  </a:cxn>
                  <a:cxn ang="0">
                    <a:pos x="13" y="8"/>
                  </a:cxn>
                  <a:cxn ang="0">
                    <a:pos x="12" y="5"/>
                  </a:cxn>
                  <a:cxn ang="0">
                    <a:pos x="8" y="3"/>
                  </a:cxn>
                  <a:cxn ang="0">
                    <a:pos x="5" y="0"/>
                  </a:cxn>
                  <a:cxn ang="0">
                    <a:pos x="2" y="0"/>
                  </a:cxn>
                  <a:cxn ang="0">
                    <a:pos x="0" y="0"/>
                  </a:cxn>
                  <a:cxn ang="0">
                    <a:pos x="1" y="10"/>
                  </a:cxn>
                  <a:cxn ang="0">
                    <a:pos x="2" y="11"/>
                  </a:cxn>
                  <a:cxn ang="0">
                    <a:pos x="3" y="11"/>
                  </a:cxn>
                  <a:cxn ang="0">
                    <a:pos x="10" y="13"/>
                  </a:cxn>
                  <a:cxn ang="0">
                    <a:pos x="11" y="14"/>
                  </a:cxn>
                  <a:cxn ang="0">
                    <a:pos x="13" y="16"/>
                  </a:cxn>
                  <a:cxn ang="0">
                    <a:pos x="13" y="20"/>
                  </a:cxn>
                  <a:cxn ang="0">
                    <a:pos x="21" y="21"/>
                  </a:cxn>
                  <a:cxn ang="0">
                    <a:pos x="22" y="21"/>
                  </a:cxn>
                </a:cxnLst>
                <a:rect l="0" t="0" r="r" b="b"/>
                <a:pathLst>
                  <a:path w="24" h="21">
                    <a:moveTo>
                      <a:pt x="22" y="21"/>
                    </a:moveTo>
                    <a:lnTo>
                      <a:pt x="24" y="20"/>
                    </a:lnTo>
                    <a:lnTo>
                      <a:pt x="24" y="18"/>
                    </a:lnTo>
                    <a:lnTo>
                      <a:pt x="21" y="14"/>
                    </a:lnTo>
                    <a:lnTo>
                      <a:pt x="17" y="13"/>
                    </a:lnTo>
                    <a:lnTo>
                      <a:pt x="13" y="10"/>
                    </a:lnTo>
                    <a:lnTo>
                      <a:pt x="13" y="8"/>
                    </a:lnTo>
                    <a:lnTo>
                      <a:pt x="12" y="5"/>
                    </a:lnTo>
                    <a:lnTo>
                      <a:pt x="8" y="3"/>
                    </a:lnTo>
                    <a:lnTo>
                      <a:pt x="5" y="0"/>
                    </a:lnTo>
                    <a:lnTo>
                      <a:pt x="2" y="0"/>
                    </a:lnTo>
                    <a:lnTo>
                      <a:pt x="0" y="0"/>
                    </a:lnTo>
                    <a:lnTo>
                      <a:pt x="1" y="10"/>
                    </a:lnTo>
                    <a:lnTo>
                      <a:pt x="2" y="11"/>
                    </a:lnTo>
                    <a:lnTo>
                      <a:pt x="3" y="11"/>
                    </a:lnTo>
                    <a:lnTo>
                      <a:pt x="10" y="13"/>
                    </a:lnTo>
                    <a:lnTo>
                      <a:pt x="11" y="14"/>
                    </a:lnTo>
                    <a:lnTo>
                      <a:pt x="13" y="16"/>
                    </a:lnTo>
                    <a:lnTo>
                      <a:pt x="13" y="20"/>
                    </a:lnTo>
                    <a:lnTo>
                      <a:pt x="21" y="21"/>
                    </a:lnTo>
                    <a:lnTo>
                      <a:pt x="22" y="2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2" name="Freeform 1642">
                <a:extLst>
                  <a:ext uri="{FF2B5EF4-FFF2-40B4-BE49-F238E27FC236}">
                    <a16:creationId xmlns:a16="http://schemas.microsoft.com/office/drawing/2014/main" id="{041227C8-8901-5916-D0E7-E22D06B12A9E}"/>
                  </a:ext>
                </a:extLst>
              </p:cNvPr>
              <p:cNvSpPr>
                <a:spLocks/>
              </p:cNvSpPr>
              <p:nvPr/>
            </p:nvSpPr>
            <p:spPr bwMode="auto">
              <a:xfrm>
                <a:off x="6872288" y="6275388"/>
                <a:ext cx="38100" cy="33338"/>
              </a:xfrm>
              <a:custGeom>
                <a:avLst/>
                <a:gdLst/>
                <a:ahLst/>
                <a:cxnLst>
                  <a:cxn ang="0">
                    <a:pos x="22" y="21"/>
                  </a:cxn>
                  <a:cxn ang="0">
                    <a:pos x="24" y="20"/>
                  </a:cxn>
                  <a:cxn ang="0">
                    <a:pos x="24" y="18"/>
                  </a:cxn>
                  <a:cxn ang="0">
                    <a:pos x="21" y="14"/>
                  </a:cxn>
                  <a:cxn ang="0">
                    <a:pos x="17" y="13"/>
                  </a:cxn>
                  <a:cxn ang="0">
                    <a:pos x="13" y="10"/>
                  </a:cxn>
                  <a:cxn ang="0">
                    <a:pos x="13" y="8"/>
                  </a:cxn>
                  <a:cxn ang="0">
                    <a:pos x="12" y="5"/>
                  </a:cxn>
                  <a:cxn ang="0">
                    <a:pos x="8" y="3"/>
                  </a:cxn>
                  <a:cxn ang="0">
                    <a:pos x="5" y="0"/>
                  </a:cxn>
                  <a:cxn ang="0">
                    <a:pos x="2" y="0"/>
                  </a:cxn>
                  <a:cxn ang="0">
                    <a:pos x="0" y="0"/>
                  </a:cxn>
                  <a:cxn ang="0">
                    <a:pos x="1" y="10"/>
                  </a:cxn>
                  <a:cxn ang="0">
                    <a:pos x="2" y="11"/>
                  </a:cxn>
                  <a:cxn ang="0">
                    <a:pos x="3" y="11"/>
                  </a:cxn>
                  <a:cxn ang="0">
                    <a:pos x="10" y="13"/>
                  </a:cxn>
                  <a:cxn ang="0">
                    <a:pos x="11" y="14"/>
                  </a:cxn>
                  <a:cxn ang="0">
                    <a:pos x="13" y="16"/>
                  </a:cxn>
                  <a:cxn ang="0">
                    <a:pos x="13" y="20"/>
                  </a:cxn>
                  <a:cxn ang="0">
                    <a:pos x="21" y="21"/>
                  </a:cxn>
                  <a:cxn ang="0">
                    <a:pos x="22" y="21"/>
                  </a:cxn>
                </a:cxnLst>
                <a:rect l="0" t="0" r="r" b="b"/>
                <a:pathLst>
                  <a:path w="24" h="21">
                    <a:moveTo>
                      <a:pt x="22" y="21"/>
                    </a:moveTo>
                    <a:lnTo>
                      <a:pt x="24" y="20"/>
                    </a:lnTo>
                    <a:lnTo>
                      <a:pt x="24" y="18"/>
                    </a:lnTo>
                    <a:lnTo>
                      <a:pt x="21" y="14"/>
                    </a:lnTo>
                    <a:lnTo>
                      <a:pt x="17" y="13"/>
                    </a:lnTo>
                    <a:lnTo>
                      <a:pt x="13" y="10"/>
                    </a:lnTo>
                    <a:lnTo>
                      <a:pt x="13" y="8"/>
                    </a:lnTo>
                    <a:lnTo>
                      <a:pt x="12" y="5"/>
                    </a:lnTo>
                    <a:lnTo>
                      <a:pt x="8" y="3"/>
                    </a:lnTo>
                    <a:lnTo>
                      <a:pt x="5" y="0"/>
                    </a:lnTo>
                    <a:lnTo>
                      <a:pt x="2" y="0"/>
                    </a:lnTo>
                    <a:lnTo>
                      <a:pt x="0" y="0"/>
                    </a:lnTo>
                    <a:lnTo>
                      <a:pt x="1" y="10"/>
                    </a:lnTo>
                    <a:lnTo>
                      <a:pt x="2" y="11"/>
                    </a:lnTo>
                    <a:lnTo>
                      <a:pt x="3" y="11"/>
                    </a:lnTo>
                    <a:lnTo>
                      <a:pt x="10" y="13"/>
                    </a:lnTo>
                    <a:lnTo>
                      <a:pt x="11" y="14"/>
                    </a:lnTo>
                    <a:lnTo>
                      <a:pt x="13" y="16"/>
                    </a:lnTo>
                    <a:lnTo>
                      <a:pt x="13" y="20"/>
                    </a:lnTo>
                    <a:lnTo>
                      <a:pt x="21" y="21"/>
                    </a:lnTo>
                    <a:lnTo>
                      <a:pt x="22" y="2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3" name="Freeform 1643">
                <a:extLst>
                  <a:ext uri="{FF2B5EF4-FFF2-40B4-BE49-F238E27FC236}">
                    <a16:creationId xmlns:a16="http://schemas.microsoft.com/office/drawing/2014/main" id="{1FF5377B-4832-A7B9-6895-E8CFD96C771A}"/>
                  </a:ext>
                </a:extLst>
              </p:cNvPr>
              <p:cNvSpPr>
                <a:spLocks/>
              </p:cNvSpPr>
              <p:nvPr/>
            </p:nvSpPr>
            <p:spPr bwMode="auto">
              <a:xfrm>
                <a:off x="7038975" y="6324600"/>
                <a:ext cx="22225" cy="19050"/>
              </a:xfrm>
              <a:custGeom>
                <a:avLst/>
                <a:gdLst/>
                <a:ahLst/>
                <a:cxnLst>
                  <a:cxn ang="0">
                    <a:pos x="11" y="9"/>
                  </a:cxn>
                  <a:cxn ang="0">
                    <a:pos x="13" y="8"/>
                  </a:cxn>
                  <a:cxn ang="0">
                    <a:pos x="14" y="5"/>
                  </a:cxn>
                  <a:cxn ang="0">
                    <a:pos x="14" y="3"/>
                  </a:cxn>
                  <a:cxn ang="0">
                    <a:pos x="13" y="2"/>
                  </a:cxn>
                  <a:cxn ang="0">
                    <a:pos x="11" y="0"/>
                  </a:cxn>
                  <a:cxn ang="0">
                    <a:pos x="9" y="0"/>
                  </a:cxn>
                  <a:cxn ang="0">
                    <a:pos x="7" y="2"/>
                  </a:cxn>
                  <a:cxn ang="0">
                    <a:pos x="8" y="7"/>
                  </a:cxn>
                  <a:cxn ang="0">
                    <a:pos x="7" y="8"/>
                  </a:cxn>
                  <a:cxn ang="0">
                    <a:pos x="3" y="8"/>
                  </a:cxn>
                  <a:cxn ang="0">
                    <a:pos x="0" y="10"/>
                  </a:cxn>
                  <a:cxn ang="0">
                    <a:pos x="3" y="12"/>
                  </a:cxn>
                  <a:cxn ang="0">
                    <a:pos x="7" y="12"/>
                  </a:cxn>
                  <a:cxn ang="0">
                    <a:pos x="10" y="9"/>
                  </a:cxn>
                  <a:cxn ang="0">
                    <a:pos x="11" y="9"/>
                  </a:cxn>
                </a:cxnLst>
                <a:rect l="0" t="0" r="r" b="b"/>
                <a:pathLst>
                  <a:path w="14" h="12">
                    <a:moveTo>
                      <a:pt x="11" y="9"/>
                    </a:moveTo>
                    <a:lnTo>
                      <a:pt x="13" y="8"/>
                    </a:lnTo>
                    <a:lnTo>
                      <a:pt x="14" y="5"/>
                    </a:lnTo>
                    <a:lnTo>
                      <a:pt x="14" y="3"/>
                    </a:lnTo>
                    <a:lnTo>
                      <a:pt x="13" y="2"/>
                    </a:lnTo>
                    <a:lnTo>
                      <a:pt x="11" y="0"/>
                    </a:lnTo>
                    <a:lnTo>
                      <a:pt x="9" y="0"/>
                    </a:lnTo>
                    <a:lnTo>
                      <a:pt x="7" y="2"/>
                    </a:lnTo>
                    <a:lnTo>
                      <a:pt x="8" y="7"/>
                    </a:lnTo>
                    <a:lnTo>
                      <a:pt x="7" y="8"/>
                    </a:lnTo>
                    <a:lnTo>
                      <a:pt x="3" y="8"/>
                    </a:lnTo>
                    <a:lnTo>
                      <a:pt x="0" y="10"/>
                    </a:lnTo>
                    <a:lnTo>
                      <a:pt x="3" y="12"/>
                    </a:lnTo>
                    <a:lnTo>
                      <a:pt x="7" y="12"/>
                    </a:lnTo>
                    <a:lnTo>
                      <a:pt x="10" y="9"/>
                    </a:lnTo>
                    <a:lnTo>
                      <a:pt x="11" y="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4" name="Freeform 1644">
                <a:extLst>
                  <a:ext uri="{FF2B5EF4-FFF2-40B4-BE49-F238E27FC236}">
                    <a16:creationId xmlns:a16="http://schemas.microsoft.com/office/drawing/2014/main" id="{70C7672F-160B-2E0F-DFCC-3F291310353A}"/>
                  </a:ext>
                </a:extLst>
              </p:cNvPr>
              <p:cNvSpPr>
                <a:spLocks/>
              </p:cNvSpPr>
              <p:nvPr/>
            </p:nvSpPr>
            <p:spPr bwMode="auto">
              <a:xfrm>
                <a:off x="7038975" y="6324600"/>
                <a:ext cx="22225" cy="19050"/>
              </a:xfrm>
              <a:custGeom>
                <a:avLst/>
                <a:gdLst/>
                <a:ahLst/>
                <a:cxnLst>
                  <a:cxn ang="0">
                    <a:pos x="11" y="9"/>
                  </a:cxn>
                  <a:cxn ang="0">
                    <a:pos x="13" y="8"/>
                  </a:cxn>
                  <a:cxn ang="0">
                    <a:pos x="14" y="5"/>
                  </a:cxn>
                  <a:cxn ang="0">
                    <a:pos x="14" y="3"/>
                  </a:cxn>
                  <a:cxn ang="0">
                    <a:pos x="13" y="2"/>
                  </a:cxn>
                  <a:cxn ang="0">
                    <a:pos x="11" y="0"/>
                  </a:cxn>
                  <a:cxn ang="0">
                    <a:pos x="9" y="0"/>
                  </a:cxn>
                  <a:cxn ang="0">
                    <a:pos x="7" y="2"/>
                  </a:cxn>
                  <a:cxn ang="0">
                    <a:pos x="8" y="7"/>
                  </a:cxn>
                  <a:cxn ang="0">
                    <a:pos x="7" y="8"/>
                  </a:cxn>
                  <a:cxn ang="0">
                    <a:pos x="3" y="8"/>
                  </a:cxn>
                  <a:cxn ang="0">
                    <a:pos x="0" y="10"/>
                  </a:cxn>
                  <a:cxn ang="0">
                    <a:pos x="3" y="12"/>
                  </a:cxn>
                  <a:cxn ang="0">
                    <a:pos x="7" y="12"/>
                  </a:cxn>
                  <a:cxn ang="0">
                    <a:pos x="10" y="9"/>
                  </a:cxn>
                  <a:cxn ang="0">
                    <a:pos x="11" y="9"/>
                  </a:cxn>
                </a:cxnLst>
                <a:rect l="0" t="0" r="r" b="b"/>
                <a:pathLst>
                  <a:path w="14" h="12">
                    <a:moveTo>
                      <a:pt x="11" y="9"/>
                    </a:moveTo>
                    <a:lnTo>
                      <a:pt x="13" y="8"/>
                    </a:lnTo>
                    <a:lnTo>
                      <a:pt x="14" y="5"/>
                    </a:lnTo>
                    <a:lnTo>
                      <a:pt x="14" y="3"/>
                    </a:lnTo>
                    <a:lnTo>
                      <a:pt x="13" y="2"/>
                    </a:lnTo>
                    <a:lnTo>
                      <a:pt x="11" y="0"/>
                    </a:lnTo>
                    <a:lnTo>
                      <a:pt x="9" y="0"/>
                    </a:lnTo>
                    <a:lnTo>
                      <a:pt x="7" y="2"/>
                    </a:lnTo>
                    <a:lnTo>
                      <a:pt x="8" y="7"/>
                    </a:lnTo>
                    <a:lnTo>
                      <a:pt x="7" y="8"/>
                    </a:lnTo>
                    <a:lnTo>
                      <a:pt x="3" y="8"/>
                    </a:lnTo>
                    <a:lnTo>
                      <a:pt x="0" y="10"/>
                    </a:lnTo>
                    <a:lnTo>
                      <a:pt x="3" y="12"/>
                    </a:lnTo>
                    <a:lnTo>
                      <a:pt x="7" y="12"/>
                    </a:lnTo>
                    <a:lnTo>
                      <a:pt x="10" y="9"/>
                    </a:lnTo>
                    <a:lnTo>
                      <a:pt x="11" y="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5" name="Freeform 1645">
                <a:extLst>
                  <a:ext uri="{FF2B5EF4-FFF2-40B4-BE49-F238E27FC236}">
                    <a16:creationId xmlns:a16="http://schemas.microsoft.com/office/drawing/2014/main" id="{577EA5FE-706D-9F6F-CC75-CF338ED51E8A}"/>
                  </a:ext>
                </a:extLst>
              </p:cNvPr>
              <p:cNvSpPr>
                <a:spLocks/>
              </p:cNvSpPr>
              <p:nvPr/>
            </p:nvSpPr>
            <p:spPr bwMode="auto">
              <a:xfrm>
                <a:off x="7038975" y="6324600"/>
                <a:ext cx="22225" cy="19050"/>
              </a:xfrm>
              <a:custGeom>
                <a:avLst/>
                <a:gdLst/>
                <a:ahLst/>
                <a:cxnLst>
                  <a:cxn ang="0">
                    <a:pos x="11" y="9"/>
                  </a:cxn>
                  <a:cxn ang="0">
                    <a:pos x="13" y="8"/>
                  </a:cxn>
                  <a:cxn ang="0">
                    <a:pos x="14" y="5"/>
                  </a:cxn>
                  <a:cxn ang="0">
                    <a:pos x="14" y="3"/>
                  </a:cxn>
                  <a:cxn ang="0">
                    <a:pos x="13" y="2"/>
                  </a:cxn>
                  <a:cxn ang="0">
                    <a:pos x="11" y="0"/>
                  </a:cxn>
                  <a:cxn ang="0">
                    <a:pos x="9" y="0"/>
                  </a:cxn>
                  <a:cxn ang="0">
                    <a:pos x="7" y="2"/>
                  </a:cxn>
                  <a:cxn ang="0">
                    <a:pos x="8" y="7"/>
                  </a:cxn>
                  <a:cxn ang="0">
                    <a:pos x="7" y="8"/>
                  </a:cxn>
                  <a:cxn ang="0">
                    <a:pos x="3" y="8"/>
                  </a:cxn>
                  <a:cxn ang="0">
                    <a:pos x="0" y="10"/>
                  </a:cxn>
                  <a:cxn ang="0">
                    <a:pos x="3" y="12"/>
                  </a:cxn>
                  <a:cxn ang="0">
                    <a:pos x="7" y="12"/>
                  </a:cxn>
                  <a:cxn ang="0">
                    <a:pos x="10" y="9"/>
                  </a:cxn>
                  <a:cxn ang="0">
                    <a:pos x="11" y="9"/>
                  </a:cxn>
                </a:cxnLst>
                <a:rect l="0" t="0" r="r" b="b"/>
                <a:pathLst>
                  <a:path w="14" h="12">
                    <a:moveTo>
                      <a:pt x="11" y="9"/>
                    </a:moveTo>
                    <a:lnTo>
                      <a:pt x="13" y="8"/>
                    </a:lnTo>
                    <a:lnTo>
                      <a:pt x="14" y="5"/>
                    </a:lnTo>
                    <a:lnTo>
                      <a:pt x="14" y="3"/>
                    </a:lnTo>
                    <a:lnTo>
                      <a:pt x="13" y="2"/>
                    </a:lnTo>
                    <a:lnTo>
                      <a:pt x="11" y="0"/>
                    </a:lnTo>
                    <a:lnTo>
                      <a:pt x="9" y="0"/>
                    </a:lnTo>
                    <a:lnTo>
                      <a:pt x="7" y="2"/>
                    </a:lnTo>
                    <a:lnTo>
                      <a:pt x="8" y="7"/>
                    </a:lnTo>
                    <a:lnTo>
                      <a:pt x="7" y="8"/>
                    </a:lnTo>
                    <a:lnTo>
                      <a:pt x="3" y="8"/>
                    </a:lnTo>
                    <a:lnTo>
                      <a:pt x="0" y="10"/>
                    </a:lnTo>
                    <a:lnTo>
                      <a:pt x="3" y="12"/>
                    </a:lnTo>
                    <a:lnTo>
                      <a:pt x="7" y="12"/>
                    </a:lnTo>
                    <a:lnTo>
                      <a:pt x="10" y="9"/>
                    </a:lnTo>
                    <a:lnTo>
                      <a:pt x="11" y="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6" name="Freeform 1646">
                <a:extLst>
                  <a:ext uri="{FF2B5EF4-FFF2-40B4-BE49-F238E27FC236}">
                    <a16:creationId xmlns:a16="http://schemas.microsoft.com/office/drawing/2014/main" id="{A05AEDDD-9658-7F82-F155-8CE519B5C418}"/>
                  </a:ext>
                </a:extLst>
              </p:cNvPr>
              <p:cNvSpPr>
                <a:spLocks/>
              </p:cNvSpPr>
              <p:nvPr/>
            </p:nvSpPr>
            <p:spPr bwMode="auto">
              <a:xfrm>
                <a:off x="7038975" y="6324600"/>
                <a:ext cx="22225" cy="19050"/>
              </a:xfrm>
              <a:custGeom>
                <a:avLst/>
                <a:gdLst/>
                <a:ahLst/>
                <a:cxnLst>
                  <a:cxn ang="0">
                    <a:pos x="11" y="9"/>
                  </a:cxn>
                  <a:cxn ang="0">
                    <a:pos x="13" y="8"/>
                  </a:cxn>
                  <a:cxn ang="0">
                    <a:pos x="14" y="5"/>
                  </a:cxn>
                  <a:cxn ang="0">
                    <a:pos x="14" y="3"/>
                  </a:cxn>
                  <a:cxn ang="0">
                    <a:pos x="13" y="2"/>
                  </a:cxn>
                  <a:cxn ang="0">
                    <a:pos x="11" y="0"/>
                  </a:cxn>
                  <a:cxn ang="0">
                    <a:pos x="9" y="0"/>
                  </a:cxn>
                  <a:cxn ang="0">
                    <a:pos x="7" y="2"/>
                  </a:cxn>
                  <a:cxn ang="0">
                    <a:pos x="8" y="7"/>
                  </a:cxn>
                  <a:cxn ang="0">
                    <a:pos x="7" y="8"/>
                  </a:cxn>
                  <a:cxn ang="0">
                    <a:pos x="3" y="8"/>
                  </a:cxn>
                  <a:cxn ang="0">
                    <a:pos x="0" y="10"/>
                  </a:cxn>
                  <a:cxn ang="0">
                    <a:pos x="3" y="12"/>
                  </a:cxn>
                  <a:cxn ang="0">
                    <a:pos x="7" y="12"/>
                  </a:cxn>
                  <a:cxn ang="0">
                    <a:pos x="10" y="9"/>
                  </a:cxn>
                  <a:cxn ang="0">
                    <a:pos x="11" y="9"/>
                  </a:cxn>
                </a:cxnLst>
                <a:rect l="0" t="0" r="r" b="b"/>
                <a:pathLst>
                  <a:path w="14" h="12">
                    <a:moveTo>
                      <a:pt x="11" y="9"/>
                    </a:moveTo>
                    <a:lnTo>
                      <a:pt x="13" y="8"/>
                    </a:lnTo>
                    <a:lnTo>
                      <a:pt x="14" y="5"/>
                    </a:lnTo>
                    <a:lnTo>
                      <a:pt x="14" y="3"/>
                    </a:lnTo>
                    <a:lnTo>
                      <a:pt x="13" y="2"/>
                    </a:lnTo>
                    <a:lnTo>
                      <a:pt x="11" y="0"/>
                    </a:lnTo>
                    <a:lnTo>
                      <a:pt x="9" y="0"/>
                    </a:lnTo>
                    <a:lnTo>
                      <a:pt x="7" y="2"/>
                    </a:lnTo>
                    <a:lnTo>
                      <a:pt x="8" y="7"/>
                    </a:lnTo>
                    <a:lnTo>
                      <a:pt x="7" y="8"/>
                    </a:lnTo>
                    <a:lnTo>
                      <a:pt x="3" y="8"/>
                    </a:lnTo>
                    <a:lnTo>
                      <a:pt x="0" y="10"/>
                    </a:lnTo>
                    <a:lnTo>
                      <a:pt x="3" y="12"/>
                    </a:lnTo>
                    <a:lnTo>
                      <a:pt x="7" y="12"/>
                    </a:lnTo>
                    <a:lnTo>
                      <a:pt x="10" y="9"/>
                    </a:lnTo>
                    <a:lnTo>
                      <a:pt x="11" y="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7" name="Freeform 1647">
                <a:extLst>
                  <a:ext uri="{FF2B5EF4-FFF2-40B4-BE49-F238E27FC236}">
                    <a16:creationId xmlns:a16="http://schemas.microsoft.com/office/drawing/2014/main" id="{CA5EED7E-87C4-8EF2-46AE-7831C55A20CC}"/>
                  </a:ext>
                </a:extLst>
              </p:cNvPr>
              <p:cNvSpPr>
                <a:spLocks/>
              </p:cNvSpPr>
              <p:nvPr/>
            </p:nvSpPr>
            <p:spPr bwMode="auto">
              <a:xfrm>
                <a:off x="7096125" y="6319838"/>
                <a:ext cx="53975" cy="82550"/>
              </a:xfrm>
              <a:custGeom>
                <a:avLst/>
                <a:gdLst/>
                <a:ahLst/>
                <a:cxnLst>
                  <a:cxn ang="0">
                    <a:pos x="23" y="52"/>
                  </a:cxn>
                  <a:cxn ang="0">
                    <a:pos x="26" y="49"/>
                  </a:cxn>
                  <a:cxn ang="0">
                    <a:pos x="26" y="48"/>
                  </a:cxn>
                  <a:cxn ang="0">
                    <a:pos x="31" y="43"/>
                  </a:cxn>
                  <a:cxn ang="0">
                    <a:pos x="34" y="32"/>
                  </a:cxn>
                  <a:cxn ang="0">
                    <a:pos x="34" y="29"/>
                  </a:cxn>
                  <a:cxn ang="0">
                    <a:pos x="33" y="26"/>
                  </a:cxn>
                  <a:cxn ang="0">
                    <a:pos x="33" y="17"/>
                  </a:cxn>
                  <a:cxn ang="0">
                    <a:pos x="30" y="13"/>
                  </a:cxn>
                  <a:cxn ang="0">
                    <a:pos x="30" y="2"/>
                  </a:cxn>
                  <a:cxn ang="0">
                    <a:pos x="26" y="2"/>
                  </a:cxn>
                  <a:cxn ang="0">
                    <a:pos x="20" y="0"/>
                  </a:cxn>
                  <a:cxn ang="0">
                    <a:pos x="18" y="0"/>
                  </a:cxn>
                  <a:cxn ang="0">
                    <a:pos x="15" y="0"/>
                  </a:cxn>
                  <a:cxn ang="0">
                    <a:pos x="14" y="0"/>
                  </a:cxn>
                  <a:cxn ang="0">
                    <a:pos x="9" y="0"/>
                  </a:cxn>
                  <a:cxn ang="0">
                    <a:pos x="5" y="1"/>
                  </a:cxn>
                  <a:cxn ang="0">
                    <a:pos x="3" y="2"/>
                  </a:cxn>
                  <a:cxn ang="0">
                    <a:pos x="0" y="5"/>
                  </a:cxn>
                  <a:cxn ang="0">
                    <a:pos x="0" y="7"/>
                  </a:cxn>
                  <a:cxn ang="0">
                    <a:pos x="3" y="11"/>
                  </a:cxn>
                  <a:cxn ang="0">
                    <a:pos x="5" y="13"/>
                  </a:cxn>
                  <a:cxn ang="0">
                    <a:pos x="10" y="16"/>
                  </a:cxn>
                  <a:cxn ang="0">
                    <a:pos x="13" y="17"/>
                  </a:cxn>
                  <a:cxn ang="0">
                    <a:pos x="14" y="18"/>
                  </a:cxn>
                  <a:cxn ang="0">
                    <a:pos x="14" y="22"/>
                  </a:cxn>
                  <a:cxn ang="0">
                    <a:pos x="15" y="23"/>
                  </a:cxn>
                  <a:cxn ang="0">
                    <a:pos x="20" y="29"/>
                  </a:cxn>
                  <a:cxn ang="0">
                    <a:pos x="20" y="31"/>
                  </a:cxn>
                  <a:cxn ang="0">
                    <a:pos x="18" y="32"/>
                  </a:cxn>
                  <a:cxn ang="0">
                    <a:pos x="17" y="36"/>
                  </a:cxn>
                  <a:cxn ang="0">
                    <a:pos x="15" y="37"/>
                  </a:cxn>
                  <a:cxn ang="0">
                    <a:pos x="10" y="38"/>
                  </a:cxn>
                  <a:cxn ang="0">
                    <a:pos x="9" y="41"/>
                  </a:cxn>
                  <a:cxn ang="0">
                    <a:pos x="14" y="46"/>
                  </a:cxn>
                  <a:cxn ang="0">
                    <a:pos x="17" y="48"/>
                  </a:cxn>
                  <a:cxn ang="0">
                    <a:pos x="21" y="52"/>
                  </a:cxn>
                  <a:cxn ang="0">
                    <a:pos x="23" y="52"/>
                  </a:cxn>
                </a:cxnLst>
                <a:rect l="0" t="0" r="r" b="b"/>
                <a:pathLst>
                  <a:path w="34" h="52">
                    <a:moveTo>
                      <a:pt x="23" y="52"/>
                    </a:moveTo>
                    <a:lnTo>
                      <a:pt x="26" y="49"/>
                    </a:lnTo>
                    <a:lnTo>
                      <a:pt x="26" y="48"/>
                    </a:lnTo>
                    <a:lnTo>
                      <a:pt x="31" y="43"/>
                    </a:lnTo>
                    <a:lnTo>
                      <a:pt x="34" y="32"/>
                    </a:lnTo>
                    <a:lnTo>
                      <a:pt x="34" y="29"/>
                    </a:lnTo>
                    <a:lnTo>
                      <a:pt x="33" y="26"/>
                    </a:lnTo>
                    <a:lnTo>
                      <a:pt x="33" y="17"/>
                    </a:lnTo>
                    <a:lnTo>
                      <a:pt x="30" y="13"/>
                    </a:lnTo>
                    <a:lnTo>
                      <a:pt x="30" y="2"/>
                    </a:lnTo>
                    <a:lnTo>
                      <a:pt x="26" y="2"/>
                    </a:lnTo>
                    <a:lnTo>
                      <a:pt x="20" y="0"/>
                    </a:lnTo>
                    <a:lnTo>
                      <a:pt x="18" y="0"/>
                    </a:lnTo>
                    <a:lnTo>
                      <a:pt x="15" y="0"/>
                    </a:lnTo>
                    <a:lnTo>
                      <a:pt x="14" y="0"/>
                    </a:lnTo>
                    <a:lnTo>
                      <a:pt x="9" y="0"/>
                    </a:lnTo>
                    <a:lnTo>
                      <a:pt x="5" y="1"/>
                    </a:lnTo>
                    <a:lnTo>
                      <a:pt x="3" y="2"/>
                    </a:lnTo>
                    <a:lnTo>
                      <a:pt x="0" y="5"/>
                    </a:lnTo>
                    <a:lnTo>
                      <a:pt x="0" y="7"/>
                    </a:lnTo>
                    <a:lnTo>
                      <a:pt x="3" y="11"/>
                    </a:lnTo>
                    <a:lnTo>
                      <a:pt x="5" y="13"/>
                    </a:lnTo>
                    <a:lnTo>
                      <a:pt x="10" y="16"/>
                    </a:lnTo>
                    <a:lnTo>
                      <a:pt x="13" y="17"/>
                    </a:lnTo>
                    <a:lnTo>
                      <a:pt x="14" y="18"/>
                    </a:lnTo>
                    <a:lnTo>
                      <a:pt x="14" y="22"/>
                    </a:lnTo>
                    <a:lnTo>
                      <a:pt x="15" y="23"/>
                    </a:lnTo>
                    <a:lnTo>
                      <a:pt x="20" y="29"/>
                    </a:lnTo>
                    <a:lnTo>
                      <a:pt x="20" y="31"/>
                    </a:lnTo>
                    <a:lnTo>
                      <a:pt x="18" y="32"/>
                    </a:lnTo>
                    <a:lnTo>
                      <a:pt x="17" y="36"/>
                    </a:lnTo>
                    <a:lnTo>
                      <a:pt x="15" y="37"/>
                    </a:lnTo>
                    <a:lnTo>
                      <a:pt x="10" y="38"/>
                    </a:lnTo>
                    <a:lnTo>
                      <a:pt x="9" y="41"/>
                    </a:lnTo>
                    <a:lnTo>
                      <a:pt x="14" y="46"/>
                    </a:lnTo>
                    <a:lnTo>
                      <a:pt x="17" y="48"/>
                    </a:lnTo>
                    <a:lnTo>
                      <a:pt x="21" y="52"/>
                    </a:lnTo>
                    <a:lnTo>
                      <a:pt x="23" y="5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8" name="Freeform 1648">
                <a:extLst>
                  <a:ext uri="{FF2B5EF4-FFF2-40B4-BE49-F238E27FC236}">
                    <a16:creationId xmlns:a16="http://schemas.microsoft.com/office/drawing/2014/main" id="{356E63DA-CDD6-C84D-911F-A6A4829B373E}"/>
                  </a:ext>
                </a:extLst>
              </p:cNvPr>
              <p:cNvSpPr>
                <a:spLocks/>
              </p:cNvSpPr>
              <p:nvPr/>
            </p:nvSpPr>
            <p:spPr bwMode="auto">
              <a:xfrm>
                <a:off x="7096125" y="6319838"/>
                <a:ext cx="53975" cy="82550"/>
              </a:xfrm>
              <a:custGeom>
                <a:avLst/>
                <a:gdLst/>
                <a:ahLst/>
                <a:cxnLst>
                  <a:cxn ang="0">
                    <a:pos x="23" y="52"/>
                  </a:cxn>
                  <a:cxn ang="0">
                    <a:pos x="26" y="49"/>
                  </a:cxn>
                  <a:cxn ang="0">
                    <a:pos x="26" y="48"/>
                  </a:cxn>
                  <a:cxn ang="0">
                    <a:pos x="31" y="43"/>
                  </a:cxn>
                  <a:cxn ang="0">
                    <a:pos x="34" y="32"/>
                  </a:cxn>
                  <a:cxn ang="0">
                    <a:pos x="34" y="29"/>
                  </a:cxn>
                  <a:cxn ang="0">
                    <a:pos x="33" y="26"/>
                  </a:cxn>
                  <a:cxn ang="0">
                    <a:pos x="33" y="17"/>
                  </a:cxn>
                  <a:cxn ang="0">
                    <a:pos x="30" y="13"/>
                  </a:cxn>
                  <a:cxn ang="0">
                    <a:pos x="30" y="2"/>
                  </a:cxn>
                  <a:cxn ang="0">
                    <a:pos x="26" y="2"/>
                  </a:cxn>
                  <a:cxn ang="0">
                    <a:pos x="20" y="0"/>
                  </a:cxn>
                  <a:cxn ang="0">
                    <a:pos x="18" y="0"/>
                  </a:cxn>
                  <a:cxn ang="0">
                    <a:pos x="15" y="0"/>
                  </a:cxn>
                  <a:cxn ang="0">
                    <a:pos x="14" y="0"/>
                  </a:cxn>
                  <a:cxn ang="0">
                    <a:pos x="9" y="0"/>
                  </a:cxn>
                  <a:cxn ang="0">
                    <a:pos x="5" y="1"/>
                  </a:cxn>
                  <a:cxn ang="0">
                    <a:pos x="3" y="2"/>
                  </a:cxn>
                  <a:cxn ang="0">
                    <a:pos x="0" y="5"/>
                  </a:cxn>
                  <a:cxn ang="0">
                    <a:pos x="0" y="7"/>
                  </a:cxn>
                  <a:cxn ang="0">
                    <a:pos x="3" y="11"/>
                  </a:cxn>
                  <a:cxn ang="0">
                    <a:pos x="5" y="13"/>
                  </a:cxn>
                  <a:cxn ang="0">
                    <a:pos x="10" y="16"/>
                  </a:cxn>
                  <a:cxn ang="0">
                    <a:pos x="13" y="17"/>
                  </a:cxn>
                  <a:cxn ang="0">
                    <a:pos x="14" y="18"/>
                  </a:cxn>
                  <a:cxn ang="0">
                    <a:pos x="14" y="22"/>
                  </a:cxn>
                  <a:cxn ang="0">
                    <a:pos x="15" y="23"/>
                  </a:cxn>
                  <a:cxn ang="0">
                    <a:pos x="20" y="29"/>
                  </a:cxn>
                  <a:cxn ang="0">
                    <a:pos x="20" y="31"/>
                  </a:cxn>
                  <a:cxn ang="0">
                    <a:pos x="18" y="32"/>
                  </a:cxn>
                  <a:cxn ang="0">
                    <a:pos x="17" y="36"/>
                  </a:cxn>
                  <a:cxn ang="0">
                    <a:pos x="15" y="37"/>
                  </a:cxn>
                  <a:cxn ang="0">
                    <a:pos x="10" y="38"/>
                  </a:cxn>
                  <a:cxn ang="0">
                    <a:pos x="9" y="41"/>
                  </a:cxn>
                  <a:cxn ang="0">
                    <a:pos x="14" y="46"/>
                  </a:cxn>
                  <a:cxn ang="0">
                    <a:pos x="17" y="48"/>
                  </a:cxn>
                  <a:cxn ang="0">
                    <a:pos x="21" y="52"/>
                  </a:cxn>
                  <a:cxn ang="0">
                    <a:pos x="23" y="52"/>
                  </a:cxn>
                </a:cxnLst>
                <a:rect l="0" t="0" r="r" b="b"/>
                <a:pathLst>
                  <a:path w="34" h="52">
                    <a:moveTo>
                      <a:pt x="23" y="52"/>
                    </a:moveTo>
                    <a:lnTo>
                      <a:pt x="26" y="49"/>
                    </a:lnTo>
                    <a:lnTo>
                      <a:pt x="26" y="48"/>
                    </a:lnTo>
                    <a:lnTo>
                      <a:pt x="31" y="43"/>
                    </a:lnTo>
                    <a:lnTo>
                      <a:pt x="34" y="32"/>
                    </a:lnTo>
                    <a:lnTo>
                      <a:pt x="34" y="29"/>
                    </a:lnTo>
                    <a:lnTo>
                      <a:pt x="33" y="26"/>
                    </a:lnTo>
                    <a:lnTo>
                      <a:pt x="33" y="17"/>
                    </a:lnTo>
                    <a:lnTo>
                      <a:pt x="30" y="13"/>
                    </a:lnTo>
                    <a:lnTo>
                      <a:pt x="30" y="2"/>
                    </a:lnTo>
                    <a:lnTo>
                      <a:pt x="26" y="2"/>
                    </a:lnTo>
                    <a:lnTo>
                      <a:pt x="20" y="0"/>
                    </a:lnTo>
                    <a:lnTo>
                      <a:pt x="18" y="0"/>
                    </a:lnTo>
                    <a:lnTo>
                      <a:pt x="15" y="0"/>
                    </a:lnTo>
                    <a:lnTo>
                      <a:pt x="14" y="0"/>
                    </a:lnTo>
                    <a:lnTo>
                      <a:pt x="9" y="0"/>
                    </a:lnTo>
                    <a:lnTo>
                      <a:pt x="5" y="1"/>
                    </a:lnTo>
                    <a:lnTo>
                      <a:pt x="3" y="2"/>
                    </a:lnTo>
                    <a:lnTo>
                      <a:pt x="0" y="5"/>
                    </a:lnTo>
                    <a:lnTo>
                      <a:pt x="0" y="7"/>
                    </a:lnTo>
                    <a:lnTo>
                      <a:pt x="3" y="11"/>
                    </a:lnTo>
                    <a:lnTo>
                      <a:pt x="5" y="13"/>
                    </a:lnTo>
                    <a:lnTo>
                      <a:pt x="10" y="16"/>
                    </a:lnTo>
                    <a:lnTo>
                      <a:pt x="13" y="17"/>
                    </a:lnTo>
                    <a:lnTo>
                      <a:pt x="14" y="18"/>
                    </a:lnTo>
                    <a:lnTo>
                      <a:pt x="14" y="22"/>
                    </a:lnTo>
                    <a:lnTo>
                      <a:pt x="15" y="23"/>
                    </a:lnTo>
                    <a:lnTo>
                      <a:pt x="20" y="29"/>
                    </a:lnTo>
                    <a:lnTo>
                      <a:pt x="20" y="31"/>
                    </a:lnTo>
                    <a:lnTo>
                      <a:pt x="18" y="32"/>
                    </a:lnTo>
                    <a:lnTo>
                      <a:pt x="17" y="36"/>
                    </a:lnTo>
                    <a:lnTo>
                      <a:pt x="15" y="37"/>
                    </a:lnTo>
                    <a:lnTo>
                      <a:pt x="10" y="38"/>
                    </a:lnTo>
                    <a:lnTo>
                      <a:pt x="9" y="41"/>
                    </a:lnTo>
                    <a:lnTo>
                      <a:pt x="14" y="46"/>
                    </a:lnTo>
                    <a:lnTo>
                      <a:pt x="17" y="48"/>
                    </a:lnTo>
                    <a:lnTo>
                      <a:pt x="21" y="52"/>
                    </a:lnTo>
                    <a:lnTo>
                      <a:pt x="23" y="5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59" name="Freeform 1649">
                <a:extLst>
                  <a:ext uri="{FF2B5EF4-FFF2-40B4-BE49-F238E27FC236}">
                    <a16:creationId xmlns:a16="http://schemas.microsoft.com/office/drawing/2014/main" id="{622DA4B8-CB44-A405-204D-EAB2CE3112B0}"/>
                  </a:ext>
                </a:extLst>
              </p:cNvPr>
              <p:cNvSpPr>
                <a:spLocks/>
              </p:cNvSpPr>
              <p:nvPr/>
            </p:nvSpPr>
            <p:spPr bwMode="auto">
              <a:xfrm>
                <a:off x="7096125" y="6319838"/>
                <a:ext cx="53975" cy="82550"/>
              </a:xfrm>
              <a:custGeom>
                <a:avLst/>
                <a:gdLst/>
                <a:ahLst/>
                <a:cxnLst>
                  <a:cxn ang="0">
                    <a:pos x="23" y="52"/>
                  </a:cxn>
                  <a:cxn ang="0">
                    <a:pos x="26" y="49"/>
                  </a:cxn>
                  <a:cxn ang="0">
                    <a:pos x="26" y="48"/>
                  </a:cxn>
                  <a:cxn ang="0">
                    <a:pos x="31" y="43"/>
                  </a:cxn>
                  <a:cxn ang="0">
                    <a:pos x="34" y="32"/>
                  </a:cxn>
                  <a:cxn ang="0">
                    <a:pos x="34" y="29"/>
                  </a:cxn>
                  <a:cxn ang="0">
                    <a:pos x="33" y="26"/>
                  </a:cxn>
                  <a:cxn ang="0">
                    <a:pos x="33" y="17"/>
                  </a:cxn>
                  <a:cxn ang="0">
                    <a:pos x="30" y="13"/>
                  </a:cxn>
                  <a:cxn ang="0">
                    <a:pos x="30" y="2"/>
                  </a:cxn>
                  <a:cxn ang="0">
                    <a:pos x="26" y="2"/>
                  </a:cxn>
                  <a:cxn ang="0">
                    <a:pos x="20" y="0"/>
                  </a:cxn>
                  <a:cxn ang="0">
                    <a:pos x="18" y="0"/>
                  </a:cxn>
                  <a:cxn ang="0">
                    <a:pos x="15" y="0"/>
                  </a:cxn>
                  <a:cxn ang="0">
                    <a:pos x="14" y="0"/>
                  </a:cxn>
                  <a:cxn ang="0">
                    <a:pos x="9" y="0"/>
                  </a:cxn>
                  <a:cxn ang="0">
                    <a:pos x="5" y="1"/>
                  </a:cxn>
                  <a:cxn ang="0">
                    <a:pos x="3" y="2"/>
                  </a:cxn>
                  <a:cxn ang="0">
                    <a:pos x="0" y="5"/>
                  </a:cxn>
                  <a:cxn ang="0">
                    <a:pos x="0" y="7"/>
                  </a:cxn>
                  <a:cxn ang="0">
                    <a:pos x="3" y="11"/>
                  </a:cxn>
                  <a:cxn ang="0">
                    <a:pos x="5" y="13"/>
                  </a:cxn>
                  <a:cxn ang="0">
                    <a:pos x="10" y="16"/>
                  </a:cxn>
                  <a:cxn ang="0">
                    <a:pos x="13" y="17"/>
                  </a:cxn>
                  <a:cxn ang="0">
                    <a:pos x="14" y="18"/>
                  </a:cxn>
                  <a:cxn ang="0">
                    <a:pos x="14" y="22"/>
                  </a:cxn>
                  <a:cxn ang="0">
                    <a:pos x="15" y="23"/>
                  </a:cxn>
                  <a:cxn ang="0">
                    <a:pos x="20" y="29"/>
                  </a:cxn>
                  <a:cxn ang="0">
                    <a:pos x="20" y="31"/>
                  </a:cxn>
                  <a:cxn ang="0">
                    <a:pos x="18" y="32"/>
                  </a:cxn>
                  <a:cxn ang="0">
                    <a:pos x="17" y="36"/>
                  </a:cxn>
                  <a:cxn ang="0">
                    <a:pos x="15" y="37"/>
                  </a:cxn>
                  <a:cxn ang="0">
                    <a:pos x="10" y="38"/>
                  </a:cxn>
                  <a:cxn ang="0">
                    <a:pos x="9" y="41"/>
                  </a:cxn>
                  <a:cxn ang="0">
                    <a:pos x="14" y="46"/>
                  </a:cxn>
                  <a:cxn ang="0">
                    <a:pos x="17" y="48"/>
                  </a:cxn>
                  <a:cxn ang="0">
                    <a:pos x="21" y="52"/>
                  </a:cxn>
                  <a:cxn ang="0">
                    <a:pos x="23" y="52"/>
                  </a:cxn>
                </a:cxnLst>
                <a:rect l="0" t="0" r="r" b="b"/>
                <a:pathLst>
                  <a:path w="34" h="52">
                    <a:moveTo>
                      <a:pt x="23" y="52"/>
                    </a:moveTo>
                    <a:lnTo>
                      <a:pt x="26" y="49"/>
                    </a:lnTo>
                    <a:lnTo>
                      <a:pt x="26" y="48"/>
                    </a:lnTo>
                    <a:lnTo>
                      <a:pt x="31" y="43"/>
                    </a:lnTo>
                    <a:lnTo>
                      <a:pt x="34" y="32"/>
                    </a:lnTo>
                    <a:lnTo>
                      <a:pt x="34" y="29"/>
                    </a:lnTo>
                    <a:lnTo>
                      <a:pt x="33" y="26"/>
                    </a:lnTo>
                    <a:lnTo>
                      <a:pt x="33" y="17"/>
                    </a:lnTo>
                    <a:lnTo>
                      <a:pt x="30" y="13"/>
                    </a:lnTo>
                    <a:lnTo>
                      <a:pt x="30" y="2"/>
                    </a:lnTo>
                    <a:lnTo>
                      <a:pt x="26" y="2"/>
                    </a:lnTo>
                    <a:lnTo>
                      <a:pt x="20" y="0"/>
                    </a:lnTo>
                    <a:lnTo>
                      <a:pt x="18" y="0"/>
                    </a:lnTo>
                    <a:lnTo>
                      <a:pt x="15" y="0"/>
                    </a:lnTo>
                    <a:lnTo>
                      <a:pt x="14" y="0"/>
                    </a:lnTo>
                    <a:lnTo>
                      <a:pt x="9" y="0"/>
                    </a:lnTo>
                    <a:lnTo>
                      <a:pt x="5" y="1"/>
                    </a:lnTo>
                    <a:lnTo>
                      <a:pt x="3" y="2"/>
                    </a:lnTo>
                    <a:lnTo>
                      <a:pt x="0" y="5"/>
                    </a:lnTo>
                    <a:lnTo>
                      <a:pt x="0" y="7"/>
                    </a:lnTo>
                    <a:lnTo>
                      <a:pt x="3" y="11"/>
                    </a:lnTo>
                    <a:lnTo>
                      <a:pt x="5" y="13"/>
                    </a:lnTo>
                    <a:lnTo>
                      <a:pt x="10" y="16"/>
                    </a:lnTo>
                    <a:lnTo>
                      <a:pt x="13" y="17"/>
                    </a:lnTo>
                    <a:lnTo>
                      <a:pt x="14" y="18"/>
                    </a:lnTo>
                    <a:lnTo>
                      <a:pt x="14" y="22"/>
                    </a:lnTo>
                    <a:lnTo>
                      <a:pt x="15" y="23"/>
                    </a:lnTo>
                    <a:lnTo>
                      <a:pt x="20" y="29"/>
                    </a:lnTo>
                    <a:lnTo>
                      <a:pt x="20" y="31"/>
                    </a:lnTo>
                    <a:lnTo>
                      <a:pt x="18" y="32"/>
                    </a:lnTo>
                    <a:lnTo>
                      <a:pt x="17" y="36"/>
                    </a:lnTo>
                    <a:lnTo>
                      <a:pt x="15" y="37"/>
                    </a:lnTo>
                    <a:lnTo>
                      <a:pt x="10" y="38"/>
                    </a:lnTo>
                    <a:lnTo>
                      <a:pt x="9" y="41"/>
                    </a:lnTo>
                    <a:lnTo>
                      <a:pt x="14" y="46"/>
                    </a:lnTo>
                    <a:lnTo>
                      <a:pt x="17" y="48"/>
                    </a:lnTo>
                    <a:lnTo>
                      <a:pt x="21" y="52"/>
                    </a:lnTo>
                    <a:lnTo>
                      <a:pt x="23" y="5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0" name="Freeform 1650">
                <a:extLst>
                  <a:ext uri="{FF2B5EF4-FFF2-40B4-BE49-F238E27FC236}">
                    <a16:creationId xmlns:a16="http://schemas.microsoft.com/office/drawing/2014/main" id="{3E4FD565-6931-C15E-4965-8A32C2CD45FC}"/>
                  </a:ext>
                </a:extLst>
              </p:cNvPr>
              <p:cNvSpPr>
                <a:spLocks/>
              </p:cNvSpPr>
              <p:nvPr/>
            </p:nvSpPr>
            <p:spPr bwMode="auto">
              <a:xfrm>
                <a:off x="7096125" y="6319838"/>
                <a:ext cx="53975" cy="82550"/>
              </a:xfrm>
              <a:custGeom>
                <a:avLst/>
                <a:gdLst/>
                <a:ahLst/>
                <a:cxnLst>
                  <a:cxn ang="0">
                    <a:pos x="23" y="52"/>
                  </a:cxn>
                  <a:cxn ang="0">
                    <a:pos x="26" y="49"/>
                  </a:cxn>
                  <a:cxn ang="0">
                    <a:pos x="26" y="48"/>
                  </a:cxn>
                  <a:cxn ang="0">
                    <a:pos x="31" y="43"/>
                  </a:cxn>
                  <a:cxn ang="0">
                    <a:pos x="34" y="32"/>
                  </a:cxn>
                  <a:cxn ang="0">
                    <a:pos x="34" y="29"/>
                  </a:cxn>
                  <a:cxn ang="0">
                    <a:pos x="33" y="26"/>
                  </a:cxn>
                  <a:cxn ang="0">
                    <a:pos x="33" y="17"/>
                  </a:cxn>
                  <a:cxn ang="0">
                    <a:pos x="30" y="13"/>
                  </a:cxn>
                  <a:cxn ang="0">
                    <a:pos x="30" y="2"/>
                  </a:cxn>
                  <a:cxn ang="0">
                    <a:pos x="26" y="2"/>
                  </a:cxn>
                  <a:cxn ang="0">
                    <a:pos x="20" y="0"/>
                  </a:cxn>
                  <a:cxn ang="0">
                    <a:pos x="18" y="0"/>
                  </a:cxn>
                  <a:cxn ang="0">
                    <a:pos x="15" y="0"/>
                  </a:cxn>
                  <a:cxn ang="0">
                    <a:pos x="14" y="0"/>
                  </a:cxn>
                  <a:cxn ang="0">
                    <a:pos x="9" y="0"/>
                  </a:cxn>
                  <a:cxn ang="0">
                    <a:pos x="5" y="1"/>
                  </a:cxn>
                  <a:cxn ang="0">
                    <a:pos x="3" y="2"/>
                  </a:cxn>
                  <a:cxn ang="0">
                    <a:pos x="0" y="5"/>
                  </a:cxn>
                  <a:cxn ang="0">
                    <a:pos x="0" y="7"/>
                  </a:cxn>
                  <a:cxn ang="0">
                    <a:pos x="3" y="11"/>
                  </a:cxn>
                  <a:cxn ang="0">
                    <a:pos x="5" y="13"/>
                  </a:cxn>
                  <a:cxn ang="0">
                    <a:pos x="10" y="16"/>
                  </a:cxn>
                  <a:cxn ang="0">
                    <a:pos x="13" y="17"/>
                  </a:cxn>
                  <a:cxn ang="0">
                    <a:pos x="14" y="18"/>
                  </a:cxn>
                  <a:cxn ang="0">
                    <a:pos x="14" y="22"/>
                  </a:cxn>
                  <a:cxn ang="0">
                    <a:pos x="15" y="23"/>
                  </a:cxn>
                  <a:cxn ang="0">
                    <a:pos x="20" y="29"/>
                  </a:cxn>
                  <a:cxn ang="0">
                    <a:pos x="20" y="31"/>
                  </a:cxn>
                  <a:cxn ang="0">
                    <a:pos x="18" y="32"/>
                  </a:cxn>
                  <a:cxn ang="0">
                    <a:pos x="17" y="36"/>
                  </a:cxn>
                  <a:cxn ang="0">
                    <a:pos x="15" y="37"/>
                  </a:cxn>
                  <a:cxn ang="0">
                    <a:pos x="10" y="38"/>
                  </a:cxn>
                  <a:cxn ang="0">
                    <a:pos x="9" y="41"/>
                  </a:cxn>
                  <a:cxn ang="0">
                    <a:pos x="14" y="46"/>
                  </a:cxn>
                  <a:cxn ang="0">
                    <a:pos x="17" y="48"/>
                  </a:cxn>
                  <a:cxn ang="0">
                    <a:pos x="21" y="52"/>
                  </a:cxn>
                  <a:cxn ang="0">
                    <a:pos x="23" y="52"/>
                  </a:cxn>
                </a:cxnLst>
                <a:rect l="0" t="0" r="r" b="b"/>
                <a:pathLst>
                  <a:path w="34" h="52">
                    <a:moveTo>
                      <a:pt x="23" y="52"/>
                    </a:moveTo>
                    <a:lnTo>
                      <a:pt x="26" y="49"/>
                    </a:lnTo>
                    <a:lnTo>
                      <a:pt x="26" y="48"/>
                    </a:lnTo>
                    <a:lnTo>
                      <a:pt x="31" y="43"/>
                    </a:lnTo>
                    <a:lnTo>
                      <a:pt x="34" y="32"/>
                    </a:lnTo>
                    <a:lnTo>
                      <a:pt x="34" y="29"/>
                    </a:lnTo>
                    <a:lnTo>
                      <a:pt x="33" y="26"/>
                    </a:lnTo>
                    <a:lnTo>
                      <a:pt x="33" y="17"/>
                    </a:lnTo>
                    <a:lnTo>
                      <a:pt x="30" y="13"/>
                    </a:lnTo>
                    <a:lnTo>
                      <a:pt x="30" y="2"/>
                    </a:lnTo>
                    <a:lnTo>
                      <a:pt x="26" y="2"/>
                    </a:lnTo>
                    <a:lnTo>
                      <a:pt x="20" y="0"/>
                    </a:lnTo>
                    <a:lnTo>
                      <a:pt x="18" y="0"/>
                    </a:lnTo>
                    <a:lnTo>
                      <a:pt x="15" y="0"/>
                    </a:lnTo>
                    <a:lnTo>
                      <a:pt x="14" y="0"/>
                    </a:lnTo>
                    <a:lnTo>
                      <a:pt x="9" y="0"/>
                    </a:lnTo>
                    <a:lnTo>
                      <a:pt x="5" y="1"/>
                    </a:lnTo>
                    <a:lnTo>
                      <a:pt x="3" y="2"/>
                    </a:lnTo>
                    <a:lnTo>
                      <a:pt x="0" y="5"/>
                    </a:lnTo>
                    <a:lnTo>
                      <a:pt x="0" y="7"/>
                    </a:lnTo>
                    <a:lnTo>
                      <a:pt x="3" y="11"/>
                    </a:lnTo>
                    <a:lnTo>
                      <a:pt x="5" y="13"/>
                    </a:lnTo>
                    <a:lnTo>
                      <a:pt x="10" y="16"/>
                    </a:lnTo>
                    <a:lnTo>
                      <a:pt x="13" y="17"/>
                    </a:lnTo>
                    <a:lnTo>
                      <a:pt x="14" y="18"/>
                    </a:lnTo>
                    <a:lnTo>
                      <a:pt x="14" y="22"/>
                    </a:lnTo>
                    <a:lnTo>
                      <a:pt x="15" y="23"/>
                    </a:lnTo>
                    <a:lnTo>
                      <a:pt x="20" y="29"/>
                    </a:lnTo>
                    <a:lnTo>
                      <a:pt x="20" y="31"/>
                    </a:lnTo>
                    <a:lnTo>
                      <a:pt x="18" y="32"/>
                    </a:lnTo>
                    <a:lnTo>
                      <a:pt x="17" y="36"/>
                    </a:lnTo>
                    <a:lnTo>
                      <a:pt x="15" y="37"/>
                    </a:lnTo>
                    <a:lnTo>
                      <a:pt x="10" y="38"/>
                    </a:lnTo>
                    <a:lnTo>
                      <a:pt x="9" y="41"/>
                    </a:lnTo>
                    <a:lnTo>
                      <a:pt x="14" y="46"/>
                    </a:lnTo>
                    <a:lnTo>
                      <a:pt x="17" y="48"/>
                    </a:lnTo>
                    <a:lnTo>
                      <a:pt x="21" y="52"/>
                    </a:lnTo>
                    <a:lnTo>
                      <a:pt x="23" y="5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1" name="Freeform 1651">
                <a:extLst>
                  <a:ext uri="{FF2B5EF4-FFF2-40B4-BE49-F238E27FC236}">
                    <a16:creationId xmlns:a16="http://schemas.microsoft.com/office/drawing/2014/main" id="{08E9880B-9180-B076-83A1-9BE7BB2B4493}"/>
                  </a:ext>
                </a:extLst>
              </p:cNvPr>
              <p:cNvSpPr>
                <a:spLocks/>
              </p:cNvSpPr>
              <p:nvPr/>
            </p:nvSpPr>
            <p:spPr bwMode="auto">
              <a:xfrm>
                <a:off x="7072313" y="6159500"/>
                <a:ext cx="128588" cy="76200"/>
              </a:xfrm>
              <a:custGeom>
                <a:avLst/>
                <a:gdLst/>
                <a:ahLst/>
                <a:cxnLst>
                  <a:cxn ang="0">
                    <a:pos x="64" y="48"/>
                  </a:cxn>
                  <a:cxn ang="0">
                    <a:pos x="70" y="46"/>
                  </a:cxn>
                  <a:cxn ang="0">
                    <a:pos x="74" y="43"/>
                  </a:cxn>
                  <a:cxn ang="0">
                    <a:pos x="64" y="36"/>
                  </a:cxn>
                  <a:cxn ang="0">
                    <a:pos x="63" y="29"/>
                  </a:cxn>
                  <a:cxn ang="0">
                    <a:pos x="69" y="30"/>
                  </a:cxn>
                  <a:cxn ang="0">
                    <a:pos x="78" y="41"/>
                  </a:cxn>
                  <a:cxn ang="0">
                    <a:pos x="81" y="38"/>
                  </a:cxn>
                  <a:cxn ang="0">
                    <a:pos x="79" y="35"/>
                  </a:cxn>
                  <a:cxn ang="0">
                    <a:pos x="74" y="27"/>
                  </a:cxn>
                  <a:cxn ang="0">
                    <a:pos x="63" y="16"/>
                  </a:cxn>
                  <a:cxn ang="0">
                    <a:pos x="54" y="11"/>
                  </a:cxn>
                  <a:cxn ang="0">
                    <a:pos x="55" y="6"/>
                  </a:cxn>
                  <a:cxn ang="0">
                    <a:pos x="49" y="4"/>
                  </a:cxn>
                  <a:cxn ang="0">
                    <a:pos x="46" y="0"/>
                  </a:cxn>
                  <a:cxn ang="0">
                    <a:pos x="32" y="1"/>
                  </a:cxn>
                  <a:cxn ang="0">
                    <a:pos x="32" y="7"/>
                  </a:cxn>
                  <a:cxn ang="0">
                    <a:pos x="28" y="11"/>
                  </a:cxn>
                  <a:cxn ang="0">
                    <a:pos x="15" y="16"/>
                  </a:cxn>
                  <a:cxn ang="0">
                    <a:pos x="8" y="16"/>
                  </a:cxn>
                  <a:cxn ang="0">
                    <a:pos x="3" y="24"/>
                  </a:cxn>
                  <a:cxn ang="0">
                    <a:pos x="3" y="29"/>
                  </a:cxn>
                  <a:cxn ang="0">
                    <a:pos x="3" y="32"/>
                  </a:cxn>
                  <a:cxn ang="0">
                    <a:pos x="13" y="35"/>
                  </a:cxn>
                  <a:cxn ang="0">
                    <a:pos x="19" y="38"/>
                  </a:cxn>
                  <a:cxn ang="0">
                    <a:pos x="28" y="37"/>
                  </a:cxn>
                  <a:cxn ang="0">
                    <a:pos x="29" y="31"/>
                  </a:cxn>
                  <a:cxn ang="0">
                    <a:pos x="33" y="26"/>
                  </a:cxn>
                  <a:cxn ang="0">
                    <a:pos x="41" y="21"/>
                  </a:cxn>
                  <a:cxn ang="0">
                    <a:pos x="45" y="22"/>
                  </a:cxn>
                  <a:cxn ang="0">
                    <a:pos x="45" y="26"/>
                  </a:cxn>
                  <a:cxn ang="0">
                    <a:pos x="43" y="31"/>
                  </a:cxn>
                  <a:cxn ang="0">
                    <a:pos x="30" y="41"/>
                  </a:cxn>
                  <a:cxn ang="0">
                    <a:pos x="45" y="46"/>
                  </a:cxn>
                  <a:cxn ang="0">
                    <a:pos x="53" y="48"/>
                  </a:cxn>
                </a:cxnLst>
                <a:rect l="0" t="0" r="r" b="b"/>
                <a:pathLst>
                  <a:path w="81" h="48">
                    <a:moveTo>
                      <a:pt x="53" y="48"/>
                    </a:moveTo>
                    <a:lnTo>
                      <a:pt x="64" y="48"/>
                    </a:lnTo>
                    <a:lnTo>
                      <a:pt x="68" y="47"/>
                    </a:lnTo>
                    <a:lnTo>
                      <a:pt x="70" y="46"/>
                    </a:lnTo>
                    <a:lnTo>
                      <a:pt x="73" y="45"/>
                    </a:lnTo>
                    <a:lnTo>
                      <a:pt x="74" y="43"/>
                    </a:lnTo>
                    <a:lnTo>
                      <a:pt x="73" y="41"/>
                    </a:lnTo>
                    <a:lnTo>
                      <a:pt x="64" y="36"/>
                    </a:lnTo>
                    <a:lnTo>
                      <a:pt x="61" y="31"/>
                    </a:lnTo>
                    <a:lnTo>
                      <a:pt x="63" y="29"/>
                    </a:lnTo>
                    <a:lnTo>
                      <a:pt x="64" y="29"/>
                    </a:lnTo>
                    <a:lnTo>
                      <a:pt x="69" y="30"/>
                    </a:lnTo>
                    <a:lnTo>
                      <a:pt x="74" y="38"/>
                    </a:lnTo>
                    <a:lnTo>
                      <a:pt x="78" y="41"/>
                    </a:lnTo>
                    <a:lnTo>
                      <a:pt x="79" y="40"/>
                    </a:lnTo>
                    <a:lnTo>
                      <a:pt x="81" y="38"/>
                    </a:lnTo>
                    <a:lnTo>
                      <a:pt x="80" y="36"/>
                    </a:lnTo>
                    <a:lnTo>
                      <a:pt x="79" y="35"/>
                    </a:lnTo>
                    <a:lnTo>
                      <a:pt x="74" y="29"/>
                    </a:lnTo>
                    <a:lnTo>
                      <a:pt x="74" y="27"/>
                    </a:lnTo>
                    <a:lnTo>
                      <a:pt x="74" y="26"/>
                    </a:lnTo>
                    <a:lnTo>
                      <a:pt x="63" y="16"/>
                    </a:lnTo>
                    <a:lnTo>
                      <a:pt x="60" y="16"/>
                    </a:lnTo>
                    <a:lnTo>
                      <a:pt x="54" y="11"/>
                    </a:lnTo>
                    <a:lnTo>
                      <a:pt x="54" y="10"/>
                    </a:lnTo>
                    <a:lnTo>
                      <a:pt x="55" y="6"/>
                    </a:lnTo>
                    <a:lnTo>
                      <a:pt x="54" y="4"/>
                    </a:lnTo>
                    <a:lnTo>
                      <a:pt x="49" y="4"/>
                    </a:lnTo>
                    <a:lnTo>
                      <a:pt x="48" y="0"/>
                    </a:lnTo>
                    <a:lnTo>
                      <a:pt x="46" y="0"/>
                    </a:lnTo>
                    <a:lnTo>
                      <a:pt x="40" y="0"/>
                    </a:lnTo>
                    <a:lnTo>
                      <a:pt x="32" y="1"/>
                    </a:lnTo>
                    <a:lnTo>
                      <a:pt x="30" y="2"/>
                    </a:lnTo>
                    <a:lnTo>
                      <a:pt x="32" y="7"/>
                    </a:lnTo>
                    <a:lnTo>
                      <a:pt x="32" y="7"/>
                    </a:lnTo>
                    <a:lnTo>
                      <a:pt x="28" y="11"/>
                    </a:lnTo>
                    <a:lnTo>
                      <a:pt x="23" y="14"/>
                    </a:lnTo>
                    <a:lnTo>
                      <a:pt x="15" y="16"/>
                    </a:lnTo>
                    <a:lnTo>
                      <a:pt x="10" y="17"/>
                    </a:lnTo>
                    <a:lnTo>
                      <a:pt x="8" y="16"/>
                    </a:lnTo>
                    <a:lnTo>
                      <a:pt x="5" y="17"/>
                    </a:lnTo>
                    <a:lnTo>
                      <a:pt x="3" y="24"/>
                    </a:lnTo>
                    <a:lnTo>
                      <a:pt x="0" y="26"/>
                    </a:lnTo>
                    <a:lnTo>
                      <a:pt x="3" y="29"/>
                    </a:lnTo>
                    <a:lnTo>
                      <a:pt x="3" y="31"/>
                    </a:lnTo>
                    <a:lnTo>
                      <a:pt x="3" y="32"/>
                    </a:lnTo>
                    <a:lnTo>
                      <a:pt x="7" y="33"/>
                    </a:lnTo>
                    <a:lnTo>
                      <a:pt x="13" y="35"/>
                    </a:lnTo>
                    <a:lnTo>
                      <a:pt x="14" y="36"/>
                    </a:lnTo>
                    <a:lnTo>
                      <a:pt x="19" y="38"/>
                    </a:lnTo>
                    <a:lnTo>
                      <a:pt x="27" y="37"/>
                    </a:lnTo>
                    <a:lnTo>
                      <a:pt x="28" y="37"/>
                    </a:lnTo>
                    <a:lnTo>
                      <a:pt x="29" y="35"/>
                    </a:lnTo>
                    <a:lnTo>
                      <a:pt x="29" y="31"/>
                    </a:lnTo>
                    <a:lnTo>
                      <a:pt x="32" y="29"/>
                    </a:lnTo>
                    <a:lnTo>
                      <a:pt x="33" y="26"/>
                    </a:lnTo>
                    <a:lnTo>
                      <a:pt x="40" y="24"/>
                    </a:lnTo>
                    <a:lnTo>
                      <a:pt x="41" y="21"/>
                    </a:lnTo>
                    <a:lnTo>
                      <a:pt x="44" y="21"/>
                    </a:lnTo>
                    <a:lnTo>
                      <a:pt x="45" y="22"/>
                    </a:lnTo>
                    <a:lnTo>
                      <a:pt x="45" y="25"/>
                    </a:lnTo>
                    <a:lnTo>
                      <a:pt x="45" y="26"/>
                    </a:lnTo>
                    <a:lnTo>
                      <a:pt x="45" y="29"/>
                    </a:lnTo>
                    <a:lnTo>
                      <a:pt x="43" y="31"/>
                    </a:lnTo>
                    <a:lnTo>
                      <a:pt x="32" y="38"/>
                    </a:lnTo>
                    <a:lnTo>
                      <a:pt x="30" y="41"/>
                    </a:lnTo>
                    <a:lnTo>
                      <a:pt x="35" y="43"/>
                    </a:lnTo>
                    <a:lnTo>
                      <a:pt x="45" y="46"/>
                    </a:lnTo>
                    <a:lnTo>
                      <a:pt x="51" y="48"/>
                    </a:lnTo>
                    <a:lnTo>
                      <a:pt x="53" y="4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2" name="Freeform 1652">
                <a:extLst>
                  <a:ext uri="{FF2B5EF4-FFF2-40B4-BE49-F238E27FC236}">
                    <a16:creationId xmlns:a16="http://schemas.microsoft.com/office/drawing/2014/main" id="{EF6D8801-F85D-DC6A-94E9-092E5190393D}"/>
                  </a:ext>
                </a:extLst>
              </p:cNvPr>
              <p:cNvSpPr>
                <a:spLocks/>
              </p:cNvSpPr>
              <p:nvPr/>
            </p:nvSpPr>
            <p:spPr bwMode="auto">
              <a:xfrm>
                <a:off x="7072313" y="6159500"/>
                <a:ext cx="128588" cy="76200"/>
              </a:xfrm>
              <a:custGeom>
                <a:avLst/>
                <a:gdLst/>
                <a:ahLst/>
                <a:cxnLst>
                  <a:cxn ang="0">
                    <a:pos x="64" y="48"/>
                  </a:cxn>
                  <a:cxn ang="0">
                    <a:pos x="70" y="46"/>
                  </a:cxn>
                  <a:cxn ang="0">
                    <a:pos x="74" y="43"/>
                  </a:cxn>
                  <a:cxn ang="0">
                    <a:pos x="64" y="36"/>
                  </a:cxn>
                  <a:cxn ang="0">
                    <a:pos x="63" y="29"/>
                  </a:cxn>
                  <a:cxn ang="0">
                    <a:pos x="69" y="30"/>
                  </a:cxn>
                  <a:cxn ang="0">
                    <a:pos x="78" y="41"/>
                  </a:cxn>
                  <a:cxn ang="0">
                    <a:pos x="81" y="38"/>
                  </a:cxn>
                  <a:cxn ang="0">
                    <a:pos x="79" y="35"/>
                  </a:cxn>
                  <a:cxn ang="0">
                    <a:pos x="74" y="27"/>
                  </a:cxn>
                  <a:cxn ang="0">
                    <a:pos x="63" y="16"/>
                  </a:cxn>
                  <a:cxn ang="0">
                    <a:pos x="54" y="11"/>
                  </a:cxn>
                  <a:cxn ang="0">
                    <a:pos x="55" y="6"/>
                  </a:cxn>
                  <a:cxn ang="0">
                    <a:pos x="49" y="4"/>
                  </a:cxn>
                  <a:cxn ang="0">
                    <a:pos x="46" y="0"/>
                  </a:cxn>
                  <a:cxn ang="0">
                    <a:pos x="32" y="1"/>
                  </a:cxn>
                  <a:cxn ang="0">
                    <a:pos x="32" y="7"/>
                  </a:cxn>
                  <a:cxn ang="0">
                    <a:pos x="28" y="11"/>
                  </a:cxn>
                  <a:cxn ang="0">
                    <a:pos x="15" y="16"/>
                  </a:cxn>
                  <a:cxn ang="0">
                    <a:pos x="8" y="16"/>
                  </a:cxn>
                  <a:cxn ang="0">
                    <a:pos x="3" y="24"/>
                  </a:cxn>
                  <a:cxn ang="0">
                    <a:pos x="3" y="29"/>
                  </a:cxn>
                  <a:cxn ang="0">
                    <a:pos x="3" y="32"/>
                  </a:cxn>
                  <a:cxn ang="0">
                    <a:pos x="13" y="35"/>
                  </a:cxn>
                  <a:cxn ang="0">
                    <a:pos x="19" y="38"/>
                  </a:cxn>
                  <a:cxn ang="0">
                    <a:pos x="28" y="37"/>
                  </a:cxn>
                  <a:cxn ang="0">
                    <a:pos x="29" y="31"/>
                  </a:cxn>
                  <a:cxn ang="0">
                    <a:pos x="33" y="26"/>
                  </a:cxn>
                  <a:cxn ang="0">
                    <a:pos x="41" y="21"/>
                  </a:cxn>
                  <a:cxn ang="0">
                    <a:pos x="45" y="22"/>
                  </a:cxn>
                  <a:cxn ang="0">
                    <a:pos x="45" y="26"/>
                  </a:cxn>
                  <a:cxn ang="0">
                    <a:pos x="43" y="31"/>
                  </a:cxn>
                  <a:cxn ang="0">
                    <a:pos x="30" y="41"/>
                  </a:cxn>
                  <a:cxn ang="0">
                    <a:pos x="45" y="46"/>
                  </a:cxn>
                  <a:cxn ang="0">
                    <a:pos x="53" y="48"/>
                  </a:cxn>
                </a:cxnLst>
                <a:rect l="0" t="0" r="r" b="b"/>
                <a:pathLst>
                  <a:path w="81" h="48">
                    <a:moveTo>
                      <a:pt x="53" y="48"/>
                    </a:moveTo>
                    <a:lnTo>
                      <a:pt x="64" y="48"/>
                    </a:lnTo>
                    <a:lnTo>
                      <a:pt x="68" y="47"/>
                    </a:lnTo>
                    <a:lnTo>
                      <a:pt x="70" y="46"/>
                    </a:lnTo>
                    <a:lnTo>
                      <a:pt x="73" y="45"/>
                    </a:lnTo>
                    <a:lnTo>
                      <a:pt x="74" y="43"/>
                    </a:lnTo>
                    <a:lnTo>
                      <a:pt x="73" y="41"/>
                    </a:lnTo>
                    <a:lnTo>
                      <a:pt x="64" y="36"/>
                    </a:lnTo>
                    <a:lnTo>
                      <a:pt x="61" y="31"/>
                    </a:lnTo>
                    <a:lnTo>
                      <a:pt x="63" y="29"/>
                    </a:lnTo>
                    <a:lnTo>
                      <a:pt x="64" y="29"/>
                    </a:lnTo>
                    <a:lnTo>
                      <a:pt x="69" y="30"/>
                    </a:lnTo>
                    <a:lnTo>
                      <a:pt x="74" y="38"/>
                    </a:lnTo>
                    <a:lnTo>
                      <a:pt x="78" y="41"/>
                    </a:lnTo>
                    <a:lnTo>
                      <a:pt x="79" y="40"/>
                    </a:lnTo>
                    <a:lnTo>
                      <a:pt x="81" y="38"/>
                    </a:lnTo>
                    <a:lnTo>
                      <a:pt x="80" y="36"/>
                    </a:lnTo>
                    <a:lnTo>
                      <a:pt x="79" y="35"/>
                    </a:lnTo>
                    <a:lnTo>
                      <a:pt x="74" y="29"/>
                    </a:lnTo>
                    <a:lnTo>
                      <a:pt x="74" y="27"/>
                    </a:lnTo>
                    <a:lnTo>
                      <a:pt x="74" y="26"/>
                    </a:lnTo>
                    <a:lnTo>
                      <a:pt x="63" y="16"/>
                    </a:lnTo>
                    <a:lnTo>
                      <a:pt x="60" y="16"/>
                    </a:lnTo>
                    <a:lnTo>
                      <a:pt x="54" y="11"/>
                    </a:lnTo>
                    <a:lnTo>
                      <a:pt x="54" y="10"/>
                    </a:lnTo>
                    <a:lnTo>
                      <a:pt x="55" y="6"/>
                    </a:lnTo>
                    <a:lnTo>
                      <a:pt x="54" y="4"/>
                    </a:lnTo>
                    <a:lnTo>
                      <a:pt x="49" y="4"/>
                    </a:lnTo>
                    <a:lnTo>
                      <a:pt x="48" y="0"/>
                    </a:lnTo>
                    <a:lnTo>
                      <a:pt x="46" y="0"/>
                    </a:lnTo>
                    <a:lnTo>
                      <a:pt x="40" y="0"/>
                    </a:lnTo>
                    <a:lnTo>
                      <a:pt x="32" y="1"/>
                    </a:lnTo>
                    <a:lnTo>
                      <a:pt x="30" y="2"/>
                    </a:lnTo>
                    <a:lnTo>
                      <a:pt x="32" y="7"/>
                    </a:lnTo>
                    <a:lnTo>
                      <a:pt x="32" y="7"/>
                    </a:lnTo>
                    <a:lnTo>
                      <a:pt x="28" y="11"/>
                    </a:lnTo>
                    <a:lnTo>
                      <a:pt x="23" y="14"/>
                    </a:lnTo>
                    <a:lnTo>
                      <a:pt x="15" y="16"/>
                    </a:lnTo>
                    <a:lnTo>
                      <a:pt x="10" y="17"/>
                    </a:lnTo>
                    <a:lnTo>
                      <a:pt x="8" y="16"/>
                    </a:lnTo>
                    <a:lnTo>
                      <a:pt x="5" y="17"/>
                    </a:lnTo>
                    <a:lnTo>
                      <a:pt x="3" y="24"/>
                    </a:lnTo>
                    <a:lnTo>
                      <a:pt x="0" y="26"/>
                    </a:lnTo>
                    <a:lnTo>
                      <a:pt x="3" y="29"/>
                    </a:lnTo>
                    <a:lnTo>
                      <a:pt x="3" y="31"/>
                    </a:lnTo>
                    <a:lnTo>
                      <a:pt x="3" y="32"/>
                    </a:lnTo>
                    <a:lnTo>
                      <a:pt x="7" y="33"/>
                    </a:lnTo>
                    <a:lnTo>
                      <a:pt x="13" y="35"/>
                    </a:lnTo>
                    <a:lnTo>
                      <a:pt x="14" y="36"/>
                    </a:lnTo>
                    <a:lnTo>
                      <a:pt x="19" y="38"/>
                    </a:lnTo>
                    <a:lnTo>
                      <a:pt x="27" y="37"/>
                    </a:lnTo>
                    <a:lnTo>
                      <a:pt x="28" y="37"/>
                    </a:lnTo>
                    <a:lnTo>
                      <a:pt x="29" y="35"/>
                    </a:lnTo>
                    <a:lnTo>
                      <a:pt x="29" y="31"/>
                    </a:lnTo>
                    <a:lnTo>
                      <a:pt x="32" y="29"/>
                    </a:lnTo>
                    <a:lnTo>
                      <a:pt x="33" y="26"/>
                    </a:lnTo>
                    <a:lnTo>
                      <a:pt x="40" y="24"/>
                    </a:lnTo>
                    <a:lnTo>
                      <a:pt x="41" y="21"/>
                    </a:lnTo>
                    <a:lnTo>
                      <a:pt x="44" y="21"/>
                    </a:lnTo>
                    <a:lnTo>
                      <a:pt x="45" y="22"/>
                    </a:lnTo>
                    <a:lnTo>
                      <a:pt x="45" y="25"/>
                    </a:lnTo>
                    <a:lnTo>
                      <a:pt x="45" y="26"/>
                    </a:lnTo>
                    <a:lnTo>
                      <a:pt x="45" y="29"/>
                    </a:lnTo>
                    <a:lnTo>
                      <a:pt x="43" y="31"/>
                    </a:lnTo>
                    <a:lnTo>
                      <a:pt x="32" y="38"/>
                    </a:lnTo>
                    <a:lnTo>
                      <a:pt x="30" y="41"/>
                    </a:lnTo>
                    <a:lnTo>
                      <a:pt x="35" y="43"/>
                    </a:lnTo>
                    <a:lnTo>
                      <a:pt x="45" y="46"/>
                    </a:lnTo>
                    <a:lnTo>
                      <a:pt x="51" y="48"/>
                    </a:lnTo>
                    <a:lnTo>
                      <a:pt x="53" y="4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3" name="Freeform 1653">
                <a:extLst>
                  <a:ext uri="{FF2B5EF4-FFF2-40B4-BE49-F238E27FC236}">
                    <a16:creationId xmlns:a16="http://schemas.microsoft.com/office/drawing/2014/main" id="{0490BB1F-9E49-0795-8CF7-B628F42B7CBE}"/>
                  </a:ext>
                </a:extLst>
              </p:cNvPr>
              <p:cNvSpPr>
                <a:spLocks/>
              </p:cNvSpPr>
              <p:nvPr/>
            </p:nvSpPr>
            <p:spPr bwMode="auto">
              <a:xfrm>
                <a:off x="7023100" y="6000750"/>
                <a:ext cx="47625" cy="30163"/>
              </a:xfrm>
              <a:custGeom>
                <a:avLst/>
                <a:gdLst/>
                <a:ahLst/>
                <a:cxnLst>
                  <a:cxn ang="0">
                    <a:pos x="7" y="19"/>
                  </a:cxn>
                  <a:cxn ang="0">
                    <a:pos x="13" y="18"/>
                  </a:cxn>
                  <a:cxn ang="0">
                    <a:pos x="17" y="18"/>
                  </a:cxn>
                  <a:cxn ang="0">
                    <a:pos x="21" y="14"/>
                  </a:cxn>
                  <a:cxn ang="0">
                    <a:pos x="30" y="10"/>
                  </a:cxn>
                  <a:cxn ang="0">
                    <a:pos x="30" y="9"/>
                  </a:cxn>
                  <a:cxn ang="0">
                    <a:pos x="30" y="8"/>
                  </a:cxn>
                  <a:cxn ang="0">
                    <a:pos x="30" y="8"/>
                  </a:cxn>
                  <a:cxn ang="0">
                    <a:pos x="25" y="8"/>
                  </a:cxn>
                  <a:cxn ang="0">
                    <a:pos x="24" y="0"/>
                  </a:cxn>
                  <a:cxn ang="0">
                    <a:pos x="21" y="0"/>
                  </a:cxn>
                  <a:cxn ang="0">
                    <a:pos x="15" y="3"/>
                  </a:cxn>
                  <a:cxn ang="0">
                    <a:pos x="10" y="4"/>
                  </a:cxn>
                  <a:cxn ang="0">
                    <a:pos x="8" y="8"/>
                  </a:cxn>
                  <a:cxn ang="0">
                    <a:pos x="3" y="10"/>
                  </a:cxn>
                  <a:cxn ang="0">
                    <a:pos x="0" y="12"/>
                  </a:cxn>
                  <a:cxn ang="0">
                    <a:pos x="0" y="14"/>
                  </a:cxn>
                  <a:cxn ang="0">
                    <a:pos x="0" y="17"/>
                  </a:cxn>
                  <a:cxn ang="0">
                    <a:pos x="3" y="18"/>
                  </a:cxn>
                  <a:cxn ang="0">
                    <a:pos x="4" y="18"/>
                  </a:cxn>
                  <a:cxn ang="0">
                    <a:pos x="7" y="19"/>
                  </a:cxn>
                </a:cxnLst>
                <a:rect l="0" t="0" r="r" b="b"/>
                <a:pathLst>
                  <a:path w="30" h="19">
                    <a:moveTo>
                      <a:pt x="7" y="19"/>
                    </a:moveTo>
                    <a:lnTo>
                      <a:pt x="13" y="18"/>
                    </a:lnTo>
                    <a:lnTo>
                      <a:pt x="17" y="18"/>
                    </a:lnTo>
                    <a:lnTo>
                      <a:pt x="21" y="14"/>
                    </a:lnTo>
                    <a:lnTo>
                      <a:pt x="30" y="10"/>
                    </a:lnTo>
                    <a:lnTo>
                      <a:pt x="30" y="9"/>
                    </a:lnTo>
                    <a:lnTo>
                      <a:pt x="30" y="8"/>
                    </a:lnTo>
                    <a:lnTo>
                      <a:pt x="30" y="8"/>
                    </a:lnTo>
                    <a:lnTo>
                      <a:pt x="25" y="8"/>
                    </a:lnTo>
                    <a:lnTo>
                      <a:pt x="24" y="0"/>
                    </a:lnTo>
                    <a:lnTo>
                      <a:pt x="21" y="0"/>
                    </a:lnTo>
                    <a:lnTo>
                      <a:pt x="15" y="3"/>
                    </a:lnTo>
                    <a:lnTo>
                      <a:pt x="10" y="4"/>
                    </a:lnTo>
                    <a:lnTo>
                      <a:pt x="8" y="8"/>
                    </a:lnTo>
                    <a:lnTo>
                      <a:pt x="3" y="10"/>
                    </a:lnTo>
                    <a:lnTo>
                      <a:pt x="0" y="12"/>
                    </a:lnTo>
                    <a:lnTo>
                      <a:pt x="0" y="14"/>
                    </a:lnTo>
                    <a:lnTo>
                      <a:pt x="0" y="17"/>
                    </a:lnTo>
                    <a:lnTo>
                      <a:pt x="3" y="18"/>
                    </a:lnTo>
                    <a:lnTo>
                      <a:pt x="4" y="18"/>
                    </a:lnTo>
                    <a:lnTo>
                      <a:pt x="7"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4" name="Freeform 1654">
                <a:extLst>
                  <a:ext uri="{FF2B5EF4-FFF2-40B4-BE49-F238E27FC236}">
                    <a16:creationId xmlns:a16="http://schemas.microsoft.com/office/drawing/2014/main" id="{04D2E03D-077D-6D53-7F43-1FC35300E3DF}"/>
                  </a:ext>
                </a:extLst>
              </p:cNvPr>
              <p:cNvSpPr>
                <a:spLocks/>
              </p:cNvSpPr>
              <p:nvPr/>
            </p:nvSpPr>
            <p:spPr bwMode="auto">
              <a:xfrm>
                <a:off x="7023100" y="6000750"/>
                <a:ext cx="47625" cy="30163"/>
              </a:xfrm>
              <a:custGeom>
                <a:avLst/>
                <a:gdLst/>
                <a:ahLst/>
                <a:cxnLst>
                  <a:cxn ang="0">
                    <a:pos x="7" y="19"/>
                  </a:cxn>
                  <a:cxn ang="0">
                    <a:pos x="13" y="18"/>
                  </a:cxn>
                  <a:cxn ang="0">
                    <a:pos x="17" y="18"/>
                  </a:cxn>
                  <a:cxn ang="0">
                    <a:pos x="21" y="14"/>
                  </a:cxn>
                  <a:cxn ang="0">
                    <a:pos x="30" y="10"/>
                  </a:cxn>
                  <a:cxn ang="0">
                    <a:pos x="30" y="9"/>
                  </a:cxn>
                  <a:cxn ang="0">
                    <a:pos x="30" y="8"/>
                  </a:cxn>
                  <a:cxn ang="0">
                    <a:pos x="30" y="8"/>
                  </a:cxn>
                  <a:cxn ang="0">
                    <a:pos x="25" y="8"/>
                  </a:cxn>
                  <a:cxn ang="0">
                    <a:pos x="24" y="0"/>
                  </a:cxn>
                  <a:cxn ang="0">
                    <a:pos x="21" y="0"/>
                  </a:cxn>
                  <a:cxn ang="0">
                    <a:pos x="15" y="3"/>
                  </a:cxn>
                  <a:cxn ang="0">
                    <a:pos x="10" y="4"/>
                  </a:cxn>
                  <a:cxn ang="0">
                    <a:pos x="8" y="8"/>
                  </a:cxn>
                  <a:cxn ang="0">
                    <a:pos x="3" y="10"/>
                  </a:cxn>
                  <a:cxn ang="0">
                    <a:pos x="0" y="12"/>
                  </a:cxn>
                  <a:cxn ang="0">
                    <a:pos x="0" y="14"/>
                  </a:cxn>
                  <a:cxn ang="0">
                    <a:pos x="0" y="17"/>
                  </a:cxn>
                  <a:cxn ang="0">
                    <a:pos x="3" y="18"/>
                  </a:cxn>
                  <a:cxn ang="0">
                    <a:pos x="4" y="18"/>
                  </a:cxn>
                  <a:cxn ang="0">
                    <a:pos x="7" y="19"/>
                  </a:cxn>
                </a:cxnLst>
                <a:rect l="0" t="0" r="r" b="b"/>
                <a:pathLst>
                  <a:path w="30" h="19">
                    <a:moveTo>
                      <a:pt x="7" y="19"/>
                    </a:moveTo>
                    <a:lnTo>
                      <a:pt x="13" y="18"/>
                    </a:lnTo>
                    <a:lnTo>
                      <a:pt x="17" y="18"/>
                    </a:lnTo>
                    <a:lnTo>
                      <a:pt x="21" y="14"/>
                    </a:lnTo>
                    <a:lnTo>
                      <a:pt x="30" y="10"/>
                    </a:lnTo>
                    <a:lnTo>
                      <a:pt x="30" y="9"/>
                    </a:lnTo>
                    <a:lnTo>
                      <a:pt x="30" y="8"/>
                    </a:lnTo>
                    <a:lnTo>
                      <a:pt x="30" y="8"/>
                    </a:lnTo>
                    <a:lnTo>
                      <a:pt x="25" y="8"/>
                    </a:lnTo>
                    <a:lnTo>
                      <a:pt x="24" y="0"/>
                    </a:lnTo>
                    <a:lnTo>
                      <a:pt x="21" y="0"/>
                    </a:lnTo>
                    <a:lnTo>
                      <a:pt x="15" y="3"/>
                    </a:lnTo>
                    <a:lnTo>
                      <a:pt x="10" y="4"/>
                    </a:lnTo>
                    <a:lnTo>
                      <a:pt x="8" y="8"/>
                    </a:lnTo>
                    <a:lnTo>
                      <a:pt x="3" y="10"/>
                    </a:lnTo>
                    <a:lnTo>
                      <a:pt x="0" y="12"/>
                    </a:lnTo>
                    <a:lnTo>
                      <a:pt x="0" y="14"/>
                    </a:lnTo>
                    <a:lnTo>
                      <a:pt x="0" y="17"/>
                    </a:lnTo>
                    <a:lnTo>
                      <a:pt x="3" y="18"/>
                    </a:lnTo>
                    <a:lnTo>
                      <a:pt x="4" y="18"/>
                    </a:lnTo>
                    <a:lnTo>
                      <a:pt x="7"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5" name="Freeform 1655">
                <a:extLst>
                  <a:ext uri="{FF2B5EF4-FFF2-40B4-BE49-F238E27FC236}">
                    <a16:creationId xmlns:a16="http://schemas.microsoft.com/office/drawing/2014/main" id="{579680AB-8338-4854-3814-A293806CDB4B}"/>
                  </a:ext>
                </a:extLst>
              </p:cNvPr>
              <p:cNvSpPr>
                <a:spLocks/>
              </p:cNvSpPr>
              <p:nvPr/>
            </p:nvSpPr>
            <p:spPr bwMode="auto">
              <a:xfrm>
                <a:off x="7023100" y="6000750"/>
                <a:ext cx="47625" cy="30163"/>
              </a:xfrm>
              <a:custGeom>
                <a:avLst/>
                <a:gdLst/>
                <a:ahLst/>
                <a:cxnLst>
                  <a:cxn ang="0">
                    <a:pos x="7" y="19"/>
                  </a:cxn>
                  <a:cxn ang="0">
                    <a:pos x="13" y="18"/>
                  </a:cxn>
                  <a:cxn ang="0">
                    <a:pos x="17" y="18"/>
                  </a:cxn>
                  <a:cxn ang="0">
                    <a:pos x="21" y="14"/>
                  </a:cxn>
                  <a:cxn ang="0">
                    <a:pos x="30" y="10"/>
                  </a:cxn>
                  <a:cxn ang="0">
                    <a:pos x="30" y="9"/>
                  </a:cxn>
                  <a:cxn ang="0">
                    <a:pos x="30" y="8"/>
                  </a:cxn>
                  <a:cxn ang="0">
                    <a:pos x="30" y="8"/>
                  </a:cxn>
                  <a:cxn ang="0">
                    <a:pos x="25" y="8"/>
                  </a:cxn>
                  <a:cxn ang="0">
                    <a:pos x="24" y="0"/>
                  </a:cxn>
                  <a:cxn ang="0">
                    <a:pos x="21" y="0"/>
                  </a:cxn>
                  <a:cxn ang="0">
                    <a:pos x="15" y="3"/>
                  </a:cxn>
                  <a:cxn ang="0">
                    <a:pos x="10" y="4"/>
                  </a:cxn>
                  <a:cxn ang="0">
                    <a:pos x="8" y="8"/>
                  </a:cxn>
                  <a:cxn ang="0">
                    <a:pos x="3" y="10"/>
                  </a:cxn>
                  <a:cxn ang="0">
                    <a:pos x="0" y="12"/>
                  </a:cxn>
                  <a:cxn ang="0">
                    <a:pos x="0" y="14"/>
                  </a:cxn>
                  <a:cxn ang="0">
                    <a:pos x="0" y="17"/>
                  </a:cxn>
                  <a:cxn ang="0">
                    <a:pos x="3" y="18"/>
                  </a:cxn>
                  <a:cxn ang="0">
                    <a:pos x="4" y="18"/>
                  </a:cxn>
                  <a:cxn ang="0">
                    <a:pos x="7" y="19"/>
                  </a:cxn>
                </a:cxnLst>
                <a:rect l="0" t="0" r="r" b="b"/>
                <a:pathLst>
                  <a:path w="30" h="19">
                    <a:moveTo>
                      <a:pt x="7" y="19"/>
                    </a:moveTo>
                    <a:lnTo>
                      <a:pt x="13" y="18"/>
                    </a:lnTo>
                    <a:lnTo>
                      <a:pt x="17" y="18"/>
                    </a:lnTo>
                    <a:lnTo>
                      <a:pt x="21" y="14"/>
                    </a:lnTo>
                    <a:lnTo>
                      <a:pt x="30" y="10"/>
                    </a:lnTo>
                    <a:lnTo>
                      <a:pt x="30" y="9"/>
                    </a:lnTo>
                    <a:lnTo>
                      <a:pt x="30" y="8"/>
                    </a:lnTo>
                    <a:lnTo>
                      <a:pt x="30" y="8"/>
                    </a:lnTo>
                    <a:lnTo>
                      <a:pt x="25" y="8"/>
                    </a:lnTo>
                    <a:lnTo>
                      <a:pt x="24" y="0"/>
                    </a:lnTo>
                    <a:lnTo>
                      <a:pt x="21" y="0"/>
                    </a:lnTo>
                    <a:lnTo>
                      <a:pt x="15" y="3"/>
                    </a:lnTo>
                    <a:lnTo>
                      <a:pt x="10" y="4"/>
                    </a:lnTo>
                    <a:lnTo>
                      <a:pt x="8" y="8"/>
                    </a:lnTo>
                    <a:lnTo>
                      <a:pt x="3" y="10"/>
                    </a:lnTo>
                    <a:lnTo>
                      <a:pt x="0" y="12"/>
                    </a:lnTo>
                    <a:lnTo>
                      <a:pt x="0" y="14"/>
                    </a:lnTo>
                    <a:lnTo>
                      <a:pt x="0" y="17"/>
                    </a:lnTo>
                    <a:lnTo>
                      <a:pt x="3" y="18"/>
                    </a:lnTo>
                    <a:lnTo>
                      <a:pt x="4" y="18"/>
                    </a:lnTo>
                    <a:lnTo>
                      <a:pt x="7"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6" name="Freeform 1656">
                <a:extLst>
                  <a:ext uri="{FF2B5EF4-FFF2-40B4-BE49-F238E27FC236}">
                    <a16:creationId xmlns:a16="http://schemas.microsoft.com/office/drawing/2014/main" id="{0D9C2542-5945-00D8-D6DD-BB928B05E92A}"/>
                  </a:ext>
                </a:extLst>
              </p:cNvPr>
              <p:cNvSpPr>
                <a:spLocks/>
              </p:cNvSpPr>
              <p:nvPr/>
            </p:nvSpPr>
            <p:spPr bwMode="auto">
              <a:xfrm>
                <a:off x="7023100" y="6000750"/>
                <a:ext cx="47625" cy="30163"/>
              </a:xfrm>
              <a:custGeom>
                <a:avLst/>
                <a:gdLst/>
                <a:ahLst/>
                <a:cxnLst>
                  <a:cxn ang="0">
                    <a:pos x="7" y="19"/>
                  </a:cxn>
                  <a:cxn ang="0">
                    <a:pos x="13" y="18"/>
                  </a:cxn>
                  <a:cxn ang="0">
                    <a:pos x="17" y="18"/>
                  </a:cxn>
                  <a:cxn ang="0">
                    <a:pos x="21" y="14"/>
                  </a:cxn>
                  <a:cxn ang="0">
                    <a:pos x="30" y="10"/>
                  </a:cxn>
                  <a:cxn ang="0">
                    <a:pos x="30" y="9"/>
                  </a:cxn>
                  <a:cxn ang="0">
                    <a:pos x="30" y="8"/>
                  </a:cxn>
                  <a:cxn ang="0">
                    <a:pos x="30" y="8"/>
                  </a:cxn>
                  <a:cxn ang="0">
                    <a:pos x="25" y="8"/>
                  </a:cxn>
                  <a:cxn ang="0">
                    <a:pos x="24" y="0"/>
                  </a:cxn>
                  <a:cxn ang="0">
                    <a:pos x="21" y="0"/>
                  </a:cxn>
                  <a:cxn ang="0">
                    <a:pos x="15" y="3"/>
                  </a:cxn>
                  <a:cxn ang="0">
                    <a:pos x="10" y="4"/>
                  </a:cxn>
                  <a:cxn ang="0">
                    <a:pos x="8" y="8"/>
                  </a:cxn>
                  <a:cxn ang="0">
                    <a:pos x="3" y="10"/>
                  </a:cxn>
                  <a:cxn ang="0">
                    <a:pos x="0" y="12"/>
                  </a:cxn>
                  <a:cxn ang="0">
                    <a:pos x="0" y="14"/>
                  </a:cxn>
                  <a:cxn ang="0">
                    <a:pos x="0" y="17"/>
                  </a:cxn>
                  <a:cxn ang="0">
                    <a:pos x="3" y="18"/>
                  </a:cxn>
                  <a:cxn ang="0">
                    <a:pos x="4" y="18"/>
                  </a:cxn>
                  <a:cxn ang="0">
                    <a:pos x="7" y="19"/>
                  </a:cxn>
                </a:cxnLst>
                <a:rect l="0" t="0" r="r" b="b"/>
                <a:pathLst>
                  <a:path w="30" h="19">
                    <a:moveTo>
                      <a:pt x="7" y="19"/>
                    </a:moveTo>
                    <a:lnTo>
                      <a:pt x="13" y="18"/>
                    </a:lnTo>
                    <a:lnTo>
                      <a:pt x="17" y="18"/>
                    </a:lnTo>
                    <a:lnTo>
                      <a:pt x="21" y="14"/>
                    </a:lnTo>
                    <a:lnTo>
                      <a:pt x="30" y="10"/>
                    </a:lnTo>
                    <a:lnTo>
                      <a:pt x="30" y="9"/>
                    </a:lnTo>
                    <a:lnTo>
                      <a:pt x="30" y="8"/>
                    </a:lnTo>
                    <a:lnTo>
                      <a:pt x="30" y="8"/>
                    </a:lnTo>
                    <a:lnTo>
                      <a:pt x="25" y="8"/>
                    </a:lnTo>
                    <a:lnTo>
                      <a:pt x="24" y="0"/>
                    </a:lnTo>
                    <a:lnTo>
                      <a:pt x="21" y="0"/>
                    </a:lnTo>
                    <a:lnTo>
                      <a:pt x="15" y="3"/>
                    </a:lnTo>
                    <a:lnTo>
                      <a:pt x="10" y="4"/>
                    </a:lnTo>
                    <a:lnTo>
                      <a:pt x="8" y="8"/>
                    </a:lnTo>
                    <a:lnTo>
                      <a:pt x="3" y="10"/>
                    </a:lnTo>
                    <a:lnTo>
                      <a:pt x="0" y="12"/>
                    </a:lnTo>
                    <a:lnTo>
                      <a:pt x="0" y="14"/>
                    </a:lnTo>
                    <a:lnTo>
                      <a:pt x="0" y="17"/>
                    </a:lnTo>
                    <a:lnTo>
                      <a:pt x="3" y="18"/>
                    </a:lnTo>
                    <a:lnTo>
                      <a:pt x="4" y="18"/>
                    </a:lnTo>
                    <a:lnTo>
                      <a:pt x="7"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7" name="Freeform 1657">
                <a:extLst>
                  <a:ext uri="{FF2B5EF4-FFF2-40B4-BE49-F238E27FC236}">
                    <a16:creationId xmlns:a16="http://schemas.microsoft.com/office/drawing/2014/main" id="{291E4D63-626C-B568-6FF0-68672D43EC42}"/>
                  </a:ext>
                </a:extLst>
              </p:cNvPr>
              <p:cNvSpPr>
                <a:spLocks/>
              </p:cNvSpPr>
              <p:nvPr/>
            </p:nvSpPr>
            <p:spPr bwMode="auto">
              <a:xfrm>
                <a:off x="7078663" y="6070600"/>
                <a:ext cx="17463" cy="9525"/>
              </a:xfrm>
              <a:custGeom>
                <a:avLst/>
                <a:gdLst/>
                <a:ahLst/>
                <a:cxnLst>
                  <a:cxn ang="0">
                    <a:pos x="9" y="6"/>
                  </a:cxn>
                  <a:cxn ang="0">
                    <a:pos x="10" y="6"/>
                  </a:cxn>
                  <a:cxn ang="0">
                    <a:pos x="11" y="4"/>
                  </a:cxn>
                  <a:cxn ang="0">
                    <a:pos x="10" y="1"/>
                  </a:cxn>
                  <a:cxn ang="0">
                    <a:pos x="9" y="1"/>
                  </a:cxn>
                  <a:cxn ang="0">
                    <a:pos x="8" y="0"/>
                  </a:cxn>
                  <a:cxn ang="0">
                    <a:pos x="0" y="1"/>
                  </a:cxn>
                  <a:cxn ang="0">
                    <a:pos x="0" y="2"/>
                  </a:cxn>
                  <a:cxn ang="0">
                    <a:pos x="1" y="5"/>
                  </a:cxn>
                  <a:cxn ang="0">
                    <a:pos x="5" y="5"/>
                  </a:cxn>
                  <a:cxn ang="0">
                    <a:pos x="8" y="6"/>
                  </a:cxn>
                  <a:cxn ang="0">
                    <a:pos x="9" y="6"/>
                  </a:cxn>
                </a:cxnLst>
                <a:rect l="0" t="0" r="r" b="b"/>
                <a:pathLst>
                  <a:path w="11" h="6">
                    <a:moveTo>
                      <a:pt x="9" y="6"/>
                    </a:moveTo>
                    <a:lnTo>
                      <a:pt x="10" y="6"/>
                    </a:lnTo>
                    <a:lnTo>
                      <a:pt x="11" y="4"/>
                    </a:lnTo>
                    <a:lnTo>
                      <a:pt x="10" y="1"/>
                    </a:lnTo>
                    <a:lnTo>
                      <a:pt x="9" y="1"/>
                    </a:lnTo>
                    <a:lnTo>
                      <a:pt x="8" y="0"/>
                    </a:lnTo>
                    <a:lnTo>
                      <a:pt x="0" y="1"/>
                    </a:lnTo>
                    <a:lnTo>
                      <a:pt x="0" y="2"/>
                    </a:lnTo>
                    <a:lnTo>
                      <a:pt x="1" y="5"/>
                    </a:lnTo>
                    <a:lnTo>
                      <a:pt x="5" y="5"/>
                    </a:lnTo>
                    <a:lnTo>
                      <a:pt x="8" y="6"/>
                    </a:lnTo>
                    <a:lnTo>
                      <a:pt x="9" y="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8" name="Freeform 1658">
                <a:extLst>
                  <a:ext uri="{FF2B5EF4-FFF2-40B4-BE49-F238E27FC236}">
                    <a16:creationId xmlns:a16="http://schemas.microsoft.com/office/drawing/2014/main" id="{5BC6EE58-2109-E26A-1E70-E430BA72D9E5}"/>
                  </a:ext>
                </a:extLst>
              </p:cNvPr>
              <p:cNvSpPr>
                <a:spLocks/>
              </p:cNvSpPr>
              <p:nvPr/>
            </p:nvSpPr>
            <p:spPr bwMode="auto">
              <a:xfrm>
                <a:off x="7078663" y="6070600"/>
                <a:ext cx="17463" cy="9525"/>
              </a:xfrm>
              <a:custGeom>
                <a:avLst/>
                <a:gdLst/>
                <a:ahLst/>
                <a:cxnLst>
                  <a:cxn ang="0">
                    <a:pos x="9" y="6"/>
                  </a:cxn>
                  <a:cxn ang="0">
                    <a:pos x="10" y="6"/>
                  </a:cxn>
                  <a:cxn ang="0">
                    <a:pos x="11" y="4"/>
                  </a:cxn>
                  <a:cxn ang="0">
                    <a:pos x="10" y="1"/>
                  </a:cxn>
                  <a:cxn ang="0">
                    <a:pos x="9" y="1"/>
                  </a:cxn>
                  <a:cxn ang="0">
                    <a:pos x="8" y="0"/>
                  </a:cxn>
                  <a:cxn ang="0">
                    <a:pos x="0" y="1"/>
                  </a:cxn>
                  <a:cxn ang="0">
                    <a:pos x="0" y="2"/>
                  </a:cxn>
                  <a:cxn ang="0">
                    <a:pos x="1" y="5"/>
                  </a:cxn>
                  <a:cxn ang="0">
                    <a:pos x="5" y="5"/>
                  </a:cxn>
                  <a:cxn ang="0">
                    <a:pos x="8" y="6"/>
                  </a:cxn>
                  <a:cxn ang="0">
                    <a:pos x="9" y="6"/>
                  </a:cxn>
                </a:cxnLst>
                <a:rect l="0" t="0" r="r" b="b"/>
                <a:pathLst>
                  <a:path w="11" h="6">
                    <a:moveTo>
                      <a:pt x="9" y="6"/>
                    </a:moveTo>
                    <a:lnTo>
                      <a:pt x="10" y="6"/>
                    </a:lnTo>
                    <a:lnTo>
                      <a:pt x="11" y="4"/>
                    </a:lnTo>
                    <a:lnTo>
                      <a:pt x="10" y="1"/>
                    </a:lnTo>
                    <a:lnTo>
                      <a:pt x="9" y="1"/>
                    </a:lnTo>
                    <a:lnTo>
                      <a:pt x="8" y="0"/>
                    </a:lnTo>
                    <a:lnTo>
                      <a:pt x="0" y="1"/>
                    </a:lnTo>
                    <a:lnTo>
                      <a:pt x="0" y="2"/>
                    </a:lnTo>
                    <a:lnTo>
                      <a:pt x="1" y="5"/>
                    </a:lnTo>
                    <a:lnTo>
                      <a:pt x="5" y="5"/>
                    </a:lnTo>
                    <a:lnTo>
                      <a:pt x="8" y="6"/>
                    </a:lnTo>
                    <a:lnTo>
                      <a:pt x="9"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69" name="Freeform 1659">
                <a:extLst>
                  <a:ext uri="{FF2B5EF4-FFF2-40B4-BE49-F238E27FC236}">
                    <a16:creationId xmlns:a16="http://schemas.microsoft.com/office/drawing/2014/main" id="{7709AEB5-1FD8-FEA5-AB7C-65E6B5E95A25}"/>
                  </a:ext>
                </a:extLst>
              </p:cNvPr>
              <p:cNvSpPr>
                <a:spLocks/>
              </p:cNvSpPr>
              <p:nvPr/>
            </p:nvSpPr>
            <p:spPr bwMode="auto">
              <a:xfrm>
                <a:off x="7078663" y="6070600"/>
                <a:ext cx="17463" cy="9525"/>
              </a:xfrm>
              <a:custGeom>
                <a:avLst/>
                <a:gdLst/>
                <a:ahLst/>
                <a:cxnLst>
                  <a:cxn ang="0">
                    <a:pos x="9" y="6"/>
                  </a:cxn>
                  <a:cxn ang="0">
                    <a:pos x="10" y="6"/>
                  </a:cxn>
                  <a:cxn ang="0">
                    <a:pos x="11" y="4"/>
                  </a:cxn>
                  <a:cxn ang="0">
                    <a:pos x="10" y="1"/>
                  </a:cxn>
                  <a:cxn ang="0">
                    <a:pos x="9" y="1"/>
                  </a:cxn>
                  <a:cxn ang="0">
                    <a:pos x="8" y="0"/>
                  </a:cxn>
                  <a:cxn ang="0">
                    <a:pos x="0" y="1"/>
                  </a:cxn>
                  <a:cxn ang="0">
                    <a:pos x="0" y="2"/>
                  </a:cxn>
                  <a:cxn ang="0">
                    <a:pos x="1" y="5"/>
                  </a:cxn>
                  <a:cxn ang="0">
                    <a:pos x="5" y="5"/>
                  </a:cxn>
                  <a:cxn ang="0">
                    <a:pos x="8" y="6"/>
                  </a:cxn>
                  <a:cxn ang="0">
                    <a:pos x="9" y="6"/>
                  </a:cxn>
                </a:cxnLst>
                <a:rect l="0" t="0" r="r" b="b"/>
                <a:pathLst>
                  <a:path w="11" h="6">
                    <a:moveTo>
                      <a:pt x="9" y="6"/>
                    </a:moveTo>
                    <a:lnTo>
                      <a:pt x="10" y="6"/>
                    </a:lnTo>
                    <a:lnTo>
                      <a:pt x="11" y="4"/>
                    </a:lnTo>
                    <a:lnTo>
                      <a:pt x="10" y="1"/>
                    </a:lnTo>
                    <a:lnTo>
                      <a:pt x="9" y="1"/>
                    </a:lnTo>
                    <a:lnTo>
                      <a:pt x="8" y="0"/>
                    </a:lnTo>
                    <a:lnTo>
                      <a:pt x="0" y="1"/>
                    </a:lnTo>
                    <a:lnTo>
                      <a:pt x="0" y="2"/>
                    </a:lnTo>
                    <a:lnTo>
                      <a:pt x="1" y="5"/>
                    </a:lnTo>
                    <a:lnTo>
                      <a:pt x="5" y="5"/>
                    </a:lnTo>
                    <a:lnTo>
                      <a:pt x="8" y="6"/>
                    </a:lnTo>
                    <a:lnTo>
                      <a:pt x="9" y="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770" name="Freeform 1660">
                <a:extLst>
                  <a:ext uri="{FF2B5EF4-FFF2-40B4-BE49-F238E27FC236}">
                    <a16:creationId xmlns:a16="http://schemas.microsoft.com/office/drawing/2014/main" id="{C71B1A55-8117-3472-C545-381DA8079CDC}"/>
                  </a:ext>
                </a:extLst>
              </p:cNvPr>
              <p:cNvSpPr>
                <a:spLocks/>
              </p:cNvSpPr>
              <p:nvPr/>
            </p:nvSpPr>
            <p:spPr bwMode="auto">
              <a:xfrm>
                <a:off x="7078663" y="6070600"/>
                <a:ext cx="17463" cy="9525"/>
              </a:xfrm>
              <a:custGeom>
                <a:avLst/>
                <a:gdLst/>
                <a:ahLst/>
                <a:cxnLst>
                  <a:cxn ang="0">
                    <a:pos x="9" y="6"/>
                  </a:cxn>
                  <a:cxn ang="0">
                    <a:pos x="10" y="6"/>
                  </a:cxn>
                  <a:cxn ang="0">
                    <a:pos x="11" y="4"/>
                  </a:cxn>
                  <a:cxn ang="0">
                    <a:pos x="10" y="1"/>
                  </a:cxn>
                  <a:cxn ang="0">
                    <a:pos x="9" y="1"/>
                  </a:cxn>
                  <a:cxn ang="0">
                    <a:pos x="8" y="0"/>
                  </a:cxn>
                  <a:cxn ang="0">
                    <a:pos x="0" y="1"/>
                  </a:cxn>
                  <a:cxn ang="0">
                    <a:pos x="0" y="2"/>
                  </a:cxn>
                  <a:cxn ang="0">
                    <a:pos x="1" y="5"/>
                  </a:cxn>
                  <a:cxn ang="0">
                    <a:pos x="5" y="5"/>
                  </a:cxn>
                  <a:cxn ang="0">
                    <a:pos x="8" y="6"/>
                  </a:cxn>
                  <a:cxn ang="0">
                    <a:pos x="9" y="6"/>
                  </a:cxn>
                </a:cxnLst>
                <a:rect l="0" t="0" r="r" b="b"/>
                <a:pathLst>
                  <a:path w="11" h="6">
                    <a:moveTo>
                      <a:pt x="9" y="6"/>
                    </a:moveTo>
                    <a:lnTo>
                      <a:pt x="10" y="6"/>
                    </a:lnTo>
                    <a:lnTo>
                      <a:pt x="11" y="4"/>
                    </a:lnTo>
                    <a:lnTo>
                      <a:pt x="10" y="1"/>
                    </a:lnTo>
                    <a:lnTo>
                      <a:pt x="9" y="1"/>
                    </a:lnTo>
                    <a:lnTo>
                      <a:pt x="8" y="0"/>
                    </a:lnTo>
                    <a:lnTo>
                      <a:pt x="0" y="1"/>
                    </a:lnTo>
                    <a:lnTo>
                      <a:pt x="0" y="2"/>
                    </a:lnTo>
                    <a:lnTo>
                      <a:pt x="1" y="5"/>
                    </a:lnTo>
                    <a:lnTo>
                      <a:pt x="5" y="5"/>
                    </a:lnTo>
                    <a:lnTo>
                      <a:pt x="8" y="6"/>
                    </a:lnTo>
                    <a:lnTo>
                      <a:pt x="9"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grpSp>
          <p:nvGrpSpPr>
            <p:cNvPr id="1092" name="Gruppe 2093">
              <a:extLst>
                <a:ext uri="{FF2B5EF4-FFF2-40B4-BE49-F238E27FC236}">
                  <a16:creationId xmlns:a16="http://schemas.microsoft.com/office/drawing/2014/main" id="{6DE8FBCD-5F00-FAC6-29E9-23F10058F842}"/>
                </a:ext>
              </a:extLst>
            </p:cNvPr>
            <p:cNvGrpSpPr>
              <a:grpSpLocks/>
            </p:cNvGrpSpPr>
            <p:nvPr/>
          </p:nvGrpSpPr>
          <p:grpSpPr>
            <a:xfrm>
              <a:off x="873972" y="2880350"/>
              <a:ext cx="535941" cy="601709"/>
              <a:chOff x="2301875" y="2897188"/>
              <a:chExt cx="608013" cy="682625"/>
            </a:xfrm>
            <a:grpFill/>
          </p:grpSpPr>
          <p:sp>
            <p:nvSpPr>
              <p:cNvPr id="1628" name="Freeform 1661">
                <a:extLst>
                  <a:ext uri="{FF2B5EF4-FFF2-40B4-BE49-F238E27FC236}">
                    <a16:creationId xmlns:a16="http://schemas.microsoft.com/office/drawing/2014/main" id="{585E77A3-26DD-301E-231D-53C6283185D4}"/>
                  </a:ext>
                </a:extLst>
              </p:cNvPr>
              <p:cNvSpPr>
                <a:spLocks/>
              </p:cNvSpPr>
              <p:nvPr/>
            </p:nvSpPr>
            <p:spPr bwMode="auto">
              <a:xfrm>
                <a:off x="2301875" y="2897188"/>
                <a:ext cx="608013" cy="682625"/>
              </a:xfrm>
              <a:custGeom>
                <a:avLst/>
                <a:gdLst/>
                <a:ahLst/>
                <a:cxnLst>
                  <a:cxn ang="0">
                    <a:pos x="251" y="43"/>
                  </a:cxn>
                  <a:cxn ang="0">
                    <a:pos x="265" y="12"/>
                  </a:cxn>
                  <a:cxn ang="0">
                    <a:pos x="302" y="21"/>
                  </a:cxn>
                  <a:cxn ang="0">
                    <a:pos x="311" y="34"/>
                  </a:cxn>
                  <a:cxn ang="0">
                    <a:pos x="320" y="34"/>
                  </a:cxn>
                  <a:cxn ang="0">
                    <a:pos x="340" y="15"/>
                  </a:cxn>
                  <a:cxn ang="0">
                    <a:pos x="358" y="24"/>
                  </a:cxn>
                  <a:cxn ang="0">
                    <a:pos x="295" y="76"/>
                  </a:cxn>
                  <a:cxn ang="0">
                    <a:pos x="255" y="107"/>
                  </a:cxn>
                  <a:cxn ang="0">
                    <a:pos x="306" y="153"/>
                  </a:cxn>
                  <a:cxn ang="0">
                    <a:pos x="338" y="133"/>
                  </a:cxn>
                  <a:cxn ang="0">
                    <a:pos x="363" y="173"/>
                  </a:cxn>
                  <a:cxn ang="0">
                    <a:pos x="367" y="179"/>
                  </a:cxn>
                  <a:cxn ang="0">
                    <a:pos x="376" y="242"/>
                  </a:cxn>
                  <a:cxn ang="0">
                    <a:pos x="369" y="267"/>
                  </a:cxn>
                  <a:cxn ang="0">
                    <a:pos x="361" y="313"/>
                  </a:cxn>
                  <a:cxn ang="0">
                    <a:pos x="311" y="378"/>
                  </a:cxn>
                  <a:cxn ang="0">
                    <a:pos x="294" y="392"/>
                  </a:cxn>
                  <a:cxn ang="0">
                    <a:pos x="274" y="380"/>
                  </a:cxn>
                  <a:cxn ang="0">
                    <a:pos x="259" y="389"/>
                  </a:cxn>
                  <a:cxn ang="0">
                    <a:pos x="216" y="395"/>
                  </a:cxn>
                  <a:cxn ang="0">
                    <a:pos x="192" y="406"/>
                  </a:cxn>
                  <a:cxn ang="0">
                    <a:pos x="168" y="410"/>
                  </a:cxn>
                  <a:cxn ang="0">
                    <a:pos x="159" y="416"/>
                  </a:cxn>
                  <a:cxn ang="0">
                    <a:pos x="123" y="424"/>
                  </a:cxn>
                  <a:cxn ang="0">
                    <a:pos x="90" y="409"/>
                  </a:cxn>
                  <a:cxn ang="0">
                    <a:pos x="63" y="406"/>
                  </a:cxn>
                  <a:cxn ang="0">
                    <a:pos x="29" y="404"/>
                  </a:cxn>
                  <a:cxn ang="0">
                    <a:pos x="52" y="379"/>
                  </a:cxn>
                  <a:cxn ang="0">
                    <a:pos x="29" y="372"/>
                  </a:cxn>
                  <a:cxn ang="0">
                    <a:pos x="60" y="360"/>
                  </a:cxn>
                  <a:cxn ang="0">
                    <a:pos x="9" y="360"/>
                  </a:cxn>
                  <a:cxn ang="0">
                    <a:pos x="11" y="343"/>
                  </a:cxn>
                  <a:cxn ang="0">
                    <a:pos x="36" y="336"/>
                  </a:cxn>
                  <a:cxn ang="0">
                    <a:pos x="21" y="319"/>
                  </a:cxn>
                  <a:cxn ang="0">
                    <a:pos x="19" y="305"/>
                  </a:cxn>
                  <a:cxn ang="0">
                    <a:pos x="46" y="314"/>
                  </a:cxn>
                  <a:cxn ang="0">
                    <a:pos x="58" y="298"/>
                  </a:cxn>
                  <a:cxn ang="0">
                    <a:pos x="75" y="285"/>
                  </a:cxn>
                  <a:cxn ang="0">
                    <a:pos x="108" y="286"/>
                  </a:cxn>
                  <a:cxn ang="0">
                    <a:pos x="57" y="278"/>
                  </a:cxn>
                  <a:cxn ang="0">
                    <a:pos x="96" y="255"/>
                  </a:cxn>
                  <a:cxn ang="0">
                    <a:pos x="141" y="240"/>
                  </a:cxn>
                  <a:cxn ang="0">
                    <a:pos x="154" y="229"/>
                  </a:cxn>
                  <a:cxn ang="0">
                    <a:pos x="113" y="209"/>
                  </a:cxn>
                  <a:cxn ang="0">
                    <a:pos x="107" y="195"/>
                  </a:cxn>
                  <a:cxn ang="0">
                    <a:pos x="102" y="190"/>
                  </a:cxn>
                  <a:cxn ang="0">
                    <a:pos x="87" y="175"/>
                  </a:cxn>
                  <a:cxn ang="0">
                    <a:pos x="72" y="152"/>
                  </a:cxn>
                  <a:cxn ang="0">
                    <a:pos x="100" y="147"/>
                  </a:cxn>
                  <a:cxn ang="0">
                    <a:pos x="105" y="133"/>
                  </a:cxn>
                  <a:cxn ang="0">
                    <a:pos x="121" y="112"/>
                  </a:cxn>
                  <a:cxn ang="0">
                    <a:pos x="112" y="82"/>
                  </a:cxn>
                  <a:cxn ang="0">
                    <a:pos x="147" y="88"/>
                  </a:cxn>
                  <a:cxn ang="0">
                    <a:pos x="184" y="102"/>
                  </a:cxn>
                  <a:cxn ang="0">
                    <a:pos x="218" y="119"/>
                  </a:cxn>
                  <a:cxn ang="0">
                    <a:pos x="218" y="97"/>
                  </a:cxn>
                  <a:cxn ang="0">
                    <a:pos x="256" y="76"/>
                  </a:cxn>
                  <a:cxn ang="0">
                    <a:pos x="215" y="60"/>
                  </a:cxn>
                </a:cxnLst>
                <a:rect l="0" t="0" r="r" b="b"/>
                <a:pathLst>
                  <a:path w="383" h="430">
                    <a:moveTo>
                      <a:pt x="239" y="53"/>
                    </a:moveTo>
                    <a:lnTo>
                      <a:pt x="239" y="52"/>
                    </a:lnTo>
                    <a:lnTo>
                      <a:pt x="238" y="48"/>
                    </a:lnTo>
                    <a:lnTo>
                      <a:pt x="236" y="47"/>
                    </a:lnTo>
                    <a:lnTo>
                      <a:pt x="236" y="45"/>
                    </a:lnTo>
                    <a:lnTo>
                      <a:pt x="238" y="45"/>
                    </a:lnTo>
                    <a:lnTo>
                      <a:pt x="241" y="45"/>
                    </a:lnTo>
                    <a:lnTo>
                      <a:pt x="245" y="47"/>
                    </a:lnTo>
                    <a:lnTo>
                      <a:pt x="245" y="48"/>
                    </a:lnTo>
                    <a:lnTo>
                      <a:pt x="246" y="48"/>
                    </a:lnTo>
                    <a:lnTo>
                      <a:pt x="249" y="47"/>
                    </a:lnTo>
                    <a:lnTo>
                      <a:pt x="249" y="46"/>
                    </a:lnTo>
                    <a:lnTo>
                      <a:pt x="251" y="45"/>
                    </a:lnTo>
                    <a:lnTo>
                      <a:pt x="251" y="43"/>
                    </a:lnTo>
                    <a:lnTo>
                      <a:pt x="251" y="43"/>
                    </a:lnTo>
                    <a:lnTo>
                      <a:pt x="250" y="41"/>
                    </a:lnTo>
                    <a:lnTo>
                      <a:pt x="246" y="40"/>
                    </a:lnTo>
                    <a:lnTo>
                      <a:pt x="245" y="36"/>
                    </a:lnTo>
                    <a:lnTo>
                      <a:pt x="245" y="34"/>
                    </a:lnTo>
                    <a:lnTo>
                      <a:pt x="249" y="32"/>
                    </a:lnTo>
                    <a:lnTo>
                      <a:pt x="247" y="29"/>
                    </a:lnTo>
                    <a:lnTo>
                      <a:pt x="249" y="25"/>
                    </a:lnTo>
                    <a:lnTo>
                      <a:pt x="252" y="24"/>
                    </a:lnTo>
                    <a:lnTo>
                      <a:pt x="257" y="24"/>
                    </a:lnTo>
                    <a:lnTo>
                      <a:pt x="259" y="22"/>
                    </a:lnTo>
                    <a:lnTo>
                      <a:pt x="260" y="16"/>
                    </a:lnTo>
                    <a:lnTo>
                      <a:pt x="264" y="12"/>
                    </a:lnTo>
                    <a:lnTo>
                      <a:pt x="265" y="12"/>
                    </a:lnTo>
                    <a:lnTo>
                      <a:pt x="271" y="14"/>
                    </a:lnTo>
                    <a:lnTo>
                      <a:pt x="274" y="16"/>
                    </a:lnTo>
                    <a:lnTo>
                      <a:pt x="284" y="15"/>
                    </a:lnTo>
                    <a:lnTo>
                      <a:pt x="285" y="16"/>
                    </a:lnTo>
                    <a:lnTo>
                      <a:pt x="289" y="16"/>
                    </a:lnTo>
                    <a:lnTo>
                      <a:pt x="289" y="16"/>
                    </a:lnTo>
                    <a:lnTo>
                      <a:pt x="289" y="20"/>
                    </a:lnTo>
                    <a:lnTo>
                      <a:pt x="290" y="20"/>
                    </a:lnTo>
                    <a:lnTo>
                      <a:pt x="292" y="20"/>
                    </a:lnTo>
                    <a:lnTo>
                      <a:pt x="296" y="19"/>
                    </a:lnTo>
                    <a:lnTo>
                      <a:pt x="296" y="17"/>
                    </a:lnTo>
                    <a:lnTo>
                      <a:pt x="297" y="19"/>
                    </a:lnTo>
                    <a:lnTo>
                      <a:pt x="301" y="19"/>
                    </a:lnTo>
                    <a:lnTo>
                      <a:pt x="302" y="21"/>
                    </a:lnTo>
                    <a:lnTo>
                      <a:pt x="302" y="25"/>
                    </a:lnTo>
                    <a:lnTo>
                      <a:pt x="302" y="27"/>
                    </a:lnTo>
                    <a:lnTo>
                      <a:pt x="303" y="26"/>
                    </a:lnTo>
                    <a:lnTo>
                      <a:pt x="306" y="24"/>
                    </a:lnTo>
                    <a:lnTo>
                      <a:pt x="307" y="21"/>
                    </a:lnTo>
                    <a:lnTo>
                      <a:pt x="307" y="19"/>
                    </a:lnTo>
                    <a:lnTo>
                      <a:pt x="303" y="14"/>
                    </a:lnTo>
                    <a:lnTo>
                      <a:pt x="305" y="10"/>
                    </a:lnTo>
                    <a:lnTo>
                      <a:pt x="312" y="10"/>
                    </a:lnTo>
                    <a:lnTo>
                      <a:pt x="313" y="11"/>
                    </a:lnTo>
                    <a:lnTo>
                      <a:pt x="311" y="21"/>
                    </a:lnTo>
                    <a:lnTo>
                      <a:pt x="312" y="27"/>
                    </a:lnTo>
                    <a:lnTo>
                      <a:pt x="312" y="30"/>
                    </a:lnTo>
                    <a:lnTo>
                      <a:pt x="311" y="34"/>
                    </a:lnTo>
                    <a:lnTo>
                      <a:pt x="306" y="37"/>
                    </a:lnTo>
                    <a:lnTo>
                      <a:pt x="306" y="40"/>
                    </a:lnTo>
                    <a:lnTo>
                      <a:pt x="298" y="47"/>
                    </a:lnTo>
                    <a:lnTo>
                      <a:pt x="300" y="48"/>
                    </a:lnTo>
                    <a:lnTo>
                      <a:pt x="301" y="48"/>
                    </a:lnTo>
                    <a:lnTo>
                      <a:pt x="303" y="47"/>
                    </a:lnTo>
                    <a:lnTo>
                      <a:pt x="306" y="45"/>
                    </a:lnTo>
                    <a:lnTo>
                      <a:pt x="310" y="42"/>
                    </a:lnTo>
                    <a:lnTo>
                      <a:pt x="315" y="41"/>
                    </a:lnTo>
                    <a:lnTo>
                      <a:pt x="315" y="36"/>
                    </a:lnTo>
                    <a:lnTo>
                      <a:pt x="317" y="36"/>
                    </a:lnTo>
                    <a:lnTo>
                      <a:pt x="318" y="36"/>
                    </a:lnTo>
                    <a:lnTo>
                      <a:pt x="320" y="34"/>
                    </a:lnTo>
                    <a:lnTo>
                      <a:pt x="320" y="34"/>
                    </a:lnTo>
                    <a:lnTo>
                      <a:pt x="320" y="32"/>
                    </a:lnTo>
                    <a:lnTo>
                      <a:pt x="318" y="26"/>
                    </a:lnTo>
                    <a:lnTo>
                      <a:pt x="318" y="26"/>
                    </a:lnTo>
                    <a:lnTo>
                      <a:pt x="318" y="21"/>
                    </a:lnTo>
                    <a:lnTo>
                      <a:pt x="321" y="12"/>
                    </a:lnTo>
                    <a:lnTo>
                      <a:pt x="321" y="11"/>
                    </a:lnTo>
                    <a:lnTo>
                      <a:pt x="322" y="10"/>
                    </a:lnTo>
                    <a:lnTo>
                      <a:pt x="323" y="10"/>
                    </a:lnTo>
                    <a:lnTo>
                      <a:pt x="327" y="12"/>
                    </a:lnTo>
                    <a:lnTo>
                      <a:pt x="333" y="10"/>
                    </a:lnTo>
                    <a:lnTo>
                      <a:pt x="335" y="14"/>
                    </a:lnTo>
                    <a:lnTo>
                      <a:pt x="336" y="15"/>
                    </a:lnTo>
                    <a:lnTo>
                      <a:pt x="338" y="16"/>
                    </a:lnTo>
                    <a:lnTo>
                      <a:pt x="340" y="15"/>
                    </a:lnTo>
                    <a:lnTo>
                      <a:pt x="340" y="14"/>
                    </a:lnTo>
                    <a:lnTo>
                      <a:pt x="340" y="12"/>
                    </a:lnTo>
                    <a:lnTo>
                      <a:pt x="338" y="10"/>
                    </a:lnTo>
                    <a:lnTo>
                      <a:pt x="333" y="4"/>
                    </a:lnTo>
                    <a:lnTo>
                      <a:pt x="332" y="2"/>
                    </a:lnTo>
                    <a:lnTo>
                      <a:pt x="332" y="1"/>
                    </a:lnTo>
                    <a:lnTo>
                      <a:pt x="333" y="0"/>
                    </a:lnTo>
                    <a:lnTo>
                      <a:pt x="337" y="1"/>
                    </a:lnTo>
                    <a:lnTo>
                      <a:pt x="341" y="2"/>
                    </a:lnTo>
                    <a:lnTo>
                      <a:pt x="342" y="5"/>
                    </a:lnTo>
                    <a:lnTo>
                      <a:pt x="347" y="14"/>
                    </a:lnTo>
                    <a:lnTo>
                      <a:pt x="348" y="15"/>
                    </a:lnTo>
                    <a:lnTo>
                      <a:pt x="351" y="16"/>
                    </a:lnTo>
                    <a:lnTo>
                      <a:pt x="358" y="24"/>
                    </a:lnTo>
                    <a:lnTo>
                      <a:pt x="358" y="25"/>
                    </a:lnTo>
                    <a:lnTo>
                      <a:pt x="343" y="32"/>
                    </a:lnTo>
                    <a:lnTo>
                      <a:pt x="340" y="35"/>
                    </a:lnTo>
                    <a:lnTo>
                      <a:pt x="335" y="40"/>
                    </a:lnTo>
                    <a:lnTo>
                      <a:pt x="335" y="41"/>
                    </a:lnTo>
                    <a:lnTo>
                      <a:pt x="322" y="45"/>
                    </a:lnTo>
                    <a:lnTo>
                      <a:pt x="320" y="47"/>
                    </a:lnTo>
                    <a:lnTo>
                      <a:pt x="316" y="56"/>
                    </a:lnTo>
                    <a:lnTo>
                      <a:pt x="315" y="60"/>
                    </a:lnTo>
                    <a:lnTo>
                      <a:pt x="311" y="63"/>
                    </a:lnTo>
                    <a:lnTo>
                      <a:pt x="302" y="75"/>
                    </a:lnTo>
                    <a:lnTo>
                      <a:pt x="301" y="76"/>
                    </a:lnTo>
                    <a:lnTo>
                      <a:pt x="297" y="77"/>
                    </a:lnTo>
                    <a:lnTo>
                      <a:pt x="295" y="76"/>
                    </a:lnTo>
                    <a:lnTo>
                      <a:pt x="289" y="73"/>
                    </a:lnTo>
                    <a:lnTo>
                      <a:pt x="286" y="73"/>
                    </a:lnTo>
                    <a:lnTo>
                      <a:pt x="280" y="76"/>
                    </a:lnTo>
                    <a:lnTo>
                      <a:pt x="277" y="78"/>
                    </a:lnTo>
                    <a:lnTo>
                      <a:pt x="277" y="82"/>
                    </a:lnTo>
                    <a:lnTo>
                      <a:pt x="285" y="88"/>
                    </a:lnTo>
                    <a:lnTo>
                      <a:pt x="285" y="91"/>
                    </a:lnTo>
                    <a:lnTo>
                      <a:pt x="279" y="92"/>
                    </a:lnTo>
                    <a:lnTo>
                      <a:pt x="277" y="92"/>
                    </a:lnTo>
                    <a:lnTo>
                      <a:pt x="269" y="91"/>
                    </a:lnTo>
                    <a:lnTo>
                      <a:pt x="265" y="91"/>
                    </a:lnTo>
                    <a:lnTo>
                      <a:pt x="255" y="102"/>
                    </a:lnTo>
                    <a:lnTo>
                      <a:pt x="255" y="106"/>
                    </a:lnTo>
                    <a:lnTo>
                      <a:pt x="255" y="107"/>
                    </a:lnTo>
                    <a:lnTo>
                      <a:pt x="257" y="109"/>
                    </a:lnTo>
                    <a:lnTo>
                      <a:pt x="264" y="116"/>
                    </a:lnTo>
                    <a:lnTo>
                      <a:pt x="265" y="118"/>
                    </a:lnTo>
                    <a:lnTo>
                      <a:pt x="266" y="121"/>
                    </a:lnTo>
                    <a:lnTo>
                      <a:pt x="267" y="132"/>
                    </a:lnTo>
                    <a:lnTo>
                      <a:pt x="277" y="138"/>
                    </a:lnTo>
                    <a:lnTo>
                      <a:pt x="285" y="149"/>
                    </a:lnTo>
                    <a:lnTo>
                      <a:pt x="286" y="149"/>
                    </a:lnTo>
                    <a:lnTo>
                      <a:pt x="287" y="150"/>
                    </a:lnTo>
                    <a:lnTo>
                      <a:pt x="290" y="150"/>
                    </a:lnTo>
                    <a:lnTo>
                      <a:pt x="298" y="153"/>
                    </a:lnTo>
                    <a:lnTo>
                      <a:pt x="301" y="150"/>
                    </a:lnTo>
                    <a:lnTo>
                      <a:pt x="303" y="152"/>
                    </a:lnTo>
                    <a:lnTo>
                      <a:pt x="306" y="153"/>
                    </a:lnTo>
                    <a:lnTo>
                      <a:pt x="307" y="153"/>
                    </a:lnTo>
                    <a:lnTo>
                      <a:pt x="308" y="152"/>
                    </a:lnTo>
                    <a:lnTo>
                      <a:pt x="308" y="149"/>
                    </a:lnTo>
                    <a:lnTo>
                      <a:pt x="307" y="144"/>
                    </a:lnTo>
                    <a:lnTo>
                      <a:pt x="317" y="142"/>
                    </a:lnTo>
                    <a:lnTo>
                      <a:pt x="317" y="140"/>
                    </a:lnTo>
                    <a:lnTo>
                      <a:pt x="316" y="132"/>
                    </a:lnTo>
                    <a:lnTo>
                      <a:pt x="320" y="130"/>
                    </a:lnTo>
                    <a:lnTo>
                      <a:pt x="321" y="128"/>
                    </a:lnTo>
                    <a:lnTo>
                      <a:pt x="327" y="128"/>
                    </a:lnTo>
                    <a:lnTo>
                      <a:pt x="330" y="126"/>
                    </a:lnTo>
                    <a:lnTo>
                      <a:pt x="330" y="126"/>
                    </a:lnTo>
                    <a:lnTo>
                      <a:pt x="333" y="127"/>
                    </a:lnTo>
                    <a:lnTo>
                      <a:pt x="338" y="133"/>
                    </a:lnTo>
                    <a:lnTo>
                      <a:pt x="340" y="138"/>
                    </a:lnTo>
                    <a:lnTo>
                      <a:pt x="340" y="147"/>
                    </a:lnTo>
                    <a:lnTo>
                      <a:pt x="341" y="149"/>
                    </a:lnTo>
                    <a:lnTo>
                      <a:pt x="342" y="152"/>
                    </a:lnTo>
                    <a:lnTo>
                      <a:pt x="343" y="154"/>
                    </a:lnTo>
                    <a:lnTo>
                      <a:pt x="349" y="157"/>
                    </a:lnTo>
                    <a:lnTo>
                      <a:pt x="351" y="158"/>
                    </a:lnTo>
                    <a:lnTo>
                      <a:pt x="351" y="162"/>
                    </a:lnTo>
                    <a:lnTo>
                      <a:pt x="352" y="165"/>
                    </a:lnTo>
                    <a:lnTo>
                      <a:pt x="353" y="170"/>
                    </a:lnTo>
                    <a:lnTo>
                      <a:pt x="354" y="173"/>
                    </a:lnTo>
                    <a:lnTo>
                      <a:pt x="357" y="174"/>
                    </a:lnTo>
                    <a:lnTo>
                      <a:pt x="359" y="174"/>
                    </a:lnTo>
                    <a:lnTo>
                      <a:pt x="363" y="173"/>
                    </a:lnTo>
                    <a:lnTo>
                      <a:pt x="367" y="174"/>
                    </a:lnTo>
                    <a:lnTo>
                      <a:pt x="371" y="172"/>
                    </a:lnTo>
                    <a:lnTo>
                      <a:pt x="374" y="172"/>
                    </a:lnTo>
                    <a:lnTo>
                      <a:pt x="378" y="178"/>
                    </a:lnTo>
                    <a:lnTo>
                      <a:pt x="379" y="179"/>
                    </a:lnTo>
                    <a:lnTo>
                      <a:pt x="383" y="184"/>
                    </a:lnTo>
                    <a:lnTo>
                      <a:pt x="383" y="185"/>
                    </a:lnTo>
                    <a:lnTo>
                      <a:pt x="383" y="186"/>
                    </a:lnTo>
                    <a:lnTo>
                      <a:pt x="383" y="188"/>
                    </a:lnTo>
                    <a:lnTo>
                      <a:pt x="381" y="190"/>
                    </a:lnTo>
                    <a:lnTo>
                      <a:pt x="381" y="190"/>
                    </a:lnTo>
                    <a:lnTo>
                      <a:pt x="374" y="188"/>
                    </a:lnTo>
                    <a:lnTo>
                      <a:pt x="369" y="180"/>
                    </a:lnTo>
                    <a:lnTo>
                      <a:pt x="367" y="179"/>
                    </a:lnTo>
                    <a:lnTo>
                      <a:pt x="364" y="180"/>
                    </a:lnTo>
                    <a:lnTo>
                      <a:pt x="362" y="188"/>
                    </a:lnTo>
                    <a:lnTo>
                      <a:pt x="362" y="190"/>
                    </a:lnTo>
                    <a:lnTo>
                      <a:pt x="362" y="191"/>
                    </a:lnTo>
                    <a:lnTo>
                      <a:pt x="363" y="195"/>
                    </a:lnTo>
                    <a:lnTo>
                      <a:pt x="369" y="201"/>
                    </a:lnTo>
                    <a:lnTo>
                      <a:pt x="368" y="204"/>
                    </a:lnTo>
                    <a:lnTo>
                      <a:pt x="371" y="210"/>
                    </a:lnTo>
                    <a:lnTo>
                      <a:pt x="368" y="211"/>
                    </a:lnTo>
                    <a:lnTo>
                      <a:pt x="368" y="224"/>
                    </a:lnTo>
                    <a:lnTo>
                      <a:pt x="368" y="227"/>
                    </a:lnTo>
                    <a:lnTo>
                      <a:pt x="369" y="232"/>
                    </a:lnTo>
                    <a:lnTo>
                      <a:pt x="373" y="239"/>
                    </a:lnTo>
                    <a:lnTo>
                      <a:pt x="376" y="242"/>
                    </a:lnTo>
                    <a:lnTo>
                      <a:pt x="374" y="245"/>
                    </a:lnTo>
                    <a:lnTo>
                      <a:pt x="371" y="245"/>
                    </a:lnTo>
                    <a:lnTo>
                      <a:pt x="369" y="245"/>
                    </a:lnTo>
                    <a:lnTo>
                      <a:pt x="369" y="247"/>
                    </a:lnTo>
                    <a:lnTo>
                      <a:pt x="369" y="249"/>
                    </a:lnTo>
                    <a:lnTo>
                      <a:pt x="367" y="249"/>
                    </a:lnTo>
                    <a:lnTo>
                      <a:pt x="366" y="250"/>
                    </a:lnTo>
                    <a:lnTo>
                      <a:pt x="363" y="251"/>
                    </a:lnTo>
                    <a:lnTo>
                      <a:pt x="362" y="252"/>
                    </a:lnTo>
                    <a:lnTo>
                      <a:pt x="364" y="256"/>
                    </a:lnTo>
                    <a:lnTo>
                      <a:pt x="369" y="261"/>
                    </a:lnTo>
                    <a:lnTo>
                      <a:pt x="369" y="264"/>
                    </a:lnTo>
                    <a:lnTo>
                      <a:pt x="369" y="265"/>
                    </a:lnTo>
                    <a:lnTo>
                      <a:pt x="369" y="267"/>
                    </a:lnTo>
                    <a:lnTo>
                      <a:pt x="368" y="267"/>
                    </a:lnTo>
                    <a:lnTo>
                      <a:pt x="357" y="264"/>
                    </a:lnTo>
                    <a:lnTo>
                      <a:pt x="357" y="264"/>
                    </a:lnTo>
                    <a:lnTo>
                      <a:pt x="358" y="266"/>
                    </a:lnTo>
                    <a:lnTo>
                      <a:pt x="358" y="268"/>
                    </a:lnTo>
                    <a:lnTo>
                      <a:pt x="362" y="268"/>
                    </a:lnTo>
                    <a:lnTo>
                      <a:pt x="364" y="270"/>
                    </a:lnTo>
                    <a:lnTo>
                      <a:pt x="364" y="272"/>
                    </a:lnTo>
                    <a:lnTo>
                      <a:pt x="363" y="280"/>
                    </a:lnTo>
                    <a:lnTo>
                      <a:pt x="361" y="293"/>
                    </a:lnTo>
                    <a:lnTo>
                      <a:pt x="359" y="301"/>
                    </a:lnTo>
                    <a:lnTo>
                      <a:pt x="359" y="305"/>
                    </a:lnTo>
                    <a:lnTo>
                      <a:pt x="361" y="312"/>
                    </a:lnTo>
                    <a:lnTo>
                      <a:pt x="361" y="313"/>
                    </a:lnTo>
                    <a:lnTo>
                      <a:pt x="358" y="317"/>
                    </a:lnTo>
                    <a:lnTo>
                      <a:pt x="356" y="319"/>
                    </a:lnTo>
                    <a:lnTo>
                      <a:pt x="349" y="328"/>
                    </a:lnTo>
                    <a:lnTo>
                      <a:pt x="348" y="329"/>
                    </a:lnTo>
                    <a:lnTo>
                      <a:pt x="348" y="332"/>
                    </a:lnTo>
                    <a:lnTo>
                      <a:pt x="348" y="334"/>
                    </a:lnTo>
                    <a:lnTo>
                      <a:pt x="346" y="339"/>
                    </a:lnTo>
                    <a:lnTo>
                      <a:pt x="340" y="347"/>
                    </a:lnTo>
                    <a:lnTo>
                      <a:pt x="338" y="351"/>
                    </a:lnTo>
                    <a:lnTo>
                      <a:pt x="335" y="364"/>
                    </a:lnTo>
                    <a:lnTo>
                      <a:pt x="321" y="374"/>
                    </a:lnTo>
                    <a:lnTo>
                      <a:pt x="320" y="377"/>
                    </a:lnTo>
                    <a:lnTo>
                      <a:pt x="318" y="378"/>
                    </a:lnTo>
                    <a:lnTo>
                      <a:pt x="311" y="378"/>
                    </a:lnTo>
                    <a:lnTo>
                      <a:pt x="311" y="385"/>
                    </a:lnTo>
                    <a:lnTo>
                      <a:pt x="312" y="387"/>
                    </a:lnTo>
                    <a:lnTo>
                      <a:pt x="315" y="388"/>
                    </a:lnTo>
                    <a:lnTo>
                      <a:pt x="315" y="388"/>
                    </a:lnTo>
                    <a:lnTo>
                      <a:pt x="316" y="397"/>
                    </a:lnTo>
                    <a:lnTo>
                      <a:pt x="315" y="399"/>
                    </a:lnTo>
                    <a:lnTo>
                      <a:pt x="313" y="399"/>
                    </a:lnTo>
                    <a:lnTo>
                      <a:pt x="312" y="398"/>
                    </a:lnTo>
                    <a:lnTo>
                      <a:pt x="311" y="397"/>
                    </a:lnTo>
                    <a:lnTo>
                      <a:pt x="307" y="398"/>
                    </a:lnTo>
                    <a:lnTo>
                      <a:pt x="303" y="397"/>
                    </a:lnTo>
                    <a:lnTo>
                      <a:pt x="300" y="398"/>
                    </a:lnTo>
                    <a:lnTo>
                      <a:pt x="294" y="395"/>
                    </a:lnTo>
                    <a:lnTo>
                      <a:pt x="294" y="392"/>
                    </a:lnTo>
                    <a:lnTo>
                      <a:pt x="289" y="390"/>
                    </a:lnTo>
                    <a:lnTo>
                      <a:pt x="289" y="389"/>
                    </a:lnTo>
                    <a:lnTo>
                      <a:pt x="287" y="387"/>
                    </a:lnTo>
                    <a:lnTo>
                      <a:pt x="287" y="387"/>
                    </a:lnTo>
                    <a:lnTo>
                      <a:pt x="281" y="388"/>
                    </a:lnTo>
                    <a:lnTo>
                      <a:pt x="280" y="390"/>
                    </a:lnTo>
                    <a:lnTo>
                      <a:pt x="280" y="393"/>
                    </a:lnTo>
                    <a:lnTo>
                      <a:pt x="279" y="395"/>
                    </a:lnTo>
                    <a:lnTo>
                      <a:pt x="276" y="398"/>
                    </a:lnTo>
                    <a:lnTo>
                      <a:pt x="274" y="398"/>
                    </a:lnTo>
                    <a:lnTo>
                      <a:pt x="274" y="398"/>
                    </a:lnTo>
                    <a:lnTo>
                      <a:pt x="275" y="394"/>
                    </a:lnTo>
                    <a:lnTo>
                      <a:pt x="275" y="390"/>
                    </a:lnTo>
                    <a:lnTo>
                      <a:pt x="274" y="380"/>
                    </a:lnTo>
                    <a:lnTo>
                      <a:pt x="274" y="372"/>
                    </a:lnTo>
                    <a:lnTo>
                      <a:pt x="270" y="375"/>
                    </a:lnTo>
                    <a:lnTo>
                      <a:pt x="267" y="379"/>
                    </a:lnTo>
                    <a:lnTo>
                      <a:pt x="267" y="379"/>
                    </a:lnTo>
                    <a:lnTo>
                      <a:pt x="270" y="380"/>
                    </a:lnTo>
                    <a:lnTo>
                      <a:pt x="270" y="392"/>
                    </a:lnTo>
                    <a:lnTo>
                      <a:pt x="261" y="397"/>
                    </a:lnTo>
                    <a:lnTo>
                      <a:pt x="260" y="395"/>
                    </a:lnTo>
                    <a:lnTo>
                      <a:pt x="262" y="393"/>
                    </a:lnTo>
                    <a:lnTo>
                      <a:pt x="264" y="392"/>
                    </a:lnTo>
                    <a:lnTo>
                      <a:pt x="264" y="390"/>
                    </a:lnTo>
                    <a:lnTo>
                      <a:pt x="261" y="388"/>
                    </a:lnTo>
                    <a:lnTo>
                      <a:pt x="259" y="388"/>
                    </a:lnTo>
                    <a:lnTo>
                      <a:pt x="259" y="389"/>
                    </a:lnTo>
                    <a:lnTo>
                      <a:pt x="255" y="393"/>
                    </a:lnTo>
                    <a:lnTo>
                      <a:pt x="255" y="394"/>
                    </a:lnTo>
                    <a:lnTo>
                      <a:pt x="251" y="393"/>
                    </a:lnTo>
                    <a:lnTo>
                      <a:pt x="246" y="394"/>
                    </a:lnTo>
                    <a:lnTo>
                      <a:pt x="243" y="392"/>
                    </a:lnTo>
                    <a:lnTo>
                      <a:pt x="238" y="392"/>
                    </a:lnTo>
                    <a:lnTo>
                      <a:pt x="234" y="390"/>
                    </a:lnTo>
                    <a:lnTo>
                      <a:pt x="225" y="393"/>
                    </a:lnTo>
                    <a:lnTo>
                      <a:pt x="223" y="393"/>
                    </a:lnTo>
                    <a:lnTo>
                      <a:pt x="223" y="392"/>
                    </a:lnTo>
                    <a:lnTo>
                      <a:pt x="220" y="392"/>
                    </a:lnTo>
                    <a:lnTo>
                      <a:pt x="216" y="393"/>
                    </a:lnTo>
                    <a:lnTo>
                      <a:pt x="215" y="394"/>
                    </a:lnTo>
                    <a:lnTo>
                      <a:pt x="216" y="395"/>
                    </a:lnTo>
                    <a:lnTo>
                      <a:pt x="220" y="397"/>
                    </a:lnTo>
                    <a:lnTo>
                      <a:pt x="221" y="397"/>
                    </a:lnTo>
                    <a:lnTo>
                      <a:pt x="218" y="403"/>
                    </a:lnTo>
                    <a:lnTo>
                      <a:pt x="210" y="404"/>
                    </a:lnTo>
                    <a:lnTo>
                      <a:pt x="208" y="406"/>
                    </a:lnTo>
                    <a:lnTo>
                      <a:pt x="205" y="406"/>
                    </a:lnTo>
                    <a:lnTo>
                      <a:pt x="203" y="406"/>
                    </a:lnTo>
                    <a:lnTo>
                      <a:pt x="201" y="406"/>
                    </a:lnTo>
                    <a:lnTo>
                      <a:pt x="200" y="403"/>
                    </a:lnTo>
                    <a:lnTo>
                      <a:pt x="199" y="402"/>
                    </a:lnTo>
                    <a:lnTo>
                      <a:pt x="197" y="402"/>
                    </a:lnTo>
                    <a:lnTo>
                      <a:pt x="197" y="406"/>
                    </a:lnTo>
                    <a:lnTo>
                      <a:pt x="197" y="406"/>
                    </a:lnTo>
                    <a:lnTo>
                      <a:pt x="192" y="406"/>
                    </a:lnTo>
                    <a:lnTo>
                      <a:pt x="190" y="406"/>
                    </a:lnTo>
                    <a:lnTo>
                      <a:pt x="190" y="408"/>
                    </a:lnTo>
                    <a:lnTo>
                      <a:pt x="192" y="409"/>
                    </a:lnTo>
                    <a:lnTo>
                      <a:pt x="190" y="411"/>
                    </a:lnTo>
                    <a:lnTo>
                      <a:pt x="188" y="413"/>
                    </a:lnTo>
                    <a:lnTo>
                      <a:pt x="180" y="416"/>
                    </a:lnTo>
                    <a:lnTo>
                      <a:pt x="178" y="418"/>
                    </a:lnTo>
                    <a:lnTo>
                      <a:pt x="173" y="418"/>
                    </a:lnTo>
                    <a:lnTo>
                      <a:pt x="170" y="416"/>
                    </a:lnTo>
                    <a:lnTo>
                      <a:pt x="169" y="415"/>
                    </a:lnTo>
                    <a:lnTo>
                      <a:pt x="165" y="415"/>
                    </a:lnTo>
                    <a:lnTo>
                      <a:pt x="165" y="413"/>
                    </a:lnTo>
                    <a:lnTo>
                      <a:pt x="165" y="411"/>
                    </a:lnTo>
                    <a:lnTo>
                      <a:pt x="168" y="410"/>
                    </a:lnTo>
                    <a:lnTo>
                      <a:pt x="170" y="409"/>
                    </a:lnTo>
                    <a:lnTo>
                      <a:pt x="170" y="405"/>
                    </a:lnTo>
                    <a:lnTo>
                      <a:pt x="170" y="404"/>
                    </a:lnTo>
                    <a:lnTo>
                      <a:pt x="167" y="403"/>
                    </a:lnTo>
                    <a:lnTo>
                      <a:pt x="165" y="400"/>
                    </a:lnTo>
                    <a:lnTo>
                      <a:pt x="164" y="399"/>
                    </a:lnTo>
                    <a:lnTo>
                      <a:pt x="159" y="399"/>
                    </a:lnTo>
                    <a:lnTo>
                      <a:pt x="157" y="399"/>
                    </a:lnTo>
                    <a:lnTo>
                      <a:pt x="155" y="399"/>
                    </a:lnTo>
                    <a:lnTo>
                      <a:pt x="154" y="399"/>
                    </a:lnTo>
                    <a:lnTo>
                      <a:pt x="157" y="408"/>
                    </a:lnTo>
                    <a:lnTo>
                      <a:pt x="154" y="410"/>
                    </a:lnTo>
                    <a:lnTo>
                      <a:pt x="159" y="414"/>
                    </a:lnTo>
                    <a:lnTo>
                      <a:pt x="159" y="416"/>
                    </a:lnTo>
                    <a:lnTo>
                      <a:pt x="158" y="420"/>
                    </a:lnTo>
                    <a:lnTo>
                      <a:pt x="157" y="421"/>
                    </a:lnTo>
                    <a:lnTo>
                      <a:pt x="149" y="423"/>
                    </a:lnTo>
                    <a:lnTo>
                      <a:pt x="146" y="421"/>
                    </a:lnTo>
                    <a:lnTo>
                      <a:pt x="139" y="421"/>
                    </a:lnTo>
                    <a:lnTo>
                      <a:pt x="137" y="429"/>
                    </a:lnTo>
                    <a:lnTo>
                      <a:pt x="134" y="430"/>
                    </a:lnTo>
                    <a:lnTo>
                      <a:pt x="133" y="429"/>
                    </a:lnTo>
                    <a:lnTo>
                      <a:pt x="133" y="428"/>
                    </a:lnTo>
                    <a:lnTo>
                      <a:pt x="131" y="426"/>
                    </a:lnTo>
                    <a:lnTo>
                      <a:pt x="128" y="425"/>
                    </a:lnTo>
                    <a:lnTo>
                      <a:pt x="127" y="424"/>
                    </a:lnTo>
                    <a:lnTo>
                      <a:pt x="124" y="423"/>
                    </a:lnTo>
                    <a:lnTo>
                      <a:pt x="123" y="424"/>
                    </a:lnTo>
                    <a:lnTo>
                      <a:pt x="119" y="416"/>
                    </a:lnTo>
                    <a:lnTo>
                      <a:pt x="119" y="415"/>
                    </a:lnTo>
                    <a:lnTo>
                      <a:pt x="112" y="415"/>
                    </a:lnTo>
                    <a:lnTo>
                      <a:pt x="112" y="415"/>
                    </a:lnTo>
                    <a:lnTo>
                      <a:pt x="111" y="415"/>
                    </a:lnTo>
                    <a:lnTo>
                      <a:pt x="105" y="408"/>
                    </a:lnTo>
                    <a:lnTo>
                      <a:pt x="98" y="406"/>
                    </a:lnTo>
                    <a:lnTo>
                      <a:pt x="97" y="408"/>
                    </a:lnTo>
                    <a:lnTo>
                      <a:pt x="96" y="408"/>
                    </a:lnTo>
                    <a:lnTo>
                      <a:pt x="95" y="413"/>
                    </a:lnTo>
                    <a:lnTo>
                      <a:pt x="93" y="414"/>
                    </a:lnTo>
                    <a:lnTo>
                      <a:pt x="91" y="413"/>
                    </a:lnTo>
                    <a:lnTo>
                      <a:pt x="91" y="409"/>
                    </a:lnTo>
                    <a:lnTo>
                      <a:pt x="90" y="409"/>
                    </a:lnTo>
                    <a:lnTo>
                      <a:pt x="87" y="408"/>
                    </a:lnTo>
                    <a:lnTo>
                      <a:pt x="86" y="409"/>
                    </a:lnTo>
                    <a:lnTo>
                      <a:pt x="83" y="409"/>
                    </a:lnTo>
                    <a:lnTo>
                      <a:pt x="82" y="408"/>
                    </a:lnTo>
                    <a:lnTo>
                      <a:pt x="80" y="408"/>
                    </a:lnTo>
                    <a:lnTo>
                      <a:pt x="78" y="409"/>
                    </a:lnTo>
                    <a:lnTo>
                      <a:pt x="77" y="409"/>
                    </a:lnTo>
                    <a:lnTo>
                      <a:pt x="77" y="410"/>
                    </a:lnTo>
                    <a:lnTo>
                      <a:pt x="75" y="413"/>
                    </a:lnTo>
                    <a:lnTo>
                      <a:pt x="72" y="414"/>
                    </a:lnTo>
                    <a:lnTo>
                      <a:pt x="67" y="413"/>
                    </a:lnTo>
                    <a:lnTo>
                      <a:pt x="67" y="409"/>
                    </a:lnTo>
                    <a:lnTo>
                      <a:pt x="66" y="406"/>
                    </a:lnTo>
                    <a:lnTo>
                      <a:pt x="63" y="406"/>
                    </a:lnTo>
                    <a:lnTo>
                      <a:pt x="62" y="406"/>
                    </a:lnTo>
                    <a:lnTo>
                      <a:pt x="61" y="406"/>
                    </a:lnTo>
                    <a:lnTo>
                      <a:pt x="60" y="404"/>
                    </a:lnTo>
                    <a:lnTo>
                      <a:pt x="58" y="403"/>
                    </a:lnTo>
                    <a:lnTo>
                      <a:pt x="56" y="403"/>
                    </a:lnTo>
                    <a:lnTo>
                      <a:pt x="54" y="404"/>
                    </a:lnTo>
                    <a:lnTo>
                      <a:pt x="44" y="405"/>
                    </a:lnTo>
                    <a:lnTo>
                      <a:pt x="41" y="404"/>
                    </a:lnTo>
                    <a:lnTo>
                      <a:pt x="40" y="404"/>
                    </a:lnTo>
                    <a:lnTo>
                      <a:pt x="35" y="405"/>
                    </a:lnTo>
                    <a:lnTo>
                      <a:pt x="34" y="408"/>
                    </a:lnTo>
                    <a:lnTo>
                      <a:pt x="32" y="406"/>
                    </a:lnTo>
                    <a:lnTo>
                      <a:pt x="29" y="405"/>
                    </a:lnTo>
                    <a:lnTo>
                      <a:pt x="29" y="404"/>
                    </a:lnTo>
                    <a:lnTo>
                      <a:pt x="44" y="402"/>
                    </a:lnTo>
                    <a:lnTo>
                      <a:pt x="52" y="397"/>
                    </a:lnTo>
                    <a:lnTo>
                      <a:pt x="54" y="395"/>
                    </a:lnTo>
                    <a:lnTo>
                      <a:pt x="54" y="394"/>
                    </a:lnTo>
                    <a:lnTo>
                      <a:pt x="51" y="392"/>
                    </a:lnTo>
                    <a:lnTo>
                      <a:pt x="51" y="392"/>
                    </a:lnTo>
                    <a:lnTo>
                      <a:pt x="63" y="388"/>
                    </a:lnTo>
                    <a:lnTo>
                      <a:pt x="63" y="385"/>
                    </a:lnTo>
                    <a:lnTo>
                      <a:pt x="63" y="384"/>
                    </a:lnTo>
                    <a:lnTo>
                      <a:pt x="62" y="383"/>
                    </a:lnTo>
                    <a:lnTo>
                      <a:pt x="61" y="383"/>
                    </a:lnTo>
                    <a:lnTo>
                      <a:pt x="58" y="379"/>
                    </a:lnTo>
                    <a:lnTo>
                      <a:pt x="55" y="378"/>
                    </a:lnTo>
                    <a:lnTo>
                      <a:pt x="52" y="379"/>
                    </a:lnTo>
                    <a:lnTo>
                      <a:pt x="46" y="382"/>
                    </a:lnTo>
                    <a:lnTo>
                      <a:pt x="45" y="382"/>
                    </a:lnTo>
                    <a:lnTo>
                      <a:pt x="42" y="380"/>
                    </a:lnTo>
                    <a:lnTo>
                      <a:pt x="22" y="383"/>
                    </a:lnTo>
                    <a:lnTo>
                      <a:pt x="21" y="384"/>
                    </a:lnTo>
                    <a:lnTo>
                      <a:pt x="9" y="384"/>
                    </a:lnTo>
                    <a:lnTo>
                      <a:pt x="9" y="383"/>
                    </a:lnTo>
                    <a:lnTo>
                      <a:pt x="12" y="378"/>
                    </a:lnTo>
                    <a:lnTo>
                      <a:pt x="14" y="379"/>
                    </a:lnTo>
                    <a:lnTo>
                      <a:pt x="21" y="379"/>
                    </a:lnTo>
                    <a:lnTo>
                      <a:pt x="25" y="377"/>
                    </a:lnTo>
                    <a:lnTo>
                      <a:pt x="26" y="377"/>
                    </a:lnTo>
                    <a:lnTo>
                      <a:pt x="26" y="373"/>
                    </a:lnTo>
                    <a:lnTo>
                      <a:pt x="29" y="372"/>
                    </a:lnTo>
                    <a:lnTo>
                      <a:pt x="30" y="373"/>
                    </a:lnTo>
                    <a:lnTo>
                      <a:pt x="32" y="370"/>
                    </a:lnTo>
                    <a:lnTo>
                      <a:pt x="34" y="369"/>
                    </a:lnTo>
                    <a:lnTo>
                      <a:pt x="40" y="372"/>
                    </a:lnTo>
                    <a:lnTo>
                      <a:pt x="42" y="368"/>
                    </a:lnTo>
                    <a:lnTo>
                      <a:pt x="44" y="367"/>
                    </a:lnTo>
                    <a:lnTo>
                      <a:pt x="44" y="367"/>
                    </a:lnTo>
                    <a:lnTo>
                      <a:pt x="44" y="365"/>
                    </a:lnTo>
                    <a:lnTo>
                      <a:pt x="45" y="364"/>
                    </a:lnTo>
                    <a:lnTo>
                      <a:pt x="51" y="364"/>
                    </a:lnTo>
                    <a:lnTo>
                      <a:pt x="58" y="364"/>
                    </a:lnTo>
                    <a:lnTo>
                      <a:pt x="62" y="363"/>
                    </a:lnTo>
                    <a:lnTo>
                      <a:pt x="62" y="362"/>
                    </a:lnTo>
                    <a:lnTo>
                      <a:pt x="60" y="360"/>
                    </a:lnTo>
                    <a:lnTo>
                      <a:pt x="50" y="360"/>
                    </a:lnTo>
                    <a:lnTo>
                      <a:pt x="41" y="360"/>
                    </a:lnTo>
                    <a:lnTo>
                      <a:pt x="36" y="362"/>
                    </a:lnTo>
                    <a:lnTo>
                      <a:pt x="34" y="360"/>
                    </a:lnTo>
                    <a:lnTo>
                      <a:pt x="31" y="360"/>
                    </a:lnTo>
                    <a:lnTo>
                      <a:pt x="31" y="363"/>
                    </a:lnTo>
                    <a:lnTo>
                      <a:pt x="29" y="363"/>
                    </a:lnTo>
                    <a:lnTo>
                      <a:pt x="27" y="364"/>
                    </a:lnTo>
                    <a:lnTo>
                      <a:pt x="20" y="364"/>
                    </a:lnTo>
                    <a:lnTo>
                      <a:pt x="17" y="364"/>
                    </a:lnTo>
                    <a:lnTo>
                      <a:pt x="15" y="365"/>
                    </a:lnTo>
                    <a:lnTo>
                      <a:pt x="14" y="367"/>
                    </a:lnTo>
                    <a:lnTo>
                      <a:pt x="12" y="363"/>
                    </a:lnTo>
                    <a:lnTo>
                      <a:pt x="9" y="360"/>
                    </a:lnTo>
                    <a:lnTo>
                      <a:pt x="12" y="359"/>
                    </a:lnTo>
                    <a:lnTo>
                      <a:pt x="14" y="356"/>
                    </a:lnTo>
                    <a:lnTo>
                      <a:pt x="12" y="353"/>
                    </a:lnTo>
                    <a:lnTo>
                      <a:pt x="10" y="352"/>
                    </a:lnTo>
                    <a:lnTo>
                      <a:pt x="6" y="352"/>
                    </a:lnTo>
                    <a:lnTo>
                      <a:pt x="3" y="356"/>
                    </a:lnTo>
                    <a:lnTo>
                      <a:pt x="1" y="356"/>
                    </a:lnTo>
                    <a:lnTo>
                      <a:pt x="0" y="356"/>
                    </a:lnTo>
                    <a:lnTo>
                      <a:pt x="3" y="353"/>
                    </a:lnTo>
                    <a:lnTo>
                      <a:pt x="1" y="348"/>
                    </a:lnTo>
                    <a:lnTo>
                      <a:pt x="1" y="347"/>
                    </a:lnTo>
                    <a:lnTo>
                      <a:pt x="9" y="348"/>
                    </a:lnTo>
                    <a:lnTo>
                      <a:pt x="11" y="344"/>
                    </a:lnTo>
                    <a:lnTo>
                      <a:pt x="11" y="343"/>
                    </a:lnTo>
                    <a:lnTo>
                      <a:pt x="12" y="343"/>
                    </a:lnTo>
                    <a:lnTo>
                      <a:pt x="15" y="342"/>
                    </a:lnTo>
                    <a:lnTo>
                      <a:pt x="17" y="341"/>
                    </a:lnTo>
                    <a:lnTo>
                      <a:pt x="17" y="339"/>
                    </a:lnTo>
                    <a:lnTo>
                      <a:pt x="16" y="338"/>
                    </a:lnTo>
                    <a:lnTo>
                      <a:pt x="12" y="338"/>
                    </a:lnTo>
                    <a:lnTo>
                      <a:pt x="12" y="338"/>
                    </a:lnTo>
                    <a:lnTo>
                      <a:pt x="12" y="338"/>
                    </a:lnTo>
                    <a:lnTo>
                      <a:pt x="15" y="334"/>
                    </a:lnTo>
                    <a:lnTo>
                      <a:pt x="17" y="333"/>
                    </a:lnTo>
                    <a:lnTo>
                      <a:pt x="22" y="333"/>
                    </a:lnTo>
                    <a:lnTo>
                      <a:pt x="31" y="334"/>
                    </a:lnTo>
                    <a:lnTo>
                      <a:pt x="35" y="333"/>
                    </a:lnTo>
                    <a:lnTo>
                      <a:pt x="36" y="336"/>
                    </a:lnTo>
                    <a:lnTo>
                      <a:pt x="39" y="337"/>
                    </a:lnTo>
                    <a:lnTo>
                      <a:pt x="41" y="336"/>
                    </a:lnTo>
                    <a:lnTo>
                      <a:pt x="42" y="334"/>
                    </a:lnTo>
                    <a:lnTo>
                      <a:pt x="44" y="332"/>
                    </a:lnTo>
                    <a:lnTo>
                      <a:pt x="57" y="329"/>
                    </a:lnTo>
                    <a:lnTo>
                      <a:pt x="57" y="329"/>
                    </a:lnTo>
                    <a:lnTo>
                      <a:pt x="57" y="327"/>
                    </a:lnTo>
                    <a:lnTo>
                      <a:pt x="55" y="326"/>
                    </a:lnTo>
                    <a:lnTo>
                      <a:pt x="44" y="322"/>
                    </a:lnTo>
                    <a:lnTo>
                      <a:pt x="40" y="323"/>
                    </a:lnTo>
                    <a:lnTo>
                      <a:pt x="34" y="322"/>
                    </a:lnTo>
                    <a:lnTo>
                      <a:pt x="26" y="322"/>
                    </a:lnTo>
                    <a:lnTo>
                      <a:pt x="24" y="321"/>
                    </a:lnTo>
                    <a:lnTo>
                      <a:pt x="21" y="319"/>
                    </a:lnTo>
                    <a:lnTo>
                      <a:pt x="20" y="318"/>
                    </a:lnTo>
                    <a:lnTo>
                      <a:pt x="19" y="316"/>
                    </a:lnTo>
                    <a:lnTo>
                      <a:pt x="4" y="317"/>
                    </a:lnTo>
                    <a:lnTo>
                      <a:pt x="4" y="317"/>
                    </a:lnTo>
                    <a:lnTo>
                      <a:pt x="3" y="316"/>
                    </a:lnTo>
                    <a:lnTo>
                      <a:pt x="3" y="314"/>
                    </a:lnTo>
                    <a:lnTo>
                      <a:pt x="4" y="310"/>
                    </a:lnTo>
                    <a:lnTo>
                      <a:pt x="6" y="308"/>
                    </a:lnTo>
                    <a:lnTo>
                      <a:pt x="8" y="310"/>
                    </a:lnTo>
                    <a:lnTo>
                      <a:pt x="9" y="311"/>
                    </a:lnTo>
                    <a:lnTo>
                      <a:pt x="15" y="306"/>
                    </a:lnTo>
                    <a:lnTo>
                      <a:pt x="16" y="305"/>
                    </a:lnTo>
                    <a:lnTo>
                      <a:pt x="17" y="305"/>
                    </a:lnTo>
                    <a:lnTo>
                      <a:pt x="19" y="305"/>
                    </a:lnTo>
                    <a:lnTo>
                      <a:pt x="20" y="305"/>
                    </a:lnTo>
                    <a:lnTo>
                      <a:pt x="27" y="302"/>
                    </a:lnTo>
                    <a:lnTo>
                      <a:pt x="27" y="302"/>
                    </a:lnTo>
                    <a:lnTo>
                      <a:pt x="29" y="305"/>
                    </a:lnTo>
                    <a:lnTo>
                      <a:pt x="25" y="310"/>
                    </a:lnTo>
                    <a:lnTo>
                      <a:pt x="25" y="311"/>
                    </a:lnTo>
                    <a:lnTo>
                      <a:pt x="27" y="311"/>
                    </a:lnTo>
                    <a:lnTo>
                      <a:pt x="32" y="310"/>
                    </a:lnTo>
                    <a:lnTo>
                      <a:pt x="36" y="308"/>
                    </a:lnTo>
                    <a:lnTo>
                      <a:pt x="40" y="306"/>
                    </a:lnTo>
                    <a:lnTo>
                      <a:pt x="41" y="311"/>
                    </a:lnTo>
                    <a:lnTo>
                      <a:pt x="42" y="313"/>
                    </a:lnTo>
                    <a:lnTo>
                      <a:pt x="44" y="313"/>
                    </a:lnTo>
                    <a:lnTo>
                      <a:pt x="46" y="314"/>
                    </a:lnTo>
                    <a:lnTo>
                      <a:pt x="50" y="316"/>
                    </a:lnTo>
                    <a:lnTo>
                      <a:pt x="52" y="314"/>
                    </a:lnTo>
                    <a:lnTo>
                      <a:pt x="60" y="316"/>
                    </a:lnTo>
                    <a:lnTo>
                      <a:pt x="61" y="316"/>
                    </a:lnTo>
                    <a:lnTo>
                      <a:pt x="62" y="314"/>
                    </a:lnTo>
                    <a:lnTo>
                      <a:pt x="63" y="313"/>
                    </a:lnTo>
                    <a:lnTo>
                      <a:pt x="63" y="313"/>
                    </a:lnTo>
                    <a:lnTo>
                      <a:pt x="62" y="311"/>
                    </a:lnTo>
                    <a:lnTo>
                      <a:pt x="60" y="308"/>
                    </a:lnTo>
                    <a:lnTo>
                      <a:pt x="56" y="307"/>
                    </a:lnTo>
                    <a:lnTo>
                      <a:pt x="54" y="306"/>
                    </a:lnTo>
                    <a:lnTo>
                      <a:pt x="56" y="303"/>
                    </a:lnTo>
                    <a:lnTo>
                      <a:pt x="56" y="302"/>
                    </a:lnTo>
                    <a:lnTo>
                      <a:pt x="58" y="298"/>
                    </a:lnTo>
                    <a:lnTo>
                      <a:pt x="58" y="297"/>
                    </a:lnTo>
                    <a:lnTo>
                      <a:pt x="55" y="295"/>
                    </a:lnTo>
                    <a:lnTo>
                      <a:pt x="54" y="295"/>
                    </a:lnTo>
                    <a:lnTo>
                      <a:pt x="51" y="295"/>
                    </a:lnTo>
                    <a:lnTo>
                      <a:pt x="51" y="292"/>
                    </a:lnTo>
                    <a:lnTo>
                      <a:pt x="51" y="292"/>
                    </a:lnTo>
                    <a:lnTo>
                      <a:pt x="62" y="292"/>
                    </a:lnTo>
                    <a:lnTo>
                      <a:pt x="66" y="292"/>
                    </a:lnTo>
                    <a:lnTo>
                      <a:pt x="68" y="291"/>
                    </a:lnTo>
                    <a:lnTo>
                      <a:pt x="73" y="293"/>
                    </a:lnTo>
                    <a:lnTo>
                      <a:pt x="76" y="293"/>
                    </a:lnTo>
                    <a:lnTo>
                      <a:pt x="77" y="293"/>
                    </a:lnTo>
                    <a:lnTo>
                      <a:pt x="77" y="291"/>
                    </a:lnTo>
                    <a:lnTo>
                      <a:pt x="75" y="285"/>
                    </a:lnTo>
                    <a:lnTo>
                      <a:pt x="76" y="283"/>
                    </a:lnTo>
                    <a:lnTo>
                      <a:pt x="78" y="283"/>
                    </a:lnTo>
                    <a:lnTo>
                      <a:pt x="81" y="285"/>
                    </a:lnTo>
                    <a:lnTo>
                      <a:pt x="85" y="287"/>
                    </a:lnTo>
                    <a:lnTo>
                      <a:pt x="88" y="287"/>
                    </a:lnTo>
                    <a:lnTo>
                      <a:pt x="90" y="286"/>
                    </a:lnTo>
                    <a:lnTo>
                      <a:pt x="95" y="287"/>
                    </a:lnTo>
                    <a:lnTo>
                      <a:pt x="101" y="290"/>
                    </a:lnTo>
                    <a:lnTo>
                      <a:pt x="103" y="290"/>
                    </a:lnTo>
                    <a:lnTo>
                      <a:pt x="106" y="290"/>
                    </a:lnTo>
                    <a:lnTo>
                      <a:pt x="108" y="290"/>
                    </a:lnTo>
                    <a:lnTo>
                      <a:pt x="109" y="288"/>
                    </a:lnTo>
                    <a:lnTo>
                      <a:pt x="109" y="285"/>
                    </a:lnTo>
                    <a:lnTo>
                      <a:pt x="108" y="286"/>
                    </a:lnTo>
                    <a:lnTo>
                      <a:pt x="103" y="286"/>
                    </a:lnTo>
                    <a:lnTo>
                      <a:pt x="102" y="282"/>
                    </a:lnTo>
                    <a:lnTo>
                      <a:pt x="100" y="282"/>
                    </a:lnTo>
                    <a:lnTo>
                      <a:pt x="96" y="281"/>
                    </a:lnTo>
                    <a:lnTo>
                      <a:pt x="93" y="280"/>
                    </a:lnTo>
                    <a:lnTo>
                      <a:pt x="90" y="276"/>
                    </a:lnTo>
                    <a:lnTo>
                      <a:pt x="87" y="273"/>
                    </a:lnTo>
                    <a:lnTo>
                      <a:pt x="86" y="272"/>
                    </a:lnTo>
                    <a:lnTo>
                      <a:pt x="85" y="272"/>
                    </a:lnTo>
                    <a:lnTo>
                      <a:pt x="85" y="276"/>
                    </a:lnTo>
                    <a:lnTo>
                      <a:pt x="83" y="276"/>
                    </a:lnTo>
                    <a:lnTo>
                      <a:pt x="67" y="277"/>
                    </a:lnTo>
                    <a:lnTo>
                      <a:pt x="66" y="276"/>
                    </a:lnTo>
                    <a:lnTo>
                      <a:pt x="57" y="278"/>
                    </a:lnTo>
                    <a:lnTo>
                      <a:pt x="55" y="278"/>
                    </a:lnTo>
                    <a:lnTo>
                      <a:pt x="55" y="278"/>
                    </a:lnTo>
                    <a:lnTo>
                      <a:pt x="54" y="276"/>
                    </a:lnTo>
                    <a:lnTo>
                      <a:pt x="55" y="275"/>
                    </a:lnTo>
                    <a:lnTo>
                      <a:pt x="56" y="273"/>
                    </a:lnTo>
                    <a:lnTo>
                      <a:pt x="66" y="271"/>
                    </a:lnTo>
                    <a:lnTo>
                      <a:pt x="76" y="265"/>
                    </a:lnTo>
                    <a:lnTo>
                      <a:pt x="80" y="264"/>
                    </a:lnTo>
                    <a:lnTo>
                      <a:pt x="86" y="260"/>
                    </a:lnTo>
                    <a:lnTo>
                      <a:pt x="90" y="259"/>
                    </a:lnTo>
                    <a:lnTo>
                      <a:pt x="91" y="260"/>
                    </a:lnTo>
                    <a:lnTo>
                      <a:pt x="95" y="260"/>
                    </a:lnTo>
                    <a:lnTo>
                      <a:pt x="96" y="257"/>
                    </a:lnTo>
                    <a:lnTo>
                      <a:pt x="96" y="255"/>
                    </a:lnTo>
                    <a:lnTo>
                      <a:pt x="102" y="249"/>
                    </a:lnTo>
                    <a:lnTo>
                      <a:pt x="105" y="245"/>
                    </a:lnTo>
                    <a:lnTo>
                      <a:pt x="106" y="245"/>
                    </a:lnTo>
                    <a:lnTo>
                      <a:pt x="108" y="245"/>
                    </a:lnTo>
                    <a:lnTo>
                      <a:pt x="117" y="245"/>
                    </a:lnTo>
                    <a:lnTo>
                      <a:pt x="118" y="242"/>
                    </a:lnTo>
                    <a:lnTo>
                      <a:pt x="128" y="239"/>
                    </a:lnTo>
                    <a:lnTo>
                      <a:pt x="129" y="237"/>
                    </a:lnTo>
                    <a:lnTo>
                      <a:pt x="131" y="234"/>
                    </a:lnTo>
                    <a:lnTo>
                      <a:pt x="133" y="234"/>
                    </a:lnTo>
                    <a:lnTo>
                      <a:pt x="134" y="234"/>
                    </a:lnTo>
                    <a:lnTo>
                      <a:pt x="138" y="239"/>
                    </a:lnTo>
                    <a:lnTo>
                      <a:pt x="138" y="239"/>
                    </a:lnTo>
                    <a:lnTo>
                      <a:pt x="141" y="240"/>
                    </a:lnTo>
                    <a:lnTo>
                      <a:pt x="142" y="240"/>
                    </a:lnTo>
                    <a:lnTo>
                      <a:pt x="142" y="237"/>
                    </a:lnTo>
                    <a:lnTo>
                      <a:pt x="149" y="236"/>
                    </a:lnTo>
                    <a:lnTo>
                      <a:pt x="152" y="237"/>
                    </a:lnTo>
                    <a:lnTo>
                      <a:pt x="153" y="240"/>
                    </a:lnTo>
                    <a:lnTo>
                      <a:pt x="155" y="241"/>
                    </a:lnTo>
                    <a:lnTo>
                      <a:pt x="157" y="240"/>
                    </a:lnTo>
                    <a:lnTo>
                      <a:pt x="157" y="235"/>
                    </a:lnTo>
                    <a:lnTo>
                      <a:pt x="158" y="232"/>
                    </a:lnTo>
                    <a:lnTo>
                      <a:pt x="158" y="232"/>
                    </a:lnTo>
                    <a:lnTo>
                      <a:pt x="155" y="232"/>
                    </a:lnTo>
                    <a:lnTo>
                      <a:pt x="154" y="231"/>
                    </a:lnTo>
                    <a:lnTo>
                      <a:pt x="154" y="230"/>
                    </a:lnTo>
                    <a:lnTo>
                      <a:pt x="154" y="229"/>
                    </a:lnTo>
                    <a:lnTo>
                      <a:pt x="155" y="229"/>
                    </a:lnTo>
                    <a:lnTo>
                      <a:pt x="157" y="226"/>
                    </a:lnTo>
                    <a:lnTo>
                      <a:pt x="158" y="225"/>
                    </a:lnTo>
                    <a:lnTo>
                      <a:pt x="157" y="224"/>
                    </a:lnTo>
                    <a:lnTo>
                      <a:pt x="141" y="224"/>
                    </a:lnTo>
                    <a:lnTo>
                      <a:pt x="134" y="224"/>
                    </a:lnTo>
                    <a:lnTo>
                      <a:pt x="127" y="221"/>
                    </a:lnTo>
                    <a:lnTo>
                      <a:pt x="121" y="220"/>
                    </a:lnTo>
                    <a:lnTo>
                      <a:pt x="116" y="219"/>
                    </a:lnTo>
                    <a:lnTo>
                      <a:pt x="114" y="216"/>
                    </a:lnTo>
                    <a:lnTo>
                      <a:pt x="114" y="214"/>
                    </a:lnTo>
                    <a:lnTo>
                      <a:pt x="113" y="211"/>
                    </a:lnTo>
                    <a:lnTo>
                      <a:pt x="113" y="210"/>
                    </a:lnTo>
                    <a:lnTo>
                      <a:pt x="113" y="209"/>
                    </a:lnTo>
                    <a:lnTo>
                      <a:pt x="116" y="209"/>
                    </a:lnTo>
                    <a:lnTo>
                      <a:pt x="117" y="209"/>
                    </a:lnTo>
                    <a:lnTo>
                      <a:pt x="117" y="208"/>
                    </a:lnTo>
                    <a:lnTo>
                      <a:pt x="117" y="204"/>
                    </a:lnTo>
                    <a:lnTo>
                      <a:pt x="119" y="201"/>
                    </a:lnTo>
                    <a:lnTo>
                      <a:pt x="119" y="200"/>
                    </a:lnTo>
                    <a:lnTo>
                      <a:pt x="118" y="199"/>
                    </a:lnTo>
                    <a:lnTo>
                      <a:pt x="114" y="200"/>
                    </a:lnTo>
                    <a:lnTo>
                      <a:pt x="113" y="200"/>
                    </a:lnTo>
                    <a:lnTo>
                      <a:pt x="113" y="199"/>
                    </a:lnTo>
                    <a:lnTo>
                      <a:pt x="111" y="193"/>
                    </a:lnTo>
                    <a:lnTo>
                      <a:pt x="108" y="193"/>
                    </a:lnTo>
                    <a:lnTo>
                      <a:pt x="107" y="194"/>
                    </a:lnTo>
                    <a:lnTo>
                      <a:pt x="107" y="195"/>
                    </a:lnTo>
                    <a:lnTo>
                      <a:pt x="105" y="199"/>
                    </a:lnTo>
                    <a:lnTo>
                      <a:pt x="105" y="199"/>
                    </a:lnTo>
                    <a:lnTo>
                      <a:pt x="106" y="199"/>
                    </a:lnTo>
                    <a:lnTo>
                      <a:pt x="107" y="198"/>
                    </a:lnTo>
                    <a:lnTo>
                      <a:pt x="107" y="200"/>
                    </a:lnTo>
                    <a:lnTo>
                      <a:pt x="103" y="201"/>
                    </a:lnTo>
                    <a:lnTo>
                      <a:pt x="102" y="200"/>
                    </a:lnTo>
                    <a:lnTo>
                      <a:pt x="102" y="198"/>
                    </a:lnTo>
                    <a:lnTo>
                      <a:pt x="106" y="193"/>
                    </a:lnTo>
                    <a:lnTo>
                      <a:pt x="107" y="190"/>
                    </a:lnTo>
                    <a:lnTo>
                      <a:pt x="107" y="190"/>
                    </a:lnTo>
                    <a:lnTo>
                      <a:pt x="107" y="190"/>
                    </a:lnTo>
                    <a:lnTo>
                      <a:pt x="103" y="190"/>
                    </a:lnTo>
                    <a:lnTo>
                      <a:pt x="102" y="190"/>
                    </a:lnTo>
                    <a:lnTo>
                      <a:pt x="102" y="188"/>
                    </a:lnTo>
                    <a:lnTo>
                      <a:pt x="100" y="186"/>
                    </a:lnTo>
                    <a:lnTo>
                      <a:pt x="95" y="191"/>
                    </a:lnTo>
                    <a:lnTo>
                      <a:pt x="95" y="191"/>
                    </a:lnTo>
                    <a:lnTo>
                      <a:pt x="92" y="190"/>
                    </a:lnTo>
                    <a:lnTo>
                      <a:pt x="88" y="189"/>
                    </a:lnTo>
                    <a:lnTo>
                      <a:pt x="86" y="186"/>
                    </a:lnTo>
                    <a:lnTo>
                      <a:pt x="86" y="185"/>
                    </a:lnTo>
                    <a:lnTo>
                      <a:pt x="86" y="183"/>
                    </a:lnTo>
                    <a:lnTo>
                      <a:pt x="87" y="181"/>
                    </a:lnTo>
                    <a:lnTo>
                      <a:pt x="90" y="180"/>
                    </a:lnTo>
                    <a:lnTo>
                      <a:pt x="91" y="179"/>
                    </a:lnTo>
                    <a:lnTo>
                      <a:pt x="91" y="175"/>
                    </a:lnTo>
                    <a:lnTo>
                      <a:pt x="87" y="175"/>
                    </a:lnTo>
                    <a:lnTo>
                      <a:pt x="83" y="179"/>
                    </a:lnTo>
                    <a:lnTo>
                      <a:pt x="81" y="179"/>
                    </a:lnTo>
                    <a:lnTo>
                      <a:pt x="80" y="176"/>
                    </a:lnTo>
                    <a:lnTo>
                      <a:pt x="72" y="172"/>
                    </a:lnTo>
                    <a:lnTo>
                      <a:pt x="70" y="170"/>
                    </a:lnTo>
                    <a:lnTo>
                      <a:pt x="68" y="169"/>
                    </a:lnTo>
                    <a:lnTo>
                      <a:pt x="67" y="169"/>
                    </a:lnTo>
                    <a:lnTo>
                      <a:pt x="67" y="167"/>
                    </a:lnTo>
                    <a:lnTo>
                      <a:pt x="67" y="165"/>
                    </a:lnTo>
                    <a:lnTo>
                      <a:pt x="72" y="163"/>
                    </a:lnTo>
                    <a:lnTo>
                      <a:pt x="72" y="159"/>
                    </a:lnTo>
                    <a:lnTo>
                      <a:pt x="72" y="157"/>
                    </a:lnTo>
                    <a:lnTo>
                      <a:pt x="71" y="154"/>
                    </a:lnTo>
                    <a:lnTo>
                      <a:pt x="72" y="152"/>
                    </a:lnTo>
                    <a:lnTo>
                      <a:pt x="75" y="150"/>
                    </a:lnTo>
                    <a:lnTo>
                      <a:pt x="77" y="150"/>
                    </a:lnTo>
                    <a:lnTo>
                      <a:pt x="80" y="152"/>
                    </a:lnTo>
                    <a:lnTo>
                      <a:pt x="81" y="154"/>
                    </a:lnTo>
                    <a:lnTo>
                      <a:pt x="82" y="155"/>
                    </a:lnTo>
                    <a:lnTo>
                      <a:pt x="83" y="155"/>
                    </a:lnTo>
                    <a:lnTo>
                      <a:pt x="83" y="154"/>
                    </a:lnTo>
                    <a:lnTo>
                      <a:pt x="82" y="153"/>
                    </a:lnTo>
                    <a:lnTo>
                      <a:pt x="81" y="149"/>
                    </a:lnTo>
                    <a:lnTo>
                      <a:pt x="82" y="148"/>
                    </a:lnTo>
                    <a:lnTo>
                      <a:pt x="93" y="149"/>
                    </a:lnTo>
                    <a:lnTo>
                      <a:pt x="95" y="149"/>
                    </a:lnTo>
                    <a:lnTo>
                      <a:pt x="95" y="144"/>
                    </a:lnTo>
                    <a:lnTo>
                      <a:pt x="100" y="147"/>
                    </a:lnTo>
                    <a:lnTo>
                      <a:pt x="105" y="148"/>
                    </a:lnTo>
                    <a:lnTo>
                      <a:pt x="111" y="149"/>
                    </a:lnTo>
                    <a:lnTo>
                      <a:pt x="121" y="150"/>
                    </a:lnTo>
                    <a:lnTo>
                      <a:pt x="128" y="155"/>
                    </a:lnTo>
                    <a:lnTo>
                      <a:pt x="132" y="154"/>
                    </a:lnTo>
                    <a:lnTo>
                      <a:pt x="131" y="149"/>
                    </a:lnTo>
                    <a:lnTo>
                      <a:pt x="136" y="140"/>
                    </a:lnTo>
                    <a:lnTo>
                      <a:pt x="136" y="134"/>
                    </a:lnTo>
                    <a:lnTo>
                      <a:pt x="134" y="133"/>
                    </a:lnTo>
                    <a:lnTo>
                      <a:pt x="133" y="135"/>
                    </a:lnTo>
                    <a:lnTo>
                      <a:pt x="131" y="137"/>
                    </a:lnTo>
                    <a:lnTo>
                      <a:pt x="113" y="138"/>
                    </a:lnTo>
                    <a:lnTo>
                      <a:pt x="97" y="134"/>
                    </a:lnTo>
                    <a:lnTo>
                      <a:pt x="105" y="133"/>
                    </a:lnTo>
                    <a:lnTo>
                      <a:pt x="112" y="127"/>
                    </a:lnTo>
                    <a:lnTo>
                      <a:pt x="113" y="127"/>
                    </a:lnTo>
                    <a:lnTo>
                      <a:pt x="116" y="128"/>
                    </a:lnTo>
                    <a:lnTo>
                      <a:pt x="117" y="130"/>
                    </a:lnTo>
                    <a:lnTo>
                      <a:pt x="118" y="130"/>
                    </a:lnTo>
                    <a:lnTo>
                      <a:pt x="121" y="129"/>
                    </a:lnTo>
                    <a:lnTo>
                      <a:pt x="121" y="127"/>
                    </a:lnTo>
                    <a:lnTo>
                      <a:pt x="118" y="123"/>
                    </a:lnTo>
                    <a:lnTo>
                      <a:pt x="117" y="121"/>
                    </a:lnTo>
                    <a:lnTo>
                      <a:pt x="114" y="119"/>
                    </a:lnTo>
                    <a:lnTo>
                      <a:pt x="114" y="117"/>
                    </a:lnTo>
                    <a:lnTo>
                      <a:pt x="114" y="114"/>
                    </a:lnTo>
                    <a:lnTo>
                      <a:pt x="119" y="113"/>
                    </a:lnTo>
                    <a:lnTo>
                      <a:pt x="121" y="112"/>
                    </a:lnTo>
                    <a:lnTo>
                      <a:pt x="122" y="112"/>
                    </a:lnTo>
                    <a:lnTo>
                      <a:pt x="122" y="108"/>
                    </a:lnTo>
                    <a:lnTo>
                      <a:pt x="121" y="106"/>
                    </a:lnTo>
                    <a:lnTo>
                      <a:pt x="119" y="107"/>
                    </a:lnTo>
                    <a:lnTo>
                      <a:pt x="116" y="108"/>
                    </a:lnTo>
                    <a:lnTo>
                      <a:pt x="114" y="109"/>
                    </a:lnTo>
                    <a:lnTo>
                      <a:pt x="111" y="109"/>
                    </a:lnTo>
                    <a:lnTo>
                      <a:pt x="109" y="107"/>
                    </a:lnTo>
                    <a:lnTo>
                      <a:pt x="116" y="104"/>
                    </a:lnTo>
                    <a:lnTo>
                      <a:pt x="116" y="103"/>
                    </a:lnTo>
                    <a:lnTo>
                      <a:pt x="116" y="99"/>
                    </a:lnTo>
                    <a:lnTo>
                      <a:pt x="114" y="97"/>
                    </a:lnTo>
                    <a:lnTo>
                      <a:pt x="112" y="82"/>
                    </a:lnTo>
                    <a:lnTo>
                      <a:pt x="112" y="82"/>
                    </a:lnTo>
                    <a:lnTo>
                      <a:pt x="116" y="81"/>
                    </a:lnTo>
                    <a:lnTo>
                      <a:pt x="118" y="86"/>
                    </a:lnTo>
                    <a:lnTo>
                      <a:pt x="119" y="86"/>
                    </a:lnTo>
                    <a:lnTo>
                      <a:pt x="121" y="89"/>
                    </a:lnTo>
                    <a:lnTo>
                      <a:pt x="123" y="91"/>
                    </a:lnTo>
                    <a:lnTo>
                      <a:pt x="126" y="89"/>
                    </a:lnTo>
                    <a:lnTo>
                      <a:pt x="132" y="92"/>
                    </a:lnTo>
                    <a:lnTo>
                      <a:pt x="132" y="91"/>
                    </a:lnTo>
                    <a:lnTo>
                      <a:pt x="132" y="89"/>
                    </a:lnTo>
                    <a:lnTo>
                      <a:pt x="131" y="82"/>
                    </a:lnTo>
                    <a:lnTo>
                      <a:pt x="132" y="81"/>
                    </a:lnTo>
                    <a:lnTo>
                      <a:pt x="136" y="85"/>
                    </a:lnTo>
                    <a:lnTo>
                      <a:pt x="138" y="86"/>
                    </a:lnTo>
                    <a:lnTo>
                      <a:pt x="147" y="88"/>
                    </a:lnTo>
                    <a:lnTo>
                      <a:pt x="151" y="89"/>
                    </a:lnTo>
                    <a:lnTo>
                      <a:pt x="158" y="92"/>
                    </a:lnTo>
                    <a:lnTo>
                      <a:pt x="162" y="93"/>
                    </a:lnTo>
                    <a:lnTo>
                      <a:pt x="164" y="94"/>
                    </a:lnTo>
                    <a:lnTo>
                      <a:pt x="167" y="96"/>
                    </a:lnTo>
                    <a:lnTo>
                      <a:pt x="168" y="97"/>
                    </a:lnTo>
                    <a:lnTo>
                      <a:pt x="168" y="98"/>
                    </a:lnTo>
                    <a:lnTo>
                      <a:pt x="169" y="99"/>
                    </a:lnTo>
                    <a:lnTo>
                      <a:pt x="169" y="108"/>
                    </a:lnTo>
                    <a:lnTo>
                      <a:pt x="173" y="113"/>
                    </a:lnTo>
                    <a:lnTo>
                      <a:pt x="174" y="113"/>
                    </a:lnTo>
                    <a:lnTo>
                      <a:pt x="175" y="112"/>
                    </a:lnTo>
                    <a:lnTo>
                      <a:pt x="182" y="106"/>
                    </a:lnTo>
                    <a:lnTo>
                      <a:pt x="184" y="102"/>
                    </a:lnTo>
                    <a:lnTo>
                      <a:pt x="185" y="101"/>
                    </a:lnTo>
                    <a:lnTo>
                      <a:pt x="187" y="101"/>
                    </a:lnTo>
                    <a:lnTo>
                      <a:pt x="193" y="103"/>
                    </a:lnTo>
                    <a:lnTo>
                      <a:pt x="194" y="104"/>
                    </a:lnTo>
                    <a:lnTo>
                      <a:pt x="197" y="107"/>
                    </a:lnTo>
                    <a:lnTo>
                      <a:pt x="198" y="108"/>
                    </a:lnTo>
                    <a:lnTo>
                      <a:pt x="201" y="107"/>
                    </a:lnTo>
                    <a:lnTo>
                      <a:pt x="203" y="108"/>
                    </a:lnTo>
                    <a:lnTo>
                      <a:pt x="206" y="109"/>
                    </a:lnTo>
                    <a:lnTo>
                      <a:pt x="211" y="113"/>
                    </a:lnTo>
                    <a:lnTo>
                      <a:pt x="214" y="119"/>
                    </a:lnTo>
                    <a:lnTo>
                      <a:pt x="215" y="121"/>
                    </a:lnTo>
                    <a:lnTo>
                      <a:pt x="216" y="121"/>
                    </a:lnTo>
                    <a:lnTo>
                      <a:pt x="218" y="119"/>
                    </a:lnTo>
                    <a:lnTo>
                      <a:pt x="218" y="118"/>
                    </a:lnTo>
                    <a:lnTo>
                      <a:pt x="216" y="114"/>
                    </a:lnTo>
                    <a:lnTo>
                      <a:pt x="218" y="112"/>
                    </a:lnTo>
                    <a:lnTo>
                      <a:pt x="220" y="112"/>
                    </a:lnTo>
                    <a:lnTo>
                      <a:pt x="220" y="108"/>
                    </a:lnTo>
                    <a:lnTo>
                      <a:pt x="220" y="107"/>
                    </a:lnTo>
                    <a:lnTo>
                      <a:pt x="220" y="107"/>
                    </a:lnTo>
                    <a:lnTo>
                      <a:pt x="218" y="104"/>
                    </a:lnTo>
                    <a:lnTo>
                      <a:pt x="214" y="104"/>
                    </a:lnTo>
                    <a:lnTo>
                      <a:pt x="211" y="103"/>
                    </a:lnTo>
                    <a:lnTo>
                      <a:pt x="210" y="102"/>
                    </a:lnTo>
                    <a:lnTo>
                      <a:pt x="211" y="101"/>
                    </a:lnTo>
                    <a:lnTo>
                      <a:pt x="214" y="99"/>
                    </a:lnTo>
                    <a:lnTo>
                      <a:pt x="218" y="97"/>
                    </a:lnTo>
                    <a:lnTo>
                      <a:pt x="221" y="97"/>
                    </a:lnTo>
                    <a:lnTo>
                      <a:pt x="229" y="94"/>
                    </a:lnTo>
                    <a:lnTo>
                      <a:pt x="231" y="92"/>
                    </a:lnTo>
                    <a:lnTo>
                      <a:pt x="231" y="92"/>
                    </a:lnTo>
                    <a:lnTo>
                      <a:pt x="235" y="93"/>
                    </a:lnTo>
                    <a:lnTo>
                      <a:pt x="244" y="92"/>
                    </a:lnTo>
                    <a:lnTo>
                      <a:pt x="246" y="89"/>
                    </a:lnTo>
                    <a:lnTo>
                      <a:pt x="247" y="89"/>
                    </a:lnTo>
                    <a:lnTo>
                      <a:pt x="255" y="82"/>
                    </a:lnTo>
                    <a:lnTo>
                      <a:pt x="256" y="82"/>
                    </a:lnTo>
                    <a:lnTo>
                      <a:pt x="257" y="81"/>
                    </a:lnTo>
                    <a:lnTo>
                      <a:pt x="259" y="78"/>
                    </a:lnTo>
                    <a:lnTo>
                      <a:pt x="259" y="77"/>
                    </a:lnTo>
                    <a:lnTo>
                      <a:pt x="256" y="76"/>
                    </a:lnTo>
                    <a:lnTo>
                      <a:pt x="250" y="77"/>
                    </a:lnTo>
                    <a:lnTo>
                      <a:pt x="246" y="73"/>
                    </a:lnTo>
                    <a:lnTo>
                      <a:pt x="241" y="76"/>
                    </a:lnTo>
                    <a:lnTo>
                      <a:pt x="240" y="76"/>
                    </a:lnTo>
                    <a:lnTo>
                      <a:pt x="239" y="73"/>
                    </a:lnTo>
                    <a:lnTo>
                      <a:pt x="236" y="73"/>
                    </a:lnTo>
                    <a:lnTo>
                      <a:pt x="235" y="71"/>
                    </a:lnTo>
                    <a:lnTo>
                      <a:pt x="225" y="71"/>
                    </a:lnTo>
                    <a:lnTo>
                      <a:pt x="224" y="70"/>
                    </a:lnTo>
                    <a:lnTo>
                      <a:pt x="224" y="68"/>
                    </a:lnTo>
                    <a:lnTo>
                      <a:pt x="216" y="66"/>
                    </a:lnTo>
                    <a:lnTo>
                      <a:pt x="216" y="66"/>
                    </a:lnTo>
                    <a:lnTo>
                      <a:pt x="215" y="63"/>
                    </a:lnTo>
                    <a:lnTo>
                      <a:pt x="215" y="60"/>
                    </a:lnTo>
                    <a:lnTo>
                      <a:pt x="218" y="56"/>
                    </a:lnTo>
                    <a:lnTo>
                      <a:pt x="220" y="53"/>
                    </a:lnTo>
                    <a:lnTo>
                      <a:pt x="223" y="52"/>
                    </a:lnTo>
                    <a:lnTo>
                      <a:pt x="225" y="52"/>
                    </a:lnTo>
                    <a:lnTo>
                      <a:pt x="231" y="53"/>
                    </a:lnTo>
                    <a:lnTo>
                      <a:pt x="236" y="53"/>
                    </a:lnTo>
                    <a:lnTo>
                      <a:pt x="238" y="55"/>
                    </a:lnTo>
                    <a:lnTo>
                      <a:pt x="239" y="53"/>
                    </a:lnTo>
                    <a:close/>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9" name="Freeform 1662">
                <a:extLst>
                  <a:ext uri="{FF2B5EF4-FFF2-40B4-BE49-F238E27FC236}">
                    <a16:creationId xmlns:a16="http://schemas.microsoft.com/office/drawing/2014/main" id="{41F8D21E-886C-8D24-0245-352A55A56F23}"/>
                  </a:ext>
                </a:extLst>
              </p:cNvPr>
              <p:cNvSpPr>
                <a:spLocks/>
              </p:cNvSpPr>
              <p:nvPr/>
            </p:nvSpPr>
            <p:spPr bwMode="auto">
              <a:xfrm>
                <a:off x="2452688" y="3024188"/>
                <a:ext cx="17463" cy="34925"/>
              </a:xfrm>
              <a:custGeom>
                <a:avLst/>
                <a:gdLst/>
                <a:ahLst/>
                <a:cxnLst>
                  <a:cxn ang="0">
                    <a:pos x="0" y="19"/>
                  </a:cxn>
                  <a:cxn ang="0">
                    <a:pos x="3" y="22"/>
                  </a:cxn>
                  <a:cxn ang="0">
                    <a:pos x="7" y="21"/>
                  </a:cxn>
                  <a:cxn ang="0">
                    <a:pos x="7" y="19"/>
                  </a:cxn>
                  <a:cxn ang="0">
                    <a:pos x="5" y="17"/>
                  </a:cxn>
                  <a:cxn ang="0">
                    <a:pos x="5" y="16"/>
                  </a:cxn>
                  <a:cxn ang="0">
                    <a:pos x="8" y="14"/>
                  </a:cxn>
                  <a:cxn ang="0">
                    <a:pos x="11" y="13"/>
                  </a:cxn>
                  <a:cxn ang="0">
                    <a:pos x="10" y="9"/>
                  </a:cxn>
                  <a:cxn ang="0">
                    <a:pos x="7" y="9"/>
                  </a:cxn>
                  <a:cxn ang="0">
                    <a:pos x="5" y="13"/>
                  </a:cxn>
                  <a:cxn ang="0">
                    <a:pos x="3" y="11"/>
                  </a:cxn>
                  <a:cxn ang="0">
                    <a:pos x="5" y="8"/>
                  </a:cxn>
                  <a:cxn ang="0">
                    <a:pos x="6" y="7"/>
                  </a:cxn>
                  <a:cxn ang="0">
                    <a:pos x="7" y="6"/>
                  </a:cxn>
                  <a:cxn ang="0">
                    <a:pos x="6" y="5"/>
                  </a:cxn>
                  <a:cxn ang="0">
                    <a:pos x="6" y="3"/>
                  </a:cxn>
                  <a:cxn ang="0">
                    <a:pos x="7" y="2"/>
                  </a:cxn>
                  <a:cxn ang="0">
                    <a:pos x="8" y="2"/>
                  </a:cxn>
                  <a:cxn ang="0">
                    <a:pos x="8" y="0"/>
                  </a:cxn>
                  <a:cxn ang="0">
                    <a:pos x="6" y="1"/>
                  </a:cxn>
                  <a:cxn ang="0">
                    <a:pos x="3" y="2"/>
                  </a:cxn>
                  <a:cxn ang="0">
                    <a:pos x="3" y="6"/>
                  </a:cxn>
                  <a:cxn ang="0">
                    <a:pos x="2" y="9"/>
                  </a:cxn>
                  <a:cxn ang="0">
                    <a:pos x="0" y="14"/>
                  </a:cxn>
                  <a:cxn ang="0">
                    <a:pos x="0" y="19"/>
                  </a:cxn>
                </a:cxnLst>
                <a:rect l="0" t="0" r="r" b="b"/>
                <a:pathLst>
                  <a:path w="11" h="22">
                    <a:moveTo>
                      <a:pt x="0" y="19"/>
                    </a:moveTo>
                    <a:lnTo>
                      <a:pt x="3" y="22"/>
                    </a:lnTo>
                    <a:lnTo>
                      <a:pt x="7" y="21"/>
                    </a:lnTo>
                    <a:lnTo>
                      <a:pt x="7" y="19"/>
                    </a:lnTo>
                    <a:lnTo>
                      <a:pt x="5" y="17"/>
                    </a:lnTo>
                    <a:lnTo>
                      <a:pt x="5" y="16"/>
                    </a:lnTo>
                    <a:lnTo>
                      <a:pt x="8" y="14"/>
                    </a:lnTo>
                    <a:lnTo>
                      <a:pt x="11" y="13"/>
                    </a:lnTo>
                    <a:lnTo>
                      <a:pt x="10" y="9"/>
                    </a:lnTo>
                    <a:lnTo>
                      <a:pt x="7" y="9"/>
                    </a:lnTo>
                    <a:lnTo>
                      <a:pt x="5" y="13"/>
                    </a:lnTo>
                    <a:lnTo>
                      <a:pt x="3" y="11"/>
                    </a:lnTo>
                    <a:lnTo>
                      <a:pt x="5" y="8"/>
                    </a:lnTo>
                    <a:lnTo>
                      <a:pt x="6" y="7"/>
                    </a:lnTo>
                    <a:lnTo>
                      <a:pt x="7" y="6"/>
                    </a:lnTo>
                    <a:lnTo>
                      <a:pt x="6" y="5"/>
                    </a:lnTo>
                    <a:lnTo>
                      <a:pt x="6" y="3"/>
                    </a:lnTo>
                    <a:lnTo>
                      <a:pt x="7" y="2"/>
                    </a:lnTo>
                    <a:lnTo>
                      <a:pt x="8" y="2"/>
                    </a:lnTo>
                    <a:lnTo>
                      <a:pt x="8" y="0"/>
                    </a:lnTo>
                    <a:lnTo>
                      <a:pt x="6" y="1"/>
                    </a:lnTo>
                    <a:lnTo>
                      <a:pt x="3" y="2"/>
                    </a:lnTo>
                    <a:lnTo>
                      <a:pt x="3" y="6"/>
                    </a:lnTo>
                    <a:lnTo>
                      <a:pt x="2" y="9"/>
                    </a:lnTo>
                    <a:lnTo>
                      <a:pt x="0" y="14"/>
                    </a:lnTo>
                    <a:lnTo>
                      <a:pt x="0"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0" name="Freeform 1663">
                <a:extLst>
                  <a:ext uri="{FF2B5EF4-FFF2-40B4-BE49-F238E27FC236}">
                    <a16:creationId xmlns:a16="http://schemas.microsoft.com/office/drawing/2014/main" id="{FFA928C2-3B1D-57E7-B078-A6C012B630B1}"/>
                  </a:ext>
                </a:extLst>
              </p:cNvPr>
              <p:cNvSpPr>
                <a:spLocks/>
              </p:cNvSpPr>
              <p:nvPr/>
            </p:nvSpPr>
            <p:spPr bwMode="auto">
              <a:xfrm>
                <a:off x="2452688" y="3024188"/>
                <a:ext cx="17463" cy="34925"/>
              </a:xfrm>
              <a:custGeom>
                <a:avLst/>
                <a:gdLst/>
                <a:ahLst/>
                <a:cxnLst>
                  <a:cxn ang="0">
                    <a:pos x="0" y="19"/>
                  </a:cxn>
                  <a:cxn ang="0">
                    <a:pos x="3" y="22"/>
                  </a:cxn>
                  <a:cxn ang="0">
                    <a:pos x="7" y="21"/>
                  </a:cxn>
                  <a:cxn ang="0">
                    <a:pos x="7" y="19"/>
                  </a:cxn>
                  <a:cxn ang="0">
                    <a:pos x="5" y="17"/>
                  </a:cxn>
                  <a:cxn ang="0">
                    <a:pos x="5" y="16"/>
                  </a:cxn>
                  <a:cxn ang="0">
                    <a:pos x="8" y="14"/>
                  </a:cxn>
                  <a:cxn ang="0">
                    <a:pos x="11" y="13"/>
                  </a:cxn>
                  <a:cxn ang="0">
                    <a:pos x="10" y="9"/>
                  </a:cxn>
                  <a:cxn ang="0">
                    <a:pos x="7" y="9"/>
                  </a:cxn>
                  <a:cxn ang="0">
                    <a:pos x="5" y="13"/>
                  </a:cxn>
                  <a:cxn ang="0">
                    <a:pos x="3" y="11"/>
                  </a:cxn>
                  <a:cxn ang="0">
                    <a:pos x="5" y="8"/>
                  </a:cxn>
                  <a:cxn ang="0">
                    <a:pos x="6" y="7"/>
                  </a:cxn>
                  <a:cxn ang="0">
                    <a:pos x="7" y="6"/>
                  </a:cxn>
                  <a:cxn ang="0">
                    <a:pos x="6" y="5"/>
                  </a:cxn>
                  <a:cxn ang="0">
                    <a:pos x="6" y="3"/>
                  </a:cxn>
                  <a:cxn ang="0">
                    <a:pos x="7" y="2"/>
                  </a:cxn>
                  <a:cxn ang="0">
                    <a:pos x="8" y="2"/>
                  </a:cxn>
                  <a:cxn ang="0">
                    <a:pos x="8" y="0"/>
                  </a:cxn>
                  <a:cxn ang="0">
                    <a:pos x="6" y="1"/>
                  </a:cxn>
                  <a:cxn ang="0">
                    <a:pos x="3" y="2"/>
                  </a:cxn>
                  <a:cxn ang="0">
                    <a:pos x="3" y="6"/>
                  </a:cxn>
                  <a:cxn ang="0">
                    <a:pos x="2" y="9"/>
                  </a:cxn>
                  <a:cxn ang="0">
                    <a:pos x="0" y="14"/>
                  </a:cxn>
                  <a:cxn ang="0">
                    <a:pos x="0" y="19"/>
                  </a:cxn>
                </a:cxnLst>
                <a:rect l="0" t="0" r="r" b="b"/>
                <a:pathLst>
                  <a:path w="11" h="22">
                    <a:moveTo>
                      <a:pt x="0" y="19"/>
                    </a:moveTo>
                    <a:lnTo>
                      <a:pt x="3" y="22"/>
                    </a:lnTo>
                    <a:lnTo>
                      <a:pt x="7" y="21"/>
                    </a:lnTo>
                    <a:lnTo>
                      <a:pt x="7" y="19"/>
                    </a:lnTo>
                    <a:lnTo>
                      <a:pt x="5" y="17"/>
                    </a:lnTo>
                    <a:lnTo>
                      <a:pt x="5" y="16"/>
                    </a:lnTo>
                    <a:lnTo>
                      <a:pt x="8" y="14"/>
                    </a:lnTo>
                    <a:lnTo>
                      <a:pt x="11" y="13"/>
                    </a:lnTo>
                    <a:lnTo>
                      <a:pt x="10" y="9"/>
                    </a:lnTo>
                    <a:lnTo>
                      <a:pt x="7" y="9"/>
                    </a:lnTo>
                    <a:lnTo>
                      <a:pt x="5" y="13"/>
                    </a:lnTo>
                    <a:lnTo>
                      <a:pt x="3" y="11"/>
                    </a:lnTo>
                    <a:lnTo>
                      <a:pt x="5" y="8"/>
                    </a:lnTo>
                    <a:lnTo>
                      <a:pt x="6" y="7"/>
                    </a:lnTo>
                    <a:lnTo>
                      <a:pt x="7" y="6"/>
                    </a:lnTo>
                    <a:lnTo>
                      <a:pt x="6" y="5"/>
                    </a:lnTo>
                    <a:lnTo>
                      <a:pt x="6" y="3"/>
                    </a:lnTo>
                    <a:lnTo>
                      <a:pt x="7" y="2"/>
                    </a:lnTo>
                    <a:lnTo>
                      <a:pt x="8" y="2"/>
                    </a:lnTo>
                    <a:lnTo>
                      <a:pt x="8" y="0"/>
                    </a:lnTo>
                    <a:lnTo>
                      <a:pt x="6" y="1"/>
                    </a:lnTo>
                    <a:lnTo>
                      <a:pt x="3" y="2"/>
                    </a:lnTo>
                    <a:lnTo>
                      <a:pt x="3" y="6"/>
                    </a:lnTo>
                    <a:lnTo>
                      <a:pt x="2" y="9"/>
                    </a:lnTo>
                    <a:lnTo>
                      <a:pt x="0" y="14"/>
                    </a:lnTo>
                    <a:lnTo>
                      <a:pt x="0"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1" name="Freeform 1664">
                <a:extLst>
                  <a:ext uri="{FF2B5EF4-FFF2-40B4-BE49-F238E27FC236}">
                    <a16:creationId xmlns:a16="http://schemas.microsoft.com/office/drawing/2014/main" id="{E9DA2953-FC3F-9079-A9D0-6162679E4BBC}"/>
                  </a:ext>
                </a:extLst>
              </p:cNvPr>
              <p:cNvSpPr>
                <a:spLocks/>
              </p:cNvSpPr>
              <p:nvPr/>
            </p:nvSpPr>
            <p:spPr bwMode="auto">
              <a:xfrm>
                <a:off x="2452688" y="3024188"/>
                <a:ext cx="17463" cy="34925"/>
              </a:xfrm>
              <a:custGeom>
                <a:avLst/>
                <a:gdLst/>
                <a:ahLst/>
                <a:cxnLst>
                  <a:cxn ang="0">
                    <a:pos x="0" y="19"/>
                  </a:cxn>
                  <a:cxn ang="0">
                    <a:pos x="3" y="22"/>
                  </a:cxn>
                  <a:cxn ang="0">
                    <a:pos x="7" y="21"/>
                  </a:cxn>
                  <a:cxn ang="0">
                    <a:pos x="7" y="19"/>
                  </a:cxn>
                  <a:cxn ang="0">
                    <a:pos x="5" y="17"/>
                  </a:cxn>
                  <a:cxn ang="0">
                    <a:pos x="5" y="16"/>
                  </a:cxn>
                  <a:cxn ang="0">
                    <a:pos x="8" y="14"/>
                  </a:cxn>
                  <a:cxn ang="0">
                    <a:pos x="11" y="13"/>
                  </a:cxn>
                  <a:cxn ang="0">
                    <a:pos x="10" y="9"/>
                  </a:cxn>
                  <a:cxn ang="0">
                    <a:pos x="7" y="9"/>
                  </a:cxn>
                  <a:cxn ang="0">
                    <a:pos x="5" y="13"/>
                  </a:cxn>
                  <a:cxn ang="0">
                    <a:pos x="3" y="11"/>
                  </a:cxn>
                  <a:cxn ang="0">
                    <a:pos x="5" y="8"/>
                  </a:cxn>
                  <a:cxn ang="0">
                    <a:pos x="6" y="7"/>
                  </a:cxn>
                  <a:cxn ang="0">
                    <a:pos x="7" y="6"/>
                  </a:cxn>
                  <a:cxn ang="0">
                    <a:pos x="6" y="5"/>
                  </a:cxn>
                  <a:cxn ang="0">
                    <a:pos x="6" y="3"/>
                  </a:cxn>
                  <a:cxn ang="0">
                    <a:pos x="7" y="2"/>
                  </a:cxn>
                  <a:cxn ang="0">
                    <a:pos x="8" y="2"/>
                  </a:cxn>
                  <a:cxn ang="0">
                    <a:pos x="8" y="0"/>
                  </a:cxn>
                  <a:cxn ang="0">
                    <a:pos x="6" y="1"/>
                  </a:cxn>
                  <a:cxn ang="0">
                    <a:pos x="3" y="2"/>
                  </a:cxn>
                  <a:cxn ang="0">
                    <a:pos x="3" y="6"/>
                  </a:cxn>
                  <a:cxn ang="0">
                    <a:pos x="2" y="9"/>
                  </a:cxn>
                  <a:cxn ang="0">
                    <a:pos x="0" y="14"/>
                  </a:cxn>
                  <a:cxn ang="0">
                    <a:pos x="0" y="19"/>
                  </a:cxn>
                </a:cxnLst>
                <a:rect l="0" t="0" r="r" b="b"/>
                <a:pathLst>
                  <a:path w="11" h="22">
                    <a:moveTo>
                      <a:pt x="0" y="19"/>
                    </a:moveTo>
                    <a:lnTo>
                      <a:pt x="3" y="22"/>
                    </a:lnTo>
                    <a:lnTo>
                      <a:pt x="7" y="21"/>
                    </a:lnTo>
                    <a:lnTo>
                      <a:pt x="7" y="19"/>
                    </a:lnTo>
                    <a:lnTo>
                      <a:pt x="5" y="17"/>
                    </a:lnTo>
                    <a:lnTo>
                      <a:pt x="5" y="16"/>
                    </a:lnTo>
                    <a:lnTo>
                      <a:pt x="8" y="14"/>
                    </a:lnTo>
                    <a:lnTo>
                      <a:pt x="11" y="13"/>
                    </a:lnTo>
                    <a:lnTo>
                      <a:pt x="10" y="9"/>
                    </a:lnTo>
                    <a:lnTo>
                      <a:pt x="7" y="9"/>
                    </a:lnTo>
                    <a:lnTo>
                      <a:pt x="5" y="13"/>
                    </a:lnTo>
                    <a:lnTo>
                      <a:pt x="3" y="11"/>
                    </a:lnTo>
                    <a:lnTo>
                      <a:pt x="5" y="8"/>
                    </a:lnTo>
                    <a:lnTo>
                      <a:pt x="6" y="7"/>
                    </a:lnTo>
                    <a:lnTo>
                      <a:pt x="7" y="6"/>
                    </a:lnTo>
                    <a:lnTo>
                      <a:pt x="6" y="5"/>
                    </a:lnTo>
                    <a:lnTo>
                      <a:pt x="6" y="3"/>
                    </a:lnTo>
                    <a:lnTo>
                      <a:pt x="7" y="2"/>
                    </a:lnTo>
                    <a:lnTo>
                      <a:pt x="8" y="2"/>
                    </a:lnTo>
                    <a:lnTo>
                      <a:pt x="8" y="0"/>
                    </a:lnTo>
                    <a:lnTo>
                      <a:pt x="6" y="1"/>
                    </a:lnTo>
                    <a:lnTo>
                      <a:pt x="3" y="2"/>
                    </a:lnTo>
                    <a:lnTo>
                      <a:pt x="3" y="6"/>
                    </a:lnTo>
                    <a:lnTo>
                      <a:pt x="2" y="9"/>
                    </a:lnTo>
                    <a:lnTo>
                      <a:pt x="0" y="14"/>
                    </a:lnTo>
                    <a:lnTo>
                      <a:pt x="0"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2" name="Freeform 1665">
                <a:extLst>
                  <a:ext uri="{FF2B5EF4-FFF2-40B4-BE49-F238E27FC236}">
                    <a16:creationId xmlns:a16="http://schemas.microsoft.com/office/drawing/2014/main" id="{BF1C24D2-1FBB-9BF4-CF48-8364AB69088A}"/>
                  </a:ext>
                </a:extLst>
              </p:cNvPr>
              <p:cNvSpPr>
                <a:spLocks/>
              </p:cNvSpPr>
              <p:nvPr/>
            </p:nvSpPr>
            <p:spPr bwMode="auto">
              <a:xfrm>
                <a:off x="2452688" y="3024188"/>
                <a:ext cx="17463" cy="34925"/>
              </a:xfrm>
              <a:custGeom>
                <a:avLst/>
                <a:gdLst/>
                <a:ahLst/>
                <a:cxnLst>
                  <a:cxn ang="0">
                    <a:pos x="0" y="19"/>
                  </a:cxn>
                  <a:cxn ang="0">
                    <a:pos x="3" y="22"/>
                  </a:cxn>
                  <a:cxn ang="0">
                    <a:pos x="7" y="21"/>
                  </a:cxn>
                  <a:cxn ang="0">
                    <a:pos x="7" y="19"/>
                  </a:cxn>
                  <a:cxn ang="0">
                    <a:pos x="5" y="17"/>
                  </a:cxn>
                  <a:cxn ang="0">
                    <a:pos x="5" y="16"/>
                  </a:cxn>
                  <a:cxn ang="0">
                    <a:pos x="8" y="14"/>
                  </a:cxn>
                  <a:cxn ang="0">
                    <a:pos x="11" y="13"/>
                  </a:cxn>
                  <a:cxn ang="0">
                    <a:pos x="10" y="9"/>
                  </a:cxn>
                  <a:cxn ang="0">
                    <a:pos x="7" y="9"/>
                  </a:cxn>
                  <a:cxn ang="0">
                    <a:pos x="5" y="13"/>
                  </a:cxn>
                  <a:cxn ang="0">
                    <a:pos x="3" y="11"/>
                  </a:cxn>
                  <a:cxn ang="0">
                    <a:pos x="5" y="8"/>
                  </a:cxn>
                  <a:cxn ang="0">
                    <a:pos x="6" y="7"/>
                  </a:cxn>
                  <a:cxn ang="0">
                    <a:pos x="7" y="6"/>
                  </a:cxn>
                  <a:cxn ang="0">
                    <a:pos x="6" y="5"/>
                  </a:cxn>
                  <a:cxn ang="0">
                    <a:pos x="6" y="3"/>
                  </a:cxn>
                  <a:cxn ang="0">
                    <a:pos x="7" y="2"/>
                  </a:cxn>
                  <a:cxn ang="0">
                    <a:pos x="8" y="2"/>
                  </a:cxn>
                  <a:cxn ang="0">
                    <a:pos x="8" y="0"/>
                  </a:cxn>
                  <a:cxn ang="0">
                    <a:pos x="6" y="1"/>
                  </a:cxn>
                  <a:cxn ang="0">
                    <a:pos x="3" y="2"/>
                  </a:cxn>
                  <a:cxn ang="0">
                    <a:pos x="3" y="6"/>
                  </a:cxn>
                  <a:cxn ang="0">
                    <a:pos x="2" y="9"/>
                  </a:cxn>
                  <a:cxn ang="0">
                    <a:pos x="0" y="14"/>
                  </a:cxn>
                  <a:cxn ang="0">
                    <a:pos x="0" y="19"/>
                  </a:cxn>
                </a:cxnLst>
                <a:rect l="0" t="0" r="r" b="b"/>
                <a:pathLst>
                  <a:path w="11" h="22">
                    <a:moveTo>
                      <a:pt x="0" y="19"/>
                    </a:moveTo>
                    <a:lnTo>
                      <a:pt x="3" y="22"/>
                    </a:lnTo>
                    <a:lnTo>
                      <a:pt x="7" y="21"/>
                    </a:lnTo>
                    <a:lnTo>
                      <a:pt x="7" y="19"/>
                    </a:lnTo>
                    <a:lnTo>
                      <a:pt x="5" y="17"/>
                    </a:lnTo>
                    <a:lnTo>
                      <a:pt x="5" y="16"/>
                    </a:lnTo>
                    <a:lnTo>
                      <a:pt x="8" y="14"/>
                    </a:lnTo>
                    <a:lnTo>
                      <a:pt x="11" y="13"/>
                    </a:lnTo>
                    <a:lnTo>
                      <a:pt x="10" y="9"/>
                    </a:lnTo>
                    <a:lnTo>
                      <a:pt x="7" y="9"/>
                    </a:lnTo>
                    <a:lnTo>
                      <a:pt x="5" y="13"/>
                    </a:lnTo>
                    <a:lnTo>
                      <a:pt x="3" y="11"/>
                    </a:lnTo>
                    <a:lnTo>
                      <a:pt x="5" y="8"/>
                    </a:lnTo>
                    <a:lnTo>
                      <a:pt x="6" y="7"/>
                    </a:lnTo>
                    <a:lnTo>
                      <a:pt x="7" y="6"/>
                    </a:lnTo>
                    <a:lnTo>
                      <a:pt x="6" y="5"/>
                    </a:lnTo>
                    <a:lnTo>
                      <a:pt x="6" y="3"/>
                    </a:lnTo>
                    <a:lnTo>
                      <a:pt x="7" y="2"/>
                    </a:lnTo>
                    <a:lnTo>
                      <a:pt x="8" y="2"/>
                    </a:lnTo>
                    <a:lnTo>
                      <a:pt x="8" y="0"/>
                    </a:lnTo>
                    <a:lnTo>
                      <a:pt x="6" y="1"/>
                    </a:lnTo>
                    <a:lnTo>
                      <a:pt x="3" y="2"/>
                    </a:lnTo>
                    <a:lnTo>
                      <a:pt x="3" y="6"/>
                    </a:lnTo>
                    <a:lnTo>
                      <a:pt x="2" y="9"/>
                    </a:lnTo>
                    <a:lnTo>
                      <a:pt x="0" y="14"/>
                    </a:lnTo>
                    <a:lnTo>
                      <a:pt x="0"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3" name="Freeform 1666">
                <a:extLst>
                  <a:ext uri="{FF2B5EF4-FFF2-40B4-BE49-F238E27FC236}">
                    <a16:creationId xmlns:a16="http://schemas.microsoft.com/office/drawing/2014/main" id="{C5B41621-A63E-3FAB-468E-3A7DFAE2D0AC}"/>
                  </a:ext>
                </a:extLst>
              </p:cNvPr>
              <p:cNvSpPr>
                <a:spLocks/>
              </p:cNvSpPr>
              <p:nvPr/>
            </p:nvSpPr>
            <p:spPr bwMode="auto">
              <a:xfrm>
                <a:off x="2473325" y="3046413"/>
                <a:ext cx="4763" cy="4763"/>
              </a:xfrm>
              <a:custGeom>
                <a:avLst/>
                <a:gdLst/>
                <a:ahLst/>
                <a:cxnLst>
                  <a:cxn ang="0">
                    <a:pos x="0" y="3"/>
                  </a:cxn>
                  <a:cxn ang="0">
                    <a:pos x="1" y="2"/>
                  </a:cxn>
                  <a:cxn ang="0">
                    <a:pos x="3" y="3"/>
                  </a:cxn>
                  <a:cxn ang="0">
                    <a:pos x="3" y="0"/>
                  </a:cxn>
                  <a:cxn ang="0">
                    <a:pos x="0" y="0"/>
                  </a:cxn>
                  <a:cxn ang="0">
                    <a:pos x="0" y="3"/>
                  </a:cxn>
                </a:cxnLst>
                <a:rect l="0" t="0" r="r" b="b"/>
                <a:pathLst>
                  <a:path w="3" h="3">
                    <a:moveTo>
                      <a:pt x="0" y="3"/>
                    </a:moveTo>
                    <a:lnTo>
                      <a:pt x="1" y="2"/>
                    </a:lnTo>
                    <a:lnTo>
                      <a:pt x="3" y="3"/>
                    </a:lnTo>
                    <a:lnTo>
                      <a:pt x="3" y="0"/>
                    </a:lnTo>
                    <a:lnTo>
                      <a:pt x="0" y="0"/>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4" name="Freeform 1667">
                <a:extLst>
                  <a:ext uri="{FF2B5EF4-FFF2-40B4-BE49-F238E27FC236}">
                    <a16:creationId xmlns:a16="http://schemas.microsoft.com/office/drawing/2014/main" id="{0A734C0B-EA0A-BDC3-86B8-913E1DFF4350}"/>
                  </a:ext>
                </a:extLst>
              </p:cNvPr>
              <p:cNvSpPr>
                <a:spLocks/>
              </p:cNvSpPr>
              <p:nvPr/>
            </p:nvSpPr>
            <p:spPr bwMode="auto">
              <a:xfrm>
                <a:off x="2473325" y="3046413"/>
                <a:ext cx="4763" cy="4763"/>
              </a:xfrm>
              <a:custGeom>
                <a:avLst/>
                <a:gdLst/>
                <a:ahLst/>
                <a:cxnLst>
                  <a:cxn ang="0">
                    <a:pos x="0" y="3"/>
                  </a:cxn>
                  <a:cxn ang="0">
                    <a:pos x="1" y="2"/>
                  </a:cxn>
                  <a:cxn ang="0">
                    <a:pos x="3" y="3"/>
                  </a:cxn>
                  <a:cxn ang="0">
                    <a:pos x="3" y="0"/>
                  </a:cxn>
                  <a:cxn ang="0">
                    <a:pos x="0" y="0"/>
                  </a:cxn>
                  <a:cxn ang="0">
                    <a:pos x="0" y="3"/>
                  </a:cxn>
                </a:cxnLst>
                <a:rect l="0" t="0" r="r" b="b"/>
                <a:pathLst>
                  <a:path w="3" h="3">
                    <a:moveTo>
                      <a:pt x="0" y="3"/>
                    </a:moveTo>
                    <a:lnTo>
                      <a:pt x="1" y="2"/>
                    </a:lnTo>
                    <a:lnTo>
                      <a:pt x="3" y="3"/>
                    </a:lnTo>
                    <a:lnTo>
                      <a:pt x="3" y="0"/>
                    </a:lnTo>
                    <a:lnTo>
                      <a:pt x="0" y="0"/>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5" name="Freeform 1668">
                <a:extLst>
                  <a:ext uri="{FF2B5EF4-FFF2-40B4-BE49-F238E27FC236}">
                    <a16:creationId xmlns:a16="http://schemas.microsoft.com/office/drawing/2014/main" id="{88299E48-CEC5-4944-0A94-16DDD7D71789}"/>
                  </a:ext>
                </a:extLst>
              </p:cNvPr>
              <p:cNvSpPr>
                <a:spLocks/>
              </p:cNvSpPr>
              <p:nvPr/>
            </p:nvSpPr>
            <p:spPr bwMode="auto">
              <a:xfrm>
                <a:off x="2473325" y="3046413"/>
                <a:ext cx="4763" cy="4763"/>
              </a:xfrm>
              <a:custGeom>
                <a:avLst/>
                <a:gdLst/>
                <a:ahLst/>
                <a:cxnLst>
                  <a:cxn ang="0">
                    <a:pos x="0" y="3"/>
                  </a:cxn>
                  <a:cxn ang="0">
                    <a:pos x="1" y="2"/>
                  </a:cxn>
                  <a:cxn ang="0">
                    <a:pos x="3" y="3"/>
                  </a:cxn>
                  <a:cxn ang="0">
                    <a:pos x="3" y="0"/>
                  </a:cxn>
                  <a:cxn ang="0">
                    <a:pos x="0" y="0"/>
                  </a:cxn>
                  <a:cxn ang="0">
                    <a:pos x="0" y="3"/>
                  </a:cxn>
                </a:cxnLst>
                <a:rect l="0" t="0" r="r" b="b"/>
                <a:pathLst>
                  <a:path w="3" h="3">
                    <a:moveTo>
                      <a:pt x="0" y="3"/>
                    </a:moveTo>
                    <a:lnTo>
                      <a:pt x="1" y="2"/>
                    </a:lnTo>
                    <a:lnTo>
                      <a:pt x="3" y="3"/>
                    </a:lnTo>
                    <a:lnTo>
                      <a:pt x="3" y="0"/>
                    </a:lnTo>
                    <a:lnTo>
                      <a:pt x="0" y="0"/>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6" name="Freeform 1669">
                <a:extLst>
                  <a:ext uri="{FF2B5EF4-FFF2-40B4-BE49-F238E27FC236}">
                    <a16:creationId xmlns:a16="http://schemas.microsoft.com/office/drawing/2014/main" id="{10A1EA39-1544-58DE-EF83-BA12F2B1874A}"/>
                  </a:ext>
                </a:extLst>
              </p:cNvPr>
              <p:cNvSpPr>
                <a:spLocks/>
              </p:cNvSpPr>
              <p:nvPr/>
            </p:nvSpPr>
            <p:spPr bwMode="auto">
              <a:xfrm>
                <a:off x="2473325" y="3046413"/>
                <a:ext cx="4763" cy="4763"/>
              </a:xfrm>
              <a:custGeom>
                <a:avLst/>
                <a:gdLst/>
                <a:ahLst/>
                <a:cxnLst>
                  <a:cxn ang="0">
                    <a:pos x="0" y="3"/>
                  </a:cxn>
                  <a:cxn ang="0">
                    <a:pos x="1" y="2"/>
                  </a:cxn>
                  <a:cxn ang="0">
                    <a:pos x="3" y="3"/>
                  </a:cxn>
                  <a:cxn ang="0">
                    <a:pos x="3" y="0"/>
                  </a:cxn>
                  <a:cxn ang="0">
                    <a:pos x="0" y="0"/>
                  </a:cxn>
                  <a:cxn ang="0">
                    <a:pos x="0" y="3"/>
                  </a:cxn>
                </a:cxnLst>
                <a:rect l="0" t="0" r="r" b="b"/>
                <a:pathLst>
                  <a:path w="3" h="3">
                    <a:moveTo>
                      <a:pt x="0" y="3"/>
                    </a:moveTo>
                    <a:lnTo>
                      <a:pt x="1" y="2"/>
                    </a:lnTo>
                    <a:lnTo>
                      <a:pt x="3" y="3"/>
                    </a:lnTo>
                    <a:lnTo>
                      <a:pt x="3" y="0"/>
                    </a:lnTo>
                    <a:lnTo>
                      <a:pt x="0" y="0"/>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7" name="Freeform 1670">
                <a:extLst>
                  <a:ext uri="{FF2B5EF4-FFF2-40B4-BE49-F238E27FC236}">
                    <a16:creationId xmlns:a16="http://schemas.microsoft.com/office/drawing/2014/main" id="{029F4969-3CF2-EDF3-E355-39DB21FA856C}"/>
                  </a:ext>
                </a:extLst>
              </p:cNvPr>
              <p:cNvSpPr>
                <a:spLocks/>
              </p:cNvSpPr>
              <p:nvPr/>
            </p:nvSpPr>
            <p:spPr bwMode="auto">
              <a:xfrm>
                <a:off x="2460625" y="3078163"/>
                <a:ext cx="9525" cy="14288"/>
              </a:xfrm>
              <a:custGeom>
                <a:avLst/>
                <a:gdLst/>
                <a:ahLst/>
                <a:cxnLst>
                  <a:cxn ang="0">
                    <a:pos x="1" y="8"/>
                  </a:cxn>
                  <a:cxn ang="0">
                    <a:pos x="3" y="9"/>
                  </a:cxn>
                  <a:cxn ang="0">
                    <a:pos x="5" y="9"/>
                  </a:cxn>
                  <a:cxn ang="0">
                    <a:pos x="5" y="8"/>
                  </a:cxn>
                  <a:cxn ang="0">
                    <a:pos x="2" y="5"/>
                  </a:cxn>
                  <a:cxn ang="0">
                    <a:pos x="5" y="3"/>
                  </a:cxn>
                  <a:cxn ang="0">
                    <a:pos x="6" y="0"/>
                  </a:cxn>
                  <a:cxn ang="0">
                    <a:pos x="5" y="0"/>
                  </a:cxn>
                  <a:cxn ang="0">
                    <a:pos x="3" y="0"/>
                  </a:cxn>
                  <a:cxn ang="0">
                    <a:pos x="1" y="3"/>
                  </a:cxn>
                  <a:cxn ang="0">
                    <a:pos x="1" y="3"/>
                  </a:cxn>
                  <a:cxn ang="0">
                    <a:pos x="0" y="4"/>
                  </a:cxn>
                  <a:cxn ang="0">
                    <a:pos x="0" y="5"/>
                  </a:cxn>
                  <a:cxn ang="0">
                    <a:pos x="1" y="8"/>
                  </a:cxn>
                </a:cxnLst>
                <a:rect l="0" t="0" r="r" b="b"/>
                <a:pathLst>
                  <a:path w="6" h="9">
                    <a:moveTo>
                      <a:pt x="1" y="8"/>
                    </a:moveTo>
                    <a:lnTo>
                      <a:pt x="3" y="9"/>
                    </a:lnTo>
                    <a:lnTo>
                      <a:pt x="5" y="9"/>
                    </a:lnTo>
                    <a:lnTo>
                      <a:pt x="5" y="8"/>
                    </a:lnTo>
                    <a:lnTo>
                      <a:pt x="2" y="5"/>
                    </a:lnTo>
                    <a:lnTo>
                      <a:pt x="5" y="3"/>
                    </a:lnTo>
                    <a:lnTo>
                      <a:pt x="6" y="0"/>
                    </a:lnTo>
                    <a:lnTo>
                      <a:pt x="5" y="0"/>
                    </a:lnTo>
                    <a:lnTo>
                      <a:pt x="3" y="0"/>
                    </a:lnTo>
                    <a:lnTo>
                      <a:pt x="1" y="3"/>
                    </a:lnTo>
                    <a:lnTo>
                      <a:pt x="1" y="3"/>
                    </a:lnTo>
                    <a:lnTo>
                      <a:pt x="0" y="4"/>
                    </a:lnTo>
                    <a:lnTo>
                      <a:pt x="0" y="5"/>
                    </a:lnTo>
                    <a:lnTo>
                      <a:pt x="1"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8" name="Freeform 1671">
                <a:extLst>
                  <a:ext uri="{FF2B5EF4-FFF2-40B4-BE49-F238E27FC236}">
                    <a16:creationId xmlns:a16="http://schemas.microsoft.com/office/drawing/2014/main" id="{F5AE44E6-193F-C44F-51FF-CB4B3D53DE0E}"/>
                  </a:ext>
                </a:extLst>
              </p:cNvPr>
              <p:cNvSpPr>
                <a:spLocks/>
              </p:cNvSpPr>
              <p:nvPr/>
            </p:nvSpPr>
            <p:spPr bwMode="auto">
              <a:xfrm>
                <a:off x="2460625" y="3078163"/>
                <a:ext cx="9525" cy="14288"/>
              </a:xfrm>
              <a:custGeom>
                <a:avLst/>
                <a:gdLst/>
                <a:ahLst/>
                <a:cxnLst>
                  <a:cxn ang="0">
                    <a:pos x="1" y="8"/>
                  </a:cxn>
                  <a:cxn ang="0">
                    <a:pos x="3" y="9"/>
                  </a:cxn>
                  <a:cxn ang="0">
                    <a:pos x="5" y="9"/>
                  </a:cxn>
                  <a:cxn ang="0">
                    <a:pos x="5" y="8"/>
                  </a:cxn>
                  <a:cxn ang="0">
                    <a:pos x="2" y="5"/>
                  </a:cxn>
                  <a:cxn ang="0">
                    <a:pos x="5" y="3"/>
                  </a:cxn>
                  <a:cxn ang="0">
                    <a:pos x="6" y="0"/>
                  </a:cxn>
                  <a:cxn ang="0">
                    <a:pos x="5" y="0"/>
                  </a:cxn>
                  <a:cxn ang="0">
                    <a:pos x="3" y="0"/>
                  </a:cxn>
                  <a:cxn ang="0">
                    <a:pos x="1" y="3"/>
                  </a:cxn>
                  <a:cxn ang="0">
                    <a:pos x="1" y="3"/>
                  </a:cxn>
                  <a:cxn ang="0">
                    <a:pos x="0" y="4"/>
                  </a:cxn>
                  <a:cxn ang="0">
                    <a:pos x="0" y="5"/>
                  </a:cxn>
                  <a:cxn ang="0">
                    <a:pos x="1" y="8"/>
                  </a:cxn>
                </a:cxnLst>
                <a:rect l="0" t="0" r="r" b="b"/>
                <a:pathLst>
                  <a:path w="6" h="9">
                    <a:moveTo>
                      <a:pt x="1" y="8"/>
                    </a:moveTo>
                    <a:lnTo>
                      <a:pt x="3" y="9"/>
                    </a:lnTo>
                    <a:lnTo>
                      <a:pt x="5" y="9"/>
                    </a:lnTo>
                    <a:lnTo>
                      <a:pt x="5" y="8"/>
                    </a:lnTo>
                    <a:lnTo>
                      <a:pt x="2" y="5"/>
                    </a:lnTo>
                    <a:lnTo>
                      <a:pt x="5" y="3"/>
                    </a:lnTo>
                    <a:lnTo>
                      <a:pt x="6" y="0"/>
                    </a:lnTo>
                    <a:lnTo>
                      <a:pt x="5" y="0"/>
                    </a:lnTo>
                    <a:lnTo>
                      <a:pt x="3" y="0"/>
                    </a:lnTo>
                    <a:lnTo>
                      <a:pt x="1" y="3"/>
                    </a:lnTo>
                    <a:lnTo>
                      <a:pt x="1" y="3"/>
                    </a:lnTo>
                    <a:lnTo>
                      <a:pt x="0" y="4"/>
                    </a:lnTo>
                    <a:lnTo>
                      <a:pt x="0" y="5"/>
                    </a:lnTo>
                    <a:lnTo>
                      <a:pt x="1"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39" name="Freeform 1672">
                <a:extLst>
                  <a:ext uri="{FF2B5EF4-FFF2-40B4-BE49-F238E27FC236}">
                    <a16:creationId xmlns:a16="http://schemas.microsoft.com/office/drawing/2014/main" id="{0F63E47C-3837-DBC8-2C41-519D998AEF00}"/>
                  </a:ext>
                </a:extLst>
              </p:cNvPr>
              <p:cNvSpPr>
                <a:spLocks/>
              </p:cNvSpPr>
              <p:nvPr/>
            </p:nvSpPr>
            <p:spPr bwMode="auto">
              <a:xfrm>
                <a:off x="2460625" y="3078163"/>
                <a:ext cx="9525" cy="14288"/>
              </a:xfrm>
              <a:custGeom>
                <a:avLst/>
                <a:gdLst/>
                <a:ahLst/>
                <a:cxnLst>
                  <a:cxn ang="0">
                    <a:pos x="1" y="8"/>
                  </a:cxn>
                  <a:cxn ang="0">
                    <a:pos x="3" y="9"/>
                  </a:cxn>
                  <a:cxn ang="0">
                    <a:pos x="5" y="9"/>
                  </a:cxn>
                  <a:cxn ang="0">
                    <a:pos x="5" y="8"/>
                  </a:cxn>
                  <a:cxn ang="0">
                    <a:pos x="2" y="5"/>
                  </a:cxn>
                  <a:cxn ang="0">
                    <a:pos x="5" y="3"/>
                  </a:cxn>
                  <a:cxn ang="0">
                    <a:pos x="6" y="0"/>
                  </a:cxn>
                  <a:cxn ang="0">
                    <a:pos x="5" y="0"/>
                  </a:cxn>
                  <a:cxn ang="0">
                    <a:pos x="3" y="0"/>
                  </a:cxn>
                  <a:cxn ang="0">
                    <a:pos x="1" y="3"/>
                  </a:cxn>
                  <a:cxn ang="0">
                    <a:pos x="1" y="3"/>
                  </a:cxn>
                  <a:cxn ang="0">
                    <a:pos x="0" y="4"/>
                  </a:cxn>
                  <a:cxn ang="0">
                    <a:pos x="0" y="5"/>
                  </a:cxn>
                  <a:cxn ang="0">
                    <a:pos x="1" y="8"/>
                  </a:cxn>
                </a:cxnLst>
                <a:rect l="0" t="0" r="r" b="b"/>
                <a:pathLst>
                  <a:path w="6" h="9">
                    <a:moveTo>
                      <a:pt x="1" y="8"/>
                    </a:moveTo>
                    <a:lnTo>
                      <a:pt x="3" y="9"/>
                    </a:lnTo>
                    <a:lnTo>
                      <a:pt x="5" y="9"/>
                    </a:lnTo>
                    <a:lnTo>
                      <a:pt x="5" y="8"/>
                    </a:lnTo>
                    <a:lnTo>
                      <a:pt x="2" y="5"/>
                    </a:lnTo>
                    <a:lnTo>
                      <a:pt x="5" y="3"/>
                    </a:lnTo>
                    <a:lnTo>
                      <a:pt x="6" y="0"/>
                    </a:lnTo>
                    <a:lnTo>
                      <a:pt x="5" y="0"/>
                    </a:lnTo>
                    <a:lnTo>
                      <a:pt x="3" y="0"/>
                    </a:lnTo>
                    <a:lnTo>
                      <a:pt x="1" y="3"/>
                    </a:lnTo>
                    <a:lnTo>
                      <a:pt x="1" y="3"/>
                    </a:lnTo>
                    <a:lnTo>
                      <a:pt x="0" y="4"/>
                    </a:lnTo>
                    <a:lnTo>
                      <a:pt x="0" y="5"/>
                    </a:lnTo>
                    <a:lnTo>
                      <a:pt x="1"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0" name="Freeform 1673">
                <a:extLst>
                  <a:ext uri="{FF2B5EF4-FFF2-40B4-BE49-F238E27FC236}">
                    <a16:creationId xmlns:a16="http://schemas.microsoft.com/office/drawing/2014/main" id="{4CE8AB81-D975-40E7-FCF8-02E4B626DDDC}"/>
                  </a:ext>
                </a:extLst>
              </p:cNvPr>
              <p:cNvSpPr>
                <a:spLocks/>
              </p:cNvSpPr>
              <p:nvPr/>
            </p:nvSpPr>
            <p:spPr bwMode="auto">
              <a:xfrm>
                <a:off x="2460625" y="3078163"/>
                <a:ext cx="9525" cy="14288"/>
              </a:xfrm>
              <a:custGeom>
                <a:avLst/>
                <a:gdLst/>
                <a:ahLst/>
                <a:cxnLst>
                  <a:cxn ang="0">
                    <a:pos x="1" y="8"/>
                  </a:cxn>
                  <a:cxn ang="0">
                    <a:pos x="3" y="9"/>
                  </a:cxn>
                  <a:cxn ang="0">
                    <a:pos x="5" y="9"/>
                  </a:cxn>
                  <a:cxn ang="0">
                    <a:pos x="5" y="8"/>
                  </a:cxn>
                  <a:cxn ang="0">
                    <a:pos x="2" y="5"/>
                  </a:cxn>
                  <a:cxn ang="0">
                    <a:pos x="5" y="3"/>
                  </a:cxn>
                  <a:cxn ang="0">
                    <a:pos x="6" y="0"/>
                  </a:cxn>
                  <a:cxn ang="0">
                    <a:pos x="5" y="0"/>
                  </a:cxn>
                  <a:cxn ang="0">
                    <a:pos x="3" y="0"/>
                  </a:cxn>
                  <a:cxn ang="0">
                    <a:pos x="1" y="3"/>
                  </a:cxn>
                  <a:cxn ang="0">
                    <a:pos x="1" y="3"/>
                  </a:cxn>
                  <a:cxn ang="0">
                    <a:pos x="0" y="4"/>
                  </a:cxn>
                  <a:cxn ang="0">
                    <a:pos x="0" y="5"/>
                  </a:cxn>
                  <a:cxn ang="0">
                    <a:pos x="1" y="8"/>
                  </a:cxn>
                </a:cxnLst>
                <a:rect l="0" t="0" r="r" b="b"/>
                <a:pathLst>
                  <a:path w="6" h="9">
                    <a:moveTo>
                      <a:pt x="1" y="8"/>
                    </a:moveTo>
                    <a:lnTo>
                      <a:pt x="3" y="9"/>
                    </a:lnTo>
                    <a:lnTo>
                      <a:pt x="5" y="9"/>
                    </a:lnTo>
                    <a:lnTo>
                      <a:pt x="5" y="8"/>
                    </a:lnTo>
                    <a:lnTo>
                      <a:pt x="2" y="5"/>
                    </a:lnTo>
                    <a:lnTo>
                      <a:pt x="5" y="3"/>
                    </a:lnTo>
                    <a:lnTo>
                      <a:pt x="6" y="0"/>
                    </a:lnTo>
                    <a:lnTo>
                      <a:pt x="5" y="0"/>
                    </a:lnTo>
                    <a:lnTo>
                      <a:pt x="3" y="0"/>
                    </a:lnTo>
                    <a:lnTo>
                      <a:pt x="1" y="3"/>
                    </a:lnTo>
                    <a:lnTo>
                      <a:pt x="1" y="3"/>
                    </a:lnTo>
                    <a:lnTo>
                      <a:pt x="0" y="4"/>
                    </a:lnTo>
                    <a:lnTo>
                      <a:pt x="0" y="5"/>
                    </a:lnTo>
                    <a:lnTo>
                      <a:pt x="1"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1" name="Freeform 1674">
                <a:extLst>
                  <a:ext uri="{FF2B5EF4-FFF2-40B4-BE49-F238E27FC236}">
                    <a16:creationId xmlns:a16="http://schemas.microsoft.com/office/drawing/2014/main" id="{9E5B2B56-71F5-FB3C-B407-1E3A9F985285}"/>
                  </a:ext>
                </a:extLst>
              </p:cNvPr>
              <p:cNvSpPr>
                <a:spLocks/>
              </p:cNvSpPr>
              <p:nvPr/>
            </p:nvSpPr>
            <p:spPr bwMode="auto">
              <a:xfrm>
                <a:off x="2463800" y="3270250"/>
                <a:ext cx="9525" cy="9525"/>
              </a:xfrm>
              <a:custGeom>
                <a:avLst/>
                <a:gdLst/>
                <a:ahLst/>
                <a:cxnLst>
                  <a:cxn ang="0">
                    <a:pos x="1" y="6"/>
                  </a:cxn>
                  <a:cxn ang="0">
                    <a:pos x="5" y="6"/>
                  </a:cxn>
                  <a:cxn ang="0">
                    <a:pos x="6" y="6"/>
                  </a:cxn>
                  <a:cxn ang="0">
                    <a:pos x="6" y="5"/>
                  </a:cxn>
                  <a:cxn ang="0">
                    <a:pos x="4" y="5"/>
                  </a:cxn>
                  <a:cxn ang="0">
                    <a:pos x="6" y="1"/>
                  </a:cxn>
                  <a:cxn ang="0">
                    <a:pos x="6" y="0"/>
                  </a:cxn>
                  <a:cxn ang="0">
                    <a:pos x="1" y="4"/>
                  </a:cxn>
                  <a:cxn ang="0">
                    <a:pos x="0" y="5"/>
                  </a:cxn>
                  <a:cxn ang="0">
                    <a:pos x="1" y="6"/>
                  </a:cxn>
                </a:cxnLst>
                <a:rect l="0" t="0" r="r" b="b"/>
                <a:pathLst>
                  <a:path w="6" h="6">
                    <a:moveTo>
                      <a:pt x="1" y="6"/>
                    </a:moveTo>
                    <a:lnTo>
                      <a:pt x="5" y="6"/>
                    </a:lnTo>
                    <a:lnTo>
                      <a:pt x="6" y="6"/>
                    </a:lnTo>
                    <a:lnTo>
                      <a:pt x="6" y="5"/>
                    </a:lnTo>
                    <a:lnTo>
                      <a:pt x="4" y="5"/>
                    </a:lnTo>
                    <a:lnTo>
                      <a:pt x="6" y="1"/>
                    </a:lnTo>
                    <a:lnTo>
                      <a:pt x="6" y="0"/>
                    </a:lnTo>
                    <a:lnTo>
                      <a:pt x="1" y="4"/>
                    </a:lnTo>
                    <a:lnTo>
                      <a:pt x="0" y="5"/>
                    </a:lnTo>
                    <a:lnTo>
                      <a:pt x="1" y="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2" name="Freeform 1675">
                <a:extLst>
                  <a:ext uri="{FF2B5EF4-FFF2-40B4-BE49-F238E27FC236}">
                    <a16:creationId xmlns:a16="http://schemas.microsoft.com/office/drawing/2014/main" id="{CD2DE245-2E92-CB57-E1BE-7B17AB719F60}"/>
                  </a:ext>
                </a:extLst>
              </p:cNvPr>
              <p:cNvSpPr>
                <a:spLocks/>
              </p:cNvSpPr>
              <p:nvPr/>
            </p:nvSpPr>
            <p:spPr bwMode="auto">
              <a:xfrm>
                <a:off x="2463800" y="3270250"/>
                <a:ext cx="9525" cy="9525"/>
              </a:xfrm>
              <a:custGeom>
                <a:avLst/>
                <a:gdLst/>
                <a:ahLst/>
                <a:cxnLst>
                  <a:cxn ang="0">
                    <a:pos x="1" y="6"/>
                  </a:cxn>
                  <a:cxn ang="0">
                    <a:pos x="5" y="6"/>
                  </a:cxn>
                  <a:cxn ang="0">
                    <a:pos x="6" y="6"/>
                  </a:cxn>
                  <a:cxn ang="0">
                    <a:pos x="6" y="5"/>
                  </a:cxn>
                  <a:cxn ang="0">
                    <a:pos x="4" y="5"/>
                  </a:cxn>
                  <a:cxn ang="0">
                    <a:pos x="6" y="1"/>
                  </a:cxn>
                  <a:cxn ang="0">
                    <a:pos x="6" y="0"/>
                  </a:cxn>
                  <a:cxn ang="0">
                    <a:pos x="1" y="4"/>
                  </a:cxn>
                  <a:cxn ang="0">
                    <a:pos x="0" y="5"/>
                  </a:cxn>
                  <a:cxn ang="0">
                    <a:pos x="1" y="6"/>
                  </a:cxn>
                </a:cxnLst>
                <a:rect l="0" t="0" r="r" b="b"/>
                <a:pathLst>
                  <a:path w="6" h="6">
                    <a:moveTo>
                      <a:pt x="1" y="6"/>
                    </a:moveTo>
                    <a:lnTo>
                      <a:pt x="5" y="6"/>
                    </a:lnTo>
                    <a:lnTo>
                      <a:pt x="6" y="6"/>
                    </a:lnTo>
                    <a:lnTo>
                      <a:pt x="6" y="5"/>
                    </a:lnTo>
                    <a:lnTo>
                      <a:pt x="4" y="5"/>
                    </a:lnTo>
                    <a:lnTo>
                      <a:pt x="6" y="1"/>
                    </a:lnTo>
                    <a:lnTo>
                      <a:pt x="6" y="0"/>
                    </a:lnTo>
                    <a:lnTo>
                      <a:pt x="1" y="4"/>
                    </a:lnTo>
                    <a:lnTo>
                      <a:pt x="0" y="5"/>
                    </a:lnTo>
                    <a:lnTo>
                      <a:pt x="1"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3" name="Freeform 1676">
                <a:extLst>
                  <a:ext uri="{FF2B5EF4-FFF2-40B4-BE49-F238E27FC236}">
                    <a16:creationId xmlns:a16="http://schemas.microsoft.com/office/drawing/2014/main" id="{9D632759-AE5F-2480-5365-568278500AA2}"/>
                  </a:ext>
                </a:extLst>
              </p:cNvPr>
              <p:cNvSpPr>
                <a:spLocks/>
              </p:cNvSpPr>
              <p:nvPr/>
            </p:nvSpPr>
            <p:spPr bwMode="auto">
              <a:xfrm>
                <a:off x="2368550" y="3414713"/>
                <a:ext cx="15875" cy="3175"/>
              </a:xfrm>
              <a:custGeom>
                <a:avLst/>
                <a:gdLst/>
                <a:ahLst/>
                <a:cxnLst>
                  <a:cxn ang="0">
                    <a:pos x="4" y="0"/>
                  </a:cxn>
                  <a:cxn ang="0">
                    <a:pos x="5" y="2"/>
                  </a:cxn>
                  <a:cxn ang="0">
                    <a:pos x="8" y="2"/>
                  </a:cxn>
                  <a:cxn ang="0">
                    <a:pos x="10" y="1"/>
                  </a:cxn>
                  <a:cxn ang="0">
                    <a:pos x="0" y="0"/>
                  </a:cxn>
                  <a:cxn ang="0">
                    <a:pos x="0" y="1"/>
                  </a:cxn>
                  <a:cxn ang="0">
                    <a:pos x="4" y="0"/>
                  </a:cxn>
                </a:cxnLst>
                <a:rect l="0" t="0" r="r" b="b"/>
                <a:pathLst>
                  <a:path w="10" h="2">
                    <a:moveTo>
                      <a:pt x="4" y="0"/>
                    </a:moveTo>
                    <a:lnTo>
                      <a:pt x="5" y="2"/>
                    </a:lnTo>
                    <a:lnTo>
                      <a:pt x="8" y="2"/>
                    </a:lnTo>
                    <a:lnTo>
                      <a:pt x="10" y="1"/>
                    </a:lnTo>
                    <a:lnTo>
                      <a:pt x="0" y="0"/>
                    </a:lnTo>
                    <a:lnTo>
                      <a:pt x="0" y="1"/>
                    </a:lnTo>
                    <a:lnTo>
                      <a:pt x="4"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44" name="Freeform 1677">
                <a:extLst>
                  <a:ext uri="{FF2B5EF4-FFF2-40B4-BE49-F238E27FC236}">
                    <a16:creationId xmlns:a16="http://schemas.microsoft.com/office/drawing/2014/main" id="{C4E171DA-CE02-5564-E71A-136624E45013}"/>
                  </a:ext>
                </a:extLst>
              </p:cNvPr>
              <p:cNvSpPr>
                <a:spLocks/>
              </p:cNvSpPr>
              <p:nvPr/>
            </p:nvSpPr>
            <p:spPr bwMode="auto">
              <a:xfrm>
                <a:off x="2368550" y="3414713"/>
                <a:ext cx="15875" cy="3175"/>
              </a:xfrm>
              <a:custGeom>
                <a:avLst/>
                <a:gdLst/>
                <a:ahLst/>
                <a:cxnLst>
                  <a:cxn ang="0">
                    <a:pos x="4" y="0"/>
                  </a:cxn>
                  <a:cxn ang="0">
                    <a:pos x="5" y="2"/>
                  </a:cxn>
                  <a:cxn ang="0">
                    <a:pos x="8" y="2"/>
                  </a:cxn>
                  <a:cxn ang="0">
                    <a:pos x="10" y="1"/>
                  </a:cxn>
                  <a:cxn ang="0">
                    <a:pos x="0" y="0"/>
                  </a:cxn>
                  <a:cxn ang="0">
                    <a:pos x="0" y="1"/>
                  </a:cxn>
                  <a:cxn ang="0">
                    <a:pos x="4" y="0"/>
                  </a:cxn>
                </a:cxnLst>
                <a:rect l="0" t="0" r="r" b="b"/>
                <a:pathLst>
                  <a:path w="10" h="2">
                    <a:moveTo>
                      <a:pt x="4" y="0"/>
                    </a:moveTo>
                    <a:lnTo>
                      <a:pt x="5" y="2"/>
                    </a:lnTo>
                    <a:lnTo>
                      <a:pt x="8" y="2"/>
                    </a:lnTo>
                    <a:lnTo>
                      <a:pt x="10" y="1"/>
                    </a:lnTo>
                    <a:lnTo>
                      <a:pt x="0" y="0"/>
                    </a:lnTo>
                    <a:lnTo>
                      <a:pt x="0" y="1"/>
                    </a:lnTo>
                    <a:lnTo>
                      <a:pt x="4"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sp>
          <p:nvSpPr>
            <p:cNvPr id="1093" name="Freeform 1678">
              <a:extLst>
                <a:ext uri="{FF2B5EF4-FFF2-40B4-BE49-F238E27FC236}">
                  <a16:creationId xmlns:a16="http://schemas.microsoft.com/office/drawing/2014/main" id="{0300AD29-A7CD-4C3E-1D60-4FF5E579B3DB}"/>
                </a:ext>
              </a:extLst>
            </p:cNvPr>
            <p:cNvSpPr>
              <a:spLocks/>
            </p:cNvSpPr>
            <p:nvPr/>
          </p:nvSpPr>
          <p:spPr bwMode="auto">
            <a:xfrm>
              <a:off x="3430552" y="3318342"/>
              <a:ext cx="47577" cy="50376"/>
            </a:xfrm>
            <a:custGeom>
              <a:avLst/>
              <a:gdLst/>
              <a:ahLst/>
              <a:cxnLst>
                <a:cxn ang="0">
                  <a:pos x="4" y="11"/>
                </a:cxn>
                <a:cxn ang="0">
                  <a:pos x="3" y="13"/>
                </a:cxn>
                <a:cxn ang="0">
                  <a:pos x="6" y="11"/>
                </a:cxn>
                <a:cxn ang="0">
                  <a:pos x="8" y="11"/>
                </a:cxn>
                <a:cxn ang="0">
                  <a:pos x="8" y="13"/>
                </a:cxn>
                <a:cxn ang="0">
                  <a:pos x="10" y="13"/>
                </a:cxn>
                <a:cxn ang="0">
                  <a:pos x="13" y="11"/>
                </a:cxn>
                <a:cxn ang="0">
                  <a:pos x="15" y="11"/>
                </a:cxn>
                <a:cxn ang="0">
                  <a:pos x="18" y="15"/>
                </a:cxn>
                <a:cxn ang="0">
                  <a:pos x="19" y="15"/>
                </a:cxn>
                <a:cxn ang="0">
                  <a:pos x="20" y="23"/>
                </a:cxn>
                <a:cxn ang="0">
                  <a:pos x="14" y="24"/>
                </a:cxn>
                <a:cxn ang="0">
                  <a:pos x="13" y="23"/>
                </a:cxn>
                <a:cxn ang="0">
                  <a:pos x="11" y="24"/>
                </a:cxn>
                <a:cxn ang="0">
                  <a:pos x="11" y="24"/>
                </a:cxn>
                <a:cxn ang="0">
                  <a:pos x="13" y="29"/>
                </a:cxn>
                <a:cxn ang="0">
                  <a:pos x="11" y="30"/>
                </a:cxn>
                <a:cxn ang="0">
                  <a:pos x="9" y="33"/>
                </a:cxn>
                <a:cxn ang="0">
                  <a:pos x="8" y="34"/>
                </a:cxn>
                <a:cxn ang="0">
                  <a:pos x="8" y="35"/>
                </a:cxn>
                <a:cxn ang="0">
                  <a:pos x="9" y="36"/>
                </a:cxn>
                <a:cxn ang="0">
                  <a:pos x="10" y="36"/>
                </a:cxn>
                <a:cxn ang="0">
                  <a:pos x="11" y="36"/>
                </a:cxn>
                <a:cxn ang="0">
                  <a:pos x="23" y="34"/>
                </a:cxn>
                <a:cxn ang="0">
                  <a:pos x="25" y="33"/>
                </a:cxn>
                <a:cxn ang="0">
                  <a:pos x="34" y="34"/>
                </a:cxn>
                <a:cxn ang="0">
                  <a:pos x="34" y="26"/>
                </a:cxn>
                <a:cxn ang="0">
                  <a:pos x="34" y="25"/>
                </a:cxn>
                <a:cxn ang="0">
                  <a:pos x="28" y="19"/>
                </a:cxn>
                <a:cxn ang="0">
                  <a:pos x="25" y="16"/>
                </a:cxn>
                <a:cxn ang="0">
                  <a:pos x="25" y="15"/>
                </a:cxn>
                <a:cxn ang="0">
                  <a:pos x="20" y="9"/>
                </a:cxn>
                <a:cxn ang="0">
                  <a:pos x="15" y="6"/>
                </a:cxn>
                <a:cxn ang="0">
                  <a:pos x="8" y="5"/>
                </a:cxn>
                <a:cxn ang="0">
                  <a:pos x="5" y="0"/>
                </a:cxn>
                <a:cxn ang="0">
                  <a:pos x="4" y="3"/>
                </a:cxn>
                <a:cxn ang="0">
                  <a:pos x="3" y="5"/>
                </a:cxn>
                <a:cxn ang="0">
                  <a:pos x="3" y="6"/>
                </a:cxn>
                <a:cxn ang="0">
                  <a:pos x="1" y="8"/>
                </a:cxn>
                <a:cxn ang="0">
                  <a:pos x="0" y="9"/>
                </a:cxn>
                <a:cxn ang="0">
                  <a:pos x="1" y="10"/>
                </a:cxn>
                <a:cxn ang="0">
                  <a:pos x="4" y="10"/>
                </a:cxn>
                <a:cxn ang="0">
                  <a:pos x="4" y="11"/>
                </a:cxn>
              </a:cxnLst>
              <a:rect l="0" t="0" r="r" b="b"/>
              <a:pathLst>
                <a:path w="34" h="36">
                  <a:moveTo>
                    <a:pt x="4" y="11"/>
                  </a:moveTo>
                  <a:lnTo>
                    <a:pt x="3" y="13"/>
                  </a:lnTo>
                  <a:lnTo>
                    <a:pt x="6" y="11"/>
                  </a:lnTo>
                  <a:lnTo>
                    <a:pt x="8" y="11"/>
                  </a:lnTo>
                  <a:lnTo>
                    <a:pt x="8" y="13"/>
                  </a:lnTo>
                  <a:lnTo>
                    <a:pt x="10" y="13"/>
                  </a:lnTo>
                  <a:lnTo>
                    <a:pt x="13" y="11"/>
                  </a:lnTo>
                  <a:lnTo>
                    <a:pt x="15" y="11"/>
                  </a:lnTo>
                  <a:lnTo>
                    <a:pt x="18" y="15"/>
                  </a:lnTo>
                  <a:lnTo>
                    <a:pt x="19" y="15"/>
                  </a:lnTo>
                  <a:lnTo>
                    <a:pt x="20" y="23"/>
                  </a:lnTo>
                  <a:lnTo>
                    <a:pt x="14" y="24"/>
                  </a:lnTo>
                  <a:lnTo>
                    <a:pt x="13" y="23"/>
                  </a:lnTo>
                  <a:lnTo>
                    <a:pt x="11" y="24"/>
                  </a:lnTo>
                  <a:lnTo>
                    <a:pt x="11" y="24"/>
                  </a:lnTo>
                  <a:lnTo>
                    <a:pt x="13" y="29"/>
                  </a:lnTo>
                  <a:lnTo>
                    <a:pt x="11" y="30"/>
                  </a:lnTo>
                  <a:lnTo>
                    <a:pt x="9" y="33"/>
                  </a:lnTo>
                  <a:lnTo>
                    <a:pt x="8" y="34"/>
                  </a:lnTo>
                  <a:lnTo>
                    <a:pt x="8" y="35"/>
                  </a:lnTo>
                  <a:lnTo>
                    <a:pt x="9" y="36"/>
                  </a:lnTo>
                  <a:lnTo>
                    <a:pt x="10" y="36"/>
                  </a:lnTo>
                  <a:lnTo>
                    <a:pt x="11" y="36"/>
                  </a:lnTo>
                  <a:lnTo>
                    <a:pt x="23" y="34"/>
                  </a:lnTo>
                  <a:lnTo>
                    <a:pt x="25" y="33"/>
                  </a:lnTo>
                  <a:lnTo>
                    <a:pt x="34" y="34"/>
                  </a:lnTo>
                  <a:lnTo>
                    <a:pt x="34" y="26"/>
                  </a:lnTo>
                  <a:lnTo>
                    <a:pt x="34" y="25"/>
                  </a:lnTo>
                  <a:lnTo>
                    <a:pt x="28" y="19"/>
                  </a:lnTo>
                  <a:lnTo>
                    <a:pt x="25" y="16"/>
                  </a:lnTo>
                  <a:lnTo>
                    <a:pt x="25" y="15"/>
                  </a:lnTo>
                  <a:lnTo>
                    <a:pt x="20" y="9"/>
                  </a:lnTo>
                  <a:lnTo>
                    <a:pt x="15" y="6"/>
                  </a:lnTo>
                  <a:lnTo>
                    <a:pt x="8" y="5"/>
                  </a:lnTo>
                  <a:lnTo>
                    <a:pt x="5" y="0"/>
                  </a:lnTo>
                  <a:lnTo>
                    <a:pt x="4" y="3"/>
                  </a:lnTo>
                  <a:lnTo>
                    <a:pt x="3" y="5"/>
                  </a:lnTo>
                  <a:lnTo>
                    <a:pt x="3" y="6"/>
                  </a:lnTo>
                  <a:lnTo>
                    <a:pt x="1" y="8"/>
                  </a:lnTo>
                  <a:lnTo>
                    <a:pt x="0" y="9"/>
                  </a:lnTo>
                  <a:lnTo>
                    <a:pt x="1" y="10"/>
                  </a:lnTo>
                  <a:lnTo>
                    <a:pt x="4" y="10"/>
                  </a:lnTo>
                  <a:lnTo>
                    <a:pt x="4"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4" name="Freeform 1679">
              <a:extLst>
                <a:ext uri="{FF2B5EF4-FFF2-40B4-BE49-F238E27FC236}">
                  <a16:creationId xmlns:a16="http://schemas.microsoft.com/office/drawing/2014/main" id="{97631682-2416-5BF8-A902-5364F23A7C1B}"/>
                </a:ext>
              </a:extLst>
            </p:cNvPr>
            <p:cNvSpPr>
              <a:spLocks/>
            </p:cNvSpPr>
            <p:nvPr/>
          </p:nvSpPr>
          <p:spPr bwMode="auto">
            <a:xfrm>
              <a:off x="3430552" y="3318342"/>
              <a:ext cx="47577" cy="50376"/>
            </a:xfrm>
            <a:custGeom>
              <a:avLst/>
              <a:gdLst/>
              <a:ahLst/>
              <a:cxnLst>
                <a:cxn ang="0">
                  <a:pos x="4" y="11"/>
                </a:cxn>
                <a:cxn ang="0">
                  <a:pos x="3" y="13"/>
                </a:cxn>
                <a:cxn ang="0">
                  <a:pos x="6" y="11"/>
                </a:cxn>
                <a:cxn ang="0">
                  <a:pos x="8" y="11"/>
                </a:cxn>
                <a:cxn ang="0">
                  <a:pos x="8" y="13"/>
                </a:cxn>
                <a:cxn ang="0">
                  <a:pos x="10" y="13"/>
                </a:cxn>
                <a:cxn ang="0">
                  <a:pos x="13" y="11"/>
                </a:cxn>
                <a:cxn ang="0">
                  <a:pos x="15" y="11"/>
                </a:cxn>
                <a:cxn ang="0">
                  <a:pos x="18" y="15"/>
                </a:cxn>
                <a:cxn ang="0">
                  <a:pos x="19" y="15"/>
                </a:cxn>
                <a:cxn ang="0">
                  <a:pos x="20" y="23"/>
                </a:cxn>
                <a:cxn ang="0">
                  <a:pos x="14" y="24"/>
                </a:cxn>
                <a:cxn ang="0">
                  <a:pos x="13" y="23"/>
                </a:cxn>
                <a:cxn ang="0">
                  <a:pos x="11" y="24"/>
                </a:cxn>
                <a:cxn ang="0">
                  <a:pos x="11" y="24"/>
                </a:cxn>
                <a:cxn ang="0">
                  <a:pos x="13" y="29"/>
                </a:cxn>
                <a:cxn ang="0">
                  <a:pos x="11" y="30"/>
                </a:cxn>
                <a:cxn ang="0">
                  <a:pos x="9" y="33"/>
                </a:cxn>
                <a:cxn ang="0">
                  <a:pos x="8" y="34"/>
                </a:cxn>
                <a:cxn ang="0">
                  <a:pos x="8" y="35"/>
                </a:cxn>
                <a:cxn ang="0">
                  <a:pos x="9" y="36"/>
                </a:cxn>
                <a:cxn ang="0">
                  <a:pos x="10" y="36"/>
                </a:cxn>
                <a:cxn ang="0">
                  <a:pos x="11" y="36"/>
                </a:cxn>
                <a:cxn ang="0">
                  <a:pos x="23" y="34"/>
                </a:cxn>
                <a:cxn ang="0">
                  <a:pos x="25" y="33"/>
                </a:cxn>
                <a:cxn ang="0">
                  <a:pos x="34" y="34"/>
                </a:cxn>
                <a:cxn ang="0">
                  <a:pos x="34" y="26"/>
                </a:cxn>
                <a:cxn ang="0">
                  <a:pos x="34" y="25"/>
                </a:cxn>
                <a:cxn ang="0">
                  <a:pos x="28" y="19"/>
                </a:cxn>
                <a:cxn ang="0">
                  <a:pos x="25" y="16"/>
                </a:cxn>
                <a:cxn ang="0">
                  <a:pos x="25" y="15"/>
                </a:cxn>
                <a:cxn ang="0">
                  <a:pos x="20" y="9"/>
                </a:cxn>
                <a:cxn ang="0">
                  <a:pos x="15" y="6"/>
                </a:cxn>
                <a:cxn ang="0">
                  <a:pos x="8" y="5"/>
                </a:cxn>
                <a:cxn ang="0">
                  <a:pos x="5" y="0"/>
                </a:cxn>
                <a:cxn ang="0">
                  <a:pos x="4" y="3"/>
                </a:cxn>
                <a:cxn ang="0">
                  <a:pos x="3" y="5"/>
                </a:cxn>
                <a:cxn ang="0">
                  <a:pos x="3" y="6"/>
                </a:cxn>
                <a:cxn ang="0">
                  <a:pos x="1" y="8"/>
                </a:cxn>
                <a:cxn ang="0">
                  <a:pos x="0" y="9"/>
                </a:cxn>
                <a:cxn ang="0">
                  <a:pos x="1" y="10"/>
                </a:cxn>
                <a:cxn ang="0">
                  <a:pos x="4" y="10"/>
                </a:cxn>
                <a:cxn ang="0">
                  <a:pos x="4" y="11"/>
                </a:cxn>
              </a:cxnLst>
              <a:rect l="0" t="0" r="r" b="b"/>
              <a:pathLst>
                <a:path w="34" h="36">
                  <a:moveTo>
                    <a:pt x="4" y="11"/>
                  </a:moveTo>
                  <a:lnTo>
                    <a:pt x="3" y="13"/>
                  </a:lnTo>
                  <a:lnTo>
                    <a:pt x="6" y="11"/>
                  </a:lnTo>
                  <a:lnTo>
                    <a:pt x="8" y="11"/>
                  </a:lnTo>
                  <a:lnTo>
                    <a:pt x="8" y="13"/>
                  </a:lnTo>
                  <a:lnTo>
                    <a:pt x="10" y="13"/>
                  </a:lnTo>
                  <a:lnTo>
                    <a:pt x="13" y="11"/>
                  </a:lnTo>
                  <a:lnTo>
                    <a:pt x="15" y="11"/>
                  </a:lnTo>
                  <a:lnTo>
                    <a:pt x="18" y="15"/>
                  </a:lnTo>
                  <a:lnTo>
                    <a:pt x="19" y="15"/>
                  </a:lnTo>
                  <a:lnTo>
                    <a:pt x="20" y="23"/>
                  </a:lnTo>
                  <a:lnTo>
                    <a:pt x="14" y="24"/>
                  </a:lnTo>
                  <a:lnTo>
                    <a:pt x="13" y="23"/>
                  </a:lnTo>
                  <a:lnTo>
                    <a:pt x="11" y="24"/>
                  </a:lnTo>
                  <a:lnTo>
                    <a:pt x="11" y="24"/>
                  </a:lnTo>
                  <a:lnTo>
                    <a:pt x="13" y="29"/>
                  </a:lnTo>
                  <a:lnTo>
                    <a:pt x="11" y="30"/>
                  </a:lnTo>
                  <a:lnTo>
                    <a:pt x="9" y="33"/>
                  </a:lnTo>
                  <a:lnTo>
                    <a:pt x="8" y="34"/>
                  </a:lnTo>
                  <a:lnTo>
                    <a:pt x="8" y="35"/>
                  </a:lnTo>
                  <a:lnTo>
                    <a:pt x="9" y="36"/>
                  </a:lnTo>
                  <a:lnTo>
                    <a:pt x="10" y="36"/>
                  </a:lnTo>
                  <a:lnTo>
                    <a:pt x="11" y="36"/>
                  </a:lnTo>
                  <a:lnTo>
                    <a:pt x="23" y="34"/>
                  </a:lnTo>
                  <a:lnTo>
                    <a:pt x="25" y="33"/>
                  </a:lnTo>
                  <a:lnTo>
                    <a:pt x="34" y="34"/>
                  </a:lnTo>
                  <a:lnTo>
                    <a:pt x="34" y="26"/>
                  </a:lnTo>
                  <a:lnTo>
                    <a:pt x="34" y="25"/>
                  </a:lnTo>
                  <a:lnTo>
                    <a:pt x="28" y="19"/>
                  </a:lnTo>
                  <a:lnTo>
                    <a:pt x="25" y="16"/>
                  </a:lnTo>
                  <a:lnTo>
                    <a:pt x="25" y="15"/>
                  </a:lnTo>
                  <a:lnTo>
                    <a:pt x="20" y="9"/>
                  </a:lnTo>
                  <a:lnTo>
                    <a:pt x="15" y="6"/>
                  </a:lnTo>
                  <a:lnTo>
                    <a:pt x="8" y="5"/>
                  </a:lnTo>
                  <a:lnTo>
                    <a:pt x="5" y="0"/>
                  </a:lnTo>
                  <a:lnTo>
                    <a:pt x="4" y="3"/>
                  </a:lnTo>
                  <a:lnTo>
                    <a:pt x="3" y="5"/>
                  </a:lnTo>
                  <a:lnTo>
                    <a:pt x="3" y="6"/>
                  </a:lnTo>
                  <a:lnTo>
                    <a:pt x="1" y="8"/>
                  </a:lnTo>
                  <a:lnTo>
                    <a:pt x="0" y="9"/>
                  </a:lnTo>
                  <a:lnTo>
                    <a:pt x="1" y="10"/>
                  </a:lnTo>
                  <a:lnTo>
                    <a:pt x="4" y="10"/>
                  </a:lnTo>
                  <a:lnTo>
                    <a:pt x="4"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5" name="Freeform 1680">
              <a:extLst>
                <a:ext uri="{FF2B5EF4-FFF2-40B4-BE49-F238E27FC236}">
                  <a16:creationId xmlns:a16="http://schemas.microsoft.com/office/drawing/2014/main" id="{353B912F-58FE-F3D5-1DF3-6CEB03A57F7A}"/>
                </a:ext>
              </a:extLst>
            </p:cNvPr>
            <p:cNvSpPr>
              <a:spLocks/>
            </p:cNvSpPr>
            <p:nvPr/>
          </p:nvSpPr>
          <p:spPr bwMode="auto">
            <a:xfrm>
              <a:off x="3479528" y="3182606"/>
              <a:ext cx="1095672" cy="966934"/>
            </a:xfrm>
            <a:custGeom>
              <a:avLst/>
              <a:gdLst/>
              <a:ahLst/>
              <a:cxnLst>
                <a:cxn ang="0">
                  <a:pos x="19" y="219"/>
                </a:cxn>
                <a:cxn ang="0">
                  <a:pos x="2" y="149"/>
                </a:cxn>
                <a:cxn ang="0">
                  <a:pos x="22" y="148"/>
                </a:cxn>
                <a:cxn ang="0">
                  <a:pos x="14" y="130"/>
                </a:cxn>
                <a:cxn ang="0">
                  <a:pos x="31" y="111"/>
                </a:cxn>
                <a:cxn ang="0">
                  <a:pos x="39" y="107"/>
                </a:cxn>
                <a:cxn ang="0">
                  <a:pos x="142" y="70"/>
                </a:cxn>
                <a:cxn ang="0">
                  <a:pos x="195" y="31"/>
                </a:cxn>
                <a:cxn ang="0">
                  <a:pos x="274" y="2"/>
                </a:cxn>
                <a:cxn ang="0">
                  <a:pos x="333" y="24"/>
                </a:cxn>
                <a:cxn ang="0">
                  <a:pos x="306" y="21"/>
                </a:cxn>
                <a:cxn ang="0">
                  <a:pos x="325" y="51"/>
                </a:cxn>
                <a:cxn ang="0">
                  <a:pos x="395" y="31"/>
                </a:cxn>
                <a:cxn ang="0">
                  <a:pos x="405" y="19"/>
                </a:cxn>
                <a:cxn ang="0">
                  <a:pos x="371" y="54"/>
                </a:cxn>
                <a:cxn ang="0">
                  <a:pos x="379" y="64"/>
                </a:cxn>
                <a:cxn ang="0">
                  <a:pos x="407" y="34"/>
                </a:cxn>
                <a:cxn ang="0">
                  <a:pos x="495" y="44"/>
                </a:cxn>
                <a:cxn ang="0">
                  <a:pos x="573" y="33"/>
                </a:cxn>
                <a:cxn ang="0">
                  <a:pos x="635" y="23"/>
                </a:cxn>
                <a:cxn ang="0">
                  <a:pos x="671" y="44"/>
                </a:cxn>
                <a:cxn ang="0">
                  <a:pos x="695" y="115"/>
                </a:cxn>
                <a:cxn ang="0">
                  <a:pos x="716" y="176"/>
                </a:cxn>
                <a:cxn ang="0">
                  <a:pos x="720" y="225"/>
                </a:cxn>
                <a:cxn ang="0">
                  <a:pos x="680" y="278"/>
                </a:cxn>
                <a:cxn ang="0">
                  <a:pos x="712" y="299"/>
                </a:cxn>
                <a:cxn ang="0">
                  <a:pos x="722" y="335"/>
                </a:cxn>
                <a:cxn ang="0">
                  <a:pos x="729" y="368"/>
                </a:cxn>
                <a:cxn ang="0">
                  <a:pos x="740" y="398"/>
                </a:cxn>
                <a:cxn ang="0">
                  <a:pos x="778" y="442"/>
                </a:cxn>
                <a:cxn ang="0">
                  <a:pos x="778" y="461"/>
                </a:cxn>
                <a:cxn ang="0">
                  <a:pos x="754" y="509"/>
                </a:cxn>
                <a:cxn ang="0">
                  <a:pos x="700" y="592"/>
                </a:cxn>
                <a:cxn ang="0">
                  <a:pos x="698" y="653"/>
                </a:cxn>
                <a:cxn ang="0">
                  <a:pos x="693" y="682"/>
                </a:cxn>
                <a:cxn ang="0">
                  <a:pos x="666" y="674"/>
                </a:cxn>
                <a:cxn ang="0">
                  <a:pos x="643" y="654"/>
                </a:cxn>
                <a:cxn ang="0">
                  <a:pos x="606" y="647"/>
                </a:cxn>
                <a:cxn ang="0">
                  <a:pos x="567" y="653"/>
                </a:cxn>
                <a:cxn ang="0">
                  <a:pos x="547" y="660"/>
                </a:cxn>
                <a:cxn ang="0">
                  <a:pos x="510" y="662"/>
                </a:cxn>
                <a:cxn ang="0">
                  <a:pos x="489" y="688"/>
                </a:cxn>
                <a:cxn ang="0">
                  <a:pos x="468" y="688"/>
                </a:cxn>
                <a:cxn ang="0">
                  <a:pos x="445" y="655"/>
                </a:cxn>
                <a:cxn ang="0">
                  <a:pos x="418" y="669"/>
                </a:cxn>
                <a:cxn ang="0">
                  <a:pos x="398" y="663"/>
                </a:cxn>
                <a:cxn ang="0">
                  <a:pos x="367" y="632"/>
                </a:cxn>
                <a:cxn ang="0">
                  <a:pos x="313" y="599"/>
                </a:cxn>
                <a:cxn ang="0">
                  <a:pos x="291" y="590"/>
                </a:cxn>
                <a:cxn ang="0">
                  <a:pos x="293" y="563"/>
                </a:cxn>
                <a:cxn ang="0">
                  <a:pos x="256" y="562"/>
                </a:cxn>
                <a:cxn ang="0">
                  <a:pos x="223" y="558"/>
                </a:cxn>
                <a:cxn ang="0">
                  <a:pos x="201" y="590"/>
                </a:cxn>
                <a:cxn ang="0">
                  <a:pos x="168" y="558"/>
                </a:cxn>
                <a:cxn ang="0">
                  <a:pos x="183" y="532"/>
                </a:cxn>
                <a:cxn ang="0">
                  <a:pos x="148" y="529"/>
                </a:cxn>
                <a:cxn ang="0">
                  <a:pos x="92" y="506"/>
                </a:cxn>
                <a:cxn ang="0">
                  <a:pos x="77" y="493"/>
                </a:cxn>
                <a:cxn ang="0">
                  <a:pos x="71" y="454"/>
                </a:cxn>
                <a:cxn ang="0">
                  <a:pos x="48" y="415"/>
                </a:cxn>
                <a:cxn ang="0">
                  <a:pos x="42" y="373"/>
                </a:cxn>
                <a:cxn ang="0">
                  <a:pos x="36" y="307"/>
                </a:cxn>
                <a:cxn ang="0">
                  <a:pos x="5" y="268"/>
                </a:cxn>
              </a:cxnLst>
              <a:rect l="0" t="0" r="r" b="b"/>
              <a:pathLst>
                <a:path w="783" h="691">
                  <a:moveTo>
                    <a:pt x="0" y="259"/>
                  </a:moveTo>
                  <a:lnTo>
                    <a:pt x="0" y="256"/>
                  </a:lnTo>
                  <a:lnTo>
                    <a:pt x="0" y="254"/>
                  </a:lnTo>
                  <a:lnTo>
                    <a:pt x="5" y="245"/>
                  </a:lnTo>
                  <a:lnTo>
                    <a:pt x="9" y="240"/>
                  </a:lnTo>
                  <a:lnTo>
                    <a:pt x="12" y="235"/>
                  </a:lnTo>
                  <a:lnTo>
                    <a:pt x="15" y="230"/>
                  </a:lnTo>
                  <a:lnTo>
                    <a:pt x="17" y="224"/>
                  </a:lnTo>
                  <a:lnTo>
                    <a:pt x="19" y="219"/>
                  </a:lnTo>
                  <a:lnTo>
                    <a:pt x="19" y="213"/>
                  </a:lnTo>
                  <a:lnTo>
                    <a:pt x="20" y="200"/>
                  </a:lnTo>
                  <a:lnTo>
                    <a:pt x="17" y="195"/>
                  </a:lnTo>
                  <a:lnTo>
                    <a:pt x="15" y="186"/>
                  </a:lnTo>
                  <a:lnTo>
                    <a:pt x="14" y="181"/>
                  </a:lnTo>
                  <a:lnTo>
                    <a:pt x="11" y="173"/>
                  </a:lnTo>
                  <a:lnTo>
                    <a:pt x="5" y="158"/>
                  </a:lnTo>
                  <a:lnTo>
                    <a:pt x="4" y="149"/>
                  </a:lnTo>
                  <a:lnTo>
                    <a:pt x="2" y="149"/>
                  </a:lnTo>
                  <a:lnTo>
                    <a:pt x="5" y="147"/>
                  </a:lnTo>
                  <a:lnTo>
                    <a:pt x="7" y="147"/>
                  </a:lnTo>
                  <a:lnTo>
                    <a:pt x="9" y="148"/>
                  </a:lnTo>
                  <a:lnTo>
                    <a:pt x="11" y="151"/>
                  </a:lnTo>
                  <a:lnTo>
                    <a:pt x="20" y="158"/>
                  </a:lnTo>
                  <a:lnTo>
                    <a:pt x="26" y="158"/>
                  </a:lnTo>
                  <a:lnTo>
                    <a:pt x="24" y="154"/>
                  </a:lnTo>
                  <a:lnTo>
                    <a:pt x="22" y="152"/>
                  </a:lnTo>
                  <a:lnTo>
                    <a:pt x="22" y="148"/>
                  </a:lnTo>
                  <a:lnTo>
                    <a:pt x="24" y="147"/>
                  </a:lnTo>
                  <a:lnTo>
                    <a:pt x="29" y="143"/>
                  </a:lnTo>
                  <a:lnTo>
                    <a:pt x="30" y="130"/>
                  </a:lnTo>
                  <a:lnTo>
                    <a:pt x="31" y="128"/>
                  </a:lnTo>
                  <a:lnTo>
                    <a:pt x="29" y="128"/>
                  </a:lnTo>
                  <a:lnTo>
                    <a:pt x="29" y="127"/>
                  </a:lnTo>
                  <a:lnTo>
                    <a:pt x="26" y="135"/>
                  </a:lnTo>
                  <a:lnTo>
                    <a:pt x="20" y="131"/>
                  </a:lnTo>
                  <a:lnTo>
                    <a:pt x="14" y="130"/>
                  </a:lnTo>
                  <a:lnTo>
                    <a:pt x="14" y="128"/>
                  </a:lnTo>
                  <a:lnTo>
                    <a:pt x="9" y="128"/>
                  </a:lnTo>
                  <a:lnTo>
                    <a:pt x="5" y="128"/>
                  </a:lnTo>
                  <a:lnTo>
                    <a:pt x="4" y="128"/>
                  </a:lnTo>
                  <a:lnTo>
                    <a:pt x="2" y="123"/>
                  </a:lnTo>
                  <a:lnTo>
                    <a:pt x="5" y="122"/>
                  </a:lnTo>
                  <a:lnTo>
                    <a:pt x="15" y="121"/>
                  </a:lnTo>
                  <a:lnTo>
                    <a:pt x="27" y="113"/>
                  </a:lnTo>
                  <a:lnTo>
                    <a:pt x="31" y="111"/>
                  </a:lnTo>
                  <a:lnTo>
                    <a:pt x="34" y="111"/>
                  </a:lnTo>
                  <a:lnTo>
                    <a:pt x="31" y="122"/>
                  </a:lnTo>
                  <a:lnTo>
                    <a:pt x="31" y="123"/>
                  </a:lnTo>
                  <a:lnTo>
                    <a:pt x="39" y="122"/>
                  </a:lnTo>
                  <a:lnTo>
                    <a:pt x="40" y="120"/>
                  </a:lnTo>
                  <a:lnTo>
                    <a:pt x="41" y="116"/>
                  </a:lnTo>
                  <a:lnTo>
                    <a:pt x="40" y="113"/>
                  </a:lnTo>
                  <a:lnTo>
                    <a:pt x="39" y="108"/>
                  </a:lnTo>
                  <a:lnTo>
                    <a:pt x="39" y="107"/>
                  </a:lnTo>
                  <a:lnTo>
                    <a:pt x="53" y="103"/>
                  </a:lnTo>
                  <a:lnTo>
                    <a:pt x="77" y="95"/>
                  </a:lnTo>
                  <a:lnTo>
                    <a:pt x="81" y="94"/>
                  </a:lnTo>
                  <a:lnTo>
                    <a:pt x="92" y="90"/>
                  </a:lnTo>
                  <a:lnTo>
                    <a:pt x="106" y="85"/>
                  </a:lnTo>
                  <a:lnTo>
                    <a:pt x="121" y="81"/>
                  </a:lnTo>
                  <a:lnTo>
                    <a:pt x="129" y="79"/>
                  </a:lnTo>
                  <a:lnTo>
                    <a:pt x="140" y="71"/>
                  </a:lnTo>
                  <a:lnTo>
                    <a:pt x="142" y="70"/>
                  </a:lnTo>
                  <a:lnTo>
                    <a:pt x="145" y="64"/>
                  </a:lnTo>
                  <a:lnTo>
                    <a:pt x="149" y="60"/>
                  </a:lnTo>
                  <a:lnTo>
                    <a:pt x="155" y="50"/>
                  </a:lnTo>
                  <a:lnTo>
                    <a:pt x="158" y="46"/>
                  </a:lnTo>
                  <a:lnTo>
                    <a:pt x="162" y="45"/>
                  </a:lnTo>
                  <a:lnTo>
                    <a:pt x="164" y="43"/>
                  </a:lnTo>
                  <a:lnTo>
                    <a:pt x="175" y="40"/>
                  </a:lnTo>
                  <a:lnTo>
                    <a:pt x="182" y="39"/>
                  </a:lnTo>
                  <a:lnTo>
                    <a:pt x="195" y="31"/>
                  </a:lnTo>
                  <a:lnTo>
                    <a:pt x="204" y="26"/>
                  </a:lnTo>
                  <a:lnTo>
                    <a:pt x="218" y="15"/>
                  </a:lnTo>
                  <a:lnTo>
                    <a:pt x="230" y="11"/>
                  </a:lnTo>
                  <a:lnTo>
                    <a:pt x="235" y="11"/>
                  </a:lnTo>
                  <a:lnTo>
                    <a:pt x="242" y="10"/>
                  </a:lnTo>
                  <a:lnTo>
                    <a:pt x="246" y="10"/>
                  </a:lnTo>
                  <a:lnTo>
                    <a:pt x="249" y="9"/>
                  </a:lnTo>
                  <a:lnTo>
                    <a:pt x="255" y="6"/>
                  </a:lnTo>
                  <a:lnTo>
                    <a:pt x="274" y="2"/>
                  </a:lnTo>
                  <a:lnTo>
                    <a:pt x="280" y="2"/>
                  </a:lnTo>
                  <a:lnTo>
                    <a:pt x="290" y="0"/>
                  </a:lnTo>
                  <a:lnTo>
                    <a:pt x="296" y="0"/>
                  </a:lnTo>
                  <a:lnTo>
                    <a:pt x="302" y="2"/>
                  </a:lnTo>
                  <a:lnTo>
                    <a:pt x="310" y="4"/>
                  </a:lnTo>
                  <a:lnTo>
                    <a:pt x="329" y="18"/>
                  </a:lnTo>
                  <a:lnTo>
                    <a:pt x="332" y="20"/>
                  </a:lnTo>
                  <a:lnTo>
                    <a:pt x="332" y="21"/>
                  </a:lnTo>
                  <a:lnTo>
                    <a:pt x="333" y="24"/>
                  </a:lnTo>
                  <a:lnTo>
                    <a:pt x="332" y="25"/>
                  </a:lnTo>
                  <a:lnTo>
                    <a:pt x="327" y="25"/>
                  </a:lnTo>
                  <a:lnTo>
                    <a:pt x="321" y="15"/>
                  </a:lnTo>
                  <a:lnTo>
                    <a:pt x="317" y="14"/>
                  </a:lnTo>
                  <a:lnTo>
                    <a:pt x="301" y="6"/>
                  </a:lnTo>
                  <a:lnTo>
                    <a:pt x="301" y="10"/>
                  </a:lnTo>
                  <a:lnTo>
                    <a:pt x="305" y="16"/>
                  </a:lnTo>
                  <a:lnTo>
                    <a:pt x="305" y="20"/>
                  </a:lnTo>
                  <a:lnTo>
                    <a:pt x="306" y="21"/>
                  </a:lnTo>
                  <a:lnTo>
                    <a:pt x="308" y="20"/>
                  </a:lnTo>
                  <a:lnTo>
                    <a:pt x="310" y="21"/>
                  </a:lnTo>
                  <a:lnTo>
                    <a:pt x="316" y="35"/>
                  </a:lnTo>
                  <a:lnTo>
                    <a:pt x="316" y="41"/>
                  </a:lnTo>
                  <a:lnTo>
                    <a:pt x="320" y="44"/>
                  </a:lnTo>
                  <a:lnTo>
                    <a:pt x="318" y="46"/>
                  </a:lnTo>
                  <a:lnTo>
                    <a:pt x="318" y="48"/>
                  </a:lnTo>
                  <a:lnTo>
                    <a:pt x="322" y="51"/>
                  </a:lnTo>
                  <a:lnTo>
                    <a:pt x="325" y="51"/>
                  </a:lnTo>
                  <a:lnTo>
                    <a:pt x="329" y="54"/>
                  </a:lnTo>
                  <a:lnTo>
                    <a:pt x="339" y="54"/>
                  </a:lnTo>
                  <a:lnTo>
                    <a:pt x="346" y="55"/>
                  </a:lnTo>
                  <a:lnTo>
                    <a:pt x="352" y="54"/>
                  </a:lnTo>
                  <a:lnTo>
                    <a:pt x="369" y="50"/>
                  </a:lnTo>
                  <a:lnTo>
                    <a:pt x="372" y="49"/>
                  </a:lnTo>
                  <a:lnTo>
                    <a:pt x="375" y="48"/>
                  </a:lnTo>
                  <a:lnTo>
                    <a:pt x="384" y="41"/>
                  </a:lnTo>
                  <a:lnTo>
                    <a:pt x="395" y="31"/>
                  </a:lnTo>
                  <a:lnTo>
                    <a:pt x="403" y="20"/>
                  </a:lnTo>
                  <a:lnTo>
                    <a:pt x="403" y="20"/>
                  </a:lnTo>
                  <a:lnTo>
                    <a:pt x="405" y="16"/>
                  </a:lnTo>
                  <a:lnTo>
                    <a:pt x="407" y="14"/>
                  </a:lnTo>
                  <a:lnTo>
                    <a:pt x="408" y="14"/>
                  </a:lnTo>
                  <a:lnTo>
                    <a:pt x="409" y="15"/>
                  </a:lnTo>
                  <a:lnTo>
                    <a:pt x="408" y="16"/>
                  </a:lnTo>
                  <a:lnTo>
                    <a:pt x="405" y="18"/>
                  </a:lnTo>
                  <a:lnTo>
                    <a:pt x="405" y="19"/>
                  </a:lnTo>
                  <a:lnTo>
                    <a:pt x="404" y="24"/>
                  </a:lnTo>
                  <a:lnTo>
                    <a:pt x="399" y="30"/>
                  </a:lnTo>
                  <a:lnTo>
                    <a:pt x="395" y="36"/>
                  </a:lnTo>
                  <a:lnTo>
                    <a:pt x="392" y="39"/>
                  </a:lnTo>
                  <a:lnTo>
                    <a:pt x="389" y="41"/>
                  </a:lnTo>
                  <a:lnTo>
                    <a:pt x="388" y="43"/>
                  </a:lnTo>
                  <a:lnTo>
                    <a:pt x="385" y="45"/>
                  </a:lnTo>
                  <a:lnTo>
                    <a:pt x="382" y="49"/>
                  </a:lnTo>
                  <a:lnTo>
                    <a:pt x="371" y="54"/>
                  </a:lnTo>
                  <a:lnTo>
                    <a:pt x="367" y="55"/>
                  </a:lnTo>
                  <a:lnTo>
                    <a:pt x="366" y="56"/>
                  </a:lnTo>
                  <a:lnTo>
                    <a:pt x="364" y="64"/>
                  </a:lnTo>
                  <a:lnTo>
                    <a:pt x="366" y="64"/>
                  </a:lnTo>
                  <a:lnTo>
                    <a:pt x="369" y="61"/>
                  </a:lnTo>
                  <a:lnTo>
                    <a:pt x="374" y="65"/>
                  </a:lnTo>
                  <a:lnTo>
                    <a:pt x="375" y="66"/>
                  </a:lnTo>
                  <a:lnTo>
                    <a:pt x="377" y="66"/>
                  </a:lnTo>
                  <a:lnTo>
                    <a:pt x="379" y="64"/>
                  </a:lnTo>
                  <a:lnTo>
                    <a:pt x="379" y="59"/>
                  </a:lnTo>
                  <a:lnTo>
                    <a:pt x="382" y="56"/>
                  </a:lnTo>
                  <a:lnTo>
                    <a:pt x="387" y="52"/>
                  </a:lnTo>
                  <a:lnTo>
                    <a:pt x="397" y="45"/>
                  </a:lnTo>
                  <a:lnTo>
                    <a:pt x="400" y="41"/>
                  </a:lnTo>
                  <a:lnTo>
                    <a:pt x="402" y="38"/>
                  </a:lnTo>
                  <a:lnTo>
                    <a:pt x="405" y="34"/>
                  </a:lnTo>
                  <a:lnTo>
                    <a:pt x="407" y="34"/>
                  </a:lnTo>
                  <a:lnTo>
                    <a:pt x="407" y="34"/>
                  </a:lnTo>
                  <a:lnTo>
                    <a:pt x="412" y="36"/>
                  </a:lnTo>
                  <a:lnTo>
                    <a:pt x="420" y="40"/>
                  </a:lnTo>
                  <a:lnTo>
                    <a:pt x="425" y="41"/>
                  </a:lnTo>
                  <a:lnTo>
                    <a:pt x="426" y="41"/>
                  </a:lnTo>
                  <a:lnTo>
                    <a:pt x="429" y="43"/>
                  </a:lnTo>
                  <a:lnTo>
                    <a:pt x="443" y="43"/>
                  </a:lnTo>
                  <a:lnTo>
                    <a:pt x="469" y="44"/>
                  </a:lnTo>
                  <a:lnTo>
                    <a:pt x="481" y="45"/>
                  </a:lnTo>
                  <a:lnTo>
                    <a:pt x="495" y="44"/>
                  </a:lnTo>
                  <a:lnTo>
                    <a:pt x="500" y="44"/>
                  </a:lnTo>
                  <a:lnTo>
                    <a:pt x="506" y="44"/>
                  </a:lnTo>
                  <a:lnTo>
                    <a:pt x="517" y="44"/>
                  </a:lnTo>
                  <a:lnTo>
                    <a:pt x="527" y="43"/>
                  </a:lnTo>
                  <a:lnTo>
                    <a:pt x="531" y="41"/>
                  </a:lnTo>
                  <a:lnTo>
                    <a:pt x="536" y="39"/>
                  </a:lnTo>
                  <a:lnTo>
                    <a:pt x="552" y="38"/>
                  </a:lnTo>
                  <a:lnTo>
                    <a:pt x="562" y="35"/>
                  </a:lnTo>
                  <a:lnTo>
                    <a:pt x="573" y="33"/>
                  </a:lnTo>
                  <a:lnTo>
                    <a:pt x="578" y="30"/>
                  </a:lnTo>
                  <a:lnTo>
                    <a:pt x="589" y="29"/>
                  </a:lnTo>
                  <a:lnTo>
                    <a:pt x="599" y="29"/>
                  </a:lnTo>
                  <a:lnTo>
                    <a:pt x="612" y="25"/>
                  </a:lnTo>
                  <a:lnTo>
                    <a:pt x="618" y="21"/>
                  </a:lnTo>
                  <a:lnTo>
                    <a:pt x="628" y="20"/>
                  </a:lnTo>
                  <a:lnTo>
                    <a:pt x="632" y="21"/>
                  </a:lnTo>
                  <a:lnTo>
                    <a:pt x="634" y="21"/>
                  </a:lnTo>
                  <a:lnTo>
                    <a:pt x="635" y="23"/>
                  </a:lnTo>
                  <a:lnTo>
                    <a:pt x="643" y="28"/>
                  </a:lnTo>
                  <a:lnTo>
                    <a:pt x="650" y="28"/>
                  </a:lnTo>
                  <a:lnTo>
                    <a:pt x="652" y="29"/>
                  </a:lnTo>
                  <a:lnTo>
                    <a:pt x="658" y="30"/>
                  </a:lnTo>
                  <a:lnTo>
                    <a:pt x="661" y="31"/>
                  </a:lnTo>
                  <a:lnTo>
                    <a:pt x="666" y="34"/>
                  </a:lnTo>
                  <a:lnTo>
                    <a:pt x="669" y="36"/>
                  </a:lnTo>
                  <a:lnTo>
                    <a:pt x="670" y="40"/>
                  </a:lnTo>
                  <a:lnTo>
                    <a:pt x="671" y="44"/>
                  </a:lnTo>
                  <a:lnTo>
                    <a:pt x="673" y="46"/>
                  </a:lnTo>
                  <a:lnTo>
                    <a:pt x="675" y="50"/>
                  </a:lnTo>
                  <a:lnTo>
                    <a:pt x="679" y="67"/>
                  </a:lnTo>
                  <a:lnTo>
                    <a:pt x="680" y="69"/>
                  </a:lnTo>
                  <a:lnTo>
                    <a:pt x="680" y="71"/>
                  </a:lnTo>
                  <a:lnTo>
                    <a:pt x="683" y="77"/>
                  </a:lnTo>
                  <a:lnTo>
                    <a:pt x="685" y="89"/>
                  </a:lnTo>
                  <a:lnTo>
                    <a:pt x="688" y="97"/>
                  </a:lnTo>
                  <a:lnTo>
                    <a:pt x="695" y="115"/>
                  </a:lnTo>
                  <a:lnTo>
                    <a:pt x="696" y="120"/>
                  </a:lnTo>
                  <a:lnTo>
                    <a:pt x="700" y="130"/>
                  </a:lnTo>
                  <a:lnTo>
                    <a:pt x="704" y="136"/>
                  </a:lnTo>
                  <a:lnTo>
                    <a:pt x="706" y="146"/>
                  </a:lnTo>
                  <a:lnTo>
                    <a:pt x="716" y="161"/>
                  </a:lnTo>
                  <a:lnTo>
                    <a:pt x="717" y="164"/>
                  </a:lnTo>
                  <a:lnTo>
                    <a:pt x="717" y="168"/>
                  </a:lnTo>
                  <a:lnTo>
                    <a:pt x="716" y="174"/>
                  </a:lnTo>
                  <a:lnTo>
                    <a:pt x="716" y="176"/>
                  </a:lnTo>
                  <a:lnTo>
                    <a:pt x="722" y="179"/>
                  </a:lnTo>
                  <a:lnTo>
                    <a:pt x="724" y="182"/>
                  </a:lnTo>
                  <a:lnTo>
                    <a:pt x="725" y="183"/>
                  </a:lnTo>
                  <a:lnTo>
                    <a:pt x="725" y="192"/>
                  </a:lnTo>
                  <a:lnTo>
                    <a:pt x="727" y="205"/>
                  </a:lnTo>
                  <a:lnTo>
                    <a:pt x="727" y="209"/>
                  </a:lnTo>
                  <a:lnTo>
                    <a:pt x="727" y="214"/>
                  </a:lnTo>
                  <a:lnTo>
                    <a:pt x="726" y="219"/>
                  </a:lnTo>
                  <a:lnTo>
                    <a:pt x="720" y="225"/>
                  </a:lnTo>
                  <a:lnTo>
                    <a:pt x="714" y="230"/>
                  </a:lnTo>
                  <a:lnTo>
                    <a:pt x="700" y="238"/>
                  </a:lnTo>
                  <a:lnTo>
                    <a:pt x="696" y="241"/>
                  </a:lnTo>
                  <a:lnTo>
                    <a:pt x="693" y="245"/>
                  </a:lnTo>
                  <a:lnTo>
                    <a:pt x="691" y="246"/>
                  </a:lnTo>
                  <a:lnTo>
                    <a:pt x="681" y="264"/>
                  </a:lnTo>
                  <a:lnTo>
                    <a:pt x="679" y="269"/>
                  </a:lnTo>
                  <a:lnTo>
                    <a:pt x="679" y="274"/>
                  </a:lnTo>
                  <a:lnTo>
                    <a:pt x="680" y="278"/>
                  </a:lnTo>
                  <a:lnTo>
                    <a:pt x="683" y="282"/>
                  </a:lnTo>
                  <a:lnTo>
                    <a:pt x="683" y="282"/>
                  </a:lnTo>
                  <a:lnTo>
                    <a:pt x="688" y="282"/>
                  </a:lnTo>
                  <a:lnTo>
                    <a:pt x="693" y="282"/>
                  </a:lnTo>
                  <a:lnTo>
                    <a:pt x="700" y="286"/>
                  </a:lnTo>
                  <a:lnTo>
                    <a:pt x="705" y="291"/>
                  </a:lnTo>
                  <a:lnTo>
                    <a:pt x="709" y="294"/>
                  </a:lnTo>
                  <a:lnTo>
                    <a:pt x="710" y="295"/>
                  </a:lnTo>
                  <a:lnTo>
                    <a:pt x="712" y="299"/>
                  </a:lnTo>
                  <a:lnTo>
                    <a:pt x="716" y="299"/>
                  </a:lnTo>
                  <a:lnTo>
                    <a:pt x="717" y="300"/>
                  </a:lnTo>
                  <a:lnTo>
                    <a:pt x="719" y="301"/>
                  </a:lnTo>
                  <a:lnTo>
                    <a:pt x="720" y="309"/>
                  </a:lnTo>
                  <a:lnTo>
                    <a:pt x="721" y="312"/>
                  </a:lnTo>
                  <a:lnTo>
                    <a:pt x="721" y="322"/>
                  </a:lnTo>
                  <a:lnTo>
                    <a:pt x="721" y="325"/>
                  </a:lnTo>
                  <a:lnTo>
                    <a:pt x="722" y="331"/>
                  </a:lnTo>
                  <a:lnTo>
                    <a:pt x="722" y="335"/>
                  </a:lnTo>
                  <a:lnTo>
                    <a:pt x="720" y="336"/>
                  </a:lnTo>
                  <a:lnTo>
                    <a:pt x="720" y="338"/>
                  </a:lnTo>
                  <a:lnTo>
                    <a:pt x="720" y="342"/>
                  </a:lnTo>
                  <a:lnTo>
                    <a:pt x="720" y="345"/>
                  </a:lnTo>
                  <a:lnTo>
                    <a:pt x="721" y="353"/>
                  </a:lnTo>
                  <a:lnTo>
                    <a:pt x="721" y="360"/>
                  </a:lnTo>
                  <a:lnTo>
                    <a:pt x="722" y="365"/>
                  </a:lnTo>
                  <a:lnTo>
                    <a:pt x="726" y="368"/>
                  </a:lnTo>
                  <a:lnTo>
                    <a:pt x="729" y="368"/>
                  </a:lnTo>
                  <a:lnTo>
                    <a:pt x="729" y="368"/>
                  </a:lnTo>
                  <a:lnTo>
                    <a:pt x="730" y="369"/>
                  </a:lnTo>
                  <a:lnTo>
                    <a:pt x="732" y="374"/>
                  </a:lnTo>
                  <a:lnTo>
                    <a:pt x="736" y="379"/>
                  </a:lnTo>
                  <a:lnTo>
                    <a:pt x="735" y="383"/>
                  </a:lnTo>
                  <a:lnTo>
                    <a:pt x="735" y="384"/>
                  </a:lnTo>
                  <a:lnTo>
                    <a:pt x="735" y="387"/>
                  </a:lnTo>
                  <a:lnTo>
                    <a:pt x="735" y="391"/>
                  </a:lnTo>
                  <a:lnTo>
                    <a:pt x="740" y="398"/>
                  </a:lnTo>
                  <a:lnTo>
                    <a:pt x="747" y="403"/>
                  </a:lnTo>
                  <a:lnTo>
                    <a:pt x="751" y="407"/>
                  </a:lnTo>
                  <a:lnTo>
                    <a:pt x="755" y="412"/>
                  </a:lnTo>
                  <a:lnTo>
                    <a:pt x="768" y="432"/>
                  </a:lnTo>
                  <a:lnTo>
                    <a:pt x="768" y="433"/>
                  </a:lnTo>
                  <a:lnTo>
                    <a:pt x="770" y="435"/>
                  </a:lnTo>
                  <a:lnTo>
                    <a:pt x="773" y="438"/>
                  </a:lnTo>
                  <a:lnTo>
                    <a:pt x="777" y="439"/>
                  </a:lnTo>
                  <a:lnTo>
                    <a:pt x="778" y="442"/>
                  </a:lnTo>
                  <a:lnTo>
                    <a:pt x="768" y="444"/>
                  </a:lnTo>
                  <a:lnTo>
                    <a:pt x="767" y="447"/>
                  </a:lnTo>
                  <a:lnTo>
                    <a:pt x="767" y="448"/>
                  </a:lnTo>
                  <a:lnTo>
                    <a:pt x="771" y="452"/>
                  </a:lnTo>
                  <a:lnTo>
                    <a:pt x="771" y="455"/>
                  </a:lnTo>
                  <a:lnTo>
                    <a:pt x="773" y="458"/>
                  </a:lnTo>
                  <a:lnTo>
                    <a:pt x="776" y="458"/>
                  </a:lnTo>
                  <a:lnTo>
                    <a:pt x="778" y="459"/>
                  </a:lnTo>
                  <a:lnTo>
                    <a:pt x="778" y="461"/>
                  </a:lnTo>
                  <a:lnTo>
                    <a:pt x="778" y="465"/>
                  </a:lnTo>
                  <a:lnTo>
                    <a:pt x="783" y="475"/>
                  </a:lnTo>
                  <a:lnTo>
                    <a:pt x="782" y="481"/>
                  </a:lnTo>
                  <a:lnTo>
                    <a:pt x="780" y="485"/>
                  </a:lnTo>
                  <a:lnTo>
                    <a:pt x="777" y="489"/>
                  </a:lnTo>
                  <a:lnTo>
                    <a:pt x="773" y="493"/>
                  </a:lnTo>
                  <a:lnTo>
                    <a:pt x="756" y="500"/>
                  </a:lnTo>
                  <a:lnTo>
                    <a:pt x="756" y="503"/>
                  </a:lnTo>
                  <a:lnTo>
                    <a:pt x="754" y="509"/>
                  </a:lnTo>
                  <a:lnTo>
                    <a:pt x="749" y="517"/>
                  </a:lnTo>
                  <a:lnTo>
                    <a:pt x="736" y="532"/>
                  </a:lnTo>
                  <a:lnTo>
                    <a:pt x="731" y="539"/>
                  </a:lnTo>
                  <a:lnTo>
                    <a:pt x="726" y="545"/>
                  </a:lnTo>
                  <a:lnTo>
                    <a:pt x="711" y="571"/>
                  </a:lnTo>
                  <a:lnTo>
                    <a:pt x="709" y="576"/>
                  </a:lnTo>
                  <a:lnTo>
                    <a:pt x="704" y="585"/>
                  </a:lnTo>
                  <a:lnTo>
                    <a:pt x="701" y="588"/>
                  </a:lnTo>
                  <a:lnTo>
                    <a:pt x="700" y="592"/>
                  </a:lnTo>
                  <a:lnTo>
                    <a:pt x="699" y="596"/>
                  </a:lnTo>
                  <a:lnTo>
                    <a:pt x="693" y="603"/>
                  </a:lnTo>
                  <a:lnTo>
                    <a:pt x="689" y="611"/>
                  </a:lnTo>
                  <a:lnTo>
                    <a:pt x="686" y="617"/>
                  </a:lnTo>
                  <a:lnTo>
                    <a:pt x="686" y="621"/>
                  </a:lnTo>
                  <a:lnTo>
                    <a:pt x="688" y="623"/>
                  </a:lnTo>
                  <a:lnTo>
                    <a:pt x="690" y="626"/>
                  </a:lnTo>
                  <a:lnTo>
                    <a:pt x="695" y="644"/>
                  </a:lnTo>
                  <a:lnTo>
                    <a:pt x="698" y="653"/>
                  </a:lnTo>
                  <a:lnTo>
                    <a:pt x="698" y="662"/>
                  </a:lnTo>
                  <a:lnTo>
                    <a:pt x="705" y="668"/>
                  </a:lnTo>
                  <a:lnTo>
                    <a:pt x="709" y="670"/>
                  </a:lnTo>
                  <a:lnTo>
                    <a:pt x="712" y="672"/>
                  </a:lnTo>
                  <a:lnTo>
                    <a:pt x="714" y="674"/>
                  </a:lnTo>
                  <a:lnTo>
                    <a:pt x="715" y="679"/>
                  </a:lnTo>
                  <a:lnTo>
                    <a:pt x="712" y="682"/>
                  </a:lnTo>
                  <a:lnTo>
                    <a:pt x="710" y="683"/>
                  </a:lnTo>
                  <a:lnTo>
                    <a:pt x="693" y="682"/>
                  </a:lnTo>
                  <a:lnTo>
                    <a:pt x="688" y="679"/>
                  </a:lnTo>
                  <a:lnTo>
                    <a:pt x="686" y="679"/>
                  </a:lnTo>
                  <a:lnTo>
                    <a:pt x="685" y="678"/>
                  </a:lnTo>
                  <a:lnTo>
                    <a:pt x="680" y="679"/>
                  </a:lnTo>
                  <a:lnTo>
                    <a:pt x="678" y="679"/>
                  </a:lnTo>
                  <a:lnTo>
                    <a:pt x="676" y="679"/>
                  </a:lnTo>
                  <a:lnTo>
                    <a:pt x="670" y="675"/>
                  </a:lnTo>
                  <a:lnTo>
                    <a:pt x="669" y="675"/>
                  </a:lnTo>
                  <a:lnTo>
                    <a:pt x="666" y="674"/>
                  </a:lnTo>
                  <a:lnTo>
                    <a:pt x="663" y="670"/>
                  </a:lnTo>
                  <a:lnTo>
                    <a:pt x="660" y="670"/>
                  </a:lnTo>
                  <a:lnTo>
                    <a:pt x="653" y="669"/>
                  </a:lnTo>
                  <a:lnTo>
                    <a:pt x="649" y="668"/>
                  </a:lnTo>
                  <a:lnTo>
                    <a:pt x="648" y="665"/>
                  </a:lnTo>
                  <a:lnTo>
                    <a:pt x="645" y="663"/>
                  </a:lnTo>
                  <a:lnTo>
                    <a:pt x="644" y="660"/>
                  </a:lnTo>
                  <a:lnTo>
                    <a:pt x="644" y="657"/>
                  </a:lnTo>
                  <a:lnTo>
                    <a:pt x="643" y="654"/>
                  </a:lnTo>
                  <a:lnTo>
                    <a:pt x="640" y="652"/>
                  </a:lnTo>
                  <a:lnTo>
                    <a:pt x="634" y="650"/>
                  </a:lnTo>
                  <a:lnTo>
                    <a:pt x="630" y="649"/>
                  </a:lnTo>
                  <a:lnTo>
                    <a:pt x="629" y="649"/>
                  </a:lnTo>
                  <a:lnTo>
                    <a:pt x="627" y="650"/>
                  </a:lnTo>
                  <a:lnTo>
                    <a:pt x="620" y="647"/>
                  </a:lnTo>
                  <a:lnTo>
                    <a:pt x="614" y="644"/>
                  </a:lnTo>
                  <a:lnTo>
                    <a:pt x="609" y="644"/>
                  </a:lnTo>
                  <a:lnTo>
                    <a:pt x="606" y="647"/>
                  </a:lnTo>
                  <a:lnTo>
                    <a:pt x="599" y="650"/>
                  </a:lnTo>
                  <a:lnTo>
                    <a:pt x="597" y="649"/>
                  </a:lnTo>
                  <a:lnTo>
                    <a:pt x="592" y="648"/>
                  </a:lnTo>
                  <a:lnTo>
                    <a:pt x="588" y="647"/>
                  </a:lnTo>
                  <a:lnTo>
                    <a:pt x="582" y="649"/>
                  </a:lnTo>
                  <a:lnTo>
                    <a:pt x="581" y="652"/>
                  </a:lnTo>
                  <a:lnTo>
                    <a:pt x="582" y="653"/>
                  </a:lnTo>
                  <a:lnTo>
                    <a:pt x="581" y="653"/>
                  </a:lnTo>
                  <a:lnTo>
                    <a:pt x="567" y="653"/>
                  </a:lnTo>
                  <a:lnTo>
                    <a:pt x="567" y="654"/>
                  </a:lnTo>
                  <a:lnTo>
                    <a:pt x="568" y="658"/>
                  </a:lnTo>
                  <a:lnTo>
                    <a:pt x="565" y="660"/>
                  </a:lnTo>
                  <a:lnTo>
                    <a:pt x="563" y="664"/>
                  </a:lnTo>
                  <a:lnTo>
                    <a:pt x="562" y="665"/>
                  </a:lnTo>
                  <a:lnTo>
                    <a:pt x="561" y="667"/>
                  </a:lnTo>
                  <a:lnTo>
                    <a:pt x="556" y="665"/>
                  </a:lnTo>
                  <a:lnTo>
                    <a:pt x="551" y="664"/>
                  </a:lnTo>
                  <a:lnTo>
                    <a:pt x="547" y="660"/>
                  </a:lnTo>
                  <a:lnTo>
                    <a:pt x="546" y="658"/>
                  </a:lnTo>
                  <a:lnTo>
                    <a:pt x="545" y="657"/>
                  </a:lnTo>
                  <a:lnTo>
                    <a:pt x="543" y="657"/>
                  </a:lnTo>
                  <a:lnTo>
                    <a:pt x="541" y="657"/>
                  </a:lnTo>
                  <a:lnTo>
                    <a:pt x="535" y="657"/>
                  </a:lnTo>
                  <a:lnTo>
                    <a:pt x="531" y="659"/>
                  </a:lnTo>
                  <a:lnTo>
                    <a:pt x="527" y="660"/>
                  </a:lnTo>
                  <a:lnTo>
                    <a:pt x="515" y="659"/>
                  </a:lnTo>
                  <a:lnTo>
                    <a:pt x="510" y="662"/>
                  </a:lnTo>
                  <a:lnTo>
                    <a:pt x="507" y="668"/>
                  </a:lnTo>
                  <a:lnTo>
                    <a:pt x="502" y="669"/>
                  </a:lnTo>
                  <a:lnTo>
                    <a:pt x="500" y="670"/>
                  </a:lnTo>
                  <a:lnTo>
                    <a:pt x="499" y="672"/>
                  </a:lnTo>
                  <a:lnTo>
                    <a:pt x="495" y="674"/>
                  </a:lnTo>
                  <a:lnTo>
                    <a:pt x="494" y="677"/>
                  </a:lnTo>
                  <a:lnTo>
                    <a:pt x="494" y="685"/>
                  </a:lnTo>
                  <a:lnTo>
                    <a:pt x="491" y="687"/>
                  </a:lnTo>
                  <a:lnTo>
                    <a:pt x="489" y="688"/>
                  </a:lnTo>
                  <a:lnTo>
                    <a:pt x="481" y="685"/>
                  </a:lnTo>
                  <a:lnTo>
                    <a:pt x="480" y="685"/>
                  </a:lnTo>
                  <a:lnTo>
                    <a:pt x="477" y="687"/>
                  </a:lnTo>
                  <a:lnTo>
                    <a:pt x="476" y="689"/>
                  </a:lnTo>
                  <a:lnTo>
                    <a:pt x="472" y="691"/>
                  </a:lnTo>
                  <a:lnTo>
                    <a:pt x="470" y="691"/>
                  </a:lnTo>
                  <a:lnTo>
                    <a:pt x="469" y="691"/>
                  </a:lnTo>
                  <a:lnTo>
                    <a:pt x="469" y="690"/>
                  </a:lnTo>
                  <a:lnTo>
                    <a:pt x="468" y="688"/>
                  </a:lnTo>
                  <a:lnTo>
                    <a:pt x="466" y="679"/>
                  </a:lnTo>
                  <a:lnTo>
                    <a:pt x="465" y="675"/>
                  </a:lnTo>
                  <a:lnTo>
                    <a:pt x="464" y="672"/>
                  </a:lnTo>
                  <a:lnTo>
                    <a:pt x="461" y="670"/>
                  </a:lnTo>
                  <a:lnTo>
                    <a:pt x="459" y="669"/>
                  </a:lnTo>
                  <a:lnTo>
                    <a:pt x="453" y="668"/>
                  </a:lnTo>
                  <a:lnTo>
                    <a:pt x="450" y="667"/>
                  </a:lnTo>
                  <a:lnTo>
                    <a:pt x="448" y="662"/>
                  </a:lnTo>
                  <a:lnTo>
                    <a:pt x="445" y="655"/>
                  </a:lnTo>
                  <a:lnTo>
                    <a:pt x="444" y="653"/>
                  </a:lnTo>
                  <a:lnTo>
                    <a:pt x="438" y="644"/>
                  </a:lnTo>
                  <a:lnTo>
                    <a:pt x="428" y="650"/>
                  </a:lnTo>
                  <a:lnTo>
                    <a:pt x="428" y="654"/>
                  </a:lnTo>
                  <a:lnTo>
                    <a:pt x="422" y="659"/>
                  </a:lnTo>
                  <a:lnTo>
                    <a:pt x="420" y="660"/>
                  </a:lnTo>
                  <a:lnTo>
                    <a:pt x="419" y="665"/>
                  </a:lnTo>
                  <a:lnTo>
                    <a:pt x="419" y="667"/>
                  </a:lnTo>
                  <a:lnTo>
                    <a:pt x="418" y="669"/>
                  </a:lnTo>
                  <a:lnTo>
                    <a:pt x="418" y="670"/>
                  </a:lnTo>
                  <a:lnTo>
                    <a:pt x="415" y="673"/>
                  </a:lnTo>
                  <a:lnTo>
                    <a:pt x="414" y="673"/>
                  </a:lnTo>
                  <a:lnTo>
                    <a:pt x="407" y="673"/>
                  </a:lnTo>
                  <a:lnTo>
                    <a:pt x="405" y="675"/>
                  </a:lnTo>
                  <a:lnTo>
                    <a:pt x="402" y="674"/>
                  </a:lnTo>
                  <a:lnTo>
                    <a:pt x="399" y="670"/>
                  </a:lnTo>
                  <a:lnTo>
                    <a:pt x="398" y="664"/>
                  </a:lnTo>
                  <a:lnTo>
                    <a:pt x="398" y="663"/>
                  </a:lnTo>
                  <a:lnTo>
                    <a:pt x="398" y="659"/>
                  </a:lnTo>
                  <a:lnTo>
                    <a:pt x="390" y="655"/>
                  </a:lnTo>
                  <a:lnTo>
                    <a:pt x="390" y="653"/>
                  </a:lnTo>
                  <a:lnTo>
                    <a:pt x="389" y="650"/>
                  </a:lnTo>
                  <a:lnTo>
                    <a:pt x="387" y="648"/>
                  </a:lnTo>
                  <a:lnTo>
                    <a:pt x="377" y="638"/>
                  </a:lnTo>
                  <a:lnTo>
                    <a:pt x="373" y="636"/>
                  </a:lnTo>
                  <a:lnTo>
                    <a:pt x="368" y="633"/>
                  </a:lnTo>
                  <a:lnTo>
                    <a:pt x="367" y="632"/>
                  </a:lnTo>
                  <a:lnTo>
                    <a:pt x="361" y="613"/>
                  </a:lnTo>
                  <a:lnTo>
                    <a:pt x="354" y="611"/>
                  </a:lnTo>
                  <a:lnTo>
                    <a:pt x="341" y="606"/>
                  </a:lnTo>
                  <a:lnTo>
                    <a:pt x="328" y="603"/>
                  </a:lnTo>
                  <a:lnTo>
                    <a:pt x="321" y="599"/>
                  </a:lnTo>
                  <a:lnTo>
                    <a:pt x="318" y="599"/>
                  </a:lnTo>
                  <a:lnTo>
                    <a:pt x="317" y="599"/>
                  </a:lnTo>
                  <a:lnTo>
                    <a:pt x="315" y="599"/>
                  </a:lnTo>
                  <a:lnTo>
                    <a:pt x="313" y="599"/>
                  </a:lnTo>
                  <a:lnTo>
                    <a:pt x="313" y="602"/>
                  </a:lnTo>
                  <a:lnTo>
                    <a:pt x="313" y="603"/>
                  </a:lnTo>
                  <a:lnTo>
                    <a:pt x="311" y="604"/>
                  </a:lnTo>
                  <a:lnTo>
                    <a:pt x="307" y="604"/>
                  </a:lnTo>
                  <a:lnTo>
                    <a:pt x="305" y="604"/>
                  </a:lnTo>
                  <a:lnTo>
                    <a:pt x="302" y="603"/>
                  </a:lnTo>
                  <a:lnTo>
                    <a:pt x="301" y="602"/>
                  </a:lnTo>
                  <a:lnTo>
                    <a:pt x="300" y="601"/>
                  </a:lnTo>
                  <a:lnTo>
                    <a:pt x="291" y="590"/>
                  </a:lnTo>
                  <a:lnTo>
                    <a:pt x="290" y="588"/>
                  </a:lnTo>
                  <a:lnTo>
                    <a:pt x="287" y="586"/>
                  </a:lnTo>
                  <a:lnTo>
                    <a:pt x="285" y="586"/>
                  </a:lnTo>
                  <a:lnTo>
                    <a:pt x="285" y="585"/>
                  </a:lnTo>
                  <a:lnTo>
                    <a:pt x="287" y="582"/>
                  </a:lnTo>
                  <a:lnTo>
                    <a:pt x="293" y="578"/>
                  </a:lnTo>
                  <a:lnTo>
                    <a:pt x="296" y="577"/>
                  </a:lnTo>
                  <a:lnTo>
                    <a:pt x="296" y="570"/>
                  </a:lnTo>
                  <a:lnTo>
                    <a:pt x="293" y="563"/>
                  </a:lnTo>
                  <a:lnTo>
                    <a:pt x="291" y="563"/>
                  </a:lnTo>
                  <a:lnTo>
                    <a:pt x="290" y="563"/>
                  </a:lnTo>
                  <a:lnTo>
                    <a:pt x="285" y="567"/>
                  </a:lnTo>
                  <a:lnTo>
                    <a:pt x="275" y="571"/>
                  </a:lnTo>
                  <a:lnTo>
                    <a:pt x="267" y="568"/>
                  </a:lnTo>
                  <a:lnTo>
                    <a:pt x="264" y="570"/>
                  </a:lnTo>
                  <a:lnTo>
                    <a:pt x="262" y="571"/>
                  </a:lnTo>
                  <a:lnTo>
                    <a:pt x="260" y="565"/>
                  </a:lnTo>
                  <a:lnTo>
                    <a:pt x="256" y="562"/>
                  </a:lnTo>
                  <a:lnTo>
                    <a:pt x="249" y="561"/>
                  </a:lnTo>
                  <a:lnTo>
                    <a:pt x="245" y="558"/>
                  </a:lnTo>
                  <a:lnTo>
                    <a:pt x="242" y="558"/>
                  </a:lnTo>
                  <a:lnTo>
                    <a:pt x="240" y="558"/>
                  </a:lnTo>
                  <a:lnTo>
                    <a:pt x="231" y="555"/>
                  </a:lnTo>
                  <a:lnTo>
                    <a:pt x="226" y="555"/>
                  </a:lnTo>
                  <a:lnTo>
                    <a:pt x="224" y="555"/>
                  </a:lnTo>
                  <a:lnTo>
                    <a:pt x="223" y="556"/>
                  </a:lnTo>
                  <a:lnTo>
                    <a:pt x="223" y="558"/>
                  </a:lnTo>
                  <a:lnTo>
                    <a:pt x="230" y="567"/>
                  </a:lnTo>
                  <a:lnTo>
                    <a:pt x="237" y="573"/>
                  </a:lnTo>
                  <a:lnTo>
                    <a:pt x="239" y="580"/>
                  </a:lnTo>
                  <a:lnTo>
                    <a:pt x="228" y="586"/>
                  </a:lnTo>
                  <a:lnTo>
                    <a:pt x="219" y="597"/>
                  </a:lnTo>
                  <a:lnTo>
                    <a:pt x="216" y="597"/>
                  </a:lnTo>
                  <a:lnTo>
                    <a:pt x="214" y="596"/>
                  </a:lnTo>
                  <a:lnTo>
                    <a:pt x="208" y="595"/>
                  </a:lnTo>
                  <a:lnTo>
                    <a:pt x="201" y="590"/>
                  </a:lnTo>
                  <a:lnTo>
                    <a:pt x="198" y="585"/>
                  </a:lnTo>
                  <a:lnTo>
                    <a:pt x="196" y="582"/>
                  </a:lnTo>
                  <a:lnTo>
                    <a:pt x="194" y="576"/>
                  </a:lnTo>
                  <a:lnTo>
                    <a:pt x="193" y="575"/>
                  </a:lnTo>
                  <a:lnTo>
                    <a:pt x="191" y="572"/>
                  </a:lnTo>
                  <a:lnTo>
                    <a:pt x="178" y="563"/>
                  </a:lnTo>
                  <a:lnTo>
                    <a:pt x="170" y="561"/>
                  </a:lnTo>
                  <a:lnTo>
                    <a:pt x="169" y="560"/>
                  </a:lnTo>
                  <a:lnTo>
                    <a:pt x="168" y="558"/>
                  </a:lnTo>
                  <a:lnTo>
                    <a:pt x="165" y="555"/>
                  </a:lnTo>
                  <a:lnTo>
                    <a:pt x="167" y="552"/>
                  </a:lnTo>
                  <a:lnTo>
                    <a:pt x="167" y="552"/>
                  </a:lnTo>
                  <a:lnTo>
                    <a:pt x="174" y="550"/>
                  </a:lnTo>
                  <a:lnTo>
                    <a:pt x="174" y="549"/>
                  </a:lnTo>
                  <a:lnTo>
                    <a:pt x="177" y="545"/>
                  </a:lnTo>
                  <a:lnTo>
                    <a:pt x="182" y="542"/>
                  </a:lnTo>
                  <a:lnTo>
                    <a:pt x="185" y="537"/>
                  </a:lnTo>
                  <a:lnTo>
                    <a:pt x="183" y="532"/>
                  </a:lnTo>
                  <a:lnTo>
                    <a:pt x="179" y="530"/>
                  </a:lnTo>
                  <a:lnTo>
                    <a:pt x="172" y="525"/>
                  </a:lnTo>
                  <a:lnTo>
                    <a:pt x="168" y="526"/>
                  </a:lnTo>
                  <a:lnTo>
                    <a:pt x="164" y="527"/>
                  </a:lnTo>
                  <a:lnTo>
                    <a:pt x="157" y="530"/>
                  </a:lnTo>
                  <a:lnTo>
                    <a:pt x="155" y="532"/>
                  </a:lnTo>
                  <a:lnTo>
                    <a:pt x="153" y="534"/>
                  </a:lnTo>
                  <a:lnTo>
                    <a:pt x="152" y="532"/>
                  </a:lnTo>
                  <a:lnTo>
                    <a:pt x="148" y="529"/>
                  </a:lnTo>
                  <a:lnTo>
                    <a:pt x="144" y="529"/>
                  </a:lnTo>
                  <a:lnTo>
                    <a:pt x="140" y="531"/>
                  </a:lnTo>
                  <a:lnTo>
                    <a:pt x="139" y="532"/>
                  </a:lnTo>
                  <a:lnTo>
                    <a:pt x="132" y="527"/>
                  </a:lnTo>
                  <a:lnTo>
                    <a:pt x="126" y="522"/>
                  </a:lnTo>
                  <a:lnTo>
                    <a:pt x="118" y="520"/>
                  </a:lnTo>
                  <a:lnTo>
                    <a:pt x="113" y="519"/>
                  </a:lnTo>
                  <a:lnTo>
                    <a:pt x="94" y="510"/>
                  </a:lnTo>
                  <a:lnTo>
                    <a:pt x="92" y="506"/>
                  </a:lnTo>
                  <a:lnTo>
                    <a:pt x="92" y="501"/>
                  </a:lnTo>
                  <a:lnTo>
                    <a:pt x="91" y="499"/>
                  </a:lnTo>
                  <a:lnTo>
                    <a:pt x="90" y="498"/>
                  </a:lnTo>
                  <a:lnTo>
                    <a:pt x="87" y="495"/>
                  </a:lnTo>
                  <a:lnTo>
                    <a:pt x="83" y="494"/>
                  </a:lnTo>
                  <a:lnTo>
                    <a:pt x="83" y="493"/>
                  </a:lnTo>
                  <a:lnTo>
                    <a:pt x="82" y="490"/>
                  </a:lnTo>
                  <a:lnTo>
                    <a:pt x="80" y="490"/>
                  </a:lnTo>
                  <a:lnTo>
                    <a:pt x="77" y="493"/>
                  </a:lnTo>
                  <a:lnTo>
                    <a:pt x="70" y="491"/>
                  </a:lnTo>
                  <a:lnTo>
                    <a:pt x="68" y="493"/>
                  </a:lnTo>
                  <a:lnTo>
                    <a:pt x="67" y="494"/>
                  </a:lnTo>
                  <a:lnTo>
                    <a:pt x="67" y="494"/>
                  </a:lnTo>
                  <a:lnTo>
                    <a:pt x="65" y="493"/>
                  </a:lnTo>
                  <a:lnTo>
                    <a:pt x="65" y="489"/>
                  </a:lnTo>
                  <a:lnTo>
                    <a:pt x="70" y="469"/>
                  </a:lnTo>
                  <a:lnTo>
                    <a:pt x="71" y="460"/>
                  </a:lnTo>
                  <a:lnTo>
                    <a:pt x="71" y="454"/>
                  </a:lnTo>
                  <a:lnTo>
                    <a:pt x="68" y="448"/>
                  </a:lnTo>
                  <a:lnTo>
                    <a:pt x="66" y="444"/>
                  </a:lnTo>
                  <a:lnTo>
                    <a:pt x="65" y="440"/>
                  </a:lnTo>
                  <a:lnTo>
                    <a:pt x="62" y="435"/>
                  </a:lnTo>
                  <a:lnTo>
                    <a:pt x="58" y="432"/>
                  </a:lnTo>
                  <a:lnTo>
                    <a:pt x="48" y="425"/>
                  </a:lnTo>
                  <a:lnTo>
                    <a:pt x="47" y="424"/>
                  </a:lnTo>
                  <a:lnTo>
                    <a:pt x="47" y="422"/>
                  </a:lnTo>
                  <a:lnTo>
                    <a:pt x="48" y="415"/>
                  </a:lnTo>
                  <a:lnTo>
                    <a:pt x="47" y="411"/>
                  </a:lnTo>
                  <a:lnTo>
                    <a:pt x="47" y="409"/>
                  </a:lnTo>
                  <a:lnTo>
                    <a:pt x="44" y="406"/>
                  </a:lnTo>
                  <a:lnTo>
                    <a:pt x="41" y="401"/>
                  </a:lnTo>
                  <a:lnTo>
                    <a:pt x="39" y="397"/>
                  </a:lnTo>
                  <a:lnTo>
                    <a:pt x="39" y="392"/>
                  </a:lnTo>
                  <a:lnTo>
                    <a:pt x="37" y="388"/>
                  </a:lnTo>
                  <a:lnTo>
                    <a:pt x="36" y="387"/>
                  </a:lnTo>
                  <a:lnTo>
                    <a:pt x="42" y="373"/>
                  </a:lnTo>
                  <a:lnTo>
                    <a:pt x="45" y="369"/>
                  </a:lnTo>
                  <a:lnTo>
                    <a:pt x="45" y="363"/>
                  </a:lnTo>
                  <a:lnTo>
                    <a:pt x="45" y="360"/>
                  </a:lnTo>
                  <a:lnTo>
                    <a:pt x="44" y="355"/>
                  </a:lnTo>
                  <a:lnTo>
                    <a:pt x="42" y="345"/>
                  </a:lnTo>
                  <a:lnTo>
                    <a:pt x="39" y="330"/>
                  </a:lnTo>
                  <a:lnTo>
                    <a:pt x="34" y="322"/>
                  </a:lnTo>
                  <a:lnTo>
                    <a:pt x="34" y="317"/>
                  </a:lnTo>
                  <a:lnTo>
                    <a:pt x="36" y="307"/>
                  </a:lnTo>
                  <a:lnTo>
                    <a:pt x="37" y="305"/>
                  </a:lnTo>
                  <a:lnTo>
                    <a:pt x="37" y="302"/>
                  </a:lnTo>
                  <a:lnTo>
                    <a:pt x="37" y="299"/>
                  </a:lnTo>
                  <a:lnTo>
                    <a:pt x="30" y="291"/>
                  </a:lnTo>
                  <a:lnTo>
                    <a:pt x="27" y="286"/>
                  </a:lnTo>
                  <a:lnTo>
                    <a:pt x="25" y="281"/>
                  </a:lnTo>
                  <a:lnTo>
                    <a:pt x="14" y="273"/>
                  </a:lnTo>
                  <a:lnTo>
                    <a:pt x="9" y="269"/>
                  </a:lnTo>
                  <a:lnTo>
                    <a:pt x="5" y="268"/>
                  </a:lnTo>
                  <a:lnTo>
                    <a:pt x="2" y="266"/>
                  </a:lnTo>
                  <a:lnTo>
                    <a:pt x="1" y="264"/>
                  </a:lnTo>
                  <a:lnTo>
                    <a:pt x="0" y="25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6" name="Freeform 1681">
              <a:extLst>
                <a:ext uri="{FF2B5EF4-FFF2-40B4-BE49-F238E27FC236}">
                  <a16:creationId xmlns:a16="http://schemas.microsoft.com/office/drawing/2014/main" id="{D76549DE-1672-4692-9238-EF90FBCBCB3D}"/>
                </a:ext>
              </a:extLst>
            </p:cNvPr>
            <p:cNvSpPr>
              <a:spLocks/>
            </p:cNvSpPr>
            <p:nvPr/>
          </p:nvSpPr>
          <p:spPr bwMode="auto">
            <a:xfrm>
              <a:off x="3479528" y="3182606"/>
              <a:ext cx="1095672" cy="966934"/>
            </a:xfrm>
            <a:custGeom>
              <a:avLst/>
              <a:gdLst/>
              <a:ahLst/>
              <a:cxnLst>
                <a:cxn ang="0">
                  <a:pos x="19" y="219"/>
                </a:cxn>
                <a:cxn ang="0">
                  <a:pos x="2" y="149"/>
                </a:cxn>
                <a:cxn ang="0">
                  <a:pos x="22" y="148"/>
                </a:cxn>
                <a:cxn ang="0">
                  <a:pos x="14" y="130"/>
                </a:cxn>
                <a:cxn ang="0">
                  <a:pos x="31" y="111"/>
                </a:cxn>
                <a:cxn ang="0">
                  <a:pos x="39" y="107"/>
                </a:cxn>
                <a:cxn ang="0">
                  <a:pos x="142" y="70"/>
                </a:cxn>
                <a:cxn ang="0">
                  <a:pos x="195" y="31"/>
                </a:cxn>
                <a:cxn ang="0">
                  <a:pos x="274" y="2"/>
                </a:cxn>
                <a:cxn ang="0">
                  <a:pos x="333" y="24"/>
                </a:cxn>
                <a:cxn ang="0">
                  <a:pos x="306" y="21"/>
                </a:cxn>
                <a:cxn ang="0">
                  <a:pos x="325" y="51"/>
                </a:cxn>
                <a:cxn ang="0">
                  <a:pos x="395" y="31"/>
                </a:cxn>
                <a:cxn ang="0">
                  <a:pos x="405" y="19"/>
                </a:cxn>
                <a:cxn ang="0">
                  <a:pos x="371" y="54"/>
                </a:cxn>
                <a:cxn ang="0">
                  <a:pos x="379" y="64"/>
                </a:cxn>
                <a:cxn ang="0">
                  <a:pos x="407" y="34"/>
                </a:cxn>
                <a:cxn ang="0">
                  <a:pos x="495" y="44"/>
                </a:cxn>
                <a:cxn ang="0">
                  <a:pos x="573" y="33"/>
                </a:cxn>
                <a:cxn ang="0">
                  <a:pos x="635" y="23"/>
                </a:cxn>
                <a:cxn ang="0">
                  <a:pos x="671" y="44"/>
                </a:cxn>
                <a:cxn ang="0">
                  <a:pos x="695" y="115"/>
                </a:cxn>
                <a:cxn ang="0">
                  <a:pos x="716" y="176"/>
                </a:cxn>
                <a:cxn ang="0">
                  <a:pos x="720" y="225"/>
                </a:cxn>
                <a:cxn ang="0">
                  <a:pos x="680" y="278"/>
                </a:cxn>
                <a:cxn ang="0">
                  <a:pos x="712" y="299"/>
                </a:cxn>
                <a:cxn ang="0">
                  <a:pos x="722" y="335"/>
                </a:cxn>
                <a:cxn ang="0">
                  <a:pos x="729" y="368"/>
                </a:cxn>
                <a:cxn ang="0">
                  <a:pos x="740" y="398"/>
                </a:cxn>
                <a:cxn ang="0">
                  <a:pos x="778" y="442"/>
                </a:cxn>
                <a:cxn ang="0">
                  <a:pos x="778" y="461"/>
                </a:cxn>
                <a:cxn ang="0">
                  <a:pos x="754" y="509"/>
                </a:cxn>
                <a:cxn ang="0">
                  <a:pos x="700" y="592"/>
                </a:cxn>
                <a:cxn ang="0">
                  <a:pos x="698" y="653"/>
                </a:cxn>
                <a:cxn ang="0">
                  <a:pos x="693" y="682"/>
                </a:cxn>
                <a:cxn ang="0">
                  <a:pos x="666" y="674"/>
                </a:cxn>
                <a:cxn ang="0">
                  <a:pos x="643" y="654"/>
                </a:cxn>
                <a:cxn ang="0">
                  <a:pos x="606" y="647"/>
                </a:cxn>
                <a:cxn ang="0">
                  <a:pos x="567" y="653"/>
                </a:cxn>
                <a:cxn ang="0">
                  <a:pos x="547" y="660"/>
                </a:cxn>
                <a:cxn ang="0">
                  <a:pos x="510" y="662"/>
                </a:cxn>
                <a:cxn ang="0">
                  <a:pos x="489" y="688"/>
                </a:cxn>
                <a:cxn ang="0">
                  <a:pos x="468" y="688"/>
                </a:cxn>
                <a:cxn ang="0">
                  <a:pos x="445" y="655"/>
                </a:cxn>
                <a:cxn ang="0">
                  <a:pos x="418" y="669"/>
                </a:cxn>
                <a:cxn ang="0">
                  <a:pos x="398" y="663"/>
                </a:cxn>
                <a:cxn ang="0">
                  <a:pos x="367" y="632"/>
                </a:cxn>
                <a:cxn ang="0">
                  <a:pos x="313" y="599"/>
                </a:cxn>
                <a:cxn ang="0">
                  <a:pos x="291" y="590"/>
                </a:cxn>
                <a:cxn ang="0">
                  <a:pos x="293" y="563"/>
                </a:cxn>
                <a:cxn ang="0">
                  <a:pos x="256" y="562"/>
                </a:cxn>
                <a:cxn ang="0">
                  <a:pos x="223" y="558"/>
                </a:cxn>
                <a:cxn ang="0">
                  <a:pos x="201" y="590"/>
                </a:cxn>
                <a:cxn ang="0">
                  <a:pos x="168" y="558"/>
                </a:cxn>
                <a:cxn ang="0">
                  <a:pos x="183" y="532"/>
                </a:cxn>
                <a:cxn ang="0">
                  <a:pos x="148" y="529"/>
                </a:cxn>
                <a:cxn ang="0">
                  <a:pos x="92" y="506"/>
                </a:cxn>
                <a:cxn ang="0">
                  <a:pos x="77" y="493"/>
                </a:cxn>
                <a:cxn ang="0">
                  <a:pos x="71" y="454"/>
                </a:cxn>
                <a:cxn ang="0">
                  <a:pos x="48" y="415"/>
                </a:cxn>
                <a:cxn ang="0">
                  <a:pos x="42" y="373"/>
                </a:cxn>
                <a:cxn ang="0">
                  <a:pos x="36" y="307"/>
                </a:cxn>
                <a:cxn ang="0">
                  <a:pos x="5" y="268"/>
                </a:cxn>
              </a:cxnLst>
              <a:rect l="0" t="0" r="r" b="b"/>
              <a:pathLst>
                <a:path w="783" h="691">
                  <a:moveTo>
                    <a:pt x="0" y="259"/>
                  </a:moveTo>
                  <a:lnTo>
                    <a:pt x="0" y="256"/>
                  </a:lnTo>
                  <a:lnTo>
                    <a:pt x="0" y="254"/>
                  </a:lnTo>
                  <a:lnTo>
                    <a:pt x="5" y="245"/>
                  </a:lnTo>
                  <a:lnTo>
                    <a:pt x="9" y="240"/>
                  </a:lnTo>
                  <a:lnTo>
                    <a:pt x="12" y="235"/>
                  </a:lnTo>
                  <a:lnTo>
                    <a:pt x="15" y="230"/>
                  </a:lnTo>
                  <a:lnTo>
                    <a:pt x="17" y="224"/>
                  </a:lnTo>
                  <a:lnTo>
                    <a:pt x="19" y="219"/>
                  </a:lnTo>
                  <a:lnTo>
                    <a:pt x="19" y="213"/>
                  </a:lnTo>
                  <a:lnTo>
                    <a:pt x="20" y="200"/>
                  </a:lnTo>
                  <a:lnTo>
                    <a:pt x="17" y="195"/>
                  </a:lnTo>
                  <a:lnTo>
                    <a:pt x="15" y="186"/>
                  </a:lnTo>
                  <a:lnTo>
                    <a:pt x="14" y="181"/>
                  </a:lnTo>
                  <a:lnTo>
                    <a:pt x="11" y="173"/>
                  </a:lnTo>
                  <a:lnTo>
                    <a:pt x="5" y="158"/>
                  </a:lnTo>
                  <a:lnTo>
                    <a:pt x="4" y="149"/>
                  </a:lnTo>
                  <a:lnTo>
                    <a:pt x="2" y="149"/>
                  </a:lnTo>
                  <a:lnTo>
                    <a:pt x="5" y="147"/>
                  </a:lnTo>
                  <a:lnTo>
                    <a:pt x="7" y="147"/>
                  </a:lnTo>
                  <a:lnTo>
                    <a:pt x="9" y="148"/>
                  </a:lnTo>
                  <a:lnTo>
                    <a:pt x="11" y="151"/>
                  </a:lnTo>
                  <a:lnTo>
                    <a:pt x="20" y="158"/>
                  </a:lnTo>
                  <a:lnTo>
                    <a:pt x="26" y="158"/>
                  </a:lnTo>
                  <a:lnTo>
                    <a:pt x="24" y="154"/>
                  </a:lnTo>
                  <a:lnTo>
                    <a:pt x="22" y="152"/>
                  </a:lnTo>
                  <a:lnTo>
                    <a:pt x="22" y="148"/>
                  </a:lnTo>
                  <a:lnTo>
                    <a:pt x="24" y="147"/>
                  </a:lnTo>
                  <a:lnTo>
                    <a:pt x="29" y="143"/>
                  </a:lnTo>
                  <a:lnTo>
                    <a:pt x="30" y="130"/>
                  </a:lnTo>
                  <a:lnTo>
                    <a:pt x="31" y="128"/>
                  </a:lnTo>
                  <a:lnTo>
                    <a:pt x="29" y="128"/>
                  </a:lnTo>
                  <a:lnTo>
                    <a:pt x="29" y="127"/>
                  </a:lnTo>
                  <a:lnTo>
                    <a:pt x="26" y="135"/>
                  </a:lnTo>
                  <a:lnTo>
                    <a:pt x="20" y="131"/>
                  </a:lnTo>
                  <a:lnTo>
                    <a:pt x="14" y="130"/>
                  </a:lnTo>
                  <a:lnTo>
                    <a:pt x="14" y="128"/>
                  </a:lnTo>
                  <a:lnTo>
                    <a:pt x="9" y="128"/>
                  </a:lnTo>
                  <a:lnTo>
                    <a:pt x="5" y="128"/>
                  </a:lnTo>
                  <a:lnTo>
                    <a:pt x="4" y="128"/>
                  </a:lnTo>
                  <a:lnTo>
                    <a:pt x="2" y="123"/>
                  </a:lnTo>
                  <a:lnTo>
                    <a:pt x="5" y="122"/>
                  </a:lnTo>
                  <a:lnTo>
                    <a:pt x="15" y="121"/>
                  </a:lnTo>
                  <a:lnTo>
                    <a:pt x="27" y="113"/>
                  </a:lnTo>
                  <a:lnTo>
                    <a:pt x="31" y="111"/>
                  </a:lnTo>
                  <a:lnTo>
                    <a:pt x="34" y="111"/>
                  </a:lnTo>
                  <a:lnTo>
                    <a:pt x="31" y="122"/>
                  </a:lnTo>
                  <a:lnTo>
                    <a:pt x="31" y="123"/>
                  </a:lnTo>
                  <a:lnTo>
                    <a:pt x="39" y="122"/>
                  </a:lnTo>
                  <a:lnTo>
                    <a:pt x="40" y="120"/>
                  </a:lnTo>
                  <a:lnTo>
                    <a:pt x="41" y="116"/>
                  </a:lnTo>
                  <a:lnTo>
                    <a:pt x="40" y="113"/>
                  </a:lnTo>
                  <a:lnTo>
                    <a:pt x="39" y="108"/>
                  </a:lnTo>
                  <a:lnTo>
                    <a:pt x="39" y="107"/>
                  </a:lnTo>
                  <a:lnTo>
                    <a:pt x="53" y="103"/>
                  </a:lnTo>
                  <a:lnTo>
                    <a:pt x="77" y="95"/>
                  </a:lnTo>
                  <a:lnTo>
                    <a:pt x="81" y="94"/>
                  </a:lnTo>
                  <a:lnTo>
                    <a:pt x="92" y="90"/>
                  </a:lnTo>
                  <a:lnTo>
                    <a:pt x="106" y="85"/>
                  </a:lnTo>
                  <a:lnTo>
                    <a:pt x="121" y="81"/>
                  </a:lnTo>
                  <a:lnTo>
                    <a:pt x="129" y="79"/>
                  </a:lnTo>
                  <a:lnTo>
                    <a:pt x="140" y="71"/>
                  </a:lnTo>
                  <a:lnTo>
                    <a:pt x="142" y="70"/>
                  </a:lnTo>
                  <a:lnTo>
                    <a:pt x="145" y="64"/>
                  </a:lnTo>
                  <a:lnTo>
                    <a:pt x="149" y="60"/>
                  </a:lnTo>
                  <a:lnTo>
                    <a:pt x="155" y="50"/>
                  </a:lnTo>
                  <a:lnTo>
                    <a:pt x="158" y="46"/>
                  </a:lnTo>
                  <a:lnTo>
                    <a:pt x="162" y="45"/>
                  </a:lnTo>
                  <a:lnTo>
                    <a:pt x="164" y="43"/>
                  </a:lnTo>
                  <a:lnTo>
                    <a:pt x="175" y="40"/>
                  </a:lnTo>
                  <a:lnTo>
                    <a:pt x="182" y="39"/>
                  </a:lnTo>
                  <a:lnTo>
                    <a:pt x="195" y="31"/>
                  </a:lnTo>
                  <a:lnTo>
                    <a:pt x="204" y="26"/>
                  </a:lnTo>
                  <a:lnTo>
                    <a:pt x="218" y="15"/>
                  </a:lnTo>
                  <a:lnTo>
                    <a:pt x="230" y="11"/>
                  </a:lnTo>
                  <a:lnTo>
                    <a:pt x="235" y="11"/>
                  </a:lnTo>
                  <a:lnTo>
                    <a:pt x="242" y="10"/>
                  </a:lnTo>
                  <a:lnTo>
                    <a:pt x="246" y="10"/>
                  </a:lnTo>
                  <a:lnTo>
                    <a:pt x="249" y="9"/>
                  </a:lnTo>
                  <a:lnTo>
                    <a:pt x="255" y="6"/>
                  </a:lnTo>
                  <a:lnTo>
                    <a:pt x="274" y="2"/>
                  </a:lnTo>
                  <a:lnTo>
                    <a:pt x="280" y="2"/>
                  </a:lnTo>
                  <a:lnTo>
                    <a:pt x="290" y="0"/>
                  </a:lnTo>
                  <a:lnTo>
                    <a:pt x="296" y="0"/>
                  </a:lnTo>
                  <a:lnTo>
                    <a:pt x="302" y="2"/>
                  </a:lnTo>
                  <a:lnTo>
                    <a:pt x="310" y="4"/>
                  </a:lnTo>
                  <a:lnTo>
                    <a:pt x="329" y="18"/>
                  </a:lnTo>
                  <a:lnTo>
                    <a:pt x="332" y="20"/>
                  </a:lnTo>
                  <a:lnTo>
                    <a:pt x="332" y="21"/>
                  </a:lnTo>
                  <a:lnTo>
                    <a:pt x="333" y="24"/>
                  </a:lnTo>
                  <a:lnTo>
                    <a:pt x="332" y="25"/>
                  </a:lnTo>
                  <a:lnTo>
                    <a:pt x="327" y="25"/>
                  </a:lnTo>
                  <a:lnTo>
                    <a:pt x="321" y="15"/>
                  </a:lnTo>
                  <a:lnTo>
                    <a:pt x="317" y="14"/>
                  </a:lnTo>
                  <a:lnTo>
                    <a:pt x="301" y="6"/>
                  </a:lnTo>
                  <a:lnTo>
                    <a:pt x="301" y="10"/>
                  </a:lnTo>
                  <a:lnTo>
                    <a:pt x="305" y="16"/>
                  </a:lnTo>
                  <a:lnTo>
                    <a:pt x="305" y="20"/>
                  </a:lnTo>
                  <a:lnTo>
                    <a:pt x="306" y="21"/>
                  </a:lnTo>
                  <a:lnTo>
                    <a:pt x="308" y="20"/>
                  </a:lnTo>
                  <a:lnTo>
                    <a:pt x="310" y="21"/>
                  </a:lnTo>
                  <a:lnTo>
                    <a:pt x="316" y="35"/>
                  </a:lnTo>
                  <a:lnTo>
                    <a:pt x="316" y="41"/>
                  </a:lnTo>
                  <a:lnTo>
                    <a:pt x="320" y="44"/>
                  </a:lnTo>
                  <a:lnTo>
                    <a:pt x="318" y="46"/>
                  </a:lnTo>
                  <a:lnTo>
                    <a:pt x="318" y="48"/>
                  </a:lnTo>
                  <a:lnTo>
                    <a:pt x="322" y="51"/>
                  </a:lnTo>
                  <a:lnTo>
                    <a:pt x="325" y="51"/>
                  </a:lnTo>
                  <a:lnTo>
                    <a:pt x="329" y="54"/>
                  </a:lnTo>
                  <a:lnTo>
                    <a:pt x="339" y="54"/>
                  </a:lnTo>
                  <a:lnTo>
                    <a:pt x="346" y="55"/>
                  </a:lnTo>
                  <a:lnTo>
                    <a:pt x="352" y="54"/>
                  </a:lnTo>
                  <a:lnTo>
                    <a:pt x="369" y="50"/>
                  </a:lnTo>
                  <a:lnTo>
                    <a:pt x="372" y="49"/>
                  </a:lnTo>
                  <a:lnTo>
                    <a:pt x="375" y="48"/>
                  </a:lnTo>
                  <a:lnTo>
                    <a:pt x="384" y="41"/>
                  </a:lnTo>
                  <a:lnTo>
                    <a:pt x="395" y="31"/>
                  </a:lnTo>
                  <a:lnTo>
                    <a:pt x="403" y="20"/>
                  </a:lnTo>
                  <a:lnTo>
                    <a:pt x="403" y="20"/>
                  </a:lnTo>
                  <a:lnTo>
                    <a:pt x="405" y="16"/>
                  </a:lnTo>
                  <a:lnTo>
                    <a:pt x="407" y="14"/>
                  </a:lnTo>
                  <a:lnTo>
                    <a:pt x="408" y="14"/>
                  </a:lnTo>
                  <a:lnTo>
                    <a:pt x="409" y="15"/>
                  </a:lnTo>
                  <a:lnTo>
                    <a:pt x="408" y="16"/>
                  </a:lnTo>
                  <a:lnTo>
                    <a:pt x="405" y="18"/>
                  </a:lnTo>
                  <a:lnTo>
                    <a:pt x="405" y="19"/>
                  </a:lnTo>
                  <a:lnTo>
                    <a:pt x="404" y="24"/>
                  </a:lnTo>
                  <a:lnTo>
                    <a:pt x="399" y="30"/>
                  </a:lnTo>
                  <a:lnTo>
                    <a:pt x="395" y="36"/>
                  </a:lnTo>
                  <a:lnTo>
                    <a:pt x="392" y="39"/>
                  </a:lnTo>
                  <a:lnTo>
                    <a:pt x="389" y="41"/>
                  </a:lnTo>
                  <a:lnTo>
                    <a:pt x="388" y="43"/>
                  </a:lnTo>
                  <a:lnTo>
                    <a:pt x="385" y="45"/>
                  </a:lnTo>
                  <a:lnTo>
                    <a:pt x="382" y="49"/>
                  </a:lnTo>
                  <a:lnTo>
                    <a:pt x="371" y="54"/>
                  </a:lnTo>
                  <a:lnTo>
                    <a:pt x="367" y="55"/>
                  </a:lnTo>
                  <a:lnTo>
                    <a:pt x="366" y="56"/>
                  </a:lnTo>
                  <a:lnTo>
                    <a:pt x="364" y="64"/>
                  </a:lnTo>
                  <a:lnTo>
                    <a:pt x="366" y="64"/>
                  </a:lnTo>
                  <a:lnTo>
                    <a:pt x="369" y="61"/>
                  </a:lnTo>
                  <a:lnTo>
                    <a:pt x="374" y="65"/>
                  </a:lnTo>
                  <a:lnTo>
                    <a:pt x="375" y="66"/>
                  </a:lnTo>
                  <a:lnTo>
                    <a:pt x="377" y="66"/>
                  </a:lnTo>
                  <a:lnTo>
                    <a:pt x="379" y="64"/>
                  </a:lnTo>
                  <a:lnTo>
                    <a:pt x="379" y="59"/>
                  </a:lnTo>
                  <a:lnTo>
                    <a:pt x="382" y="56"/>
                  </a:lnTo>
                  <a:lnTo>
                    <a:pt x="387" y="52"/>
                  </a:lnTo>
                  <a:lnTo>
                    <a:pt x="397" y="45"/>
                  </a:lnTo>
                  <a:lnTo>
                    <a:pt x="400" y="41"/>
                  </a:lnTo>
                  <a:lnTo>
                    <a:pt x="402" y="38"/>
                  </a:lnTo>
                  <a:lnTo>
                    <a:pt x="405" y="34"/>
                  </a:lnTo>
                  <a:lnTo>
                    <a:pt x="407" y="34"/>
                  </a:lnTo>
                  <a:lnTo>
                    <a:pt x="407" y="34"/>
                  </a:lnTo>
                  <a:lnTo>
                    <a:pt x="412" y="36"/>
                  </a:lnTo>
                  <a:lnTo>
                    <a:pt x="420" y="40"/>
                  </a:lnTo>
                  <a:lnTo>
                    <a:pt x="425" y="41"/>
                  </a:lnTo>
                  <a:lnTo>
                    <a:pt x="426" y="41"/>
                  </a:lnTo>
                  <a:lnTo>
                    <a:pt x="429" y="43"/>
                  </a:lnTo>
                  <a:lnTo>
                    <a:pt x="443" y="43"/>
                  </a:lnTo>
                  <a:lnTo>
                    <a:pt x="469" y="44"/>
                  </a:lnTo>
                  <a:lnTo>
                    <a:pt x="481" y="45"/>
                  </a:lnTo>
                  <a:lnTo>
                    <a:pt x="495" y="44"/>
                  </a:lnTo>
                  <a:lnTo>
                    <a:pt x="500" y="44"/>
                  </a:lnTo>
                  <a:lnTo>
                    <a:pt x="506" y="44"/>
                  </a:lnTo>
                  <a:lnTo>
                    <a:pt x="517" y="44"/>
                  </a:lnTo>
                  <a:lnTo>
                    <a:pt x="527" y="43"/>
                  </a:lnTo>
                  <a:lnTo>
                    <a:pt x="531" y="41"/>
                  </a:lnTo>
                  <a:lnTo>
                    <a:pt x="536" y="39"/>
                  </a:lnTo>
                  <a:lnTo>
                    <a:pt x="552" y="38"/>
                  </a:lnTo>
                  <a:lnTo>
                    <a:pt x="562" y="35"/>
                  </a:lnTo>
                  <a:lnTo>
                    <a:pt x="573" y="33"/>
                  </a:lnTo>
                  <a:lnTo>
                    <a:pt x="578" y="30"/>
                  </a:lnTo>
                  <a:lnTo>
                    <a:pt x="589" y="29"/>
                  </a:lnTo>
                  <a:lnTo>
                    <a:pt x="599" y="29"/>
                  </a:lnTo>
                  <a:lnTo>
                    <a:pt x="612" y="25"/>
                  </a:lnTo>
                  <a:lnTo>
                    <a:pt x="618" y="21"/>
                  </a:lnTo>
                  <a:lnTo>
                    <a:pt x="628" y="20"/>
                  </a:lnTo>
                  <a:lnTo>
                    <a:pt x="632" y="21"/>
                  </a:lnTo>
                  <a:lnTo>
                    <a:pt x="634" y="21"/>
                  </a:lnTo>
                  <a:lnTo>
                    <a:pt x="635" y="23"/>
                  </a:lnTo>
                  <a:lnTo>
                    <a:pt x="643" y="28"/>
                  </a:lnTo>
                  <a:lnTo>
                    <a:pt x="650" y="28"/>
                  </a:lnTo>
                  <a:lnTo>
                    <a:pt x="652" y="29"/>
                  </a:lnTo>
                  <a:lnTo>
                    <a:pt x="658" y="30"/>
                  </a:lnTo>
                  <a:lnTo>
                    <a:pt x="661" y="31"/>
                  </a:lnTo>
                  <a:lnTo>
                    <a:pt x="666" y="34"/>
                  </a:lnTo>
                  <a:lnTo>
                    <a:pt x="669" y="36"/>
                  </a:lnTo>
                  <a:lnTo>
                    <a:pt x="670" y="40"/>
                  </a:lnTo>
                  <a:lnTo>
                    <a:pt x="671" y="44"/>
                  </a:lnTo>
                  <a:lnTo>
                    <a:pt x="673" y="46"/>
                  </a:lnTo>
                  <a:lnTo>
                    <a:pt x="675" y="50"/>
                  </a:lnTo>
                  <a:lnTo>
                    <a:pt x="679" y="67"/>
                  </a:lnTo>
                  <a:lnTo>
                    <a:pt x="680" y="69"/>
                  </a:lnTo>
                  <a:lnTo>
                    <a:pt x="680" y="71"/>
                  </a:lnTo>
                  <a:lnTo>
                    <a:pt x="683" y="77"/>
                  </a:lnTo>
                  <a:lnTo>
                    <a:pt x="685" y="89"/>
                  </a:lnTo>
                  <a:lnTo>
                    <a:pt x="688" y="97"/>
                  </a:lnTo>
                  <a:lnTo>
                    <a:pt x="695" y="115"/>
                  </a:lnTo>
                  <a:lnTo>
                    <a:pt x="696" y="120"/>
                  </a:lnTo>
                  <a:lnTo>
                    <a:pt x="700" y="130"/>
                  </a:lnTo>
                  <a:lnTo>
                    <a:pt x="704" y="136"/>
                  </a:lnTo>
                  <a:lnTo>
                    <a:pt x="706" y="146"/>
                  </a:lnTo>
                  <a:lnTo>
                    <a:pt x="716" y="161"/>
                  </a:lnTo>
                  <a:lnTo>
                    <a:pt x="717" y="164"/>
                  </a:lnTo>
                  <a:lnTo>
                    <a:pt x="717" y="168"/>
                  </a:lnTo>
                  <a:lnTo>
                    <a:pt x="716" y="174"/>
                  </a:lnTo>
                  <a:lnTo>
                    <a:pt x="716" y="176"/>
                  </a:lnTo>
                  <a:lnTo>
                    <a:pt x="722" y="179"/>
                  </a:lnTo>
                  <a:lnTo>
                    <a:pt x="724" y="182"/>
                  </a:lnTo>
                  <a:lnTo>
                    <a:pt x="725" y="183"/>
                  </a:lnTo>
                  <a:lnTo>
                    <a:pt x="725" y="192"/>
                  </a:lnTo>
                  <a:lnTo>
                    <a:pt x="727" y="205"/>
                  </a:lnTo>
                  <a:lnTo>
                    <a:pt x="727" y="209"/>
                  </a:lnTo>
                  <a:lnTo>
                    <a:pt x="727" y="214"/>
                  </a:lnTo>
                  <a:lnTo>
                    <a:pt x="726" y="219"/>
                  </a:lnTo>
                  <a:lnTo>
                    <a:pt x="720" y="225"/>
                  </a:lnTo>
                  <a:lnTo>
                    <a:pt x="714" y="230"/>
                  </a:lnTo>
                  <a:lnTo>
                    <a:pt x="700" y="238"/>
                  </a:lnTo>
                  <a:lnTo>
                    <a:pt x="696" y="241"/>
                  </a:lnTo>
                  <a:lnTo>
                    <a:pt x="693" y="245"/>
                  </a:lnTo>
                  <a:lnTo>
                    <a:pt x="691" y="246"/>
                  </a:lnTo>
                  <a:lnTo>
                    <a:pt x="681" y="264"/>
                  </a:lnTo>
                  <a:lnTo>
                    <a:pt x="679" y="269"/>
                  </a:lnTo>
                  <a:lnTo>
                    <a:pt x="679" y="274"/>
                  </a:lnTo>
                  <a:lnTo>
                    <a:pt x="680" y="278"/>
                  </a:lnTo>
                  <a:lnTo>
                    <a:pt x="683" y="282"/>
                  </a:lnTo>
                  <a:lnTo>
                    <a:pt x="683" y="282"/>
                  </a:lnTo>
                  <a:lnTo>
                    <a:pt x="688" y="282"/>
                  </a:lnTo>
                  <a:lnTo>
                    <a:pt x="693" y="282"/>
                  </a:lnTo>
                  <a:lnTo>
                    <a:pt x="700" y="286"/>
                  </a:lnTo>
                  <a:lnTo>
                    <a:pt x="705" y="291"/>
                  </a:lnTo>
                  <a:lnTo>
                    <a:pt x="709" y="294"/>
                  </a:lnTo>
                  <a:lnTo>
                    <a:pt x="710" y="295"/>
                  </a:lnTo>
                  <a:lnTo>
                    <a:pt x="712" y="299"/>
                  </a:lnTo>
                  <a:lnTo>
                    <a:pt x="716" y="299"/>
                  </a:lnTo>
                  <a:lnTo>
                    <a:pt x="717" y="300"/>
                  </a:lnTo>
                  <a:lnTo>
                    <a:pt x="719" y="301"/>
                  </a:lnTo>
                  <a:lnTo>
                    <a:pt x="720" y="309"/>
                  </a:lnTo>
                  <a:lnTo>
                    <a:pt x="721" y="312"/>
                  </a:lnTo>
                  <a:lnTo>
                    <a:pt x="721" y="322"/>
                  </a:lnTo>
                  <a:lnTo>
                    <a:pt x="721" y="325"/>
                  </a:lnTo>
                  <a:lnTo>
                    <a:pt x="722" y="331"/>
                  </a:lnTo>
                  <a:lnTo>
                    <a:pt x="722" y="335"/>
                  </a:lnTo>
                  <a:lnTo>
                    <a:pt x="720" y="336"/>
                  </a:lnTo>
                  <a:lnTo>
                    <a:pt x="720" y="338"/>
                  </a:lnTo>
                  <a:lnTo>
                    <a:pt x="720" y="342"/>
                  </a:lnTo>
                  <a:lnTo>
                    <a:pt x="720" y="345"/>
                  </a:lnTo>
                  <a:lnTo>
                    <a:pt x="721" y="353"/>
                  </a:lnTo>
                  <a:lnTo>
                    <a:pt x="721" y="360"/>
                  </a:lnTo>
                  <a:lnTo>
                    <a:pt x="722" y="365"/>
                  </a:lnTo>
                  <a:lnTo>
                    <a:pt x="726" y="368"/>
                  </a:lnTo>
                  <a:lnTo>
                    <a:pt x="729" y="368"/>
                  </a:lnTo>
                  <a:lnTo>
                    <a:pt x="729" y="368"/>
                  </a:lnTo>
                  <a:lnTo>
                    <a:pt x="730" y="369"/>
                  </a:lnTo>
                  <a:lnTo>
                    <a:pt x="732" y="374"/>
                  </a:lnTo>
                  <a:lnTo>
                    <a:pt x="736" y="379"/>
                  </a:lnTo>
                  <a:lnTo>
                    <a:pt x="735" y="383"/>
                  </a:lnTo>
                  <a:lnTo>
                    <a:pt x="735" y="384"/>
                  </a:lnTo>
                  <a:lnTo>
                    <a:pt x="735" y="387"/>
                  </a:lnTo>
                  <a:lnTo>
                    <a:pt x="735" y="391"/>
                  </a:lnTo>
                  <a:lnTo>
                    <a:pt x="740" y="398"/>
                  </a:lnTo>
                  <a:lnTo>
                    <a:pt x="747" y="403"/>
                  </a:lnTo>
                  <a:lnTo>
                    <a:pt x="751" y="407"/>
                  </a:lnTo>
                  <a:lnTo>
                    <a:pt x="755" y="412"/>
                  </a:lnTo>
                  <a:lnTo>
                    <a:pt x="768" y="432"/>
                  </a:lnTo>
                  <a:lnTo>
                    <a:pt x="768" y="433"/>
                  </a:lnTo>
                  <a:lnTo>
                    <a:pt x="770" y="435"/>
                  </a:lnTo>
                  <a:lnTo>
                    <a:pt x="773" y="438"/>
                  </a:lnTo>
                  <a:lnTo>
                    <a:pt x="777" y="439"/>
                  </a:lnTo>
                  <a:lnTo>
                    <a:pt x="778" y="442"/>
                  </a:lnTo>
                  <a:lnTo>
                    <a:pt x="768" y="444"/>
                  </a:lnTo>
                  <a:lnTo>
                    <a:pt x="767" y="447"/>
                  </a:lnTo>
                  <a:lnTo>
                    <a:pt x="767" y="448"/>
                  </a:lnTo>
                  <a:lnTo>
                    <a:pt x="771" y="452"/>
                  </a:lnTo>
                  <a:lnTo>
                    <a:pt x="771" y="455"/>
                  </a:lnTo>
                  <a:lnTo>
                    <a:pt x="773" y="458"/>
                  </a:lnTo>
                  <a:lnTo>
                    <a:pt x="776" y="458"/>
                  </a:lnTo>
                  <a:lnTo>
                    <a:pt x="778" y="459"/>
                  </a:lnTo>
                  <a:lnTo>
                    <a:pt x="778" y="461"/>
                  </a:lnTo>
                  <a:lnTo>
                    <a:pt x="778" y="465"/>
                  </a:lnTo>
                  <a:lnTo>
                    <a:pt x="783" y="475"/>
                  </a:lnTo>
                  <a:lnTo>
                    <a:pt x="782" y="481"/>
                  </a:lnTo>
                  <a:lnTo>
                    <a:pt x="780" y="485"/>
                  </a:lnTo>
                  <a:lnTo>
                    <a:pt x="777" y="489"/>
                  </a:lnTo>
                  <a:lnTo>
                    <a:pt x="773" y="493"/>
                  </a:lnTo>
                  <a:lnTo>
                    <a:pt x="756" y="500"/>
                  </a:lnTo>
                  <a:lnTo>
                    <a:pt x="756" y="503"/>
                  </a:lnTo>
                  <a:lnTo>
                    <a:pt x="754" y="509"/>
                  </a:lnTo>
                  <a:lnTo>
                    <a:pt x="749" y="517"/>
                  </a:lnTo>
                  <a:lnTo>
                    <a:pt x="736" y="532"/>
                  </a:lnTo>
                  <a:lnTo>
                    <a:pt x="731" y="539"/>
                  </a:lnTo>
                  <a:lnTo>
                    <a:pt x="726" y="545"/>
                  </a:lnTo>
                  <a:lnTo>
                    <a:pt x="711" y="571"/>
                  </a:lnTo>
                  <a:lnTo>
                    <a:pt x="709" y="576"/>
                  </a:lnTo>
                  <a:lnTo>
                    <a:pt x="704" y="585"/>
                  </a:lnTo>
                  <a:lnTo>
                    <a:pt x="701" y="588"/>
                  </a:lnTo>
                  <a:lnTo>
                    <a:pt x="700" y="592"/>
                  </a:lnTo>
                  <a:lnTo>
                    <a:pt x="699" y="596"/>
                  </a:lnTo>
                  <a:lnTo>
                    <a:pt x="693" y="603"/>
                  </a:lnTo>
                  <a:lnTo>
                    <a:pt x="689" y="611"/>
                  </a:lnTo>
                  <a:lnTo>
                    <a:pt x="686" y="617"/>
                  </a:lnTo>
                  <a:lnTo>
                    <a:pt x="686" y="621"/>
                  </a:lnTo>
                  <a:lnTo>
                    <a:pt x="688" y="623"/>
                  </a:lnTo>
                  <a:lnTo>
                    <a:pt x="690" y="626"/>
                  </a:lnTo>
                  <a:lnTo>
                    <a:pt x="695" y="644"/>
                  </a:lnTo>
                  <a:lnTo>
                    <a:pt x="698" y="653"/>
                  </a:lnTo>
                  <a:lnTo>
                    <a:pt x="698" y="662"/>
                  </a:lnTo>
                  <a:lnTo>
                    <a:pt x="705" y="668"/>
                  </a:lnTo>
                  <a:lnTo>
                    <a:pt x="709" y="670"/>
                  </a:lnTo>
                  <a:lnTo>
                    <a:pt x="712" y="672"/>
                  </a:lnTo>
                  <a:lnTo>
                    <a:pt x="714" y="674"/>
                  </a:lnTo>
                  <a:lnTo>
                    <a:pt x="715" y="679"/>
                  </a:lnTo>
                  <a:lnTo>
                    <a:pt x="712" y="682"/>
                  </a:lnTo>
                  <a:lnTo>
                    <a:pt x="710" y="683"/>
                  </a:lnTo>
                  <a:lnTo>
                    <a:pt x="693" y="682"/>
                  </a:lnTo>
                  <a:lnTo>
                    <a:pt x="688" y="679"/>
                  </a:lnTo>
                  <a:lnTo>
                    <a:pt x="686" y="679"/>
                  </a:lnTo>
                  <a:lnTo>
                    <a:pt x="685" y="678"/>
                  </a:lnTo>
                  <a:lnTo>
                    <a:pt x="680" y="679"/>
                  </a:lnTo>
                  <a:lnTo>
                    <a:pt x="678" y="679"/>
                  </a:lnTo>
                  <a:lnTo>
                    <a:pt x="676" y="679"/>
                  </a:lnTo>
                  <a:lnTo>
                    <a:pt x="670" y="675"/>
                  </a:lnTo>
                  <a:lnTo>
                    <a:pt x="669" y="675"/>
                  </a:lnTo>
                  <a:lnTo>
                    <a:pt x="666" y="674"/>
                  </a:lnTo>
                  <a:lnTo>
                    <a:pt x="663" y="670"/>
                  </a:lnTo>
                  <a:lnTo>
                    <a:pt x="660" y="670"/>
                  </a:lnTo>
                  <a:lnTo>
                    <a:pt x="653" y="669"/>
                  </a:lnTo>
                  <a:lnTo>
                    <a:pt x="649" y="668"/>
                  </a:lnTo>
                  <a:lnTo>
                    <a:pt x="648" y="665"/>
                  </a:lnTo>
                  <a:lnTo>
                    <a:pt x="645" y="663"/>
                  </a:lnTo>
                  <a:lnTo>
                    <a:pt x="644" y="660"/>
                  </a:lnTo>
                  <a:lnTo>
                    <a:pt x="644" y="657"/>
                  </a:lnTo>
                  <a:lnTo>
                    <a:pt x="643" y="654"/>
                  </a:lnTo>
                  <a:lnTo>
                    <a:pt x="640" y="652"/>
                  </a:lnTo>
                  <a:lnTo>
                    <a:pt x="634" y="650"/>
                  </a:lnTo>
                  <a:lnTo>
                    <a:pt x="630" y="649"/>
                  </a:lnTo>
                  <a:lnTo>
                    <a:pt x="629" y="649"/>
                  </a:lnTo>
                  <a:lnTo>
                    <a:pt x="627" y="650"/>
                  </a:lnTo>
                  <a:lnTo>
                    <a:pt x="620" y="647"/>
                  </a:lnTo>
                  <a:lnTo>
                    <a:pt x="614" y="644"/>
                  </a:lnTo>
                  <a:lnTo>
                    <a:pt x="609" y="644"/>
                  </a:lnTo>
                  <a:lnTo>
                    <a:pt x="606" y="647"/>
                  </a:lnTo>
                  <a:lnTo>
                    <a:pt x="599" y="650"/>
                  </a:lnTo>
                  <a:lnTo>
                    <a:pt x="597" y="649"/>
                  </a:lnTo>
                  <a:lnTo>
                    <a:pt x="592" y="648"/>
                  </a:lnTo>
                  <a:lnTo>
                    <a:pt x="588" y="647"/>
                  </a:lnTo>
                  <a:lnTo>
                    <a:pt x="582" y="649"/>
                  </a:lnTo>
                  <a:lnTo>
                    <a:pt x="581" y="652"/>
                  </a:lnTo>
                  <a:lnTo>
                    <a:pt x="582" y="653"/>
                  </a:lnTo>
                  <a:lnTo>
                    <a:pt x="581" y="653"/>
                  </a:lnTo>
                  <a:lnTo>
                    <a:pt x="567" y="653"/>
                  </a:lnTo>
                  <a:lnTo>
                    <a:pt x="567" y="654"/>
                  </a:lnTo>
                  <a:lnTo>
                    <a:pt x="568" y="658"/>
                  </a:lnTo>
                  <a:lnTo>
                    <a:pt x="565" y="660"/>
                  </a:lnTo>
                  <a:lnTo>
                    <a:pt x="563" y="664"/>
                  </a:lnTo>
                  <a:lnTo>
                    <a:pt x="562" y="665"/>
                  </a:lnTo>
                  <a:lnTo>
                    <a:pt x="561" y="667"/>
                  </a:lnTo>
                  <a:lnTo>
                    <a:pt x="556" y="665"/>
                  </a:lnTo>
                  <a:lnTo>
                    <a:pt x="551" y="664"/>
                  </a:lnTo>
                  <a:lnTo>
                    <a:pt x="547" y="660"/>
                  </a:lnTo>
                  <a:lnTo>
                    <a:pt x="546" y="658"/>
                  </a:lnTo>
                  <a:lnTo>
                    <a:pt x="545" y="657"/>
                  </a:lnTo>
                  <a:lnTo>
                    <a:pt x="543" y="657"/>
                  </a:lnTo>
                  <a:lnTo>
                    <a:pt x="541" y="657"/>
                  </a:lnTo>
                  <a:lnTo>
                    <a:pt x="535" y="657"/>
                  </a:lnTo>
                  <a:lnTo>
                    <a:pt x="531" y="659"/>
                  </a:lnTo>
                  <a:lnTo>
                    <a:pt x="527" y="660"/>
                  </a:lnTo>
                  <a:lnTo>
                    <a:pt x="515" y="659"/>
                  </a:lnTo>
                  <a:lnTo>
                    <a:pt x="510" y="662"/>
                  </a:lnTo>
                  <a:lnTo>
                    <a:pt x="507" y="668"/>
                  </a:lnTo>
                  <a:lnTo>
                    <a:pt x="502" y="669"/>
                  </a:lnTo>
                  <a:lnTo>
                    <a:pt x="500" y="670"/>
                  </a:lnTo>
                  <a:lnTo>
                    <a:pt x="499" y="672"/>
                  </a:lnTo>
                  <a:lnTo>
                    <a:pt x="495" y="674"/>
                  </a:lnTo>
                  <a:lnTo>
                    <a:pt x="494" y="677"/>
                  </a:lnTo>
                  <a:lnTo>
                    <a:pt x="494" y="685"/>
                  </a:lnTo>
                  <a:lnTo>
                    <a:pt x="491" y="687"/>
                  </a:lnTo>
                  <a:lnTo>
                    <a:pt x="489" y="688"/>
                  </a:lnTo>
                  <a:lnTo>
                    <a:pt x="481" y="685"/>
                  </a:lnTo>
                  <a:lnTo>
                    <a:pt x="480" y="685"/>
                  </a:lnTo>
                  <a:lnTo>
                    <a:pt x="477" y="687"/>
                  </a:lnTo>
                  <a:lnTo>
                    <a:pt x="476" y="689"/>
                  </a:lnTo>
                  <a:lnTo>
                    <a:pt x="472" y="691"/>
                  </a:lnTo>
                  <a:lnTo>
                    <a:pt x="470" y="691"/>
                  </a:lnTo>
                  <a:lnTo>
                    <a:pt x="469" y="691"/>
                  </a:lnTo>
                  <a:lnTo>
                    <a:pt x="469" y="690"/>
                  </a:lnTo>
                  <a:lnTo>
                    <a:pt x="468" y="688"/>
                  </a:lnTo>
                  <a:lnTo>
                    <a:pt x="466" y="679"/>
                  </a:lnTo>
                  <a:lnTo>
                    <a:pt x="465" y="675"/>
                  </a:lnTo>
                  <a:lnTo>
                    <a:pt x="464" y="672"/>
                  </a:lnTo>
                  <a:lnTo>
                    <a:pt x="461" y="670"/>
                  </a:lnTo>
                  <a:lnTo>
                    <a:pt x="459" y="669"/>
                  </a:lnTo>
                  <a:lnTo>
                    <a:pt x="453" y="668"/>
                  </a:lnTo>
                  <a:lnTo>
                    <a:pt x="450" y="667"/>
                  </a:lnTo>
                  <a:lnTo>
                    <a:pt x="448" y="662"/>
                  </a:lnTo>
                  <a:lnTo>
                    <a:pt x="445" y="655"/>
                  </a:lnTo>
                  <a:lnTo>
                    <a:pt x="444" y="653"/>
                  </a:lnTo>
                  <a:lnTo>
                    <a:pt x="438" y="644"/>
                  </a:lnTo>
                  <a:lnTo>
                    <a:pt x="428" y="650"/>
                  </a:lnTo>
                  <a:lnTo>
                    <a:pt x="428" y="654"/>
                  </a:lnTo>
                  <a:lnTo>
                    <a:pt x="422" y="659"/>
                  </a:lnTo>
                  <a:lnTo>
                    <a:pt x="420" y="660"/>
                  </a:lnTo>
                  <a:lnTo>
                    <a:pt x="419" y="665"/>
                  </a:lnTo>
                  <a:lnTo>
                    <a:pt x="419" y="667"/>
                  </a:lnTo>
                  <a:lnTo>
                    <a:pt x="418" y="669"/>
                  </a:lnTo>
                  <a:lnTo>
                    <a:pt x="418" y="670"/>
                  </a:lnTo>
                  <a:lnTo>
                    <a:pt x="415" y="673"/>
                  </a:lnTo>
                  <a:lnTo>
                    <a:pt x="414" y="673"/>
                  </a:lnTo>
                  <a:lnTo>
                    <a:pt x="407" y="673"/>
                  </a:lnTo>
                  <a:lnTo>
                    <a:pt x="405" y="675"/>
                  </a:lnTo>
                  <a:lnTo>
                    <a:pt x="402" y="674"/>
                  </a:lnTo>
                  <a:lnTo>
                    <a:pt x="399" y="670"/>
                  </a:lnTo>
                  <a:lnTo>
                    <a:pt x="398" y="664"/>
                  </a:lnTo>
                  <a:lnTo>
                    <a:pt x="398" y="663"/>
                  </a:lnTo>
                  <a:lnTo>
                    <a:pt x="398" y="659"/>
                  </a:lnTo>
                  <a:lnTo>
                    <a:pt x="390" y="655"/>
                  </a:lnTo>
                  <a:lnTo>
                    <a:pt x="390" y="653"/>
                  </a:lnTo>
                  <a:lnTo>
                    <a:pt x="389" y="650"/>
                  </a:lnTo>
                  <a:lnTo>
                    <a:pt x="387" y="648"/>
                  </a:lnTo>
                  <a:lnTo>
                    <a:pt x="377" y="638"/>
                  </a:lnTo>
                  <a:lnTo>
                    <a:pt x="373" y="636"/>
                  </a:lnTo>
                  <a:lnTo>
                    <a:pt x="368" y="633"/>
                  </a:lnTo>
                  <a:lnTo>
                    <a:pt x="367" y="632"/>
                  </a:lnTo>
                  <a:lnTo>
                    <a:pt x="361" y="613"/>
                  </a:lnTo>
                  <a:lnTo>
                    <a:pt x="354" y="611"/>
                  </a:lnTo>
                  <a:lnTo>
                    <a:pt x="341" y="606"/>
                  </a:lnTo>
                  <a:lnTo>
                    <a:pt x="328" y="603"/>
                  </a:lnTo>
                  <a:lnTo>
                    <a:pt x="321" y="599"/>
                  </a:lnTo>
                  <a:lnTo>
                    <a:pt x="318" y="599"/>
                  </a:lnTo>
                  <a:lnTo>
                    <a:pt x="317" y="599"/>
                  </a:lnTo>
                  <a:lnTo>
                    <a:pt x="315" y="599"/>
                  </a:lnTo>
                  <a:lnTo>
                    <a:pt x="313" y="599"/>
                  </a:lnTo>
                  <a:lnTo>
                    <a:pt x="313" y="602"/>
                  </a:lnTo>
                  <a:lnTo>
                    <a:pt x="313" y="603"/>
                  </a:lnTo>
                  <a:lnTo>
                    <a:pt x="311" y="604"/>
                  </a:lnTo>
                  <a:lnTo>
                    <a:pt x="307" y="604"/>
                  </a:lnTo>
                  <a:lnTo>
                    <a:pt x="305" y="604"/>
                  </a:lnTo>
                  <a:lnTo>
                    <a:pt x="302" y="603"/>
                  </a:lnTo>
                  <a:lnTo>
                    <a:pt x="301" y="602"/>
                  </a:lnTo>
                  <a:lnTo>
                    <a:pt x="300" y="601"/>
                  </a:lnTo>
                  <a:lnTo>
                    <a:pt x="291" y="590"/>
                  </a:lnTo>
                  <a:lnTo>
                    <a:pt x="290" y="588"/>
                  </a:lnTo>
                  <a:lnTo>
                    <a:pt x="287" y="586"/>
                  </a:lnTo>
                  <a:lnTo>
                    <a:pt x="285" y="586"/>
                  </a:lnTo>
                  <a:lnTo>
                    <a:pt x="285" y="585"/>
                  </a:lnTo>
                  <a:lnTo>
                    <a:pt x="287" y="582"/>
                  </a:lnTo>
                  <a:lnTo>
                    <a:pt x="293" y="578"/>
                  </a:lnTo>
                  <a:lnTo>
                    <a:pt x="296" y="577"/>
                  </a:lnTo>
                  <a:lnTo>
                    <a:pt x="296" y="570"/>
                  </a:lnTo>
                  <a:lnTo>
                    <a:pt x="293" y="563"/>
                  </a:lnTo>
                  <a:lnTo>
                    <a:pt x="291" y="563"/>
                  </a:lnTo>
                  <a:lnTo>
                    <a:pt x="290" y="563"/>
                  </a:lnTo>
                  <a:lnTo>
                    <a:pt x="285" y="567"/>
                  </a:lnTo>
                  <a:lnTo>
                    <a:pt x="275" y="571"/>
                  </a:lnTo>
                  <a:lnTo>
                    <a:pt x="267" y="568"/>
                  </a:lnTo>
                  <a:lnTo>
                    <a:pt x="264" y="570"/>
                  </a:lnTo>
                  <a:lnTo>
                    <a:pt x="262" y="571"/>
                  </a:lnTo>
                  <a:lnTo>
                    <a:pt x="260" y="565"/>
                  </a:lnTo>
                  <a:lnTo>
                    <a:pt x="256" y="562"/>
                  </a:lnTo>
                  <a:lnTo>
                    <a:pt x="249" y="561"/>
                  </a:lnTo>
                  <a:lnTo>
                    <a:pt x="245" y="558"/>
                  </a:lnTo>
                  <a:lnTo>
                    <a:pt x="242" y="558"/>
                  </a:lnTo>
                  <a:lnTo>
                    <a:pt x="240" y="558"/>
                  </a:lnTo>
                  <a:lnTo>
                    <a:pt x="231" y="555"/>
                  </a:lnTo>
                  <a:lnTo>
                    <a:pt x="226" y="555"/>
                  </a:lnTo>
                  <a:lnTo>
                    <a:pt x="224" y="555"/>
                  </a:lnTo>
                  <a:lnTo>
                    <a:pt x="223" y="556"/>
                  </a:lnTo>
                  <a:lnTo>
                    <a:pt x="223" y="558"/>
                  </a:lnTo>
                  <a:lnTo>
                    <a:pt x="230" y="567"/>
                  </a:lnTo>
                  <a:lnTo>
                    <a:pt x="237" y="573"/>
                  </a:lnTo>
                  <a:lnTo>
                    <a:pt x="239" y="580"/>
                  </a:lnTo>
                  <a:lnTo>
                    <a:pt x="228" y="586"/>
                  </a:lnTo>
                  <a:lnTo>
                    <a:pt x="219" y="597"/>
                  </a:lnTo>
                  <a:lnTo>
                    <a:pt x="216" y="597"/>
                  </a:lnTo>
                  <a:lnTo>
                    <a:pt x="214" y="596"/>
                  </a:lnTo>
                  <a:lnTo>
                    <a:pt x="208" y="595"/>
                  </a:lnTo>
                  <a:lnTo>
                    <a:pt x="201" y="590"/>
                  </a:lnTo>
                  <a:lnTo>
                    <a:pt x="198" y="585"/>
                  </a:lnTo>
                  <a:lnTo>
                    <a:pt x="196" y="582"/>
                  </a:lnTo>
                  <a:lnTo>
                    <a:pt x="194" y="576"/>
                  </a:lnTo>
                  <a:lnTo>
                    <a:pt x="193" y="575"/>
                  </a:lnTo>
                  <a:lnTo>
                    <a:pt x="191" y="572"/>
                  </a:lnTo>
                  <a:lnTo>
                    <a:pt x="178" y="563"/>
                  </a:lnTo>
                  <a:lnTo>
                    <a:pt x="170" y="561"/>
                  </a:lnTo>
                  <a:lnTo>
                    <a:pt x="169" y="560"/>
                  </a:lnTo>
                  <a:lnTo>
                    <a:pt x="168" y="558"/>
                  </a:lnTo>
                  <a:lnTo>
                    <a:pt x="165" y="555"/>
                  </a:lnTo>
                  <a:lnTo>
                    <a:pt x="167" y="552"/>
                  </a:lnTo>
                  <a:lnTo>
                    <a:pt x="167" y="552"/>
                  </a:lnTo>
                  <a:lnTo>
                    <a:pt x="174" y="550"/>
                  </a:lnTo>
                  <a:lnTo>
                    <a:pt x="174" y="549"/>
                  </a:lnTo>
                  <a:lnTo>
                    <a:pt x="177" y="545"/>
                  </a:lnTo>
                  <a:lnTo>
                    <a:pt x="182" y="542"/>
                  </a:lnTo>
                  <a:lnTo>
                    <a:pt x="185" y="537"/>
                  </a:lnTo>
                  <a:lnTo>
                    <a:pt x="183" y="532"/>
                  </a:lnTo>
                  <a:lnTo>
                    <a:pt x="179" y="530"/>
                  </a:lnTo>
                  <a:lnTo>
                    <a:pt x="172" y="525"/>
                  </a:lnTo>
                  <a:lnTo>
                    <a:pt x="168" y="526"/>
                  </a:lnTo>
                  <a:lnTo>
                    <a:pt x="164" y="527"/>
                  </a:lnTo>
                  <a:lnTo>
                    <a:pt x="157" y="530"/>
                  </a:lnTo>
                  <a:lnTo>
                    <a:pt x="155" y="532"/>
                  </a:lnTo>
                  <a:lnTo>
                    <a:pt x="153" y="534"/>
                  </a:lnTo>
                  <a:lnTo>
                    <a:pt x="152" y="532"/>
                  </a:lnTo>
                  <a:lnTo>
                    <a:pt x="148" y="529"/>
                  </a:lnTo>
                  <a:lnTo>
                    <a:pt x="144" y="529"/>
                  </a:lnTo>
                  <a:lnTo>
                    <a:pt x="140" y="531"/>
                  </a:lnTo>
                  <a:lnTo>
                    <a:pt x="139" y="532"/>
                  </a:lnTo>
                  <a:lnTo>
                    <a:pt x="132" y="527"/>
                  </a:lnTo>
                  <a:lnTo>
                    <a:pt x="126" y="522"/>
                  </a:lnTo>
                  <a:lnTo>
                    <a:pt x="118" y="520"/>
                  </a:lnTo>
                  <a:lnTo>
                    <a:pt x="113" y="519"/>
                  </a:lnTo>
                  <a:lnTo>
                    <a:pt x="94" y="510"/>
                  </a:lnTo>
                  <a:lnTo>
                    <a:pt x="92" y="506"/>
                  </a:lnTo>
                  <a:lnTo>
                    <a:pt x="92" y="501"/>
                  </a:lnTo>
                  <a:lnTo>
                    <a:pt x="91" y="499"/>
                  </a:lnTo>
                  <a:lnTo>
                    <a:pt x="90" y="498"/>
                  </a:lnTo>
                  <a:lnTo>
                    <a:pt x="87" y="495"/>
                  </a:lnTo>
                  <a:lnTo>
                    <a:pt x="83" y="494"/>
                  </a:lnTo>
                  <a:lnTo>
                    <a:pt x="83" y="493"/>
                  </a:lnTo>
                  <a:lnTo>
                    <a:pt x="82" y="490"/>
                  </a:lnTo>
                  <a:lnTo>
                    <a:pt x="80" y="490"/>
                  </a:lnTo>
                  <a:lnTo>
                    <a:pt x="77" y="493"/>
                  </a:lnTo>
                  <a:lnTo>
                    <a:pt x="70" y="491"/>
                  </a:lnTo>
                  <a:lnTo>
                    <a:pt x="68" y="493"/>
                  </a:lnTo>
                  <a:lnTo>
                    <a:pt x="67" y="494"/>
                  </a:lnTo>
                  <a:lnTo>
                    <a:pt x="67" y="494"/>
                  </a:lnTo>
                  <a:lnTo>
                    <a:pt x="65" y="493"/>
                  </a:lnTo>
                  <a:lnTo>
                    <a:pt x="65" y="489"/>
                  </a:lnTo>
                  <a:lnTo>
                    <a:pt x="70" y="469"/>
                  </a:lnTo>
                  <a:lnTo>
                    <a:pt x="71" y="460"/>
                  </a:lnTo>
                  <a:lnTo>
                    <a:pt x="71" y="454"/>
                  </a:lnTo>
                  <a:lnTo>
                    <a:pt x="68" y="448"/>
                  </a:lnTo>
                  <a:lnTo>
                    <a:pt x="66" y="444"/>
                  </a:lnTo>
                  <a:lnTo>
                    <a:pt x="65" y="440"/>
                  </a:lnTo>
                  <a:lnTo>
                    <a:pt x="62" y="435"/>
                  </a:lnTo>
                  <a:lnTo>
                    <a:pt x="58" y="432"/>
                  </a:lnTo>
                  <a:lnTo>
                    <a:pt x="48" y="425"/>
                  </a:lnTo>
                  <a:lnTo>
                    <a:pt x="47" y="424"/>
                  </a:lnTo>
                  <a:lnTo>
                    <a:pt x="47" y="422"/>
                  </a:lnTo>
                  <a:lnTo>
                    <a:pt x="48" y="415"/>
                  </a:lnTo>
                  <a:lnTo>
                    <a:pt x="47" y="411"/>
                  </a:lnTo>
                  <a:lnTo>
                    <a:pt x="47" y="409"/>
                  </a:lnTo>
                  <a:lnTo>
                    <a:pt x="44" y="406"/>
                  </a:lnTo>
                  <a:lnTo>
                    <a:pt x="41" y="401"/>
                  </a:lnTo>
                  <a:lnTo>
                    <a:pt x="39" y="397"/>
                  </a:lnTo>
                  <a:lnTo>
                    <a:pt x="39" y="392"/>
                  </a:lnTo>
                  <a:lnTo>
                    <a:pt x="37" y="388"/>
                  </a:lnTo>
                  <a:lnTo>
                    <a:pt x="36" y="387"/>
                  </a:lnTo>
                  <a:lnTo>
                    <a:pt x="42" y="373"/>
                  </a:lnTo>
                  <a:lnTo>
                    <a:pt x="45" y="369"/>
                  </a:lnTo>
                  <a:lnTo>
                    <a:pt x="45" y="363"/>
                  </a:lnTo>
                  <a:lnTo>
                    <a:pt x="45" y="360"/>
                  </a:lnTo>
                  <a:lnTo>
                    <a:pt x="44" y="355"/>
                  </a:lnTo>
                  <a:lnTo>
                    <a:pt x="42" y="345"/>
                  </a:lnTo>
                  <a:lnTo>
                    <a:pt x="39" y="330"/>
                  </a:lnTo>
                  <a:lnTo>
                    <a:pt x="34" y="322"/>
                  </a:lnTo>
                  <a:lnTo>
                    <a:pt x="34" y="317"/>
                  </a:lnTo>
                  <a:lnTo>
                    <a:pt x="36" y="307"/>
                  </a:lnTo>
                  <a:lnTo>
                    <a:pt x="37" y="305"/>
                  </a:lnTo>
                  <a:lnTo>
                    <a:pt x="37" y="302"/>
                  </a:lnTo>
                  <a:lnTo>
                    <a:pt x="37" y="299"/>
                  </a:lnTo>
                  <a:lnTo>
                    <a:pt x="30" y="291"/>
                  </a:lnTo>
                  <a:lnTo>
                    <a:pt x="27" y="286"/>
                  </a:lnTo>
                  <a:lnTo>
                    <a:pt x="25" y="281"/>
                  </a:lnTo>
                  <a:lnTo>
                    <a:pt x="14" y="273"/>
                  </a:lnTo>
                  <a:lnTo>
                    <a:pt x="9" y="269"/>
                  </a:lnTo>
                  <a:lnTo>
                    <a:pt x="5" y="268"/>
                  </a:lnTo>
                  <a:lnTo>
                    <a:pt x="2" y="266"/>
                  </a:lnTo>
                  <a:lnTo>
                    <a:pt x="1" y="264"/>
                  </a:lnTo>
                  <a:lnTo>
                    <a:pt x="0" y="25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7" name="Freeform 1682">
              <a:extLst>
                <a:ext uri="{FF2B5EF4-FFF2-40B4-BE49-F238E27FC236}">
                  <a16:creationId xmlns:a16="http://schemas.microsoft.com/office/drawing/2014/main" id="{1D8E5CE3-E077-8C08-EF37-BAE4D7FD49B9}"/>
                </a:ext>
              </a:extLst>
            </p:cNvPr>
            <p:cNvSpPr>
              <a:spLocks/>
            </p:cNvSpPr>
            <p:nvPr/>
          </p:nvSpPr>
          <p:spPr bwMode="auto">
            <a:xfrm>
              <a:off x="4124617" y="2550113"/>
              <a:ext cx="699665" cy="394609"/>
            </a:xfrm>
            <a:custGeom>
              <a:avLst/>
              <a:gdLst/>
              <a:ahLst/>
              <a:cxnLst>
                <a:cxn ang="0">
                  <a:pos x="15" y="170"/>
                </a:cxn>
                <a:cxn ang="0">
                  <a:pos x="19" y="134"/>
                </a:cxn>
                <a:cxn ang="0">
                  <a:pos x="36" y="94"/>
                </a:cxn>
                <a:cxn ang="0">
                  <a:pos x="66" y="81"/>
                </a:cxn>
                <a:cxn ang="0">
                  <a:pos x="91" y="76"/>
                </a:cxn>
                <a:cxn ang="0">
                  <a:pos x="108" y="92"/>
                </a:cxn>
                <a:cxn ang="0">
                  <a:pos x="140" y="118"/>
                </a:cxn>
                <a:cxn ang="0">
                  <a:pos x="156" y="144"/>
                </a:cxn>
                <a:cxn ang="0">
                  <a:pos x="191" y="144"/>
                </a:cxn>
                <a:cxn ang="0">
                  <a:pos x="209" y="128"/>
                </a:cxn>
                <a:cxn ang="0">
                  <a:pos x="219" y="107"/>
                </a:cxn>
                <a:cxn ang="0">
                  <a:pos x="217" y="78"/>
                </a:cxn>
                <a:cxn ang="0">
                  <a:pos x="215" y="30"/>
                </a:cxn>
                <a:cxn ang="0">
                  <a:pos x="245" y="8"/>
                </a:cxn>
                <a:cxn ang="0">
                  <a:pos x="265" y="7"/>
                </a:cxn>
                <a:cxn ang="0">
                  <a:pos x="271" y="0"/>
                </a:cxn>
                <a:cxn ang="0">
                  <a:pos x="293" y="13"/>
                </a:cxn>
                <a:cxn ang="0">
                  <a:pos x="321" y="18"/>
                </a:cxn>
                <a:cxn ang="0">
                  <a:pos x="334" y="30"/>
                </a:cxn>
                <a:cxn ang="0">
                  <a:pos x="355" y="48"/>
                </a:cxn>
                <a:cxn ang="0">
                  <a:pos x="375" y="48"/>
                </a:cxn>
                <a:cxn ang="0">
                  <a:pos x="409" y="42"/>
                </a:cxn>
                <a:cxn ang="0">
                  <a:pos x="428" y="43"/>
                </a:cxn>
                <a:cxn ang="0">
                  <a:pos x="448" y="61"/>
                </a:cxn>
                <a:cxn ang="0">
                  <a:pos x="450" y="84"/>
                </a:cxn>
                <a:cxn ang="0">
                  <a:pos x="447" y="100"/>
                </a:cxn>
                <a:cxn ang="0">
                  <a:pos x="448" y="114"/>
                </a:cxn>
                <a:cxn ang="0">
                  <a:pos x="457" y="120"/>
                </a:cxn>
                <a:cxn ang="0">
                  <a:pos x="472" y="125"/>
                </a:cxn>
                <a:cxn ang="0">
                  <a:pos x="489" y="156"/>
                </a:cxn>
                <a:cxn ang="0">
                  <a:pos x="500" y="200"/>
                </a:cxn>
                <a:cxn ang="0">
                  <a:pos x="488" y="210"/>
                </a:cxn>
                <a:cxn ang="0">
                  <a:pos x="469" y="237"/>
                </a:cxn>
                <a:cxn ang="0">
                  <a:pos x="463" y="253"/>
                </a:cxn>
                <a:cxn ang="0">
                  <a:pos x="442" y="256"/>
                </a:cxn>
                <a:cxn ang="0">
                  <a:pos x="424" y="262"/>
                </a:cxn>
                <a:cxn ang="0">
                  <a:pos x="407" y="276"/>
                </a:cxn>
                <a:cxn ang="0">
                  <a:pos x="396" y="276"/>
                </a:cxn>
                <a:cxn ang="0">
                  <a:pos x="363" y="253"/>
                </a:cxn>
                <a:cxn ang="0">
                  <a:pos x="301" y="232"/>
                </a:cxn>
                <a:cxn ang="0">
                  <a:pos x="285" y="229"/>
                </a:cxn>
                <a:cxn ang="0">
                  <a:pos x="270" y="209"/>
                </a:cxn>
                <a:cxn ang="0">
                  <a:pos x="265" y="209"/>
                </a:cxn>
                <a:cxn ang="0">
                  <a:pos x="249" y="221"/>
                </a:cxn>
                <a:cxn ang="0">
                  <a:pos x="227" y="229"/>
                </a:cxn>
                <a:cxn ang="0">
                  <a:pos x="208" y="225"/>
                </a:cxn>
                <a:cxn ang="0">
                  <a:pos x="187" y="225"/>
                </a:cxn>
                <a:cxn ang="0">
                  <a:pos x="162" y="225"/>
                </a:cxn>
                <a:cxn ang="0">
                  <a:pos x="140" y="226"/>
                </a:cxn>
                <a:cxn ang="0">
                  <a:pos x="117" y="235"/>
                </a:cxn>
                <a:cxn ang="0">
                  <a:pos x="84" y="229"/>
                </a:cxn>
                <a:cxn ang="0">
                  <a:pos x="59" y="240"/>
                </a:cxn>
                <a:cxn ang="0">
                  <a:pos x="38" y="257"/>
                </a:cxn>
                <a:cxn ang="0">
                  <a:pos x="23" y="267"/>
                </a:cxn>
                <a:cxn ang="0">
                  <a:pos x="9" y="282"/>
                </a:cxn>
                <a:cxn ang="0">
                  <a:pos x="2" y="246"/>
                </a:cxn>
              </a:cxnLst>
              <a:rect l="0" t="0" r="r" b="b"/>
              <a:pathLst>
                <a:path w="500" h="282">
                  <a:moveTo>
                    <a:pt x="0" y="226"/>
                  </a:moveTo>
                  <a:lnTo>
                    <a:pt x="0" y="187"/>
                  </a:lnTo>
                  <a:lnTo>
                    <a:pt x="3" y="185"/>
                  </a:lnTo>
                  <a:lnTo>
                    <a:pt x="14" y="174"/>
                  </a:lnTo>
                  <a:lnTo>
                    <a:pt x="15" y="170"/>
                  </a:lnTo>
                  <a:lnTo>
                    <a:pt x="18" y="168"/>
                  </a:lnTo>
                  <a:lnTo>
                    <a:pt x="18" y="164"/>
                  </a:lnTo>
                  <a:lnTo>
                    <a:pt x="19" y="158"/>
                  </a:lnTo>
                  <a:lnTo>
                    <a:pt x="20" y="151"/>
                  </a:lnTo>
                  <a:lnTo>
                    <a:pt x="19" y="134"/>
                  </a:lnTo>
                  <a:lnTo>
                    <a:pt x="19" y="128"/>
                  </a:lnTo>
                  <a:lnTo>
                    <a:pt x="20" y="123"/>
                  </a:lnTo>
                  <a:lnTo>
                    <a:pt x="21" y="117"/>
                  </a:lnTo>
                  <a:lnTo>
                    <a:pt x="28" y="109"/>
                  </a:lnTo>
                  <a:lnTo>
                    <a:pt x="36" y="94"/>
                  </a:lnTo>
                  <a:lnTo>
                    <a:pt x="41" y="88"/>
                  </a:lnTo>
                  <a:lnTo>
                    <a:pt x="50" y="87"/>
                  </a:lnTo>
                  <a:lnTo>
                    <a:pt x="54" y="86"/>
                  </a:lnTo>
                  <a:lnTo>
                    <a:pt x="59" y="84"/>
                  </a:lnTo>
                  <a:lnTo>
                    <a:pt x="66" y="81"/>
                  </a:lnTo>
                  <a:lnTo>
                    <a:pt x="75" y="72"/>
                  </a:lnTo>
                  <a:lnTo>
                    <a:pt x="84" y="67"/>
                  </a:lnTo>
                  <a:lnTo>
                    <a:pt x="89" y="62"/>
                  </a:lnTo>
                  <a:lnTo>
                    <a:pt x="91" y="63"/>
                  </a:lnTo>
                  <a:lnTo>
                    <a:pt x="91" y="76"/>
                  </a:lnTo>
                  <a:lnTo>
                    <a:pt x="91" y="79"/>
                  </a:lnTo>
                  <a:lnTo>
                    <a:pt x="100" y="87"/>
                  </a:lnTo>
                  <a:lnTo>
                    <a:pt x="104" y="89"/>
                  </a:lnTo>
                  <a:lnTo>
                    <a:pt x="106" y="89"/>
                  </a:lnTo>
                  <a:lnTo>
                    <a:pt x="108" y="92"/>
                  </a:lnTo>
                  <a:lnTo>
                    <a:pt x="123" y="100"/>
                  </a:lnTo>
                  <a:lnTo>
                    <a:pt x="130" y="104"/>
                  </a:lnTo>
                  <a:lnTo>
                    <a:pt x="133" y="108"/>
                  </a:lnTo>
                  <a:lnTo>
                    <a:pt x="137" y="113"/>
                  </a:lnTo>
                  <a:lnTo>
                    <a:pt x="140" y="118"/>
                  </a:lnTo>
                  <a:lnTo>
                    <a:pt x="140" y="119"/>
                  </a:lnTo>
                  <a:lnTo>
                    <a:pt x="142" y="129"/>
                  </a:lnTo>
                  <a:lnTo>
                    <a:pt x="142" y="132"/>
                  </a:lnTo>
                  <a:lnTo>
                    <a:pt x="153" y="143"/>
                  </a:lnTo>
                  <a:lnTo>
                    <a:pt x="156" y="144"/>
                  </a:lnTo>
                  <a:lnTo>
                    <a:pt x="162" y="144"/>
                  </a:lnTo>
                  <a:lnTo>
                    <a:pt x="172" y="148"/>
                  </a:lnTo>
                  <a:lnTo>
                    <a:pt x="181" y="148"/>
                  </a:lnTo>
                  <a:lnTo>
                    <a:pt x="186" y="146"/>
                  </a:lnTo>
                  <a:lnTo>
                    <a:pt x="191" y="144"/>
                  </a:lnTo>
                  <a:lnTo>
                    <a:pt x="196" y="141"/>
                  </a:lnTo>
                  <a:lnTo>
                    <a:pt x="199" y="139"/>
                  </a:lnTo>
                  <a:lnTo>
                    <a:pt x="204" y="139"/>
                  </a:lnTo>
                  <a:lnTo>
                    <a:pt x="204" y="133"/>
                  </a:lnTo>
                  <a:lnTo>
                    <a:pt x="209" y="128"/>
                  </a:lnTo>
                  <a:lnTo>
                    <a:pt x="212" y="123"/>
                  </a:lnTo>
                  <a:lnTo>
                    <a:pt x="215" y="119"/>
                  </a:lnTo>
                  <a:lnTo>
                    <a:pt x="218" y="114"/>
                  </a:lnTo>
                  <a:lnTo>
                    <a:pt x="219" y="112"/>
                  </a:lnTo>
                  <a:lnTo>
                    <a:pt x="219" y="107"/>
                  </a:lnTo>
                  <a:lnTo>
                    <a:pt x="219" y="100"/>
                  </a:lnTo>
                  <a:lnTo>
                    <a:pt x="219" y="91"/>
                  </a:lnTo>
                  <a:lnTo>
                    <a:pt x="218" y="84"/>
                  </a:lnTo>
                  <a:lnTo>
                    <a:pt x="218" y="81"/>
                  </a:lnTo>
                  <a:lnTo>
                    <a:pt x="217" y="78"/>
                  </a:lnTo>
                  <a:lnTo>
                    <a:pt x="210" y="61"/>
                  </a:lnTo>
                  <a:lnTo>
                    <a:pt x="209" y="54"/>
                  </a:lnTo>
                  <a:lnTo>
                    <a:pt x="207" y="33"/>
                  </a:lnTo>
                  <a:lnTo>
                    <a:pt x="213" y="32"/>
                  </a:lnTo>
                  <a:lnTo>
                    <a:pt x="215" y="30"/>
                  </a:lnTo>
                  <a:lnTo>
                    <a:pt x="217" y="27"/>
                  </a:lnTo>
                  <a:lnTo>
                    <a:pt x="217" y="26"/>
                  </a:lnTo>
                  <a:lnTo>
                    <a:pt x="224" y="22"/>
                  </a:lnTo>
                  <a:lnTo>
                    <a:pt x="238" y="12"/>
                  </a:lnTo>
                  <a:lnTo>
                    <a:pt x="245" y="8"/>
                  </a:lnTo>
                  <a:lnTo>
                    <a:pt x="250" y="2"/>
                  </a:lnTo>
                  <a:lnTo>
                    <a:pt x="254" y="1"/>
                  </a:lnTo>
                  <a:lnTo>
                    <a:pt x="255" y="0"/>
                  </a:lnTo>
                  <a:lnTo>
                    <a:pt x="261" y="6"/>
                  </a:lnTo>
                  <a:lnTo>
                    <a:pt x="265" y="7"/>
                  </a:lnTo>
                  <a:lnTo>
                    <a:pt x="266" y="7"/>
                  </a:lnTo>
                  <a:lnTo>
                    <a:pt x="268" y="6"/>
                  </a:lnTo>
                  <a:lnTo>
                    <a:pt x="268" y="5"/>
                  </a:lnTo>
                  <a:lnTo>
                    <a:pt x="269" y="1"/>
                  </a:lnTo>
                  <a:lnTo>
                    <a:pt x="271" y="0"/>
                  </a:lnTo>
                  <a:lnTo>
                    <a:pt x="273" y="2"/>
                  </a:lnTo>
                  <a:lnTo>
                    <a:pt x="275" y="5"/>
                  </a:lnTo>
                  <a:lnTo>
                    <a:pt x="289" y="10"/>
                  </a:lnTo>
                  <a:lnTo>
                    <a:pt x="291" y="12"/>
                  </a:lnTo>
                  <a:lnTo>
                    <a:pt x="293" y="13"/>
                  </a:lnTo>
                  <a:lnTo>
                    <a:pt x="297" y="12"/>
                  </a:lnTo>
                  <a:lnTo>
                    <a:pt x="306" y="17"/>
                  </a:lnTo>
                  <a:lnTo>
                    <a:pt x="311" y="20"/>
                  </a:lnTo>
                  <a:lnTo>
                    <a:pt x="316" y="18"/>
                  </a:lnTo>
                  <a:lnTo>
                    <a:pt x="321" y="18"/>
                  </a:lnTo>
                  <a:lnTo>
                    <a:pt x="322" y="20"/>
                  </a:lnTo>
                  <a:lnTo>
                    <a:pt x="325" y="25"/>
                  </a:lnTo>
                  <a:lnTo>
                    <a:pt x="326" y="26"/>
                  </a:lnTo>
                  <a:lnTo>
                    <a:pt x="331" y="28"/>
                  </a:lnTo>
                  <a:lnTo>
                    <a:pt x="334" y="30"/>
                  </a:lnTo>
                  <a:lnTo>
                    <a:pt x="334" y="32"/>
                  </a:lnTo>
                  <a:lnTo>
                    <a:pt x="335" y="33"/>
                  </a:lnTo>
                  <a:lnTo>
                    <a:pt x="340" y="40"/>
                  </a:lnTo>
                  <a:lnTo>
                    <a:pt x="345" y="42"/>
                  </a:lnTo>
                  <a:lnTo>
                    <a:pt x="355" y="48"/>
                  </a:lnTo>
                  <a:lnTo>
                    <a:pt x="357" y="51"/>
                  </a:lnTo>
                  <a:lnTo>
                    <a:pt x="363" y="52"/>
                  </a:lnTo>
                  <a:lnTo>
                    <a:pt x="367" y="52"/>
                  </a:lnTo>
                  <a:lnTo>
                    <a:pt x="370" y="51"/>
                  </a:lnTo>
                  <a:lnTo>
                    <a:pt x="375" y="48"/>
                  </a:lnTo>
                  <a:lnTo>
                    <a:pt x="380" y="42"/>
                  </a:lnTo>
                  <a:lnTo>
                    <a:pt x="383" y="38"/>
                  </a:lnTo>
                  <a:lnTo>
                    <a:pt x="391" y="41"/>
                  </a:lnTo>
                  <a:lnTo>
                    <a:pt x="399" y="41"/>
                  </a:lnTo>
                  <a:lnTo>
                    <a:pt x="409" y="42"/>
                  </a:lnTo>
                  <a:lnTo>
                    <a:pt x="411" y="43"/>
                  </a:lnTo>
                  <a:lnTo>
                    <a:pt x="416" y="43"/>
                  </a:lnTo>
                  <a:lnTo>
                    <a:pt x="419" y="42"/>
                  </a:lnTo>
                  <a:lnTo>
                    <a:pt x="424" y="42"/>
                  </a:lnTo>
                  <a:lnTo>
                    <a:pt x="428" y="43"/>
                  </a:lnTo>
                  <a:lnTo>
                    <a:pt x="427" y="52"/>
                  </a:lnTo>
                  <a:lnTo>
                    <a:pt x="428" y="54"/>
                  </a:lnTo>
                  <a:lnTo>
                    <a:pt x="435" y="54"/>
                  </a:lnTo>
                  <a:lnTo>
                    <a:pt x="444" y="58"/>
                  </a:lnTo>
                  <a:lnTo>
                    <a:pt x="448" y="61"/>
                  </a:lnTo>
                  <a:lnTo>
                    <a:pt x="452" y="66"/>
                  </a:lnTo>
                  <a:lnTo>
                    <a:pt x="453" y="72"/>
                  </a:lnTo>
                  <a:lnTo>
                    <a:pt x="453" y="76"/>
                  </a:lnTo>
                  <a:lnTo>
                    <a:pt x="452" y="78"/>
                  </a:lnTo>
                  <a:lnTo>
                    <a:pt x="450" y="84"/>
                  </a:lnTo>
                  <a:lnTo>
                    <a:pt x="448" y="87"/>
                  </a:lnTo>
                  <a:lnTo>
                    <a:pt x="445" y="89"/>
                  </a:lnTo>
                  <a:lnTo>
                    <a:pt x="447" y="92"/>
                  </a:lnTo>
                  <a:lnTo>
                    <a:pt x="447" y="94"/>
                  </a:lnTo>
                  <a:lnTo>
                    <a:pt x="447" y="100"/>
                  </a:lnTo>
                  <a:lnTo>
                    <a:pt x="448" y="103"/>
                  </a:lnTo>
                  <a:lnTo>
                    <a:pt x="452" y="105"/>
                  </a:lnTo>
                  <a:lnTo>
                    <a:pt x="452" y="108"/>
                  </a:lnTo>
                  <a:lnTo>
                    <a:pt x="449" y="113"/>
                  </a:lnTo>
                  <a:lnTo>
                    <a:pt x="448" y="114"/>
                  </a:lnTo>
                  <a:lnTo>
                    <a:pt x="449" y="119"/>
                  </a:lnTo>
                  <a:lnTo>
                    <a:pt x="450" y="122"/>
                  </a:lnTo>
                  <a:lnTo>
                    <a:pt x="452" y="122"/>
                  </a:lnTo>
                  <a:lnTo>
                    <a:pt x="453" y="122"/>
                  </a:lnTo>
                  <a:lnTo>
                    <a:pt x="457" y="120"/>
                  </a:lnTo>
                  <a:lnTo>
                    <a:pt x="458" y="119"/>
                  </a:lnTo>
                  <a:lnTo>
                    <a:pt x="464" y="123"/>
                  </a:lnTo>
                  <a:lnTo>
                    <a:pt x="467" y="124"/>
                  </a:lnTo>
                  <a:lnTo>
                    <a:pt x="470" y="123"/>
                  </a:lnTo>
                  <a:lnTo>
                    <a:pt x="472" y="125"/>
                  </a:lnTo>
                  <a:lnTo>
                    <a:pt x="472" y="130"/>
                  </a:lnTo>
                  <a:lnTo>
                    <a:pt x="472" y="133"/>
                  </a:lnTo>
                  <a:lnTo>
                    <a:pt x="478" y="139"/>
                  </a:lnTo>
                  <a:lnTo>
                    <a:pt x="483" y="148"/>
                  </a:lnTo>
                  <a:lnTo>
                    <a:pt x="489" y="156"/>
                  </a:lnTo>
                  <a:lnTo>
                    <a:pt x="490" y="163"/>
                  </a:lnTo>
                  <a:lnTo>
                    <a:pt x="495" y="168"/>
                  </a:lnTo>
                  <a:lnTo>
                    <a:pt x="498" y="175"/>
                  </a:lnTo>
                  <a:lnTo>
                    <a:pt x="500" y="181"/>
                  </a:lnTo>
                  <a:lnTo>
                    <a:pt x="500" y="200"/>
                  </a:lnTo>
                  <a:lnTo>
                    <a:pt x="499" y="199"/>
                  </a:lnTo>
                  <a:lnTo>
                    <a:pt x="498" y="200"/>
                  </a:lnTo>
                  <a:lnTo>
                    <a:pt x="494" y="202"/>
                  </a:lnTo>
                  <a:lnTo>
                    <a:pt x="490" y="206"/>
                  </a:lnTo>
                  <a:lnTo>
                    <a:pt x="488" y="210"/>
                  </a:lnTo>
                  <a:lnTo>
                    <a:pt x="485" y="212"/>
                  </a:lnTo>
                  <a:lnTo>
                    <a:pt x="480" y="221"/>
                  </a:lnTo>
                  <a:lnTo>
                    <a:pt x="477" y="224"/>
                  </a:lnTo>
                  <a:lnTo>
                    <a:pt x="472" y="231"/>
                  </a:lnTo>
                  <a:lnTo>
                    <a:pt x="469" y="237"/>
                  </a:lnTo>
                  <a:lnTo>
                    <a:pt x="469" y="240"/>
                  </a:lnTo>
                  <a:lnTo>
                    <a:pt x="469" y="246"/>
                  </a:lnTo>
                  <a:lnTo>
                    <a:pt x="469" y="253"/>
                  </a:lnTo>
                  <a:lnTo>
                    <a:pt x="465" y="253"/>
                  </a:lnTo>
                  <a:lnTo>
                    <a:pt x="463" y="253"/>
                  </a:lnTo>
                  <a:lnTo>
                    <a:pt x="455" y="253"/>
                  </a:lnTo>
                  <a:lnTo>
                    <a:pt x="450" y="253"/>
                  </a:lnTo>
                  <a:lnTo>
                    <a:pt x="449" y="256"/>
                  </a:lnTo>
                  <a:lnTo>
                    <a:pt x="445" y="256"/>
                  </a:lnTo>
                  <a:lnTo>
                    <a:pt x="442" y="256"/>
                  </a:lnTo>
                  <a:lnTo>
                    <a:pt x="435" y="252"/>
                  </a:lnTo>
                  <a:lnTo>
                    <a:pt x="432" y="255"/>
                  </a:lnTo>
                  <a:lnTo>
                    <a:pt x="427" y="261"/>
                  </a:lnTo>
                  <a:lnTo>
                    <a:pt x="426" y="262"/>
                  </a:lnTo>
                  <a:lnTo>
                    <a:pt x="424" y="262"/>
                  </a:lnTo>
                  <a:lnTo>
                    <a:pt x="421" y="272"/>
                  </a:lnTo>
                  <a:lnTo>
                    <a:pt x="418" y="276"/>
                  </a:lnTo>
                  <a:lnTo>
                    <a:pt x="417" y="277"/>
                  </a:lnTo>
                  <a:lnTo>
                    <a:pt x="409" y="277"/>
                  </a:lnTo>
                  <a:lnTo>
                    <a:pt x="407" y="276"/>
                  </a:lnTo>
                  <a:lnTo>
                    <a:pt x="406" y="276"/>
                  </a:lnTo>
                  <a:lnTo>
                    <a:pt x="401" y="278"/>
                  </a:lnTo>
                  <a:lnTo>
                    <a:pt x="399" y="278"/>
                  </a:lnTo>
                  <a:lnTo>
                    <a:pt x="398" y="277"/>
                  </a:lnTo>
                  <a:lnTo>
                    <a:pt x="396" y="276"/>
                  </a:lnTo>
                  <a:lnTo>
                    <a:pt x="388" y="275"/>
                  </a:lnTo>
                  <a:lnTo>
                    <a:pt x="386" y="276"/>
                  </a:lnTo>
                  <a:lnTo>
                    <a:pt x="383" y="275"/>
                  </a:lnTo>
                  <a:lnTo>
                    <a:pt x="376" y="265"/>
                  </a:lnTo>
                  <a:lnTo>
                    <a:pt x="363" y="253"/>
                  </a:lnTo>
                  <a:lnTo>
                    <a:pt x="350" y="245"/>
                  </a:lnTo>
                  <a:lnTo>
                    <a:pt x="329" y="232"/>
                  </a:lnTo>
                  <a:lnTo>
                    <a:pt x="311" y="233"/>
                  </a:lnTo>
                  <a:lnTo>
                    <a:pt x="307" y="233"/>
                  </a:lnTo>
                  <a:lnTo>
                    <a:pt x="301" y="232"/>
                  </a:lnTo>
                  <a:lnTo>
                    <a:pt x="299" y="231"/>
                  </a:lnTo>
                  <a:lnTo>
                    <a:pt x="296" y="231"/>
                  </a:lnTo>
                  <a:lnTo>
                    <a:pt x="291" y="231"/>
                  </a:lnTo>
                  <a:lnTo>
                    <a:pt x="290" y="231"/>
                  </a:lnTo>
                  <a:lnTo>
                    <a:pt x="285" y="229"/>
                  </a:lnTo>
                  <a:lnTo>
                    <a:pt x="281" y="226"/>
                  </a:lnTo>
                  <a:lnTo>
                    <a:pt x="278" y="220"/>
                  </a:lnTo>
                  <a:lnTo>
                    <a:pt x="275" y="219"/>
                  </a:lnTo>
                  <a:lnTo>
                    <a:pt x="274" y="216"/>
                  </a:lnTo>
                  <a:lnTo>
                    <a:pt x="270" y="209"/>
                  </a:lnTo>
                  <a:lnTo>
                    <a:pt x="270" y="207"/>
                  </a:lnTo>
                  <a:lnTo>
                    <a:pt x="269" y="207"/>
                  </a:lnTo>
                  <a:lnTo>
                    <a:pt x="266" y="206"/>
                  </a:lnTo>
                  <a:lnTo>
                    <a:pt x="266" y="209"/>
                  </a:lnTo>
                  <a:lnTo>
                    <a:pt x="265" y="209"/>
                  </a:lnTo>
                  <a:lnTo>
                    <a:pt x="264" y="209"/>
                  </a:lnTo>
                  <a:lnTo>
                    <a:pt x="263" y="209"/>
                  </a:lnTo>
                  <a:lnTo>
                    <a:pt x="251" y="215"/>
                  </a:lnTo>
                  <a:lnTo>
                    <a:pt x="250" y="219"/>
                  </a:lnTo>
                  <a:lnTo>
                    <a:pt x="249" y="221"/>
                  </a:lnTo>
                  <a:lnTo>
                    <a:pt x="246" y="225"/>
                  </a:lnTo>
                  <a:lnTo>
                    <a:pt x="243" y="227"/>
                  </a:lnTo>
                  <a:lnTo>
                    <a:pt x="233" y="226"/>
                  </a:lnTo>
                  <a:lnTo>
                    <a:pt x="230" y="227"/>
                  </a:lnTo>
                  <a:lnTo>
                    <a:pt x="227" y="229"/>
                  </a:lnTo>
                  <a:lnTo>
                    <a:pt x="224" y="230"/>
                  </a:lnTo>
                  <a:lnTo>
                    <a:pt x="222" y="230"/>
                  </a:lnTo>
                  <a:lnTo>
                    <a:pt x="215" y="229"/>
                  </a:lnTo>
                  <a:lnTo>
                    <a:pt x="210" y="226"/>
                  </a:lnTo>
                  <a:lnTo>
                    <a:pt x="208" y="225"/>
                  </a:lnTo>
                  <a:lnTo>
                    <a:pt x="204" y="225"/>
                  </a:lnTo>
                  <a:lnTo>
                    <a:pt x="197" y="227"/>
                  </a:lnTo>
                  <a:lnTo>
                    <a:pt x="194" y="227"/>
                  </a:lnTo>
                  <a:lnTo>
                    <a:pt x="191" y="224"/>
                  </a:lnTo>
                  <a:lnTo>
                    <a:pt x="187" y="225"/>
                  </a:lnTo>
                  <a:lnTo>
                    <a:pt x="183" y="227"/>
                  </a:lnTo>
                  <a:lnTo>
                    <a:pt x="174" y="229"/>
                  </a:lnTo>
                  <a:lnTo>
                    <a:pt x="169" y="227"/>
                  </a:lnTo>
                  <a:lnTo>
                    <a:pt x="164" y="225"/>
                  </a:lnTo>
                  <a:lnTo>
                    <a:pt x="162" y="225"/>
                  </a:lnTo>
                  <a:lnTo>
                    <a:pt x="157" y="226"/>
                  </a:lnTo>
                  <a:lnTo>
                    <a:pt x="150" y="233"/>
                  </a:lnTo>
                  <a:lnTo>
                    <a:pt x="148" y="233"/>
                  </a:lnTo>
                  <a:lnTo>
                    <a:pt x="141" y="226"/>
                  </a:lnTo>
                  <a:lnTo>
                    <a:pt x="140" y="226"/>
                  </a:lnTo>
                  <a:lnTo>
                    <a:pt x="138" y="227"/>
                  </a:lnTo>
                  <a:lnTo>
                    <a:pt x="131" y="233"/>
                  </a:lnTo>
                  <a:lnTo>
                    <a:pt x="123" y="233"/>
                  </a:lnTo>
                  <a:lnTo>
                    <a:pt x="120" y="236"/>
                  </a:lnTo>
                  <a:lnTo>
                    <a:pt x="117" y="235"/>
                  </a:lnTo>
                  <a:lnTo>
                    <a:pt x="110" y="231"/>
                  </a:lnTo>
                  <a:lnTo>
                    <a:pt x="106" y="230"/>
                  </a:lnTo>
                  <a:lnTo>
                    <a:pt x="87" y="231"/>
                  </a:lnTo>
                  <a:lnTo>
                    <a:pt x="85" y="229"/>
                  </a:lnTo>
                  <a:lnTo>
                    <a:pt x="84" y="229"/>
                  </a:lnTo>
                  <a:lnTo>
                    <a:pt x="76" y="230"/>
                  </a:lnTo>
                  <a:lnTo>
                    <a:pt x="72" y="232"/>
                  </a:lnTo>
                  <a:lnTo>
                    <a:pt x="67" y="236"/>
                  </a:lnTo>
                  <a:lnTo>
                    <a:pt x="64" y="237"/>
                  </a:lnTo>
                  <a:lnTo>
                    <a:pt x="59" y="240"/>
                  </a:lnTo>
                  <a:lnTo>
                    <a:pt x="48" y="247"/>
                  </a:lnTo>
                  <a:lnTo>
                    <a:pt x="43" y="250"/>
                  </a:lnTo>
                  <a:lnTo>
                    <a:pt x="43" y="251"/>
                  </a:lnTo>
                  <a:lnTo>
                    <a:pt x="41" y="253"/>
                  </a:lnTo>
                  <a:lnTo>
                    <a:pt x="38" y="257"/>
                  </a:lnTo>
                  <a:lnTo>
                    <a:pt x="35" y="258"/>
                  </a:lnTo>
                  <a:lnTo>
                    <a:pt x="33" y="261"/>
                  </a:lnTo>
                  <a:lnTo>
                    <a:pt x="25" y="265"/>
                  </a:lnTo>
                  <a:lnTo>
                    <a:pt x="24" y="266"/>
                  </a:lnTo>
                  <a:lnTo>
                    <a:pt x="23" y="267"/>
                  </a:lnTo>
                  <a:lnTo>
                    <a:pt x="19" y="277"/>
                  </a:lnTo>
                  <a:lnTo>
                    <a:pt x="19" y="278"/>
                  </a:lnTo>
                  <a:lnTo>
                    <a:pt x="16" y="279"/>
                  </a:lnTo>
                  <a:lnTo>
                    <a:pt x="9" y="281"/>
                  </a:lnTo>
                  <a:lnTo>
                    <a:pt x="9" y="282"/>
                  </a:lnTo>
                  <a:lnTo>
                    <a:pt x="8" y="281"/>
                  </a:lnTo>
                  <a:lnTo>
                    <a:pt x="7" y="277"/>
                  </a:lnTo>
                  <a:lnTo>
                    <a:pt x="4" y="267"/>
                  </a:lnTo>
                  <a:lnTo>
                    <a:pt x="3" y="266"/>
                  </a:lnTo>
                  <a:lnTo>
                    <a:pt x="2" y="246"/>
                  </a:lnTo>
                  <a:lnTo>
                    <a:pt x="0" y="22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8" name="Freeform 1684">
              <a:extLst>
                <a:ext uri="{FF2B5EF4-FFF2-40B4-BE49-F238E27FC236}">
                  <a16:creationId xmlns:a16="http://schemas.microsoft.com/office/drawing/2014/main" id="{B0CEF251-B6E2-9E28-AD23-E57124D3285C}"/>
                </a:ext>
              </a:extLst>
            </p:cNvPr>
            <p:cNvSpPr>
              <a:spLocks/>
            </p:cNvSpPr>
            <p:nvPr/>
          </p:nvSpPr>
          <p:spPr bwMode="auto">
            <a:xfrm>
              <a:off x="4429669" y="2828578"/>
              <a:ext cx="962735" cy="868981"/>
            </a:xfrm>
            <a:custGeom>
              <a:avLst/>
              <a:gdLst/>
              <a:ahLst/>
              <a:cxnLst>
                <a:cxn ang="0">
                  <a:pos x="47" y="472"/>
                </a:cxn>
                <a:cxn ang="0">
                  <a:pos x="38" y="421"/>
                </a:cxn>
                <a:cxn ang="0">
                  <a:pos x="4" y="330"/>
                </a:cxn>
                <a:cxn ang="0">
                  <a:pos x="32" y="315"/>
                </a:cxn>
                <a:cxn ang="0">
                  <a:pos x="83" y="307"/>
                </a:cxn>
                <a:cxn ang="0">
                  <a:pos x="108" y="278"/>
                </a:cxn>
                <a:cxn ang="0">
                  <a:pos x="134" y="258"/>
                </a:cxn>
                <a:cxn ang="0">
                  <a:pos x="137" y="248"/>
                </a:cxn>
                <a:cxn ang="0">
                  <a:pos x="149" y="177"/>
                </a:cxn>
                <a:cxn ang="0">
                  <a:pos x="194" y="143"/>
                </a:cxn>
                <a:cxn ang="0">
                  <a:pos x="203" y="120"/>
                </a:cxn>
                <a:cxn ang="0">
                  <a:pos x="188" y="77"/>
                </a:cxn>
                <a:cxn ang="0">
                  <a:pos x="217" y="53"/>
                </a:cxn>
                <a:cxn ang="0">
                  <a:pos x="251" y="41"/>
                </a:cxn>
                <a:cxn ang="0">
                  <a:pos x="281" y="0"/>
                </a:cxn>
                <a:cxn ang="0">
                  <a:pos x="312" y="3"/>
                </a:cxn>
                <a:cxn ang="0">
                  <a:pos x="338" y="8"/>
                </a:cxn>
                <a:cxn ang="0">
                  <a:pos x="384" y="34"/>
                </a:cxn>
                <a:cxn ang="0">
                  <a:pos x="416" y="13"/>
                </a:cxn>
                <a:cxn ang="0">
                  <a:pos x="455" y="11"/>
                </a:cxn>
                <a:cxn ang="0">
                  <a:pos x="484" y="30"/>
                </a:cxn>
                <a:cxn ang="0">
                  <a:pos x="495" y="59"/>
                </a:cxn>
                <a:cxn ang="0">
                  <a:pos x="515" y="94"/>
                </a:cxn>
                <a:cxn ang="0">
                  <a:pos x="502" y="123"/>
                </a:cxn>
                <a:cxn ang="0">
                  <a:pos x="536" y="154"/>
                </a:cxn>
                <a:cxn ang="0">
                  <a:pos x="577" y="194"/>
                </a:cxn>
                <a:cxn ang="0">
                  <a:pos x="604" y="230"/>
                </a:cxn>
                <a:cxn ang="0">
                  <a:pos x="653" y="227"/>
                </a:cxn>
                <a:cxn ang="0">
                  <a:pos x="671" y="252"/>
                </a:cxn>
                <a:cxn ang="0">
                  <a:pos x="671" y="279"/>
                </a:cxn>
                <a:cxn ang="0">
                  <a:pos x="646" y="310"/>
                </a:cxn>
                <a:cxn ang="0">
                  <a:pos x="595" y="307"/>
                </a:cxn>
                <a:cxn ang="0">
                  <a:pos x="610" y="347"/>
                </a:cxn>
                <a:cxn ang="0">
                  <a:pos x="622" y="376"/>
                </a:cxn>
                <a:cxn ang="0">
                  <a:pos x="627" y="388"/>
                </a:cxn>
                <a:cxn ang="0">
                  <a:pos x="642" y="420"/>
                </a:cxn>
                <a:cxn ang="0">
                  <a:pos x="618" y="437"/>
                </a:cxn>
                <a:cxn ang="0">
                  <a:pos x="587" y="462"/>
                </a:cxn>
                <a:cxn ang="0">
                  <a:pos x="572" y="496"/>
                </a:cxn>
                <a:cxn ang="0">
                  <a:pos x="574" y="554"/>
                </a:cxn>
                <a:cxn ang="0">
                  <a:pos x="548" y="533"/>
                </a:cxn>
                <a:cxn ang="0">
                  <a:pos x="508" y="540"/>
                </a:cxn>
                <a:cxn ang="0">
                  <a:pos x="480" y="549"/>
                </a:cxn>
                <a:cxn ang="0">
                  <a:pos x="451" y="547"/>
                </a:cxn>
                <a:cxn ang="0">
                  <a:pos x="434" y="555"/>
                </a:cxn>
                <a:cxn ang="0">
                  <a:pos x="408" y="558"/>
                </a:cxn>
                <a:cxn ang="0">
                  <a:pos x="389" y="559"/>
                </a:cxn>
                <a:cxn ang="0">
                  <a:pos x="365" y="575"/>
                </a:cxn>
                <a:cxn ang="0">
                  <a:pos x="343" y="565"/>
                </a:cxn>
                <a:cxn ang="0">
                  <a:pos x="313" y="552"/>
                </a:cxn>
                <a:cxn ang="0">
                  <a:pos x="254" y="547"/>
                </a:cxn>
                <a:cxn ang="0">
                  <a:pos x="206" y="545"/>
                </a:cxn>
                <a:cxn ang="0">
                  <a:pos x="135" y="562"/>
                </a:cxn>
                <a:cxn ang="0">
                  <a:pos x="87" y="593"/>
                </a:cxn>
                <a:cxn ang="0">
                  <a:pos x="48" y="621"/>
                </a:cxn>
                <a:cxn ang="0">
                  <a:pos x="43" y="588"/>
                </a:cxn>
                <a:cxn ang="0">
                  <a:pos x="31" y="548"/>
                </a:cxn>
              </a:cxnLst>
              <a:rect l="0" t="0" r="r" b="b"/>
              <a:pathLst>
                <a:path w="688" h="621">
                  <a:moveTo>
                    <a:pt x="0" y="527"/>
                  </a:moveTo>
                  <a:lnTo>
                    <a:pt x="0" y="522"/>
                  </a:lnTo>
                  <a:lnTo>
                    <a:pt x="2" y="517"/>
                  </a:lnTo>
                  <a:lnTo>
                    <a:pt x="12" y="499"/>
                  </a:lnTo>
                  <a:lnTo>
                    <a:pt x="14" y="498"/>
                  </a:lnTo>
                  <a:lnTo>
                    <a:pt x="17" y="494"/>
                  </a:lnTo>
                  <a:lnTo>
                    <a:pt x="21" y="491"/>
                  </a:lnTo>
                  <a:lnTo>
                    <a:pt x="35" y="483"/>
                  </a:lnTo>
                  <a:lnTo>
                    <a:pt x="41" y="478"/>
                  </a:lnTo>
                  <a:lnTo>
                    <a:pt x="47" y="472"/>
                  </a:lnTo>
                  <a:lnTo>
                    <a:pt x="48" y="467"/>
                  </a:lnTo>
                  <a:lnTo>
                    <a:pt x="48" y="462"/>
                  </a:lnTo>
                  <a:lnTo>
                    <a:pt x="48" y="458"/>
                  </a:lnTo>
                  <a:lnTo>
                    <a:pt x="46" y="445"/>
                  </a:lnTo>
                  <a:lnTo>
                    <a:pt x="46" y="436"/>
                  </a:lnTo>
                  <a:lnTo>
                    <a:pt x="45" y="435"/>
                  </a:lnTo>
                  <a:lnTo>
                    <a:pt x="43" y="432"/>
                  </a:lnTo>
                  <a:lnTo>
                    <a:pt x="37" y="429"/>
                  </a:lnTo>
                  <a:lnTo>
                    <a:pt x="37" y="427"/>
                  </a:lnTo>
                  <a:lnTo>
                    <a:pt x="38" y="421"/>
                  </a:lnTo>
                  <a:lnTo>
                    <a:pt x="38" y="417"/>
                  </a:lnTo>
                  <a:lnTo>
                    <a:pt x="37" y="414"/>
                  </a:lnTo>
                  <a:lnTo>
                    <a:pt x="27" y="399"/>
                  </a:lnTo>
                  <a:lnTo>
                    <a:pt x="25" y="389"/>
                  </a:lnTo>
                  <a:lnTo>
                    <a:pt x="21" y="383"/>
                  </a:lnTo>
                  <a:lnTo>
                    <a:pt x="17" y="373"/>
                  </a:lnTo>
                  <a:lnTo>
                    <a:pt x="16" y="368"/>
                  </a:lnTo>
                  <a:lnTo>
                    <a:pt x="9" y="350"/>
                  </a:lnTo>
                  <a:lnTo>
                    <a:pt x="6" y="342"/>
                  </a:lnTo>
                  <a:lnTo>
                    <a:pt x="4" y="330"/>
                  </a:lnTo>
                  <a:lnTo>
                    <a:pt x="1" y="324"/>
                  </a:lnTo>
                  <a:lnTo>
                    <a:pt x="1" y="322"/>
                  </a:lnTo>
                  <a:lnTo>
                    <a:pt x="2" y="323"/>
                  </a:lnTo>
                  <a:lnTo>
                    <a:pt x="9" y="323"/>
                  </a:lnTo>
                  <a:lnTo>
                    <a:pt x="20" y="320"/>
                  </a:lnTo>
                  <a:lnTo>
                    <a:pt x="21" y="319"/>
                  </a:lnTo>
                  <a:lnTo>
                    <a:pt x="21" y="314"/>
                  </a:lnTo>
                  <a:lnTo>
                    <a:pt x="22" y="313"/>
                  </a:lnTo>
                  <a:lnTo>
                    <a:pt x="24" y="313"/>
                  </a:lnTo>
                  <a:lnTo>
                    <a:pt x="32" y="315"/>
                  </a:lnTo>
                  <a:lnTo>
                    <a:pt x="35" y="314"/>
                  </a:lnTo>
                  <a:lnTo>
                    <a:pt x="41" y="315"/>
                  </a:lnTo>
                  <a:lnTo>
                    <a:pt x="47" y="318"/>
                  </a:lnTo>
                  <a:lnTo>
                    <a:pt x="57" y="318"/>
                  </a:lnTo>
                  <a:lnTo>
                    <a:pt x="61" y="317"/>
                  </a:lnTo>
                  <a:lnTo>
                    <a:pt x="77" y="303"/>
                  </a:lnTo>
                  <a:lnTo>
                    <a:pt x="78" y="303"/>
                  </a:lnTo>
                  <a:lnTo>
                    <a:pt x="79" y="308"/>
                  </a:lnTo>
                  <a:lnTo>
                    <a:pt x="81" y="308"/>
                  </a:lnTo>
                  <a:lnTo>
                    <a:pt x="83" y="307"/>
                  </a:lnTo>
                  <a:lnTo>
                    <a:pt x="86" y="305"/>
                  </a:lnTo>
                  <a:lnTo>
                    <a:pt x="87" y="304"/>
                  </a:lnTo>
                  <a:lnTo>
                    <a:pt x="87" y="301"/>
                  </a:lnTo>
                  <a:lnTo>
                    <a:pt x="87" y="287"/>
                  </a:lnTo>
                  <a:lnTo>
                    <a:pt x="88" y="284"/>
                  </a:lnTo>
                  <a:lnTo>
                    <a:pt x="91" y="281"/>
                  </a:lnTo>
                  <a:lnTo>
                    <a:pt x="94" y="278"/>
                  </a:lnTo>
                  <a:lnTo>
                    <a:pt x="97" y="277"/>
                  </a:lnTo>
                  <a:lnTo>
                    <a:pt x="101" y="279"/>
                  </a:lnTo>
                  <a:lnTo>
                    <a:pt x="108" y="278"/>
                  </a:lnTo>
                  <a:lnTo>
                    <a:pt x="109" y="277"/>
                  </a:lnTo>
                  <a:lnTo>
                    <a:pt x="114" y="272"/>
                  </a:lnTo>
                  <a:lnTo>
                    <a:pt x="118" y="263"/>
                  </a:lnTo>
                  <a:lnTo>
                    <a:pt x="119" y="262"/>
                  </a:lnTo>
                  <a:lnTo>
                    <a:pt x="121" y="262"/>
                  </a:lnTo>
                  <a:lnTo>
                    <a:pt x="127" y="263"/>
                  </a:lnTo>
                  <a:lnTo>
                    <a:pt x="129" y="262"/>
                  </a:lnTo>
                  <a:lnTo>
                    <a:pt x="133" y="257"/>
                  </a:lnTo>
                  <a:lnTo>
                    <a:pt x="134" y="257"/>
                  </a:lnTo>
                  <a:lnTo>
                    <a:pt x="134" y="258"/>
                  </a:lnTo>
                  <a:lnTo>
                    <a:pt x="139" y="264"/>
                  </a:lnTo>
                  <a:lnTo>
                    <a:pt x="143" y="268"/>
                  </a:lnTo>
                  <a:lnTo>
                    <a:pt x="145" y="269"/>
                  </a:lnTo>
                  <a:lnTo>
                    <a:pt x="149" y="268"/>
                  </a:lnTo>
                  <a:lnTo>
                    <a:pt x="150" y="267"/>
                  </a:lnTo>
                  <a:lnTo>
                    <a:pt x="150" y="266"/>
                  </a:lnTo>
                  <a:lnTo>
                    <a:pt x="150" y="262"/>
                  </a:lnTo>
                  <a:lnTo>
                    <a:pt x="147" y="256"/>
                  </a:lnTo>
                  <a:lnTo>
                    <a:pt x="138" y="251"/>
                  </a:lnTo>
                  <a:lnTo>
                    <a:pt x="137" y="248"/>
                  </a:lnTo>
                  <a:lnTo>
                    <a:pt x="140" y="232"/>
                  </a:lnTo>
                  <a:lnTo>
                    <a:pt x="143" y="228"/>
                  </a:lnTo>
                  <a:lnTo>
                    <a:pt x="144" y="225"/>
                  </a:lnTo>
                  <a:lnTo>
                    <a:pt x="145" y="218"/>
                  </a:lnTo>
                  <a:lnTo>
                    <a:pt x="144" y="204"/>
                  </a:lnTo>
                  <a:lnTo>
                    <a:pt x="144" y="197"/>
                  </a:lnTo>
                  <a:lnTo>
                    <a:pt x="144" y="191"/>
                  </a:lnTo>
                  <a:lnTo>
                    <a:pt x="145" y="186"/>
                  </a:lnTo>
                  <a:lnTo>
                    <a:pt x="147" y="181"/>
                  </a:lnTo>
                  <a:lnTo>
                    <a:pt x="149" y="177"/>
                  </a:lnTo>
                  <a:lnTo>
                    <a:pt x="169" y="163"/>
                  </a:lnTo>
                  <a:lnTo>
                    <a:pt x="170" y="160"/>
                  </a:lnTo>
                  <a:lnTo>
                    <a:pt x="170" y="155"/>
                  </a:lnTo>
                  <a:lnTo>
                    <a:pt x="173" y="153"/>
                  </a:lnTo>
                  <a:lnTo>
                    <a:pt x="174" y="150"/>
                  </a:lnTo>
                  <a:lnTo>
                    <a:pt x="176" y="148"/>
                  </a:lnTo>
                  <a:lnTo>
                    <a:pt x="179" y="145"/>
                  </a:lnTo>
                  <a:lnTo>
                    <a:pt x="183" y="145"/>
                  </a:lnTo>
                  <a:lnTo>
                    <a:pt x="190" y="143"/>
                  </a:lnTo>
                  <a:lnTo>
                    <a:pt x="194" y="143"/>
                  </a:lnTo>
                  <a:lnTo>
                    <a:pt x="196" y="140"/>
                  </a:lnTo>
                  <a:lnTo>
                    <a:pt x="200" y="138"/>
                  </a:lnTo>
                  <a:lnTo>
                    <a:pt x="201" y="135"/>
                  </a:lnTo>
                  <a:lnTo>
                    <a:pt x="201" y="133"/>
                  </a:lnTo>
                  <a:lnTo>
                    <a:pt x="203" y="128"/>
                  </a:lnTo>
                  <a:lnTo>
                    <a:pt x="204" y="126"/>
                  </a:lnTo>
                  <a:lnTo>
                    <a:pt x="206" y="123"/>
                  </a:lnTo>
                  <a:lnTo>
                    <a:pt x="206" y="122"/>
                  </a:lnTo>
                  <a:lnTo>
                    <a:pt x="205" y="120"/>
                  </a:lnTo>
                  <a:lnTo>
                    <a:pt x="203" y="120"/>
                  </a:lnTo>
                  <a:lnTo>
                    <a:pt x="201" y="120"/>
                  </a:lnTo>
                  <a:lnTo>
                    <a:pt x="191" y="122"/>
                  </a:lnTo>
                  <a:lnTo>
                    <a:pt x="189" y="123"/>
                  </a:lnTo>
                  <a:lnTo>
                    <a:pt x="188" y="122"/>
                  </a:lnTo>
                  <a:lnTo>
                    <a:pt x="186" y="115"/>
                  </a:lnTo>
                  <a:lnTo>
                    <a:pt x="186" y="109"/>
                  </a:lnTo>
                  <a:lnTo>
                    <a:pt x="189" y="98"/>
                  </a:lnTo>
                  <a:lnTo>
                    <a:pt x="181" y="79"/>
                  </a:lnTo>
                  <a:lnTo>
                    <a:pt x="183" y="79"/>
                  </a:lnTo>
                  <a:lnTo>
                    <a:pt x="188" y="77"/>
                  </a:lnTo>
                  <a:lnTo>
                    <a:pt x="189" y="77"/>
                  </a:lnTo>
                  <a:lnTo>
                    <a:pt x="191" y="78"/>
                  </a:lnTo>
                  <a:lnTo>
                    <a:pt x="199" y="78"/>
                  </a:lnTo>
                  <a:lnTo>
                    <a:pt x="200" y="77"/>
                  </a:lnTo>
                  <a:lnTo>
                    <a:pt x="203" y="73"/>
                  </a:lnTo>
                  <a:lnTo>
                    <a:pt x="206" y="63"/>
                  </a:lnTo>
                  <a:lnTo>
                    <a:pt x="208" y="63"/>
                  </a:lnTo>
                  <a:lnTo>
                    <a:pt x="209" y="62"/>
                  </a:lnTo>
                  <a:lnTo>
                    <a:pt x="214" y="56"/>
                  </a:lnTo>
                  <a:lnTo>
                    <a:pt x="217" y="53"/>
                  </a:lnTo>
                  <a:lnTo>
                    <a:pt x="224" y="57"/>
                  </a:lnTo>
                  <a:lnTo>
                    <a:pt x="227" y="57"/>
                  </a:lnTo>
                  <a:lnTo>
                    <a:pt x="231" y="57"/>
                  </a:lnTo>
                  <a:lnTo>
                    <a:pt x="232" y="54"/>
                  </a:lnTo>
                  <a:lnTo>
                    <a:pt x="237" y="54"/>
                  </a:lnTo>
                  <a:lnTo>
                    <a:pt x="245" y="54"/>
                  </a:lnTo>
                  <a:lnTo>
                    <a:pt x="247" y="54"/>
                  </a:lnTo>
                  <a:lnTo>
                    <a:pt x="251" y="54"/>
                  </a:lnTo>
                  <a:lnTo>
                    <a:pt x="251" y="47"/>
                  </a:lnTo>
                  <a:lnTo>
                    <a:pt x="251" y="41"/>
                  </a:lnTo>
                  <a:lnTo>
                    <a:pt x="251" y="38"/>
                  </a:lnTo>
                  <a:lnTo>
                    <a:pt x="254" y="32"/>
                  </a:lnTo>
                  <a:lnTo>
                    <a:pt x="259" y="25"/>
                  </a:lnTo>
                  <a:lnTo>
                    <a:pt x="262" y="22"/>
                  </a:lnTo>
                  <a:lnTo>
                    <a:pt x="267" y="13"/>
                  </a:lnTo>
                  <a:lnTo>
                    <a:pt x="270" y="11"/>
                  </a:lnTo>
                  <a:lnTo>
                    <a:pt x="272" y="7"/>
                  </a:lnTo>
                  <a:lnTo>
                    <a:pt x="276" y="3"/>
                  </a:lnTo>
                  <a:lnTo>
                    <a:pt x="280" y="1"/>
                  </a:lnTo>
                  <a:lnTo>
                    <a:pt x="281" y="0"/>
                  </a:lnTo>
                  <a:lnTo>
                    <a:pt x="282" y="1"/>
                  </a:lnTo>
                  <a:lnTo>
                    <a:pt x="285" y="3"/>
                  </a:lnTo>
                  <a:lnTo>
                    <a:pt x="293" y="7"/>
                  </a:lnTo>
                  <a:lnTo>
                    <a:pt x="295" y="7"/>
                  </a:lnTo>
                  <a:lnTo>
                    <a:pt x="300" y="5"/>
                  </a:lnTo>
                  <a:lnTo>
                    <a:pt x="301" y="3"/>
                  </a:lnTo>
                  <a:lnTo>
                    <a:pt x="303" y="3"/>
                  </a:lnTo>
                  <a:lnTo>
                    <a:pt x="308" y="6"/>
                  </a:lnTo>
                  <a:lnTo>
                    <a:pt x="308" y="5"/>
                  </a:lnTo>
                  <a:lnTo>
                    <a:pt x="312" y="3"/>
                  </a:lnTo>
                  <a:lnTo>
                    <a:pt x="314" y="3"/>
                  </a:lnTo>
                  <a:lnTo>
                    <a:pt x="316" y="3"/>
                  </a:lnTo>
                  <a:lnTo>
                    <a:pt x="317" y="5"/>
                  </a:lnTo>
                  <a:lnTo>
                    <a:pt x="319" y="10"/>
                  </a:lnTo>
                  <a:lnTo>
                    <a:pt x="322" y="12"/>
                  </a:lnTo>
                  <a:lnTo>
                    <a:pt x="323" y="13"/>
                  </a:lnTo>
                  <a:lnTo>
                    <a:pt x="327" y="13"/>
                  </a:lnTo>
                  <a:lnTo>
                    <a:pt x="331" y="13"/>
                  </a:lnTo>
                  <a:lnTo>
                    <a:pt x="334" y="11"/>
                  </a:lnTo>
                  <a:lnTo>
                    <a:pt x="338" y="8"/>
                  </a:lnTo>
                  <a:lnTo>
                    <a:pt x="341" y="6"/>
                  </a:lnTo>
                  <a:lnTo>
                    <a:pt x="349" y="2"/>
                  </a:lnTo>
                  <a:lnTo>
                    <a:pt x="359" y="3"/>
                  </a:lnTo>
                  <a:lnTo>
                    <a:pt x="365" y="5"/>
                  </a:lnTo>
                  <a:lnTo>
                    <a:pt x="380" y="7"/>
                  </a:lnTo>
                  <a:lnTo>
                    <a:pt x="382" y="10"/>
                  </a:lnTo>
                  <a:lnTo>
                    <a:pt x="383" y="15"/>
                  </a:lnTo>
                  <a:lnTo>
                    <a:pt x="382" y="27"/>
                  </a:lnTo>
                  <a:lnTo>
                    <a:pt x="383" y="31"/>
                  </a:lnTo>
                  <a:lnTo>
                    <a:pt x="384" y="34"/>
                  </a:lnTo>
                  <a:lnTo>
                    <a:pt x="388" y="36"/>
                  </a:lnTo>
                  <a:lnTo>
                    <a:pt x="388" y="37"/>
                  </a:lnTo>
                  <a:lnTo>
                    <a:pt x="392" y="37"/>
                  </a:lnTo>
                  <a:lnTo>
                    <a:pt x="394" y="31"/>
                  </a:lnTo>
                  <a:lnTo>
                    <a:pt x="400" y="26"/>
                  </a:lnTo>
                  <a:lnTo>
                    <a:pt x="405" y="23"/>
                  </a:lnTo>
                  <a:lnTo>
                    <a:pt x="410" y="22"/>
                  </a:lnTo>
                  <a:lnTo>
                    <a:pt x="411" y="20"/>
                  </a:lnTo>
                  <a:lnTo>
                    <a:pt x="413" y="16"/>
                  </a:lnTo>
                  <a:lnTo>
                    <a:pt x="416" y="13"/>
                  </a:lnTo>
                  <a:lnTo>
                    <a:pt x="420" y="13"/>
                  </a:lnTo>
                  <a:lnTo>
                    <a:pt x="425" y="15"/>
                  </a:lnTo>
                  <a:lnTo>
                    <a:pt x="430" y="16"/>
                  </a:lnTo>
                  <a:lnTo>
                    <a:pt x="431" y="16"/>
                  </a:lnTo>
                  <a:lnTo>
                    <a:pt x="431" y="10"/>
                  </a:lnTo>
                  <a:lnTo>
                    <a:pt x="433" y="10"/>
                  </a:lnTo>
                  <a:lnTo>
                    <a:pt x="435" y="7"/>
                  </a:lnTo>
                  <a:lnTo>
                    <a:pt x="439" y="6"/>
                  </a:lnTo>
                  <a:lnTo>
                    <a:pt x="439" y="6"/>
                  </a:lnTo>
                  <a:lnTo>
                    <a:pt x="455" y="11"/>
                  </a:lnTo>
                  <a:lnTo>
                    <a:pt x="460" y="13"/>
                  </a:lnTo>
                  <a:lnTo>
                    <a:pt x="465" y="17"/>
                  </a:lnTo>
                  <a:lnTo>
                    <a:pt x="466" y="20"/>
                  </a:lnTo>
                  <a:lnTo>
                    <a:pt x="467" y="21"/>
                  </a:lnTo>
                  <a:lnTo>
                    <a:pt x="469" y="23"/>
                  </a:lnTo>
                  <a:lnTo>
                    <a:pt x="469" y="25"/>
                  </a:lnTo>
                  <a:lnTo>
                    <a:pt x="471" y="26"/>
                  </a:lnTo>
                  <a:lnTo>
                    <a:pt x="477" y="27"/>
                  </a:lnTo>
                  <a:lnTo>
                    <a:pt x="480" y="30"/>
                  </a:lnTo>
                  <a:lnTo>
                    <a:pt x="484" y="30"/>
                  </a:lnTo>
                  <a:lnTo>
                    <a:pt x="485" y="28"/>
                  </a:lnTo>
                  <a:lnTo>
                    <a:pt x="486" y="27"/>
                  </a:lnTo>
                  <a:lnTo>
                    <a:pt x="494" y="26"/>
                  </a:lnTo>
                  <a:lnTo>
                    <a:pt x="496" y="28"/>
                  </a:lnTo>
                  <a:lnTo>
                    <a:pt x="496" y="30"/>
                  </a:lnTo>
                  <a:lnTo>
                    <a:pt x="497" y="36"/>
                  </a:lnTo>
                  <a:lnTo>
                    <a:pt x="501" y="48"/>
                  </a:lnTo>
                  <a:lnTo>
                    <a:pt x="501" y="51"/>
                  </a:lnTo>
                  <a:lnTo>
                    <a:pt x="500" y="53"/>
                  </a:lnTo>
                  <a:lnTo>
                    <a:pt x="495" y="59"/>
                  </a:lnTo>
                  <a:lnTo>
                    <a:pt x="495" y="61"/>
                  </a:lnTo>
                  <a:lnTo>
                    <a:pt x="496" y="66"/>
                  </a:lnTo>
                  <a:lnTo>
                    <a:pt x="497" y="68"/>
                  </a:lnTo>
                  <a:lnTo>
                    <a:pt x="505" y="74"/>
                  </a:lnTo>
                  <a:lnTo>
                    <a:pt x="506" y="77"/>
                  </a:lnTo>
                  <a:lnTo>
                    <a:pt x="508" y="79"/>
                  </a:lnTo>
                  <a:lnTo>
                    <a:pt x="511" y="84"/>
                  </a:lnTo>
                  <a:lnTo>
                    <a:pt x="516" y="90"/>
                  </a:lnTo>
                  <a:lnTo>
                    <a:pt x="516" y="92"/>
                  </a:lnTo>
                  <a:lnTo>
                    <a:pt x="515" y="94"/>
                  </a:lnTo>
                  <a:lnTo>
                    <a:pt x="508" y="97"/>
                  </a:lnTo>
                  <a:lnTo>
                    <a:pt x="508" y="100"/>
                  </a:lnTo>
                  <a:lnTo>
                    <a:pt x="510" y="102"/>
                  </a:lnTo>
                  <a:lnTo>
                    <a:pt x="508" y="103"/>
                  </a:lnTo>
                  <a:lnTo>
                    <a:pt x="506" y="107"/>
                  </a:lnTo>
                  <a:lnTo>
                    <a:pt x="505" y="110"/>
                  </a:lnTo>
                  <a:lnTo>
                    <a:pt x="505" y="113"/>
                  </a:lnTo>
                  <a:lnTo>
                    <a:pt x="505" y="114"/>
                  </a:lnTo>
                  <a:lnTo>
                    <a:pt x="502" y="119"/>
                  </a:lnTo>
                  <a:lnTo>
                    <a:pt x="502" y="123"/>
                  </a:lnTo>
                  <a:lnTo>
                    <a:pt x="503" y="125"/>
                  </a:lnTo>
                  <a:lnTo>
                    <a:pt x="517" y="131"/>
                  </a:lnTo>
                  <a:lnTo>
                    <a:pt x="521" y="134"/>
                  </a:lnTo>
                  <a:lnTo>
                    <a:pt x="525" y="138"/>
                  </a:lnTo>
                  <a:lnTo>
                    <a:pt x="535" y="140"/>
                  </a:lnTo>
                  <a:lnTo>
                    <a:pt x="537" y="141"/>
                  </a:lnTo>
                  <a:lnTo>
                    <a:pt x="540" y="143"/>
                  </a:lnTo>
                  <a:lnTo>
                    <a:pt x="538" y="146"/>
                  </a:lnTo>
                  <a:lnTo>
                    <a:pt x="535" y="153"/>
                  </a:lnTo>
                  <a:lnTo>
                    <a:pt x="536" y="154"/>
                  </a:lnTo>
                  <a:lnTo>
                    <a:pt x="537" y="156"/>
                  </a:lnTo>
                  <a:lnTo>
                    <a:pt x="542" y="160"/>
                  </a:lnTo>
                  <a:lnTo>
                    <a:pt x="547" y="160"/>
                  </a:lnTo>
                  <a:lnTo>
                    <a:pt x="549" y="164"/>
                  </a:lnTo>
                  <a:lnTo>
                    <a:pt x="552" y="166"/>
                  </a:lnTo>
                  <a:lnTo>
                    <a:pt x="553" y="169"/>
                  </a:lnTo>
                  <a:lnTo>
                    <a:pt x="556" y="175"/>
                  </a:lnTo>
                  <a:lnTo>
                    <a:pt x="559" y="184"/>
                  </a:lnTo>
                  <a:lnTo>
                    <a:pt x="562" y="186"/>
                  </a:lnTo>
                  <a:lnTo>
                    <a:pt x="577" y="194"/>
                  </a:lnTo>
                  <a:lnTo>
                    <a:pt x="591" y="192"/>
                  </a:lnTo>
                  <a:lnTo>
                    <a:pt x="598" y="196"/>
                  </a:lnTo>
                  <a:lnTo>
                    <a:pt x="602" y="201"/>
                  </a:lnTo>
                  <a:lnTo>
                    <a:pt x="605" y="206"/>
                  </a:lnTo>
                  <a:lnTo>
                    <a:pt x="607" y="207"/>
                  </a:lnTo>
                  <a:lnTo>
                    <a:pt x="605" y="211"/>
                  </a:lnTo>
                  <a:lnTo>
                    <a:pt x="605" y="222"/>
                  </a:lnTo>
                  <a:lnTo>
                    <a:pt x="604" y="227"/>
                  </a:lnTo>
                  <a:lnTo>
                    <a:pt x="604" y="228"/>
                  </a:lnTo>
                  <a:lnTo>
                    <a:pt x="604" y="230"/>
                  </a:lnTo>
                  <a:lnTo>
                    <a:pt x="608" y="231"/>
                  </a:lnTo>
                  <a:lnTo>
                    <a:pt x="613" y="231"/>
                  </a:lnTo>
                  <a:lnTo>
                    <a:pt x="617" y="228"/>
                  </a:lnTo>
                  <a:lnTo>
                    <a:pt x="624" y="226"/>
                  </a:lnTo>
                  <a:lnTo>
                    <a:pt x="627" y="225"/>
                  </a:lnTo>
                  <a:lnTo>
                    <a:pt x="630" y="222"/>
                  </a:lnTo>
                  <a:lnTo>
                    <a:pt x="633" y="222"/>
                  </a:lnTo>
                  <a:lnTo>
                    <a:pt x="635" y="223"/>
                  </a:lnTo>
                  <a:lnTo>
                    <a:pt x="649" y="227"/>
                  </a:lnTo>
                  <a:lnTo>
                    <a:pt x="653" y="227"/>
                  </a:lnTo>
                  <a:lnTo>
                    <a:pt x="658" y="227"/>
                  </a:lnTo>
                  <a:lnTo>
                    <a:pt x="658" y="227"/>
                  </a:lnTo>
                  <a:lnTo>
                    <a:pt x="659" y="231"/>
                  </a:lnTo>
                  <a:lnTo>
                    <a:pt x="654" y="236"/>
                  </a:lnTo>
                  <a:lnTo>
                    <a:pt x="655" y="238"/>
                  </a:lnTo>
                  <a:lnTo>
                    <a:pt x="656" y="241"/>
                  </a:lnTo>
                  <a:lnTo>
                    <a:pt x="663" y="246"/>
                  </a:lnTo>
                  <a:lnTo>
                    <a:pt x="664" y="250"/>
                  </a:lnTo>
                  <a:lnTo>
                    <a:pt x="666" y="250"/>
                  </a:lnTo>
                  <a:lnTo>
                    <a:pt x="671" y="252"/>
                  </a:lnTo>
                  <a:lnTo>
                    <a:pt x="674" y="252"/>
                  </a:lnTo>
                  <a:lnTo>
                    <a:pt x="679" y="253"/>
                  </a:lnTo>
                  <a:lnTo>
                    <a:pt x="681" y="255"/>
                  </a:lnTo>
                  <a:lnTo>
                    <a:pt x="688" y="263"/>
                  </a:lnTo>
                  <a:lnTo>
                    <a:pt x="686" y="267"/>
                  </a:lnTo>
                  <a:lnTo>
                    <a:pt x="685" y="269"/>
                  </a:lnTo>
                  <a:lnTo>
                    <a:pt x="679" y="271"/>
                  </a:lnTo>
                  <a:lnTo>
                    <a:pt x="678" y="274"/>
                  </a:lnTo>
                  <a:lnTo>
                    <a:pt x="674" y="277"/>
                  </a:lnTo>
                  <a:lnTo>
                    <a:pt x="671" y="279"/>
                  </a:lnTo>
                  <a:lnTo>
                    <a:pt x="671" y="283"/>
                  </a:lnTo>
                  <a:lnTo>
                    <a:pt x="671" y="286"/>
                  </a:lnTo>
                  <a:lnTo>
                    <a:pt x="665" y="292"/>
                  </a:lnTo>
                  <a:lnTo>
                    <a:pt x="663" y="296"/>
                  </a:lnTo>
                  <a:lnTo>
                    <a:pt x="660" y="303"/>
                  </a:lnTo>
                  <a:lnTo>
                    <a:pt x="658" y="303"/>
                  </a:lnTo>
                  <a:lnTo>
                    <a:pt x="655" y="304"/>
                  </a:lnTo>
                  <a:lnTo>
                    <a:pt x="654" y="307"/>
                  </a:lnTo>
                  <a:lnTo>
                    <a:pt x="649" y="309"/>
                  </a:lnTo>
                  <a:lnTo>
                    <a:pt x="646" y="310"/>
                  </a:lnTo>
                  <a:lnTo>
                    <a:pt x="644" y="310"/>
                  </a:lnTo>
                  <a:lnTo>
                    <a:pt x="642" y="309"/>
                  </a:lnTo>
                  <a:lnTo>
                    <a:pt x="634" y="312"/>
                  </a:lnTo>
                  <a:lnTo>
                    <a:pt x="623" y="309"/>
                  </a:lnTo>
                  <a:lnTo>
                    <a:pt x="614" y="303"/>
                  </a:lnTo>
                  <a:lnTo>
                    <a:pt x="610" y="302"/>
                  </a:lnTo>
                  <a:lnTo>
                    <a:pt x="609" y="302"/>
                  </a:lnTo>
                  <a:lnTo>
                    <a:pt x="608" y="303"/>
                  </a:lnTo>
                  <a:lnTo>
                    <a:pt x="604" y="305"/>
                  </a:lnTo>
                  <a:lnTo>
                    <a:pt x="595" y="307"/>
                  </a:lnTo>
                  <a:lnTo>
                    <a:pt x="594" y="308"/>
                  </a:lnTo>
                  <a:lnTo>
                    <a:pt x="593" y="310"/>
                  </a:lnTo>
                  <a:lnTo>
                    <a:pt x="593" y="314"/>
                  </a:lnTo>
                  <a:lnTo>
                    <a:pt x="595" y="317"/>
                  </a:lnTo>
                  <a:lnTo>
                    <a:pt x="594" y="318"/>
                  </a:lnTo>
                  <a:lnTo>
                    <a:pt x="591" y="327"/>
                  </a:lnTo>
                  <a:lnTo>
                    <a:pt x="589" y="329"/>
                  </a:lnTo>
                  <a:lnTo>
                    <a:pt x="589" y="332"/>
                  </a:lnTo>
                  <a:lnTo>
                    <a:pt x="604" y="343"/>
                  </a:lnTo>
                  <a:lnTo>
                    <a:pt x="610" y="347"/>
                  </a:lnTo>
                  <a:lnTo>
                    <a:pt x="613" y="348"/>
                  </a:lnTo>
                  <a:lnTo>
                    <a:pt x="617" y="351"/>
                  </a:lnTo>
                  <a:lnTo>
                    <a:pt x="619" y="355"/>
                  </a:lnTo>
                  <a:lnTo>
                    <a:pt x="620" y="359"/>
                  </a:lnTo>
                  <a:lnTo>
                    <a:pt x="620" y="360"/>
                  </a:lnTo>
                  <a:lnTo>
                    <a:pt x="619" y="361"/>
                  </a:lnTo>
                  <a:lnTo>
                    <a:pt x="618" y="365"/>
                  </a:lnTo>
                  <a:lnTo>
                    <a:pt x="617" y="368"/>
                  </a:lnTo>
                  <a:lnTo>
                    <a:pt x="617" y="369"/>
                  </a:lnTo>
                  <a:lnTo>
                    <a:pt x="622" y="376"/>
                  </a:lnTo>
                  <a:lnTo>
                    <a:pt x="623" y="376"/>
                  </a:lnTo>
                  <a:lnTo>
                    <a:pt x="627" y="376"/>
                  </a:lnTo>
                  <a:lnTo>
                    <a:pt x="628" y="379"/>
                  </a:lnTo>
                  <a:lnTo>
                    <a:pt x="627" y="381"/>
                  </a:lnTo>
                  <a:lnTo>
                    <a:pt x="624" y="381"/>
                  </a:lnTo>
                  <a:lnTo>
                    <a:pt x="620" y="385"/>
                  </a:lnTo>
                  <a:lnTo>
                    <a:pt x="620" y="389"/>
                  </a:lnTo>
                  <a:lnTo>
                    <a:pt x="622" y="389"/>
                  </a:lnTo>
                  <a:lnTo>
                    <a:pt x="624" y="388"/>
                  </a:lnTo>
                  <a:lnTo>
                    <a:pt x="627" y="388"/>
                  </a:lnTo>
                  <a:lnTo>
                    <a:pt x="627" y="391"/>
                  </a:lnTo>
                  <a:lnTo>
                    <a:pt x="627" y="394"/>
                  </a:lnTo>
                  <a:lnTo>
                    <a:pt x="628" y="395"/>
                  </a:lnTo>
                  <a:lnTo>
                    <a:pt x="629" y="397"/>
                  </a:lnTo>
                  <a:lnTo>
                    <a:pt x="632" y="401"/>
                  </a:lnTo>
                  <a:lnTo>
                    <a:pt x="632" y="410"/>
                  </a:lnTo>
                  <a:lnTo>
                    <a:pt x="632" y="414"/>
                  </a:lnTo>
                  <a:lnTo>
                    <a:pt x="639" y="412"/>
                  </a:lnTo>
                  <a:lnTo>
                    <a:pt x="640" y="415"/>
                  </a:lnTo>
                  <a:lnTo>
                    <a:pt x="642" y="420"/>
                  </a:lnTo>
                  <a:lnTo>
                    <a:pt x="643" y="421"/>
                  </a:lnTo>
                  <a:lnTo>
                    <a:pt x="648" y="421"/>
                  </a:lnTo>
                  <a:lnTo>
                    <a:pt x="648" y="422"/>
                  </a:lnTo>
                  <a:lnTo>
                    <a:pt x="648" y="424"/>
                  </a:lnTo>
                  <a:lnTo>
                    <a:pt x="649" y="431"/>
                  </a:lnTo>
                  <a:lnTo>
                    <a:pt x="648" y="431"/>
                  </a:lnTo>
                  <a:lnTo>
                    <a:pt x="629" y="434"/>
                  </a:lnTo>
                  <a:lnTo>
                    <a:pt x="625" y="434"/>
                  </a:lnTo>
                  <a:lnTo>
                    <a:pt x="620" y="436"/>
                  </a:lnTo>
                  <a:lnTo>
                    <a:pt x="618" y="437"/>
                  </a:lnTo>
                  <a:lnTo>
                    <a:pt x="618" y="439"/>
                  </a:lnTo>
                  <a:lnTo>
                    <a:pt x="614" y="446"/>
                  </a:lnTo>
                  <a:lnTo>
                    <a:pt x="612" y="446"/>
                  </a:lnTo>
                  <a:lnTo>
                    <a:pt x="602" y="446"/>
                  </a:lnTo>
                  <a:lnTo>
                    <a:pt x="595" y="447"/>
                  </a:lnTo>
                  <a:lnTo>
                    <a:pt x="592" y="448"/>
                  </a:lnTo>
                  <a:lnTo>
                    <a:pt x="589" y="451"/>
                  </a:lnTo>
                  <a:lnTo>
                    <a:pt x="588" y="452"/>
                  </a:lnTo>
                  <a:lnTo>
                    <a:pt x="587" y="456"/>
                  </a:lnTo>
                  <a:lnTo>
                    <a:pt x="587" y="462"/>
                  </a:lnTo>
                  <a:lnTo>
                    <a:pt x="586" y="463"/>
                  </a:lnTo>
                  <a:lnTo>
                    <a:pt x="583" y="465"/>
                  </a:lnTo>
                  <a:lnTo>
                    <a:pt x="582" y="467"/>
                  </a:lnTo>
                  <a:lnTo>
                    <a:pt x="582" y="467"/>
                  </a:lnTo>
                  <a:lnTo>
                    <a:pt x="582" y="470"/>
                  </a:lnTo>
                  <a:lnTo>
                    <a:pt x="583" y="472"/>
                  </a:lnTo>
                  <a:lnTo>
                    <a:pt x="582" y="476"/>
                  </a:lnTo>
                  <a:lnTo>
                    <a:pt x="579" y="482"/>
                  </a:lnTo>
                  <a:lnTo>
                    <a:pt x="574" y="489"/>
                  </a:lnTo>
                  <a:lnTo>
                    <a:pt x="572" y="496"/>
                  </a:lnTo>
                  <a:lnTo>
                    <a:pt x="571" y="508"/>
                  </a:lnTo>
                  <a:lnTo>
                    <a:pt x="572" y="514"/>
                  </a:lnTo>
                  <a:lnTo>
                    <a:pt x="573" y="521"/>
                  </a:lnTo>
                  <a:lnTo>
                    <a:pt x="577" y="523"/>
                  </a:lnTo>
                  <a:lnTo>
                    <a:pt x="578" y="529"/>
                  </a:lnTo>
                  <a:lnTo>
                    <a:pt x="579" y="533"/>
                  </a:lnTo>
                  <a:lnTo>
                    <a:pt x="583" y="537"/>
                  </a:lnTo>
                  <a:lnTo>
                    <a:pt x="584" y="553"/>
                  </a:lnTo>
                  <a:lnTo>
                    <a:pt x="583" y="553"/>
                  </a:lnTo>
                  <a:lnTo>
                    <a:pt x="574" y="554"/>
                  </a:lnTo>
                  <a:lnTo>
                    <a:pt x="574" y="553"/>
                  </a:lnTo>
                  <a:lnTo>
                    <a:pt x="571" y="553"/>
                  </a:lnTo>
                  <a:lnTo>
                    <a:pt x="571" y="552"/>
                  </a:lnTo>
                  <a:lnTo>
                    <a:pt x="569" y="550"/>
                  </a:lnTo>
                  <a:lnTo>
                    <a:pt x="567" y="549"/>
                  </a:lnTo>
                  <a:lnTo>
                    <a:pt x="559" y="539"/>
                  </a:lnTo>
                  <a:lnTo>
                    <a:pt x="556" y="535"/>
                  </a:lnTo>
                  <a:lnTo>
                    <a:pt x="552" y="534"/>
                  </a:lnTo>
                  <a:lnTo>
                    <a:pt x="551" y="533"/>
                  </a:lnTo>
                  <a:lnTo>
                    <a:pt x="548" y="533"/>
                  </a:lnTo>
                  <a:lnTo>
                    <a:pt x="545" y="533"/>
                  </a:lnTo>
                  <a:lnTo>
                    <a:pt x="542" y="534"/>
                  </a:lnTo>
                  <a:lnTo>
                    <a:pt x="533" y="538"/>
                  </a:lnTo>
                  <a:lnTo>
                    <a:pt x="528" y="539"/>
                  </a:lnTo>
                  <a:lnTo>
                    <a:pt x="526" y="543"/>
                  </a:lnTo>
                  <a:lnTo>
                    <a:pt x="526" y="543"/>
                  </a:lnTo>
                  <a:lnTo>
                    <a:pt x="523" y="544"/>
                  </a:lnTo>
                  <a:lnTo>
                    <a:pt x="518" y="543"/>
                  </a:lnTo>
                  <a:lnTo>
                    <a:pt x="513" y="542"/>
                  </a:lnTo>
                  <a:lnTo>
                    <a:pt x="508" y="540"/>
                  </a:lnTo>
                  <a:lnTo>
                    <a:pt x="505" y="545"/>
                  </a:lnTo>
                  <a:lnTo>
                    <a:pt x="501" y="548"/>
                  </a:lnTo>
                  <a:lnTo>
                    <a:pt x="501" y="553"/>
                  </a:lnTo>
                  <a:lnTo>
                    <a:pt x="499" y="555"/>
                  </a:lnTo>
                  <a:lnTo>
                    <a:pt x="495" y="557"/>
                  </a:lnTo>
                  <a:lnTo>
                    <a:pt x="490" y="559"/>
                  </a:lnTo>
                  <a:lnTo>
                    <a:pt x="486" y="559"/>
                  </a:lnTo>
                  <a:lnTo>
                    <a:pt x="484" y="557"/>
                  </a:lnTo>
                  <a:lnTo>
                    <a:pt x="481" y="553"/>
                  </a:lnTo>
                  <a:lnTo>
                    <a:pt x="480" y="549"/>
                  </a:lnTo>
                  <a:lnTo>
                    <a:pt x="480" y="545"/>
                  </a:lnTo>
                  <a:lnTo>
                    <a:pt x="479" y="544"/>
                  </a:lnTo>
                  <a:lnTo>
                    <a:pt x="475" y="542"/>
                  </a:lnTo>
                  <a:lnTo>
                    <a:pt x="470" y="534"/>
                  </a:lnTo>
                  <a:lnTo>
                    <a:pt x="464" y="534"/>
                  </a:lnTo>
                  <a:lnTo>
                    <a:pt x="462" y="535"/>
                  </a:lnTo>
                  <a:lnTo>
                    <a:pt x="461" y="538"/>
                  </a:lnTo>
                  <a:lnTo>
                    <a:pt x="461" y="540"/>
                  </a:lnTo>
                  <a:lnTo>
                    <a:pt x="459" y="543"/>
                  </a:lnTo>
                  <a:lnTo>
                    <a:pt x="451" y="547"/>
                  </a:lnTo>
                  <a:lnTo>
                    <a:pt x="448" y="549"/>
                  </a:lnTo>
                  <a:lnTo>
                    <a:pt x="446" y="550"/>
                  </a:lnTo>
                  <a:lnTo>
                    <a:pt x="446" y="553"/>
                  </a:lnTo>
                  <a:lnTo>
                    <a:pt x="445" y="559"/>
                  </a:lnTo>
                  <a:lnTo>
                    <a:pt x="444" y="564"/>
                  </a:lnTo>
                  <a:lnTo>
                    <a:pt x="441" y="564"/>
                  </a:lnTo>
                  <a:lnTo>
                    <a:pt x="440" y="564"/>
                  </a:lnTo>
                  <a:lnTo>
                    <a:pt x="439" y="564"/>
                  </a:lnTo>
                  <a:lnTo>
                    <a:pt x="436" y="562"/>
                  </a:lnTo>
                  <a:lnTo>
                    <a:pt x="434" y="555"/>
                  </a:lnTo>
                  <a:lnTo>
                    <a:pt x="431" y="553"/>
                  </a:lnTo>
                  <a:lnTo>
                    <a:pt x="430" y="552"/>
                  </a:lnTo>
                  <a:lnTo>
                    <a:pt x="428" y="552"/>
                  </a:lnTo>
                  <a:lnTo>
                    <a:pt x="421" y="553"/>
                  </a:lnTo>
                  <a:lnTo>
                    <a:pt x="416" y="553"/>
                  </a:lnTo>
                  <a:lnTo>
                    <a:pt x="415" y="554"/>
                  </a:lnTo>
                  <a:lnTo>
                    <a:pt x="413" y="557"/>
                  </a:lnTo>
                  <a:lnTo>
                    <a:pt x="410" y="558"/>
                  </a:lnTo>
                  <a:lnTo>
                    <a:pt x="410" y="559"/>
                  </a:lnTo>
                  <a:lnTo>
                    <a:pt x="408" y="558"/>
                  </a:lnTo>
                  <a:lnTo>
                    <a:pt x="408" y="555"/>
                  </a:lnTo>
                  <a:lnTo>
                    <a:pt x="403" y="550"/>
                  </a:lnTo>
                  <a:lnTo>
                    <a:pt x="402" y="548"/>
                  </a:lnTo>
                  <a:lnTo>
                    <a:pt x="399" y="545"/>
                  </a:lnTo>
                  <a:lnTo>
                    <a:pt x="397" y="545"/>
                  </a:lnTo>
                  <a:lnTo>
                    <a:pt x="394" y="547"/>
                  </a:lnTo>
                  <a:lnTo>
                    <a:pt x="394" y="548"/>
                  </a:lnTo>
                  <a:lnTo>
                    <a:pt x="394" y="555"/>
                  </a:lnTo>
                  <a:lnTo>
                    <a:pt x="394" y="557"/>
                  </a:lnTo>
                  <a:lnTo>
                    <a:pt x="389" y="559"/>
                  </a:lnTo>
                  <a:lnTo>
                    <a:pt x="385" y="559"/>
                  </a:lnTo>
                  <a:lnTo>
                    <a:pt x="382" y="559"/>
                  </a:lnTo>
                  <a:lnTo>
                    <a:pt x="377" y="557"/>
                  </a:lnTo>
                  <a:lnTo>
                    <a:pt x="370" y="557"/>
                  </a:lnTo>
                  <a:lnTo>
                    <a:pt x="369" y="557"/>
                  </a:lnTo>
                  <a:lnTo>
                    <a:pt x="370" y="560"/>
                  </a:lnTo>
                  <a:lnTo>
                    <a:pt x="372" y="568"/>
                  </a:lnTo>
                  <a:lnTo>
                    <a:pt x="372" y="570"/>
                  </a:lnTo>
                  <a:lnTo>
                    <a:pt x="369" y="573"/>
                  </a:lnTo>
                  <a:lnTo>
                    <a:pt x="365" y="575"/>
                  </a:lnTo>
                  <a:lnTo>
                    <a:pt x="364" y="575"/>
                  </a:lnTo>
                  <a:lnTo>
                    <a:pt x="362" y="575"/>
                  </a:lnTo>
                  <a:lnTo>
                    <a:pt x="359" y="573"/>
                  </a:lnTo>
                  <a:lnTo>
                    <a:pt x="360" y="565"/>
                  </a:lnTo>
                  <a:lnTo>
                    <a:pt x="360" y="564"/>
                  </a:lnTo>
                  <a:lnTo>
                    <a:pt x="358" y="562"/>
                  </a:lnTo>
                  <a:lnTo>
                    <a:pt x="354" y="560"/>
                  </a:lnTo>
                  <a:lnTo>
                    <a:pt x="353" y="559"/>
                  </a:lnTo>
                  <a:lnTo>
                    <a:pt x="349" y="560"/>
                  </a:lnTo>
                  <a:lnTo>
                    <a:pt x="343" y="565"/>
                  </a:lnTo>
                  <a:lnTo>
                    <a:pt x="336" y="565"/>
                  </a:lnTo>
                  <a:lnTo>
                    <a:pt x="332" y="567"/>
                  </a:lnTo>
                  <a:lnTo>
                    <a:pt x="327" y="568"/>
                  </a:lnTo>
                  <a:lnTo>
                    <a:pt x="324" y="568"/>
                  </a:lnTo>
                  <a:lnTo>
                    <a:pt x="324" y="567"/>
                  </a:lnTo>
                  <a:lnTo>
                    <a:pt x="322" y="564"/>
                  </a:lnTo>
                  <a:lnTo>
                    <a:pt x="321" y="563"/>
                  </a:lnTo>
                  <a:lnTo>
                    <a:pt x="318" y="555"/>
                  </a:lnTo>
                  <a:lnTo>
                    <a:pt x="316" y="552"/>
                  </a:lnTo>
                  <a:lnTo>
                    <a:pt x="313" y="552"/>
                  </a:lnTo>
                  <a:lnTo>
                    <a:pt x="312" y="552"/>
                  </a:lnTo>
                  <a:lnTo>
                    <a:pt x="307" y="552"/>
                  </a:lnTo>
                  <a:lnTo>
                    <a:pt x="297" y="555"/>
                  </a:lnTo>
                  <a:lnTo>
                    <a:pt x="290" y="553"/>
                  </a:lnTo>
                  <a:lnTo>
                    <a:pt x="286" y="552"/>
                  </a:lnTo>
                  <a:lnTo>
                    <a:pt x="282" y="550"/>
                  </a:lnTo>
                  <a:lnTo>
                    <a:pt x="278" y="549"/>
                  </a:lnTo>
                  <a:lnTo>
                    <a:pt x="259" y="550"/>
                  </a:lnTo>
                  <a:lnTo>
                    <a:pt x="256" y="549"/>
                  </a:lnTo>
                  <a:lnTo>
                    <a:pt x="254" y="547"/>
                  </a:lnTo>
                  <a:lnTo>
                    <a:pt x="252" y="545"/>
                  </a:lnTo>
                  <a:lnTo>
                    <a:pt x="245" y="548"/>
                  </a:lnTo>
                  <a:lnTo>
                    <a:pt x="239" y="549"/>
                  </a:lnTo>
                  <a:lnTo>
                    <a:pt x="235" y="549"/>
                  </a:lnTo>
                  <a:lnTo>
                    <a:pt x="230" y="548"/>
                  </a:lnTo>
                  <a:lnTo>
                    <a:pt x="227" y="544"/>
                  </a:lnTo>
                  <a:lnTo>
                    <a:pt x="220" y="544"/>
                  </a:lnTo>
                  <a:lnTo>
                    <a:pt x="217" y="544"/>
                  </a:lnTo>
                  <a:lnTo>
                    <a:pt x="214" y="544"/>
                  </a:lnTo>
                  <a:lnTo>
                    <a:pt x="206" y="545"/>
                  </a:lnTo>
                  <a:lnTo>
                    <a:pt x="193" y="549"/>
                  </a:lnTo>
                  <a:lnTo>
                    <a:pt x="180" y="549"/>
                  </a:lnTo>
                  <a:lnTo>
                    <a:pt x="169" y="552"/>
                  </a:lnTo>
                  <a:lnTo>
                    <a:pt x="162" y="549"/>
                  </a:lnTo>
                  <a:lnTo>
                    <a:pt x="157" y="550"/>
                  </a:lnTo>
                  <a:lnTo>
                    <a:pt x="153" y="552"/>
                  </a:lnTo>
                  <a:lnTo>
                    <a:pt x="148" y="554"/>
                  </a:lnTo>
                  <a:lnTo>
                    <a:pt x="143" y="557"/>
                  </a:lnTo>
                  <a:lnTo>
                    <a:pt x="139" y="563"/>
                  </a:lnTo>
                  <a:lnTo>
                    <a:pt x="135" y="562"/>
                  </a:lnTo>
                  <a:lnTo>
                    <a:pt x="133" y="562"/>
                  </a:lnTo>
                  <a:lnTo>
                    <a:pt x="129" y="562"/>
                  </a:lnTo>
                  <a:lnTo>
                    <a:pt x="124" y="564"/>
                  </a:lnTo>
                  <a:lnTo>
                    <a:pt x="117" y="564"/>
                  </a:lnTo>
                  <a:lnTo>
                    <a:pt x="106" y="568"/>
                  </a:lnTo>
                  <a:lnTo>
                    <a:pt x="101" y="568"/>
                  </a:lnTo>
                  <a:lnTo>
                    <a:pt x="96" y="575"/>
                  </a:lnTo>
                  <a:lnTo>
                    <a:pt x="94" y="579"/>
                  </a:lnTo>
                  <a:lnTo>
                    <a:pt x="93" y="589"/>
                  </a:lnTo>
                  <a:lnTo>
                    <a:pt x="87" y="593"/>
                  </a:lnTo>
                  <a:lnTo>
                    <a:pt x="84" y="598"/>
                  </a:lnTo>
                  <a:lnTo>
                    <a:pt x="79" y="604"/>
                  </a:lnTo>
                  <a:lnTo>
                    <a:pt x="78" y="605"/>
                  </a:lnTo>
                  <a:lnTo>
                    <a:pt x="76" y="605"/>
                  </a:lnTo>
                  <a:lnTo>
                    <a:pt x="75" y="606"/>
                  </a:lnTo>
                  <a:lnTo>
                    <a:pt x="66" y="604"/>
                  </a:lnTo>
                  <a:lnTo>
                    <a:pt x="62" y="604"/>
                  </a:lnTo>
                  <a:lnTo>
                    <a:pt x="57" y="606"/>
                  </a:lnTo>
                  <a:lnTo>
                    <a:pt x="52" y="609"/>
                  </a:lnTo>
                  <a:lnTo>
                    <a:pt x="48" y="621"/>
                  </a:lnTo>
                  <a:lnTo>
                    <a:pt x="50" y="621"/>
                  </a:lnTo>
                  <a:lnTo>
                    <a:pt x="47" y="621"/>
                  </a:lnTo>
                  <a:lnTo>
                    <a:pt x="43" y="618"/>
                  </a:lnTo>
                  <a:lnTo>
                    <a:pt x="42" y="613"/>
                  </a:lnTo>
                  <a:lnTo>
                    <a:pt x="42" y="606"/>
                  </a:lnTo>
                  <a:lnTo>
                    <a:pt x="41" y="598"/>
                  </a:lnTo>
                  <a:lnTo>
                    <a:pt x="41" y="595"/>
                  </a:lnTo>
                  <a:lnTo>
                    <a:pt x="41" y="591"/>
                  </a:lnTo>
                  <a:lnTo>
                    <a:pt x="41" y="589"/>
                  </a:lnTo>
                  <a:lnTo>
                    <a:pt x="43" y="588"/>
                  </a:lnTo>
                  <a:lnTo>
                    <a:pt x="43" y="584"/>
                  </a:lnTo>
                  <a:lnTo>
                    <a:pt x="42" y="578"/>
                  </a:lnTo>
                  <a:lnTo>
                    <a:pt x="42" y="575"/>
                  </a:lnTo>
                  <a:lnTo>
                    <a:pt x="42" y="565"/>
                  </a:lnTo>
                  <a:lnTo>
                    <a:pt x="41" y="562"/>
                  </a:lnTo>
                  <a:lnTo>
                    <a:pt x="40" y="554"/>
                  </a:lnTo>
                  <a:lnTo>
                    <a:pt x="38" y="553"/>
                  </a:lnTo>
                  <a:lnTo>
                    <a:pt x="37" y="552"/>
                  </a:lnTo>
                  <a:lnTo>
                    <a:pt x="33" y="552"/>
                  </a:lnTo>
                  <a:lnTo>
                    <a:pt x="31" y="548"/>
                  </a:lnTo>
                  <a:lnTo>
                    <a:pt x="30" y="547"/>
                  </a:lnTo>
                  <a:lnTo>
                    <a:pt x="26" y="544"/>
                  </a:lnTo>
                  <a:lnTo>
                    <a:pt x="21" y="539"/>
                  </a:lnTo>
                  <a:lnTo>
                    <a:pt x="14" y="535"/>
                  </a:lnTo>
                  <a:lnTo>
                    <a:pt x="9" y="535"/>
                  </a:lnTo>
                  <a:lnTo>
                    <a:pt x="4" y="535"/>
                  </a:lnTo>
                  <a:lnTo>
                    <a:pt x="4" y="535"/>
                  </a:lnTo>
                  <a:lnTo>
                    <a:pt x="1" y="531"/>
                  </a:lnTo>
                  <a:lnTo>
                    <a:pt x="0" y="52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099" name="Freeform 1686">
              <a:extLst>
                <a:ext uri="{FF2B5EF4-FFF2-40B4-BE49-F238E27FC236}">
                  <a16:creationId xmlns:a16="http://schemas.microsoft.com/office/drawing/2014/main" id="{E9C5D0E7-11C7-9DA1-EE68-1910BF9FA275}"/>
                </a:ext>
              </a:extLst>
            </p:cNvPr>
            <p:cNvSpPr>
              <a:spLocks/>
            </p:cNvSpPr>
            <p:nvPr/>
          </p:nvSpPr>
          <p:spPr bwMode="auto">
            <a:xfrm>
              <a:off x="4049053" y="3072061"/>
              <a:ext cx="295258" cy="173516"/>
            </a:xfrm>
            <a:custGeom>
              <a:avLst/>
              <a:gdLst/>
              <a:ahLst/>
              <a:cxnLst>
                <a:cxn ang="0">
                  <a:pos x="49" y="51"/>
                </a:cxn>
                <a:cxn ang="0">
                  <a:pos x="68" y="52"/>
                </a:cxn>
                <a:cxn ang="0">
                  <a:pos x="78" y="53"/>
                </a:cxn>
                <a:cxn ang="0">
                  <a:pos x="90" y="48"/>
                </a:cxn>
                <a:cxn ang="0">
                  <a:pos x="94" y="42"/>
                </a:cxn>
                <a:cxn ang="0">
                  <a:pos x="93" y="35"/>
                </a:cxn>
                <a:cxn ang="0">
                  <a:pos x="88" y="23"/>
                </a:cxn>
                <a:cxn ang="0">
                  <a:pos x="95" y="11"/>
                </a:cxn>
                <a:cxn ang="0">
                  <a:pos x="98" y="6"/>
                </a:cxn>
                <a:cxn ang="0">
                  <a:pos x="109" y="12"/>
                </a:cxn>
                <a:cxn ang="0">
                  <a:pos x="119" y="17"/>
                </a:cxn>
                <a:cxn ang="0">
                  <a:pos x="135" y="21"/>
                </a:cxn>
                <a:cxn ang="0">
                  <a:pos x="150" y="25"/>
                </a:cxn>
                <a:cxn ang="0">
                  <a:pos x="155" y="28"/>
                </a:cxn>
                <a:cxn ang="0">
                  <a:pos x="159" y="27"/>
                </a:cxn>
                <a:cxn ang="0">
                  <a:pos x="172" y="23"/>
                </a:cxn>
                <a:cxn ang="0">
                  <a:pos x="186" y="22"/>
                </a:cxn>
                <a:cxn ang="0">
                  <a:pos x="192" y="30"/>
                </a:cxn>
                <a:cxn ang="0">
                  <a:pos x="197" y="30"/>
                </a:cxn>
                <a:cxn ang="0">
                  <a:pos x="207" y="36"/>
                </a:cxn>
                <a:cxn ang="0">
                  <a:pos x="208" y="41"/>
                </a:cxn>
                <a:cxn ang="0">
                  <a:pos x="210" y="48"/>
                </a:cxn>
                <a:cxn ang="0">
                  <a:pos x="206" y="56"/>
                </a:cxn>
                <a:cxn ang="0">
                  <a:pos x="205" y="82"/>
                </a:cxn>
                <a:cxn ang="0">
                  <a:pos x="207" y="89"/>
                </a:cxn>
                <a:cxn ang="0">
                  <a:pos x="211" y="100"/>
                </a:cxn>
                <a:cxn ang="0">
                  <a:pos x="192" y="108"/>
                </a:cxn>
                <a:cxn ang="0">
                  <a:pos x="171" y="109"/>
                </a:cxn>
                <a:cxn ang="0">
                  <a:pos x="155" y="114"/>
                </a:cxn>
                <a:cxn ang="0">
                  <a:pos x="129" y="118"/>
                </a:cxn>
                <a:cxn ang="0">
                  <a:pos x="120" y="122"/>
                </a:cxn>
                <a:cxn ang="0">
                  <a:pos x="99" y="123"/>
                </a:cxn>
                <a:cxn ang="0">
                  <a:pos x="88" y="123"/>
                </a:cxn>
                <a:cxn ang="0">
                  <a:pos x="62" y="123"/>
                </a:cxn>
                <a:cxn ang="0">
                  <a:pos x="22" y="122"/>
                </a:cxn>
                <a:cxn ang="0">
                  <a:pos x="18" y="120"/>
                </a:cxn>
                <a:cxn ang="0">
                  <a:pos x="5" y="115"/>
                </a:cxn>
                <a:cxn ang="0">
                  <a:pos x="0" y="113"/>
                </a:cxn>
                <a:cxn ang="0">
                  <a:pos x="11" y="98"/>
                </a:cxn>
                <a:cxn ang="0">
                  <a:pos x="13" y="100"/>
                </a:cxn>
                <a:cxn ang="0">
                  <a:pos x="18" y="100"/>
                </a:cxn>
                <a:cxn ang="0">
                  <a:pos x="22" y="98"/>
                </a:cxn>
                <a:cxn ang="0">
                  <a:pos x="31" y="87"/>
                </a:cxn>
                <a:cxn ang="0">
                  <a:pos x="37" y="83"/>
                </a:cxn>
                <a:cxn ang="0">
                  <a:pos x="38" y="81"/>
                </a:cxn>
                <a:cxn ang="0">
                  <a:pos x="32" y="82"/>
                </a:cxn>
                <a:cxn ang="0">
                  <a:pos x="17" y="87"/>
                </a:cxn>
                <a:cxn ang="0">
                  <a:pos x="13" y="85"/>
                </a:cxn>
                <a:cxn ang="0">
                  <a:pos x="10" y="82"/>
                </a:cxn>
                <a:cxn ang="0">
                  <a:pos x="6" y="89"/>
                </a:cxn>
                <a:cxn ang="0">
                  <a:pos x="5" y="90"/>
                </a:cxn>
                <a:cxn ang="0">
                  <a:pos x="2" y="87"/>
                </a:cxn>
                <a:cxn ang="0">
                  <a:pos x="5" y="77"/>
                </a:cxn>
                <a:cxn ang="0">
                  <a:pos x="1" y="64"/>
                </a:cxn>
                <a:cxn ang="0">
                  <a:pos x="2" y="56"/>
                </a:cxn>
                <a:cxn ang="0">
                  <a:pos x="18" y="52"/>
                </a:cxn>
                <a:cxn ang="0">
                  <a:pos x="37" y="49"/>
                </a:cxn>
                <a:cxn ang="0">
                  <a:pos x="46" y="46"/>
                </a:cxn>
                <a:cxn ang="0">
                  <a:pos x="61" y="18"/>
                </a:cxn>
                <a:cxn ang="0">
                  <a:pos x="69" y="0"/>
                </a:cxn>
                <a:cxn ang="0">
                  <a:pos x="73" y="11"/>
                </a:cxn>
                <a:cxn ang="0">
                  <a:pos x="53" y="42"/>
                </a:cxn>
                <a:cxn ang="0">
                  <a:pos x="48" y="47"/>
                </a:cxn>
              </a:cxnLst>
              <a:rect l="0" t="0" r="r" b="b"/>
              <a:pathLst>
                <a:path w="211" h="124">
                  <a:moveTo>
                    <a:pt x="48" y="47"/>
                  </a:moveTo>
                  <a:lnTo>
                    <a:pt x="49" y="51"/>
                  </a:lnTo>
                  <a:lnTo>
                    <a:pt x="63" y="51"/>
                  </a:lnTo>
                  <a:lnTo>
                    <a:pt x="68" y="52"/>
                  </a:lnTo>
                  <a:lnTo>
                    <a:pt x="73" y="53"/>
                  </a:lnTo>
                  <a:lnTo>
                    <a:pt x="78" y="53"/>
                  </a:lnTo>
                  <a:lnTo>
                    <a:pt x="85" y="52"/>
                  </a:lnTo>
                  <a:lnTo>
                    <a:pt x="90" y="48"/>
                  </a:lnTo>
                  <a:lnTo>
                    <a:pt x="93" y="46"/>
                  </a:lnTo>
                  <a:lnTo>
                    <a:pt x="94" y="42"/>
                  </a:lnTo>
                  <a:lnTo>
                    <a:pt x="94" y="39"/>
                  </a:lnTo>
                  <a:lnTo>
                    <a:pt x="93" y="35"/>
                  </a:lnTo>
                  <a:lnTo>
                    <a:pt x="89" y="26"/>
                  </a:lnTo>
                  <a:lnTo>
                    <a:pt x="88" y="23"/>
                  </a:lnTo>
                  <a:lnTo>
                    <a:pt x="89" y="17"/>
                  </a:lnTo>
                  <a:lnTo>
                    <a:pt x="95" y="11"/>
                  </a:lnTo>
                  <a:lnTo>
                    <a:pt x="95" y="7"/>
                  </a:lnTo>
                  <a:lnTo>
                    <a:pt x="98" y="6"/>
                  </a:lnTo>
                  <a:lnTo>
                    <a:pt x="105" y="10"/>
                  </a:lnTo>
                  <a:lnTo>
                    <a:pt x="109" y="12"/>
                  </a:lnTo>
                  <a:lnTo>
                    <a:pt x="114" y="15"/>
                  </a:lnTo>
                  <a:lnTo>
                    <a:pt x="119" y="17"/>
                  </a:lnTo>
                  <a:lnTo>
                    <a:pt x="123" y="17"/>
                  </a:lnTo>
                  <a:lnTo>
                    <a:pt x="135" y="21"/>
                  </a:lnTo>
                  <a:lnTo>
                    <a:pt x="148" y="23"/>
                  </a:lnTo>
                  <a:lnTo>
                    <a:pt x="150" y="25"/>
                  </a:lnTo>
                  <a:lnTo>
                    <a:pt x="153" y="27"/>
                  </a:lnTo>
                  <a:lnTo>
                    <a:pt x="155" y="28"/>
                  </a:lnTo>
                  <a:lnTo>
                    <a:pt x="156" y="28"/>
                  </a:lnTo>
                  <a:lnTo>
                    <a:pt x="159" y="27"/>
                  </a:lnTo>
                  <a:lnTo>
                    <a:pt x="166" y="23"/>
                  </a:lnTo>
                  <a:lnTo>
                    <a:pt x="172" y="23"/>
                  </a:lnTo>
                  <a:lnTo>
                    <a:pt x="181" y="22"/>
                  </a:lnTo>
                  <a:lnTo>
                    <a:pt x="186" y="22"/>
                  </a:lnTo>
                  <a:lnTo>
                    <a:pt x="189" y="23"/>
                  </a:lnTo>
                  <a:lnTo>
                    <a:pt x="192" y="30"/>
                  </a:lnTo>
                  <a:lnTo>
                    <a:pt x="196" y="30"/>
                  </a:lnTo>
                  <a:lnTo>
                    <a:pt x="197" y="30"/>
                  </a:lnTo>
                  <a:lnTo>
                    <a:pt x="200" y="35"/>
                  </a:lnTo>
                  <a:lnTo>
                    <a:pt x="207" y="36"/>
                  </a:lnTo>
                  <a:lnTo>
                    <a:pt x="207" y="37"/>
                  </a:lnTo>
                  <a:lnTo>
                    <a:pt x="208" y="41"/>
                  </a:lnTo>
                  <a:lnTo>
                    <a:pt x="210" y="43"/>
                  </a:lnTo>
                  <a:lnTo>
                    <a:pt x="210" y="48"/>
                  </a:lnTo>
                  <a:lnTo>
                    <a:pt x="207" y="51"/>
                  </a:lnTo>
                  <a:lnTo>
                    <a:pt x="206" y="56"/>
                  </a:lnTo>
                  <a:lnTo>
                    <a:pt x="204" y="73"/>
                  </a:lnTo>
                  <a:lnTo>
                    <a:pt x="205" y="82"/>
                  </a:lnTo>
                  <a:lnTo>
                    <a:pt x="207" y="88"/>
                  </a:lnTo>
                  <a:lnTo>
                    <a:pt x="207" y="89"/>
                  </a:lnTo>
                  <a:lnTo>
                    <a:pt x="211" y="99"/>
                  </a:lnTo>
                  <a:lnTo>
                    <a:pt x="211" y="100"/>
                  </a:lnTo>
                  <a:lnTo>
                    <a:pt x="205" y="104"/>
                  </a:lnTo>
                  <a:lnTo>
                    <a:pt x="192" y="108"/>
                  </a:lnTo>
                  <a:lnTo>
                    <a:pt x="182" y="108"/>
                  </a:lnTo>
                  <a:lnTo>
                    <a:pt x="171" y="109"/>
                  </a:lnTo>
                  <a:lnTo>
                    <a:pt x="166" y="112"/>
                  </a:lnTo>
                  <a:lnTo>
                    <a:pt x="155" y="114"/>
                  </a:lnTo>
                  <a:lnTo>
                    <a:pt x="145" y="117"/>
                  </a:lnTo>
                  <a:lnTo>
                    <a:pt x="129" y="118"/>
                  </a:lnTo>
                  <a:lnTo>
                    <a:pt x="124" y="120"/>
                  </a:lnTo>
                  <a:lnTo>
                    <a:pt x="120" y="122"/>
                  </a:lnTo>
                  <a:lnTo>
                    <a:pt x="110" y="123"/>
                  </a:lnTo>
                  <a:lnTo>
                    <a:pt x="99" y="123"/>
                  </a:lnTo>
                  <a:lnTo>
                    <a:pt x="93" y="123"/>
                  </a:lnTo>
                  <a:lnTo>
                    <a:pt x="88" y="123"/>
                  </a:lnTo>
                  <a:lnTo>
                    <a:pt x="74" y="124"/>
                  </a:lnTo>
                  <a:lnTo>
                    <a:pt x="62" y="123"/>
                  </a:lnTo>
                  <a:lnTo>
                    <a:pt x="36" y="122"/>
                  </a:lnTo>
                  <a:lnTo>
                    <a:pt x="22" y="122"/>
                  </a:lnTo>
                  <a:lnTo>
                    <a:pt x="19" y="120"/>
                  </a:lnTo>
                  <a:lnTo>
                    <a:pt x="18" y="120"/>
                  </a:lnTo>
                  <a:lnTo>
                    <a:pt x="13" y="119"/>
                  </a:lnTo>
                  <a:lnTo>
                    <a:pt x="5" y="115"/>
                  </a:lnTo>
                  <a:lnTo>
                    <a:pt x="0" y="113"/>
                  </a:lnTo>
                  <a:lnTo>
                    <a:pt x="0" y="113"/>
                  </a:lnTo>
                  <a:lnTo>
                    <a:pt x="7" y="107"/>
                  </a:lnTo>
                  <a:lnTo>
                    <a:pt x="11" y="98"/>
                  </a:lnTo>
                  <a:lnTo>
                    <a:pt x="11" y="98"/>
                  </a:lnTo>
                  <a:lnTo>
                    <a:pt x="13" y="100"/>
                  </a:lnTo>
                  <a:lnTo>
                    <a:pt x="15" y="100"/>
                  </a:lnTo>
                  <a:lnTo>
                    <a:pt x="18" y="100"/>
                  </a:lnTo>
                  <a:lnTo>
                    <a:pt x="21" y="100"/>
                  </a:lnTo>
                  <a:lnTo>
                    <a:pt x="22" y="98"/>
                  </a:lnTo>
                  <a:lnTo>
                    <a:pt x="28" y="89"/>
                  </a:lnTo>
                  <a:lnTo>
                    <a:pt x="31" y="87"/>
                  </a:lnTo>
                  <a:lnTo>
                    <a:pt x="33" y="85"/>
                  </a:lnTo>
                  <a:lnTo>
                    <a:pt x="37" y="83"/>
                  </a:lnTo>
                  <a:lnTo>
                    <a:pt x="38" y="82"/>
                  </a:lnTo>
                  <a:lnTo>
                    <a:pt x="38" y="81"/>
                  </a:lnTo>
                  <a:lnTo>
                    <a:pt x="37" y="81"/>
                  </a:lnTo>
                  <a:lnTo>
                    <a:pt x="32" y="82"/>
                  </a:lnTo>
                  <a:lnTo>
                    <a:pt x="22" y="84"/>
                  </a:lnTo>
                  <a:lnTo>
                    <a:pt x="17" y="87"/>
                  </a:lnTo>
                  <a:lnTo>
                    <a:pt x="17" y="87"/>
                  </a:lnTo>
                  <a:lnTo>
                    <a:pt x="13" y="85"/>
                  </a:lnTo>
                  <a:lnTo>
                    <a:pt x="11" y="83"/>
                  </a:lnTo>
                  <a:lnTo>
                    <a:pt x="10" y="82"/>
                  </a:lnTo>
                  <a:lnTo>
                    <a:pt x="6" y="82"/>
                  </a:lnTo>
                  <a:lnTo>
                    <a:pt x="6" y="89"/>
                  </a:lnTo>
                  <a:lnTo>
                    <a:pt x="6" y="89"/>
                  </a:lnTo>
                  <a:lnTo>
                    <a:pt x="5" y="90"/>
                  </a:lnTo>
                  <a:lnTo>
                    <a:pt x="2" y="89"/>
                  </a:lnTo>
                  <a:lnTo>
                    <a:pt x="2" y="87"/>
                  </a:lnTo>
                  <a:lnTo>
                    <a:pt x="2" y="85"/>
                  </a:lnTo>
                  <a:lnTo>
                    <a:pt x="5" y="77"/>
                  </a:lnTo>
                  <a:lnTo>
                    <a:pt x="5" y="71"/>
                  </a:lnTo>
                  <a:lnTo>
                    <a:pt x="1" y="64"/>
                  </a:lnTo>
                  <a:lnTo>
                    <a:pt x="1" y="59"/>
                  </a:lnTo>
                  <a:lnTo>
                    <a:pt x="2" y="56"/>
                  </a:lnTo>
                  <a:lnTo>
                    <a:pt x="5" y="53"/>
                  </a:lnTo>
                  <a:lnTo>
                    <a:pt x="18" y="52"/>
                  </a:lnTo>
                  <a:lnTo>
                    <a:pt x="24" y="51"/>
                  </a:lnTo>
                  <a:lnTo>
                    <a:pt x="37" y="49"/>
                  </a:lnTo>
                  <a:lnTo>
                    <a:pt x="41" y="47"/>
                  </a:lnTo>
                  <a:lnTo>
                    <a:pt x="46" y="46"/>
                  </a:lnTo>
                  <a:lnTo>
                    <a:pt x="56" y="30"/>
                  </a:lnTo>
                  <a:lnTo>
                    <a:pt x="61" y="18"/>
                  </a:lnTo>
                  <a:lnTo>
                    <a:pt x="65" y="12"/>
                  </a:lnTo>
                  <a:lnTo>
                    <a:pt x="69" y="0"/>
                  </a:lnTo>
                  <a:lnTo>
                    <a:pt x="77" y="1"/>
                  </a:lnTo>
                  <a:lnTo>
                    <a:pt x="73" y="11"/>
                  </a:lnTo>
                  <a:lnTo>
                    <a:pt x="65" y="25"/>
                  </a:lnTo>
                  <a:lnTo>
                    <a:pt x="53" y="42"/>
                  </a:lnTo>
                  <a:lnTo>
                    <a:pt x="48" y="47"/>
                  </a:lnTo>
                  <a:lnTo>
                    <a:pt x="48" y="4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00" name="Freeform 1687">
              <a:extLst>
                <a:ext uri="{FF2B5EF4-FFF2-40B4-BE49-F238E27FC236}">
                  <a16:creationId xmlns:a16="http://schemas.microsoft.com/office/drawing/2014/main" id="{598E0B26-4972-25D9-516D-313D56A6C16D}"/>
                </a:ext>
              </a:extLst>
            </p:cNvPr>
            <p:cNvSpPr>
              <a:spLocks/>
            </p:cNvSpPr>
            <p:nvPr/>
          </p:nvSpPr>
          <p:spPr bwMode="auto">
            <a:xfrm>
              <a:off x="4049053" y="3072061"/>
              <a:ext cx="295258" cy="173516"/>
            </a:xfrm>
            <a:custGeom>
              <a:avLst/>
              <a:gdLst/>
              <a:ahLst/>
              <a:cxnLst>
                <a:cxn ang="0">
                  <a:pos x="49" y="51"/>
                </a:cxn>
                <a:cxn ang="0">
                  <a:pos x="68" y="52"/>
                </a:cxn>
                <a:cxn ang="0">
                  <a:pos x="78" y="53"/>
                </a:cxn>
                <a:cxn ang="0">
                  <a:pos x="90" y="48"/>
                </a:cxn>
                <a:cxn ang="0">
                  <a:pos x="94" y="42"/>
                </a:cxn>
                <a:cxn ang="0">
                  <a:pos x="93" y="35"/>
                </a:cxn>
                <a:cxn ang="0">
                  <a:pos x="88" y="23"/>
                </a:cxn>
                <a:cxn ang="0">
                  <a:pos x="95" y="11"/>
                </a:cxn>
                <a:cxn ang="0">
                  <a:pos x="98" y="6"/>
                </a:cxn>
                <a:cxn ang="0">
                  <a:pos x="109" y="12"/>
                </a:cxn>
                <a:cxn ang="0">
                  <a:pos x="119" y="17"/>
                </a:cxn>
                <a:cxn ang="0">
                  <a:pos x="135" y="21"/>
                </a:cxn>
                <a:cxn ang="0">
                  <a:pos x="150" y="25"/>
                </a:cxn>
                <a:cxn ang="0">
                  <a:pos x="155" y="28"/>
                </a:cxn>
                <a:cxn ang="0">
                  <a:pos x="159" y="27"/>
                </a:cxn>
                <a:cxn ang="0">
                  <a:pos x="172" y="23"/>
                </a:cxn>
                <a:cxn ang="0">
                  <a:pos x="186" y="22"/>
                </a:cxn>
                <a:cxn ang="0">
                  <a:pos x="192" y="30"/>
                </a:cxn>
                <a:cxn ang="0">
                  <a:pos x="197" y="30"/>
                </a:cxn>
                <a:cxn ang="0">
                  <a:pos x="207" y="36"/>
                </a:cxn>
                <a:cxn ang="0">
                  <a:pos x="208" y="41"/>
                </a:cxn>
                <a:cxn ang="0">
                  <a:pos x="210" y="48"/>
                </a:cxn>
                <a:cxn ang="0">
                  <a:pos x="206" y="56"/>
                </a:cxn>
                <a:cxn ang="0">
                  <a:pos x="205" y="82"/>
                </a:cxn>
                <a:cxn ang="0">
                  <a:pos x="207" y="89"/>
                </a:cxn>
                <a:cxn ang="0">
                  <a:pos x="211" y="100"/>
                </a:cxn>
                <a:cxn ang="0">
                  <a:pos x="192" y="108"/>
                </a:cxn>
                <a:cxn ang="0">
                  <a:pos x="171" y="109"/>
                </a:cxn>
                <a:cxn ang="0">
                  <a:pos x="155" y="114"/>
                </a:cxn>
                <a:cxn ang="0">
                  <a:pos x="129" y="118"/>
                </a:cxn>
                <a:cxn ang="0">
                  <a:pos x="120" y="122"/>
                </a:cxn>
                <a:cxn ang="0">
                  <a:pos x="99" y="123"/>
                </a:cxn>
                <a:cxn ang="0">
                  <a:pos x="88" y="123"/>
                </a:cxn>
                <a:cxn ang="0">
                  <a:pos x="62" y="123"/>
                </a:cxn>
                <a:cxn ang="0">
                  <a:pos x="22" y="122"/>
                </a:cxn>
                <a:cxn ang="0">
                  <a:pos x="18" y="120"/>
                </a:cxn>
                <a:cxn ang="0">
                  <a:pos x="5" y="115"/>
                </a:cxn>
                <a:cxn ang="0">
                  <a:pos x="0" y="113"/>
                </a:cxn>
                <a:cxn ang="0">
                  <a:pos x="11" y="98"/>
                </a:cxn>
                <a:cxn ang="0">
                  <a:pos x="13" y="100"/>
                </a:cxn>
                <a:cxn ang="0">
                  <a:pos x="18" y="100"/>
                </a:cxn>
                <a:cxn ang="0">
                  <a:pos x="22" y="98"/>
                </a:cxn>
                <a:cxn ang="0">
                  <a:pos x="31" y="87"/>
                </a:cxn>
                <a:cxn ang="0">
                  <a:pos x="37" y="83"/>
                </a:cxn>
                <a:cxn ang="0">
                  <a:pos x="38" y="81"/>
                </a:cxn>
                <a:cxn ang="0">
                  <a:pos x="32" y="82"/>
                </a:cxn>
                <a:cxn ang="0">
                  <a:pos x="17" y="87"/>
                </a:cxn>
                <a:cxn ang="0">
                  <a:pos x="13" y="85"/>
                </a:cxn>
                <a:cxn ang="0">
                  <a:pos x="10" y="82"/>
                </a:cxn>
                <a:cxn ang="0">
                  <a:pos x="6" y="89"/>
                </a:cxn>
                <a:cxn ang="0">
                  <a:pos x="5" y="90"/>
                </a:cxn>
                <a:cxn ang="0">
                  <a:pos x="2" y="87"/>
                </a:cxn>
                <a:cxn ang="0">
                  <a:pos x="5" y="77"/>
                </a:cxn>
                <a:cxn ang="0">
                  <a:pos x="1" y="64"/>
                </a:cxn>
                <a:cxn ang="0">
                  <a:pos x="2" y="56"/>
                </a:cxn>
                <a:cxn ang="0">
                  <a:pos x="18" y="52"/>
                </a:cxn>
                <a:cxn ang="0">
                  <a:pos x="37" y="49"/>
                </a:cxn>
                <a:cxn ang="0">
                  <a:pos x="46" y="46"/>
                </a:cxn>
                <a:cxn ang="0">
                  <a:pos x="61" y="18"/>
                </a:cxn>
                <a:cxn ang="0">
                  <a:pos x="69" y="0"/>
                </a:cxn>
                <a:cxn ang="0">
                  <a:pos x="73" y="11"/>
                </a:cxn>
                <a:cxn ang="0">
                  <a:pos x="53" y="42"/>
                </a:cxn>
                <a:cxn ang="0">
                  <a:pos x="48" y="47"/>
                </a:cxn>
              </a:cxnLst>
              <a:rect l="0" t="0" r="r" b="b"/>
              <a:pathLst>
                <a:path w="211" h="124">
                  <a:moveTo>
                    <a:pt x="48" y="47"/>
                  </a:moveTo>
                  <a:lnTo>
                    <a:pt x="49" y="51"/>
                  </a:lnTo>
                  <a:lnTo>
                    <a:pt x="63" y="51"/>
                  </a:lnTo>
                  <a:lnTo>
                    <a:pt x="68" y="52"/>
                  </a:lnTo>
                  <a:lnTo>
                    <a:pt x="73" y="53"/>
                  </a:lnTo>
                  <a:lnTo>
                    <a:pt x="78" y="53"/>
                  </a:lnTo>
                  <a:lnTo>
                    <a:pt x="85" y="52"/>
                  </a:lnTo>
                  <a:lnTo>
                    <a:pt x="90" y="48"/>
                  </a:lnTo>
                  <a:lnTo>
                    <a:pt x="93" y="46"/>
                  </a:lnTo>
                  <a:lnTo>
                    <a:pt x="94" y="42"/>
                  </a:lnTo>
                  <a:lnTo>
                    <a:pt x="94" y="39"/>
                  </a:lnTo>
                  <a:lnTo>
                    <a:pt x="93" y="35"/>
                  </a:lnTo>
                  <a:lnTo>
                    <a:pt x="89" y="26"/>
                  </a:lnTo>
                  <a:lnTo>
                    <a:pt x="88" y="23"/>
                  </a:lnTo>
                  <a:lnTo>
                    <a:pt x="89" y="17"/>
                  </a:lnTo>
                  <a:lnTo>
                    <a:pt x="95" y="11"/>
                  </a:lnTo>
                  <a:lnTo>
                    <a:pt x="95" y="7"/>
                  </a:lnTo>
                  <a:lnTo>
                    <a:pt x="98" y="6"/>
                  </a:lnTo>
                  <a:lnTo>
                    <a:pt x="105" y="10"/>
                  </a:lnTo>
                  <a:lnTo>
                    <a:pt x="109" y="12"/>
                  </a:lnTo>
                  <a:lnTo>
                    <a:pt x="114" y="15"/>
                  </a:lnTo>
                  <a:lnTo>
                    <a:pt x="119" y="17"/>
                  </a:lnTo>
                  <a:lnTo>
                    <a:pt x="123" y="17"/>
                  </a:lnTo>
                  <a:lnTo>
                    <a:pt x="135" y="21"/>
                  </a:lnTo>
                  <a:lnTo>
                    <a:pt x="148" y="23"/>
                  </a:lnTo>
                  <a:lnTo>
                    <a:pt x="150" y="25"/>
                  </a:lnTo>
                  <a:lnTo>
                    <a:pt x="153" y="27"/>
                  </a:lnTo>
                  <a:lnTo>
                    <a:pt x="155" y="28"/>
                  </a:lnTo>
                  <a:lnTo>
                    <a:pt x="156" y="28"/>
                  </a:lnTo>
                  <a:lnTo>
                    <a:pt x="159" y="27"/>
                  </a:lnTo>
                  <a:lnTo>
                    <a:pt x="166" y="23"/>
                  </a:lnTo>
                  <a:lnTo>
                    <a:pt x="172" y="23"/>
                  </a:lnTo>
                  <a:lnTo>
                    <a:pt x="181" y="22"/>
                  </a:lnTo>
                  <a:lnTo>
                    <a:pt x="186" y="22"/>
                  </a:lnTo>
                  <a:lnTo>
                    <a:pt x="189" y="23"/>
                  </a:lnTo>
                  <a:lnTo>
                    <a:pt x="192" y="30"/>
                  </a:lnTo>
                  <a:lnTo>
                    <a:pt x="196" y="30"/>
                  </a:lnTo>
                  <a:lnTo>
                    <a:pt x="197" y="30"/>
                  </a:lnTo>
                  <a:lnTo>
                    <a:pt x="200" y="35"/>
                  </a:lnTo>
                  <a:lnTo>
                    <a:pt x="207" y="36"/>
                  </a:lnTo>
                  <a:lnTo>
                    <a:pt x="207" y="37"/>
                  </a:lnTo>
                  <a:lnTo>
                    <a:pt x="208" y="41"/>
                  </a:lnTo>
                  <a:lnTo>
                    <a:pt x="210" y="43"/>
                  </a:lnTo>
                  <a:lnTo>
                    <a:pt x="210" y="48"/>
                  </a:lnTo>
                  <a:lnTo>
                    <a:pt x="207" y="51"/>
                  </a:lnTo>
                  <a:lnTo>
                    <a:pt x="206" y="56"/>
                  </a:lnTo>
                  <a:lnTo>
                    <a:pt x="204" y="73"/>
                  </a:lnTo>
                  <a:lnTo>
                    <a:pt x="205" y="82"/>
                  </a:lnTo>
                  <a:lnTo>
                    <a:pt x="207" y="88"/>
                  </a:lnTo>
                  <a:lnTo>
                    <a:pt x="207" y="89"/>
                  </a:lnTo>
                  <a:lnTo>
                    <a:pt x="211" y="99"/>
                  </a:lnTo>
                  <a:lnTo>
                    <a:pt x="211" y="100"/>
                  </a:lnTo>
                  <a:lnTo>
                    <a:pt x="205" y="104"/>
                  </a:lnTo>
                  <a:lnTo>
                    <a:pt x="192" y="108"/>
                  </a:lnTo>
                  <a:lnTo>
                    <a:pt x="182" y="108"/>
                  </a:lnTo>
                  <a:lnTo>
                    <a:pt x="171" y="109"/>
                  </a:lnTo>
                  <a:lnTo>
                    <a:pt x="166" y="112"/>
                  </a:lnTo>
                  <a:lnTo>
                    <a:pt x="155" y="114"/>
                  </a:lnTo>
                  <a:lnTo>
                    <a:pt x="145" y="117"/>
                  </a:lnTo>
                  <a:lnTo>
                    <a:pt x="129" y="118"/>
                  </a:lnTo>
                  <a:lnTo>
                    <a:pt x="124" y="120"/>
                  </a:lnTo>
                  <a:lnTo>
                    <a:pt x="120" y="122"/>
                  </a:lnTo>
                  <a:lnTo>
                    <a:pt x="110" y="123"/>
                  </a:lnTo>
                  <a:lnTo>
                    <a:pt x="99" y="123"/>
                  </a:lnTo>
                  <a:lnTo>
                    <a:pt x="93" y="123"/>
                  </a:lnTo>
                  <a:lnTo>
                    <a:pt x="88" y="123"/>
                  </a:lnTo>
                  <a:lnTo>
                    <a:pt x="74" y="124"/>
                  </a:lnTo>
                  <a:lnTo>
                    <a:pt x="62" y="123"/>
                  </a:lnTo>
                  <a:lnTo>
                    <a:pt x="36" y="122"/>
                  </a:lnTo>
                  <a:lnTo>
                    <a:pt x="22" y="122"/>
                  </a:lnTo>
                  <a:lnTo>
                    <a:pt x="19" y="120"/>
                  </a:lnTo>
                  <a:lnTo>
                    <a:pt x="18" y="120"/>
                  </a:lnTo>
                  <a:lnTo>
                    <a:pt x="13" y="119"/>
                  </a:lnTo>
                  <a:lnTo>
                    <a:pt x="5" y="115"/>
                  </a:lnTo>
                  <a:lnTo>
                    <a:pt x="0" y="113"/>
                  </a:lnTo>
                  <a:lnTo>
                    <a:pt x="0" y="113"/>
                  </a:lnTo>
                  <a:lnTo>
                    <a:pt x="7" y="107"/>
                  </a:lnTo>
                  <a:lnTo>
                    <a:pt x="11" y="98"/>
                  </a:lnTo>
                  <a:lnTo>
                    <a:pt x="11" y="98"/>
                  </a:lnTo>
                  <a:lnTo>
                    <a:pt x="13" y="100"/>
                  </a:lnTo>
                  <a:lnTo>
                    <a:pt x="15" y="100"/>
                  </a:lnTo>
                  <a:lnTo>
                    <a:pt x="18" y="100"/>
                  </a:lnTo>
                  <a:lnTo>
                    <a:pt x="21" y="100"/>
                  </a:lnTo>
                  <a:lnTo>
                    <a:pt x="22" y="98"/>
                  </a:lnTo>
                  <a:lnTo>
                    <a:pt x="28" y="89"/>
                  </a:lnTo>
                  <a:lnTo>
                    <a:pt x="31" y="87"/>
                  </a:lnTo>
                  <a:lnTo>
                    <a:pt x="33" y="85"/>
                  </a:lnTo>
                  <a:lnTo>
                    <a:pt x="37" y="83"/>
                  </a:lnTo>
                  <a:lnTo>
                    <a:pt x="38" y="82"/>
                  </a:lnTo>
                  <a:lnTo>
                    <a:pt x="38" y="81"/>
                  </a:lnTo>
                  <a:lnTo>
                    <a:pt x="37" y="81"/>
                  </a:lnTo>
                  <a:lnTo>
                    <a:pt x="32" y="82"/>
                  </a:lnTo>
                  <a:lnTo>
                    <a:pt x="22" y="84"/>
                  </a:lnTo>
                  <a:lnTo>
                    <a:pt x="17" y="87"/>
                  </a:lnTo>
                  <a:lnTo>
                    <a:pt x="17" y="87"/>
                  </a:lnTo>
                  <a:lnTo>
                    <a:pt x="13" y="85"/>
                  </a:lnTo>
                  <a:lnTo>
                    <a:pt x="11" y="83"/>
                  </a:lnTo>
                  <a:lnTo>
                    <a:pt x="10" y="82"/>
                  </a:lnTo>
                  <a:lnTo>
                    <a:pt x="6" y="82"/>
                  </a:lnTo>
                  <a:lnTo>
                    <a:pt x="6" y="89"/>
                  </a:lnTo>
                  <a:lnTo>
                    <a:pt x="6" y="89"/>
                  </a:lnTo>
                  <a:lnTo>
                    <a:pt x="5" y="90"/>
                  </a:lnTo>
                  <a:lnTo>
                    <a:pt x="2" y="89"/>
                  </a:lnTo>
                  <a:lnTo>
                    <a:pt x="2" y="87"/>
                  </a:lnTo>
                  <a:lnTo>
                    <a:pt x="2" y="85"/>
                  </a:lnTo>
                  <a:lnTo>
                    <a:pt x="5" y="77"/>
                  </a:lnTo>
                  <a:lnTo>
                    <a:pt x="5" y="71"/>
                  </a:lnTo>
                  <a:lnTo>
                    <a:pt x="1" y="64"/>
                  </a:lnTo>
                  <a:lnTo>
                    <a:pt x="1" y="59"/>
                  </a:lnTo>
                  <a:lnTo>
                    <a:pt x="2" y="56"/>
                  </a:lnTo>
                  <a:lnTo>
                    <a:pt x="5" y="53"/>
                  </a:lnTo>
                  <a:lnTo>
                    <a:pt x="18" y="52"/>
                  </a:lnTo>
                  <a:lnTo>
                    <a:pt x="24" y="51"/>
                  </a:lnTo>
                  <a:lnTo>
                    <a:pt x="37" y="49"/>
                  </a:lnTo>
                  <a:lnTo>
                    <a:pt x="41" y="47"/>
                  </a:lnTo>
                  <a:lnTo>
                    <a:pt x="46" y="46"/>
                  </a:lnTo>
                  <a:lnTo>
                    <a:pt x="56" y="30"/>
                  </a:lnTo>
                  <a:lnTo>
                    <a:pt x="61" y="18"/>
                  </a:lnTo>
                  <a:lnTo>
                    <a:pt x="65" y="12"/>
                  </a:lnTo>
                  <a:lnTo>
                    <a:pt x="69" y="0"/>
                  </a:lnTo>
                  <a:lnTo>
                    <a:pt x="77" y="1"/>
                  </a:lnTo>
                  <a:lnTo>
                    <a:pt x="73" y="11"/>
                  </a:lnTo>
                  <a:lnTo>
                    <a:pt x="65" y="25"/>
                  </a:lnTo>
                  <a:lnTo>
                    <a:pt x="53" y="42"/>
                  </a:lnTo>
                  <a:lnTo>
                    <a:pt x="48" y="47"/>
                  </a:lnTo>
                  <a:lnTo>
                    <a:pt x="48" y="4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01" name="Freeform 1690">
              <a:extLst>
                <a:ext uri="{FF2B5EF4-FFF2-40B4-BE49-F238E27FC236}">
                  <a16:creationId xmlns:a16="http://schemas.microsoft.com/office/drawing/2014/main" id="{AC01214D-25CA-A3AF-2A6C-BB142D84AA38}"/>
                </a:ext>
              </a:extLst>
            </p:cNvPr>
            <p:cNvSpPr>
              <a:spLocks/>
            </p:cNvSpPr>
            <p:nvPr/>
          </p:nvSpPr>
          <p:spPr bwMode="auto">
            <a:xfrm>
              <a:off x="3727209" y="4239098"/>
              <a:ext cx="780823" cy="520549"/>
            </a:xfrm>
            <a:custGeom>
              <a:avLst/>
              <a:gdLst/>
              <a:ahLst/>
              <a:cxnLst>
                <a:cxn ang="0">
                  <a:pos x="22" y="226"/>
                </a:cxn>
                <a:cxn ang="0">
                  <a:pos x="34" y="222"/>
                </a:cxn>
                <a:cxn ang="0">
                  <a:pos x="29" y="214"/>
                </a:cxn>
                <a:cxn ang="0">
                  <a:pos x="28" y="199"/>
                </a:cxn>
                <a:cxn ang="0">
                  <a:pos x="32" y="175"/>
                </a:cxn>
                <a:cxn ang="0">
                  <a:pos x="46" y="159"/>
                </a:cxn>
                <a:cxn ang="0">
                  <a:pos x="27" y="150"/>
                </a:cxn>
                <a:cxn ang="0">
                  <a:pos x="48" y="137"/>
                </a:cxn>
                <a:cxn ang="0">
                  <a:pos x="79" y="137"/>
                </a:cxn>
                <a:cxn ang="0">
                  <a:pos x="73" y="119"/>
                </a:cxn>
                <a:cxn ang="0">
                  <a:pos x="82" y="96"/>
                </a:cxn>
                <a:cxn ang="0">
                  <a:pos x="103" y="102"/>
                </a:cxn>
                <a:cxn ang="0">
                  <a:pos x="128" y="124"/>
                </a:cxn>
                <a:cxn ang="0">
                  <a:pos x="192" y="123"/>
                </a:cxn>
                <a:cxn ang="0">
                  <a:pos x="222" y="113"/>
                </a:cxn>
                <a:cxn ang="0">
                  <a:pos x="221" y="99"/>
                </a:cxn>
                <a:cxn ang="0">
                  <a:pos x="252" y="81"/>
                </a:cxn>
                <a:cxn ang="0">
                  <a:pos x="289" y="55"/>
                </a:cxn>
                <a:cxn ang="0">
                  <a:pos x="300" y="65"/>
                </a:cxn>
                <a:cxn ang="0">
                  <a:pos x="327" y="60"/>
                </a:cxn>
                <a:cxn ang="0">
                  <a:pos x="346" y="40"/>
                </a:cxn>
                <a:cxn ang="0">
                  <a:pos x="359" y="11"/>
                </a:cxn>
                <a:cxn ang="0">
                  <a:pos x="390" y="4"/>
                </a:cxn>
                <a:cxn ang="0">
                  <a:pos x="407" y="12"/>
                </a:cxn>
                <a:cxn ang="0">
                  <a:pos x="435" y="1"/>
                </a:cxn>
                <a:cxn ang="0">
                  <a:pos x="446" y="10"/>
                </a:cxn>
                <a:cxn ang="0">
                  <a:pos x="463" y="25"/>
                </a:cxn>
                <a:cxn ang="0">
                  <a:pos x="487" y="15"/>
                </a:cxn>
                <a:cxn ang="0">
                  <a:pos x="519" y="28"/>
                </a:cxn>
                <a:cxn ang="0">
                  <a:pos x="545" y="42"/>
                </a:cxn>
                <a:cxn ang="0">
                  <a:pos x="554" y="55"/>
                </a:cxn>
                <a:cxn ang="0">
                  <a:pos x="554" y="68"/>
                </a:cxn>
                <a:cxn ang="0">
                  <a:pos x="535" y="91"/>
                </a:cxn>
                <a:cxn ang="0">
                  <a:pos x="521" y="93"/>
                </a:cxn>
                <a:cxn ang="0">
                  <a:pos x="497" y="118"/>
                </a:cxn>
                <a:cxn ang="0">
                  <a:pos x="484" y="157"/>
                </a:cxn>
                <a:cxn ang="0">
                  <a:pos x="472" y="188"/>
                </a:cxn>
                <a:cxn ang="0">
                  <a:pos x="462" y="225"/>
                </a:cxn>
                <a:cxn ang="0">
                  <a:pos x="455" y="239"/>
                </a:cxn>
                <a:cxn ang="0">
                  <a:pos x="445" y="255"/>
                </a:cxn>
                <a:cxn ang="0">
                  <a:pos x="438" y="283"/>
                </a:cxn>
                <a:cxn ang="0">
                  <a:pos x="421" y="288"/>
                </a:cxn>
                <a:cxn ang="0">
                  <a:pos x="404" y="304"/>
                </a:cxn>
                <a:cxn ang="0">
                  <a:pos x="369" y="307"/>
                </a:cxn>
                <a:cxn ang="0">
                  <a:pos x="333" y="311"/>
                </a:cxn>
                <a:cxn ang="0">
                  <a:pos x="310" y="313"/>
                </a:cxn>
                <a:cxn ang="0">
                  <a:pos x="299" y="327"/>
                </a:cxn>
                <a:cxn ang="0">
                  <a:pos x="276" y="337"/>
                </a:cxn>
                <a:cxn ang="0">
                  <a:pos x="251" y="345"/>
                </a:cxn>
                <a:cxn ang="0">
                  <a:pos x="237" y="352"/>
                </a:cxn>
                <a:cxn ang="0">
                  <a:pos x="213" y="370"/>
                </a:cxn>
                <a:cxn ang="0">
                  <a:pos x="176" y="369"/>
                </a:cxn>
                <a:cxn ang="0">
                  <a:pos x="140" y="355"/>
                </a:cxn>
                <a:cxn ang="0">
                  <a:pos x="108" y="343"/>
                </a:cxn>
                <a:cxn ang="0">
                  <a:pos x="94" y="321"/>
                </a:cxn>
                <a:cxn ang="0">
                  <a:pos x="68" y="303"/>
                </a:cxn>
                <a:cxn ang="0">
                  <a:pos x="23" y="261"/>
                </a:cxn>
                <a:cxn ang="0">
                  <a:pos x="19" y="245"/>
                </a:cxn>
              </a:cxnLst>
              <a:rect l="0" t="0" r="r" b="b"/>
              <a:pathLst>
                <a:path w="558" h="372">
                  <a:moveTo>
                    <a:pt x="0" y="245"/>
                  </a:moveTo>
                  <a:lnTo>
                    <a:pt x="1" y="244"/>
                  </a:lnTo>
                  <a:lnTo>
                    <a:pt x="3" y="240"/>
                  </a:lnTo>
                  <a:lnTo>
                    <a:pt x="8" y="237"/>
                  </a:lnTo>
                  <a:lnTo>
                    <a:pt x="13" y="235"/>
                  </a:lnTo>
                  <a:lnTo>
                    <a:pt x="16" y="231"/>
                  </a:lnTo>
                  <a:lnTo>
                    <a:pt x="22" y="226"/>
                  </a:lnTo>
                  <a:lnTo>
                    <a:pt x="23" y="226"/>
                  </a:lnTo>
                  <a:lnTo>
                    <a:pt x="28" y="226"/>
                  </a:lnTo>
                  <a:lnTo>
                    <a:pt x="29" y="227"/>
                  </a:lnTo>
                  <a:lnTo>
                    <a:pt x="33" y="227"/>
                  </a:lnTo>
                  <a:lnTo>
                    <a:pt x="33" y="226"/>
                  </a:lnTo>
                  <a:lnTo>
                    <a:pt x="34" y="224"/>
                  </a:lnTo>
                  <a:lnTo>
                    <a:pt x="34" y="222"/>
                  </a:lnTo>
                  <a:lnTo>
                    <a:pt x="33" y="222"/>
                  </a:lnTo>
                  <a:lnTo>
                    <a:pt x="33" y="220"/>
                  </a:lnTo>
                  <a:lnTo>
                    <a:pt x="34" y="217"/>
                  </a:lnTo>
                  <a:lnTo>
                    <a:pt x="34" y="217"/>
                  </a:lnTo>
                  <a:lnTo>
                    <a:pt x="32" y="216"/>
                  </a:lnTo>
                  <a:lnTo>
                    <a:pt x="31" y="215"/>
                  </a:lnTo>
                  <a:lnTo>
                    <a:pt x="29" y="214"/>
                  </a:lnTo>
                  <a:lnTo>
                    <a:pt x="31" y="211"/>
                  </a:lnTo>
                  <a:lnTo>
                    <a:pt x="31" y="210"/>
                  </a:lnTo>
                  <a:lnTo>
                    <a:pt x="32" y="210"/>
                  </a:lnTo>
                  <a:lnTo>
                    <a:pt x="33" y="209"/>
                  </a:lnTo>
                  <a:lnTo>
                    <a:pt x="34" y="206"/>
                  </a:lnTo>
                  <a:lnTo>
                    <a:pt x="31" y="204"/>
                  </a:lnTo>
                  <a:lnTo>
                    <a:pt x="28" y="199"/>
                  </a:lnTo>
                  <a:lnTo>
                    <a:pt x="27" y="198"/>
                  </a:lnTo>
                  <a:lnTo>
                    <a:pt x="27" y="194"/>
                  </a:lnTo>
                  <a:lnTo>
                    <a:pt x="27" y="185"/>
                  </a:lnTo>
                  <a:lnTo>
                    <a:pt x="27" y="180"/>
                  </a:lnTo>
                  <a:lnTo>
                    <a:pt x="28" y="178"/>
                  </a:lnTo>
                  <a:lnTo>
                    <a:pt x="29" y="176"/>
                  </a:lnTo>
                  <a:lnTo>
                    <a:pt x="32" y="175"/>
                  </a:lnTo>
                  <a:lnTo>
                    <a:pt x="41" y="170"/>
                  </a:lnTo>
                  <a:lnTo>
                    <a:pt x="43" y="169"/>
                  </a:lnTo>
                  <a:lnTo>
                    <a:pt x="44" y="166"/>
                  </a:lnTo>
                  <a:lnTo>
                    <a:pt x="44" y="164"/>
                  </a:lnTo>
                  <a:lnTo>
                    <a:pt x="46" y="163"/>
                  </a:lnTo>
                  <a:lnTo>
                    <a:pt x="46" y="161"/>
                  </a:lnTo>
                  <a:lnTo>
                    <a:pt x="46" y="159"/>
                  </a:lnTo>
                  <a:lnTo>
                    <a:pt x="44" y="158"/>
                  </a:lnTo>
                  <a:lnTo>
                    <a:pt x="44" y="154"/>
                  </a:lnTo>
                  <a:lnTo>
                    <a:pt x="43" y="153"/>
                  </a:lnTo>
                  <a:lnTo>
                    <a:pt x="41" y="153"/>
                  </a:lnTo>
                  <a:lnTo>
                    <a:pt x="33" y="150"/>
                  </a:lnTo>
                  <a:lnTo>
                    <a:pt x="31" y="150"/>
                  </a:lnTo>
                  <a:lnTo>
                    <a:pt x="27" y="150"/>
                  </a:lnTo>
                  <a:lnTo>
                    <a:pt x="26" y="149"/>
                  </a:lnTo>
                  <a:lnTo>
                    <a:pt x="24" y="148"/>
                  </a:lnTo>
                  <a:lnTo>
                    <a:pt x="24" y="144"/>
                  </a:lnTo>
                  <a:lnTo>
                    <a:pt x="34" y="135"/>
                  </a:lnTo>
                  <a:lnTo>
                    <a:pt x="38" y="134"/>
                  </a:lnTo>
                  <a:lnTo>
                    <a:pt x="41" y="133"/>
                  </a:lnTo>
                  <a:lnTo>
                    <a:pt x="48" y="137"/>
                  </a:lnTo>
                  <a:lnTo>
                    <a:pt x="49" y="138"/>
                  </a:lnTo>
                  <a:lnTo>
                    <a:pt x="53" y="140"/>
                  </a:lnTo>
                  <a:lnTo>
                    <a:pt x="54" y="140"/>
                  </a:lnTo>
                  <a:lnTo>
                    <a:pt x="56" y="142"/>
                  </a:lnTo>
                  <a:lnTo>
                    <a:pt x="57" y="142"/>
                  </a:lnTo>
                  <a:lnTo>
                    <a:pt x="78" y="137"/>
                  </a:lnTo>
                  <a:lnTo>
                    <a:pt x="79" y="137"/>
                  </a:lnTo>
                  <a:lnTo>
                    <a:pt x="80" y="135"/>
                  </a:lnTo>
                  <a:lnTo>
                    <a:pt x="79" y="132"/>
                  </a:lnTo>
                  <a:lnTo>
                    <a:pt x="78" y="128"/>
                  </a:lnTo>
                  <a:lnTo>
                    <a:pt x="77" y="125"/>
                  </a:lnTo>
                  <a:lnTo>
                    <a:pt x="77" y="123"/>
                  </a:lnTo>
                  <a:lnTo>
                    <a:pt x="75" y="120"/>
                  </a:lnTo>
                  <a:lnTo>
                    <a:pt x="73" y="119"/>
                  </a:lnTo>
                  <a:lnTo>
                    <a:pt x="72" y="117"/>
                  </a:lnTo>
                  <a:lnTo>
                    <a:pt x="79" y="112"/>
                  </a:lnTo>
                  <a:lnTo>
                    <a:pt x="78" y="111"/>
                  </a:lnTo>
                  <a:lnTo>
                    <a:pt x="79" y="107"/>
                  </a:lnTo>
                  <a:lnTo>
                    <a:pt x="83" y="101"/>
                  </a:lnTo>
                  <a:lnTo>
                    <a:pt x="83" y="98"/>
                  </a:lnTo>
                  <a:lnTo>
                    <a:pt x="82" y="96"/>
                  </a:lnTo>
                  <a:lnTo>
                    <a:pt x="80" y="94"/>
                  </a:lnTo>
                  <a:lnTo>
                    <a:pt x="79" y="89"/>
                  </a:lnTo>
                  <a:lnTo>
                    <a:pt x="90" y="91"/>
                  </a:lnTo>
                  <a:lnTo>
                    <a:pt x="95" y="97"/>
                  </a:lnTo>
                  <a:lnTo>
                    <a:pt x="99" y="98"/>
                  </a:lnTo>
                  <a:lnTo>
                    <a:pt x="102" y="99"/>
                  </a:lnTo>
                  <a:lnTo>
                    <a:pt x="103" y="102"/>
                  </a:lnTo>
                  <a:lnTo>
                    <a:pt x="104" y="104"/>
                  </a:lnTo>
                  <a:lnTo>
                    <a:pt x="111" y="109"/>
                  </a:lnTo>
                  <a:lnTo>
                    <a:pt x="114" y="112"/>
                  </a:lnTo>
                  <a:lnTo>
                    <a:pt x="115" y="114"/>
                  </a:lnTo>
                  <a:lnTo>
                    <a:pt x="119" y="115"/>
                  </a:lnTo>
                  <a:lnTo>
                    <a:pt x="123" y="120"/>
                  </a:lnTo>
                  <a:lnTo>
                    <a:pt x="128" y="124"/>
                  </a:lnTo>
                  <a:lnTo>
                    <a:pt x="131" y="127"/>
                  </a:lnTo>
                  <a:lnTo>
                    <a:pt x="149" y="129"/>
                  </a:lnTo>
                  <a:lnTo>
                    <a:pt x="151" y="129"/>
                  </a:lnTo>
                  <a:lnTo>
                    <a:pt x="167" y="128"/>
                  </a:lnTo>
                  <a:lnTo>
                    <a:pt x="174" y="127"/>
                  </a:lnTo>
                  <a:lnTo>
                    <a:pt x="177" y="127"/>
                  </a:lnTo>
                  <a:lnTo>
                    <a:pt x="192" y="123"/>
                  </a:lnTo>
                  <a:lnTo>
                    <a:pt x="197" y="123"/>
                  </a:lnTo>
                  <a:lnTo>
                    <a:pt x="212" y="120"/>
                  </a:lnTo>
                  <a:lnTo>
                    <a:pt x="215" y="119"/>
                  </a:lnTo>
                  <a:lnTo>
                    <a:pt x="217" y="115"/>
                  </a:lnTo>
                  <a:lnTo>
                    <a:pt x="220" y="113"/>
                  </a:lnTo>
                  <a:lnTo>
                    <a:pt x="221" y="113"/>
                  </a:lnTo>
                  <a:lnTo>
                    <a:pt x="222" y="113"/>
                  </a:lnTo>
                  <a:lnTo>
                    <a:pt x="225" y="113"/>
                  </a:lnTo>
                  <a:lnTo>
                    <a:pt x="227" y="112"/>
                  </a:lnTo>
                  <a:lnTo>
                    <a:pt x="227" y="112"/>
                  </a:lnTo>
                  <a:lnTo>
                    <a:pt x="226" y="111"/>
                  </a:lnTo>
                  <a:lnTo>
                    <a:pt x="222" y="108"/>
                  </a:lnTo>
                  <a:lnTo>
                    <a:pt x="221" y="108"/>
                  </a:lnTo>
                  <a:lnTo>
                    <a:pt x="221" y="99"/>
                  </a:lnTo>
                  <a:lnTo>
                    <a:pt x="223" y="88"/>
                  </a:lnTo>
                  <a:lnTo>
                    <a:pt x="223" y="86"/>
                  </a:lnTo>
                  <a:lnTo>
                    <a:pt x="225" y="83"/>
                  </a:lnTo>
                  <a:lnTo>
                    <a:pt x="231" y="81"/>
                  </a:lnTo>
                  <a:lnTo>
                    <a:pt x="236" y="79"/>
                  </a:lnTo>
                  <a:lnTo>
                    <a:pt x="247" y="79"/>
                  </a:lnTo>
                  <a:lnTo>
                    <a:pt x="252" y="81"/>
                  </a:lnTo>
                  <a:lnTo>
                    <a:pt x="256" y="81"/>
                  </a:lnTo>
                  <a:lnTo>
                    <a:pt x="267" y="77"/>
                  </a:lnTo>
                  <a:lnTo>
                    <a:pt x="269" y="76"/>
                  </a:lnTo>
                  <a:lnTo>
                    <a:pt x="272" y="77"/>
                  </a:lnTo>
                  <a:lnTo>
                    <a:pt x="277" y="73"/>
                  </a:lnTo>
                  <a:lnTo>
                    <a:pt x="287" y="56"/>
                  </a:lnTo>
                  <a:lnTo>
                    <a:pt x="289" y="55"/>
                  </a:lnTo>
                  <a:lnTo>
                    <a:pt x="293" y="60"/>
                  </a:lnTo>
                  <a:lnTo>
                    <a:pt x="295" y="58"/>
                  </a:lnTo>
                  <a:lnTo>
                    <a:pt x="297" y="57"/>
                  </a:lnTo>
                  <a:lnTo>
                    <a:pt x="299" y="57"/>
                  </a:lnTo>
                  <a:lnTo>
                    <a:pt x="300" y="60"/>
                  </a:lnTo>
                  <a:lnTo>
                    <a:pt x="300" y="65"/>
                  </a:lnTo>
                  <a:lnTo>
                    <a:pt x="300" y="65"/>
                  </a:lnTo>
                  <a:lnTo>
                    <a:pt x="312" y="62"/>
                  </a:lnTo>
                  <a:lnTo>
                    <a:pt x="313" y="63"/>
                  </a:lnTo>
                  <a:lnTo>
                    <a:pt x="315" y="66"/>
                  </a:lnTo>
                  <a:lnTo>
                    <a:pt x="317" y="66"/>
                  </a:lnTo>
                  <a:lnTo>
                    <a:pt x="320" y="63"/>
                  </a:lnTo>
                  <a:lnTo>
                    <a:pt x="324" y="63"/>
                  </a:lnTo>
                  <a:lnTo>
                    <a:pt x="327" y="60"/>
                  </a:lnTo>
                  <a:lnTo>
                    <a:pt x="333" y="51"/>
                  </a:lnTo>
                  <a:lnTo>
                    <a:pt x="335" y="47"/>
                  </a:lnTo>
                  <a:lnTo>
                    <a:pt x="338" y="47"/>
                  </a:lnTo>
                  <a:lnTo>
                    <a:pt x="339" y="47"/>
                  </a:lnTo>
                  <a:lnTo>
                    <a:pt x="341" y="47"/>
                  </a:lnTo>
                  <a:lnTo>
                    <a:pt x="344" y="45"/>
                  </a:lnTo>
                  <a:lnTo>
                    <a:pt x="346" y="40"/>
                  </a:lnTo>
                  <a:lnTo>
                    <a:pt x="348" y="38"/>
                  </a:lnTo>
                  <a:lnTo>
                    <a:pt x="349" y="32"/>
                  </a:lnTo>
                  <a:lnTo>
                    <a:pt x="351" y="26"/>
                  </a:lnTo>
                  <a:lnTo>
                    <a:pt x="353" y="20"/>
                  </a:lnTo>
                  <a:lnTo>
                    <a:pt x="353" y="17"/>
                  </a:lnTo>
                  <a:lnTo>
                    <a:pt x="355" y="14"/>
                  </a:lnTo>
                  <a:lnTo>
                    <a:pt x="359" y="11"/>
                  </a:lnTo>
                  <a:lnTo>
                    <a:pt x="361" y="11"/>
                  </a:lnTo>
                  <a:lnTo>
                    <a:pt x="365" y="10"/>
                  </a:lnTo>
                  <a:lnTo>
                    <a:pt x="374" y="4"/>
                  </a:lnTo>
                  <a:lnTo>
                    <a:pt x="379" y="1"/>
                  </a:lnTo>
                  <a:lnTo>
                    <a:pt x="381" y="1"/>
                  </a:lnTo>
                  <a:lnTo>
                    <a:pt x="386" y="2"/>
                  </a:lnTo>
                  <a:lnTo>
                    <a:pt x="390" y="4"/>
                  </a:lnTo>
                  <a:lnTo>
                    <a:pt x="396" y="7"/>
                  </a:lnTo>
                  <a:lnTo>
                    <a:pt x="402" y="7"/>
                  </a:lnTo>
                  <a:lnTo>
                    <a:pt x="404" y="10"/>
                  </a:lnTo>
                  <a:lnTo>
                    <a:pt x="404" y="12"/>
                  </a:lnTo>
                  <a:lnTo>
                    <a:pt x="404" y="12"/>
                  </a:lnTo>
                  <a:lnTo>
                    <a:pt x="405" y="14"/>
                  </a:lnTo>
                  <a:lnTo>
                    <a:pt x="407" y="12"/>
                  </a:lnTo>
                  <a:lnTo>
                    <a:pt x="407" y="11"/>
                  </a:lnTo>
                  <a:lnTo>
                    <a:pt x="410" y="9"/>
                  </a:lnTo>
                  <a:lnTo>
                    <a:pt x="424" y="5"/>
                  </a:lnTo>
                  <a:lnTo>
                    <a:pt x="425" y="4"/>
                  </a:lnTo>
                  <a:lnTo>
                    <a:pt x="426" y="1"/>
                  </a:lnTo>
                  <a:lnTo>
                    <a:pt x="430" y="0"/>
                  </a:lnTo>
                  <a:lnTo>
                    <a:pt x="435" y="1"/>
                  </a:lnTo>
                  <a:lnTo>
                    <a:pt x="436" y="2"/>
                  </a:lnTo>
                  <a:lnTo>
                    <a:pt x="436" y="5"/>
                  </a:lnTo>
                  <a:lnTo>
                    <a:pt x="437" y="6"/>
                  </a:lnTo>
                  <a:lnTo>
                    <a:pt x="438" y="7"/>
                  </a:lnTo>
                  <a:lnTo>
                    <a:pt x="443" y="7"/>
                  </a:lnTo>
                  <a:lnTo>
                    <a:pt x="445" y="9"/>
                  </a:lnTo>
                  <a:lnTo>
                    <a:pt x="446" y="10"/>
                  </a:lnTo>
                  <a:lnTo>
                    <a:pt x="446" y="12"/>
                  </a:lnTo>
                  <a:lnTo>
                    <a:pt x="447" y="14"/>
                  </a:lnTo>
                  <a:lnTo>
                    <a:pt x="451" y="17"/>
                  </a:lnTo>
                  <a:lnTo>
                    <a:pt x="452" y="19"/>
                  </a:lnTo>
                  <a:lnTo>
                    <a:pt x="458" y="23"/>
                  </a:lnTo>
                  <a:lnTo>
                    <a:pt x="462" y="25"/>
                  </a:lnTo>
                  <a:lnTo>
                    <a:pt x="463" y="25"/>
                  </a:lnTo>
                  <a:lnTo>
                    <a:pt x="467" y="21"/>
                  </a:lnTo>
                  <a:lnTo>
                    <a:pt x="470" y="20"/>
                  </a:lnTo>
                  <a:lnTo>
                    <a:pt x="473" y="19"/>
                  </a:lnTo>
                  <a:lnTo>
                    <a:pt x="475" y="16"/>
                  </a:lnTo>
                  <a:lnTo>
                    <a:pt x="477" y="16"/>
                  </a:lnTo>
                  <a:lnTo>
                    <a:pt x="484" y="16"/>
                  </a:lnTo>
                  <a:lnTo>
                    <a:pt x="487" y="15"/>
                  </a:lnTo>
                  <a:lnTo>
                    <a:pt x="487" y="11"/>
                  </a:lnTo>
                  <a:lnTo>
                    <a:pt x="506" y="22"/>
                  </a:lnTo>
                  <a:lnTo>
                    <a:pt x="507" y="26"/>
                  </a:lnTo>
                  <a:lnTo>
                    <a:pt x="509" y="27"/>
                  </a:lnTo>
                  <a:lnTo>
                    <a:pt x="513" y="27"/>
                  </a:lnTo>
                  <a:lnTo>
                    <a:pt x="516" y="27"/>
                  </a:lnTo>
                  <a:lnTo>
                    <a:pt x="519" y="28"/>
                  </a:lnTo>
                  <a:lnTo>
                    <a:pt x="522" y="30"/>
                  </a:lnTo>
                  <a:lnTo>
                    <a:pt x="526" y="33"/>
                  </a:lnTo>
                  <a:lnTo>
                    <a:pt x="528" y="38"/>
                  </a:lnTo>
                  <a:lnTo>
                    <a:pt x="529" y="40"/>
                  </a:lnTo>
                  <a:lnTo>
                    <a:pt x="530" y="41"/>
                  </a:lnTo>
                  <a:lnTo>
                    <a:pt x="534" y="42"/>
                  </a:lnTo>
                  <a:lnTo>
                    <a:pt x="545" y="42"/>
                  </a:lnTo>
                  <a:lnTo>
                    <a:pt x="549" y="43"/>
                  </a:lnTo>
                  <a:lnTo>
                    <a:pt x="552" y="46"/>
                  </a:lnTo>
                  <a:lnTo>
                    <a:pt x="552" y="47"/>
                  </a:lnTo>
                  <a:lnTo>
                    <a:pt x="550" y="51"/>
                  </a:lnTo>
                  <a:lnTo>
                    <a:pt x="550" y="52"/>
                  </a:lnTo>
                  <a:lnTo>
                    <a:pt x="552" y="53"/>
                  </a:lnTo>
                  <a:lnTo>
                    <a:pt x="554" y="55"/>
                  </a:lnTo>
                  <a:lnTo>
                    <a:pt x="555" y="56"/>
                  </a:lnTo>
                  <a:lnTo>
                    <a:pt x="557" y="57"/>
                  </a:lnTo>
                  <a:lnTo>
                    <a:pt x="558" y="66"/>
                  </a:lnTo>
                  <a:lnTo>
                    <a:pt x="558" y="66"/>
                  </a:lnTo>
                  <a:lnTo>
                    <a:pt x="557" y="67"/>
                  </a:lnTo>
                  <a:lnTo>
                    <a:pt x="555" y="68"/>
                  </a:lnTo>
                  <a:lnTo>
                    <a:pt x="554" y="68"/>
                  </a:lnTo>
                  <a:lnTo>
                    <a:pt x="553" y="74"/>
                  </a:lnTo>
                  <a:lnTo>
                    <a:pt x="550" y="76"/>
                  </a:lnTo>
                  <a:lnTo>
                    <a:pt x="547" y="78"/>
                  </a:lnTo>
                  <a:lnTo>
                    <a:pt x="543" y="84"/>
                  </a:lnTo>
                  <a:lnTo>
                    <a:pt x="540" y="87"/>
                  </a:lnTo>
                  <a:lnTo>
                    <a:pt x="535" y="91"/>
                  </a:lnTo>
                  <a:lnTo>
                    <a:pt x="535" y="91"/>
                  </a:lnTo>
                  <a:lnTo>
                    <a:pt x="532" y="91"/>
                  </a:lnTo>
                  <a:lnTo>
                    <a:pt x="526" y="88"/>
                  </a:lnTo>
                  <a:lnTo>
                    <a:pt x="524" y="88"/>
                  </a:lnTo>
                  <a:lnTo>
                    <a:pt x="523" y="89"/>
                  </a:lnTo>
                  <a:lnTo>
                    <a:pt x="523" y="92"/>
                  </a:lnTo>
                  <a:lnTo>
                    <a:pt x="523" y="92"/>
                  </a:lnTo>
                  <a:lnTo>
                    <a:pt x="521" y="93"/>
                  </a:lnTo>
                  <a:lnTo>
                    <a:pt x="516" y="96"/>
                  </a:lnTo>
                  <a:lnTo>
                    <a:pt x="513" y="99"/>
                  </a:lnTo>
                  <a:lnTo>
                    <a:pt x="509" y="102"/>
                  </a:lnTo>
                  <a:lnTo>
                    <a:pt x="507" y="103"/>
                  </a:lnTo>
                  <a:lnTo>
                    <a:pt x="502" y="113"/>
                  </a:lnTo>
                  <a:lnTo>
                    <a:pt x="498" y="117"/>
                  </a:lnTo>
                  <a:lnTo>
                    <a:pt x="497" y="118"/>
                  </a:lnTo>
                  <a:lnTo>
                    <a:pt x="496" y="125"/>
                  </a:lnTo>
                  <a:lnTo>
                    <a:pt x="496" y="130"/>
                  </a:lnTo>
                  <a:lnTo>
                    <a:pt x="496" y="138"/>
                  </a:lnTo>
                  <a:lnTo>
                    <a:pt x="497" y="144"/>
                  </a:lnTo>
                  <a:lnTo>
                    <a:pt x="491" y="147"/>
                  </a:lnTo>
                  <a:lnTo>
                    <a:pt x="488" y="149"/>
                  </a:lnTo>
                  <a:lnTo>
                    <a:pt x="484" y="157"/>
                  </a:lnTo>
                  <a:lnTo>
                    <a:pt x="483" y="160"/>
                  </a:lnTo>
                  <a:lnTo>
                    <a:pt x="482" y="169"/>
                  </a:lnTo>
                  <a:lnTo>
                    <a:pt x="477" y="178"/>
                  </a:lnTo>
                  <a:lnTo>
                    <a:pt x="473" y="179"/>
                  </a:lnTo>
                  <a:lnTo>
                    <a:pt x="472" y="180"/>
                  </a:lnTo>
                  <a:lnTo>
                    <a:pt x="471" y="184"/>
                  </a:lnTo>
                  <a:lnTo>
                    <a:pt x="472" y="188"/>
                  </a:lnTo>
                  <a:lnTo>
                    <a:pt x="473" y="190"/>
                  </a:lnTo>
                  <a:lnTo>
                    <a:pt x="471" y="199"/>
                  </a:lnTo>
                  <a:lnTo>
                    <a:pt x="465" y="209"/>
                  </a:lnTo>
                  <a:lnTo>
                    <a:pt x="462" y="210"/>
                  </a:lnTo>
                  <a:lnTo>
                    <a:pt x="457" y="220"/>
                  </a:lnTo>
                  <a:lnTo>
                    <a:pt x="457" y="221"/>
                  </a:lnTo>
                  <a:lnTo>
                    <a:pt x="462" y="225"/>
                  </a:lnTo>
                  <a:lnTo>
                    <a:pt x="462" y="230"/>
                  </a:lnTo>
                  <a:lnTo>
                    <a:pt x="462" y="232"/>
                  </a:lnTo>
                  <a:lnTo>
                    <a:pt x="460" y="232"/>
                  </a:lnTo>
                  <a:lnTo>
                    <a:pt x="456" y="234"/>
                  </a:lnTo>
                  <a:lnTo>
                    <a:pt x="456" y="234"/>
                  </a:lnTo>
                  <a:lnTo>
                    <a:pt x="455" y="236"/>
                  </a:lnTo>
                  <a:lnTo>
                    <a:pt x="455" y="239"/>
                  </a:lnTo>
                  <a:lnTo>
                    <a:pt x="452" y="241"/>
                  </a:lnTo>
                  <a:lnTo>
                    <a:pt x="452" y="242"/>
                  </a:lnTo>
                  <a:lnTo>
                    <a:pt x="448" y="241"/>
                  </a:lnTo>
                  <a:lnTo>
                    <a:pt x="446" y="242"/>
                  </a:lnTo>
                  <a:lnTo>
                    <a:pt x="445" y="244"/>
                  </a:lnTo>
                  <a:lnTo>
                    <a:pt x="443" y="250"/>
                  </a:lnTo>
                  <a:lnTo>
                    <a:pt x="445" y="255"/>
                  </a:lnTo>
                  <a:lnTo>
                    <a:pt x="446" y="258"/>
                  </a:lnTo>
                  <a:lnTo>
                    <a:pt x="447" y="260"/>
                  </a:lnTo>
                  <a:lnTo>
                    <a:pt x="450" y="266"/>
                  </a:lnTo>
                  <a:lnTo>
                    <a:pt x="447" y="268"/>
                  </a:lnTo>
                  <a:lnTo>
                    <a:pt x="446" y="270"/>
                  </a:lnTo>
                  <a:lnTo>
                    <a:pt x="443" y="271"/>
                  </a:lnTo>
                  <a:lnTo>
                    <a:pt x="438" y="283"/>
                  </a:lnTo>
                  <a:lnTo>
                    <a:pt x="437" y="285"/>
                  </a:lnTo>
                  <a:lnTo>
                    <a:pt x="436" y="287"/>
                  </a:lnTo>
                  <a:lnTo>
                    <a:pt x="435" y="290"/>
                  </a:lnTo>
                  <a:lnTo>
                    <a:pt x="429" y="290"/>
                  </a:lnTo>
                  <a:lnTo>
                    <a:pt x="426" y="291"/>
                  </a:lnTo>
                  <a:lnTo>
                    <a:pt x="422" y="290"/>
                  </a:lnTo>
                  <a:lnTo>
                    <a:pt x="421" y="288"/>
                  </a:lnTo>
                  <a:lnTo>
                    <a:pt x="420" y="288"/>
                  </a:lnTo>
                  <a:lnTo>
                    <a:pt x="417" y="290"/>
                  </a:lnTo>
                  <a:lnTo>
                    <a:pt x="414" y="290"/>
                  </a:lnTo>
                  <a:lnTo>
                    <a:pt x="409" y="292"/>
                  </a:lnTo>
                  <a:lnTo>
                    <a:pt x="406" y="295"/>
                  </a:lnTo>
                  <a:lnTo>
                    <a:pt x="406" y="303"/>
                  </a:lnTo>
                  <a:lnTo>
                    <a:pt x="404" y="304"/>
                  </a:lnTo>
                  <a:lnTo>
                    <a:pt x="394" y="308"/>
                  </a:lnTo>
                  <a:lnTo>
                    <a:pt x="385" y="304"/>
                  </a:lnTo>
                  <a:lnTo>
                    <a:pt x="383" y="306"/>
                  </a:lnTo>
                  <a:lnTo>
                    <a:pt x="380" y="308"/>
                  </a:lnTo>
                  <a:lnTo>
                    <a:pt x="373" y="308"/>
                  </a:lnTo>
                  <a:lnTo>
                    <a:pt x="370" y="308"/>
                  </a:lnTo>
                  <a:lnTo>
                    <a:pt x="369" y="307"/>
                  </a:lnTo>
                  <a:lnTo>
                    <a:pt x="366" y="307"/>
                  </a:lnTo>
                  <a:lnTo>
                    <a:pt x="366" y="307"/>
                  </a:lnTo>
                  <a:lnTo>
                    <a:pt x="364" y="313"/>
                  </a:lnTo>
                  <a:lnTo>
                    <a:pt x="363" y="313"/>
                  </a:lnTo>
                  <a:lnTo>
                    <a:pt x="359" y="309"/>
                  </a:lnTo>
                  <a:lnTo>
                    <a:pt x="335" y="309"/>
                  </a:lnTo>
                  <a:lnTo>
                    <a:pt x="333" y="311"/>
                  </a:lnTo>
                  <a:lnTo>
                    <a:pt x="330" y="313"/>
                  </a:lnTo>
                  <a:lnTo>
                    <a:pt x="329" y="314"/>
                  </a:lnTo>
                  <a:lnTo>
                    <a:pt x="324" y="311"/>
                  </a:lnTo>
                  <a:lnTo>
                    <a:pt x="322" y="312"/>
                  </a:lnTo>
                  <a:lnTo>
                    <a:pt x="319" y="313"/>
                  </a:lnTo>
                  <a:lnTo>
                    <a:pt x="318" y="313"/>
                  </a:lnTo>
                  <a:lnTo>
                    <a:pt x="310" y="313"/>
                  </a:lnTo>
                  <a:lnTo>
                    <a:pt x="309" y="314"/>
                  </a:lnTo>
                  <a:lnTo>
                    <a:pt x="307" y="316"/>
                  </a:lnTo>
                  <a:lnTo>
                    <a:pt x="305" y="316"/>
                  </a:lnTo>
                  <a:lnTo>
                    <a:pt x="303" y="319"/>
                  </a:lnTo>
                  <a:lnTo>
                    <a:pt x="303" y="322"/>
                  </a:lnTo>
                  <a:lnTo>
                    <a:pt x="303" y="323"/>
                  </a:lnTo>
                  <a:lnTo>
                    <a:pt x="299" y="327"/>
                  </a:lnTo>
                  <a:lnTo>
                    <a:pt x="293" y="331"/>
                  </a:lnTo>
                  <a:lnTo>
                    <a:pt x="288" y="332"/>
                  </a:lnTo>
                  <a:lnTo>
                    <a:pt x="283" y="332"/>
                  </a:lnTo>
                  <a:lnTo>
                    <a:pt x="282" y="333"/>
                  </a:lnTo>
                  <a:lnTo>
                    <a:pt x="279" y="336"/>
                  </a:lnTo>
                  <a:lnTo>
                    <a:pt x="278" y="337"/>
                  </a:lnTo>
                  <a:lnTo>
                    <a:pt x="276" y="337"/>
                  </a:lnTo>
                  <a:lnTo>
                    <a:pt x="274" y="338"/>
                  </a:lnTo>
                  <a:lnTo>
                    <a:pt x="268" y="338"/>
                  </a:lnTo>
                  <a:lnTo>
                    <a:pt x="266" y="338"/>
                  </a:lnTo>
                  <a:lnTo>
                    <a:pt x="262" y="338"/>
                  </a:lnTo>
                  <a:lnTo>
                    <a:pt x="261" y="339"/>
                  </a:lnTo>
                  <a:lnTo>
                    <a:pt x="253" y="345"/>
                  </a:lnTo>
                  <a:lnTo>
                    <a:pt x="251" y="345"/>
                  </a:lnTo>
                  <a:lnTo>
                    <a:pt x="247" y="347"/>
                  </a:lnTo>
                  <a:lnTo>
                    <a:pt x="246" y="349"/>
                  </a:lnTo>
                  <a:lnTo>
                    <a:pt x="243" y="352"/>
                  </a:lnTo>
                  <a:lnTo>
                    <a:pt x="242" y="352"/>
                  </a:lnTo>
                  <a:lnTo>
                    <a:pt x="241" y="350"/>
                  </a:lnTo>
                  <a:lnTo>
                    <a:pt x="240" y="350"/>
                  </a:lnTo>
                  <a:lnTo>
                    <a:pt x="237" y="352"/>
                  </a:lnTo>
                  <a:lnTo>
                    <a:pt x="235" y="353"/>
                  </a:lnTo>
                  <a:lnTo>
                    <a:pt x="233" y="352"/>
                  </a:lnTo>
                  <a:lnTo>
                    <a:pt x="231" y="354"/>
                  </a:lnTo>
                  <a:lnTo>
                    <a:pt x="226" y="357"/>
                  </a:lnTo>
                  <a:lnTo>
                    <a:pt x="222" y="360"/>
                  </a:lnTo>
                  <a:lnTo>
                    <a:pt x="216" y="369"/>
                  </a:lnTo>
                  <a:lnTo>
                    <a:pt x="213" y="370"/>
                  </a:lnTo>
                  <a:lnTo>
                    <a:pt x="212" y="372"/>
                  </a:lnTo>
                  <a:lnTo>
                    <a:pt x="210" y="372"/>
                  </a:lnTo>
                  <a:lnTo>
                    <a:pt x="207" y="370"/>
                  </a:lnTo>
                  <a:lnTo>
                    <a:pt x="203" y="369"/>
                  </a:lnTo>
                  <a:lnTo>
                    <a:pt x="198" y="368"/>
                  </a:lnTo>
                  <a:lnTo>
                    <a:pt x="184" y="370"/>
                  </a:lnTo>
                  <a:lnTo>
                    <a:pt x="176" y="369"/>
                  </a:lnTo>
                  <a:lnTo>
                    <a:pt x="169" y="369"/>
                  </a:lnTo>
                  <a:lnTo>
                    <a:pt x="161" y="365"/>
                  </a:lnTo>
                  <a:lnTo>
                    <a:pt x="151" y="363"/>
                  </a:lnTo>
                  <a:lnTo>
                    <a:pt x="148" y="362"/>
                  </a:lnTo>
                  <a:lnTo>
                    <a:pt x="146" y="359"/>
                  </a:lnTo>
                  <a:lnTo>
                    <a:pt x="144" y="358"/>
                  </a:lnTo>
                  <a:lnTo>
                    <a:pt x="140" y="355"/>
                  </a:lnTo>
                  <a:lnTo>
                    <a:pt x="131" y="353"/>
                  </a:lnTo>
                  <a:lnTo>
                    <a:pt x="121" y="350"/>
                  </a:lnTo>
                  <a:lnTo>
                    <a:pt x="115" y="349"/>
                  </a:lnTo>
                  <a:lnTo>
                    <a:pt x="114" y="347"/>
                  </a:lnTo>
                  <a:lnTo>
                    <a:pt x="113" y="345"/>
                  </a:lnTo>
                  <a:lnTo>
                    <a:pt x="109" y="343"/>
                  </a:lnTo>
                  <a:lnTo>
                    <a:pt x="108" y="343"/>
                  </a:lnTo>
                  <a:lnTo>
                    <a:pt x="108" y="341"/>
                  </a:lnTo>
                  <a:lnTo>
                    <a:pt x="105" y="336"/>
                  </a:lnTo>
                  <a:lnTo>
                    <a:pt x="104" y="334"/>
                  </a:lnTo>
                  <a:lnTo>
                    <a:pt x="103" y="332"/>
                  </a:lnTo>
                  <a:lnTo>
                    <a:pt x="100" y="326"/>
                  </a:lnTo>
                  <a:lnTo>
                    <a:pt x="97" y="322"/>
                  </a:lnTo>
                  <a:lnTo>
                    <a:pt x="94" y="321"/>
                  </a:lnTo>
                  <a:lnTo>
                    <a:pt x="85" y="318"/>
                  </a:lnTo>
                  <a:lnTo>
                    <a:pt x="82" y="317"/>
                  </a:lnTo>
                  <a:lnTo>
                    <a:pt x="78" y="313"/>
                  </a:lnTo>
                  <a:lnTo>
                    <a:pt x="77" y="311"/>
                  </a:lnTo>
                  <a:lnTo>
                    <a:pt x="73" y="304"/>
                  </a:lnTo>
                  <a:lnTo>
                    <a:pt x="70" y="303"/>
                  </a:lnTo>
                  <a:lnTo>
                    <a:pt x="68" y="303"/>
                  </a:lnTo>
                  <a:lnTo>
                    <a:pt x="51" y="291"/>
                  </a:lnTo>
                  <a:lnTo>
                    <a:pt x="47" y="287"/>
                  </a:lnTo>
                  <a:lnTo>
                    <a:pt x="47" y="286"/>
                  </a:lnTo>
                  <a:lnTo>
                    <a:pt x="44" y="282"/>
                  </a:lnTo>
                  <a:lnTo>
                    <a:pt x="37" y="276"/>
                  </a:lnTo>
                  <a:lnTo>
                    <a:pt x="23" y="266"/>
                  </a:lnTo>
                  <a:lnTo>
                    <a:pt x="23" y="261"/>
                  </a:lnTo>
                  <a:lnTo>
                    <a:pt x="21" y="257"/>
                  </a:lnTo>
                  <a:lnTo>
                    <a:pt x="21" y="256"/>
                  </a:lnTo>
                  <a:lnTo>
                    <a:pt x="23" y="253"/>
                  </a:lnTo>
                  <a:lnTo>
                    <a:pt x="23" y="251"/>
                  </a:lnTo>
                  <a:lnTo>
                    <a:pt x="23" y="250"/>
                  </a:lnTo>
                  <a:lnTo>
                    <a:pt x="21" y="246"/>
                  </a:lnTo>
                  <a:lnTo>
                    <a:pt x="19" y="245"/>
                  </a:lnTo>
                  <a:lnTo>
                    <a:pt x="13" y="244"/>
                  </a:lnTo>
                  <a:lnTo>
                    <a:pt x="11" y="245"/>
                  </a:lnTo>
                  <a:lnTo>
                    <a:pt x="7" y="246"/>
                  </a:lnTo>
                  <a:lnTo>
                    <a:pt x="2" y="246"/>
                  </a:lnTo>
                  <a:lnTo>
                    <a:pt x="0" y="24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02" name="Freeform 1692">
              <a:extLst>
                <a:ext uri="{FF2B5EF4-FFF2-40B4-BE49-F238E27FC236}">
                  <a16:creationId xmlns:a16="http://schemas.microsoft.com/office/drawing/2014/main" id="{1CD04018-81FE-8B67-C7B1-07121174B6F9}"/>
                </a:ext>
              </a:extLst>
            </p:cNvPr>
            <p:cNvSpPr>
              <a:spLocks/>
            </p:cNvSpPr>
            <p:nvPr/>
          </p:nvSpPr>
          <p:spPr bwMode="auto">
            <a:xfrm>
              <a:off x="3258435" y="3859882"/>
              <a:ext cx="736045" cy="436590"/>
            </a:xfrm>
            <a:custGeom>
              <a:avLst/>
              <a:gdLst/>
              <a:ahLst/>
              <a:cxnLst>
                <a:cxn ang="0">
                  <a:pos x="1" y="97"/>
                </a:cxn>
                <a:cxn ang="0">
                  <a:pos x="20" y="104"/>
                </a:cxn>
                <a:cxn ang="0">
                  <a:pos x="51" y="79"/>
                </a:cxn>
                <a:cxn ang="0">
                  <a:pos x="71" y="74"/>
                </a:cxn>
                <a:cxn ang="0">
                  <a:pos x="88" y="63"/>
                </a:cxn>
                <a:cxn ang="0">
                  <a:pos x="107" y="56"/>
                </a:cxn>
                <a:cxn ang="0">
                  <a:pos x="139" y="38"/>
                </a:cxn>
                <a:cxn ang="0">
                  <a:pos x="179" y="19"/>
                </a:cxn>
                <a:cxn ang="0">
                  <a:pos x="169" y="14"/>
                </a:cxn>
                <a:cxn ang="0">
                  <a:pos x="170" y="1"/>
                </a:cxn>
                <a:cxn ang="0">
                  <a:pos x="193" y="10"/>
                </a:cxn>
                <a:cxn ang="0">
                  <a:pos x="199" y="27"/>
                </a:cxn>
                <a:cxn ang="0">
                  <a:pos x="216" y="22"/>
                </a:cxn>
                <a:cxn ang="0">
                  <a:pos x="226" y="9"/>
                </a:cxn>
                <a:cxn ang="0">
                  <a:pos x="241" y="9"/>
                </a:cxn>
                <a:cxn ang="0">
                  <a:pos x="250" y="17"/>
                </a:cxn>
                <a:cxn ang="0">
                  <a:pos x="284" y="38"/>
                </a:cxn>
                <a:cxn ang="0">
                  <a:pos x="306" y="45"/>
                </a:cxn>
                <a:cxn ang="0">
                  <a:pos x="322" y="43"/>
                </a:cxn>
                <a:cxn ang="0">
                  <a:pos x="343" y="53"/>
                </a:cxn>
                <a:cxn ang="0">
                  <a:pos x="325" y="68"/>
                </a:cxn>
                <a:cxn ang="0">
                  <a:pos x="328" y="77"/>
                </a:cxn>
                <a:cxn ang="0">
                  <a:pos x="354" y="98"/>
                </a:cxn>
                <a:cxn ang="0">
                  <a:pos x="374" y="113"/>
                </a:cxn>
                <a:cxn ang="0">
                  <a:pos x="388" y="83"/>
                </a:cxn>
                <a:cxn ang="0">
                  <a:pos x="389" y="71"/>
                </a:cxn>
                <a:cxn ang="0">
                  <a:pos x="414" y="78"/>
                </a:cxn>
                <a:cxn ang="0">
                  <a:pos x="433" y="87"/>
                </a:cxn>
                <a:cxn ang="0">
                  <a:pos x="454" y="86"/>
                </a:cxn>
                <a:cxn ang="0">
                  <a:pos x="443" y="102"/>
                </a:cxn>
                <a:cxn ang="0">
                  <a:pos x="459" y="118"/>
                </a:cxn>
                <a:cxn ang="0">
                  <a:pos x="471" y="119"/>
                </a:cxn>
                <a:cxn ang="0">
                  <a:pos x="476" y="115"/>
                </a:cxn>
                <a:cxn ang="0">
                  <a:pos x="519" y="129"/>
                </a:cxn>
                <a:cxn ang="0">
                  <a:pos x="516" y="174"/>
                </a:cxn>
                <a:cxn ang="0">
                  <a:pos x="475" y="221"/>
                </a:cxn>
                <a:cxn ang="0">
                  <a:pos x="413" y="242"/>
                </a:cxn>
                <a:cxn ang="0">
                  <a:pos x="364" y="273"/>
                </a:cxn>
                <a:cxn ang="0">
                  <a:pos x="352" y="281"/>
                </a:cxn>
                <a:cxn ang="0">
                  <a:pos x="331" y="280"/>
                </a:cxn>
                <a:cxn ang="0">
                  <a:pos x="292" y="266"/>
                </a:cxn>
                <a:cxn ang="0">
                  <a:pos x="277" y="262"/>
                </a:cxn>
                <a:cxn ang="0">
                  <a:pos x="261" y="255"/>
                </a:cxn>
                <a:cxn ang="0">
                  <a:pos x="249" y="252"/>
                </a:cxn>
                <a:cxn ang="0">
                  <a:pos x="234" y="268"/>
                </a:cxn>
                <a:cxn ang="0">
                  <a:pos x="228" y="281"/>
                </a:cxn>
                <a:cxn ang="0">
                  <a:pos x="213" y="301"/>
                </a:cxn>
                <a:cxn ang="0">
                  <a:pos x="203" y="303"/>
                </a:cxn>
                <a:cxn ang="0">
                  <a:pos x="190" y="312"/>
                </a:cxn>
                <a:cxn ang="0">
                  <a:pos x="157" y="299"/>
                </a:cxn>
                <a:cxn ang="0">
                  <a:pos x="149" y="283"/>
                </a:cxn>
                <a:cxn ang="0">
                  <a:pos x="134" y="278"/>
                </a:cxn>
                <a:cxn ang="0">
                  <a:pos x="123" y="270"/>
                </a:cxn>
                <a:cxn ang="0">
                  <a:pos x="103" y="247"/>
                </a:cxn>
                <a:cxn ang="0">
                  <a:pos x="73" y="220"/>
                </a:cxn>
                <a:cxn ang="0">
                  <a:pos x="57" y="211"/>
                </a:cxn>
                <a:cxn ang="0">
                  <a:pos x="34" y="178"/>
                </a:cxn>
                <a:cxn ang="0">
                  <a:pos x="30" y="163"/>
                </a:cxn>
                <a:cxn ang="0">
                  <a:pos x="30" y="137"/>
                </a:cxn>
                <a:cxn ang="0">
                  <a:pos x="9" y="117"/>
                </a:cxn>
              </a:cxnLst>
              <a:rect l="0" t="0" r="r" b="b"/>
              <a:pathLst>
                <a:path w="526" h="312">
                  <a:moveTo>
                    <a:pt x="1" y="107"/>
                  </a:moveTo>
                  <a:lnTo>
                    <a:pt x="0" y="103"/>
                  </a:lnTo>
                  <a:lnTo>
                    <a:pt x="1" y="102"/>
                  </a:lnTo>
                  <a:lnTo>
                    <a:pt x="1" y="98"/>
                  </a:lnTo>
                  <a:lnTo>
                    <a:pt x="1" y="97"/>
                  </a:lnTo>
                  <a:lnTo>
                    <a:pt x="9" y="96"/>
                  </a:lnTo>
                  <a:lnTo>
                    <a:pt x="13" y="104"/>
                  </a:lnTo>
                  <a:lnTo>
                    <a:pt x="14" y="107"/>
                  </a:lnTo>
                  <a:lnTo>
                    <a:pt x="17" y="106"/>
                  </a:lnTo>
                  <a:lnTo>
                    <a:pt x="20" y="104"/>
                  </a:lnTo>
                  <a:lnTo>
                    <a:pt x="24" y="97"/>
                  </a:lnTo>
                  <a:lnTo>
                    <a:pt x="29" y="92"/>
                  </a:lnTo>
                  <a:lnTo>
                    <a:pt x="37" y="83"/>
                  </a:lnTo>
                  <a:lnTo>
                    <a:pt x="47" y="81"/>
                  </a:lnTo>
                  <a:lnTo>
                    <a:pt x="51" y="79"/>
                  </a:lnTo>
                  <a:lnTo>
                    <a:pt x="56" y="76"/>
                  </a:lnTo>
                  <a:lnTo>
                    <a:pt x="61" y="76"/>
                  </a:lnTo>
                  <a:lnTo>
                    <a:pt x="66" y="78"/>
                  </a:lnTo>
                  <a:lnTo>
                    <a:pt x="70" y="77"/>
                  </a:lnTo>
                  <a:lnTo>
                    <a:pt x="71" y="74"/>
                  </a:lnTo>
                  <a:lnTo>
                    <a:pt x="73" y="72"/>
                  </a:lnTo>
                  <a:lnTo>
                    <a:pt x="76" y="72"/>
                  </a:lnTo>
                  <a:lnTo>
                    <a:pt x="81" y="72"/>
                  </a:lnTo>
                  <a:lnTo>
                    <a:pt x="85" y="68"/>
                  </a:lnTo>
                  <a:lnTo>
                    <a:pt x="88" y="63"/>
                  </a:lnTo>
                  <a:lnTo>
                    <a:pt x="92" y="60"/>
                  </a:lnTo>
                  <a:lnTo>
                    <a:pt x="101" y="55"/>
                  </a:lnTo>
                  <a:lnTo>
                    <a:pt x="105" y="55"/>
                  </a:lnTo>
                  <a:lnTo>
                    <a:pt x="106" y="56"/>
                  </a:lnTo>
                  <a:lnTo>
                    <a:pt x="107" y="56"/>
                  </a:lnTo>
                  <a:lnTo>
                    <a:pt x="109" y="53"/>
                  </a:lnTo>
                  <a:lnTo>
                    <a:pt x="113" y="46"/>
                  </a:lnTo>
                  <a:lnTo>
                    <a:pt x="132" y="40"/>
                  </a:lnTo>
                  <a:lnTo>
                    <a:pt x="138" y="40"/>
                  </a:lnTo>
                  <a:lnTo>
                    <a:pt x="139" y="38"/>
                  </a:lnTo>
                  <a:lnTo>
                    <a:pt x="143" y="33"/>
                  </a:lnTo>
                  <a:lnTo>
                    <a:pt x="146" y="32"/>
                  </a:lnTo>
                  <a:lnTo>
                    <a:pt x="155" y="28"/>
                  </a:lnTo>
                  <a:lnTo>
                    <a:pt x="168" y="22"/>
                  </a:lnTo>
                  <a:lnTo>
                    <a:pt x="179" y="19"/>
                  </a:lnTo>
                  <a:lnTo>
                    <a:pt x="179" y="17"/>
                  </a:lnTo>
                  <a:lnTo>
                    <a:pt x="179" y="16"/>
                  </a:lnTo>
                  <a:lnTo>
                    <a:pt x="175" y="15"/>
                  </a:lnTo>
                  <a:lnTo>
                    <a:pt x="172" y="14"/>
                  </a:lnTo>
                  <a:lnTo>
                    <a:pt x="169" y="14"/>
                  </a:lnTo>
                  <a:lnTo>
                    <a:pt x="168" y="11"/>
                  </a:lnTo>
                  <a:lnTo>
                    <a:pt x="168" y="9"/>
                  </a:lnTo>
                  <a:lnTo>
                    <a:pt x="168" y="4"/>
                  </a:lnTo>
                  <a:lnTo>
                    <a:pt x="169" y="2"/>
                  </a:lnTo>
                  <a:lnTo>
                    <a:pt x="170" y="1"/>
                  </a:lnTo>
                  <a:lnTo>
                    <a:pt x="174" y="0"/>
                  </a:lnTo>
                  <a:lnTo>
                    <a:pt x="178" y="1"/>
                  </a:lnTo>
                  <a:lnTo>
                    <a:pt x="185" y="1"/>
                  </a:lnTo>
                  <a:lnTo>
                    <a:pt x="188" y="4"/>
                  </a:lnTo>
                  <a:lnTo>
                    <a:pt x="193" y="10"/>
                  </a:lnTo>
                  <a:lnTo>
                    <a:pt x="194" y="11"/>
                  </a:lnTo>
                  <a:lnTo>
                    <a:pt x="195" y="15"/>
                  </a:lnTo>
                  <a:lnTo>
                    <a:pt x="200" y="16"/>
                  </a:lnTo>
                  <a:lnTo>
                    <a:pt x="198" y="26"/>
                  </a:lnTo>
                  <a:lnTo>
                    <a:pt x="199" y="27"/>
                  </a:lnTo>
                  <a:lnTo>
                    <a:pt x="202" y="28"/>
                  </a:lnTo>
                  <a:lnTo>
                    <a:pt x="205" y="28"/>
                  </a:lnTo>
                  <a:lnTo>
                    <a:pt x="208" y="27"/>
                  </a:lnTo>
                  <a:lnTo>
                    <a:pt x="215" y="23"/>
                  </a:lnTo>
                  <a:lnTo>
                    <a:pt x="216" y="22"/>
                  </a:lnTo>
                  <a:lnTo>
                    <a:pt x="221" y="10"/>
                  </a:lnTo>
                  <a:lnTo>
                    <a:pt x="223" y="9"/>
                  </a:lnTo>
                  <a:lnTo>
                    <a:pt x="225" y="10"/>
                  </a:lnTo>
                  <a:lnTo>
                    <a:pt x="225" y="10"/>
                  </a:lnTo>
                  <a:lnTo>
                    <a:pt x="226" y="9"/>
                  </a:lnTo>
                  <a:lnTo>
                    <a:pt x="228" y="7"/>
                  </a:lnTo>
                  <a:lnTo>
                    <a:pt x="235" y="9"/>
                  </a:lnTo>
                  <a:lnTo>
                    <a:pt x="238" y="6"/>
                  </a:lnTo>
                  <a:lnTo>
                    <a:pt x="240" y="6"/>
                  </a:lnTo>
                  <a:lnTo>
                    <a:pt x="241" y="9"/>
                  </a:lnTo>
                  <a:lnTo>
                    <a:pt x="241" y="10"/>
                  </a:lnTo>
                  <a:lnTo>
                    <a:pt x="245" y="11"/>
                  </a:lnTo>
                  <a:lnTo>
                    <a:pt x="248" y="14"/>
                  </a:lnTo>
                  <a:lnTo>
                    <a:pt x="249" y="15"/>
                  </a:lnTo>
                  <a:lnTo>
                    <a:pt x="250" y="17"/>
                  </a:lnTo>
                  <a:lnTo>
                    <a:pt x="250" y="22"/>
                  </a:lnTo>
                  <a:lnTo>
                    <a:pt x="252" y="26"/>
                  </a:lnTo>
                  <a:lnTo>
                    <a:pt x="271" y="35"/>
                  </a:lnTo>
                  <a:lnTo>
                    <a:pt x="276" y="36"/>
                  </a:lnTo>
                  <a:lnTo>
                    <a:pt x="284" y="38"/>
                  </a:lnTo>
                  <a:lnTo>
                    <a:pt x="290" y="43"/>
                  </a:lnTo>
                  <a:lnTo>
                    <a:pt x="297" y="48"/>
                  </a:lnTo>
                  <a:lnTo>
                    <a:pt x="298" y="47"/>
                  </a:lnTo>
                  <a:lnTo>
                    <a:pt x="302" y="45"/>
                  </a:lnTo>
                  <a:lnTo>
                    <a:pt x="306" y="45"/>
                  </a:lnTo>
                  <a:lnTo>
                    <a:pt x="310" y="48"/>
                  </a:lnTo>
                  <a:lnTo>
                    <a:pt x="311" y="50"/>
                  </a:lnTo>
                  <a:lnTo>
                    <a:pt x="313" y="48"/>
                  </a:lnTo>
                  <a:lnTo>
                    <a:pt x="315" y="46"/>
                  </a:lnTo>
                  <a:lnTo>
                    <a:pt x="322" y="43"/>
                  </a:lnTo>
                  <a:lnTo>
                    <a:pt x="326" y="42"/>
                  </a:lnTo>
                  <a:lnTo>
                    <a:pt x="330" y="41"/>
                  </a:lnTo>
                  <a:lnTo>
                    <a:pt x="337" y="46"/>
                  </a:lnTo>
                  <a:lnTo>
                    <a:pt x="341" y="48"/>
                  </a:lnTo>
                  <a:lnTo>
                    <a:pt x="343" y="53"/>
                  </a:lnTo>
                  <a:lnTo>
                    <a:pt x="340" y="58"/>
                  </a:lnTo>
                  <a:lnTo>
                    <a:pt x="335" y="61"/>
                  </a:lnTo>
                  <a:lnTo>
                    <a:pt x="332" y="65"/>
                  </a:lnTo>
                  <a:lnTo>
                    <a:pt x="332" y="66"/>
                  </a:lnTo>
                  <a:lnTo>
                    <a:pt x="325" y="68"/>
                  </a:lnTo>
                  <a:lnTo>
                    <a:pt x="325" y="68"/>
                  </a:lnTo>
                  <a:lnTo>
                    <a:pt x="323" y="71"/>
                  </a:lnTo>
                  <a:lnTo>
                    <a:pt x="326" y="74"/>
                  </a:lnTo>
                  <a:lnTo>
                    <a:pt x="327" y="76"/>
                  </a:lnTo>
                  <a:lnTo>
                    <a:pt x="328" y="77"/>
                  </a:lnTo>
                  <a:lnTo>
                    <a:pt x="336" y="79"/>
                  </a:lnTo>
                  <a:lnTo>
                    <a:pt x="349" y="88"/>
                  </a:lnTo>
                  <a:lnTo>
                    <a:pt x="351" y="91"/>
                  </a:lnTo>
                  <a:lnTo>
                    <a:pt x="352" y="92"/>
                  </a:lnTo>
                  <a:lnTo>
                    <a:pt x="354" y="98"/>
                  </a:lnTo>
                  <a:lnTo>
                    <a:pt x="356" y="101"/>
                  </a:lnTo>
                  <a:lnTo>
                    <a:pt x="359" y="106"/>
                  </a:lnTo>
                  <a:lnTo>
                    <a:pt x="366" y="111"/>
                  </a:lnTo>
                  <a:lnTo>
                    <a:pt x="372" y="112"/>
                  </a:lnTo>
                  <a:lnTo>
                    <a:pt x="374" y="113"/>
                  </a:lnTo>
                  <a:lnTo>
                    <a:pt x="377" y="113"/>
                  </a:lnTo>
                  <a:lnTo>
                    <a:pt x="386" y="102"/>
                  </a:lnTo>
                  <a:lnTo>
                    <a:pt x="397" y="96"/>
                  </a:lnTo>
                  <a:lnTo>
                    <a:pt x="395" y="89"/>
                  </a:lnTo>
                  <a:lnTo>
                    <a:pt x="388" y="83"/>
                  </a:lnTo>
                  <a:lnTo>
                    <a:pt x="381" y="74"/>
                  </a:lnTo>
                  <a:lnTo>
                    <a:pt x="381" y="72"/>
                  </a:lnTo>
                  <a:lnTo>
                    <a:pt x="382" y="71"/>
                  </a:lnTo>
                  <a:lnTo>
                    <a:pt x="384" y="71"/>
                  </a:lnTo>
                  <a:lnTo>
                    <a:pt x="389" y="71"/>
                  </a:lnTo>
                  <a:lnTo>
                    <a:pt x="398" y="74"/>
                  </a:lnTo>
                  <a:lnTo>
                    <a:pt x="400" y="74"/>
                  </a:lnTo>
                  <a:lnTo>
                    <a:pt x="403" y="74"/>
                  </a:lnTo>
                  <a:lnTo>
                    <a:pt x="407" y="77"/>
                  </a:lnTo>
                  <a:lnTo>
                    <a:pt x="414" y="78"/>
                  </a:lnTo>
                  <a:lnTo>
                    <a:pt x="418" y="81"/>
                  </a:lnTo>
                  <a:lnTo>
                    <a:pt x="420" y="87"/>
                  </a:lnTo>
                  <a:lnTo>
                    <a:pt x="422" y="86"/>
                  </a:lnTo>
                  <a:lnTo>
                    <a:pt x="425" y="84"/>
                  </a:lnTo>
                  <a:lnTo>
                    <a:pt x="433" y="87"/>
                  </a:lnTo>
                  <a:lnTo>
                    <a:pt x="443" y="83"/>
                  </a:lnTo>
                  <a:lnTo>
                    <a:pt x="448" y="79"/>
                  </a:lnTo>
                  <a:lnTo>
                    <a:pt x="449" y="79"/>
                  </a:lnTo>
                  <a:lnTo>
                    <a:pt x="451" y="79"/>
                  </a:lnTo>
                  <a:lnTo>
                    <a:pt x="454" y="86"/>
                  </a:lnTo>
                  <a:lnTo>
                    <a:pt x="454" y="93"/>
                  </a:lnTo>
                  <a:lnTo>
                    <a:pt x="451" y="94"/>
                  </a:lnTo>
                  <a:lnTo>
                    <a:pt x="445" y="98"/>
                  </a:lnTo>
                  <a:lnTo>
                    <a:pt x="443" y="101"/>
                  </a:lnTo>
                  <a:lnTo>
                    <a:pt x="443" y="102"/>
                  </a:lnTo>
                  <a:lnTo>
                    <a:pt x="445" y="102"/>
                  </a:lnTo>
                  <a:lnTo>
                    <a:pt x="448" y="104"/>
                  </a:lnTo>
                  <a:lnTo>
                    <a:pt x="449" y="106"/>
                  </a:lnTo>
                  <a:lnTo>
                    <a:pt x="458" y="117"/>
                  </a:lnTo>
                  <a:lnTo>
                    <a:pt x="459" y="118"/>
                  </a:lnTo>
                  <a:lnTo>
                    <a:pt x="460" y="119"/>
                  </a:lnTo>
                  <a:lnTo>
                    <a:pt x="463" y="120"/>
                  </a:lnTo>
                  <a:lnTo>
                    <a:pt x="465" y="120"/>
                  </a:lnTo>
                  <a:lnTo>
                    <a:pt x="469" y="120"/>
                  </a:lnTo>
                  <a:lnTo>
                    <a:pt x="471" y="119"/>
                  </a:lnTo>
                  <a:lnTo>
                    <a:pt x="471" y="118"/>
                  </a:lnTo>
                  <a:lnTo>
                    <a:pt x="471" y="115"/>
                  </a:lnTo>
                  <a:lnTo>
                    <a:pt x="473" y="115"/>
                  </a:lnTo>
                  <a:lnTo>
                    <a:pt x="475" y="115"/>
                  </a:lnTo>
                  <a:lnTo>
                    <a:pt x="476" y="115"/>
                  </a:lnTo>
                  <a:lnTo>
                    <a:pt x="479" y="115"/>
                  </a:lnTo>
                  <a:lnTo>
                    <a:pt x="486" y="119"/>
                  </a:lnTo>
                  <a:lnTo>
                    <a:pt x="499" y="122"/>
                  </a:lnTo>
                  <a:lnTo>
                    <a:pt x="512" y="127"/>
                  </a:lnTo>
                  <a:lnTo>
                    <a:pt x="519" y="129"/>
                  </a:lnTo>
                  <a:lnTo>
                    <a:pt x="525" y="148"/>
                  </a:lnTo>
                  <a:lnTo>
                    <a:pt x="526" y="149"/>
                  </a:lnTo>
                  <a:lnTo>
                    <a:pt x="524" y="158"/>
                  </a:lnTo>
                  <a:lnTo>
                    <a:pt x="522" y="165"/>
                  </a:lnTo>
                  <a:lnTo>
                    <a:pt x="516" y="174"/>
                  </a:lnTo>
                  <a:lnTo>
                    <a:pt x="504" y="175"/>
                  </a:lnTo>
                  <a:lnTo>
                    <a:pt x="505" y="181"/>
                  </a:lnTo>
                  <a:lnTo>
                    <a:pt x="470" y="186"/>
                  </a:lnTo>
                  <a:lnTo>
                    <a:pt x="486" y="211"/>
                  </a:lnTo>
                  <a:lnTo>
                    <a:pt x="475" y="221"/>
                  </a:lnTo>
                  <a:lnTo>
                    <a:pt x="465" y="230"/>
                  </a:lnTo>
                  <a:lnTo>
                    <a:pt x="449" y="235"/>
                  </a:lnTo>
                  <a:lnTo>
                    <a:pt x="439" y="239"/>
                  </a:lnTo>
                  <a:lnTo>
                    <a:pt x="427" y="237"/>
                  </a:lnTo>
                  <a:lnTo>
                    <a:pt x="413" y="242"/>
                  </a:lnTo>
                  <a:lnTo>
                    <a:pt x="402" y="246"/>
                  </a:lnTo>
                  <a:lnTo>
                    <a:pt x="389" y="253"/>
                  </a:lnTo>
                  <a:lnTo>
                    <a:pt x="368" y="268"/>
                  </a:lnTo>
                  <a:lnTo>
                    <a:pt x="373" y="273"/>
                  </a:lnTo>
                  <a:lnTo>
                    <a:pt x="364" y="273"/>
                  </a:lnTo>
                  <a:lnTo>
                    <a:pt x="359" y="273"/>
                  </a:lnTo>
                  <a:lnTo>
                    <a:pt x="358" y="275"/>
                  </a:lnTo>
                  <a:lnTo>
                    <a:pt x="357" y="276"/>
                  </a:lnTo>
                  <a:lnTo>
                    <a:pt x="354" y="280"/>
                  </a:lnTo>
                  <a:lnTo>
                    <a:pt x="352" y="281"/>
                  </a:lnTo>
                  <a:lnTo>
                    <a:pt x="351" y="282"/>
                  </a:lnTo>
                  <a:lnTo>
                    <a:pt x="344" y="283"/>
                  </a:lnTo>
                  <a:lnTo>
                    <a:pt x="341" y="282"/>
                  </a:lnTo>
                  <a:lnTo>
                    <a:pt x="333" y="281"/>
                  </a:lnTo>
                  <a:lnTo>
                    <a:pt x="331" y="280"/>
                  </a:lnTo>
                  <a:lnTo>
                    <a:pt x="312" y="270"/>
                  </a:lnTo>
                  <a:lnTo>
                    <a:pt x="310" y="267"/>
                  </a:lnTo>
                  <a:lnTo>
                    <a:pt x="305" y="267"/>
                  </a:lnTo>
                  <a:lnTo>
                    <a:pt x="295" y="267"/>
                  </a:lnTo>
                  <a:lnTo>
                    <a:pt x="292" y="266"/>
                  </a:lnTo>
                  <a:lnTo>
                    <a:pt x="290" y="265"/>
                  </a:lnTo>
                  <a:lnTo>
                    <a:pt x="285" y="266"/>
                  </a:lnTo>
                  <a:lnTo>
                    <a:pt x="280" y="265"/>
                  </a:lnTo>
                  <a:lnTo>
                    <a:pt x="279" y="265"/>
                  </a:lnTo>
                  <a:lnTo>
                    <a:pt x="277" y="262"/>
                  </a:lnTo>
                  <a:lnTo>
                    <a:pt x="274" y="260"/>
                  </a:lnTo>
                  <a:lnTo>
                    <a:pt x="270" y="257"/>
                  </a:lnTo>
                  <a:lnTo>
                    <a:pt x="265" y="256"/>
                  </a:lnTo>
                  <a:lnTo>
                    <a:pt x="262" y="255"/>
                  </a:lnTo>
                  <a:lnTo>
                    <a:pt x="261" y="255"/>
                  </a:lnTo>
                  <a:lnTo>
                    <a:pt x="255" y="257"/>
                  </a:lnTo>
                  <a:lnTo>
                    <a:pt x="252" y="258"/>
                  </a:lnTo>
                  <a:lnTo>
                    <a:pt x="251" y="257"/>
                  </a:lnTo>
                  <a:lnTo>
                    <a:pt x="249" y="256"/>
                  </a:lnTo>
                  <a:lnTo>
                    <a:pt x="249" y="252"/>
                  </a:lnTo>
                  <a:lnTo>
                    <a:pt x="234" y="250"/>
                  </a:lnTo>
                  <a:lnTo>
                    <a:pt x="233" y="251"/>
                  </a:lnTo>
                  <a:lnTo>
                    <a:pt x="231" y="253"/>
                  </a:lnTo>
                  <a:lnTo>
                    <a:pt x="231" y="258"/>
                  </a:lnTo>
                  <a:lnTo>
                    <a:pt x="234" y="268"/>
                  </a:lnTo>
                  <a:lnTo>
                    <a:pt x="234" y="273"/>
                  </a:lnTo>
                  <a:lnTo>
                    <a:pt x="234" y="277"/>
                  </a:lnTo>
                  <a:lnTo>
                    <a:pt x="233" y="280"/>
                  </a:lnTo>
                  <a:lnTo>
                    <a:pt x="230" y="281"/>
                  </a:lnTo>
                  <a:lnTo>
                    <a:pt x="228" y="281"/>
                  </a:lnTo>
                  <a:lnTo>
                    <a:pt x="218" y="282"/>
                  </a:lnTo>
                  <a:lnTo>
                    <a:pt x="215" y="283"/>
                  </a:lnTo>
                  <a:lnTo>
                    <a:pt x="214" y="288"/>
                  </a:lnTo>
                  <a:lnTo>
                    <a:pt x="211" y="294"/>
                  </a:lnTo>
                  <a:lnTo>
                    <a:pt x="213" y="301"/>
                  </a:lnTo>
                  <a:lnTo>
                    <a:pt x="211" y="303"/>
                  </a:lnTo>
                  <a:lnTo>
                    <a:pt x="210" y="303"/>
                  </a:lnTo>
                  <a:lnTo>
                    <a:pt x="206" y="304"/>
                  </a:lnTo>
                  <a:lnTo>
                    <a:pt x="204" y="304"/>
                  </a:lnTo>
                  <a:lnTo>
                    <a:pt x="203" y="303"/>
                  </a:lnTo>
                  <a:lnTo>
                    <a:pt x="200" y="304"/>
                  </a:lnTo>
                  <a:lnTo>
                    <a:pt x="198" y="304"/>
                  </a:lnTo>
                  <a:lnTo>
                    <a:pt x="197" y="306"/>
                  </a:lnTo>
                  <a:lnTo>
                    <a:pt x="192" y="311"/>
                  </a:lnTo>
                  <a:lnTo>
                    <a:pt x="190" y="312"/>
                  </a:lnTo>
                  <a:lnTo>
                    <a:pt x="183" y="312"/>
                  </a:lnTo>
                  <a:lnTo>
                    <a:pt x="178" y="311"/>
                  </a:lnTo>
                  <a:lnTo>
                    <a:pt x="169" y="306"/>
                  </a:lnTo>
                  <a:lnTo>
                    <a:pt x="164" y="302"/>
                  </a:lnTo>
                  <a:lnTo>
                    <a:pt x="157" y="299"/>
                  </a:lnTo>
                  <a:lnTo>
                    <a:pt x="157" y="296"/>
                  </a:lnTo>
                  <a:lnTo>
                    <a:pt x="159" y="292"/>
                  </a:lnTo>
                  <a:lnTo>
                    <a:pt x="157" y="288"/>
                  </a:lnTo>
                  <a:lnTo>
                    <a:pt x="153" y="285"/>
                  </a:lnTo>
                  <a:lnTo>
                    <a:pt x="149" y="283"/>
                  </a:lnTo>
                  <a:lnTo>
                    <a:pt x="147" y="285"/>
                  </a:lnTo>
                  <a:lnTo>
                    <a:pt x="139" y="282"/>
                  </a:lnTo>
                  <a:lnTo>
                    <a:pt x="138" y="281"/>
                  </a:lnTo>
                  <a:lnTo>
                    <a:pt x="136" y="280"/>
                  </a:lnTo>
                  <a:lnTo>
                    <a:pt x="134" y="278"/>
                  </a:lnTo>
                  <a:lnTo>
                    <a:pt x="133" y="277"/>
                  </a:lnTo>
                  <a:lnTo>
                    <a:pt x="132" y="273"/>
                  </a:lnTo>
                  <a:lnTo>
                    <a:pt x="127" y="271"/>
                  </a:lnTo>
                  <a:lnTo>
                    <a:pt x="126" y="271"/>
                  </a:lnTo>
                  <a:lnTo>
                    <a:pt x="123" y="270"/>
                  </a:lnTo>
                  <a:lnTo>
                    <a:pt x="118" y="262"/>
                  </a:lnTo>
                  <a:lnTo>
                    <a:pt x="107" y="261"/>
                  </a:lnTo>
                  <a:lnTo>
                    <a:pt x="106" y="258"/>
                  </a:lnTo>
                  <a:lnTo>
                    <a:pt x="107" y="252"/>
                  </a:lnTo>
                  <a:lnTo>
                    <a:pt x="103" y="247"/>
                  </a:lnTo>
                  <a:lnTo>
                    <a:pt x="102" y="245"/>
                  </a:lnTo>
                  <a:lnTo>
                    <a:pt x="97" y="241"/>
                  </a:lnTo>
                  <a:lnTo>
                    <a:pt x="83" y="232"/>
                  </a:lnTo>
                  <a:lnTo>
                    <a:pt x="82" y="230"/>
                  </a:lnTo>
                  <a:lnTo>
                    <a:pt x="73" y="220"/>
                  </a:lnTo>
                  <a:lnTo>
                    <a:pt x="70" y="212"/>
                  </a:lnTo>
                  <a:lnTo>
                    <a:pt x="68" y="211"/>
                  </a:lnTo>
                  <a:lnTo>
                    <a:pt x="66" y="212"/>
                  </a:lnTo>
                  <a:lnTo>
                    <a:pt x="62" y="212"/>
                  </a:lnTo>
                  <a:lnTo>
                    <a:pt x="57" y="211"/>
                  </a:lnTo>
                  <a:lnTo>
                    <a:pt x="55" y="210"/>
                  </a:lnTo>
                  <a:lnTo>
                    <a:pt x="50" y="203"/>
                  </a:lnTo>
                  <a:lnTo>
                    <a:pt x="37" y="185"/>
                  </a:lnTo>
                  <a:lnTo>
                    <a:pt x="36" y="181"/>
                  </a:lnTo>
                  <a:lnTo>
                    <a:pt x="34" y="178"/>
                  </a:lnTo>
                  <a:lnTo>
                    <a:pt x="27" y="170"/>
                  </a:lnTo>
                  <a:lnTo>
                    <a:pt x="27" y="168"/>
                  </a:lnTo>
                  <a:lnTo>
                    <a:pt x="27" y="165"/>
                  </a:lnTo>
                  <a:lnTo>
                    <a:pt x="29" y="163"/>
                  </a:lnTo>
                  <a:lnTo>
                    <a:pt x="30" y="163"/>
                  </a:lnTo>
                  <a:lnTo>
                    <a:pt x="31" y="154"/>
                  </a:lnTo>
                  <a:lnTo>
                    <a:pt x="32" y="154"/>
                  </a:lnTo>
                  <a:lnTo>
                    <a:pt x="35" y="143"/>
                  </a:lnTo>
                  <a:lnTo>
                    <a:pt x="31" y="139"/>
                  </a:lnTo>
                  <a:lnTo>
                    <a:pt x="30" y="137"/>
                  </a:lnTo>
                  <a:lnTo>
                    <a:pt x="19" y="130"/>
                  </a:lnTo>
                  <a:lnTo>
                    <a:pt x="14" y="125"/>
                  </a:lnTo>
                  <a:lnTo>
                    <a:pt x="11" y="122"/>
                  </a:lnTo>
                  <a:lnTo>
                    <a:pt x="10" y="119"/>
                  </a:lnTo>
                  <a:lnTo>
                    <a:pt x="9" y="117"/>
                  </a:lnTo>
                  <a:lnTo>
                    <a:pt x="9" y="114"/>
                  </a:lnTo>
                  <a:lnTo>
                    <a:pt x="4" y="111"/>
                  </a:lnTo>
                  <a:lnTo>
                    <a:pt x="1" y="108"/>
                  </a:lnTo>
                  <a:lnTo>
                    <a:pt x="1" y="10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03" name="Freeform 1694">
              <a:extLst>
                <a:ext uri="{FF2B5EF4-FFF2-40B4-BE49-F238E27FC236}">
                  <a16:creationId xmlns:a16="http://schemas.microsoft.com/office/drawing/2014/main" id="{4E0DD9E8-A638-336B-645A-FE958187B4AA}"/>
                </a:ext>
              </a:extLst>
            </p:cNvPr>
            <p:cNvSpPr>
              <a:spLocks/>
            </p:cNvSpPr>
            <p:nvPr/>
          </p:nvSpPr>
          <p:spPr bwMode="auto">
            <a:xfrm>
              <a:off x="2957580" y="4209713"/>
              <a:ext cx="885773" cy="458979"/>
            </a:xfrm>
            <a:custGeom>
              <a:avLst/>
              <a:gdLst/>
              <a:ahLst/>
              <a:cxnLst>
                <a:cxn ang="0">
                  <a:pos x="15" y="194"/>
                </a:cxn>
                <a:cxn ang="0">
                  <a:pos x="42" y="204"/>
                </a:cxn>
                <a:cxn ang="0">
                  <a:pos x="55" y="210"/>
                </a:cxn>
                <a:cxn ang="0">
                  <a:pos x="73" y="209"/>
                </a:cxn>
                <a:cxn ang="0">
                  <a:pos x="91" y="185"/>
                </a:cxn>
                <a:cxn ang="0">
                  <a:pos x="113" y="199"/>
                </a:cxn>
                <a:cxn ang="0">
                  <a:pos x="152" y="204"/>
                </a:cxn>
                <a:cxn ang="0">
                  <a:pos x="175" y="187"/>
                </a:cxn>
                <a:cxn ang="0">
                  <a:pos x="203" y="182"/>
                </a:cxn>
                <a:cxn ang="0">
                  <a:pos x="225" y="173"/>
                </a:cxn>
                <a:cxn ang="0">
                  <a:pos x="247" y="181"/>
                </a:cxn>
                <a:cxn ang="0">
                  <a:pos x="271" y="179"/>
                </a:cxn>
                <a:cxn ang="0">
                  <a:pos x="287" y="199"/>
                </a:cxn>
                <a:cxn ang="0">
                  <a:pos x="282" y="169"/>
                </a:cxn>
                <a:cxn ang="0">
                  <a:pos x="286" y="148"/>
                </a:cxn>
                <a:cxn ang="0">
                  <a:pos x="280" y="107"/>
                </a:cxn>
                <a:cxn ang="0">
                  <a:pos x="323" y="82"/>
                </a:cxn>
                <a:cxn ang="0">
                  <a:pos x="333" y="59"/>
                </a:cxn>
                <a:cxn ang="0">
                  <a:pos x="354" y="32"/>
                </a:cxn>
                <a:cxn ang="0">
                  <a:pos x="379" y="52"/>
                </a:cxn>
                <a:cxn ang="0">
                  <a:pos x="415" y="54"/>
                </a:cxn>
                <a:cxn ang="0">
                  <a:pos x="429" y="38"/>
                </a:cxn>
                <a:cxn ang="0">
                  <a:pos x="449" y="18"/>
                </a:cxn>
                <a:cxn ang="0">
                  <a:pos x="467" y="8"/>
                </a:cxn>
                <a:cxn ang="0">
                  <a:pos x="494" y="15"/>
                </a:cxn>
                <a:cxn ang="0">
                  <a:pos x="527" y="20"/>
                </a:cxn>
                <a:cxn ang="0">
                  <a:pos x="572" y="26"/>
                </a:cxn>
                <a:cxn ang="0">
                  <a:pos x="615" y="53"/>
                </a:cxn>
                <a:cxn ang="0">
                  <a:pos x="614" y="83"/>
                </a:cxn>
                <a:cxn ang="0">
                  <a:pos x="633" y="122"/>
                </a:cxn>
                <a:cxn ang="0">
                  <a:pos x="627" y="146"/>
                </a:cxn>
                <a:cxn ang="0">
                  <a:pos x="604" y="161"/>
                </a:cxn>
                <a:cxn ang="0">
                  <a:pos x="574" y="169"/>
                </a:cxn>
                <a:cxn ang="0">
                  <a:pos x="594" y="179"/>
                </a:cxn>
                <a:cxn ang="0">
                  <a:pos x="582" y="196"/>
                </a:cxn>
                <a:cxn ang="0">
                  <a:pos x="581" y="225"/>
                </a:cxn>
                <a:cxn ang="0">
                  <a:pos x="582" y="237"/>
                </a:cxn>
                <a:cxn ang="0">
                  <a:pos x="583" y="248"/>
                </a:cxn>
                <a:cxn ang="0">
                  <a:pos x="553" y="261"/>
                </a:cxn>
                <a:cxn ang="0">
                  <a:pos x="545" y="286"/>
                </a:cxn>
                <a:cxn ang="0">
                  <a:pos x="520" y="292"/>
                </a:cxn>
                <a:cxn ang="0">
                  <a:pos x="492" y="292"/>
                </a:cxn>
                <a:cxn ang="0">
                  <a:pos x="459" y="298"/>
                </a:cxn>
                <a:cxn ang="0">
                  <a:pos x="436" y="317"/>
                </a:cxn>
                <a:cxn ang="0">
                  <a:pos x="410" y="322"/>
                </a:cxn>
                <a:cxn ang="0">
                  <a:pos x="380" y="318"/>
                </a:cxn>
                <a:cxn ang="0">
                  <a:pos x="346" y="313"/>
                </a:cxn>
                <a:cxn ang="0">
                  <a:pos x="275" y="302"/>
                </a:cxn>
                <a:cxn ang="0">
                  <a:pos x="234" y="288"/>
                </a:cxn>
                <a:cxn ang="0">
                  <a:pos x="213" y="270"/>
                </a:cxn>
                <a:cxn ang="0">
                  <a:pos x="219" y="256"/>
                </a:cxn>
                <a:cxn ang="0">
                  <a:pos x="203" y="253"/>
                </a:cxn>
                <a:cxn ang="0">
                  <a:pos x="157" y="257"/>
                </a:cxn>
                <a:cxn ang="0">
                  <a:pos x="123" y="281"/>
                </a:cxn>
                <a:cxn ang="0">
                  <a:pos x="89" y="274"/>
                </a:cxn>
                <a:cxn ang="0">
                  <a:pos x="70" y="256"/>
                </a:cxn>
                <a:cxn ang="0">
                  <a:pos x="34" y="272"/>
                </a:cxn>
                <a:cxn ang="0">
                  <a:pos x="4" y="240"/>
                </a:cxn>
              </a:cxnLst>
              <a:rect l="0" t="0" r="r" b="b"/>
              <a:pathLst>
                <a:path w="633" h="328">
                  <a:moveTo>
                    <a:pt x="0" y="222"/>
                  </a:moveTo>
                  <a:lnTo>
                    <a:pt x="0" y="219"/>
                  </a:lnTo>
                  <a:lnTo>
                    <a:pt x="1" y="215"/>
                  </a:lnTo>
                  <a:lnTo>
                    <a:pt x="5" y="211"/>
                  </a:lnTo>
                  <a:lnTo>
                    <a:pt x="7" y="200"/>
                  </a:lnTo>
                  <a:lnTo>
                    <a:pt x="11" y="197"/>
                  </a:lnTo>
                  <a:lnTo>
                    <a:pt x="14" y="195"/>
                  </a:lnTo>
                  <a:lnTo>
                    <a:pt x="15" y="194"/>
                  </a:lnTo>
                  <a:lnTo>
                    <a:pt x="16" y="192"/>
                  </a:lnTo>
                  <a:lnTo>
                    <a:pt x="19" y="190"/>
                  </a:lnTo>
                  <a:lnTo>
                    <a:pt x="22" y="189"/>
                  </a:lnTo>
                  <a:lnTo>
                    <a:pt x="29" y="187"/>
                  </a:lnTo>
                  <a:lnTo>
                    <a:pt x="32" y="190"/>
                  </a:lnTo>
                  <a:lnTo>
                    <a:pt x="35" y="194"/>
                  </a:lnTo>
                  <a:lnTo>
                    <a:pt x="36" y="196"/>
                  </a:lnTo>
                  <a:lnTo>
                    <a:pt x="42" y="204"/>
                  </a:lnTo>
                  <a:lnTo>
                    <a:pt x="42" y="207"/>
                  </a:lnTo>
                  <a:lnTo>
                    <a:pt x="42" y="210"/>
                  </a:lnTo>
                  <a:lnTo>
                    <a:pt x="43" y="211"/>
                  </a:lnTo>
                  <a:lnTo>
                    <a:pt x="45" y="212"/>
                  </a:lnTo>
                  <a:lnTo>
                    <a:pt x="46" y="212"/>
                  </a:lnTo>
                  <a:lnTo>
                    <a:pt x="52" y="209"/>
                  </a:lnTo>
                  <a:lnTo>
                    <a:pt x="55" y="209"/>
                  </a:lnTo>
                  <a:lnTo>
                    <a:pt x="55" y="210"/>
                  </a:lnTo>
                  <a:lnTo>
                    <a:pt x="53" y="216"/>
                  </a:lnTo>
                  <a:lnTo>
                    <a:pt x="48" y="221"/>
                  </a:lnTo>
                  <a:lnTo>
                    <a:pt x="48" y="222"/>
                  </a:lnTo>
                  <a:lnTo>
                    <a:pt x="50" y="222"/>
                  </a:lnTo>
                  <a:lnTo>
                    <a:pt x="56" y="220"/>
                  </a:lnTo>
                  <a:lnTo>
                    <a:pt x="60" y="220"/>
                  </a:lnTo>
                  <a:lnTo>
                    <a:pt x="67" y="214"/>
                  </a:lnTo>
                  <a:lnTo>
                    <a:pt x="73" y="209"/>
                  </a:lnTo>
                  <a:lnTo>
                    <a:pt x="76" y="201"/>
                  </a:lnTo>
                  <a:lnTo>
                    <a:pt x="75" y="186"/>
                  </a:lnTo>
                  <a:lnTo>
                    <a:pt x="77" y="186"/>
                  </a:lnTo>
                  <a:lnTo>
                    <a:pt x="78" y="189"/>
                  </a:lnTo>
                  <a:lnTo>
                    <a:pt x="85" y="189"/>
                  </a:lnTo>
                  <a:lnTo>
                    <a:pt x="87" y="185"/>
                  </a:lnTo>
                  <a:lnTo>
                    <a:pt x="88" y="185"/>
                  </a:lnTo>
                  <a:lnTo>
                    <a:pt x="91" y="185"/>
                  </a:lnTo>
                  <a:lnTo>
                    <a:pt x="97" y="187"/>
                  </a:lnTo>
                  <a:lnTo>
                    <a:pt x="99" y="190"/>
                  </a:lnTo>
                  <a:lnTo>
                    <a:pt x="108" y="190"/>
                  </a:lnTo>
                  <a:lnTo>
                    <a:pt x="111" y="191"/>
                  </a:lnTo>
                  <a:lnTo>
                    <a:pt x="111" y="192"/>
                  </a:lnTo>
                  <a:lnTo>
                    <a:pt x="111" y="194"/>
                  </a:lnTo>
                  <a:lnTo>
                    <a:pt x="111" y="196"/>
                  </a:lnTo>
                  <a:lnTo>
                    <a:pt x="113" y="199"/>
                  </a:lnTo>
                  <a:lnTo>
                    <a:pt x="121" y="206"/>
                  </a:lnTo>
                  <a:lnTo>
                    <a:pt x="135" y="205"/>
                  </a:lnTo>
                  <a:lnTo>
                    <a:pt x="138" y="206"/>
                  </a:lnTo>
                  <a:lnTo>
                    <a:pt x="140" y="206"/>
                  </a:lnTo>
                  <a:lnTo>
                    <a:pt x="142" y="207"/>
                  </a:lnTo>
                  <a:lnTo>
                    <a:pt x="148" y="204"/>
                  </a:lnTo>
                  <a:lnTo>
                    <a:pt x="148" y="204"/>
                  </a:lnTo>
                  <a:lnTo>
                    <a:pt x="152" y="204"/>
                  </a:lnTo>
                  <a:lnTo>
                    <a:pt x="152" y="201"/>
                  </a:lnTo>
                  <a:lnTo>
                    <a:pt x="159" y="197"/>
                  </a:lnTo>
                  <a:lnTo>
                    <a:pt x="162" y="199"/>
                  </a:lnTo>
                  <a:lnTo>
                    <a:pt x="167" y="197"/>
                  </a:lnTo>
                  <a:lnTo>
                    <a:pt x="168" y="195"/>
                  </a:lnTo>
                  <a:lnTo>
                    <a:pt x="170" y="190"/>
                  </a:lnTo>
                  <a:lnTo>
                    <a:pt x="172" y="187"/>
                  </a:lnTo>
                  <a:lnTo>
                    <a:pt x="175" y="187"/>
                  </a:lnTo>
                  <a:lnTo>
                    <a:pt x="183" y="190"/>
                  </a:lnTo>
                  <a:lnTo>
                    <a:pt x="184" y="190"/>
                  </a:lnTo>
                  <a:lnTo>
                    <a:pt x="186" y="189"/>
                  </a:lnTo>
                  <a:lnTo>
                    <a:pt x="191" y="189"/>
                  </a:lnTo>
                  <a:lnTo>
                    <a:pt x="194" y="189"/>
                  </a:lnTo>
                  <a:lnTo>
                    <a:pt x="199" y="185"/>
                  </a:lnTo>
                  <a:lnTo>
                    <a:pt x="201" y="182"/>
                  </a:lnTo>
                  <a:lnTo>
                    <a:pt x="203" y="182"/>
                  </a:lnTo>
                  <a:lnTo>
                    <a:pt x="205" y="184"/>
                  </a:lnTo>
                  <a:lnTo>
                    <a:pt x="215" y="184"/>
                  </a:lnTo>
                  <a:lnTo>
                    <a:pt x="216" y="182"/>
                  </a:lnTo>
                  <a:lnTo>
                    <a:pt x="220" y="180"/>
                  </a:lnTo>
                  <a:lnTo>
                    <a:pt x="219" y="176"/>
                  </a:lnTo>
                  <a:lnTo>
                    <a:pt x="221" y="174"/>
                  </a:lnTo>
                  <a:lnTo>
                    <a:pt x="223" y="173"/>
                  </a:lnTo>
                  <a:lnTo>
                    <a:pt x="225" y="173"/>
                  </a:lnTo>
                  <a:lnTo>
                    <a:pt x="228" y="173"/>
                  </a:lnTo>
                  <a:lnTo>
                    <a:pt x="229" y="175"/>
                  </a:lnTo>
                  <a:lnTo>
                    <a:pt x="229" y="176"/>
                  </a:lnTo>
                  <a:lnTo>
                    <a:pt x="229" y="178"/>
                  </a:lnTo>
                  <a:lnTo>
                    <a:pt x="237" y="176"/>
                  </a:lnTo>
                  <a:lnTo>
                    <a:pt x="241" y="178"/>
                  </a:lnTo>
                  <a:lnTo>
                    <a:pt x="245" y="180"/>
                  </a:lnTo>
                  <a:lnTo>
                    <a:pt x="247" y="181"/>
                  </a:lnTo>
                  <a:lnTo>
                    <a:pt x="250" y="182"/>
                  </a:lnTo>
                  <a:lnTo>
                    <a:pt x="252" y="181"/>
                  </a:lnTo>
                  <a:lnTo>
                    <a:pt x="254" y="180"/>
                  </a:lnTo>
                  <a:lnTo>
                    <a:pt x="261" y="173"/>
                  </a:lnTo>
                  <a:lnTo>
                    <a:pt x="264" y="171"/>
                  </a:lnTo>
                  <a:lnTo>
                    <a:pt x="265" y="173"/>
                  </a:lnTo>
                  <a:lnTo>
                    <a:pt x="270" y="176"/>
                  </a:lnTo>
                  <a:lnTo>
                    <a:pt x="271" y="179"/>
                  </a:lnTo>
                  <a:lnTo>
                    <a:pt x="271" y="180"/>
                  </a:lnTo>
                  <a:lnTo>
                    <a:pt x="271" y="185"/>
                  </a:lnTo>
                  <a:lnTo>
                    <a:pt x="276" y="187"/>
                  </a:lnTo>
                  <a:lnTo>
                    <a:pt x="280" y="194"/>
                  </a:lnTo>
                  <a:lnTo>
                    <a:pt x="281" y="196"/>
                  </a:lnTo>
                  <a:lnTo>
                    <a:pt x="283" y="197"/>
                  </a:lnTo>
                  <a:lnTo>
                    <a:pt x="286" y="199"/>
                  </a:lnTo>
                  <a:lnTo>
                    <a:pt x="287" y="199"/>
                  </a:lnTo>
                  <a:lnTo>
                    <a:pt x="290" y="196"/>
                  </a:lnTo>
                  <a:lnTo>
                    <a:pt x="291" y="195"/>
                  </a:lnTo>
                  <a:lnTo>
                    <a:pt x="292" y="192"/>
                  </a:lnTo>
                  <a:lnTo>
                    <a:pt x="292" y="184"/>
                  </a:lnTo>
                  <a:lnTo>
                    <a:pt x="291" y="178"/>
                  </a:lnTo>
                  <a:lnTo>
                    <a:pt x="290" y="174"/>
                  </a:lnTo>
                  <a:lnTo>
                    <a:pt x="288" y="173"/>
                  </a:lnTo>
                  <a:lnTo>
                    <a:pt x="282" y="169"/>
                  </a:lnTo>
                  <a:lnTo>
                    <a:pt x="280" y="168"/>
                  </a:lnTo>
                  <a:lnTo>
                    <a:pt x="282" y="163"/>
                  </a:lnTo>
                  <a:lnTo>
                    <a:pt x="283" y="160"/>
                  </a:lnTo>
                  <a:lnTo>
                    <a:pt x="286" y="159"/>
                  </a:lnTo>
                  <a:lnTo>
                    <a:pt x="287" y="159"/>
                  </a:lnTo>
                  <a:lnTo>
                    <a:pt x="287" y="154"/>
                  </a:lnTo>
                  <a:lnTo>
                    <a:pt x="285" y="151"/>
                  </a:lnTo>
                  <a:lnTo>
                    <a:pt x="286" y="148"/>
                  </a:lnTo>
                  <a:lnTo>
                    <a:pt x="285" y="144"/>
                  </a:lnTo>
                  <a:lnTo>
                    <a:pt x="282" y="138"/>
                  </a:lnTo>
                  <a:lnTo>
                    <a:pt x="275" y="130"/>
                  </a:lnTo>
                  <a:lnTo>
                    <a:pt x="271" y="123"/>
                  </a:lnTo>
                  <a:lnTo>
                    <a:pt x="270" y="119"/>
                  </a:lnTo>
                  <a:lnTo>
                    <a:pt x="270" y="117"/>
                  </a:lnTo>
                  <a:lnTo>
                    <a:pt x="275" y="110"/>
                  </a:lnTo>
                  <a:lnTo>
                    <a:pt x="280" y="107"/>
                  </a:lnTo>
                  <a:lnTo>
                    <a:pt x="282" y="104"/>
                  </a:lnTo>
                  <a:lnTo>
                    <a:pt x="286" y="103"/>
                  </a:lnTo>
                  <a:lnTo>
                    <a:pt x="293" y="99"/>
                  </a:lnTo>
                  <a:lnTo>
                    <a:pt x="300" y="97"/>
                  </a:lnTo>
                  <a:lnTo>
                    <a:pt x="307" y="93"/>
                  </a:lnTo>
                  <a:lnTo>
                    <a:pt x="317" y="89"/>
                  </a:lnTo>
                  <a:lnTo>
                    <a:pt x="320" y="88"/>
                  </a:lnTo>
                  <a:lnTo>
                    <a:pt x="323" y="82"/>
                  </a:lnTo>
                  <a:lnTo>
                    <a:pt x="324" y="77"/>
                  </a:lnTo>
                  <a:lnTo>
                    <a:pt x="324" y="74"/>
                  </a:lnTo>
                  <a:lnTo>
                    <a:pt x="324" y="72"/>
                  </a:lnTo>
                  <a:lnTo>
                    <a:pt x="324" y="68"/>
                  </a:lnTo>
                  <a:lnTo>
                    <a:pt x="324" y="61"/>
                  </a:lnTo>
                  <a:lnTo>
                    <a:pt x="327" y="61"/>
                  </a:lnTo>
                  <a:lnTo>
                    <a:pt x="329" y="61"/>
                  </a:lnTo>
                  <a:lnTo>
                    <a:pt x="333" y="59"/>
                  </a:lnTo>
                  <a:lnTo>
                    <a:pt x="336" y="61"/>
                  </a:lnTo>
                  <a:lnTo>
                    <a:pt x="346" y="64"/>
                  </a:lnTo>
                  <a:lnTo>
                    <a:pt x="349" y="64"/>
                  </a:lnTo>
                  <a:lnTo>
                    <a:pt x="353" y="53"/>
                  </a:lnTo>
                  <a:lnTo>
                    <a:pt x="356" y="47"/>
                  </a:lnTo>
                  <a:lnTo>
                    <a:pt x="356" y="41"/>
                  </a:lnTo>
                  <a:lnTo>
                    <a:pt x="354" y="35"/>
                  </a:lnTo>
                  <a:lnTo>
                    <a:pt x="354" y="32"/>
                  </a:lnTo>
                  <a:lnTo>
                    <a:pt x="362" y="35"/>
                  </a:lnTo>
                  <a:lnTo>
                    <a:pt x="364" y="33"/>
                  </a:lnTo>
                  <a:lnTo>
                    <a:pt x="368" y="35"/>
                  </a:lnTo>
                  <a:lnTo>
                    <a:pt x="372" y="38"/>
                  </a:lnTo>
                  <a:lnTo>
                    <a:pt x="374" y="42"/>
                  </a:lnTo>
                  <a:lnTo>
                    <a:pt x="372" y="46"/>
                  </a:lnTo>
                  <a:lnTo>
                    <a:pt x="372" y="49"/>
                  </a:lnTo>
                  <a:lnTo>
                    <a:pt x="379" y="52"/>
                  </a:lnTo>
                  <a:lnTo>
                    <a:pt x="384" y="56"/>
                  </a:lnTo>
                  <a:lnTo>
                    <a:pt x="393" y="61"/>
                  </a:lnTo>
                  <a:lnTo>
                    <a:pt x="398" y="62"/>
                  </a:lnTo>
                  <a:lnTo>
                    <a:pt x="405" y="62"/>
                  </a:lnTo>
                  <a:lnTo>
                    <a:pt x="407" y="61"/>
                  </a:lnTo>
                  <a:lnTo>
                    <a:pt x="412" y="56"/>
                  </a:lnTo>
                  <a:lnTo>
                    <a:pt x="413" y="54"/>
                  </a:lnTo>
                  <a:lnTo>
                    <a:pt x="415" y="54"/>
                  </a:lnTo>
                  <a:lnTo>
                    <a:pt x="418" y="53"/>
                  </a:lnTo>
                  <a:lnTo>
                    <a:pt x="419" y="54"/>
                  </a:lnTo>
                  <a:lnTo>
                    <a:pt x="421" y="54"/>
                  </a:lnTo>
                  <a:lnTo>
                    <a:pt x="425" y="53"/>
                  </a:lnTo>
                  <a:lnTo>
                    <a:pt x="426" y="53"/>
                  </a:lnTo>
                  <a:lnTo>
                    <a:pt x="428" y="51"/>
                  </a:lnTo>
                  <a:lnTo>
                    <a:pt x="426" y="44"/>
                  </a:lnTo>
                  <a:lnTo>
                    <a:pt x="429" y="38"/>
                  </a:lnTo>
                  <a:lnTo>
                    <a:pt x="430" y="33"/>
                  </a:lnTo>
                  <a:lnTo>
                    <a:pt x="433" y="32"/>
                  </a:lnTo>
                  <a:lnTo>
                    <a:pt x="443" y="31"/>
                  </a:lnTo>
                  <a:lnTo>
                    <a:pt x="445" y="31"/>
                  </a:lnTo>
                  <a:lnTo>
                    <a:pt x="448" y="30"/>
                  </a:lnTo>
                  <a:lnTo>
                    <a:pt x="449" y="27"/>
                  </a:lnTo>
                  <a:lnTo>
                    <a:pt x="449" y="23"/>
                  </a:lnTo>
                  <a:lnTo>
                    <a:pt x="449" y="18"/>
                  </a:lnTo>
                  <a:lnTo>
                    <a:pt x="446" y="8"/>
                  </a:lnTo>
                  <a:lnTo>
                    <a:pt x="446" y="3"/>
                  </a:lnTo>
                  <a:lnTo>
                    <a:pt x="448" y="1"/>
                  </a:lnTo>
                  <a:lnTo>
                    <a:pt x="449" y="0"/>
                  </a:lnTo>
                  <a:lnTo>
                    <a:pt x="464" y="2"/>
                  </a:lnTo>
                  <a:lnTo>
                    <a:pt x="464" y="6"/>
                  </a:lnTo>
                  <a:lnTo>
                    <a:pt x="466" y="7"/>
                  </a:lnTo>
                  <a:lnTo>
                    <a:pt x="467" y="8"/>
                  </a:lnTo>
                  <a:lnTo>
                    <a:pt x="470" y="7"/>
                  </a:lnTo>
                  <a:lnTo>
                    <a:pt x="476" y="5"/>
                  </a:lnTo>
                  <a:lnTo>
                    <a:pt x="477" y="5"/>
                  </a:lnTo>
                  <a:lnTo>
                    <a:pt x="480" y="6"/>
                  </a:lnTo>
                  <a:lnTo>
                    <a:pt x="485" y="7"/>
                  </a:lnTo>
                  <a:lnTo>
                    <a:pt x="489" y="10"/>
                  </a:lnTo>
                  <a:lnTo>
                    <a:pt x="492" y="12"/>
                  </a:lnTo>
                  <a:lnTo>
                    <a:pt x="494" y="15"/>
                  </a:lnTo>
                  <a:lnTo>
                    <a:pt x="495" y="15"/>
                  </a:lnTo>
                  <a:lnTo>
                    <a:pt x="500" y="16"/>
                  </a:lnTo>
                  <a:lnTo>
                    <a:pt x="505" y="15"/>
                  </a:lnTo>
                  <a:lnTo>
                    <a:pt x="507" y="16"/>
                  </a:lnTo>
                  <a:lnTo>
                    <a:pt x="510" y="17"/>
                  </a:lnTo>
                  <a:lnTo>
                    <a:pt x="520" y="17"/>
                  </a:lnTo>
                  <a:lnTo>
                    <a:pt x="525" y="17"/>
                  </a:lnTo>
                  <a:lnTo>
                    <a:pt x="527" y="20"/>
                  </a:lnTo>
                  <a:lnTo>
                    <a:pt x="546" y="30"/>
                  </a:lnTo>
                  <a:lnTo>
                    <a:pt x="548" y="31"/>
                  </a:lnTo>
                  <a:lnTo>
                    <a:pt x="556" y="32"/>
                  </a:lnTo>
                  <a:lnTo>
                    <a:pt x="559" y="33"/>
                  </a:lnTo>
                  <a:lnTo>
                    <a:pt x="566" y="32"/>
                  </a:lnTo>
                  <a:lnTo>
                    <a:pt x="567" y="31"/>
                  </a:lnTo>
                  <a:lnTo>
                    <a:pt x="569" y="30"/>
                  </a:lnTo>
                  <a:lnTo>
                    <a:pt x="572" y="26"/>
                  </a:lnTo>
                  <a:lnTo>
                    <a:pt x="573" y="25"/>
                  </a:lnTo>
                  <a:lnTo>
                    <a:pt x="574" y="23"/>
                  </a:lnTo>
                  <a:lnTo>
                    <a:pt x="588" y="23"/>
                  </a:lnTo>
                  <a:lnTo>
                    <a:pt x="593" y="28"/>
                  </a:lnTo>
                  <a:lnTo>
                    <a:pt x="610" y="28"/>
                  </a:lnTo>
                  <a:lnTo>
                    <a:pt x="612" y="32"/>
                  </a:lnTo>
                  <a:lnTo>
                    <a:pt x="615" y="49"/>
                  </a:lnTo>
                  <a:lnTo>
                    <a:pt x="615" y="53"/>
                  </a:lnTo>
                  <a:lnTo>
                    <a:pt x="614" y="56"/>
                  </a:lnTo>
                  <a:lnTo>
                    <a:pt x="609" y="66"/>
                  </a:lnTo>
                  <a:lnTo>
                    <a:pt x="608" y="69"/>
                  </a:lnTo>
                  <a:lnTo>
                    <a:pt x="608" y="73"/>
                  </a:lnTo>
                  <a:lnTo>
                    <a:pt x="610" y="78"/>
                  </a:lnTo>
                  <a:lnTo>
                    <a:pt x="613" y="82"/>
                  </a:lnTo>
                  <a:lnTo>
                    <a:pt x="613" y="83"/>
                  </a:lnTo>
                  <a:lnTo>
                    <a:pt x="614" y="83"/>
                  </a:lnTo>
                  <a:lnTo>
                    <a:pt x="622" y="99"/>
                  </a:lnTo>
                  <a:lnTo>
                    <a:pt x="622" y="100"/>
                  </a:lnTo>
                  <a:lnTo>
                    <a:pt x="627" y="102"/>
                  </a:lnTo>
                  <a:lnTo>
                    <a:pt x="629" y="105"/>
                  </a:lnTo>
                  <a:lnTo>
                    <a:pt x="630" y="115"/>
                  </a:lnTo>
                  <a:lnTo>
                    <a:pt x="632" y="117"/>
                  </a:lnTo>
                  <a:lnTo>
                    <a:pt x="633" y="119"/>
                  </a:lnTo>
                  <a:lnTo>
                    <a:pt x="633" y="122"/>
                  </a:lnTo>
                  <a:lnTo>
                    <a:pt x="629" y="128"/>
                  </a:lnTo>
                  <a:lnTo>
                    <a:pt x="628" y="132"/>
                  </a:lnTo>
                  <a:lnTo>
                    <a:pt x="629" y="133"/>
                  </a:lnTo>
                  <a:lnTo>
                    <a:pt x="622" y="138"/>
                  </a:lnTo>
                  <a:lnTo>
                    <a:pt x="623" y="140"/>
                  </a:lnTo>
                  <a:lnTo>
                    <a:pt x="625" y="141"/>
                  </a:lnTo>
                  <a:lnTo>
                    <a:pt x="627" y="144"/>
                  </a:lnTo>
                  <a:lnTo>
                    <a:pt x="627" y="146"/>
                  </a:lnTo>
                  <a:lnTo>
                    <a:pt x="628" y="149"/>
                  </a:lnTo>
                  <a:lnTo>
                    <a:pt x="629" y="153"/>
                  </a:lnTo>
                  <a:lnTo>
                    <a:pt x="630" y="156"/>
                  </a:lnTo>
                  <a:lnTo>
                    <a:pt x="629" y="158"/>
                  </a:lnTo>
                  <a:lnTo>
                    <a:pt x="628" y="158"/>
                  </a:lnTo>
                  <a:lnTo>
                    <a:pt x="607" y="163"/>
                  </a:lnTo>
                  <a:lnTo>
                    <a:pt x="606" y="163"/>
                  </a:lnTo>
                  <a:lnTo>
                    <a:pt x="604" y="161"/>
                  </a:lnTo>
                  <a:lnTo>
                    <a:pt x="603" y="161"/>
                  </a:lnTo>
                  <a:lnTo>
                    <a:pt x="599" y="159"/>
                  </a:lnTo>
                  <a:lnTo>
                    <a:pt x="598" y="158"/>
                  </a:lnTo>
                  <a:lnTo>
                    <a:pt x="591" y="154"/>
                  </a:lnTo>
                  <a:lnTo>
                    <a:pt x="588" y="155"/>
                  </a:lnTo>
                  <a:lnTo>
                    <a:pt x="584" y="156"/>
                  </a:lnTo>
                  <a:lnTo>
                    <a:pt x="574" y="165"/>
                  </a:lnTo>
                  <a:lnTo>
                    <a:pt x="574" y="169"/>
                  </a:lnTo>
                  <a:lnTo>
                    <a:pt x="576" y="170"/>
                  </a:lnTo>
                  <a:lnTo>
                    <a:pt x="577" y="171"/>
                  </a:lnTo>
                  <a:lnTo>
                    <a:pt x="581" y="171"/>
                  </a:lnTo>
                  <a:lnTo>
                    <a:pt x="583" y="171"/>
                  </a:lnTo>
                  <a:lnTo>
                    <a:pt x="591" y="174"/>
                  </a:lnTo>
                  <a:lnTo>
                    <a:pt x="593" y="174"/>
                  </a:lnTo>
                  <a:lnTo>
                    <a:pt x="594" y="175"/>
                  </a:lnTo>
                  <a:lnTo>
                    <a:pt x="594" y="179"/>
                  </a:lnTo>
                  <a:lnTo>
                    <a:pt x="596" y="180"/>
                  </a:lnTo>
                  <a:lnTo>
                    <a:pt x="596" y="182"/>
                  </a:lnTo>
                  <a:lnTo>
                    <a:pt x="596" y="184"/>
                  </a:lnTo>
                  <a:lnTo>
                    <a:pt x="594" y="185"/>
                  </a:lnTo>
                  <a:lnTo>
                    <a:pt x="594" y="187"/>
                  </a:lnTo>
                  <a:lnTo>
                    <a:pt x="593" y="190"/>
                  </a:lnTo>
                  <a:lnTo>
                    <a:pt x="591" y="191"/>
                  </a:lnTo>
                  <a:lnTo>
                    <a:pt x="582" y="196"/>
                  </a:lnTo>
                  <a:lnTo>
                    <a:pt x="579" y="197"/>
                  </a:lnTo>
                  <a:lnTo>
                    <a:pt x="578" y="199"/>
                  </a:lnTo>
                  <a:lnTo>
                    <a:pt x="577" y="201"/>
                  </a:lnTo>
                  <a:lnTo>
                    <a:pt x="577" y="206"/>
                  </a:lnTo>
                  <a:lnTo>
                    <a:pt x="577" y="215"/>
                  </a:lnTo>
                  <a:lnTo>
                    <a:pt x="577" y="219"/>
                  </a:lnTo>
                  <a:lnTo>
                    <a:pt x="578" y="220"/>
                  </a:lnTo>
                  <a:lnTo>
                    <a:pt x="581" y="225"/>
                  </a:lnTo>
                  <a:lnTo>
                    <a:pt x="584" y="227"/>
                  </a:lnTo>
                  <a:lnTo>
                    <a:pt x="583" y="230"/>
                  </a:lnTo>
                  <a:lnTo>
                    <a:pt x="582" y="231"/>
                  </a:lnTo>
                  <a:lnTo>
                    <a:pt x="581" y="231"/>
                  </a:lnTo>
                  <a:lnTo>
                    <a:pt x="581" y="232"/>
                  </a:lnTo>
                  <a:lnTo>
                    <a:pt x="579" y="235"/>
                  </a:lnTo>
                  <a:lnTo>
                    <a:pt x="581" y="236"/>
                  </a:lnTo>
                  <a:lnTo>
                    <a:pt x="582" y="237"/>
                  </a:lnTo>
                  <a:lnTo>
                    <a:pt x="584" y="238"/>
                  </a:lnTo>
                  <a:lnTo>
                    <a:pt x="584" y="238"/>
                  </a:lnTo>
                  <a:lnTo>
                    <a:pt x="583" y="241"/>
                  </a:lnTo>
                  <a:lnTo>
                    <a:pt x="583" y="243"/>
                  </a:lnTo>
                  <a:lnTo>
                    <a:pt x="584" y="243"/>
                  </a:lnTo>
                  <a:lnTo>
                    <a:pt x="584" y="245"/>
                  </a:lnTo>
                  <a:lnTo>
                    <a:pt x="583" y="247"/>
                  </a:lnTo>
                  <a:lnTo>
                    <a:pt x="583" y="248"/>
                  </a:lnTo>
                  <a:lnTo>
                    <a:pt x="579" y="248"/>
                  </a:lnTo>
                  <a:lnTo>
                    <a:pt x="578" y="247"/>
                  </a:lnTo>
                  <a:lnTo>
                    <a:pt x="573" y="247"/>
                  </a:lnTo>
                  <a:lnTo>
                    <a:pt x="572" y="247"/>
                  </a:lnTo>
                  <a:lnTo>
                    <a:pt x="566" y="252"/>
                  </a:lnTo>
                  <a:lnTo>
                    <a:pt x="563" y="256"/>
                  </a:lnTo>
                  <a:lnTo>
                    <a:pt x="558" y="258"/>
                  </a:lnTo>
                  <a:lnTo>
                    <a:pt x="553" y="261"/>
                  </a:lnTo>
                  <a:lnTo>
                    <a:pt x="551" y="265"/>
                  </a:lnTo>
                  <a:lnTo>
                    <a:pt x="550" y="266"/>
                  </a:lnTo>
                  <a:lnTo>
                    <a:pt x="540" y="270"/>
                  </a:lnTo>
                  <a:lnTo>
                    <a:pt x="537" y="271"/>
                  </a:lnTo>
                  <a:lnTo>
                    <a:pt x="537" y="273"/>
                  </a:lnTo>
                  <a:lnTo>
                    <a:pt x="540" y="278"/>
                  </a:lnTo>
                  <a:lnTo>
                    <a:pt x="543" y="283"/>
                  </a:lnTo>
                  <a:lnTo>
                    <a:pt x="545" y="286"/>
                  </a:lnTo>
                  <a:lnTo>
                    <a:pt x="545" y="288"/>
                  </a:lnTo>
                  <a:lnTo>
                    <a:pt x="543" y="289"/>
                  </a:lnTo>
                  <a:lnTo>
                    <a:pt x="542" y="291"/>
                  </a:lnTo>
                  <a:lnTo>
                    <a:pt x="541" y="291"/>
                  </a:lnTo>
                  <a:lnTo>
                    <a:pt x="536" y="289"/>
                  </a:lnTo>
                  <a:lnTo>
                    <a:pt x="533" y="289"/>
                  </a:lnTo>
                  <a:lnTo>
                    <a:pt x="522" y="292"/>
                  </a:lnTo>
                  <a:lnTo>
                    <a:pt x="520" y="292"/>
                  </a:lnTo>
                  <a:lnTo>
                    <a:pt x="518" y="291"/>
                  </a:lnTo>
                  <a:lnTo>
                    <a:pt x="511" y="289"/>
                  </a:lnTo>
                  <a:lnTo>
                    <a:pt x="509" y="289"/>
                  </a:lnTo>
                  <a:lnTo>
                    <a:pt x="506" y="291"/>
                  </a:lnTo>
                  <a:lnTo>
                    <a:pt x="502" y="296"/>
                  </a:lnTo>
                  <a:lnTo>
                    <a:pt x="501" y="296"/>
                  </a:lnTo>
                  <a:lnTo>
                    <a:pt x="499" y="296"/>
                  </a:lnTo>
                  <a:lnTo>
                    <a:pt x="492" y="292"/>
                  </a:lnTo>
                  <a:lnTo>
                    <a:pt x="489" y="292"/>
                  </a:lnTo>
                  <a:lnTo>
                    <a:pt x="485" y="294"/>
                  </a:lnTo>
                  <a:lnTo>
                    <a:pt x="481" y="296"/>
                  </a:lnTo>
                  <a:lnTo>
                    <a:pt x="470" y="294"/>
                  </a:lnTo>
                  <a:lnTo>
                    <a:pt x="466" y="294"/>
                  </a:lnTo>
                  <a:lnTo>
                    <a:pt x="464" y="296"/>
                  </a:lnTo>
                  <a:lnTo>
                    <a:pt x="463" y="296"/>
                  </a:lnTo>
                  <a:lnTo>
                    <a:pt x="459" y="298"/>
                  </a:lnTo>
                  <a:lnTo>
                    <a:pt x="455" y="298"/>
                  </a:lnTo>
                  <a:lnTo>
                    <a:pt x="454" y="299"/>
                  </a:lnTo>
                  <a:lnTo>
                    <a:pt x="448" y="304"/>
                  </a:lnTo>
                  <a:lnTo>
                    <a:pt x="445" y="306"/>
                  </a:lnTo>
                  <a:lnTo>
                    <a:pt x="445" y="308"/>
                  </a:lnTo>
                  <a:lnTo>
                    <a:pt x="445" y="309"/>
                  </a:lnTo>
                  <a:lnTo>
                    <a:pt x="445" y="313"/>
                  </a:lnTo>
                  <a:lnTo>
                    <a:pt x="436" y="317"/>
                  </a:lnTo>
                  <a:lnTo>
                    <a:pt x="434" y="320"/>
                  </a:lnTo>
                  <a:lnTo>
                    <a:pt x="428" y="324"/>
                  </a:lnTo>
                  <a:lnTo>
                    <a:pt x="423" y="328"/>
                  </a:lnTo>
                  <a:lnTo>
                    <a:pt x="421" y="328"/>
                  </a:lnTo>
                  <a:lnTo>
                    <a:pt x="415" y="327"/>
                  </a:lnTo>
                  <a:lnTo>
                    <a:pt x="414" y="325"/>
                  </a:lnTo>
                  <a:lnTo>
                    <a:pt x="413" y="323"/>
                  </a:lnTo>
                  <a:lnTo>
                    <a:pt x="410" y="322"/>
                  </a:lnTo>
                  <a:lnTo>
                    <a:pt x="405" y="323"/>
                  </a:lnTo>
                  <a:lnTo>
                    <a:pt x="403" y="323"/>
                  </a:lnTo>
                  <a:lnTo>
                    <a:pt x="402" y="322"/>
                  </a:lnTo>
                  <a:lnTo>
                    <a:pt x="390" y="323"/>
                  </a:lnTo>
                  <a:lnTo>
                    <a:pt x="387" y="322"/>
                  </a:lnTo>
                  <a:lnTo>
                    <a:pt x="385" y="319"/>
                  </a:lnTo>
                  <a:lnTo>
                    <a:pt x="385" y="318"/>
                  </a:lnTo>
                  <a:lnTo>
                    <a:pt x="380" y="318"/>
                  </a:lnTo>
                  <a:lnTo>
                    <a:pt x="377" y="319"/>
                  </a:lnTo>
                  <a:lnTo>
                    <a:pt x="375" y="319"/>
                  </a:lnTo>
                  <a:lnTo>
                    <a:pt x="373" y="318"/>
                  </a:lnTo>
                  <a:lnTo>
                    <a:pt x="370" y="316"/>
                  </a:lnTo>
                  <a:lnTo>
                    <a:pt x="364" y="313"/>
                  </a:lnTo>
                  <a:lnTo>
                    <a:pt x="363" y="312"/>
                  </a:lnTo>
                  <a:lnTo>
                    <a:pt x="357" y="312"/>
                  </a:lnTo>
                  <a:lnTo>
                    <a:pt x="346" y="313"/>
                  </a:lnTo>
                  <a:lnTo>
                    <a:pt x="342" y="312"/>
                  </a:lnTo>
                  <a:lnTo>
                    <a:pt x="326" y="308"/>
                  </a:lnTo>
                  <a:lnTo>
                    <a:pt x="306" y="311"/>
                  </a:lnTo>
                  <a:lnTo>
                    <a:pt x="301" y="309"/>
                  </a:lnTo>
                  <a:lnTo>
                    <a:pt x="293" y="307"/>
                  </a:lnTo>
                  <a:lnTo>
                    <a:pt x="291" y="307"/>
                  </a:lnTo>
                  <a:lnTo>
                    <a:pt x="278" y="306"/>
                  </a:lnTo>
                  <a:lnTo>
                    <a:pt x="275" y="302"/>
                  </a:lnTo>
                  <a:lnTo>
                    <a:pt x="272" y="299"/>
                  </a:lnTo>
                  <a:lnTo>
                    <a:pt x="266" y="299"/>
                  </a:lnTo>
                  <a:lnTo>
                    <a:pt x="254" y="301"/>
                  </a:lnTo>
                  <a:lnTo>
                    <a:pt x="249" y="302"/>
                  </a:lnTo>
                  <a:lnTo>
                    <a:pt x="246" y="301"/>
                  </a:lnTo>
                  <a:lnTo>
                    <a:pt x="244" y="298"/>
                  </a:lnTo>
                  <a:lnTo>
                    <a:pt x="239" y="294"/>
                  </a:lnTo>
                  <a:lnTo>
                    <a:pt x="234" y="288"/>
                  </a:lnTo>
                  <a:lnTo>
                    <a:pt x="229" y="283"/>
                  </a:lnTo>
                  <a:lnTo>
                    <a:pt x="230" y="279"/>
                  </a:lnTo>
                  <a:lnTo>
                    <a:pt x="228" y="277"/>
                  </a:lnTo>
                  <a:lnTo>
                    <a:pt x="225" y="276"/>
                  </a:lnTo>
                  <a:lnTo>
                    <a:pt x="220" y="276"/>
                  </a:lnTo>
                  <a:lnTo>
                    <a:pt x="215" y="273"/>
                  </a:lnTo>
                  <a:lnTo>
                    <a:pt x="215" y="271"/>
                  </a:lnTo>
                  <a:lnTo>
                    <a:pt x="213" y="270"/>
                  </a:lnTo>
                  <a:lnTo>
                    <a:pt x="213" y="268"/>
                  </a:lnTo>
                  <a:lnTo>
                    <a:pt x="213" y="265"/>
                  </a:lnTo>
                  <a:lnTo>
                    <a:pt x="213" y="262"/>
                  </a:lnTo>
                  <a:lnTo>
                    <a:pt x="213" y="261"/>
                  </a:lnTo>
                  <a:lnTo>
                    <a:pt x="213" y="258"/>
                  </a:lnTo>
                  <a:lnTo>
                    <a:pt x="214" y="257"/>
                  </a:lnTo>
                  <a:lnTo>
                    <a:pt x="214" y="256"/>
                  </a:lnTo>
                  <a:lnTo>
                    <a:pt x="219" y="256"/>
                  </a:lnTo>
                  <a:lnTo>
                    <a:pt x="221" y="255"/>
                  </a:lnTo>
                  <a:lnTo>
                    <a:pt x="221" y="252"/>
                  </a:lnTo>
                  <a:lnTo>
                    <a:pt x="221" y="247"/>
                  </a:lnTo>
                  <a:lnTo>
                    <a:pt x="220" y="247"/>
                  </a:lnTo>
                  <a:lnTo>
                    <a:pt x="216" y="248"/>
                  </a:lnTo>
                  <a:lnTo>
                    <a:pt x="208" y="251"/>
                  </a:lnTo>
                  <a:lnTo>
                    <a:pt x="205" y="252"/>
                  </a:lnTo>
                  <a:lnTo>
                    <a:pt x="203" y="253"/>
                  </a:lnTo>
                  <a:lnTo>
                    <a:pt x="199" y="255"/>
                  </a:lnTo>
                  <a:lnTo>
                    <a:pt x="189" y="262"/>
                  </a:lnTo>
                  <a:lnTo>
                    <a:pt x="188" y="263"/>
                  </a:lnTo>
                  <a:lnTo>
                    <a:pt x="180" y="263"/>
                  </a:lnTo>
                  <a:lnTo>
                    <a:pt x="175" y="258"/>
                  </a:lnTo>
                  <a:lnTo>
                    <a:pt x="169" y="257"/>
                  </a:lnTo>
                  <a:lnTo>
                    <a:pt x="164" y="257"/>
                  </a:lnTo>
                  <a:lnTo>
                    <a:pt x="157" y="257"/>
                  </a:lnTo>
                  <a:lnTo>
                    <a:pt x="154" y="260"/>
                  </a:lnTo>
                  <a:lnTo>
                    <a:pt x="153" y="261"/>
                  </a:lnTo>
                  <a:lnTo>
                    <a:pt x="142" y="261"/>
                  </a:lnTo>
                  <a:lnTo>
                    <a:pt x="134" y="262"/>
                  </a:lnTo>
                  <a:lnTo>
                    <a:pt x="129" y="265"/>
                  </a:lnTo>
                  <a:lnTo>
                    <a:pt x="128" y="268"/>
                  </a:lnTo>
                  <a:lnTo>
                    <a:pt x="126" y="271"/>
                  </a:lnTo>
                  <a:lnTo>
                    <a:pt x="123" y="281"/>
                  </a:lnTo>
                  <a:lnTo>
                    <a:pt x="122" y="284"/>
                  </a:lnTo>
                  <a:lnTo>
                    <a:pt x="119" y="287"/>
                  </a:lnTo>
                  <a:lnTo>
                    <a:pt x="116" y="287"/>
                  </a:lnTo>
                  <a:lnTo>
                    <a:pt x="112" y="286"/>
                  </a:lnTo>
                  <a:lnTo>
                    <a:pt x="97" y="283"/>
                  </a:lnTo>
                  <a:lnTo>
                    <a:pt x="96" y="283"/>
                  </a:lnTo>
                  <a:lnTo>
                    <a:pt x="93" y="277"/>
                  </a:lnTo>
                  <a:lnTo>
                    <a:pt x="89" y="274"/>
                  </a:lnTo>
                  <a:lnTo>
                    <a:pt x="83" y="273"/>
                  </a:lnTo>
                  <a:lnTo>
                    <a:pt x="77" y="273"/>
                  </a:lnTo>
                  <a:lnTo>
                    <a:pt x="77" y="274"/>
                  </a:lnTo>
                  <a:lnTo>
                    <a:pt x="75" y="267"/>
                  </a:lnTo>
                  <a:lnTo>
                    <a:pt x="73" y="261"/>
                  </a:lnTo>
                  <a:lnTo>
                    <a:pt x="72" y="258"/>
                  </a:lnTo>
                  <a:lnTo>
                    <a:pt x="71" y="257"/>
                  </a:lnTo>
                  <a:lnTo>
                    <a:pt x="70" y="256"/>
                  </a:lnTo>
                  <a:lnTo>
                    <a:pt x="61" y="266"/>
                  </a:lnTo>
                  <a:lnTo>
                    <a:pt x="62" y="267"/>
                  </a:lnTo>
                  <a:lnTo>
                    <a:pt x="60" y="268"/>
                  </a:lnTo>
                  <a:lnTo>
                    <a:pt x="55" y="272"/>
                  </a:lnTo>
                  <a:lnTo>
                    <a:pt x="47" y="276"/>
                  </a:lnTo>
                  <a:lnTo>
                    <a:pt x="46" y="276"/>
                  </a:lnTo>
                  <a:lnTo>
                    <a:pt x="41" y="274"/>
                  </a:lnTo>
                  <a:lnTo>
                    <a:pt x="34" y="272"/>
                  </a:lnTo>
                  <a:lnTo>
                    <a:pt x="30" y="270"/>
                  </a:lnTo>
                  <a:lnTo>
                    <a:pt x="29" y="268"/>
                  </a:lnTo>
                  <a:lnTo>
                    <a:pt x="24" y="260"/>
                  </a:lnTo>
                  <a:lnTo>
                    <a:pt x="19" y="252"/>
                  </a:lnTo>
                  <a:lnTo>
                    <a:pt x="12" y="247"/>
                  </a:lnTo>
                  <a:lnTo>
                    <a:pt x="5" y="246"/>
                  </a:lnTo>
                  <a:lnTo>
                    <a:pt x="4" y="245"/>
                  </a:lnTo>
                  <a:lnTo>
                    <a:pt x="4" y="240"/>
                  </a:lnTo>
                  <a:lnTo>
                    <a:pt x="2" y="235"/>
                  </a:lnTo>
                  <a:lnTo>
                    <a:pt x="1" y="226"/>
                  </a:lnTo>
                  <a:lnTo>
                    <a:pt x="0" y="22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104" name="Gruppe 2105">
              <a:extLst>
                <a:ext uri="{FF2B5EF4-FFF2-40B4-BE49-F238E27FC236}">
                  <a16:creationId xmlns:a16="http://schemas.microsoft.com/office/drawing/2014/main" id="{AF5C749B-1242-C352-113D-90DB85C9BD9A}"/>
                </a:ext>
              </a:extLst>
            </p:cNvPr>
            <p:cNvGrpSpPr>
              <a:grpSpLocks/>
            </p:cNvGrpSpPr>
            <p:nvPr/>
          </p:nvGrpSpPr>
          <p:grpSpPr>
            <a:xfrm>
              <a:off x="4166596" y="2267449"/>
              <a:ext cx="570925" cy="355428"/>
              <a:chOff x="6032500" y="2201863"/>
              <a:chExt cx="647700" cy="403225"/>
            </a:xfrm>
            <a:grpFill/>
          </p:grpSpPr>
          <p:sp>
            <p:nvSpPr>
              <p:cNvPr id="1615" name="Freeform 1696">
                <a:extLst>
                  <a:ext uri="{FF2B5EF4-FFF2-40B4-BE49-F238E27FC236}">
                    <a16:creationId xmlns:a16="http://schemas.microsoft.com/office/drawing/2014/main" id="{7A604043-B699-3538-26C2-E8132DEAAD2F}"/>
                  </a:ext>
                </a:extLst>
              </p:cNvPr>
              <p:cNvSpPr>
                <a:spLocks/>
              </p:cNvSpPr>
              <p:nvPr/>
            </p:nvSpPr>
            <p:spPr bwMode="auto">
              <a:xfrm>
                <a:off x="6184900" y="2201863"/>
                <a:ext cx="495300" cy="403225"/>
              </a:xfrm>
              <a:custGeom>
                <a:avLst/>
                <a:gdLst/>
                <a:ahLst/>
                <a:cxnLst>
                  <a:cxn ang="0">
                    <a:pos x="1" y="84"/>
                  </a:cxn>
                  <a:cxn ang="0">
                    <a:pos x="19" y="66"/>
                  </a:cxn>
                  <a:cxn ang="0">
                    <a:pos x="33" y="55"/>
                  </a:cxn>
                  <a:cxn ang="0">
                    <a:pos x="37" y="51"/>
                  </a:cxn>
                  <a:cxn ang="0">
                    <a:pos x="51" y="40"/>
                  </a:cxn>
                  <a:cxn ang="0">
                    <a:pos x="76" y="33"/>
                  </a:cxn>
                  <a:cxn ang="0">
                    <a:pos x="79" y="24"/>
                  </a:cxn>
                  <a:cxn ang="0">
                    <a:pos x="92" y="28"/>
                  </a:cxn>
                  <a:cxn ang="0">
                    <a:pos x="104" y="22"/>
                  </a:cxn>
                  <a:cxn ang="0">
                    <a:pos x="127" y="14"/>
                  </a:cxn>
                  <a:cxn ang="0">
                    <a:pos x="133" y="12"/>
                  </a:cxn>
                  <a:cxn ang="0">
                    <a:pos x="133" y="0"/>
                  </a:cxn>
                  <a:cxn ang="0">
                    <a:pos x="147" y="8"/>
                  </a:cxn>
                  <a:cxn ang="0">
                    <a:pos x="154" y="2"/>
                  </a:cxn>
                  <a:cxn ang="0">
                    <a:pos x="189" y="10"/>
                  </a:cxn>
                  <a:cxn ang="0">
                    <a:pos x="211" y="12"/>
                  </a:cxn>
                  <a:cxn ang="0">
                    <a:pos x="275" y="10"/>
                  </a:cxn>
                  <a:cxn ang="0">
                    <a:pos x="290" y="3"/>
                  </a:cxn>
                  <a:cxn ang="0">
                    <a:pos x="291" y="18"/>
                  </a:cxn>
                  <a:cxn ang="0">
                    <a:pos x="282" y="31"/>
                  </a:cxn>
                  <a:cxn ang="0">
                    <a:pos x="276" y="63"/>
                  </a:cxn>
                  <a:cxn ang="0">
                    <a:pos x="255" y="70"/>
                  </a:cxn>
                  <a:cxn ang="0">
                    <a:pos x="235" y="94"/>
                  </a:cxn>
                  <a:cxn ang="0">
                    <a:pos x="255" y="112"/>
                  </a:cxn>
                  <a:cxn ang="0">
                    <a:pos x="267" y="141"/>
                  </a:cxn>
                  <a:cxn ang="0">
                    <a:pos x="281" y="157"/>
                  </a:cxn>
                  <a:cxn ang="0">
                    <a:pos x="293" y="179"/>
                  </a:cxn>
                  <a:cxn ang="0">
                    <a:pos x="301" y="191"/>
                  </a:cxn>
                  <a:cxn ang="0">
                    <a:pos x="312" y="198"/>
                  </a:cxn>
                  <a:cxn ang="0">
                    <a:pos x="291" y="217"/>
                  </a:cxn>
                  <a:cxn ang="0">
                    <a:pos x="286" y="229"/>
                  </a:cxn>
                  <a:cxn ang="0">
                    <a:pos x="286" y="238"/>
                  </a:cxn>
                  <a:cxn ang="0">
                    <a:pos x="265" y="243"/>
                  </a:cxn>
                  <a:cxn ang="0">
                    <a:pos x="241" y="254"/>
                  </a:cxn>
                  <a:cxn ang="0">
                    <a:pos x="214" y="242"/>
                  </a:cxn>
                  <a:cxn ang="0">
                    <a:pos x="200" y="228"/>
                  </a:cxn>
                  <a:cxn ang="0">
                    <a:pos x="185" y="222"/>
                  </a:cxn>
                  <a:cxn ang="0">
                    <a:pos x="163" y="212"/>
                  </a:cxn>
                  <a:cxn ang="0">
                    <a:pos x="142" y="207"/>
                  </a:cxn>
                  <a:cxn ang="0">
                    <a:pos x="129" y="202"/>
                  </a:cxn>
                  <a:cxn ang="0">
                    <a:pos x="98" y="224"/>
                  </a:cxn>
                  <a:cxn ang="0">
                    <a:pos x="82" y="235"/>
                  </a:cxn>
                  <a:cxn ang="0">
                    <a:pos x="83" y="217"/>
                  </a:cxn>
                  <a:cxn ang="0">
                    <a:pos x="81" y="194"/>
                  </a:cxn>
                  <a:cxn ang="0">
                    <a:pos x="77" y="169"/>
                  </a:cxn>
                  <a:cxn ang="0">
                    <a:pos x="65" y="187"/>
                  </a:cxn>
                  <a:cxn ang="0">
                    <a:pos x="32" y="179"/>
                  </a:cxn>
                  <a:cxn ang="0">
                    <a:pos x="24" y="163"/>
                  </a:cxn>
                  <a:cxn ang="0">
                    <a:pos x="11" y="142"/>
                  </a:cxn>
                  <a:cxn ang="0">
                    <a:pos x="24" y="126"/>
                  </a:cxn>
                  <a:cxn ang="0">
                    <a:pos x="4" y="117"/>
                  </a:cxn>
                  <a:cxn ang="0">
                    <a:pos x="15" y="102"/>
                  </a:cxn>
                </a:cxnLst>
                <a:rect l="0" t="0" r="r" b="b"/>
                <a:pathLst>
                  <a:path w="312" h="254">
                    <a:moveTo>
                      <a:pt x="0" y="100"/>
                    </a:moveTo>
                    <a:lnTo>
                      <a:pt x="5" y="99"/>
                    </a:lnTo>
                    <a:lnTo>
                      <a:pt x="5" y="92"/>
                    </a:lnTo>
                    <a:lnTo>
                      <a:pt x="5" y="90"/>
                    </a:lnTo>
                    <a:lnTo>
                      <a:pt x="1" y="84"/>
                    </a:lnTo>
                    <a:lnTo>
                      <a:pt x="0" y="79"/>
                    </a:lnTo>
                    <a:lnTo>
                      <a:pt x="2" y="77"/>
                    </a:lnTo>
                    <a:lnTo>
                      <a:pt x="10" y="75"/>
                    </a:lnTo>
                    <a:lnTo>
                      <a:pt x="12" y="71"/>
                    </a:lnTo>
                    <a:lnTo>
                      <a:pt x="19" y="66"/>
                    </a:lnTo>
                    <a:lnTo>
                      <a:pt x="24" y="68"/>
                    </a:lnTo>
                    <a:lnTo>
                      <a:pt x="38" y="63"/>
                    </a:lnTo>
                    <a:lnTo>
                      <a:pt x="38" y="60"/>
                    </a:lnTo>
                    <a:lnTo>
                      <a:pt x="36" y="56"/>
                    </a:lnTo>
                    <a:lnTo>
                      <a:pt x="33" y="55"/>
                    </a:lnTo>
                    <a:lnTo>
                      <a:pt x="30" y="54"/>
                    </a:lnTo>
                    <a:lnTo>
                      <a:pt x="31" y="53"/>
                    </a:lnTo>
                    <a:lnTo>
                      <a:pt x="31" y="51"/>
                    </a:lnTo>
                    <a:lnTo>
                      <a:pt x="33" y="50"/>
                    </a:lnTo>
                    <a:lnTo>
                      <a:pt x="37" y="51"/>
                    </a:lnTo>
                    <a:lnTo>
                      <a:pt x="43" y="49"/>
                    </a:lnTo>
                    <a:lnTo>
                      <a:pt x="43" y="46"/>
                    </a:lnTo>
                    <a:lnTo>
                      <a:pt x="48" y="45"/>
                    </a:lnTo>
                    <a:lnTo>
                      <a:pt x="51" y="43"/>
                    </a:lnTo>
                    <a:lnTo>
                      <a:pt x="51" y="40"/>
                    </a:lnTo>
                    <a:lnTo>
                      <a:pt x="52" y="38"/>
                    </a:lnTo>
                    <a:lnTo>
                      <a:pt x="56" y="36"/>
                    </a:lnTo>
                    <a:lnTo>
                      <a:pt x="62" y="39"/>
                    </a:lnTo>
                    <a:lnTo>
                      <a:pt x="71" y="36"/>
                    </a:lnTo>
                    <a:lnTo>
                      <a:pt x="76" y="33"/>
                    </a:lnTo>
                    <a:lnTo>
                      <a:pt x="78" y="33"/>
                    </a:lnTo>
                    <a:lnTo>
                      <a:pt x="82" y="35"/>
                    </a:lnTo>
                    <a:lnTo>
                      <a:pt x="84" y="34"/>
                    </a:lnTo>
                    <a:lnTo>
                      <a:pt x="82" y="28"/>
                    </a:lnTo>
                    <a:lnTo>
                      <a:pt x="79" y="24"/>
                    </a:lnTo>
                    <a:lnTo>
                      <a:pt x="81" y="20"/>
                    </a:lnTo>
                    <a:lnTo>
                      <a:pt x="83" y="20"/>
                    </a:lnTo>
                    <a:lnTo>
                      <a:pt x="87" y="23"/>
                    </a:lnTo>
                    <a:lnTo>
                      <a:pt x="91" y="28"/>
                    </a:lnTo>
                    <a:lnTo>
                      <a:pt x="92" y="28"/>
                    </a:lnTo>
                    <a:lnTo>
                      <a:pt x="96" y="24"/>
                    </a:lnTo>
                    <a:lnTo>
                      <a:pt x="97" y="24"/>
                    </a:lnTo>
                    <a:lnTo>
                      <a:pt x="101" y="26"/>
                    </a:lnTo>
                    <a:lnTo>
                      <a:pt x="102" y="28"/>
                    </a:lnTo>
                    <a:lnTo>
                      <a:pt x="104" y="22"/>
                    </a:lnTo>
                    <a:lnTo>
                      <a:pt x="108" y="24"/>
                    </a:lnTo>
                    <a:lnTo>
                      <a:pt x="112" y="23"/>
                    </a:lnTo>
                    <a:lnTo>
                      <a:pt x="120" y="24"/>
                    </a:lnTo>
                    <a:lnTo>
                      <a:pt x="125" y="20"/>
                    </a:lnTo>
                    <a:lnTo>
                      <a:pt x="127" y="14"/>
                    </a:lnTo>
                    <a:lnTo>
                      <a:pt x="123" y="10"/>
                    </a:lnTo>
                    <a:lnTo>
                      <a:pt x="122" y="8"/>
                    </a:lnTo>
                    <a:lnTo>
                      <a:pt x="122" y="5"/>
                    </a:lnTo>
                    <a:lnTo>
                      <a:pt x="125" y="5"/>
                    </a:lnTo>
                    <a:lnTo>
                      <a:pt x="133" y="12"/>
                    </a:lnTo>
                    <a:lnTo>
                      <a:pt x="135" y="9"/>
                    </a:lnTo>
                    <a:lnTo>
                      <a:pt x="137" y="8"/>
                    </a:lnTo>
                    <a:lnTo>
                      <a:pt x="135" y="5"/>
                    </a:lnTo>
                    <a:lnTo>
                      <a:pt x="133" y="3"/>
                    </a:lnTo>
                    <a:lnTo>
                      <a:pt x="133" y="0"/>
                    </a:lnTo>
                    <a:lnTo>
                      <a:pt x="135" y="0"/>
                    </a:lnTo>
                    <a:lnTo>
                      <a:pt x="143" y="9"/>
                    </a:lnTo>
                    <a:lnTo>
                      <a:pt x="145" y="10"/>
                    </a:lnTo>
                    <a:lnTo>
                      <a:pt x="147" y="10"/>
                    </a:lnTo>
                    <a:lnTo>
                      <a:pt x="147" y="8"/>
                    </a:lnTo>
                    <a:lnTo>
                      <a:pt x="148" y="7"/>
                    </a:lnTo>
                    <a:lnTo>
                      <a:pt x="153" y="7"/>
                    </a:lnTo>
                    <a:lnTo>
                      <a:pt x="154" y="5"/>
                    </a:lnTo>
                    <a:lnTo>
                      <a:pt x="154" y="3"/>
                    </a:lnTo>
                    <a:lnTo>
                      <a:pt x="154" y="2"/>
                    </a:lnTo>
                    <a:lnTo>
                      <a:pt x="157" y="2"/>
                    </a:lnTo>
                    <a:lnTo>
                      <a:pt x="167" y="5"/>
                    </a:lnTo>
                    <a:lnTo>
                      <a:pt x="174" y="5"/>
                    </a:lnTo>
                    <a:lnTo>
                      <a:pt x="183" y="8"/>
                    </a:lnTo>
                    <a:lnTo>
                      <a:pt x="189" y="10"/>
                    </a:lnTo>
                    <a:lnTo>
                      <a:pt x="190" y="10"/>
                    </a:lnTo>
                    <a:lnTo>
                      <a:pt x="194" y="5"/>
                    </a:lnTo>
                    <a:lnTo>
                      <a:pt x="200" y="9"/>
                    </a:lnTo>
                    <a:lnTo>
                      <a:pt x="205" y="10"/>
                    </a:lnTo>
                    <a:lnTo>
                      <a:pt x="211" y="12"/>
                    </a:lnTo>
                    <a:lnTo>
                      <a:pt x="217" y="13"/>
                    </a:lnTo>
                    <a:lnTo>
                      <a:pt x="230" y="12"/>
                    </a:lnTo>
                    <a:lnTo>
                      <a:pt x="249" y="10"/>
                    </a:lnTo>
                    <a:lnTo>
                      <a:pt x="270" y="10"/>
                    </a:lnTo>
                    <a:lnTo>
                      <a:pt x="275" y="10"/>
                    </a:lnTo>
                    <a:lnTo>
                      <a:pt x="281" y="8"/>
                    </a:lnTo>
                    <a:lnTo>
                      <a:pt x="283" y="7"/>
                    </a:lnTo>
                    <a:lnTo>
                      <a:pt x="285" y="3"/>
                    </a:lnTo>
                    <a:lnTo>
                      <a:pt x="287" y="2"/>
                    </a:lnTo>
                    <a:lnTo>
                      <a:pt x="290" y="3"/>
                    </a:lnTo>
                    <a:lnTo>
                      <a:pt x="292" y="8"/>
                    </a:lnTo>
                    <a:lnTo>
                      <a:pt x="295" y="10"/>
                    </a:lnTo>
                    <a:lnTo>
                      <a:pt x="296" y="15"/>
                    </a:lnTo>
                    <a:lnTo>
                      <a:pt x="295" y="17"/>
                    </a:lnTo>
                    <a:lnTo>
                      <a:pt x="291" y="18"/>
                    </a:lnTo>
                    <a:lnTo>
                      <a:pt x="288" y="19"/>
                    </a:lnTo>
                    <a:lnTo>
                      <a:pt x="285" y="24"/>
                    </a:lnTo>
                    <a:lnTo>
                      <a:pt x="282" y="26"/>
                    </a:lnTo>
                    <a:lnTo>
                      <a:pt x="281" y="28"/>
                    </a:lnTo>
                    <a:lnTo>
                      <a:pt x="282" y="31"/>
                    </a:lnTo>
                    <a:lnTo>
                      <a:pt x="282" y="35"/>
                    </a:lnTo>
                    <a:lnTo>
                      <a:pt x="280" y="51"/>
                    </a:lnTo>
                    <a:lnTo>
                      <a:pt x="278" y="60"/>
                    </a:lnTo>
                    <a:lnTo>
                      <a:pt x="278" y="61"/>
                    </a:lnTo>
                    <a:lnTo>
                      <a:pt x="276" y="63"/>
                    </a:lnTo>
                    <a:lnTo>
                      <a:pt x="272" y="64"/>
                    </a:lnTo>
                    <a:lnTo>
                      <a:pt x="268" y="65"/>
                    </a:lnTo>
                    <a:lnTo>
                      <a:pt x="261" y="66"/>
                    </a:lnTo>
                    <a:lnTo>
                      <a:pt x="257" y="66"/>
                    </a:lnTo>
                    <a:lnTo>
                      <a:pt x="255" y="70"/>
                    </a:lnTo>
                    <a:lnTo>
                      <a:pt x="241" y="74"/>
                    </a:lnTo>
                    <a:lnTo>
                      <a:pt x="236" y="77"/>
                    </a:lnTo>
                    <a:lnTo>
                      <a:pt x="235" y="81"/>
                    </a:lnTo>
                    <a:lnTo>
                      <a:pt x="234" y="85"/>
                    </a:lnTo>
                    <a:lnTo>
                      <a:pt x="235" y="94"/>
                    </a:lnTo>
                    <a:lnTo>
                      <a:pt x="235" y="95"/>
                    </a:lnTo>
                    <a:lnTo>
                      <a:pt x="237" y="97"/>
                    </a:lnTo>
                    <a:lnTo>
                      <a:pt x="249" y="102"/>
                    </a:lnTo>
                    <a:lnTo>
                      <a:pt x="252" y="107"/>
                    </a:lnTo>
                    <a:lnTo>
                      <a:pt x="255" y="112"/>
                    </a:lnTo>
                    <a:lnTo>
                      <a:pt x="259" y="118"/>
                    </a:lnTo>
                    <a:lnTo>
                      <a:pt x="262" y="133"/>
                    </a:lnTo>
                    <a:lnTo>
                      <a:pt x="265" y="140"/>
                    </a:lnTo>
                    <a:lnTo>
                      <a:pt x="266" y="141"/>
                    </a:lnTo>
                    <a:lnTo>
                      <a:pt x="267" y="141"/>
                    </a:lnTo>
                    <a:lnTo>
                      <a:pt x="268" y="140"/>
                    </a:lnTo>
                    <a:lnTo>
                      <a:pt x="272" y="143"/>
                    </a:lnTo>
                    <a:lnTo>
                      <a:pt x="276" y="146"/>
                    </a:lnTo>
                    <a:lnTo>
                      <a:pt x="278" y="155"/>
                    </a:lnTo>
                    <a:lnTo>
                      <a:pt x="281" y="157"/>
                    </a:lnTo>
                    <a:lnTo>
                      <a:pt x="282" y="158"/>
                    </a:lnTo>
                    <a:lnTo>
                      <a:pt x="286" y="167"/>
                    </a:lnTo>
                    <a:lnTo>
                      <a:pt x="288" y="172"/>
                    </a:lnTo>
                    <a:lnTo>
                      <a:pt x="291" y="174"/>
                    </a:lnTo>
                    <a:lnTo>
                      <a:pt x="293" y="179"/>
                    </a:lnTo>
                    <a:lnTo>
                      <a:pt x="296" y="183"/>
                    </a:lnTo>
                    <a:lnTo>
                      <a:pt x="296" y="183"/>
                    </a:lnTo>
                    <a:lnTo>
                      <a:pt x="298" y="184"/>
                    </a:lnTo>
                    <a:lnTo>
                      <a:pt x="300" y="186"/>
                    </a:lnTo>
                    <a:lnTo>
                      <a:pt x="301" y="191"/>
                    </a:lnTo>
                    <a:lnTo>
                      <a:pt x="303" y="194"/>
                    </a:lnTo>
                    <a:lnTo>
                      <a:pt x="305" y="194"/>
                    </a:lnTo>
                    <a:lnTo>
                      <a:pt x="308" y="193"/>
                    </a:lnTo>
                    <a:lnTo>
                      <a:pt x="312" y="196"/>
                    </a:lnTo>
                    <a:lnTo>
                      <a:pt x="312" y="198"/>
                    </a:lnTo>
                    <a:lnTo>
                      <a:pt x="309" y="205"/>
                    </a:lnTo>
                    <a:lnTo>
                      <a:pt x="298" y="205"/>
                    </a:lnTo>
                    <a:lnTo>
                      <a:pt x="296" y="209"/>
                    </a:lnTo>
                    <a:lnTo>
                      <a:pt x="296" y="212"/>
                    </a:lnTo>
                    <a:lnTo>
                      <a:pt x="291" y="217"/>
                    </a:lnTo>
                    <a:lnTo>
                      <a:pt x="293" y="220"/>
                    </a:lnTo>
                    <a:lnTo>
                      <a:pt x="293" y="223"/>
                    </a:lnTo>
                    <a:lnTo>
                      <a:pt x="287" y="227"/>
                    </a:lnTo>
                    <a:lnTo>
                      <a:pt x="287" y="228"/>
                    </a:lnTo>
                    <a:lnTo>
                      <a:pt x="286" y="229"/>
                    </a:lnTo>
                    <a:lnTo>
                      <a:pt x="286" y="230"/>
                    </a:lnTo>
                    <a:lnTo>
                      <a:pt x="288" y="233"/>
                    </a:lnTo>
                    <a:lnTo>
                      <a:pt x="288" y="234"/>
                    </a:lnTo>
                    <a:lnTo>
                      <a:pt x="286" y="237"/>
                    </a:lnTo>
                    <a:lnTo>
                      <a:pt x="286" y="238"/>
                    </a:lnTo>
                    <a:lnTo>
                      <a:pt x="290" y="245"/>
                    </a:lnTo>
                    <a:lnTo>
                      <a:pt x="285" y="245"/>
                    </a:lnTo>
                    <a:lnTo>
                      <a:pt x="283" y="244"/>
                    </a:lnTo>
                    <a:lnTo>
                      <a:pt x="273" y="243"/>
                    </a:lnTo>
                    <a:lnTo>
                      <a:pt x="265" y="243"/>
                    </a:lnTo>
                    <a:lnTo>
                      <a:pt x="257" y="240"/>
                    </a:lnTo>
                    <a:lnTo>
                      <a:pt x="254" y="244"/>
                    </a:lnTo>
                    <a:lnTo>
                      <a:pt x="249" y="250"/>
                    </a:lnTo>
                    <a:lnTo>
                      <a:pt x="244" y="253"/>
                    </a:lnTo>
                    <a:lnTo>
                      <a:pt x="241" y="254"/>
                    </a:lnTo>
                    <a:lnTo>
                      <a:pt x="237" y="254"/>
                    </a:lnTo>
                    <a:lnTo>
                      <a:pt x="231" y="253"/>
                    </a:lnTo>
                    <a:lnTo>
                      <a:pt x="229" y="250"/>
                    </a:lnTo>
                    <a:lnTo>
                      <a:pt x="219" y="244"/>
                    </a:lnTo>
                    <a:lnTo>
                      <a:pt x="214" y="242"/>
                    </a:lnTo>
                    <a:lnTo>
                      <a:pt x="209" y="235"/>
                    </a:lnTo>
                    <a:lnTo>
                      <a:pt x="208" y="234"/>
                    </a:lnTo>
                    <a:lnTo>
                      <a:pt x="208" y="232"/>
                    </a:lnTo>
                    <a:lnTo>
                      <a:pt x="205" y="230"/>
                    </a:lnTo>
                    <a:lnTo>
                      <a:pt x="200" y="228"/>
                    </a:lnTo>
                    <a:lnTo>
                      <a:pt x="199" y="227"/>
                    </a:lnTo>
                    <a:lnTo>
                      <a:pt x="196" y="222"/>
                    </a:lnTo>
                    <a:lnTo>
                      <a:pt x="195" y="220"/>
                    </a:lnTo>
                    <a:lnTo>
                      <a:pt x="190" y="220"/>
                    </a:lnTo>
                    <a:lnTo>
                      <a:pt x="185" y="222"/>
                    </a:lnTo>
                    <a:lnTo>
                      <a:pt x="180" y="219"/>
                    </a:lnTo>
                    <a:lnTo>
                      <a:pt x="171" y="214"/>
                    </a:lnTo>
                    <a:lnTo>
                      <a:pt x="167" y="215"/>
                    </a:lnTo>
                    <a:lnTo>
                      <a:pt x="165" y="214"/>
                    </a:lnTo>
                    <a:lnTo>
                      <a:pt x="163" y="212"/>
                    </a:lnTo>
                    <a:lnTo>
                      <a:pt x="149" y="207"/>
                    </a:lnTo>
                    <a:lnTo>
                      <a:pt x="147" y="204"/>
                    </a:lnTo>
                    <a:lnTo>
                      <a:pt x="145" y="202"/>
                    </a:lnTo>
                    <a:lnTo>
                      <a:pt x="143" y="203"/>
                    </a:lnTo>
                    <a:lnTo>
                      <a:pt x="142" y="207"/>
                    </a:lnTo>
                    <a:lnTo>
                      <a:pt x="142" y="208"/>
                    </a:lnTo>
                    <a:lnTo>
                      <a:pt x="140" y="209"/>
                    </a:lnTo>
                    <a:lnTo>
                      <a:pt x="139" y="209"/>
                    </a:lnTo>
                    <a:lnTo>
                      <a:pt x="135" y="208"/>
                    </a:lnTo>
                    <a:lnTo>
                      <a:pt x="129" y="202"/>
                    </a:lnTo>
                    <a:lnTo>
                      <a:pt x="128" y="203"/>
                    </a:lnTo>
                    <a:lnTo>
                      <a:pt x="124" y="204"/>
                    </a:lnTo>
                    <a:lnTo>
                      <a:pt x="119" y="210"/>
                    </a:lnTo>
                    <a:lnTo>
                      <a:pt x="112" y="214"/>
                    </a:lnTo>
                    <a:lnTo>
                      <a:pt x="98" y="224"/>
                    </a:lnTo>
                    <a:lnTo>
                      <a:pt x="91" y="228"/>
                    </a:lnTo>
                    <a:lnTo>
                      <a:pt x="91" y="229"/>
                    </a:lnTo>
                    <a:lnTo>
                      <a:pt x="89" y="232"/>
                    </a:lnTo>
                    <a:lnTo>
                      <a:pt x="87" y="234"/>
                    </a:lnTo>
                    <a:lnTo>
                      <a:pt x="82" y="235"/>
                    </a:lnTo>
                    <a:lnTo>
                      <a:pt x="81" y="234"/>
                    </a:lnTo>
                    <a:lnTo>
                      <a:pt x="78" y="230"/>
                    </a:lnTo>
                    <a:lnTo>
                      <a:pt x="78" y="227"/>
                    </a:lnTo>
                    <a:lnTo>
                      <a:pt x="79" y="223"/>
                    </a:lnTo>
                    <a:lnTo>
                      <a:pt x="83" y="217"/>
                    </a:lnTo>
                    <a:lnTo>
                      <a:pt x="84" y="213"/>
                    </a:lnTo>
                    <a:lnTo>
                      <a:pt x="86" y="210"/>
                    </a:lnTo>
                    <a:lnTo>
                      <a:pt x="86" y="205"/>
                    </a:lnTo>
                    <a:lnTo>
                      <a:pt x="83" y="199"/>
                    </a:lnTo>
                    <a:lnTo>
                      <a:pt x="81" y="194"/>
                    </a:lnTo>
                    <a:lnTo>
                      <a:pt x="82" y="189"/>
                    </a:lnTo>
                    <a:lnTo>
                      <a:pt x="84" y="184"/>
                    </a:lnTo>
                    <a:lnTo>
                      <a:pt x="84" y="181"/>
                    </a:lnTo>
                    <a:lnTo>
                      <a:pt x="83" y="174"/>
                    </a:lnTo>
                    <a:lnTo>
                      <a:pt x="77" y="169"/>
                    </a:lnTo>
                    <a:lnTo>
                      <a:pt x="76" y="171"/>
                    </a:lnTo>
                    <a:lnTo>
                      <a:pt x="70" y="176"/>
                    </a:lnTo>
                    <a:lnTo>
                      <a:pt x="68" y="181"/>
                    </a:lnTo>
                    <a:lnTo>
                      <a:pt x="66" y="184"/>
                    </a:lnTo>
                    <a:lnTo>
                      <a:pt x="65" y="187"/>
                    </a:lnTo>
                    <a:lnTo>
                      <a:pt x="58" y="189"/>
                    </a:lnTo>
                    <a:lnTo>
                      <a:pt x="56" y="189"/>
                    </a:lnTo>
                    <a:lnTo>
                      <a:pt x="52" y="187"/>
                    </a:lnTo>
                    <a:lnTo>
                      <a:pt x="41" y="182"/>
                    </a:lnTo>
                    <a:lnTo>
                      <a:pt x="32" y="179"/>
                    </a:lnTo>
                    <a:lnTo>
                      <a:pt x="31" y="178"/>
                    </a:lnTo>
                    <a:lnTo>
                      <a:pt x="30" y="173"/>
                    </a:lnTo>
                    <a:lnTo>
                      <a:pt x="30" y="171"/>
                    </a:lnTo>
                    <a:lnTo>
                      <a:pt x="26" y="166"/>
                    </a:lnTo>
                    <a:lnTo>
                      <a:pt x="24" y="163"/>
                    </a:lnTo>
                    <a:lnTo>
                      <a:pt x="16" y="158"/>
                    </a:lnTo>
                    <a:lnTo>
                      <a:pt x="15" y="156"/>
                    </a:lnTo>
                    <a:lnTo>
                      <a:pt x="12" y="151"/>
                    </a:lnTo>
                    <a:lnTo>
                      <a:pt x="11" y="148"/>
                    </a:lnTo>
                    <a:lnTo>
                      <a:pt x="11" y="142"/>
                    </a:lnTo>
                    <a:lnTo>
                      <a:pt x="10" y="140"/>
                    </a:lnTo>
                    <a:lnTo>
                      <a:pt x="11" y="138"/>
                    </a:lnTo>
                    <a:lnTo>
                      <a:pt x="28" y="135"/>
                    </a:lnTo>
                    <a:lnTo>
                      <a:pt x="28" y="130"/>
                    </a:lnTo>
                    <a:lnTo>
                      <a:pt x="24" y="126"/>
                    </a:lnTo>
                    <a:lnTo>
                      <a:pt x="20" y="127"/>
                    </a:lnTo>
                    <a:lnTo>
                      <a:pt x="14" y="130"/>
                    </a:lnTo>
                    <a:lnTo>
                      <a:pt x="11" y="127"/>
                    </a:lnTo>
                    <a:lnTo>
                      <a:pt x="6" y="121"/>
                    </a:lnTo>
                    <a:lnTo>
                      <a:pt x="4" y="117"/>
                    </a:lnTo>
                    <a:lnTo>
                      <a:pt x="5" y="115"/>
                    </a:lnTo>
                    <a:lnTo>
                      <a:pt x="7" y="111"/>
                    </a:lnTo>
                    <a:lnTo>
                      <a:pt x="10" y="109"/>
                    </a:lnTo>
                    <a:lnTo>
                      <a:pt x="15" y="105"/>
                    </a:lnTo>
                    <a:lnTo>
                      <a:pt x="15" y="102"/>
                    </a:lnTo>
                    <a:lnTo>
                      <a:pt x="12" y="101"/>
                    </a:lnTo>
                    <a:lnTo>
                      <a:pt x="6" y="107"/>
                    </a:lnTo>
                    <a:lnTo>
                      <a:pt x="0" y="104"/>
                    </a:lnTo>
                    <a:lnTo>
                      <a:pt x="0" y="10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6" name="Freeform 1698">
                <a:extLst>
                  <a:ext uri="{FF2B5EF4-FFF2-40B4-BE49-F238E27FC236}">
                    <a16:creationId xmlns:a16="http://schemas.microsoft.com/office/drawing/2014/main" id="{8F59F11E-BA7D-6441-AFE8-B66F9809B119}"/>
                  </a:ext>
                </a:extLst>
              </p:cNvPr>
              <p:cNvSpPr>
                <a:spLocks/>
              </p:cNvSpPr>
              <p:nvPr/>
            </p:nvSpPr>
            <p:spPr bwMode="auto">
              <a:xfrm>
                <a:off x="6045200" y="2360613"/>
                <a:ext cx="101600" cy="80963"/>
              </a:xfrm>
              <a:custGeom>
                <a:avLst/>
                <a:gdLst/>
                <a:ahLst/>
                <a:cxnLst>
                  <a:cxn ang="0">
                    <a:pos x="38" y="51"/>
                  </a:cxn>
                  <a:cxn ang="0">
                    <a:pos x="41" y="50"/>
                  </a:cxn>
                  <a:cxn ang="0">
                    <a:pos x="42" y="48"/>
                  </a:cxn>
                  <a:cxn ang="0">
                    <a:pos x="46" y="36"/>
                  </a:cxn>
                  <a:cxn ang="0">
                    <a:pos x="47" y="35"/>
                  </a:cxn>
                  <a:cxn ang="0">
                    <a:pos x="49" y="37"/>
                  </a:cxn>
                  <a:cxn ang="0">
                    <a:pos x="51" y="37"/>
                  </a:cxn>
                  <a:cxn ang="0">
                    <a:pos x="53" y="33"/>
                  </a:cxn>
                  <a:cxn ang="0">
                    <a:pos x="52" y="32"/>
                  </a:cxn>
                  <a:cxn ang="0">
                    <a:pos x="53" y="31"/>
                  </a:cxn>
                  <a:cxn ang="0">
                    <a:pos x="56" y="30"/>
                  </a:cxn>
                  <a:cxn ang="0">
                    <a:pos x="58" y="31"/>
                  </a:cxn>
                  <a:cxn ang="0">
                    <a:pos x="59" y="31"/>
                  </a:cxn>
                  <a:cxn ang="0">
                    <a:pos x="61" y="28"/>
                  </a:cxn>
                  <a:cxn ang="0">
                    <a:pos x="64" y="27"/>
                  </a:cxn>
                  <a:cxn ang="0">
                    <a:pos x="58" y="18"/>
                  </a:cxn>
                  <a:cxn ang="0">
                    <a:pos x="56" y="14"/>
                  </a:cxn>
                  <a:cxn ang="0">
                    <a:pos x="54" y="12"/>
                  </a:cxn>
                  <a:cxn ang="0">
                    <a:pos x="53" y="12"/>
                  </a:cxn>
                  <a:cxn ang="0">
                    <a:pos x="52" y="11"/>
                  </a:cxn>
                  <a:cxn ang="0">
                    <a:pos x="49" y="10"/>
                  </a:cxn>
                  <a:cxn ang="0">
                    <a:pos x="42" y="9"/>
                  </a:cxn>
                  <a:cxn ang="0">
                    <a:pos x="39" y="6"/>
                  </a:cxn>
                  <a:cxn ang="0">
                    <a:pos x="37" y="1"/>
                  </a:cxn>
                  <a:cxn ang="0">
                    <a:pos x="36" y="0"/>
                  </a:cxn>
                  <a:cxn ang="0">
                    <a:pos x="32" y="0"/>
                  </a:cxn>
                  <a:cxn ang="0">
                    <a:pos x="31" y="0"/>
                  </a:cxn>
                  <a:cxn ang="0">
                    <a:pos x="31" y="1"/>
                  </a:cxn>
                  <a:cxn ang="0">
                    <a:pos x="31" y="6"/>
                  </a:cxn>
                  <a:cxn ang="0">
                    <a:pos x="31" y="9"/>
                  </a:cxn>
                  <a:cxn ang="0">
                    <a:pos x="29" y="10"/>
                  </a:cxn>
                  <a:cxn ang="0">
                    <a:pos x="29" y="10"/>
                  </a:cxn>
                  <a:cxn ang="0">
                    <a:pos x="27" y="10"/>
                  </a:cxn>
                  <a:cxn ang="0">
                    <a:pos x="26" y="10"/>
                  </a:cxn>
                  <a:cxn ang="0">
                    <a:pos x="24" y="12"/>
                  </a:cxn>
                  <a:cxn ang="0">
                    <a:pos x="24" y="14"/>
                  </a:cxn>
                  <a:cxn ang="0">
                    <a:pos x="22" y="15"/>
                  </a:cxn>
                  <a:cxn ang="0">
                    <a:pos x="24" y="18"/>
                  </a:cxn>
                  <a:cxn ang="0">
                    <a:pos x="24" y="20"/>
                  </a:cxn>
                  <a:cxn ang="0">
                    <a:pos x="22" y="20"/>
                  </a:cxn>
                  <a:cxn ang="0">
                    <a:pos x="18" y="22"/>
                  </a:cxn>
                  <a:cxn ang="0">
                    <a:pos x="11" y="22"/>
                  </a:cxn>
                  <a:cxn ang="0">
                    <a:pos x="7" y="23"/>
                  </a:cxn>
                  <a:cxn ang="0">
                    <a:pos x="0" y="25"/>
                  </a:cxn>
                  <a:cxn ang="0">
                    <a:pos x="0" y="25"/>
                  </a:cxn>
                  <a:cxn ang="0">
                    <a:pos x="1" y="27"/>
                  </a:cxn>
                  <a:cxn ang="0">
                    <a:pos x="2" y="28"/>
                  </a:cxn>
                  <a:cxn ang="0">
                    <a:pos x="5" y="28"/>
                  </a:cxn>
                  <a:cxn ang="0">
                    <a:pos x="7" y="30"/>
                  </a:cxn>
                  <a:cxn ang="0">
                    <a:pos x="18" y="28"/>
                  </a:cxn>
                  <a:cxn ang="0">
                    <a:pos x="22" y="30"/>
                  </a:cxn>
                  <a:cxn ang="0">
                    <a:pos x="23" y="30"/>
                  </a:cxn>
                  <a:cxn ang="0">
                    <a:pos x="24" y="32"/>
                  </a:cxn>
                  <a:cxn ang="0">
                    <a:pos x="27" y="42"/>
                  </a:cxn>
                  <a:cxn ang="0">
                    <a:pos x="29" y="45"/>
                  </a:cxn>
                  <a:cxn ang="0">
                    <a:pos x="29" y="50"/>
                  </a:cxn>
                  <a:cxn ang="0">
                    <a:pos x="37" y="51"/>
                  </a:cxn>
                  <a:cxn ang="0">
                    <a:pos x="38" y="51"/>
                  </a:cxn>
                </a:cxnLst>
                <a:rect l="0" t="0" r="r" b="b"/>
                <a:pathLst>
                  <a:path w="64" h="51">
                    <a:moveTo>
                      <a:pt x="38" y="51"/>
                    </a:moveTo>
                    <a:lnTo>
                      <a:pt x="41" y="50"/>
                    </a:lnTo>
                    <a:lnTo>
                      <a:pt x="42" y="48"/>
                    </a:lnTo>
                    <a:lnTo>
                      <a:pt x="46" y="36"/>
                    </a:lnTo>
                    <a:lnTo>
                      <a:pt x="47" y="35"/>
                    </a:lnTo>
                    <a:lnTo>
                      <a:pt x="49" y="37"/>
                    </a:lnTo>
                    <a:lnTo>
                      <a:pt x="51" y="37"/>
                    </a:lnTo>
                    <a:lnTo>
                      <a:pt x="53" y="33"/>
                    </a:lnTo>
                    <a:lnTo>
                      <a:pt x="52" y="32"/>
                    </a:lnTo>
                    <a:lnTo>
                      <a:pt x="53" y="31"/>
                    </a:lnTo>
                    <a:lnTo>
                      <a:pt x="56" y="30"/>
                    </a:lnTo>
                    <a:lnTo>
                      <a:pt x="58" y="31"/>
                    </a:lnTo>
                    <a:lnTo>
                      <a:pt x="59" y="31"/>
                    </a:lnTo>
                    <a:lnTo>
                      <a:pt x="61" y="28"/>
                    </a:lnTo>
                    <a:lnTo>
                      <a:pt x="64" y="27"/>
                    </a:lnTo>
                    <a:lnTo>
                      <a:pt x="58" y="18"/>
                    </a:lnTo>
                    <a:lnTo>
                      <a:pt x="56" y="14"/>
                    </a:lnTo>
                    <a:lnTo>
                      <a:pt x="54" y="12"/>
                    </a:lnTo>
                    <a:lnTo>
                      <a:pt x="53" y="12"/>
                    </a:lnTo>
                    <a:lnTo>
                      <a:pt x="52" y="11"/>
                    </a:lnTo>
                    <a:lnTo>
                      <a:pt x="49" y="10"/>
                    </a:lnTo>
                    <a:lnTo>
                      <a:pt x="42" y="9"/>
                    </a:lnTo>
                    <a:lnTo>
                      <a:pt x="39" y="6"/>
                    </a:lnTo>
                    <a:lnTo>
                      <a:pt x="37" y="1"/>
                    </a:lnTo>
                    <a:lnTo>
                      <a:pt x="36" y="0"/>
                    </a:lnTo>
                    <a:lnTo>
                      <a:pt x="32" y="0"/>
                    </a:lnTo>
                    <a:lnTo>
                      <a:pt x="31" y="0"/>
                    </a:lnTo>
                    <a:lnTo>
                      <a:pt x="31" y="1"/>
                    </a:lnTo>
                    <a:lnTo>
                      <a:pt x="31" y="6"/>
                    </a:lnTo>
                    <a:lnTo>
                      <a:pt x="31" y="9"/>
                    </a:lnTo>
                    <a:lnTo>
                      <a:pt x="29" y="10"/>
                    </a:lnTo>
                    <a:lnTo>
                      <a:pt x="29" y="10"/>
                    </a:lnTo>
                    <a:lnTo>
                      <a:pt x="27" y="10"/>
                    </a:lnTo>
                    <a:lnTo>
                      <a:pt x="26" y="10"/>
                    </a:lnTo>
                    <a:lnTo>
                      <a:pt x="24" y="12"/>
                    </a:lnTo>
                    <a:lnTo>
                      <a:pt x="24" y="14"/>
                    </a:lnTo>
                    <a:lnTo>
                      <a:pt x="22" y="15"/>
                    </a:lnTo>
                    <a:lnTo>
                      <a:pt x="24" y="18"/>
                    </a:lnTo>
                    <a:lnTo>
                      <a:pt x="24" y="20"/>
                    </a:lnTo>
                    <a:lnTo>
                      <a:pt x="22" y="20"/>
                    </a:lnTo>
                    <a:lnTo>
                      <a:pt x="18" y="22"/>
                    </a:lnTo>
                    <a:lnTo>
                      <a:pt x="11" y="22"/>
                    </a:lnTo>
                    <a:lnTo>
                      <a:pt x="7" y="23"/>
                    </a:lnTo>
                    <a:lnTo>
                      <a:pt x="0" y="25"/>
                    </a:lnTo>
                    <a:lnTo>
                      <a:pt x="0" y="25"/>
                    </a:lnTo>
                    <a:lnTo>
                      <a:pt x="1" y="27"/>
                    </a:lnTo>
                    <a:lnTo>
                      <a:pt x="2" y="28"/>
                    </a:lnTo>
                    <a:lnTo>
                      <a:pt x="5" y="28"/>
                    </a:lnTo>
                    <a:lnTo>
                      <a:pt x="7" y="30"/>
                    </a:lnTo>
                    <a:lnTo>
                      <a:pt x="18" y="28"/>
                    </a:lnTo>
                    <a:lnTo>
                      <a:pt x="22" y="30"/>
                    </a:lnTo>
                    <a:lnTo>
                      <a:pt x="23" y="30"/>
                    </a:lnTo>
                    <a:lnTo>
                      <a:pt x="24" y="32"/>
                    </a:lnTo>
                    <a:lnTo>
                      <a:pt x="27" y="42"/>
                    </a:lnTo>
                    <a:lnTo>
                      <a:pt x="29" y="45"/>
                    </a:lnTo>
                    <a:lnTo>
                      <a:pt x="29" y="50"/>
                    </a:lnTo>
                    <a:lnTo>
                      <a:pt x="37" y="51"/>
                    </a:lnTo>
                    <a:lnTo>
                      <a:pt x="38" y="5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7" name="Freeform 1699">
                <a:extLst>
                  <a:ext uri="{FF2B5EF4-FFF2-40B4-BE49-F238E27FC236}">
                    <a16:creationId xmlns:a16="http://schemas.microsoft.com/office/drawing/2014/main" id="{6404834F-9FC6-48F1-F5A3-93F8D1F8268C}"/>
                  </a:ext>
                </a:extLst>
              </p:cNvPr>
              <p:cNvSpPr>
                <a:spLocks/>
              </p:cNvSpPr>
              <p:nvPr/>
            </p:nvSpPr>
            <p:spPr bwMode="auto">
              <a:xfrm>
                <a:off x="6045200" y="2360613"/>
                <a:ext cx="101600" cy="80963"/>
              </a:xfrm>
              <a:custGeom>
                <a:avLst/>
                <a:gdLst/>
                <a:ahLst/>
                <a:cxnLst>
                  <a:cxn ang="0">
                    <a:pos x="38" y="51"/>
                  </a:cxn>
                  <a:cxn ang="0">
                    <a:pos x="41" y="50"/>
                  </a:cxn>
                  <a:cxn ang="0">
                    <a:pos x="42" y="48"/>
                  </a:cxn>
                  <a:cxn ang="0">
                    <a:pos x="46" y="36"/>
                  </a:cxn>
                  <a:cxn ang="0">
                    <a:pos x="47" y="35"/>
                  </a:cxn>
                  <a:cxn ang="0">
                    <a:pos x="49" y="37"/>
                  </a:cxn>
                  <a:cxn ang="0">
                    <a:pos x="51" y="37"/>
                  </a:cxn>
                  <a:cxn ang="0">
                    <a:pos x="53" y="33"/>
                  </a:cxn>
                  <a:cxn ang="0">
                    <a:pos x="52" y="32"/>
                  </a:cxn>
                  <a:cxn ang="0">
                    <a:pos x="53" y="31"/>
                  </a:cxn>
                  <a:cxn ang="0">
                    <a:pos x="56" y="30"/>
                  </a:cxn>
                  <a:cxn ang="0">
                    <a:pos x="58" y="31"/>
                  </a:cxn>
                  <a:cxn ang="0">
                    <a:pos x="59" y="31"/>
                  </a:cxn>
                  <a:cxn ang="0">
                    <a:pos x="61" y="28"/>
                  </a:cxn>
                  <a:cxn ang="0">
                    <a:pos x="64" y="27"/>
                  </a:cxn>
                  <a:cxn ang="0">
                    <a:pos x="58" y="18"/>
                  </a:cxn>
                  <a:cxn ang="0">
                    <a:pos x="56" y="14"/>
                  </a:cxn>
                  <a:cxn ang="0">
                    <a:pos x="54" y="12"/>
                  </a:cxn>
                  <a:cxn ang="0">
                    <a:pos x="53" y="12"/>
                  </a:cxn>
                  <a:cxn ang="0">
                    <a:pos x="52" y="11"/>
                  </a:cxn>
                  <a:cxn ang="0">
                    <a:pos x="49" y="10"/>
                  </a:cxn>
                  <a:cxn ang="0">
                    <a:pos x="42" y="9"/>
                  </a:cxn>
                  <a:cxn ang="0">
                    <a:pos x="39" y="6"/>
                  </a:cxn>
                  <a:cxn ang="0">
                    <a:pos x="37" y="1"/>
                  </a:cxn>
                  <a:cxn ang="0">
                    <a:pos x="36" y="0"/>
                  </a:cxn>
                  <a:cxn ang="0">
                    <a:pos x="32" y="0"/>
                  </a:cxn>
                  <a:cxn ang="0">
                    <a:pos x="31" y="0"/>
                  </a:cxn>
                  <a:cxn ang="0">
                    <a:pos x="31" y="1"/>
                  </a:cxn>
                  <a:cxn ang="0">
                    <a:pos x="31" y="6"/>
                  </a:cxn>
                  <a:cxn ang="0">
                    <a:pos x="31" y="9"/>
                  </a:cxn>
                  <a:cxn ang="0">
                    <a:pos x="29" y="10"/>
                  </a:cxn>
                  <a:cxn ang="0">
                    <a:pos x="29" y="10"/>
                  </a:cxn>
                  <a:cxn ang="0">
                    <a:pos x="27" y="10"/>
                  </a:cxn>
                  <a:cxn ang="0">
                    <a:pos x="26" y="10"/>
                  </a:cxn>
                  <a:cxn ang="0">
                    <a:pos x="24" y="12"/>
                  </a:cxn>
                  <a:cxn ang="0">
                    <a:pos x="24" y="14"/>
                  </a:cxn>
                  <a:cxn ang="0">
                    <a:pos x="22" y="15"/>
                  </a:cxn>
                  <a:cxn ang="0">
                    <a:pos x="24" y="18"/>
                  </a:cxn>
                  <a:cxn ang="0">
                    <a:pos x="24" y="20"/>
                  </a:cxn>
                  <a:cxn ang="0">
                    <a:pos x="22" y="20"/>
                  </a:cxn>
                  <a:cxn ang="0">
                    <a:pos x="18" y="22"/>
                  </a:cxn>
                  <a:cxn ang="0">
                    <a:pos x="11" y="22"/>
                  </a:cxn>
                  <a:cxn ang="0">
                    <a:pos x="7" y="23"/>
                  </a:cxn>
                  <a:cxn ang="0">
                    <a:pos x="0" y="25"/>
                  </a:cxn>
                  <a:cxn ang="0">
                    <a:pos x="0" y="25"/>
                  </a:cxn>
                  <a:cxn ang="0">
                    <a:pos x="1" y="27"/>
                  </a:cxn>
                  <a:cxn ang="0">
                    <a:pos x="2" y="28"/>
                  </a:cxn>
                  <a:cxn ang="0">
                    <a:pos x="5" y="28"/>
                  </a:cxn>
                  <a:cxn ang="0">
                    <a:pos x="7" y="30"/>
                  </a:cxn>
                  <a:cxn ang="0">
                    <a:pos x="18" y="28"/>
                  </a:cxn>
                  <a:cxn ang="0">
                    <a:pos x="22" y="30"/>
                  </a:cxn>
                  <a:cxn ang="0">
                    <a:pos x="23" y="30"/>
                  </a:cxn>
                  <a:cxn ang="0">
                    <a:pos x="24" y="32"/>
                  </a:cxn>
                  <a:cxn ang="0">
                    <a:pos x="27" y="42"/>
                  </a:cxn>
                  <a:cxn ang="0">
                    <a:pos x="29" y="45"/>
                  </a:cxn>
                  <a:cxn ang="0">
                    <a:pos x="29" y="50"/>
                  </a:cxn>
                  <a:cxn ang="0">
                    <a:pos x="37" y="51"/>
                  </a:cxn>
                  <a:cxn ang="0">
                    <a:pos x="38" y="51"/>
                  </a:cxn>
                </a:cxnLst>
                <a:rect l="0" t="0" r="r" b="b"/>
                <a:pathLst>
                  <a:path w="64" h="51">
                    <a:moveTo>
                      <a:pt x="38" y="51"/>
                    </a:moveTo>
                    <a:lnTo>
                      <a:pt x="41" y="50"/>
                    </a:lnTo>
                    <a:lnTo>
                      <a:pt x="42" y="48"/>
                    </a:lnTo>
                    <a:lnTo>
                      <a:pt x="46" y="36"/>
                    </a:lnTo>
                    <a:lnTo>
                      <a:pt x="47" y="35"/>
                    </a:lnTo>
                    <a:lnTo>
                      <a:pt x="49" y="37"/>
                    </a:lnTo>
                    <a:lnTo>
                      <a:pt x="51" y="37"/>
                    </a:lnTo>
                    <a:lnTo>
                      <a:pt x="53" y="33"/>
                    </a:lnTo>
                    <a:lnTo>
                      <a:pt x="52" y="32"/>
                    </a:lnTo>
                    <a:lnTo>
                      <a:pt x="53" y="31"/>
                    </a:lnTo>
                    <a:lnTo>
                      <a:pt x="56" y="30"/>
                    </a:lnTo>
                    <a:lnTo>
                      <a:pt x="58" y="31"/>
                    </a:lnTo>
                    <a:lnTo>
                      <a:pt x="59" y="31"/>
                    </a:lnTo>
                    <a:lnTo>
                      <a:pt x="61" y="28"/>
                    </a:lnTo>
                    <a:lnTo>
                      <a:pt x="64" y="27"/>
                    </a:lnTo>
                    <a:lnTo>
                      <a:pt x="58" y="18"/>
                    </a:lnTo>
                    <a:lnTo>
                      <a:pt x="56" y="14"/>
                    </a:lnTo>
                    <a:lnTo>
                      <a:pt x="54" y="12"/>
                    </a:lnTo>
                    <a:lnTo>
                      <a:pt x="53" y="12"/>
                    </a:lnTo>
                    <a:lnTo>
                      <a:pt x="52" y="11"/>
                    </a:lnTo>
                    <a:lnTo>
                      <a:pt x="49" y="10"/>
                    </a:lnTo>
                    <a:lnTo>
                      <a:pt x="42" y="9"/>
                    </a:lnTo>
                    <a:lnTo>
                      <a:pt x="39" y="6"/>
                    </a:lnTo>
                    <a:lnTo>
                      <a:pt x="37" y="1"/>
                    </a:lnTo>
                    <a:lnTo>
                      <a:pt x="36" y="0"/>
                    </a:lnTo>
                    <a:lnTo>
                      <a:pt x="32" y="0"/>
                    </a:lnTo>
                    <a:lnTo>
                      <a:pt x="31" y="0"/>
                    </a:lnTo>
                    <a:lnTo>
                      <a:pt x="31" y="1"/>
                    </a:lnTo>
                    <a:lnTo>
                      <a:pt x="31" y="6"/>
                    </a:lnTo>
                    <a:lnTo>
                      <a:pt x="31" y="9"/>
                    </a:lnTo>
                    <a:lnTo>
                      <a:pt x="29" y="10"/>
                    </a:lnTo>
                    <a:lnTo>
                      <a:pt x="29" y="10"/>
                    </a:lnTo>
                    <a:lnTo>
                      <a:pt x="27" y="10"/>
                    </a:lnTo>
                    <a:lnTo>
                      <a:pt x="26" y="10"/>
                    </a:lnTo>
                    <a:lnTo>
                      <a:pt x="24" y="12"/>
                    </a:lnTo>
                    <a:lnTo>
                      <a:pt x="24" y="14"/>
                    </a:lnTo>
                    <a:lnTo>
                      <a:pt x="22" y="15"/>
                    </a:lnTo>
                    <a:lnTo>
                      <a:pt x="24" y="18"/>
                    </a:lnTo>
                    <a:lnTo>
                      <a:pt x="24" y="20"/>
                    </a:lnTo>
                    <a:lnTo>
                      <a:pt x="22" y="20"/>
                    </a:lnTo>
                    <a:lnTo>
                      <a:pt x="18" y="22"/>
                    </a:lnTo>
                    <a:lnTo>
                      <a:pt x="11" y="22"/>
                    </a:lnTo>
                    <a:lnTo>
                      <a:pt x="7" y="23"/>
                    </a:lnTo>
                    <a:lnTo>
                      <a:pt x="0" y="25"/>
                    </a:lnTo>
                    <a:lnTo>
                      <a:pt x="0" y="25"/>
                    </a:lnTo>
                    <a:lnTo>
                      <a:pt x="1" y="27"/>
                    </a:lnTo>
                    <a:lnTo>
                      <a:pt x="2" y="28"/>
                    </a:lnTo>
                    <a:lnTo>
                      <a:pt x="5" y="28"/>
                    </a:lnTo>
                    <a:lnTo>
                      <a:pt x="7" y="30"/>
                    </a:lnTo>
                    <a:lnTo>
                      <a:pt x="18" y="28"/>
                    </a:lnTo>
                    <a:lnTo>
                      <a:pt x="22" y="30"/>
                    </a:lnTo>
                    <a:lnTo>
                      <a:pt x="23" y="30"/>
                    </a:lnTo>
                    <a:lnTo>
                      <a:pt x="24" y="32"/>
                    </a:lnTo>
                    <a:lnTo>
                      <a:pt x="27" y="42"/>
                    </a:lnTo>
                    <a:lnTo>
                      <a:pt x="29" y="45"/>
                    </a:lnTo>
                    <a:lnTo>
                      <a:pt x="29" y="50"/>
                    </a:lnTo>
                    <a:lnTo>
                      <a:pt x="37" y="51"/>
                    </a:lnTo>
                    <a:lnTo>
                      <a:pt x="38" y="5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8" name="Freeform 1700">
                <a:extLst>
                  <a:ext uri="{FF2B5EF4-FFF2-40B4-BE49-F238E27FC236}">
                    <a16:creationId xmlns:a16="http://schemas.microsoft.com/office/drawing/2014/main" id="{2130A9AF-58BE-B053-0162-CEA7A8A7E20D}"/>
                  </a:ext>
                </a:extLst>
              </p:cNvPr>
              <p:cNvSpPr>
                <a:spLocks/>
              </p:cNvSpPr>
              <p:nvPr/>
            </p:nvSpPr>
            <p:spPr bwMode="auto">
              <a:xfrm>
                <a:off x="6149975" y="2362200"/>
                <a:ext cx="26988" cy="15875"/>
              </a:xfrm>
              <a:custGeom>
                <a:avLst/>
                <a:gdLst/>
                <a:ahLst/>
                <a:cxnLst>
                  <a:cxn ang="0">
                    <a:pos x="6" y="10"/>
                  </a:cxn>
                  <a:cxn ang="0">
                    <a:pos x="7" y="8"/>
                  </a:cxn>
                  <a:cxn ang="0">
                    <a:pos x="8" y="8"/>
                  </a:cxn>
                  <a:cxn ang="0">
                    <a:pos x="12" y="10"/>
                  </a:cxn>
                  <a:cxn ang="0">
                    <a:pos x="14" y="8"/>
                  </a:cxn>
                  <a:cxn ang="0">
                    <a:pos x="17" y="6"/>
                  </a:cxn>
                  <a:cxn ang="0">
                    <a:pos x="17" y="5"/>
                  </a:cxn>
                  <a:cxn ang="0">
                    <a:pos x="17" y="4"/>
                  </a:cxn>
                  <a:cxn ang="0">
                    <a:pos x="14" y="0"/>
                  </a:cxn>
                  <a:cxn ang="0">
                    <a:pos x="11" y="1"/>
                  </a:cxn>
                  <a:cxn ang="0">
                    <a:pos x="3" y="0"/>
                  </a:cxn>
                  <a:cxn ang="0">
                    <a:pos x="0" y="1"/>
                  </a:cxn>
                  <a:cxn ang="0">
                    <a:pos x="1" y="4"/>
                  </a:cxn>
                  <a:cxn ang="0">
                    <a:pos x="3" y="9"/>
                  </a:cxn>
                  <a:cxn ang="0">
                    <a:pos x="4" y="9"/>
                  </a:cxn>
                  <a:cxn ang="0">
                    <a:pos x="6" y="10"/>
                  </a:cxn>
                </a:cxnLst>
                <a:rect l="0" t="0" r="r" b="b"/>
                <a:pathLst>
                  <a:path w="17" h="10">
                    <a:moveTo>
                      <a:pt x="6" y="10"/>
                    </a:moveTo>
                    <a:lnTo>
                      <a:pt x="7" y="8"/>
                    </a:lnTo>
                    <a:lnTo>
                      <a:pt x="8" y="8"/>
                    </a:lnTo>
                    <a:lnTo>
                      <a:pt x="12" y="10"/>
                    </a:lnTo>
                    <a:lnTo>
                      <a:pt x="14" y="8"/>
                    </a:lnTo>
                    <a:lnTo>
                      <a:pt x="17" y="6"/>
                    </a:lnTo>
                    <a:lnTo>
                      <a:pt x="17" y="5"/>
                    </a:lnTo>
                    <a:lnTo>
                      <a:pt x="17" y="4"/>
                    </a:lnTo>
                    <a:lnTo>
                      <a:pt x="14" y="0"/>
                    </a:lnTo>
                    <a:lnTo>
                      <a:pt x="11" y="1"/>
                    </a:lnTo>
                    <a:lnTo>
                      <a:pt x="3" y="0"/>
                    </a:lnTo>
                    <a:lnTo>
                      <a:pt x="0" y="1"/>
                    </a:lnTo>
                    <a:lnTo>
                      <a:pt x="1" y="4"/>
                    </a:lnTo>
                    <a:lnTo>
                      <a:pt x="3" y="9"/>
                    </a:lnTo>
                    <a:lnTo>
                      <a:pt x="4" y="9"/>
                    </a:lnTo>
                    <a:lnTo>
                      <a:pt x="6"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9" name="Freeform 1701">
                <a:extLst>
                  <a:ext uri="{FF2B5EF4-FFF2-40B4-BE49-F238E27FC236}">
                    <a16:creationId xmlns:a16="http://schemas.microsoft.com/office/drawing/2014/main" id="{E9A84B12-AB55-3F6F-F407-E2DDBAD1C7AF}"/>
                  </a:ext>
                </a:extLst>
              </p:cNvPr>
              <p:cNvSpPr>
                <a:spLocks/>
              </p:cNvSpPr>
              <p:nvPr/>
            </p:nvSpPr>
            <p:spPr bwMode="auto">
              <a:xfrm>
                <a:off x="6149975" y="2362200"/>
                <a:ext cx="26988" cy="15875"/>
              </a:xfrm>
              <a:custGeom>
                <a:avLst/>
                <a:gdLst/>
                <a:ahLst/>
                <a:cxnLst>
                  <a:cxn ang="0">
                    <a:pos x="6" y="10"/>
                  </a:cxn>
                  <a:cxn ang="0">
                    <a:pos x="7" y="8"/>
                  </a:cxn>
                  <a:cxn ang="0">
                    <a:pos x="8" y="8"/>
                  </a:cxn>
                  <a:cxn ang="0">
                    <a:pos x="12" y="10"/>
                  </a:cxn>
                  <a:cxn ang="0">
                    <a:pos x="14" y="8"/>
                  </a:cxn>
                  <a:cxn ang="0">
                    <a:pos x="17" y="6"/>
                  </a:cxn>
                  <a:cxn ang="0">
                    <a:pos x="17" y="5"/>
                  </a:cxn>
                  <a:cxn ang="0">
                    <a:pos x="17" y="4"/>
                  </a:cxn>
                  <a:cxn ang="0">
                    <a:pos x="14" y="0"/>
                  </a:cxn>
                  <a:cxn ang="0">
                    <a:pos x="11" y="1"/>
                  </a:cxn>
                  <a:cxn ang="0">
                    <a:pos x="3" y="0"/>
                  </a:cxn>
                  <a:cxn ang="0">
                    <a:pos x="0" y="1"/>
                  </a:cxn>
                  <a:cxn ang="0">
                    <a:pos x="1" y="4"/>
                  </a:cxn>
                  <a:cxn ang="0">
                    <a:pos x="3" y="9"/>
                  </a:cxn>
                  <a:cxn ang="0">
                    <a:pos x="4" y="9"/>
                  </a:cxn>
                  <a:cxn ang="0">
                    <a:pos x="6" y="10"/>
                  </a:cxn>
                </a:cxnLst>
                <a:rect l="0" t="0" r="r" b="b"/>
                <a:pathLst>
                  <a:path w="17" h="10">
                    <a:moveTo>
                      <a:pt x="6" y="10"/>
                    </a:moveTo>
                    <a:lnTo>
                      <a:pt x="7" y="8"/>
                    </a:lnTo>
                    <a:lnTo>
                      <a:pt x="8" y="8"/>
                    </a:lnTo>
                    <a:lnTo>
                      <a:pt x="12" y="10"/>
                    </a:lnTo>
                    <a:lnTo>
                      <a:pt x="14" y="8"/>
                    </a:lnTo>
                    <a:lnTo>
                      <a:pt x="17" y="6"/>
                    </a:lnTo>
                    <a:lnTo>
                      <a:pt x="17" y="5"/>
                    </a:lnTo>
                    <a:lnTo>
                      <a:pt x="17" y="4"/>
                    </a:lnTo>
                    <a:lnTo>
                      <a:pt x="14" y="0"/>
                    </a:lnTo>
                    <a:lnTo>
                      <a:pt x="11" y="1"/>
                    </a:lnTo>
                    <a:lnTo>
                      <a:pt x="3" y="0"/>
                    </a:lnTo>
                    <a:lnTo>
                      <a:pt x="0" y="1"/>
                    </a:lnTo>
                    <a:lnTo>
                      <a:pt x="1" y="4"/>
                    </a:lnTo>
                    <a:lnTo>
                      <a:pt x="3" y="9"/>
                    </a:lnTo>
                    <a:lnTo>
                      <a:pt x="4" y="9"/>
                    </a:lnTo>
                    <a:lnTo>
                      <a:pt x="6"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0" name="Freeform 1702">
                <a:extLst>
                  <a:ext uri="{FF2B5EF4-FFF2-40B4-BE49-F238E27FC236}">
                    <a16:creationId xmlns:a16="http://schemas.microsoft.com/office/drawing/2014/main" id="{49F481AF-BB35-2A02-5423-987A6685DCBC}"/>
                  </a:ext>
                </a:extLst>
              </p:cNvPr>
              <p:cNvSpPr>
                <a:spLocks/>
              </p:cNvSpPr>
              <p:nvPr/>
            </p:nvSpPr>
            <p:spPr bwMode="auto">
              <a:xfrm>
                <a:off x="6149975" y="2362200"/>
                <a:ext cx="26988" cy="15875"/>
              </a:xfrm>
              <a:custGeom>
                <a:avLst/>
                <a:gdLst/>
                <a:ahLst/>
                <a:cxnLst>
                  <a:cxn ang="0">
                    <a:pos x="6" y="10"/>
                  </a:cxn>
                  <a:cxn ang="0">
                    <a:pos x="7" y="8"/>
                  </a:cxn>
                  <a:cxn ang="0">
                    <a:pos x="8" y="8"/>
                  </a:cxn>
                  <a:cxn ang="0">
                    <a:pos x="12" y="10"/>
                  </a:cxn>
                  <a:cxn ang="0">
                    <a:pos x="14" y="8"/>
                  </a:cxn>
                  <a:cxn ang="0">
                    <a:pos x="17" y="6"/>
                  </a:cxn>
                  <a:cxn ang="0">
                    <a:pos x="17" y="5"/>
                  </a:cxn>
                  <a:cxn ang="0">
                    <a:pos x="17" y="4"/>
                  </a:cxn>
                  <a:cxn ang="0">
                    <a:pos x="14" y="0"/>
                  </a:cxn>
                  <a:cxn ang="0">
                    <a:pos x="11" y="1"/>
                  </a:cxn>
                  <a:cxn ang="0">
                    <a:pos x="3" y="0"/>
                  </a:cxn>
                  <a:cxn ang="0">
                    <a:pos x="0" y="1"/>
                  </a:cxn>
                  <a:cxn ang="0">
                    <a:pos x="1" y="4"/>
                  </a:cxn>
                  <a:cxn ang="0">
                    <a:pos x="3" y="9"/>
                  </a:cxn>
                  <a:cxn ang="0">
                    <a:pos x="4" y="9"/>
                  </a:cxn>
                  <a:cxn ang="0">
                    <a:pos x="6" y="10"/>
                  </a:cxn>
                </a:cxnLst>
                <a:rect l="0" t="0" r="r" b="b"/>
                <a:pathLst>
                  <a:path w="17" h="10">
                    <a:moveTo>
                      <a:pt x="6" y="10"/>
                    </a:moveTo>
                    <a:lnTo>
                      <a:pt x="7" y="8"/>
                    </a:lnTo>
                    <a:lnTo>
                      <a:pt x="8" y="8"/>
                    </a:lnTo>
                    <a:lnTo>
                      <a:pt x="12" y="10"/>
                    </a:lnTo>
                    <a:lnTo>
                      <a:pt x="14" y="8"/>
                    </a:lnTo>
                    <a:lnTo>
                      <a:pt x="17" y="6"/>
                    </a:lnTo>
                    <a:lnTo>
                      <a:pt x="17" y="5"/>
                    </a:lnTo>
                    <a:lnTo>
                      <a:pt x="17" y="4"/>
                    </a:lnTo>
                    <a:lnTo>
                      <a:pt x="14" y="0"/>
                    </a:lnTo>
                    <a:lnTo>
                      <a:pt x="11" y="1"/>
                    </a:lnTo>
                    <a:lnTo>
                      <a:pt x="3" y="0"/>
                    </a:lnTo>
                    <a:lnTo>
                      <a:pt x="0" y="1"/>
                    </a:lnTo>
                    <a:lnTo>
                      <a:pt x="1" y="4"/>
                    </a:lnTo>
                    <a:lnTo>
                      <a:pt x="3" y="9"/>
                    </a:lnTo>
                    <a:lnTo>
                      <a:pt x="4" y="9"/>
                    </a:lnTo>
                    <a:lnTo>
                      <a:pt x="6"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1" name="Freeform 1703">
                <a:extLst>
                  <a:ext uri="{FF2B5EF4-FFF2-40B4-BE49-F238E27FC236}">
                    <a16:creationId xmlns:a16="http://schemas.microsoft.com/office/drawing/2014/main" id="{B079924A-C98F-A283-0E9E-D979F32898AD}"/>
                  </a:ext>
                </a:extLst>
              </p:cNvPr>
              <p:cNvSpPr>
                <a:spLocks/>
              </p:cNvSpPr>
              <p:nvPr/>
            </p:nvSpPr>
            <p:spPr bwMode="auto">
              <a:xfrm>
                <a:off x="6149975" y="2362200"/>
                <a:ext cx="26988" cy="15875"/>
              </a:xfrm>
              <a:custGeom>
                <a:avLst/>
                <a:gdLst/>
                <a:ahLst/>
                <a:cxnLst>
                  <a:cxn ang="0">
                    <a:pos x="6" y="10"/>
                  </a:cxn>
                  <a:cxn ang="0">
                    <a:pos x="7" y="8"/>
                  </a:cxn>
                  <a:cxn ang="0">
                    <a:pos x="8" y="8"/>
                  </a:cxn>
                  <a:cxn ang="0">
                    <a:pos x="12" y="10"/>
                  </a:cxn>
                  <a:cxn ang="0">
                    <a:pos x="14" y="8"/>
                  </a:cxn>
                  <a:cxn ang="0">
                    <a:pos x="17" y="6"/>
                  </a:cxn>
                  <a:cxn ang="0">
                    <a:pos x="17" y="5"/>
                  </a:cxn>
                  <a:cxn ang="0">
                    <a:pos x="17" y="4"/>
                  </a:cxn>
                  <a:cxn ang="0">
                    <a:pos x="14" y="0"/>
                  </a:cxn>
                  <a:cxn ang="0">
                    <a:pos x="11" y="1"/>
                  </a:cxn>
                  <a:cxn ang="0">
                    <a:pos x="3" y="0"/>
                  </a:cxn>
                  <a:cxn ang="0">
                    <a:pos x="0" y="1"/>
                  </a:cxn>
                  <a:cxn ang="0">
                    <a:pos x="1" y="4"/>
                  </a:cxn>
                  <a:cxn ang="0">
                    <a:pos x="3" y="9"/>
                  </a:cxn>
                  <a:cxn ang="0">
                    <a:pos x="4" y="9"/>
                  </a:cxn>
                  <a:cxn ang="0">
                    <a:pos x="6" y="10"/>
                  </a:cxn>
                </a:cxnLst>
                <a:rect l="0" t="0" r="r" b="b"/>
                <a:pathLst>
                  <a:path w="17" h="10">
                    <a:moveTo>
                      <a:pt x="6" y="10"/>
                    </a:moveTo>
                    <a:lnTo>
                      <a:pt x="7" y="8"/>
                    </a:lnTo>
                    <a:lnTo>
                      <a:pt x="8" y="8"/>
                    </a:lnTo>
                    <a:lnTo>
                      <a:pt x="12" y="10"/>
                    </a:lnTo>
                    <a:lnTo>
                      <a:pt x="14" y="8"/>
                    </a:lnTo>
                    <a:lnTo>
                      <a:pt x="17" y="6"/>
                    </a:lnTo>
                    <a:lnTo>
                      <a:pt x="17" y="5"/>
                    </a:lnTo>
                    <a:lnTo>
                      <a:pt x="17" y="4"/>
                    </a:lnTo>
                    <a:lnTo>
                      <a:pt x="14" y="0"/>
                    </a:lnTo>
                    <a:lnTo>
                      <a:pt x="11" y="1"/>
                    </a:lnTo>
                    <a:lnTo>
                      <a:pt x="3" y="0"/>
                    </a:lnTo>
                    <a:lnTo>
                      <a:pt x="0" y="1"/>
                    </a:lnTo>
                    <a:lnTo>
                      <a:pt x="1" y="4"/>
                    </a:lnTo>
                    <a:lnTo>
                      <a:pt x="3" y="9"/>
                    </a:lnTo>
                    <a:lnTo>
                      <a:pt x="4" y="9"/>
                    </a:lnTo>
                    <a:lnTo>
                      <a:pt x="6"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2" name="Freeform 1704">
                <a:extLst>
                  <a:ext uri="{FF2B5EF4-FFF2-40B4-BE49-F238E27FC236}">
                    <a16:creationId xmlns:a16="http://schemas.microsoft.com/office/drawing/2014/main" id="{95C99C3F-AD91-DF62-74D2-DA7FDA9B1473}"/>
                  </a:ext>
                </a:extLst>
              </p:cNvPr>
              <p:cNvSpPr>
                <a:spLocks/>
              </p:cNvSpPr>
              <p:nvPr/>
            </p:nvSpPr>
            <p:spPr bwMode="auto">
              <a:xfrm>
                <a:off x="6032500" y="2451100"/>
                <a:ext cx="150813" cy="146050"/>
              </a:xfrm>
              <a:custGeom>
                <a:avLst/>
                <a:gdLst/>
                <a:ahLst/>
                <a:cxnLst>
                  <a:cxn ang="0">
                    <a:pos x="24" y="92"/>
                  </a:cxn>
                  <a:cxn ang="0">
                    <a:pos x="27" y="88"/>
                  </a:cxn>
                  <a:cxn ang="0">
                    <a:pos x="30" y="80"/>
                  </a:cxn>
                  <a:cxn ang="0">
                    <a:pos x="35" y="56"/>
                  </a:cxn>
                  <a:cxn ang="0">
                    <a:pos x="40" y="51"/>
                  </a:cxn>
                  <a:cxn ang="0">
                    <a:pos x="45" y="47"/>
                  </a:cxn>
                  <a:cxn ang="0">
                    <a:pos x="51" y="50"/>
                  </a:cxn>
                  <a:cxn ang="0">
                    <a:pos x="54" y="46"/>
                  </a:cxn>
                  <a:cxn ang="0">
                    <a:pos x="57" y="48"/>
                  </a:cxn>
                  <a:cxn ang="0">
                    <a:pos x="61" y="45"/>
                  </a:cxn>
                  <a:cxn ang="0">
                    <a:pos x="66" y="44"/>
                  </a:cxn>
                  <a:cxn ang="0">
                    <a:pos x="69" y="41"/>
                  </a:cxn>
                  <a:cxn ang="0">
                    <a:pos x="69" y="36"/>
                  </a:cxn>
                  <a:cxn ang="0">
                    <a:pos x="70" y="35"/>
                  </a:cxn>
                  <a:cxn ang="0">
                    <a:pos x="74" y="36"/>
                  </a:cxn>
                  <a:cxn ang="0">
                    <a:pos x="75" y="31"/>
                  </a:cxn>
                  <a:cxn ang="0">
                    <a:pos x="77" y="30"/>
                  </a:cxn>
                  <a:cxn ang="0">
                    <a:pos x="81" y="31"/>
                  </a:cxn>
                  <a:cxn ang="0">
                    <a:pos x="85" y="25"/>
                  </a:cxn>
                  <a:cxn ang="0">
                    <a:pos x="83" y="21"/>
                  </a:cxn>
                  <a:cxn ang="0">
                    <a:pos x="87" y="16"/>
                  </a:cxn>
                  <a:cxn ang="0">
                    <a:pos x="91" y="16"/>
                  </a:cxn>
                  <a:cxn ang="0">
                    <a:pos x="95" y="15"/>
                  </a:cxn>
                  <a:cxn ang="0">
                    <a:pos x="93" y="11"/>
                  </a:cxn>
                  <a:cxn ang="0">
                    <a:pos x="87" y="7"/>
                  </a:cxn>
                  <a:cxn ang="0">
                    <a:pos x="82" y="7"/>
                  </a:cxn>
                  <a:cxn ang="0">
                    <a:pos x="72" y="1"/>
                  </a:cxn>
                  <a:cxn ang="0">
                    <a:pos x="65" y="0"/>
                  </a:cxn>
                  <a:cxn ang="0">
                    <a:pos x="59" y="2"/>
                  </a:cxn>
                  <a:cxn ang="0">
                    <a:pos x="50" y="5"/>
                  </a:cxn>
                  <a:cxn ang="0">
                    <a:pos x="46" y="1"/>
                  </a:cxn>
                  <a:cxn ang="0">
                    <a:pos x="41" y="2"/>
                  </a:cxn>
                  <a:cxn ang="0">
                    <a:pos x="34" y="6"/>
                  </a:cxn>
                  <a:cxn ang="0">
                    <a:pos x="26" y="7"/>
                  </a:cxn>
                  <a:cxn ang="0">
                    <a:pos x="25" y="19"/>
                  </a:cxn>
                  <a:cxn ang="0">
                    <a:pos x="21" y="17"/>
                  </a:cxn>
                  <a:cxn ang="0">
                    <a:pos x="19" y="20"/>
                  </a:cxn>
                  <a:cxn ang="0">
                    <a:pos x="16" y="27"/>
                  </a:cxn>
                  <a:cxn ang="0">
                    <a:pos x="14" y="24"/>
                  </a:cxn>
                  <a:cxn ang="0">
                    <a:pos x="10" y="21"/>
                  </a:cxn>
                  <a:cxn ang="0">
                    <a:pos x="4" y="24"/>
                  </a:cxn>
                  <a:cxn ang="0">
                    <a:pos x="6" y="27"/>
                  </a:cxn>
                  <a:cxn ang="0">
                    <a:pos x="11" y="40"/>
                  </a:cxn>
                  <a:cxn ang="0">
                    <a:pos x="5" y="41"/>
                  </a:cxn>
                  <a:cxn ang="0">
                    <a:pos x="3" y="48"/>
                  </a:cxn>
                  <a:cxn ang="0">
                    <a:pos x="9" y="51"/>
                  </a:cxn>
                  <a:cxn ang="0">
                    <a:pos x="14" y="50"/>
                  </a:cxn>
                  <a:cxn ang="0">
                    <a:pos x="16" y="56"/>
                  </a:cxn>
                  <a:cxn ang="0">
                    <a:pos x="23" y="60"/>
                  </a:cxn>
                  <a:cxn ang="0">
                    <a:pos x="25" y="60"/>
                  </a:cxn>
                  <a:cxn ang="0">
                    <a:pos x="29" y="63"/>
                  </a:cxn>
                  <a:cxn ang="0">
                    <a:pos x="27" y="70"/>
                  </a:cxn>
                  <a:cxn ang="0">
                    <a:pos x="21" y="70"/>
                  </a:cxn>
                  <a:cxn ang="0">
                    <a:pos x="18" y="85"/>
                  </a:cxn>
                  <a:cxn ang="0">
                    <a:pos x="21" y="92"/>
                  </a:cxn>
                </a:cxnLst>
                <a:rect l="0" t="0" r="r" b="b"/>
                <a:pathLst>
                  <a:path w="95" h="92">
                    <a:moveTo>
                      <a:pt x="21" y="92"/>
                    </a:moveTo>
                    <a:lnTo>
                      <a:pt x="24" y="92"/>
                    </a:lnTo>
                    <a:lnTo>
                      <a:pt x="25" y="91"/>
                    </a:lnTo>
                    <a:lnTo>
                      <a:pt x="27" y="88"/>
                    </a:lnTo>
                    <a:lnTo>
                      <a:pt x="30" y="82"/>
                    </a:lnTo>
                    <a:lnTo>
                      <a:pt x="30" y="80"/>
                    </a:lnTo>
                    <a:lnTo>
                      <a:pt x="31" y="70"/>
                    </a:lnTo>
                    <a:lnTo>
                      <a:pt x="35" y="56"/>
                    </a:lnTo>
                    <a:lnTo>
                      <a:pt x="37" y="53"/>
                    </a:lnTo>
                    <a:lnTo>
                      <a:pt x="40" y="51"/>
                    </a:lnTo>
                    <a:lnTo>
                      <a:pt x="42" y="48"/>
                    </a:lnTo>
                    <a:lnTo>
                      <a:pt x="45" y="47"/>
                    </a:lnTo>
                    <a:lnTo>
                      <a:pt x="46" y="48"/>
                    </a:lnTo>
                    <a:lnTo>
                      <a:pt x="51" y="50"/>
                    </a:lnTo>
                    <a:lnTo>
                      <a:pt x="54" y="46"/>
                    </a:lnTo>
                    <a:lnTo>
                      <a:pt x="54" y="46"/>
                    </a:lnTo>
                    <a:lnTo>
                      <a:pt x="56" y="48"/>
                    </a:lnTo>
                    <a:lnTo>
                      <a:pt x="57" y="48"/>
                    </a:lnTo>
                    <a:lnTo>
                      <a:pt x="61" y="50"/>
                    </a:lnTo>
                    <a:lnTo>
                      <a:pt x="61" y="45"/>
                    </a:lnTo>
                    <a:lnTo>
                      <a:pt x="62" y="44"/>
                    </a:lnTo>
                    <a:lnTo>
                      <a:pt x="66" y="44"/>
                    </a:lnTo>
                    <a:lnTo>
                      <a:pt x="67" y="42"/>
                    </a:lnTo>
                    <a:lnTo>
                      <a:pt x="69" y="41"/>
                    </a:lnTo>
                    <a:lnTo>
                      <a:pt x="70" y="40"/>
                    </a:lnTo>
                    <a:lnTo>
                      <a:pt x="69" y="36"/>
                    </a:lnTo>
                    <a:lnTo>
                      <a:pt x="70" y="35"/>
                    </a:lnTo>
                    <a:lnTo>
                      <a:pt x="70" y="35"/>
                    </a:lnTo>
                    <a:lnTo>
                      <a:pt x="72" y="36"/>
                    </a:lnTo>
                    <a:lnTo>
                      <a:pt x="74" y="36"/>
                    </a:lnTo>
                    <a:lnTo>
                      <a:pt x="74" y="35"/>
                    </a:lnTo>
                    <a:lnTo>
                      <a:pt x="75" y="31"/>
                    </a:lnTo>
                    <a:lnTo>
                      <a:pt x="76" y="30"/>
                    </a:lnTo>
                    <a:lnTo>
                      <a:pt x="77" y="30"/>
                    </a:lnTo>
                    <a:lnTo>
                      <a:pt x="80" y="31"/>
                    </a:lnTo>
                    <a:lnTo>
                      <a:pt x="81" y="31"/>
                    </a:lnTo>
                    <a:lnTo>
                      <a:pt x="82" y="30"/>
                    </a:lnTo>
                    <a:lnTo>
                      <a:pt x="85" y="25"/>
                    </a:lnTo>
                    <a:lnTo>
                      <a:pt x="83" y="24"/>
                    </a:lnTo>
                    <a:lnTo>
                      <a:pt x="83" y="21"/>
                    </a:lnTo>
                    <a:lnTo>
                      <a:pt x="86" y="19"/>
                    </a:lnTo>
                    <a:lnTo>
                      <a:pt x="87" y="16"/>
                    </a:lnTo>
                    <a:lnTo>
                      <a:pt x="88" y="15"/>
                    </a:lnTo>
                    <a:lnTo>
                      <a:pt x="91" y="16"/>
                    </a:lnTo>
                    <a:lnTo>
                      <a:pt x="93" y="15"/>
                    </a:lnTo>
                    <a:lnTo>
                      <a:pt x="95" y="15"/>
                    </a:lnTo>
                    <a:lnTo>
                      <a:pt x="95" y="14"/>
                    </a:lnTo>
                    <a:lnTo>
                      <a:pt x="93" y="11"/>
                    </a:lnTo>
                    <a:lnTo>
                      <a:pt x="91" y="9"/>
                    </a:lnTo>
                    <a:lnTo>
                      <a:pt x="87" y="7"/>
                    </a:lnTo>
                    <a:lnTo>
                      <a:pt x="86" y="9"/>
                    </a:lnTo>
                    <a:lnTo>
                      <a:pt x="82" y="7"/>
                    </a:lnTo>
                    <a:lnTo>
                      <a:pt x="81" y="4"/>
                    </a:lnTo>
                    <a:lnTo>
                      <a:pt x="72" y="1"/>
                    </a:lnTo>
                    <a:lnTo>
                      <a:pt x="69" y="0"/>
                    </a:lnTo>
                    <a:lnTo>
                      <a:pt x="65" y="0"/>
                    </a:lnTo>
                    <a:lnTo>
                      <a:pt x="61" y="1"/>
                    </a:lnTo>
                    <a:lnTo>
                      <a:pt x="59" y="2"/>
                    </a:lnTo>
                    <a:lnTo>
                      <a:pt x="57" y="5"/>
                    </a:lnTo>
                    <a:lnTo>
                      <a:pt x="50" y="5"/>
                    </a:lnTo>
                    <a:lnTo>
                      <a:pt x="49" y="2"/>
                    </a:lnTo>
                    <a:lnTo>
                      <a:pt x="46" y="1"/>
                    </a:lnTo>
                    <a:lnTo>
                      <a:pt x="45" y="0"/>
                    </a:lnTo>
                    <a:lnTo>
                      <a:pt x="41" y="2"/>
                    </a:lnTo>
                    <a:lnTo>
                      <a:pt x="37" y="5"/>
                    </a:lnTo>
                    <a:lnTo>
                      <a:pt x="34" y="6"/>
                    </a:lnTo>
                    <a:lnTo>
                      <a:pt x="27" y="6"/>
                    </a:lnTo>
                    <a:lnTo>
                      <a:pt x="26" y="7"/>
                    </a:lnTo>
                    <a:lnTo>
                      <a:pt x="27" y="17"/>
                    </a:lnTo>
                    <a:lnTo>
                      <a:pt x="25" y="19"/>
                    </a:lnTo>
                    <a:lnTo>
                      <a:pt x="24" y="19"/>
                    </a:lnTo>
                    <a:lnTo>
                      <a:pt x="21" y="17"/>
                    </a:lnTo>
                    <a:lnTo>
                      <a:pt x="20" y="17"/>
                    </a:lnTo>
                    <a:lnTo>
                      <a:pt x="19" y="20"/>
                    </a:lnTo>
                    <a:lnTo>
                      <a:pt x="18" y="26"/>
                    </a:lnTo>
                    <a:lnTo>
                      <a:pt x="16" y="27"/>
                    </a:lnTo>
                    <a:lnTo>
                      <a:pt x="15" y="27"/>
                    </a:lnTo>
                    <a:lnTo>
                      <a:pt x="14" y="24"/>
                    </a:lnTo>
                    <a:lnTo>
                      <a:pt x="11" y="22"/>
                    </a:lnTo>
                    <a:lnTo>
                      <a:pt x="10" y="21"/>
                    </a:lnTo>
                    <a:lnTo>
                      <a:pt x="6" y="20"/>
                    </a:lnTo>
                    <a:lnTo>
                      <a:pt x="4" y="24"/>
                    </a:lnTo>
                    <a:lnTo>
                      <a:pt x="5" y="26"/>
                    </a:lnTo>
                    <a:lnTo>
                      <a:pt x="6" y="27"/>
                    </a:lnTo>
                    <a:lnTo>
                      <a:pt x="13" y="37"/>
                    </a:lnTo>
                    <a:lnTo>
                      <a:pt x="11" y="40"/>
                    </a:lnTo>
                    <a:lnTo>
                      <a:pt x="8" y="42"/>
                    </a:lnTo>
                    <a:lnTo>
                      <a:pt x="5" y="41"/>
                    </a:lnTo>
                    <a:lnTo>
                      <a:pt x="0" y="47"/>
                    </a:lnTo>
                    <a:lnTo>
                      <a:pt x="3" y="48"/>
                    </a:lnTo>
                    <a:lnTo>
                      <a:pt x="5" y="50"/>
                    </a:lnTo>
                    <a:lnTo>
                      <a:pt x="9" y="51"/>
                    </a:lnTo>
                    <a:lnTo>
                      <a:pt x="11" y="50"/>
                    </a:lnTo>
                    <a:lnTo>
                      <a:pt x="14" y="50"/>
                    </a:lnTo>
                    <a:lnTo>
                      <a:pt x="15" y="51"/>
                    </a:lnTo>
                    <a:lnTo>
                      <a:pt x="16" y="56"/>
                    </a:lnTo>
                    <a:lnTo>
                      <a:pt x="20" y="57"/>
                    </a:lnTo>
                    <a:lnTo>
                      <a:pt x="23" y="60"/>
                    </a:lnTo>
                    <a:lnTo>
                      <a:pt x="23" y="60"/>
                    </a:lnTo>
                    <a:lnTo>
                      <a:pt x="25" y="60"/>
                    </a:lnTo>
                    <a:lnTo>
                      <a:pt x="26" y="60"/>
                    </a:lnTo>
                    <a:lnTo>
                      <a:pt x="29" y="63"/>
                    </a:lnTo>
                    <a:lnTo>
                      <a:pt x="29" y="66"/>
                    </a:lnTo>
                    <a:lnTo>
                      <a:pt x="27" y="70"/>
                    </a:lnTo>
                    <a:lnTo>
                      <a:pt x="26" y="70"/>
                    </a:lnTo>
                    <a:lnTo>
                      <a:pt x="21" y="70"/>
                    </a:lnTo>
                    <a:lnTo>
                      <a:pt x="20" y="72"/>
                    </a:lnTo>
                    <a:lnTo>
                      <a:pt x="18" y="85"/>
                    </a:lnTo>
                    <a:lnTo>
                      <a:pt x="18" y="90"/>
                    </a:lnTo>
                    <a:lnTo>
                      <a:pt x="21" y="9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3" name="Freeform 1705">
                <a:extLst>
                  <a:ext uri="{FF2B5EF4-FFF2-40B4-BE49-F238E27FC236}">
                    <a16:creationId xmlns:a16="http://schemas.microsoft.com/office/drawing/2014/main" id="{664DDE73-89E7-DA7B-DF19-640A1D22E01C}"/>
                  </a:ext>
                </a:extLst>
              </p:cNvPr>
              <p:cNvSpPr>
                <a:spLocks/>
              </p:cNvSpPr>
              <p:nvPr/>
            </p:nvSpPr>
            <p:spPr bwMode="auto">
              <a:xfrm>
                <a:off x="6032500" y="2451100"/>
                <a:ext cx="150813" cy="146050"/>
              </a:xfrm>
              <a:custGeom>
                <a:avLst/>
                <a:gdLst/>
                <a:ahLst/>
                <a:cxnLst>
                  <a:cxn ang="0">
                    <a:pos x="24" y="92"/>
                  </a:cxn>
                  <a:cxn ang="0">
                    <a:pos x="27" y="88"/>
                  </a:cxn>
                  <a:cxn ang="0">
                    <a:pos x="30" y="80"/>
                  </a:cxn>
                  <a:cxn ang="0">
                    <a:pos x="35" y="56"/>
                  </a:cxn>
                  <a:cxn ang="0">
                    <a:pos x="40" y="51"/>
                  </a:cxn>
                  <a:cxn ang="0">
                    <a:pos x="45" y="47"/>
                  </a:cxn>
                  <a:cxn ang="0">
                    <a:pos x="51" y="50"/>
                  </a:cxn>
                  <a:cxn ang="0">
                    <a:pos x="54" y="46"/>
                  </a:cxn>
                  <a:cxn ang="0">
                    <a:pos x="57" y="48"/>
                  </a:cxn>
                  <a:cxn ang="0">
                    <a:pos x="61" y="45"/>
                  </a:cxn>
                  <a:cxn ang="0">
                    <a:pos x="66" y="44"/>
                  </a:cxn>
                  <a:cxn ang="0">
                    <a:pos x="69" y="41"/>
                  </a:cxn>
                  <a:cxn ang="0">
                    <a:pos x="69" y="36"/>
                  </a:cxn>
                  <a:cxn ang="0">
                    <a:pos x="70" y="35"/>
                  </a:cxn>
                  <a:cxn ang="0">
                    <a:pos x="74" y="36"/>
                  </a:cxn>
                  <a:cxn ang="0">
                    <a:pos x="75" y="31"/>
                  </a:cxn>
                  <a:cxn ang="0">
                    <a:pos x="77" y="30"/>
                  </a:cxn>
                  <a:cxn ang="0">
                    <a:pos x="81" y="31"/>
                  </a:cxn>
                  <a:cxn ang="0">
                    <a:pos x="85" y="25"/>
                  </a:cxn>
                  <a:cxn ang="0">
                    <a:pos x="83" y="21"/>
                  </a:cxn>
                  <a:cxn ang="0">
                    <a:pos x="87" y="16"/>
                  </a:cxn>
                  <a:cxn ang="0">
                    <a:pos x="91" y="16"/>
                  </a:cxn>
                  <a:cxn ang="0">
                    <a:pos x="95" y="15"/>
                  </a:cxn>
                  <a:cxn ang="0">
                    <a:pos x="93" y="11"/>
                  </a:cxn>
                  <a:cxn ang="0">
                    <a:pos x="87" y="7"/>
                  </a:cxn>
                  <a:cxn ang="0">
                    <a:pos x="82" y="7"/>
                  </a:cxn>
                  <a:cxn ang="0">
                    <a:pos x="72" y="1"/>
                  </a:cxn>
                  <a:cxn ang="0">
                    <a:pos x="65" y="0"/>
                  </a:cxn>
                  <a:cxn ang="0">
                    <a:pos x="59" y="2"/>
                  </a:cxn>
                  <a:cxn ang="0">
                    <a:pos x="50" y="5"/>
                  </a:cxn>
                  <a:cxn ang="0">
                    <a:pos x="46" y="1"/>
                  </a:cxn>
                  <a:cxn ang="0">
                    <a:pos x="41" y="2"/>
                  </a:cxn>
                  <a:cxn ang="0">
                    <a:pos x="34" y="6"/>
                  </a:cxn>
                  <a:cxn ang="0">
                    <a:pos x="26" y="7"/>
                  </a:cxn>
                  <a:cxn ang="0">
                    <a:pos x="25" y="19"/>
                  </a:cxn>
                  <a:cxn ang="0">
                    <a:pos x="21" y="17"/>
                  </a:cxn>
                  <a:cxn ang="0">
                    <a:pos x="19" y="20"/>
                  </a:cxn>
                  <a:cxn ang="0">
                    <a:pos x="16" y="27"/>
                  </a:cxn>
                  <a:cxn ang="0">
                    <a:pos x="14" y="24"/>
                  </a:cxn>
                  <a:cxn ang="0">
                    <a:pos x="10" y="21"/>
                  </a:cxn>
                  <a:cxn ang="0">
                    <a:pos x="4" y="24"/>
                  </a:cxn>
                  <a:cxn ang="0">
                    <a:pos x="6" y="27"/>
                  </a:cxn>
                  <a:cxn ang="0">
                    <a:pos x="11" y="40"/>
                  </a:cxn>
                  <a:cxn ang="0">
                    <a:pos x="5" y="41"/>
                  </a:cxn>
                  <a:cxn ang="0">
                    <a:pos x="3" y="48"/>
                  </a:cxn>
                  <a:cxn ang="0">
                    <a:pos x="9" y="51"/>
                  </a:cxn>
                  <a:cxn ang="0">
                    <a:pos x="14" y="50"/>
                  </a:cxn>
                  <a:cxn ang="0">
                    <a:pos x="16" y="56"/>
                  </a:cxn>
                  <a:cxn ang="0">
                    <a:pos x="23" y="60"/>
                  </a:cxn>
                  <a:cxn ang="0">
                    <a:pos x="25" y="60"/>
                  </a:cxn>
                  <a:cxn ang="0">
                    <a:pos x="29" y="63"/>
                  </a:cxn>
                  <a:cxn ang="0">
                    <a:pos x="27" y="70"/>
                  </a:cxn>
                  <a:cxn ang="0">
                    <a:pos x="21" y="70"/>
                  </a:cxn>
                  <a:cxn ang="0">
                    <a:pos x="18" y="85"/>
                  </a:cxn>
                  <a:cxn ang="0">
                    <a:pos x="21" y="92"/>
                  </a:cxn>
                </a:cxnLst>
                <a:rect l="0" t="0" r="r" b="b"/>
                <a:pathLst>
                  <a:path w="95" h="92">
                    <a:moveTo>
                      <a:pt x="21" y="92"/>
                    </a:moveTo>
                    <a:lnTo>
                      <a:pt x="24" y="92"/>
                    </a:lnTo>
                    <a:lnTo>
                      <a:pt x="25" y="91"/>
                    </a:lnTo>
                    <a:lnTo>
                      <a:pt x="27" y="88"/>
                    </a:lnTo>
                    <a:lnTo>
                      <a:pt x="30" y="82"/>
                    </a:lnTo>
                    <a:lnTo>
                      <a:pt x="30" y="80"/>
                    </a:lnTo>
                    <a:lnTo>
                      <a:pt x="31" y="70"/>
                    </a:lnTo>
                    <a:lnTo>
                      <a:pt x="35" y="56"/>
                    </a:lnTo>
                    <a:lnTo>
                      <a:pt x="37" y="53"/>
                    </a:lnTo>
                    <a:lnTo>
                      <a:pt x="40" y="51"/>
                    </a:lnTo>
                    <a:lnTo>
                      <a:pt x="42" y="48"/>
                    </a:lnTo>
                    <a:lnTo>
                      <a:pt x="45" y="47"/>
                    </a:lnTo>
                    <a:lnTo>
                      <a:pt x="46" y="48"/>
                    </a:lnTo>
                    <a:lnTo>
                      <a:pt x="51" y="50"/>
                    </a:lnTo>
                    <a:lnTo>
                      <a:pt x="54" y="46"/>
                    </a:lnTo>
                    <a:lnTo>
                      <a:pt x="54" y="46"/>
                    </a:lnTo>
                    <a:lnTo>
                      <a:pt x="56" y="48"/>
                    </a:lnTo>
                    <a:lnTo>
                      <a:pt x="57" y="48"/>
                    </a:lnTo>
                    <a:lnTo>
                      <a:pt x="61" y="50"/>
                    </a:lnTo>
                    <a:lnTo>
                      <a:pt x="61" y="45"/>
                    </a:lnTo>
                    <a:lnTo>
                      <a:pt x="62" y="44"/>
                    </a:lnTo>
                    <a:lnTo>
                      <a:pt x="66" y="44"/>
                    </a:lnTo>
                    <a:lnTo>
                      <a:pt x="67" y="42"/>
                    </a:lnTo>
                    <a:lnTo>
                      <a:pt x="69" y="41"/>
                    </a:lnTo>
                    <a:lnTo>
                      <a:pt x="70" y="40"/>
                    </a:lnTo>
                    <a:lnTo>
                      <a:pt x="69" y="36"/>
                    </a:lnTo>
                    <a:lnTo>
                      <a:pt x="70" y="35"/>
                    </a:lnTo>
                    <a:lnTo>
                      <a:pt x="70" y="35"/>
                    </a:lnTo>
                    <a:lnTo>
                      <a:pt x="72" y="36"/>
                    </a:lnTo>
                    <a:lnTo>
                      <a:pt x="74" y="36"/>
                    </a:lnTo>
                    <a:lnTo>
                      <a:pt x="74" y="35"/>
                    </a:lnTo>
                    <a:lnTo>
                      <a:pt x="75" y="31"/>
                    </a:lnTo>
                    <a:lnTo>
                      <a:pt x="76" y="30"/>
                    </a:lnTo>
                    <a:lnTo>
                      <a:pt x="77" y="30"/>
                    </a:lnTo>
                    <a:lnTo>
                      <a:pt x="80" y="31"/>
                    </a:lnTo>
                    <a:lnTo>
                      <a:pt x="81" y="31"/>
                    </a:lnTo>
                    <a:lnTo>
                      <a:pt x="82" y="30"/>
                    </a:lnTo>
                    <a:lnTo>
                      <a:pt x="85" y="25"/>
                    </a:lnTo>
                    <a:lnTo>
                      <a:pt x="83" y="24"/>
                    </a:lnTo>
                    <a:lnTo>
                      <a:pt x="83" y="21"/>
                    </a:lnTo>
                    <a:lnTo>
                      <a:pt x="86" y="19"/>
                    </a:lnTo>
                    <a:lnTo>
                      <a:pt x="87" y="16"/>
                    </a:lnTo>
                    <a:lnTo>
                      <a:pt x="88" y="15"/>
                    </a:lnTo>
                    <a:lnTo>
                      <a:pt x="91" y="16"/>
                    </a:lnTo>
                    <a:lnTo>
                      <a:pt x="93" y="15"/>
                    </a:lnTo>
                    <a:lnTo>
                      <a:pt x="95" y="15"/>
                    </a:lnTo>
                    <a:lnTo>
                      <a:pt x="95" y="14"/>
                    </a:lnTo>
                    <a:lnTo>
                      <a:pt x="93" y="11"/>
                    </a:lnTo>
                    <a:lnTo>
                      <a:pt x="91" y="9"/>
                    </a:lnTo>
                    <a:lnTo>
                      <a:pt x="87" y="7"/>
                    </a:lnTo>
                    <a:lnTo>
                      <a:pt x="86" y="9"/>
                    </a:lnTo>
                    <a:lnTo>
                      <a:pt x="82" y="7"/>
                    </a:lnTo>
                    <a:lnTo>
                      <a:pt x="81" y="4"/>
                    </a:lnTo>
                    <a:lnTo>
                      <a:pt x="72" y="1"/>
                    </a:lnTo>
                    <a:lnTo>
                      <a:pt x="69" y="0"/>
                    </a:lnTo>
                    <a:lnTo>
                      <a:pt x="65" y="0"/>
                    </a:lnTo>
                    <a:lnTo>
                      <a:pt x="61" y="1"/>
                    </a:lnTo>
                    <a:lnTo>
                      <a:pt x="59" y="2"/>
                    </a:lnTo>
                    <a:lnTo>
                      <a:pt x="57" y="5"/>
                    </a:lnTo>
                    <a:lnTo>
                      <a:pt x="50" y="5"/>
                    </a:lnTo>
                    <a:lnTo>
                      <a:pt x="49" y="2"/>
                    </a:lnTo>
                    <a:lnTo>
                      <a:pt x="46" y="1"/>
                    </a:lnTo>
                    <a:lnTo>
                      <a:pt x="45" y="0"/>
                    </a:lnTo>
                    <a:lnTo>
                      <a:pt x="41" y="2"/>
                    </a:lnTo>
                    <a:lnTo>
                      <a:pt x="37" y="5"/>
                    </a:lnTo>
                    <a:lnTo>
                      <a:pt x="34" y="6"/>
                    </a:lnTo>
                    <a:lnTo>
                      <a:pt x="27" y="6"/>
                    </a:lnTo>
                    <a:lnTo>
                      <a:pt x="26" y="7"/>
                    </a:lnTo>
                    <a:lnTo>
                      <a:pt x="27" y="17"/>
                    </a:lnTo>
                    <a:lnTo>
                      <a:pt x="25" y="19"/>
                    </a:lnTo>
                    <a:lnTo>
                      <a:pt x="24" y="19"/>
                    </a:lnTo>
                    <a:lnTo>
                      <a:pt x="21" y="17"/>
                    </a:lnTo>
                    <a:lnTo>
                      <a:pt x="20" y="17"/>
                    </a:lnTo>
                    <a:lnTo>
                      <a:pt x="19" y="20"/>
                    </a:lnTo>
                    <a:lnTo>
                      <a:pt x="18" y="26"/>
                    </a:lnTo>
                    <a:lnTo>
                      <a:pt x="16" y="27"/>
                    </a:lnTo>
                    <a:lnTo>
                      <a:pt x="15" y="27"/>
                    </a:lnTo>
                    <a:lnTo>
                      <a:pt x="14" y="24"/>
                    </a:lnTo>
                    <a:lnTo>
                      <a:pt x="11" y="22"/>
                    </a:lnTo>
                    <a:lnTo>
                      <a:pt x="10" y="21"/>
                    </a:lnTo>
                    <a:lnTo>
                      <a:pt x="6" y="20"/>
                    </a:lnTo>
                    <a:lnTo>
                      <a:pt x="4" y="24"/>
                    </a:lnTo>
                    <a:lnTo>
                      <a:pt x="5" y="26"/>
                    </a:lnTo>
                    <a:lnTo>
                      <a:pt x="6" y="27"/>
                    </a:lnTo>
                    <a:lnTo>
                      <a:pt x="13" y="37"/>
                    </a:lnTo>
                    <a:lnTo>
                      <a:pt x="11" y="40"/>
                    </a:lnTo>
                    <a:lnTo>
                      <a:pt x="8" y="42"/>
                    </a:lnTo>
                    <a:lnTo>
                      <a:pt x="5" y="41"/>
                    </a:lnTo>
                    <a:lnTo>
                      <a:pt x="0" y="47"/>
                    </a:lnTo>
                    <a:lnTo>
                      <a:pt x="3" y="48"/>
                    </a:lnTo>
                    <a:lnTo>
                      <a:pt x="5" y="50"/>
                    </a:lnTo>
                    <a:lnTo>
                      <a:pt x="9" y="51"/>
                    </a:lnTo>
                    <a:lnTo>
                      <a:pt x="11" y="50"/>
                    </a:lnTo>
                    <a:lnTo>
                      <a:pt x="14" y="50"/>
                    </a:lnTo>
                    <a:lnTo>
                      <a:pt x="15" y="51"/>
                    </a:lnTo>
                    <a:lnTo>
                      <a:pt x="16" y="56"/>
                    </a:lnTo>
                    <a:lnTo>
                      <a:pt x="20" y="57"/>
                    </a:lnTo>
                    <a:lnTo>
                      <a:pt x="23" y="60"/>
                    </a:lnTo>
                    <a:lnTo>
                      <a:pt x="23" y="60"/>
                    </a:lnTo>
                    <a:lnTo>
                      <a:pt x="25" y="60"/>
                    </a:lnTo>
                    <a:lnTo>
                      <a:pt x="26" y="60"/>
                    </a:lnTo>
                    <a:lnTo>
                      <a:pt x="29" y="63"/>
                    </a:lnTo>
                    <a:lnTo>
                      <a:pt x="29" y="66"/>
                    </a:lnTo>
                    <a:lnTo>
                      <a:pt x="27" y="70"/>
                    </a:lnTo>
                    <a:lnTo>
                      <a:pt x="26" y="70"/>
                    </a:lnTo>
                    <a:lnTo>
                      <a:pt x="21" y="70"/>
                    </a:lnTo>
                    <a:lnTo>
                      <a:pt x="20" y="72"/>
                    </a:lnTo>
                    <a:lnTo>
                      <a:pt x="18" y="85"/>
                    </a:lnTo>
                    <a:lnTo>
                      <a:pt x="18" y="90"/>
                    </a:lnTo>
                    <a:lnTo>
                      <a:pt x="21" y="9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4" name="Freeform 1706">
                <a:extLst>
                  <a:ext uri="{FF2B5EF4-FFF2-40B4-BE49-F238E27FC236}">
                    <a16:creationId xmlns:a16="http://schemas.microsoft.com/office/drawing/2014/main" id="{55AD1FA7-1861-961F-55D8-088191C9C654}"/>
                  </a:ext>
                </a:extLst>
              </p:cNvPr>
              <p:cNvSpPr>
                <a:spLocks/>
              </p:cNvSpPr>
              <p:nvPr/>
            </p:nvSpPr>
            <p:spPr bwMode="auto">
              <a:xfrm>
                <a:off x="6159500" y="2432050"/>
                <a:ext cx="28575" cy="25400"/>
              </a:xfrm>
              <a:custGeom>
                <a:avLst/>
                <a:gdLst/>
                <a:ahLst/>
                <a:cxnLst>
                  <a:cxn ang="0">
                    <a:pos x="16" y="16"/>
                  </a:cxn>
                  <a:cxn ang="0">
                    <a:pos x="18" y="16"/>
                  </a:cxn>
                  <a:cxn ang="0">
                    <a:pos x="18" y="13"/>
                  </a:cxn>
                  <a:cxn ang="0">
                    <a:pos x="18" y="12"/>
                  </a:cxn>
                  <a:cxn ang="0">
                    <a:pos x="17" y="8"/>
                  </a:cxn>
                  <a:cxn ang="0">
                    <a:pos x="17" y="3"/>
                  </a:cxn>
                  <a:cxn ang="0">
                    <a:pos x="6" y="0"/>
                  </a:cxn>
                  <a:cxn ang="0">
                    <a:pos x="3" y="1"/>
                  </a:cxn>
                  <a:cxn ang="0">
                    <a:pos x="2" y="2"/>
                  </a:cxn>
                  <a:cxn ang="0">
                    <a:pos x="2" y="7"/>
                  </a:cxn>
                  <a:cxn ang="0">
                    <a:pos x="1" y="8"/>
                  </a:cxn>
                  <a:cxn ang="0">
                    <a:pos x="0" y="10"/>
                  </a:cxn>
                  <a:cxn ang="0">
                    <a:pos x="1" y="12"/>
                  </a:cxn>
                  <a:cxn ang="0">
                    <a:pos x="5" y="12"/>
                  </a:cxn>
                  <a:cxn ang="0">
                    <a:pos x="6" y="13"/>
                  </a:cxn>
                  <a:cxn ang="0">
                    <a:pos x="8" y="14"/>
                  </a:cxn>
                  <a:cxn ang="0">
                    <a:pos x="13" y="16"/>
                  </a:cxn>
                  <a:cxn ang="0">
                    <a:pos x="16" y="16"/>
                  </a:cxn>
                </a:cxnLst>
                <a:rect l="0" t="0" r="r" b="b"/>
                <a:pathLst>
                  <a:path w="18" h="16">
                    <a:moveTo>
                      <a:pt x="16" y="16"/>
                    </a:moveTo>
                    <a:lnTo>
                      <a:pt x="18" y="16"/>
                    </a:lnTo>
                    <a:lnTo>
                      <a:pt x="18" y="13"/>
                    </a:lnTo>
                    <a:lnTo>
                      <a:pt x="18" y="12"/>
                    </a:lnTo>
                    <a:lnTo>
                      <a:pt x="17" y="8"/>
                    </a:lnTo>
                    <a:lnTo>
                      <a:pt x="17" y="3"/>
                    </a:lnTo>
                    <a:lnTo>
                      <a:pt x="6" y="0"/>
                    </a:lnTo>
                    <a:lnTo>
                      <a:pt x="3" y="1"/>
                    </a:lnTo>
                    <a:lnTo>
                      <a:pt x="2" y="2"/>
                    </a:lnTo>
                    <a:lnTo>
                      <a:pt x="2" y="7"/>
                    </a:lnTo>
                    <a:lnTo>
                      <a:pt x="1" y="8"/>
                    </a:lnTo>
                    <a:lnTo>
                      <a:pt x="0" y="10"/>
                    </a:lnTo>
                    <a:lnTo>
                      <a:pt x="1" y="12"/>
                    </a:lnTo>
                    <a:lnTo>
                      <a:pt x="5" y="12"/>
                    </a:lnTo>
                    <a:lnTo>
                      <a:pt x="6" y="13"/>
                    </a:lnTo>
                    <a:lnTo>
                      <a:pt x="8" y="14"/>
                    </a:lnTo>
                    <a:lnTo>
                      <a:pt x="13" y="16"/>
                    </a:lnTo>
                    <a:lnTo>
                      <a:pt x="16"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5" name="Freeform 1707">
                <a:extLst>
                  <a:ext uri="{FF2B5EF4-FFF2-40B4-BE49-F238E27FC236}">
                    <a16:creationId xmlns:a16="http://schemas.microsoft.com/office/drawing/2014/main" id="{46128481-5DA9-33A2-8CBF-8E2C7C371611}"/>
                  </a:ext>
                </a:extLst>
              </p:cNvPr>
              <p:cNvSpPr>
                <a:spLocks/>
              </p:cNvSpPr>
              <p:nvPr/>
            </p:nvSpPr>
            <p:spPr bwMode="auto">
              <a:xfrm>
                <a:off x="6159500" y="2432050"/>
                <a:ext cx="28575" cy="25400"/>
              </a:xfrm>
              <a:custGeom>
                <a:avLst/>
                <a:gdLst/>
                <a:ahLst/>
                <a:cxnLst>
                  <a:cxn ang="0">
                    <a:pos x="16" y="16"/>
                  </a:cxn>
                  <a:cxn ang="0">
                    <a:pos x="18" y="16"/>
                  </a:cxn>
                  <a:cxn ang="0">
                    <a:pos x="18" y="13"/>
                  </a:cxn>
                  <a:cxn ang="0">
                    <a:pos x="18" y="12"/>
                  </a:cxn>
                  <a:cxn ang="0">
                    <a:pos x="17" y="8"/>
                  </a:cxn>
                  <a:cxn ang="0">
                    <a:pos x="17" y="3"/>
                  </a:cxn>
                  <a:cxn ang="0">
                    <a:pos x="6" y="0"/>
                  </a:cxn>
                  <a:cxn ang="0">
                    <a:pos x="3" y="1"/>
                  </a:cxn>
                  <a:cxn ang="0">
                    <a:pos x="2" y="2"/>
                  </a:cxn>
                  <a:cxn ang="0">
                    <a:pos x="2" y="7"/>
                  </a:cxn>
                  <a:cxn ang="0">
                    <a:pos x="1" y="8"/>
                  </a:cxn>
                  <a:cxn ang="0">
                    <a:pos x="0" y="10"/>
                  </a:cxn>
                  <a:cxn ang="0">
                    <a:pos x="1" y="12"/>
                  </a:cxn>
                  <a:cxn ang="0">
                    <a:pos x="5" y="12"/>
                  </a:cxn>
                  <a:cxn ang="0">
                    <a:pos x="6" y="13"/>
                  </a:cxn>
                  <a:cxn ang="0">
                    <a:pos x="8" y="14"/>
                  </a:cxn>
                  <a:cxn ang="0">
                    <a:pos x="13" y="16"/>
                  </a:cxn>
                  <a:cxn ang="0">
                    <a:pos x="16" y="16"/>
                  </a:cxn>
                </a:cxnLst>
                <a:rect l="0" t="0" r="r" b="b"/>
                <a:pathLst>
                  <a:path w="18" h="16">
                    <a:moveTo>
                      <a:pt x="16" y="16"/>
                    </a:moveTo>
                    <a:lnTo>
                      <a:pt x="18" y="16"/>
                    </a:lnTo>
                    <a:lnTo>
                      <a:pt x="18" y="13"/>
                    </a:lnTo>
                    <a:lnTo>
                      <a:pt x="18" y="12"/>
                    </a:lnTo>
                    <a:lnTo>
                      <a:pt x="17" y="8"/>
                    </a:lnTo>
                    <a:lnTo>
                      <a:pt x="17" y="3"/>
                    </a:lnTo>
                    <a:lnTo>
                      <a:pt x="6" y="0"/>
                    </a:lnTo>
                    <a:lnTo>
                      <a:pt x="3" y="1"/>
                    </a:lnTo>
                    <a:lnTo>
                      <a:pt x="2" y="2"/>
                    </a:lnTo>
                    <a:lnTo>
                      <a:pt x="2" y="7"/>
                    </a:lnTo>
                    <a:lnTo>
                      <a:pt x="1" y="8"/>
                    </a:lnTo>
                    <a:lnTo>
                      <a:pt x="0" y="10"/>
                    </a:lnTo>
                    <a:lnTo>
                      <a:pt x="1" y="12"/>
                    </a:lnTo>
                    <a:lnTo>
                      <a:pt x="5" y="12"/>
                    </a:lnTo>
                    <a:lnTo>
                      <a:pt x="6" y="13"/>
                    </a:lnTo>
                    <a:lnTo>
                      <a:pt x="8" y="14"/>
                    </a:lnTo>
                    <a:lnTo>
                      <a:pt x="13" y="16"/>
                    </a:lnTo>
                    <a:lnTo>
                      <a:pt x="16"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6" name="Freeform 1708">
                <a:extLst>
                  <a:ext uri="{FF2B5EF4-FFF2-40B4-BE49-F238E27FC236}">
                    <a16:creationId xmlns:a16="http://schemas.microsoft.com/office/drawing/2014/main" id="{FB26CA17-4012-9798-F959-8138BCF0BF02}"/>
                  </a:ext>
                </a:extLst>
              </p:cNvPr>
              <p:cNvSpPr>
                <a:spLocks/>
              </p:cNvSpPr>
              <p:nvPr/>
            </p:nvSpPr>
            <p:spPr bwMode="auto">
              <a:xfrm>
                <a:off x="6159500" y="2432050"/>
                <a:ext cx="28575" cy="25400"/>
              </a:xfrm>
              <a:custGeom>
                <a:avLst/>
                <a:gdLst/>
                <a:ahLst/>
                <a:cxnLst>
                  <a:cxn ang="0">
                    <a:pos x="16" y="16"/>
                  </a:cxn>
                  <a:cxn ang="0">
                    <a:pos x="18" y="16"/>
                  </a:cxn>
                  <a:cxn ang="0">
                    <a:pos x="18" y="13"/>
                  </a:cxn>
                  <a:cxn ang="0">
                    <a:pos x="18" y="12"/>
                  </a:cxn>
                  <a:cxn ang="0">
                    <a:pos x="17" y="8"/>
                  </a:cxn>
                  <a:cxn ang="0">
                    <a:pos x="17" y="3"/>
                  </a:cxn>
                  <a:cxn ang="0">
                    <a:pos x="6" y="0"/>
                  </a:cxn>
                  <a:cxn ang="0">
                    <a:pos x="3" y="1"/>
                  </a:cxn>
                  <a:cxn ang="0">
                    <a:pos x="2" y="2"/>
                  </a:cxn>
                  <a:cxn ang="0">
                    <a:pos x="2" y="7"/>
                  </a:cxn>
                  <a:cxn ang="0">
                    <a:pos x="1" y="8"/>
                  </a:cxn>
                  <a:cxn ang="0">
                    <a:pos x="0" y="10"/>
                  </a:cxn>
                  <a:cxn ang="0">
                    <a:pos x="1" y="12"/>
                  </a:cxn>
                  <a:cxn ang="0">
                    <a:pos x="5" y="12"/>
                  </a:cxn>
                  <a:cxn ang="0">
                    <a:pos x="6" y="13"/>
                  </a:cxn>
                  <a:cxn ang="0">
                    <a:pos x="8" y="14"/>
                  </a:cxn>
                  <a:cxn ang="0">
                    <a:pos x="13" y="16"/>
                  </a:cxn>
                  <a:cxn ang="0">
                    <a:pos x="16" y="16"/>
                  </a:cxn>
                </a:cxnLst>
                <a:rect l="0" t="0" r="r" b="b"/>
                <a:pathLst>
                  <a:path w="18" h="16">
                    <a:moveTo>
                      <a:pt x="16" y="16"/>
                    </a:moveTo>
                    <a:lnTo>
                      <a:pt x="18" y="16"/>
                    </a:lnTo>
                    <a:lnTo>
                      <a:pt x="18" y="13"/>
                    </a:lnTo>
                    <a:lnTo>
                      <a:pt x="18" y="12"/>
                    </a:lnTo>
                    <a:lnTo>
                      <a:pt x="17" y="8"/>
                    </a:lnTo>
                    <a:lnTo>
                      <a:pt x="17" y="3"/>
                    </a:lnTo>
                    <a:lnTo>
                      <a:pt x="6" y="0"/>
                    </a:lnTo>
                    <a:lnTo>
                      <a:pt x="3" y="1"/>
                    </a:lnTo>
                    <a:lnTo>
                      <a:pt x="2" y="2"/>
                    </a:lnTo>
                    <a:lnTo>
                      <a:pt x="2" y="7"/>
                    </a:lnTo>
                    <a:lnTo>
                      <a:pt x="1" y="8"/>
                    </a:lnTo>
                    <a:lnTo>
                      <a:pt x="0" y="10"/>
                    </a:lnTo>
                    <a:lnTo>
                      <a:pt x="1" y="12"/>
                    </a:lnTo>
                    <a:lnTo>
                      <a:pt x="5" y="12"/>
                    </a:lnTo>
                    <a:lnTo>
                      <a:pt x="6" y="13"/>
                    </a:lnTo>
                    <a:lnTo>
                      <a:pt x="8" y="14"/>
                    </a:lnTo>
                    <a:lnTo>
                      <a:pt x="13" y="16"/>
                    </a:lnTo>
                    <a:lnTo>
                      <a:pt x="16"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27" name="Freeform 1709">
                <a:extLst>
                  <a:ext uri="{FF2B5EF4-FFF2-40B4-BE49-F238E27FC236}">
                    <a16:creationId xmlns:a16="http://schemas.microsoft.com/office/drawing/2014/main" id="{BA5677F6-724E-11FB-3606-EE6F01150F4D}"/>
                  </a:ext>
                </a:extLst>
              </p:cNvPr>
              <p:cNvSpPr>
                <a:spLocks/>
              </p:cNvSpPr>
              <p:nvPr/>
            </p:nvSpPr>
            <p:spPr bwMode="auto">
              <a:xfrm>
                <a:off x="6159500" y="2432050"/>
                <a:ext cx="28575" cy="25400"/>
              </a:xfrm>
              <a:custGeom>
                <a:avLst/>
                <a:gdLst/>
                <a:ahLst/>
                <a:cxnLst>
                  <a:cxn ang="0">
                    <a:pos x="16" y="16"/>
                  </a:cxn>
                  <a:cxn ang="0">
                    <a:pos x="18" y="16"/>
                  </a:cxn>
                  <a:cxn ang="0">
                    <a:pos x="18" y="13"/>
                  </a:cxn>
                  <a:cxn ang="0">
                    <a:pos x="18" y="12"/>
                  </a:cxn>
                  <a:cxn ang="0">
                    <a:pos x="17" y="8"/>
                  </a:cxn>
                  <a:cxn ang="0">
                    <a:pos x="17" y="3"/>
                  </a:cxn>
                  <a:cxn ang="0">
                    <a:pos x="6" y="0"/>
                  </a:cxn>
                  <a:cxn ang="0">
                    <a:pos x="3" y="1"/>
                  </a:cxn>
                  <a:cxn ang="0">
                    <a:pos x="2" y="2"/>
                  </a:cxn>
                  <a:cxn ang="0">
                    <a:pos x="2" y="7"/>
                  </a:cxn>
                  <a:cxn ang="0">
                    <a:pos x="1" y="8"/>
                  </a:cxn>
                  <a:cxn ang="0">
                    <a:pos x="0" y="10"/>
                  </a:cxn>
                  <a:cxn ang="0">
                    <a:pos x="1" y="12"/>
                  </a:cxn>
                  <a:cxn ang="0">
                    <a:pos x="5" y="12"/>
                  </a:cxn>
                  <a:cxn ang="0">
                    <a:pos x="6" y="13"/>
                  </a:cxn>
                  <a:cxn ang="0">
                    <a:pos x="8" y="14"/>
                  </a:cxn>
                  <a:cxn ang="0">
                    <a:pos x="13" y="16"/>
                  </a:cxn>
                  <a:cxn ang="0">
                    <a:pos x="16" y="16"/>
                  </a:cxn>
                </a:cxnLst>
                <a:rect l="0" t="0" r="r" b="b"/>
                <a:pathLst>
                  <a:path w="18" h="16">
                    <a:moveTo>
                      <a:pt x="16" y="16"/>
                    </a:moveTo>
                    <a:lnTo>
                      <a:pt x="18" y="16"/>
                    </a:lnTo>
                    <a:lnTo>
                      <a:pt x="18" y="13"/>
                    </a:lnTo>
                    <a:lnTo>
                      <a:pt x="18" y="12"/>
                    </a:lnTo>
                    <a:lnTo>
                      <a:pt x="17" y="8"/>
                    </a:lnTo>
                    <a:lnTo>
                      <a:pt x="17" y="3"/>
                    </a:lnTo>
                    <a:lnTo>
                      <a:pt x="6" y="0"/>
                    </a:lnTo>
                    <a:lnTo>
                      <a:pt x="3" y="1"/>
                    </a:lnTo>
                    <a:lnTo>
                      <a:pt x="2" y="2"/>
                    </a:lnTo>
                    <a:lnTo>
                      <a:pt x="2" y="7"/>
                    </a:lnTo>
                    <a:lnTo>
                      <a:pt x="1" y="8"/>
                    </a:lnTo>
                    <a:lnTo>
                      <a:pt x="0" y="10"/>
                    </a:lnTo>
                    <a:lnTo>
                      <a:pt x="1" y="12"/>
                    </a:lnTo>
                    <a:lnTo>
                      <a:pt x="5" y="12"/>
                    </a:lnTo>
                    <a:lnTo>
                      <a:pt x="6" y="13"/>
                    </a:lnTo>
                    <a:lnTo>
                      <a:pt x="8" y="14"/>
                    </a:lnTo>
                    <a:lnTo>
                      <a:pt x="13" y="16"/>
                    </a:lnTo>
                    <a:lnTo>
                      <a:pt x="16"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sp>
          <p:nvSpPr>
            <p:cNvPr id="1105" name="Freeform 1717">
              <a:extLst>
                <a:ext uri="{FF2B5EF4-FFF2-40B4-BE49-F238E27FC236}">
                  <a16:creationId xmlns:a16="http://schemas.microsoft.com/office/drawing/2014/main" id="{96D2D366-5016-C6E1-4C81-034D55D8764C}"/>
                </a:ext>
              </a:extLst>
            </p:cNvPr>
            <p:cNvSpPr>
              <a:spLocks/>
            </p:cNvSpPr>
            <p:nvPr/>
          </p:nvSpPr>
          <p:spPr bwMode="auto">
            <a:xfrm>
              <a:off x="3648846" y="5089887"/>
              <a:ext cx="239285" cy="139933"/>
            </a:xfrm>
            <a:custGeom>
              <a:avLst/>
              <a:gdLst/>
              <a:ahLst/>
              <a:cxnLst>
                <a:cxn ang="0">
                  <a:pos x="164" y="96"/>
                </a:cxn>
                <a:cxn ang="0">
                  <a:pos x="148" y="94"/>
                </a:cxn>
                <a:cxn ang="0">
                  <a:pos x="135" y="94"/>
                </a:cxn>
                <a:cxn ang="0">
                  <a:pos x="129" y="92"/>
                </a:cxn>
                <a:cxn ang="0">
                  <a:pos x="125" y="89"/>
                </a:cxn>
                <a:cxn ang="0">
                  <a:pos x="119" y="91"/>
                </a:cxn>
                <a:cxn ang="0">
                  <a:pos x="113" y="93"/>
                </a:cxn>
                <a:cxn ang="0">
                  <a:pos x="119" y="98"/>
                </a:cxn>
                <a:cxn ang="0">
                  <a:pos x="126" y="99"/>
                </a:cxn>
                <a:cxn ang="0">
                  <a:pos x="149" y="99"/>
                </a:cxn>
                <a:cxn ang="0">
                  <a:pos x="158" y="99"/>
                </a:cxn>
                <a:cxn ang="0">
                  <a:pos x="171" y="97"/>
                </a:cxn>
                <a:cxn ang="0">
                  <a:pos x="171" y="97"/>
                </a:cxn>
                <a:cxn ang="0">
                  <a:pos x="153" y="96"/>
                </a:cxn>
                <a:cxn ang="0">
                  <a:pos x="144" y="93"/>
                </a:cxn>
                <a:cxn ang="0">
                  <a:pos x="131" y="94"/>
                </a:cxn>
                <a:cxn ang="0">
                  <a:pos x="126" y="89"/>
                </a:cxn>
                <a:cxn ang="0">
                  <a:pos x="121" y="89"/>
                </a:cxn>
                <a:cxn ang="0">
                  <a:pos x="114" y="92"/>
                </a:cxn>
                <a:cxn ang="0">
                  <a:pos x="114" y="94"/>
                </a:cxn>
                <a:cxn ang="0">
                  <a:pos x="121" y="99"/>
                </a:cxn>
                <a:cxn ang="0">
                  <a:pos x="134" y="100"/>
                </a:cxn>
                <a:cxn ang="0">
                  <a:pos x="156" y="99"/>
                </a:cxn>
                <a:cxn ang="0">
                  <a:pos x="169" y="99"/>
                </a:cxn>
                <a:cxn ang="0">
                  <a:pos x="11" y="7"/>
                </a:cxn>
                <a:cxn ang="0">
                  <a:pos x="6" y="2"/>
                </a:cxn>
                <a:cxn ang="0">
                  <a:pos x="5" y="0"/>
                </a:cxn>
                <a:cxn ang="0">
                  <a:pos x="0" y="2"/>
                </a:cxn>
                <a:cxn ang="0">
                  <a:pos x="1" y="6"/>
                </a:cxn>
                <a:cxn ang="0">
                  <a:pos x="8" y="11"/>
                </a:cxn>
                <a:cxn ang="0">
                  <a:pos x="11" y="11"/>
                </a:cxn>
                <a:cxn ang="0">
                  <a:pos x="11" y="10"/>
                </a:cxn>
                <a:cxn ang="0">
                  <a:pos x="13" y="7"/>
                </a:cxn>
              </a:cxnLst>
              <a:rect l="0" t="0" r="r" b="b"/>
              <a:pathLst>
                <a:path w="171" h="100">
                  <a:moveTo>
                    <a:pt x="171" y="97"/>
                  </a:moveTo>
                  <a:lnTo>
                    <a:pt x="164" y="96"/>
                  </a:lnTo>
                  <a:lnTo>
                    <a:pt x="153" y="96"/>
                  </a:lnTo>
                  <a:lnTo>
                    <a:pt x="148" y="94"/>
                  </a:lnTo>
                  <a:lnTo>
                    <a:pt x="144" y="93"/>
                  </a:lnTo>
                  <a:lnTo>
                    <a:pt x="135" y="94"/>
                  </a:lnTo>
                  <a:lnTo>
                    <a:pt x="131" y="94"/>
                  </a:lnTo>
                  <a:lnTo>
                    <a:pt x="129" y="92"/>
                  </a:lnTo>
                  <a:lnTo>
                    <a:pt x="126" y="89"/>
                  </a:lnTo>
                  <a:lnTo>
                    <a:pt x="125" y="89"/>
                  </a:lnTo>
                  <a:lnTo>
                    <a:pt x="121" y="89"/>
                  </a:lnTo>
                  <a:lnTo>
                    <a:pt x="119" y="91"/>
                  </a:lnTo>
                  <a:lnTo>
                    <a:pt x="114" y="92"/>
                  </a:lnTo>
                  <a:lnTo>
                    <a:pt x="113" y="93"/>
                  </a:lnTo>
                  <a:lnTo>
                    <a:pt x="114" y="94"/>
                  </a:lnTo>
                  <a:lnTo>
                    <a:pt x="119" y="98"/>
                  </a:lnTo>
                  <a:lnTo>
                    <a:pt x="121" y="99"/>
                  </a:lnTo>
                  <a:lnTo>
                    <a:pt x="126" y="99"/>
                  </a:lnTo>
                  <a:lnTo>
                    <a:pt x="134" y="100"/>
                  </a:lnTo>
                  <a:lnTo>
                    <a:pt x="149" y="99"/>
                  </a:lnTo>
                  <a:lnTo>
                    <a:pt x="156" y="99"/>
                  </a:lnTo>
                  <a:lnTo>
                    <a:pt x="158" y="99"/>
                  </a:lnTo>
                  <a:lnTo>
                    <a:pt x="169" y="99"/>
                  </a:lnTo>
                  <a:lnTo>
                    <a:pt x="171" y="97"/>
                  </a:lnTo>
                  <a:lnTo>
                    <a:pt x="171" y="97"/>
                  </a:lnTo>
                  <a:close/>
                  <a:moveTo>
                    <a:pt x="171" y="97"/>
                  </a:moveTo>
                  <a:lnTo>
                    <a:pt x="164" y="96"/>
                  </a:lnTo>
                  <a:lnTo>
                    <a:pt x="153" y="96"/>
                  </a:lnTo>
                  <a:lnTo>
                    <a:pt x="148" y="94"/>
                  </a:lnTo>
                  <a:lnTo>
                    <a:pt x="144" y="93"/>
                  </a:lnTo>
                  <a:lnTo>
                    <a:pt x="135" y="94"/>
                  </a:lnTo>
                  <a:lnTo>
                    <a:pt x="131" y="94"/>
                  </a:lnTo>
                  <a:lnTo>
                    <a:pt x="129" y="92"/>
                  </a:lnTo>
                  <a:lnTo>
                    <a:pt x="126" y="89"/>
                  </a:lnTo>
                  <a:lnTo>
                    <a:pt x="125" y="89"/>
                  </a:lnTo>
                  <a:lnTo>
                    <a:pt x="121" y="89"/>
                  </a:lnTo>
                  <a:lnTo>
                    <a:pt x="119" y="91"/>
                  </a:lnTo>
                  <a:lnTo>
                    <a:pt x="114" y="92"/>
                  </a:lnTo>
                  <a:lnTo>
                    <a:pt x="113" y="93"/>
                  </a:lnTo>
                  <a:lnTo>
                    <a:pt x="114" y="94"/>
                  </a:lnTo>
                  <a:lnTo>
                    <a:pt x="119" y="98"/>
                  </a:lnTo>
                  <a:lnTo>
                    <a:pt x="121" y="99"/>
                  </a:lnTo>
                  <a:lnTo>
                    <a:pt x="126" y="99"/>
                  </a:lnTo>
                  <a:lnTo>
                    <a:pt x="134" y="100"/>
                  </a:lnTo>
                  <a:lnTo>
                    <a:pt x="149" y="99"/>
                  </a:lnTo>
                  <a:lnTo>
                    <a:pt x="156" y="99"/>
                  </a:lnTo>
                  <a:lnTo>
                    <a:pt x="158" y="99"/>
                  </a:lnTo>
                  <a:lnTo>
                    <a:pt x="169" y="99"/>
                  </a:lnTo>
                  <a:lnTo>
                    <a:pt x="171" y="97"/>
                  </a:lnTo>
                  <a:close/>
                  <a:moveTo>
                    <a:pt x="11" y="7"/>
                  </a:moveTo>
                  <a:lnTo>
                    <a:pt x="10" y="7"/>
                  </a:lnTo>
                  <a:lnTo>
                    <a:pt x="6" y="2"/>
                  </a:lnTo>
                  <a:lnTo>
                    <a:pt x="6" y="2"/>
                  </a:lnTo>
                  <a:lnTo>
                    <a:pt x="5" y="0"/>
                  </a:lnTo>
                  <a:lnTo>
                    <a:pt x="1" y="0"/>
                  </a:lnTo>
                  <a:lnTo>
                    <a:pt x="0" y="2"/>
                  </a:lnTo>
                  <a:lnTo>
                    <a:pt x="1" y="4"/>
                  </a:lnTo>
                  <a:lnTo>
                    <a:pt x="1" y="6"/>
                  </a:lnTo>
                  <a:lnTo>
                    <a:pt x="3" y="7"/>
                  </a:lnTo>
                  <a:lnTo>
                    <a:pt x="8" y="11"/>
                  </a:lnTo>
                  <a:lnTo>
                    <a:pt x="10" y="11"/>
                  </a:lnTo>
                  <a:lnTo>
                    <a:pt x="11" y="11"/>
                  </a:lnTo>
                  <a:lnTo>
                    <a:pt x="12" y="11"/>
                  </a:lnTo>
                  <a:lnTo>
                    <a:pt x="11" y="10"/>
                  </a:lnTo>
                  <a:lnTo>
                    <a:pt x="12" y="8"/>
                  </a:lnTo>
                  <a:lnTo>
                    <a:pt x="13" y="7"/>
                  </a:lnTo>
                  <a:lnTo>
                    <a:pt x="1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06" name="Freeform 1718">
              <a:extLst>
                <a:ext uri="{FF2B5EF4-FFF2-40B4-BE49-F238E27FC236}">
                  <a16:creationId xmlns:a16="http://schemas.microsoft.com/office/drawing/2014/main" id="{BED659DA-3345-C3F6-C78B-D2305D643A2D}"/>
                </a:ext>
              </a:extLst>
            </p:cNvPr>
            <p:cNvSpPr>
              <a:spLocks/>
            </p:cNvSpPr>
            <p:nvPr/>
          </p:nvSpPr>
          <p:spPr bwMode="auto">
            <a:xfrm>
              <a:off x="3806971" y="5214428"/>
              <a:ext cx="81160" cy="15393"/>
            </a:xfrm>
            <a:custGeom>
              <a:avLst/>
              <a:gdLst/>
              <a:ahLst/>
              <a:cxnLst>
                <a:cxn ang="0">
                  <a:pos x="58" y="8"/>
                </a:cxn>
                <a:cxn ang="0">
                  <a:pos x="51" y="7"/>
                </a:cxn>
                <a:cxn ang="0">
                  <a:pos x="40" y="7"/>
                </a:cxn>
                <a:cxn ang="0">
                  <a:pos x="35" y="5"/>
                </a:cxn>
                <a:cxn ang="0">
                  <a:pos x="31" y="4"/>
                </a:cxn>
                <a:cxn ang="0">
                  <a:pos x="22" y="5"/>
                </a:cxn>
                <a:cxn ang="0">
                  <a:pos x="18" y="5"/>
                </a:cxn>
                <a:cxn ang="0">
                  <a:pos x="16" y="3"/>
                </a:cxn>
                <a:cxn ang="0">
                  <a:pos x="13" y="0"/>
                </a:cxn>
                <a:cxn ang="0">
                  <a:pos x="12" y="0"/>
                </a:cxn>
                <a:cxn ang="0">
                  <a:pos x="8" y="0"/>
                </a:cxn>
                <a:cxn ang="0">
                  <a:pos x="6" y="2"/>
                </a:cxn>
                <a:cxn ang="0">
                  <a:pos x="1" y="3"/>
                </a:cxn>
                <a:cxn ang="0">
                  <a:pos x="0" y="4"/>
                </a:cxn>
                <a:cxn ang="0">
                  <a:pos x="1" y="5"/>
                </a:cxn>
                <a:cxn ang="0">
                  <a:pos x="6" y="9"/>
                </a:cxn>
                <a:cxn ang="0">
                  <a:pos x="8" y="10"/>
                </a:cxn>
                <a:cxn ang="0">
                  <a:pos x="13" y="10"/>
                </a:cxn>
                <a:cxn ang="0">
                  <a:pos x="21" y="11"/>
                </a:cxn>
                <a:cxn ang="0">
                  <a:pos x="36" y="10"/>
                </a:cxn>
                <a:cxn ang="0">
                  <a:pos x="43" y="10"/>
                </a:cxn>
                <a:cxn ang="0">
                  <a:pos x="45" y="10"/>
                </a:cxn>
                <a:cxn ang="0">
                  <a:pos x="56" y="10"/>
                </a:cxn>
                <a:cxn ang="0">
                  <a:pos x="58" y="8"/>
                </a:cxn>
                <a:cxn ang="0">
                  <a:pos x="58" y="8"/>
                </a:cxn>
              </a:cxnLst>
              <a:rect l="0" t="0" r="r" b="b"/>
              <a:pathLst>
                <a:path w="58" h="11">
                  <a:moveTo>
                    <a:pt x="58" y="8"/>
                  </a:moveTo>
                  <a:lnTo>
                    <a:pt x="51" y="7"/>
                  </a:lnTo>
                  <a:lnTo>
                    <a:pt x="40" y="7"/>
                  </a:lnTo>
                  <a:lnTo>
                    <a:pt x="35" y="5"/>
                  </a:lnTo>
                  <a:lnTo>
                    <a:pt x="31" y="4"/>
                  </a:lnTo>
                  <a:lnTo>
                    <a:pt x="22" y="5"/>
                  </a:lnTo>
                  <a:lnTo>
                    <a:pt x="18" y="5"/>
                  </a:lnTo>
                  <a:lnTo>
                    <a:pt x="16" y="3"/>
                  </a:lnTo>
                  <a:lnTo>
                    <a:pt x="13" y="0"/>
                  </a:lnTo>
                  <a:lnTo>
                    <a:pt x="12" y="0"/>
                  </a:lnTo>
                  <a:lnTo>
                    <a:pt x="8" y="0"/>
                  </a:lnTo>
                  <a:lnTo>
                    <a:pt x="6" y="2"/>
                  </a:lnTo>
                  <a:lnTo>
                    <a:pt x="1" y="3"/>
                  </a:lnTo>
                  <a:lnTo>
                    <a:pt x="0" y="4"/>
                  </a:lnTo>
                  <a:lnTo>
                    <a:pt x="1" y="5"/>
                  </a:lnTo>
                  <a:lnTo>
                    <a:pt x="6" y="9"/>
                  </a:lnTo>
                  <a:lnTo>
                    <a:pt x="8" y="10"/>
                  </a:lnTo>
                  <a:lnTo>
                    <a:pt x="13" y="10"/>
                  </a:lnTo>
                  <a:lnTo>
                    <a:pt x="21" y="11"/>
                  </a:lnTo>
                  <a:lnTo>
                    <a:pt x="36" y="10"/>
                  </a:lnTo>
                  <a:lnTo>
                    <a:pt x="43" y="10"/>
                  </a:lnTo>
                  <a:lnTo>
                    <a:pt x="45" y="10"/>
                  </a:lnTo>
                  <a:lnTo>
                    <a:pt x="56" y="10"/>
                  </a:lnTo>
                  <a:lnTo>
                    <a:pt x="58" y="8"/>
                  </a:lnTo>
                  <a:lnTo>
                    <a:pt x="58"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07" name="Freeform 1719">
              <a:extLst>
                <a:ext uri="{FF2B5EF4-FFF2-40B4-BE49-F238E27FC236}">
                  <a16:creationId xmlns:a16="http://schemas.microsoft.com/office/drawing/2014/main" id="{39F3E5E2-430C-9497-89DA-A093B38E47F3}"/>
                </a:ext>
              </a:extLst>
            </p:cNvPr>
            <p:cNvSpPr>
              <a:spLocks/>
            </p:cNvSpPr>
            <p:nvPr/>
          </p:nvSpPr>
          <p:spPr bwMode="auto">
            <a:xfrm>
              <a:off x="3806971" y="5214428"/>
              <a:ext cx="81160" cy="15393"/>
            </a:xfrm>
            <a:custGeom>
              <a:avLst/>
              <a:gdLst/>
              <a:ahLst/>
              <a:cxnLst>
                <a:cxn ang="0">
                  <a:pos x="58" y="8"/>
                </a:cxn>
                <a:cxn ang="0">
                  <a:pos x="51" y="7"/>
                </a:cxn>
                <a:cxn ang="0">
                  <a:pos x="40" y="7"/>
                </a:cxn>
                <a:cxn ang="0">
                  <a:pos x="35" y="5"/>
                </a:cxn>
                <a:cxn ang="0">
                  <a:pos x="31" y="4"/>
                </a:cxn>
                <a:cxn ang="0">
                  <a:pos x="22" y="5"/>
                </a:cxn>
                <a:cxn ang="0">
                  <a:pos x="18" y="5"/>
                </a:cxn>
                <a:cxn ang="0">
                  <a:pos x="16" y="3"/>
                </a:cxn>
                <a:cxn ang="0">
                  <a:pos x="13" y="0"/>
                </a:cxn>
                <a:cxn ang="0">
                  <a:pos x="12" y="0"/>
                </a:cxn>
                <a:cxn ang="0">
                  <a:pos x="8" y="0"/>
                </a:cxn>
                <a:cxn ang="0">
                  <a:pos x="6" y="2"/>
                </a:cxn>
                <a:cxn ang="0">
                  <a:pos x="1" y="3"/>
                </a:cxn>
                <a:cxn ang="0">
                  <a:pos x="0" y="4"/>
                </a:cxn>
                <a:cxn ang="0">
                  <a:pos x="1" y="5"/>
                </a:cxn>
                <a:cxn ang="0">
                  <a:pos x="6" y="9"/>
                </a:cxn>
                <a:cxn ang="0">
                  <a:pos x="8" y="10"/>
                </a:cxn>
                <a:cxn ang="0">
                  <a:pos x="13" y="10"/>
                </a:cxn>
                <a:cxn ang="0">
                  <a:pos x="21" y="11"/>
                </a:cxn>
                <a:cxn ang="0">
                  <a:pos x="36" y="10"/>
                </a:cxn>
                <a:cxn ang="0">
                  <a:pos x="43" y="10"/>
                </a:cxn>
                <a:cxn ang="0">
                  <a:pos x="45" y="10"/>
                </a:cxn>
                <a:cxn ang="0">
                  <a:pos x="56" y="10"/>
                </a:cxn>
                <a:cxn ang="0">
                  <a:pos x="58" y="8"/>
                </a:cxn>
              </a:cxnLst>
              <a:rect l="0" t="0" r="r" b="b"/>
              <a:pathLst>
                <a:path w="58" h="11">
                  <a:moveTo>
                    <a:pt x="58" y="8"/>
                  </a:moveTo>
                  <a:lnTo>
                    <a:pt x="51" y="7"/>
                  </a:lnTo>
                  <a:lnTo>
                    <a:pt x="40" y="7"/>
                  </a:lnTo>
                  <a:lnTo>
                    <a:pt x="35" y="5"/>
                  </a:lnTo>
                  <a:lnTo>
                    <a:pt x="31" y="4"/>
                  </a:lnTo>
                  <a:lnTo>
                    <a:pt x="22" y="5"/>
                  </a:lnTo>
                  <a:lnTo>
                    <a:pt x="18" y="5"/>
                  </a:lnTo>
                  <a:lnTo>
                    <a:pt x="16" y="3"/>
                  </a:lnTo>
                  <a:lnTo>
                    <a:pt x="13" y="0"/>
                  </a:lnTo>
                  <a:lnTo>
                    <a:pt x="12" y="0"/>
                  </a:lnTo>
                  <a:lnTo>
                    <a:pt x="8" y="0"/>
                  </a:lnTo>
                  <a:lnTo>
                    <a:pt x="6" y="2"/>
                  </a:lnTo>
                  <a:lnTo>
                    <a:pt x="1" y="3"/>
                  </a:lnTo>
                  <a:lnTo>
                    <a:pt x="0" y="4"/>
                  </a:lnTo>
                  <a:lnTo>
                    <a:pt x="1" y="5"/>
                  </a:lnTo>
                  <a:lnTo>
                    <a:pt x="6" y="9"/>
                  </a:lnTo>
                  <a:lnTo>
                    <a:pt x="8" y="10"/>
                  </a:lnTo>
                  <a:lnTo>
                    <a:pt x="13" y="10"/>
                  </a:lnTo>
                  <a:lnTo>
                    <a:pt x="21" y="11"/>
                  </a:lnTo>
                  <a:lnTo>
                    <a:pt x="36" y="10"/>
                  </a:lnTo>
                  <a:lnTo>
                    <a:pt x="43" y="10"/>
                  </a:lnTo>
                  <a:lnTo>
                    <a:pt x="45" y="10"/>
                  </a:lnTo>
                  <a:lnTo>
                    <a:pt x="56" y="10"/>
                  </a:lnTo>
                  <a:lnTo>
                    <a:pt x="58"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108" name="Gruppe 2108">
              <a:extLst>
                <a:ext uri="{FF2B5EF4-FFF2-40B4-BE49-F238E27FC236}">
                  <a16:creationId xmlns:a16="http://schemas.microsoft.com/office/drawing/2014/main" id="{76E15B73-C209-BF05-A332-CA14D7E925E3}"/>
                </a:ext>
              </a:extLst>
            </p:cNvPr>
            <p:cNvGrpSpPr>
              <a:grpSpLocks/>
            </p:cNvGrpSpPr>
            <p:nvPr/>
          </p:nvGrpSpPr>
          <p:grpSpPr>
            <a:xfrm>
              <a:off x="3420757" y="4635107"/>
              <a:ext cx="730447" cy="659082"/>
              <a:chOff x="5186363" y="4887913"/>
              <a:chExt cx="828675" cy="747713"/>
            </a:xfrm>
            <a:grpFill/>
          </p:grpSpPr>
          <p:sp>
            <p:nvSpPr>
              <p:cNvPr id="1490" name="Freeform 1273">
                <a:extLst>
                  <a:ext uri="{FF2B5EF4-FFF2-40B4-BE49-F238E27FC236}">
                    <a16:creationId xmlns:a16="http://schemas.microsoft.com/office/drawing/2014/main" id="{73A6EF64-BA14-68EE-DCB7-A08EA2C9A6CC}"/>
                  </a:ext>
                </a:extLst>
              </p:cNvPr>
              <p:cNvSpPr>
                <a:spLocks/>
              </p:cNvSpPr>
              <p:nvPr/>
            </p:nvSpPr>
            <p:spPr bwMode="auto">
              <a:xfrm>
                <a:off x="5578476" y="5505451"/>
                <a:ext cx="22225" cy="15875"/>
              </a:xfrm>
              <a:custGeom>
                <a:avLst/>
                <a:gdLst/>
                <a:ahLst/>
                <a:cxnLst>
                  <a:cxn ang="0">
                    <a:pos x="13" y="10"/>
                  </a:cxn>
                  <a:cxn ang="0">
                    <a:pos x="14" y="9"/>
                  </a:cxn>
                  <a:cxn ang="0">
                    <a:pos x="14" y="7"/>
                  </a:cxn>
                  <a:cxn ang="0">
                    <a:pos x="10" y="2"/>
                  </a:cxn>
                  <a:cxn ang="0">
                    <a:pos x="3" y="0"/>
                  </a:cxn>
                  <a:cxn ang="0">
                    <a:pos x="0" y="2"/>
                  </a:cxn>
                  <a:cxn ang="0">
                    <a:pos x="0" y="3"/>
                  </a:cxn>
                  <a:cxn ang="0">
                    <a:pos x="1" y="5"/>
                  </a:cxn>
                  <a:cxn ang="0">
                    <a:pos x="13" y="9"/>
                  </a:cxn>
                  <a:cxn ang="0">
                    <a:pos x="13" y="10"/>
                  </a:cxn>
                </a:cxnLst>
                <a:rect l="0" t="0" r="r" b="b"/>
                <a:pathLst>
                  <a:path w="14" h="10">
                    <a:moveTo>
                      <a:pt x="13" y="10"/>
                    </a:moveTo>
                    <a:lnTo>
                      <a:pt x="14" y="9"/>
                    </a:lnTo>
                    <a:lnTo>
                      <a:pt x="14" y="7"/>
                    </a:lnTo>
                    <a:lnTo>
                      <a:pt x="10" y="2"/>
                    </a:lnTo>
                    <a:lnTo>
                      <a:pt x="3" y="0"/>
                    </a:lnTo>
                    <a:lnTo>
                      <a:pt x="0" y="2"/>
                    </a:lnTo>
                    <a:lnTo>
                      <a:pt x="0" y="3"/>
                    </a:lnTo>
                    <a:lnTo>
                      <a:pt x="1" y="5"/>
                    </a:lnTo>
                    <a:lnTo>
                      <a:pt x="13" y="9"/>
                    </a:lnTo>
                    <a:lnTo>
                      <a:pt x="13"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1" name="Freeform 1274">
                <a:extLst>
                  <a:ext uri="{FF2B5EF4-FFF2-40B4-BE49-F238E27FC236}">
                    <a16:creationId xmlns:a16="http://schemas.microsoft.com/office/drawing/2014/main" id="{64B7337B-F9E0-911D-9D38-06025B4DEC3E}"/>
                  </a:ext>
                </a:extLst>
              </p:cNvPr>
              <p:cNvSpPr>
                <a:spLocks/>
              </p:cNvSpPr>
              <p:nvPr/>
            </p:nvSpPr>
            <p:spPr bwMode="auto">
              <a:xfrm>
                <a:off x="5608638" y="5508626"/>
                <a:ext cx="66675" cy="26988"/>
              </a:xfrm>
              <a:custGeom>
                <a:avLst/>
                <a:gdLst/>
                <a:ahLst/>
                <a:cxnLst>
                  <a:cxn ang="0">
                    <a:pos x="18" y="17"/>
                  </a:cxn>
                  <a:cxn ang="0">
                    <a:pos x="41" y="13"/>
                  </a:cxn>
                  <a:cxn ang="0">
                    <a:pos x="42" y="13"/>
                  </a:cxn>
                  <a:cxn ang="0">
                    <a:pos x="42" y="11"/>
                  </a:cxn>
                  <a:cxn ang="0">
                    <a:pos x="42" y="10"/>
                  </a:cxn>
                  <a:cxn ang="0">
                    <a:pos x="40" y="7"/>
                  </a:cxn>
                  <a:cxn ang="0">
                    <a:pos x="31" y="3"/>
                  </a:cxn>
                  <a:cxn ang="0">
                    <a:pos x="27" y="3"/>
                  </a:cxn>
                  <a:cxn ang="0">
                    <a:pos x="22" y="2"/>
                  </a:cxn>
                  <a:cxn ang="0">
                    <a:pos x="13" y="0"/>
                  </a:cxn>
                  <a:cxn ang="0">
                    <a:pos x="11" y="2"/>
                  </a:cxn>
                  <a:cxn ang="0">
                    <a:pos x="10" y="2"/>
                  </a:cxn>
                  <a:cxn ang="0">
                    <a:pos x="7" y="2"/>
                  </a:cxn>
                  <a:cxn ang="0">
                    <a:pos x="5" y="2"/>
                  </a:cxn>
                  <a:cxn ang="0">
                    <a:pos x="4" y="2"/>
                  </a:cxn>
                  <a:cxn ang="0">
                    <a:pos x="4" y="6"/>
                  </a:cxn>
                  <a:cxn ang="0">
                    <a:pos x="2" y="7"/>
                  </a:cxn>
                  <a:cxn ang="0">
                    <a:pos x="1" y="8"/>
                  </a:cxn>
                  <a:cxn ang="0">
                    <a:pos x="0" y="11"/>
                  </a:cxn>
                  <a:cxn ang="0">
                    <a:pos x="1" y="11"/>
                  </a:cxn>
                  <a:cxn ang="0">
                    <a:pos x="5" y="13"/>
                  </a:cxn>
                  <a:cxn ang="0">
                    <a:pos x="18" y="17"/>
                  </a:cxn>
                </a:cxnLst>
                <a:rect l="0" t="0" r="r" b="b"/>
                <a:pathLst>
                  <a:path w="42" h="17">
                    <a:moveTo>
                      <a:pt x="18" y="17"/>
                    </a:moveTo>
                    <a:lnTo>
                      <a:pt x="41" y="13"/>
                    </a:lnTo>
                    <a:lnTo>
                      <a:pt x="42" y="13"/>
                    </a:lnTo>
                    <a:lnTo>
                      <a:pt x="42" y="11"/>
                    </a:lnTo>
                    <a:lnTo>
                      <a:pt x="42" y="10"/>
                    </a:lnTo>
                    <a:lnTo>
                      <a:pt x="40" y="7"/>
                    </a:lnTo>
                    <a:lnTo>
                      <a:pt x="31" y="3"/>
                    </a:lnTo>
                    <a:lnTo>
                      <a:pt x="27" y="3"/>
                    </a:lnTo>
                    <a:lnTo>
                      <a:pt x="22" y="2"/>
                    </a:lnTo>
                    <a:lnTo>
                      <a:pt x="13" y="0"/>
                    </a:lnTo>
                    <a:lnTo>
                      <a:pt x="11" y="2"/>
                    </a:lnTo>
                    <a:lnTo>
                      <a:pt x="10" y="2"/>
                    </a:lnTo>
                    <a:lnTo>
                      <a:pt x="7" y="2"/>
                    </a:lnTo>
                    <a:lnTo>
                      <a:pt x="5" y="2"/>
                    </a:lnTo>
                    <a:lnTo>
                      <a:pt x="4" y="2"/>
                    </a:lnTo>
                    <a:lnTo>
                      <a:pt x="4" y="6"/>
                    </a:lnTo>
                    <a:lnTo>
                      <a:pt x="2" y="7"/>
                    </a:lnTo>
                    <a:lnTo>
                      <a:pt x="1" y="8"/>
                    </a:lnTo>
                    <a:lnTo>
                      <a:pt x="0" y="11"/>
                    </a:lnTo>
                    <a:lnTo>
                      <a:pt x="1" y="11"/>
                    </a:lnTo>
                    <a:lnTo>
                      <a:pt x="5" y="13"/>
                    </a:lnTo>
                    <a:lnTo>
                      <a:pt x="18"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2" name="Freeform 1275">
                <a:extLst>
                  <a:ext uri="{FF2B5EF4-FFF2-40B4-BE49-F238E27FC236}">
                    <a16:creationId xmlns:a16="http://schemas.microsoft.com/office/drawing/2014/main" id="{D222A1BC-6241-D379-B413-0B8A50433C26}"/>
                  </a:ext>
                </a:extLst>
              </p:cNvPr>
              <p:cNvSpPr>
                <a:spLocks/>
              </p:cNvSpPr>
              <p:nvPr/>
            </p:nvSpPr>
            <p:spPr bwMode="auto">
              <a:xfrm>
                <a:off x="5603876" y="5545138"/>
                <a:ext cx="19050" cy="14288"/>
              </a:xfrm>
              <a:custGeom>
                <a:avLst/>
                <a:gdLst/>
                <a:ahLst/>
                <a:cxnLst>
                  <a:cxn ang="0">
                    <a:pos x="2" y="3"/>
                  </a:cxn>
                  <a:cxn ang="0">
                    <a:pos x="3" y="3"/>
                  </a:cxn>
                  <a:cxn ang="0">
                    <a:pos x="8" y="0"/>
                  </a:cxn>
                  <a:cxn ang="0">
                    <a:pos x="12" y="2"/>
                  </a:cxn>
                  <a:cxn ang="0">
                    <a:pos x="12" y="7"/>
                  </a:cxn>
                  <a:cxn ang="0">
                    <a:pos x="7" y="9"/>
                  </a:cxn>
                  <a:cxn ang="0">
                    <a:pos x="0" y="8"/>
                  </a:cxn>
                  <a:cxn ang="0">
                    <a:pos x="0" y="5"/>
                  </a:cxn>
                  <a:cxn ang="0">
                    <a:pos x="2" y="3"/>
                  </a:cxn>
                </a:cxnLst>
                <a:rect l="0" t="0" r="r" b="b"/>
                <a:pathLst>
                  <a:path w="12" h="9">
                    <a:moveTo>
                      <a:pt x="2" y="3"/>
                    </a:moveTo>
                    <a:lnTo>
                      <a:pt x="3" y="3"/>
                    </a:lnTo>
                    <a:lnTo>
                      <a:pt x="8" y="0"/>
                    </a:lnTo>
                    <a:lnTo>
                      <a:pt x="12" y="2"/>
                    </a:lnTo>
                    <a:lnTo>
                      <a:pt x="12" y="7"/>
                    </a:lnTo>
                    <a:lnTo>
                      <a:pt x="7" y="9"/>
                    </a:lnTo>
                    <a:lnTo>
                      <a:pt x="0" y="8"/>
                    </a:lnTo>
                    <a:lnTo>
                      <a:pt x="0" y="5"/>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3" name="Freeform 1276">
                <a:extLst>
                  <a:ext uri="{FF2B5EF4-FFF2-40B4-BE49-F238E27FC236}">
                    <a16:creationId xmlns:a16="http://schemas.microsoft.com/office/drawing/2014/main" id="{30EBC20B-080F-6E0C-5B97-484AB75646CB}"/>
                  </a:ext>
                </a:extLst>
              </p:cNvPr>
              <p:cNvSpPr>
                <a:spLocks/>
              </p:cNvSpPr>
              <p:nvPr/>
            </p:nvSpPr>
            <p:spPr bwMode="auto">
              <a:xfrm>
                <a:off x="5651501" y="5589588"/>
                <a:ext cx="73025" cy="12700"/>
              </a:xfrm>
              <a:custGeom>
                <a:avLst/>
                <a:gdLst/>
                <a:ahLst/>
                <a:cxnLst>
                  <a:cxn ang="0">
                    <a:pos x="19" y="8"/>
                  </a:cxn>
                  <a:cxn ang="0">
                    <a:pos x="23" y="7"/>
                  </a:cxn>
                  <a:cxn ang="0">
                    <a:pos x="26" y="6"/>
                  </a:cxn>
                  <a:cxn ang="0">
                    <a:pos x="45" y="6"/>
                  </a:cxn>
                  <a:cxn ang="0">
                    <a:pos x="45" y="5"/>
                  </a:cxn>
                  <a:cxn ang="0">
                    <a:pos x="46" y="5"/>
                  </a:cxn>
                  <a:cxn ang="0">
                    <a:pos x="45" y="3"/>
                  </a:cxn>
                  <a:cxn ang="0">
                    <a:pos x="42" y="1"/>
                  </a:cxn>
                  <a:cxn ang="0">
                    <a:pos x="36" y="1"/>
                  </a:cxn>
                  <a:cxn ang="0">
                    <a:pos x="28" y="0"/>
                  </a:cxn>
                  <a:cxn ang="0">
                    <a:pos x="20" y="1"/>
                  </a:cxn>
                  <a:cxn ang="0">
                    <a:pos x="10" y="1"/>
                  </a:cxn>
                  <a:cxn ang="0">
                    <a:pos x="0" y="0"/>
                  </a:cxn>
                  <a:cxn ang="0">
                    <a:pos x="0" y="7"/>
                  </a:cxn>
                  <a:cxn ang="0">
                    <a:pos x="18" y="8"/>
                  </a:cxn>
                  <a:cxn ang="0">
                    <a:pos x="19" y="8"/>
                  </a:cxn>
                </a:cxnLst>
                <a:rect l="0" t="0" r="r" b="b"/>
                <a:pathLst>
                  <a:path w="46" h="8">
                    <a:moveTo>
                      <a:pt x="19" y="8"/>
                    </a:moveTo>
                    <a:lnTo>
                      <a:pt x="23" y="7"/>
                    </a:lnTo>
                    <a:lnTo>
                      <a:pt x="26" y="6"/>
                    </a:lnTo>
                    <a:lnTo>
                      <a:pt x="45" y="6"/>
                    </a:lnTo>
                    <a:lnTo>
                      <a:pt x="45" y="5"/>
                    </a:lnTo>
                    <a:lnTo>
                      <a:pt x="46" y="5"/>
                    </a:lnTo>
                    <a:lnTo>
                      <a:pt x="45" y="3"/>
                    </a:lnTo>
                    <a:lnTo>
                      <a:pt x="42" y="1"/>
                    </a:lnTo>
                    <a:lnTo>
                      <a:pt x="36" y="1"/>
                    </a:lnTo>
                    <a:lnTo>
                      <a:pt x="28" y="0"/>
                    </a:lnTo>
                    <a:lnTo>
                      <a:pt x="20" y="1"/>
                    </a:lnTo>
                    <a:lnTo>
                      <a:pt x="10" y="1"/>
                    </a:lnTo>
                    <a:lnTo>
                      <a:pt x="0" y="0"/>
                    </a:lnTo>
                    <a:lnTo>
                      <a:pt x="0" y="7"/>
                    </a:lnTo>
                    <a:lnTo>
                      <a:pt x="18" y="8"/>
                    </a:lnTo>
                    <a:lnTo>
                      <a:pt x="19"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4" name="Freeform 1277">
                <a:extLst>
                  <a:ext uri="{FF2B5EF4-FFF2-40B4-BE49-F238E27FC236}">
                    <a16:creationId xmlns:a16="http://schemas.microsoft.com/office/drawing/2014/main" id="{8E6C6F51-34A8-1330-C587-D4B738E1AF75}"/>
                  </a:ext>
                </a:extLst>
              </p:cNvPr>
              <p:cNvSpPr>
                <a:spLocks/>
              </p:cNvSpPr>
              <p:nvPr/>
            </p:nvSpPr>
            <p:spPr bwMode="auto">
              <a:xfrm>
                <a:off x="5673726" y="5629276"/>
                <a:ext cx="15875" cy="6350"/>
              </a:xfrm>
              <a:custGeom>
                <a:avLst/>
                <a:gdLst/>
                <a:ahLst/>
                <a:cxnLst>
                  <a:cxn ang="0">
                    <a:pos x="2" y="4"/>
                  </a:cxn>
                  <a:cxn ang="0">
                    <a:pos x="10" y="3"/>
                  </a:cxn>
                  <a:cxn ang="0">
                    <a:pos x="10" y="1"/>
                  </a:cxn>
                  <a:cxn ang="0">
                    <a:pos x="10" y="0"/>
                  </a:cxn>
                  <a:cxn ang="0">
                    <a:pos x="10" y="1"/>
                  </a:cxn>
                  <a:cxn ang="0">
                    <a:pos x="6" y="0"/>
                  </a:cxn>
                  <a:cxn ang="0">
                    <a:pos x="4" y="1"/>
                  </a:cxn>
                  <a:cxn ang="0">
                    <a:pos x="1" y="2"/>
                  </a:cxn>
                  <a:cxn ang="0">
                    <a:pos x="0" y="3"/>
                  </a:cxn>
                  <a:cxn ang="0">
                    <a:pos x="1" y="3"/>
                  </a:cxn>
                  <a:cxn ang="0">
                    <a:pos x="2" y="4"/>
                  </a:cxn>
                </a:cxnLst>
                <a:rect l="0" t="0" r="r" b="b"/>
                <a:pathLst>
                  <a:path w="10" h="4">
                    <a:moveTo>
                      <a:pt x="2" y="4"/>
                    </a:moveTo>
                    <a:lnTo>
                      <a:pt x="10" y="3"/>
                    </a:lnTo>
                    <a:lnTo>
                      <a:pt x="10" y="1"/>
                    </a:lnTo>
                    <a:lnTo>
                      <a:pt x="10" y="0"/>
                    </a:lnTo>
                    <a:lnTo>
                      <a:pt x="10" y="1"/>
                    </a:lnTo>
                    <a:lnTo>
                      <a:pt x="6" y="0"/>
                    </a:lnTo>
                    <a:lnTo>
                      <a:pt x="4" y="1"/>
                    </a:lnTo>
                    <a:lnTo>
                      <a:pt x="1" y="2"/>
                    </a:lnTo>
                    <a:lnTo>
                      <a:pt x="0" y="3"/>
                    </a:lnTo>
                    <a:lnTo>
                      <a:pt x="1" y="3"/>
                    </a:lnTo>
                    <a:lnTo>
                      <a:pt x="2"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495" name="Gruppe 2107">
                <a:extLst>
                  <a:ext uri="{FF2B5EF4-FFF2-40B4-BE49-F238E27FC236}">
                    <a16:creationId xmlns:a16="http://schemas.microsoft.com/office/drawing/2014/main" id="{0FE28035-7C24-9B34-5DF1-CA2D2824B917}"/>
                  </a:ext>
                </a:extLst>
              </p:cNvPr>
              <p:cNvGrpSpPr>
                <a:grpSpLocks/>
              </p:cNvGrpSpPr>
              <p:nvPr/>
            </p:nvGrpSpPr>
            <p:grpSpPr>
              <a:xfrm>
                <a:off x="5186363" y="4887913"/>
                <a:ext cx="828675" cy="698500"/>
                <a:chOff x="5186363" y="4887913"/>
                <a:chExt cx="828675" cy="698500"/>
              </a:xfrm>
              <a:grpFill/>
            </p:grpSpPr>
            <p:sp>
              <p:nvSpPr>
                <p:cNvPr id="1496" name="Freeform 1212">
                  <a:extLst>
                    <a:ext uri="{FF2B5EF4-FFF2-40B4-BE49-F238E27FC236}">
                      <a16:creationId xmlns:a16="http://schemas.microsoft.com/office/drawing/2014/main" id="{74F94C8D-F85F-DBE8-76DD-C516DB03CDAB}"/>
                    </a:ext>
                  </a:extLst>
                </p:cNvPr>
                <p:cNvSpPr>
                  <a:spLocks/>
                </p:cNvSpPr>
                <p:nvPr/>
              </p:nvSpPr>
              <p:spPr bwMode="auto">
                <a:xfrm>
                  <a:off x="5295901" y="5249863"/>
                  <a:ext cx="3175" cy="7938"/>
                </a:xfrm>
                <a:custGeom>
                  <a:avLst/>
                  <a:gdLst/>
                  <a:ahLst/>
                  <a:cxnLst>
                    <a:cxn ang="0">
                      <a:pos x="2" y="5"/>
                    </a:cxn>
                    <a:cxn ang="0">
                      <a:pos x="2" y="5"/>
                    </a:cxn>
                    <a:cxn ang="0">
                      <a:pos x="2" y="1"/>
                    </a:cxn>
                    <a:cxn ang="0">
                      <a:pos x="2" y="0"/>
                    </a:cxn>
                    <a:cxn ang="0">
                      <a:pos x="0" y="1"/>
                    </a:cxn>
                    <a:cxn ang="0">
                      <a:pos x="2" y="5"/>
                    </a:cxn>
                  </a:cxnLst>
                  <a:rect l="0" t="0" r="r" b="b"/>
                  <a:pathLst>
                    <a:path w="2" h="5">
                      <a:moveTo>
                        <a:pt x="2" y="5"/>
                      </a:moveTo>
                      <a:lnTo>
                        <a:pt x="2" y="5"/>
                      </a:lnTo>
                      <a:lnTo>
                        <a:pt x="2" y="1"/>
                      </a:lnTo>
                      <a:lnTo>
                        <a:pt x="2" y="0"/>
                      </a:lnTo>
                      <a:lnTo>
                        <a:pt x="0" y="1"/>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7" name="Freeform 1213">
                  <a:extLst>
                    <a:ext uri="{FF2B5EF4-FFF2-40B4-BE49-F238E27FC236}">
                      <a16:creationId xmlns:a16="http://schemas.microsoft.com/office/drawing/2014/main" id="{0DEE21C0-B20F-C77F-4B1C-55E456162C6D}"/>
                    </a:ext>
                  </a:extLst>
                </p:cNvPr>
                <p:cNvSpPr>
                  <a:spLocks/>
                </p:cNvSpPr>
                <p:nvPr/>
              </p:nvSpPr>
              <p:spPr bwMode="auto">
                <a:xfrm>
                  <a:off x="5295901" y="5249863"/>
                  <a:ext cx="3175" cy="7938"/>
                </a:xfrm>
                <a:custGeom>
                  <a:avLst/>
                  <a:gdLst/>
                  <a:ahLst/>
                  <a:cxnLst>
                    <a:cxn ang="0">
                      <a:pos x="2" y="5"/>
                    </a:cxn>
                    <a:cxn ang="0">
                      <a:pos x="2" y="5"/>
                    </a:cxn>
                    <a:cxn ang="0">
                      <a:pos x="2" y="1"/>
                    </a:cxn>
                    <a:cxn ang="0">
                      <a:pos x="2" y="0"/>
                    </a:cxn>
                    <a:cxn ang="0">
                      <a:pos x="0" y="1"/>
                    </a:cxn>
                    <a:cxn ang="0">
                      <a:pos x="2" y="5"/>
                    </a:cxn>
                  </a:cxnLst>
                  <a:rect l="0" t="0" r="r" b="b"/>
                  <a:pathLst>
                    <a:path w="2" h="5">
                      <a:moveTo>
                        <a:pt x="2" y="5"/>
                      </a:moveTo>
                      <a:lnTo>
                        <a:pt x="2" y="5"/>
                      </a:lnTo>
                      <a:lnTo>
                        <a:pt x="2" y="1"/>
                      </a:lnTo>
                      <a:lnTo>
                        <a:pt x="2" y="0"/>
                      </a:lnTo>
                      <a:lnTo>
                        <a:pt x="0" y="1"/>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8" name="Freeform 1214">
                  <a:extLst>
                    <a:ext uri="{FF2B5EF4-FFF2-40B4-BE49-F238E27FC236}">
                      <a16:creationId xmlns:a16="http://schemas.microsoft.com/office/drawing/2014/main" id="{B1D0B666-4BDF-39DE-ADFE-E3DF7A2133C6}"/>
                    </a:ext>
                  </a:extLst>
                </p:cNvPr>
                <p:cNvSpPr>
                  <a:spLocks/>
                </p:cNvSpPr>
                <p:nvPr/>
              </p:nvSpPr>
              <p:spPr bwMode="auto">
                <a:xfrm>
                  <a:off x="5295901" y="5249863"/>
                  <a:ext cx="3175" cy="7938"/>
                </a:xfrm>
                <a:custGeom>
                  <a:avLst/>
                  <a:gdLst/>
                  <a:ahLst/>
                  <a:cxnLst>
                    <a:cxn ang="0">
                      <a:pos x="2" y="5"/>
                    </a:cxn>
                    <a:cxn ang="0">
                      <a:pos x="2" y="5"/>
                    </a:cxn>
                    <a:cxn ang="0">
                      <a:pos x="2" y="1"/>
                    </a:cxn>
                    <a:cxn ang="0">
                      <a:pos x="2" y="0"/>
                    </a:cxn>
                    <a:cxn ang="0">
                      <a:pos x="0" y="1"/>
                    </a:cxn>
                    <a:cxn ang="0">
                      <a:pos x="2" y="5"/>
                    </a:cxn>
                  </a:cxnLst>
                  <a:rect l="0" t="0" r="r" b="b"/>
                  <a:pathLst>
                    <a:path w="2" h="5">
                      <a:moveTo>
                        <a:pt x="2" y="5"/>
                      </a:moveTo>
                      <a:lnTo>
                        <a:pt x="2" y="5"/>
                      </a:lnTo>
                      <a:lnTo>
                        <a:pt x="2" y="1"/>
                      </a:lnTo>
                      <a:lnTo>
                        <a:pt x="2" y="0"/>
                      </a:lnTo>
                      <a:lnTo>
                        <a:pt x="0" y="1"/>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99" name="Freeform 1215">
                  <a:extLst>
                    <a:ext uri="{FF2B5EF4-FFF2-40B4-BE49-F238E27FC236}">
                      <a16:creationId xmlns:a16="http://schemas.microsoft.com/office/drawing/2014/main" id="{BBD7125D-4D14-9AFD-D288-8279F134EFD3}"/>
                    </a:ext>
                  </a:extLst>
                </p:cNvPr>
                <p:cNvSpPr>
                  <a:spLocks/>
                </p:cNvSpPr>
                <p:nvPr/>
              </p:nvSpPr>
              <p:spPr bwMode="auto">
                <a:xfrm>
                  <a:off x="5295901" y="5249863"/>
                  <a:ext cx="3175" cy="7938"/>
                </a:xfrm>
                <a:custGeom>
                  <a:avLst/>
                  <a:gdLst/>
                  <a:ahLst/>
                  <a:cxnLst>
                    <a:cxn ang="0">
                      <a:pos x="2" y="5"/>
                    </a:cxn>
                    <a:cxn ang="0">
                      <a:pos x="2" y="5"/>
                    </a:cxn>
                    <a:cxn ang="0">
                      <a:pos x="2" y="1"/>
                    </a:cxn>
                    <a:cxn ang="0">
                      <a:pos x="2" y="0"/>
                    </a:cxn>
                    <a:cxn ang="0">
                      <a:pos x="0" y="1"/>
                    </a:cxn>
                    <a:cxn ang="0">
                      <a:pos x="2" y="5"/>
                    </a:cxn>
                  </a:cxnLst>
                  <a:rect l="0" t="0" r="r" b="b"/>
                  <a:pathLst>
                    <a:path w="2" h="5">
                      <a:moveTo>
                        <a:pt x="2" y="5"/>
                      </a:moveTo>
                      <a:lnTo>
                        <a:pt x="2" y="5"/>
                      </a:lnTo>
                      <a:lnTo>
                        <a:pt x="2" y="1"/>
                      </a:lnTo>
                      <a:lnTo>
                        <a:pt x="2" y="0"/>
                      </a:lnTo>
                      <a:lnTo>
                        <a:pt x="0" y="1"/>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0" name="Freeform 1216">
                  <a:extLst>
                    <a:ext uri="{FF2B5EF4-FFF2-40B4-BE49-F238E27FC236}">
                      <a16:creationId xmlns:a16="http://schemas.microsoft.com/office/drawing/2014/main" id="{9204BD7D-D142-AE32-890F-C26E5199B5AC}"/>
                    </a:ext>
                  </a:extLst>
                </p:cNvPr>
                <p:cNvSpPr>
                  <a:spLocks/>
                </p:cNvSpPr>
                <p:nvPr/>
              </p:nvSpPr>
              <p:spPr bwMode="auto">
                <a:xfrm>
                  <a:off x="5302251" y="5249863"/>
                  <a:ext cx="1588" cy="6350"/>
                </a:xfrm>
                <a:custGeom>
                  <a:avLst/>
                  <a:gdLst/>
                  <a:ahLst/>
                  <a:cxnLst>
                    <a:cxn ang="0">
                      <a:pos x="0" y="4"/>
                    </a:cxn>
                    <a:cxn ang="0">
                      <a:pos x="0" y="0"/>
                    </a:cxn>
                    <a:cxn ang="0">
                      <a:pos x="0" y="1"/>
                    </a:cxn>
                    <a:cxn ang="0">
                      <a:pos x="0" y="4"/>
                    </a:cxn>
                  </a:cxnLst>
                  <a:rect l="0" t="0" r="r" b="b"/>
                  <a:pathLst>
                    <a:path h="4">
                      <a:moveTo>
                        <a:pt x="0" y="4"/>
                      </a:moveTo>
                      <a:lnTo>
                        <a:pt x="0" y="0"/>
                      </a:lnTo>
                      <a:lnTo>
                        <a:pt x="0" y="1"/>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1" name="Freeform 1217">
                  <a:extLst>
                    <a:ext uri="{FF2B5EF4-FFF2-40B4-BE49-F238E27FC236}">
                      <a16:creationId xmlns:a16="http://schemas.microsoft.com/office/drawing/2014/main" id="{DE0481B0-E4F7-3192-2BAC-A72E5A793712}"/>
                    </a:ext>
                  </a:extLst>
                </p:cNvPr>
                <p:cNvSpPr>
                  <a:spLocks/>
                </p:cNvSpPr>
                <p:nvPr/>
              </p:nvSpPr>
              <p:spPr bwMode="auto">
                <a:xfrm>
                  <a:off x="5302251" y="5249863"/>
                  <a:ext cx="1588" cy="6350"/>
                </a:xfrm>
                <a:custGeom>
                  <a:avLst/>
                  <a:gdLst/>
                  <a:ahLst/>
                  <a:cxnLst>
                    <a:cxn ang="0">
                      <a:pos x="0" y="4"/>
                    </a:cxn>
                    <a:cxn ang="0">
                      <a:pos x="0" y="0"/>
                    </a:cxn>
                    <a:cxn ang="0">
                      <a:pos x="0" y="1"/>
                    </a:cxn>
                    <a:cxn ang="0">
                      <a:pos x="0" y="4"/>
                    </a:cxn>
                  </a:cxnLst>
                  <a:rect l="0" t="0" r="r" b="b"/>
                  <a:pathLst>
                    <a:path h="4">
                      <a:moveTo>
                        <a:pt x="0" y="4"/>
                      </a:moveTo>
                      <a:lnTo>
                        <a:pt x="0" y="0"/>
                      </a:lnTo>
                      <a:lnTo>
                        <a:pt x="0" y="1"/>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2" name="Freeform 1218">
                  <a:extLst>
                    <a:ext uri="{FF2B5EF4-FFF2-40B4-BE49-F238E27FC236}">
                      <a16:creationId xmlns:a16="http://schemas.microsoft.com/office/drawing/2014/main" id="{0BD443D8-557F-B6C2-BEC1-900F5AE08F06}"/>
                    </a:ext>
                  </a:extLst>
                </p:cNvPr>
                <p:cNvSpPr>
                  <a:spLocks/>
                </p:cNvSpPr>
                <p:nvPr/>
              </p:nvSpPr>
              <p:spPr bwMode="auto">
                <a:xfrm>
                  <a:off x="5302251" y="5249863"/>
                  <a:ext cx="1588" cy="6350"/>
                </a:xfrm>
                <a:custGeom>
                  <a:avLst/>
                  <a:gdLst/>
                  <a:ahLst/>
                  <a:cxnLst>
                    <a:cxn ang="0">
                      <a:pos x="0" y="4"/>
                    </a:cxn>
                    <a:cxn ang="0">
                      <a:pos x="0" y="0"/>
                    </a:cxn>
                    <a:cxn ang="0">
                      <a:pos x="0" y="1"/>
                    </a:cxn>
                    <a:cxn ang="0">
                      <a:pos x="0" y="4"/>
                    </a:cxn>
                  </a:cxnLst>
                  <a:rect l="0" t="0" r="r" b="b"/>
                  <a:pathLst>
                    <a:path h="4">
                      <a:moveTo>
                        <a:pt x="0" y="4"/>
                      </a:moveTo>
                      <a:lnTo>
                        <a:pt x="0" y="0"/>
                      </a:lnTo>
                      <a:lnTo>
                        <a:pt x="0" y="1"/>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3" name="Freeform 1219">
                  <a:extLst>
                    <a:ext uri="{FF2B5EF4-FFF2-40B4-BE49-F238E27FC236}">
                      <a16:creationId xmlns:a16="http://schemas.microsoft.com/office/drawing/2014/main" id="{45F642AB-E6B8-C07D-44C9-99D406DDD54B}"/>
                    </a:ext>
                  </a:extLst>
                </p:cNvPr>
                <p:cNvSpPr>
                  <a:spLocks/>
                </p:cNvSpPr>
                <p:nvPr/>
              </p:nvSpPr>
              <p:spPr bwMode="auto">
                <a:xfrm>
                  <a:off x="5302251" y="5249863"/>
                  <a:ext cx="1588" cy="6350"/>
                </a:xfrm>
                <a:custGeom>
                  <a:avLst/>
                  <a:gdLst/>
                  <a:ahLst/>
                  <a:cxnLst>
                    <a:cxn ang="0">
                      <a:pos x="0" y="4"/>
                    </a:cxn>
                    <a:cxn ang="0">
                      <a:pos x="0" y="0"/>
                    </a:cxn>
                    <a:cxn ang="0">
                      <a:pos x="0" y="1"/>
                    </a:cxn>
                    <a:cxn ang="0">
                      <a:pos x="0" y="4"/>
                    </a:cxn>
                  </a:cxnLst>
                  <a:rect l="0" t="0" r="r" b="b"/>
                  <a:pathLst>
                    <a:path h="4">
                      <a:moveTo>
                        <a:pt x="0" y="4"/>
                      </a:moveTo>
                      <a:lnTo>
                        <a:pt x="0" y="0"/>
                      </a:lnTo>
                      <a:lnTo>
                        <a:pt x="0" y="1"/>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4" name="Freeform 1220">
                  <a:extLst>
                    <a:ext uri="{FF2B5EF4-FFF2-40B4-BE49-F238E27FC236}">
                      <a16:creationId xmlns:a16="http://schemas.microsoft.com/office/drawing/2014/main" id="{00E6AF19-4C05-E709-DC86-7C864ED9F878}"/>
                    </a:ext>
                  </a:extLst>
                </p:cNvPr>
                <p:cNvSpPr>
                  <a:spLocks/>
                </p:cNvSpPr>
                <p:nvPr/>
              </p:nvSpPr>
              <p:spPr bwMode="auto">
                <a:xfrm>
                  <a:off x="5300663" y="5243513"/>
                  <a:ext cx="1588" cy="4763"/>
                </a:xfrm>
                <a:custGeom>
                  <a:avLst/>
                  <a:gdLst/>
                  <a:ahLst/>
                  <a:cxnLst>
                    <a:cxn ang="0">
                      <a:pos x="1" y="3"/>
                    </a:cxn>
                    <a:cxn ang="0">
                      <a:pos x="1" y="0"/>
                    </a:cxn>
                    <a:cxn ang="0">
                      <a:pos x="0" y="1"/>
                    </a:cxn>
                    <a:cxn ang="0">
                      <a:pos x="1" y="3"/>
                    </a:cxn>
                  </a:cxnLst>
                  <a:rect l="0" t="0" r="r" b="b"/>
                  <a:pathLst>
                    <a:path w="1" h="3">
                      <a:moveTo>
                        <a:pt x="1" y="3"/>
                      </a:moveTo>
                      <a:lnTo>
                        <a:pt x="1" y="0"/>
                      </a:lnTo>
                      <a:lnTo>
                        <a:pt x="0" y="1"/>
                      </a:lnTo>
                      <a:lnTo>
                        <a:pt x="1"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5" name="Freeform 1221">
                  <a:extLst>
                    <a:ext uri="{FF2B5EF4-FFF2-40B4-BE49-F238E27FC236}">
                      <a16:creationId xmlns:a16="http://schemas.microsoft.com/office/drawing/2014/main" id="{B55E7FAA-B2DE-1A4F-5E05-E00F146F2DD0}"/>
                    </a:ext>
                  </a:extLst>
                </p:cNvPr>
                <p:cNvSpPr>
                  <a:spLocks/>
                </p:cNvSpPr>
                <p:nvPr/>
              </p:nvSpPr>
              <p:spPr bwMode="auto">
                <a:xfrm>
                  <a:off x="5300663" y="5243513"/>
                  <a:ext cx="1588" cy="4763"/>
                </a:xfrm>
                <a:custGeom>
                  <a:avLst/>
                  <a:gdLst/>
                  <a:ahLst/>
                  <a:cxnLst>
                    <a:cxn ang="0">
                      <a:pos x="1" y="3"/>
                    </a:cxn>
                    <a:cxn ang="0">
                      <a:pos x="1" y="0"/>
                    </a:cxn>
                    <a:cxn ang="0">
                      <a:pos x="0" y="1"/>
                    </a:cxn>
                    <a:cxn ang="0">
                      <a:pos x="1" y="3"/>
                    </a:cxn>
                  </a:cxnLst>
                  <a:rect l="0" t="0" r="r" b="b"/>
                  <a:pathLst>
                    <a:path w="1" h="3">
                      <a:moveTo>
                        <a:pt x="1" y="3"/>
                      </a:moveTo>
                      <a:lnTo>
                        <a:pt x="1" y="0"/>
                      </a:lnTo>
                      <a:lnTo>
                        <a:pt x="0" y="1"/>
                      </a:lnTo>
                      <a:lnTo>
                        <a:pt x="1"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6" name="Freeform 1222">
                  <a:extLst>
                    <a:ext uri="{FF2B5EF4-FFF2-40B4-BE49-F238E27FC236}">
                      <a16:creationId xmlns:a16="http://schemas.microsoft.com/office/drawing/2014/main" id="{3A2FFDC2-2EB7-8C6F-8821-7B4D77FC1B53}"/>
                    </a:ext>
                  </a:extLst>
                </p:cNvPr>
                <p:cNvSpPr>
                  <a:spLocks/>
                </p:cNvSpPr>
                <p:nvPr/>
              </p:nvSpPr>
              <p:spPr bwMode="auto">
                <a:xfrm>
                  <a:off x="5300663" y="5243513"/>
                  <a:ext cx="1588" cy="4763"/>
                </a:xfrm>
                <a:custGeom>
                  <a:avLst/>
                  <a:gdLst/>
                  <a:ahLst/>
                  <a:cxnLst>
                    <a:cxn ang="0">
                      <a:pos x="1" y="3"/>
                    </a:cxn>
                    <a:cxn ang="0">
                      <a:pos x="1" y="0"/>
                    </a:cxn>
                    <a:cxn ang="0">
                      <a:pos x="0" y="1"/>
                    </a:cxn>
                    <a:cxn ang="0">
                      <a:pos x="1" y="3"/>
                    </a:cxn>
                  </a:cxnLst>
                  <a:rect l="0" t="0" r="r" b="b"/>
                  <a:pathLst>
                    <a:path w="1" h="3">
                      <a:moveTo>
                        <a:pt x="1" y="3"/>
                      </a:moveTo>
                      <a:lnTo>
                        <a:pt x="1" y="0"/>
                      </a:lnTo>
                      <a:lnTo>
                        <a:pt x="0" y="1"/>
                      </a:lnTo>
                      <a:lnTo>
                        <a:pt x="1"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7" name="Freeform 1223">
                  <a:extLst>
                    <a:ext uri="{FF2B5EF4-FFF2-40B4-BE49-F238E27FC236}">
                      <a16:creationId xmlns:a16="http://schemas.microsoft.com/office/drawing/2014/main" id="{D7E6B0E9-21A4-FF67-01D5-75D28AD0054B}"/>
                    </a:ext>
                  </a:extLst>
                </p:cNvPr>
                <p:cNvSpPr>
                  <a:spLocks/>
                </p:cNvSpPr>
                <p:nvPr/>
              </p:nvSpPr>
              <p:spPr bwMode="auto">
                <a:xfrm>
                  <a:off x="5300663" y="5243513"/>
                  <a:ext cx="1588" cy="4763"/>
                </a:xfrm>
                <a:custGeom>
                  <a:avLst/>
                  <a:gdLst/>
                  <a:ahLst/>
                  <a:cxnLst>
                    <a:cxn ang="0">
                      <a:pos x="1" y="3"/>
                    </a:cxn>
                    <a:cxn ang="0">
                      <a:pos x="1" y="0"/>
                    </a:cxn>
                    <a:cxn ang="0">
                      <a:pos x="0" y="1"/>
                    </a:cxn>
                    <a:cxn ang="0">
                      <a:pos x="1" y="3"/>
                    </a:cxn>
                  </a:cxnLst>
                  <a:rect l="0" t="0" r="r" b="b"/>
                  <a:pathLst>
                    <a:path w="1" h="3">
                      <a:moveTo>
                        <a:pt x="1" y="3"/>
                      </a:moveTo>
                      <a:lnTo>
                        <a:pt x="1" y="0"/>
                      </a:lnTo>
                      <a:lnTo>
                        <a:pt x="0" y="1"/>
                      </a:lnTo>
                      <a:lnTo>
                        <a:pt x="1"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8" name="Freeform 1229">
                  <a:extLst>
                    <a:ext uri="{FF2B5EF4-FFF2-40B4-BE49-F238E27FC236}">
                      <a16:creationId xmlns:a16="http://schemas.microsoft.com/office/drawing/2014/main" id="{3C664848-0097-5BDF-4997-FE0E50464EBD}"/>
                    </a:ext>
                  </a:extLst>
                </p:cNvPr>
                <p:cNvSpPr>
                  <a:spLocks/>
                </p:cNvSpPr>
                <p:nvPr/>
              </p:nvSpPr>
              <p:spPr bwMode="auto">
                <a:xfrm>
                  <a:off x="5503863" y="5456238"/>
                  <a:ext cx="3175" cy="6350"/>
                </a:xfrm>
                <a:custGeom>
                  <a:avLst/>
                  <a:gdLst/>
                  <a:ahLst/>
                  <a:cxnLst>
                    <a:cxn ang="0">
                      <a:pos x="0" y="4"/>
                    </a:cxn>
                    <a:cxn ang="0">
                      <a:pos x="1" y="4"/>
                    </a:cxn>
                    <a:cxn ang="0">
                      <a:pos x="2" y="4"/>
                    </a:cxn>
                    <a:cxn ang="0">
                      <a:pos x="2" y="2"/>
                    </a:cxn>
                    <a:cxn ang="0">
                      <a:pos x="1" y="0"/>
                    </a:cxn>
                    <a:cxn ang="0">
                      <a:pos x="1" y="0"/>
                    </a:cxn>
                    <a:cxn ang="0">
                      <a:pos x="0" y="2"/>
                    </a:cxn>
                    <a:cxn ang="0">
                      <a:pos x="0" y="4"/>
                    </a:cxn>
                  </a:cxnLst>
                  <a:rect l="0" t="0" r="r" b="b"/>
                  <a:pathLst>
                    <a:path w="2" h="4">
                      <a:moveTo>
                        <a:pt x="0" y="4"/>
                      </a:moveTo>
                      <a:lnTo>
                        <a:pt x="1" y="4"/>
                      </a:lnTo>
                      <a:lnTo>
                        <a:pt x="2" y="4"/>
                      </a:lnTo>
                      <a:lnTo>
                        <a:pt x="2" y="2"/>
                      </a:lnTo>
                      <a:lnTo>
                        <a:pt x="1" y="0"/>
                      </a:lnTo>
                      <a:lnTo>
                        <a:pt x="1" y="0"/>
                      </a:lnTo>
                      <a:lnTo>
                        <a:pt x="0" y="2"/>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09" name="Freeform 1230">
                  <a:extLst>
                    <a:ext uri="{FF2B5EF4-FFF2-40B4-BE49-F238E27FC236}">
                      <a16:creationId xmlns:a16="http://schemas.microsoft.com/office/drawing/2014/main" id="{119D4000-8822-7AB5-F8DE-E5C6B8FE05D4}"/>
                    </a:ext>
                  </a:extLst>
                </p:cNvPr>
                <p:cNvSpPr>
                  <a:spLocks/>
                </p:cNvSpPr>
                <p:nvPr/>
              </p:nvSpPr>
              <p:spPr bwMode="auto">
                <a:xfrm>
                  <a:off x="5487988" y="5459413"/>
                  <a:ext cx="3175" cy="4763"/>
                </a:xfrm>
                <a:custGeom>
                  <a:avLst/>
                  <a:gdLst/>
                  <a:ahLst/>
                  <a:cxnLst>
                    <a:cxn ang="0">
                      <a:pos x="1" y="2"/>
                    </a:cxn>
                    <a:cxn ang="0">
                      <a:pos x="1" y="3"/>
                    </a:cxn>
                    <a:cxn ang="0">
                      <a:pos x="2" y="3"/>
                    </a:cxn>
                    <a:cxn ang="0">
                      <a:pos x="1" y="1"/>
                    </a:cxn>
                    <a:cxn ang="0">
                      <a:pos x="1" y="0"/>
                    </a:cxn>
                    <a:cxn ang="0">
                      <a:pos x="0" y="1"/>
                    </a:cxn>
                    <a:cxn ang="0">
                      <a:pos x="1" y="2"/>
                    </a:cxn>
                  </a:cxnLst>
                  <a:rect l="0" t="0" r="r" b="b"/>
                  <a:pathLst>
                    <a:path w="2" h="3">
                      <a:moveTo>
                        <a:pt x="1" y="2"/>
                      </a:moveTo>
                      <a:lnTo>
                        <a:pt x="1" y="3"/>
                      </a:lnTo>
                      <a:lnTo>
                        <a:pt x="2" y="3"/>
                      </a:lnTo>
                      <a:lnTo>
                        <a:pt x="1" y="1"/>
                      </a:lnTo>
                      <a:lnTo>
                        <a:pt x="1" y="0"/>
                      </a:lnTo>
                      <a:lnTo>
                        <a:pt x="0" y="1"/>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0" name="Freeform 1232">
                  <a:extLst>
                    <a:ext uri="{FF2B5EF4-FFF2-40B4-BE49-F238E27FC236}">
                      <a16:creationId xmlns:a16="http://schemas.microsoft.com/office/drawing/2014/main" id="{FDD1902E-D41C-A564-3939-315368EC3576}"/>
                    </a:ext>
                  </a:extLst>
                </p:cNvPr>
                <p:cNvSpPr>
                  <a:spLocks/>
                </p:cNvSpPr>
                <p:nvPr/>
              </p:nvSpPr>
              <p:spPr bwMode="auto">
                <a:xfrm>
                  <a:off x="5497513" y="5451476"/>
                  <a:ext cx="4763" cy="3175"/>
                </a:xfrm>
                <a:custGeom>
                  <a:avLst/>
                  <a:gdLst/>
                  <a:ahLst/>
                  <a:cxnLst>
                    <a:cxn ang="0">
                      <a:pos x="0" y="2"/>
                    </a:cxn>
                    <a:cxn ang="0">
                      <a:pos x="1" y="2"/>
                    </a:cxn>
                    <a:cxn ang="0">
                      <a:pos x="3" y="2"/>
                    </a:cxn>
                    <a:cxn ang="0">
                      <a:pos x="3" y="2"/>
                    </a:cxn>
                    <a:cxn ang="0">
                      <a:pos x="3" y="1"/>
                    </a:cxn>
                    <a:cxn ang="0">
                      <a:pos x="3" y="0"/>
                    </a:cxn>
                    <a:cxn ang="0">
                      <a:pos x="1" y="0"/>
                    </a:cxn>
                    <a:cxn ang="0">
                      <a:pos x="0" y="0"/>
                    </a:cxn>
                    <a:cxn ang="0">
                      <a:pos x="0" y="2"/>
                    </a:cxn>
                  </a:cxnLst>
                  <a:rect l="0" t="0" r="r" b="b"/>
                  <a:pathLst>
                    <a:path w="3" h="2">
                      <a:moveTo>
                        <a:pt x="0" y="2"/>
                      </a:moveTo>
                      <a:lnTo>
                        <a:pt x="1" y="2"/>
                      </a:lnTo>
                      <a:lnTo>
                        <a:pt x="3" y="2"/>
                      </a:lnTo>
                      <a:lnTo>
                        <a:pt x="3" y="2"/>
                      </a:lnTo>
                      <a:lnTo>
                        <a:pt x="3" y="1"/>
                      </a:lnTo>
                      <a:lnTo>
                        <a:pt x="3" y="0"/>
                      </a:lnTo>
                      <a:lnTo>
                        <a:pt x="1" y="0"/>
                      </a:lnTo>
                      <a:lnTo>
                        <a:pt x="0" y="0"/>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1" name="Freeform 1233">
                  <a:extLst>
                    <a:ext uri="{FF2B5EF4-FFF2-40B4-BE49-F238E27FC236}">
                      <a16:creationId xmlns:a16="http://schemas.microsoft.com/office/drawing/2014/main" id="{893D9420-2629-3C52-A0EF-645B463B87F7}"/>
                    </a:ext>
                  </a:extLst>
                </p:cNvPr>
                <p:cNvSpPr>
                  <a:spLocks/>
                </p:cNvSpPr>
                <p:nvPr/>
              </p:nvSpPr>
              <p:spPr bwMode="auto">
                <a:xfrm>
                  <a:off x="5497513" y="5451476"/>
                  <a:ext cx="4763" cy="3175"/>
                </a:xfrm>
                <a:custGeom>
                  <a:avLst/>
                  <a:gdLst/>
                  <a:ahLst/>
                  <a:cxnLst>
                    <a:cxn ang="0">
                      <a:pos x="0" y="2"/>
                    </a:cxn>
                    <a:cxn ang="0">
                      <a:pos x="1" y="2"/>
                    </a:cxn>
                    <a:cxn ang="0">
                      <a:pos x="3" y="2"/>
                    </a:cxn>
                    <a:cxn ang="0">
                      <a:pos x="3" y="2"/>
                    </a:cxn>
                    <a:cxn ang="0">
                      <a:pos x="3" y="1"/>
                    </a:cxn>
                    <a:cxn ang="0">
                      <a:pos x="3" y="0"/>
                    </a:cxn>
                    <a:cxn ang="0">
                      <a:pos x="1" y="0"/>
                    </a:cxn>
                    <a:cxn ang="0">
                      <a:pos x="0" y="0"/>
                    </a:cxn>
                    <a:cxn ang="0">
                      <a:pos x="0" y="2"/>
                    </a:cxn>
                  </a:cxnLst>
                  <a:rect l="0" t="0" r="r" b="b"/>
                  <a:pathLst>
                    <a:path w="3" h="2">
                      <a:moveTo>
                        <a:pt x="0" y="2"/>
                      </a:moveTo>
                      <a:lnTo>
                        <a:pt x="1" y="2"/>
                      </a:lnTo>
                      <a:lnTo>
                        <a:pt x="3" y="2"/>
                      </a:lnTo>
                      <a:lnTo>
                        <a:pt x="3" y="2"/>
                      </a:lnTo>
                      <a:lnTo>
                        <a:pt x="3" y="1"/>
                      </a:lnTo>
                      <a:lnTo>
                        <a:pt x="3" y="0"/>
                      </a:lnTo>
                      <a:lnTo>
                        <a:pt x="1" y="0"/>
                      </a:lnTo>
                      <a:lnTo>
                        <a:pt x="0" y="0"/>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2" name="Freeform 1234">
                  <a:extLst>
                    <a:ext uri="{FF2B5EF4-FFF2-40B4-BE49-F238E27FC236}">
                      <a16:creationId xmlns:a16="http://schemas.microsoft.com/office/drawing/2014/main" id="{B6CF448B-3EBB-A825-8152-570B8526F37A}"/>
                    </a:ext>
                  </a:extLst>
                </p:cNvPr>
                <p:cNvSpPr>
                  <a:spLocks/>
                </p:cNvSpPr>
                <p:nvPr/>
              </p:nvSpPr>
              <p:spPr bwMode="auto">
                <a:xfrm>
                  <a:off x="5400676" y="5372101"/>
                  <a:ext cx="4763" cy="3175"/>
                </a:xfrm>
                <a:custGeom>
                  <a:avLst/>
                  <a:gdLst/>
                  <a:ahLst/>
                  <a:cxnLst>
                    <a:cxn ang="0">
                      <a:pos x="1" y="2"/>
                    </a:cxn>
                    <a:cxn ang="0">
                      <a:pos x="1" y="2"/>
                    </a:cxn>
                    <a:cxn ang="0">
                      <a:pos x="3" y="2"/>
                    </a:cxn>
                    <a:cxn ang="0">
                      <a:pos x="3" y="1"/>
                    </a:cxn>
                    <a:cxn ang="0">
                      <a:pos x="0" y="0"/>
                    </a:cxn>
                    <a:cxn ang="0">
                      <a:pos x="1" y="2"/>
                    </a:cxn>
                  </a:cxnLst>
                  <a:rect l="0" t="0" r="r" b="b"/>
                  <a:pathLst>
                    <a:path w="3" h="2">
                      <a:moveTo>
                        <a:pt x="1" y="2"/>
                      </a:moveTo>
                      <a:lnTo>
                        <a:pt x="1" y="2"/>
                      </a:lnTo>
                      <a:lnTo>
                        <a:pt x="3" y="2"/>
                      </a:lnTo>
                      <a:lnTo>
                        <a:pt x="3" y="1"/>
                      </a:lnTo>
                      <a:lnTo>
                        <a:pt x="0" y="0"/>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3" name="Freeform 1235">
                  <a:extLst>
                    <a:ext uri="{FF2B5EF4-FFF2-40B4-BE49-F238E27FC236}">
                      <a16:creationId xmlns:a16="http://schemas.microsoft.com/office/drawing/2014/main" id="{D65C81F2-70F6-2394-F314-49E719F0AFB6}"/>
                    </a:ext>
                  </a:extLst>
                </p:cNvPr>
                <p:cNvSpPr>
                  <a:spLocks/>
                </p:cNvSpPr>
                <p:nvPr/>
              </p:nvSpPr>
              <p:spPr bwMode="auto">
                <a:xfrm>
                  <a:off x="5400676" y="5372101"/>
                  <a:ext cx="4763" cy="3175"/>
                </a:xfrm>
                <a:custGeom>
                  <a:avLst/>
                  <a:gdLst/>
                  <a:ahLst/>
                  <a:cxnLst>
                    <a:cxn ang="0">
                      <a:pos x="1" y="2"/>
                    </a:cxn>
                    <a:cxn ang="0">
                      <a:pos x="1" y="2"/>
                    </a:cxn>
                    <a:cxn ang="0">
                      <a:pos x="3" y="2"/>
                    </a:cxn>
                    <a:cxn ang="0">
                      <a:pos x="3" y="1"/>
                    </a:cxn>
                    <a:cxn ang="0">
                      <a:pos x="0" y="0"/>
                    </a:cxn>
                    <a:cxn ang="0">
                      <a:pos x="1" y="2"/>
                    </a:cxn>
                  </a:cxnLst>
                  <a:rect l="0" t="0" r="r" b="b"/>
                  <a:pathLst>
                    <a:path w="3" h="2">
                      <a:moveTo>
                        <a:pt x="1" y="2"/>
                      </a:moveTo>
                      <a:lnTo>
                        <a:pt x="1" y="2"/>
                      </a:lnTo>
                      <a:lnTo>
                        <a:pt x="3" y="2"/>
                      </a:lnTo>
                      <a:lnTo>
                        <a:pt x="3" y="1"/>
                      </a:lnTo>
                      <a:lnTo>
                        <a:pt x="0" y="0"/>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4" name="Freeform 1236">
                  <a:extLst>
                    <a:ext uri="{FF2B5EF4-FFF2-40B4-BE49-F238E27FC236}">
                      <a16:creationId xmlns:a16="http://schemas.microsoft.com/office/drawing/2014/main" id="{21696714-2324-4B17-8717-8EEC7211A2C8}"/>
                    </a:ext>
                  </a:extLst>
                </p:cNvPr>
                <p:cNvSpPr>
                  <a:spLocks/>
                </p:cNvSpPr>
                <p:nvPr/>
              </p:nvSpPr>
              <p:spPr bwMode="auto">
                <a:xfrm>
                  <a:off x="5400676" y="5372101"/>
                  <a:ext cx="4763" cy="3175"/>
                </a:xfrm>
                <a:custGeom>
                  <a:avLst/>
                  <a:gdLst/>
                  <a:ahLst/>
                  <a:cxnLst>
                    <a:cxn ang="0">
                      <a:pos x="1" y="2"/>
                    </a:cxn>
                    <a:cxn ang="0">
                      <a:pos x="1" y="2"/>
                    </a:cxn>
                    <a:cxn ang="0">
                      <a:pos x="3" y="2"/>
                    </a:cxn>
                    <a:cxn ang="0">
                      <a:pos x="3" y="1"/>
                    </a:cxn>
                    <a:cxn ang="0">
                      <a:pos x="0" y="0"/>
                    </a:cxn>
                    <a:cxn ang="0">
                      <a:pos x="1" y="2"/>
                    </a:cxn>
                  </a:cxnLst>
                  <a:rect l="0" t="0" r="r" b="b"/>
                  <a:pathLst>
                    <a:path w="3" h="2">
                      <a:moveTo>
                        <a:pt x="1" y="2"/>
                      </a:moveTo>
                      <a:lnTo>
                        <a:pt x="1" y="2"/>
                      </a:lnTo>
                      <a:lnTo>
                        <a:pt x="3" y="2"/>
                      </a:lnTo>
                      <a:lnTo>
                        <a:pt x="3" y="1"/>
                      </a:lnTo>
                      <a:lnTo>
                        <a:pt x="0" y="0"/>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5" name="Freeform 1237">
                  <a:extLst>
                    <a:ext uri="{FF2B5EF4-FFF2-40B4-BE49-F238E27FC236}">
                      <a16:creationId xmlns:a16="http://schemas.microsoft.com/office/drawing/2014/main" id="{E0498BCC-EA2C-D9CB-19D6-924166E210C8}"/>
                    </a:ext>
                  </a:extLst>
                </p:cNvPr>
                <p:cNvSpPr>
                  <a:spLocks/>
                </p:cNvSpPr>
                <p:nvPr/>
              </p:nvSpPr>
              <p:spPr bwMode="auto">
                <a:xfrm>
                  <a:off x="5400676" y="5372101"/>
                  <a:ext cx="4763" cy="3175"/>
                </a:xfrm>
                <a:custGeom>
                  <a:avLst/>
                  <a:gdLst/>
                  <a:ahLst/>
                  <a:cxnLst>
                    <a:cxn ang="0">
                      <a:pos x="1" y="2"/>
                    </a:cxn>
                    <a:cxn ang="0">
                      <a:pos x="1" y="2"/>
                    </a:cxn>
                    <a:cxn ang="0">
                      <a:pos x="3" y="2"/>
                    </a:cxn>
                    <a:cxn ang="0">
                      <a:pos x="3" y="1"/>
                    </a:cxn>
                    <a:cxn ang="0">
                      <a:pos x="0" y="0"/>
                    </a:cxn>
                    <a:cxn ang="0">
                      <a:pos x="1" y="2"/>
                    </a:cxn>
                  </a:cxnLst>
                  <a:rect l="0" t="0" r="r" b="b"/>
                  <a:pathLst>
                    <a:path w="3" h="2">
                      <a:moveTo>
                        <a:pt x="1" y="2"/>
                      </a:moveTo>
                      <a:lnTo>
                        <a:pt x="1" y="2"/>
                      </a:lnTo>
                      <a:lnTo>
                        <a:pt x="3" y="2"/>
                      </a:lnTo>
                      <a:lnTo>
                        <a:pt x="3" y="1"/>
                      </a:lnTo>
                      <a:lnTo>
                        <a:pt x="0" y="0"/>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6" name="Freeform 1238">
                  <a:extLst>
                    <a:ext uri="{FF2B5EF4-FFF2-40B4-BE49-F238E27FC236}">
                      <a16:creationId xmlns:a16="http://schemas.microsoft.com/office/drawing/2014/main" id="{51DBD753-CBD2-C066-8311-F14D5DE98DB0}"/>
                    </a:ext>
                  </a:extLst>
                </p:cNvPr>
                <p:cNvSpPr>
                  <a:spLocks/>
                </p:cNvSpPr>
                <p:nvPr/>
              </p:nvSpPr>
              <p:spPr bwMode="auto">
                <a:xfrm>
                  <a:off x="5400676" y="5332413"/>
                  <a:ext cx="6350" cy="7938"/>
                </a:xfrm>
                <a:custGeom>
                  <a:avLst/>
                  <a:gdLst/>
                  <a:ahLst/>
                  <a:cxnLst>
                    <a:cxn ang="0">
                      <a:pos x="0" y="4"/>
                    </a:cxn>
                    <a:cxn ang="0">
                      <a:pos x="3" y="5"/>
                    </a:cxn>
                    <a:cxn ang="0">
                      <a:pos x="4" y="5"/>
                    </a:cxn>
                    <a:cxn ang="0">
                      <a:pos x="3" y="4"/>
                    </a:cxn>
                    <a:cxn ang="0">
                      <a:pos x="0" y="4"/>
                    </a:cxn>
                    <a:cxn ang="0">
                      <a:pos x="0" y="3"/>
                    </a:cxn>
                    <a:cxn ang="0">
                      <a:pos x="4" y="3"/>
                    </a:cxn>
                    <a:cxn ang="0">
                      <a:pos x="4" y="1"/>
                    </a:cxn>
                    <a:cxn ang="0">
                      <a:pos x="1" y="0"/>
                    </a:cxn>
                    <a:cxn ang="0">
                      <a:pos x="0" y="1"/>
                    </a:cxn>
                    <a:cxn ang="0">
                      <a:pos x="0" y="4"/>
                    </a:cxn>
                  </a:cxnLst>
                  <a:rect l="0" t="0" r="r" b="b"/>
                  <a:pathLst>
                    <a:path w="4" h="5">
                      <a:moveTo>
                        <a:pt x="0" y="4"/>
                      </a:moveTo>
                      <a:lnTo>
                        <a:pt x="3" y="5"/>
                      </a:lnTo>
                      <a:lnTo>
                        <a:pt x="4" y="5"/>
                      </a:lnTo>
                      <a:lnTo>
                        <a:pt x="3" y="4"/>
                      </a:lnTo>
                      <a:lnTo>
                        <a:pt x="0" y="4"/>
                      </a:lnTo>
                      <a:lnTo>
                        <a:pt x="0" y="3"/>
                      </a:lnTo>
                      <a:lnTo>
                        <a:pt x="4" y="3"/>
                      </a:lnTo>
                      <a:lnTo>
                        <a:pt x="4" y="1"/>
                      </a:lnTo>
                      <a:lnTo>
                        <a:pt x="1" y="0"/>
                      </a:lnTo>
                      <a:lnTo>
                        <a:pt x="0" y="1"/>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7" name="Freeform 1239">
                  <a:extLst>
                    <a:ext uri="{FF2B5EF4-FFF2-40B4-BE49-F238E27FC236}">
                      <a16:creationId xmlns:a16="http://schemas.microsoft.com/office/drawing/2014/main" id="{CCF0FF46-CF7F-1EB8-D43C-33610D1D3C25}"/>
                    </a:ext>
                  </a:extLst>
                </p:cNvPr>
                <p:cNvSpPr>
                  <a:spLocks/>
                </p:cNvSpPr>
                <p:nvPr/>
              </p:nvSpPr>
              <p:spPr bwMode="auto">
                <a:xfrm>
                  <a:off x="5400676" y="5332413"/>
                  <a:ext cx="6350" cy="7938"/>
                </a:xfrm>
                <a:custGeom>
                  <a:avLst/>
                  <a:gdLst/>
                  <a:ahLst/>
                  <a:cxnLst>
                    <a:cxn ang="0">
                      <a:pos x="0" y="4"/>
                    </a:cxn>
                    <a:cxn ang="0">
                      <a:pos x="3" y="5"/>
                    </a:cxn>
                    <a:cxn ang="0">
                      <a:pos x="4" y="5"/>
                    </a:cxn>
                    <a:cxn ang="0">
                      <a:pos x="3" y="4"/>
                    </a:cxn>
                    <a:cxn ang="0">
                      <a:pos x="0" y="4"/>
                    </a:cxn>
                    <a:cxn ang="0">
                      <a:pos x="0" y="3"/>
                    </a:cxn>
                    <a:cxn ang="0">
                      <a:pos x="4" y="3"/>
                    </a:cxn>
                    <a:cxn ang="0">
                      <a:pos x="4" y="1"/>
                    </a:cxn>
                    <a:cxn ang="0">
                      <a:pos x="1" y="0"/>
                    </a:cxn>
                    <a:cxn ang="0">
                      <a:pos x="0" y="1"/>
                    </a:cxn>
                    <a:cxn ang="0">
                      <a:pos x="0" y="4"/>
                    </a:cxn>
                  </a:cxnLst>
                  <a:rect l="0" t="0" r="r" b="b"/>
                  <a:pathLst>
                    <a:path w="4" h="5">
                      <a:moveTo>
                        <a:pt x="0" y="4"/>
                      </a:moveTo>
                      <a:lnTo>
                        <a:pt x="3" y="5"/>
                      </a:lnTo>
                      <a:lnTo>
                        <a:pt x="4" y="5"/>
                      </a:lnTo>
                      <a:lnTo>
                        <a:pt x="3" y="4"/>
                      </a:lnTo>
                      <a:lnTo>
                        <a:pt x="0" y="4"/>
                      </a:lnTo>
                      <a:lnTo>
                        <a:pt x="0" y="3"/>
                      </a:lnTo>
                      <a:lnTo>
                        <a:pt x="4" y="3"/>
                      </a:lnTo>
                      <a:lnTo>
                        <a:pt x="4" y="1"/>
                      </a:lnTo>
                      <a:lnTo>
                        <a:pt x="1" y="0"/>
                      </a:lnTo>
                      <a:lnTo>
                        <a:pt x="0" y="1"/>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8" name="Freeform 1240">
                  <a:extLst>
                    <a:ext uri="{FF2B5EF4-FFF2-40B4-BE49-F238E27FC236}">
                      <a16:creationId xmlns:a16="http://schemas.microsoft.com/office/drawing/2014/main" id="{57A76680-C013-9FC5-A52F-FB199A2F2AE1}"/>
                    </a:ext>
                  </a:extLst>
                </p:cNvPr>
                <p:cNvSpPr>
                  <a:spLocks/>
                </p:cNvSpPr>
                <p:nvPr/>
              </p:nvSpPr>
              <p:spPr bwMode="auto">
                <a:xfrm>
                  <a:off x="5400676" y="5332413"/>
                  <a:ext cx="6350" cy="7938"/>
                </a:xfrm>
                <a:custGeom>
                  <a:avLst/>
                  <a:gdLst/>
                  <a:ahLst/>
                  <a:cxnLst>
                    <a:cxn ang="0">
                      <a:pos x="0" y="4"/>
                    </a:cxn>
                    <a:cxn ang="0">
                      <a:pos x="3" y="5"/>
                    </a:cxn>
                    <a:cxn ang="0">
                      <a:pos x="4" y="5"/>
                    </a:cxn>
                    <a:cxn ang="0">
                      <a:pos x="3" y="4"/>
                    </a:cxn>
                    <a:cxn ang="0">
                      <a:pos x="0" y="4"/>
                    </a:cxn>
                    <a:cxn ang="0">
                      <a:pos x="0" y="3"/>
                    </a:cxn>
                    <a:cxn ang="0">
                      <a:pos x="4" y="3"/>
                    </a:cxn>
                    <a:cxn ang="0">
                      <a:pos x="4" y="1"/>
                    </a:cxn>
                    <a:cxn ang="0">
                      <a:pos x="1" y="0"/>
                    </a:cxn>
                    <a:cxn ang="0">
                      <a:pos x="0" y="1"/>
                    </a:cxn>
                    <a:cxn ang="0">
                      <a:pos x="0" y="4"/>
                    </a:cxn>
                  </a:cxnLst>
                  <a:rect l="0" t="0" r="r" b="b"/>
                  <a:pathLst>
                    <a:path w="4" h="5">
                      <a:moveTo>
                        <a:pt x="0" y="4"/>
                      </a:moveTo>
                      <a:lnTo>
                        <a:pt x="3" y="5"/>
                      </a:lnTo>
                      <a:lnTo>
                        <a:pt x="4" y="5"/>
                      </a:lnTo>
                      <a:lnTo>
                        <a:pt x="3" y="4"/>
                      </a:lnTo>
                      <a:lnTo>
                        <a:pt x="0" y="4"/>
                      </a:lnTo>
                      <a:lnTo>
                        <a:pt x="0" y="3"/>
                      </a:lnTo>
                      <a:lnTo>
                        <a:pt x="4" y="3"/>
                      </a:lnTo>
                      <a:lnTo>
                        <a:pt x="4" y="1"/>
                      </a:lnTo>
                      <a:lnTo>
                        <a:pt x="1" y="0"/>
                      </a:lnTo>
                      <a:lnTo>
                        <a:pt x="0" y="1"/>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19" name="Freeform 1241">
                  <a:extLst>
                    <a:ext uri="{FF2B5EF4-FFF2-40B4-BE49-F238E27FC236}">
                      <a16:creationId xmlns:a16="http://schemas.microsoft.com/office/drawing/2014/main" id="{859E65F7-8D3B-7A76-810C-4AD45DF89548}"/>
                    </a:ext>
                  </a:extLst>
                </p:cNvPr>
                <p:cNvSpPr>
                  <a:spLocks/>
                </p:cNvSpPr>
                <p:nvPr/>
              </p:nvSpPr>
              <p:spPr bwMode="auto">
                <a:xfrm>
                  <a:off x="5400676" y="5332413"/>
                  <a:ext cx="6350" cy="7938"/>
                </a:xfrm>
                <a:custGeom>
                  <a:avLst/>
                  <a:gdLst/>
                  <a:ahLst/>
                  <a:cxnLst>
                    <a:cxn ang="0">
                      <a:pos x="0" y="4"/>
                    </a:cxn>
                    <a:cxn ang="0">
                      <a:pos x="3" y="5"/>
                    </a:cxn>
                    <a:cxn ang="0">
                      <a:pos x="4" y="5"/>
                    </a:cxn>
                    <a:cxn ang="0">
                      <a:pos x="3" y="4"/>
                    </a:cxn>
                    <a:cxn ang="0">
                      <a:pos x="0" y="4"/>
                    </a:cxn>
                    <a:cxn ang="0">
                      <a:pos x="0" y="3"/>
                    </a:cxn>
                    <a:cxn ang="0">
                      <a:pos x="4" y="3"/>
                    </a:cxn>
                    <a:cxn ang="0">
                      <a:pos x="4" y="1"/>
                    </a:cxn>
                    <a:cxn ang="0">
                      <a:pos x="1" y="0"/>
                    </a:cxn>
                    <a:cxn ang="0">
                      <a:pos x="0" y="1"/>
                    </a:cxn>
                    <a:cxn ang="0">
                      <a:pos x="0" y="4"/>
                    </a:cxn>
                  </a:cxnLst>
                  <a:rect l="0" t="0" r="r" b="b"/>
                  <a:pathLst>
                    <a:path w="4" h="5">
                      <a:moveTo>
                        <a:pt x="0" y="4"/>
                      </a:moveTo>
                      <a:lnTo>
                        <a:pt x="3" y="5"/>
                      </a:lnTo>
                      <a:lnTo>
                        <a:pt x="4" y="5"/>
                      </a:lnTo>
                      <a:lnTo>
                        <a:pt x="3" y="4"/>
                      </a:lnTo>
                      <a:lnTo>
                        <a:pt x="0" y="4"/>
                      </a:lnTo>
                      <a:lnTo>
                        <a:pt x="0" y="3"/>
                      </a:lnTo>
                      <a:lnTo>
                        <a:pt x="4" y="3"/>
                      </a:lnTo>
                      <a:lnTo>
                        <a:pt x="4" y="1"/>
                      </a:lnTo>
                      <a:lnTo>
                        <a:pt x="1" y="0"/>
                      </a:lnTo>
                      <a:lnTo>
                        <a:pt x="0" y="1"/>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0" name="Freeform 1242">
                  <a:extLst>
                    <a:ext uri="{FF2B5EF4-FFF2-40B4-BE49-F238E27FC236}">
                      <a16:creationId xmlns:a16="http://schemas.microsoft.com/office/drawing/2014/main" id="{E0371AA9-E389-AB41-3B7F-5695120F2FF1}"/>
                    </a:ext>
                  </a:extLst>
                </p:cNvPr>
                <p:cNvSpPr>
                  <a:spLocks/>
                </p:cNvSpPr>
                <p:nvPr/>
              </p:nvSpPr>
              <p:spPr bwMode="auto">
                <a:xfrm>
                  <a:off x="5349876" y="5337176"/>
                  <a:ext cx="1588" cy="3175"/>
                </a:xfrm>
                <a:custGeom>
                  <a:avLst/>
                  <a:gdLst/>
                  <a:ahLst/>
                  <a:cxnLst>
                    <a:cxn ang="0">
                      <a:pos x="0" y="2"/>
                    </a:cxn>
                    <a:cxn ang="0">
                      <a:pos x="1" y="2"/>
                    </a:cxn>
                    <a:cxn ang="0">
                      <a:pos x="1" y="2"/>
                    </a:cxn>
                    <a:cxn ang="0">
                      <a:pos x="1" y="1"/>
                    </a:cxn>
                    <a:cxn ang="0">
                      <a:pos x="0" y="0"/>
                    </a:cxn>
                    <a:cxn ang="0">
                      <a:pos x="0" y="1"/>
                    </a:cxn>
                    <a:cxn ang="0">
                      <a:pos x="0" y="2"/>
                    </a:cxn>
                  </a:cxnLst>
                  <a:rect l="0" t="0" r="r" b="b"/>
                  <a:pathLst>
                    <a:path w="1" h="2">
                      <a:moveTo>
                        <a:pt x="0" y="2"/>
                      </a:moveTo>
                      <a:lnTo>
                        <a:pt x="1" y="2"/>
                      </a:lnTo>
                      <a:lnTo>
                        <a:pt x="1" y="2"/>
                      </a:lnTo>
                      <a:lnTo>
                        <a:pt x="1" y="1"/>
                      </a:lnTo>
                      <a:lnTo>
                        <a:pt x="0"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1" name="Freeform 1243">
                  <a:extLst>
                    <a:ext uri="{FF2B5EF4-FFF2-40B4-BE49-F238E27FC236}">
                      <a16:creationId xmlns:a16="http://schemas.microsoft.com/office/drawing/2014/main" id="{A3910209-995A-D8B3-9931-684A7368E95C}"/>
                    </a:ext>
                  </a:extLst>
                </p:cNvPr>
                <p:cNvSpPr>
                  <a:spLocks/>
                </p:cNvSpPr>
                <p:nvPr/>
              </p:nvSpPr>
              <p:spPr bwMode="auto">
                <a:xfrm>
                  <a:off x="5349876" y="5337176"/>
                  <a:ext cx="1588" cy="3175"/>
                </a:xfrm>
                <a:custGeom>
                  <a:avLst/>
                  <a:gdLst/>
                  <a:ahLst/>
                  <a:cxnLst>
                    <a:cxn ang="0">
                      <a:pos x="0" y="2"/>
                    </a:cxn>
                    <a:cxn ang="0">
                      <a:pos x="1" y="2"/>
                    </a:cxn>
                    <a:cxn ang="0">
                      <a:pos x="1" y="2"/>
                    </a:cxn>
                    <a:cxn ang="0">
                      <a:pos x="1" y="1"/>
                    </a:cxn>
                    <a:cxn ang="0">
                      <a:pos x="0" y="0"/>
                    </a:cxn>
                    <a:cxn ang="0">
                      <a:pos x="0" y="1"/>
                    </a:cxn>
                    <a:cxn ang="0">
                      <a:pos x="0" y="2"/>
                    </a:cxn>
                  </a:cxnLst>
                  <a:rect l="0" t="0" r="r" b="b"/>
                  <a:pathLst>
                    <a:path w="1" h="2">
                      <a:moveTo>
                        <a:pt x="0" y="2"/>
                      </a:moveTo>
                      <a:lnTo>
                        <a:pt x="1" y="2"/>
                      </a:lnTo>
                      <a:lnTo>
                        <a:pt x="1" y="2"/>
                      </a:lnTo>
                      <a:lnTo>
                        <a:pt x="1" y="1"/>
                      </a:lnTo>
                      <a:lnTo>
                        <a:pt x="0"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2" name="Freeform 1244">
                  <a:extLst>
                    <a:ext uri="{FF2B5EF4-FFF2-40B4-BE49-F238E27FC236}">
                      <a16:creationId xmlns:a16="http://schemas.microsoft.com/office/drawing/2014/main" id="{472ED3AA-6171-9286-94FB-5E599A2FE138}"/>
                    </a:ext>
                  </a:extLst>
                </p:cNvPr>
                <p:cNvSpPr>
                  <a:spLocks/>
                </p:cNvSpPr>
                <p:nvPr/>
              </p:nvSpPr>
              <p:spPr bwMode="auto">
                <a:xfrm>
                  <a:off x="5349876" y="5337176"/>
                  <a:ext cx="1588" cy="3175"/>
                </a:xfrm>
                <a:custGeom>
                  <a:avLst/>
                  <a:gdLst/>
                  <a:ahLst/>
                  <a:cxnLst>
                    <a:cxn ang="0">
                      <a:pos x="0" y="2"/>
                    </a:cxn>
                    <a:cxn ang="0">
                      <a:pos x="1" y="2"/>
                    </a:cxn>
                    <a:cxn ang="0">
                      <a:pos x="1" y="2"/>
                    </a:cxn>
                    <a:cxn ang="0">
                      <a:pos x="1" y="1"/>
                    </a:cxn>
                    <a:cxn ang="0">
                      <a:pos x="0" y="0"/>
                    </a:cxn>
                    <a:cxn ang="0">
                      <a:pos x="0" y="1"/>
                    </a:cxn>
                    <a:cxn ang="0">
                      <a:pos x="0" y="2"/>
                    </a:cxn>
                  </a:cxnLst>
                  <a:rect l="0" t="0" r="r" b="b"/>
                  <a:pathLst>
                    <a:path w="1" h="2">
                      <a:moveTo>
                        <a:pt x="0" y="2"/>
                      </a:moveTo>
                      <a:lnTo>
                        <a:pt x="1" y="2"/>
                      </a:lnTo>
                      <a:lnTo>
                        <a:pt x="1" y="2"/>
                      </a:lnTo>
                      <a:lnTo>
                        <a:pt x="1" y="1"/>
                      </a:lnTo>
                      <a:lnTo>
                        <a:pt x="0"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3" name="Freeform 1245">
                  <a:extLst>
                    <a:ext uri="{FF2B5EF4-FFF2-40B4-BE49-F238E27FC236}">
                      <a16:creationId xmlns:a16="http://schemas.microsoft.com/office/drawing/2014/main" id="{6236D30E-22D3-5DAE-812E-2DC2271380C8}"/>
                    </a:ext>
                  </a:extLst>
                </p:cNvPr>
                <p:cNvSpPr>
                  <a:spLocks/>
                </p:cNvSpPr>
                <p:nvPr/>
              </p:nvSpPr>
              <p:spPr bwMode="auto">
                <a:xfrm>
                  <a:off x="5349876" y="5337176"/>
                  <a:ext cx="1588" cy="3175"/>
                </a:xfrm>
                <a:custGeom>
                  <a:avLst/>
                  <a:gdLst/>
                  <a:ahLst/>
                  <a:cxnLst>
                    <a:cxn ang="0">
                      <a:pos x="0" y="2"/>
                    </a:cxn>
                    <a:cxn ang="0">
                      <a:pos x="1" y="2"/>
                    </a:cxn>
                    <a:cxn ang="0">
                      <a:pos x="1" y="2"/>
                    </a:cxn>
                    <a:cxn ang="0">
                      <a:pos x="1" y="1"/>
                    </a:cxn>
                    <a:cxn ang="0">
                      <a:pos x="0" y="0"/>
                    </a:cxn>
                    <a:cxn ang="0">
                      <a:pos x="0" y="1"/>
                    </a:cxn>
                    <a:cxn ang="0">
                      <a:pos x="0" y="2"/>
                    </a:cxn>
                  </a:cxnLst>
                  <a:rect l="0" t="0" r="r" b="b"/>
                  <a:pathLst>
                    <a:path w="1" h="2">
                      <a:moveTo>
                        <a:pt x="0" y="2"/>
                      </a:moveTo>
                      <a:lnTo>
                        <a:pt x="1" y="2"/>
                      </a:lnTo>
                      <a:lnTo>
                        <a:pt x="1" y="2"/>
                      </a:lnTo>
                      <a:lnTo>
                        <a:pt x="1" y="1"/>
                      </a:lnTo>
                      <a:lnTo>
                        <a:pt x="0"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4" name="Freeform 1246">
                  <a:extLst>
                    <a:ext uri="{FF2B5EF4-FFF2-40B4-BE49-F238E27FC236}">
                      <a16:creationId xmlns:a16="http://schemas.microsoft.com/office/drawing/2014/main" id="{D2255114-632E-1528-A0CC-3A47AC0A10B7}"/>
                    </a:ext>
                  </a:extLst>
                </p:cNvPr>
                <p:cNvSpPr>
                  <a:spLocks/>
                </p:cNvSpPr>
                <p:nvPr/>
              </p:nvSpPr>
              <p:spPr bwMode="auto">
                <a:xfrm>
                  <a:off x="5349876" y="5334001"/>
                  <a:ext cx="3175" cy="4763"/>
                </a:xfrm>
                <a:custGeom>
                  <a:avLst/>
                  <a:gdLst/>
                  <a:ahLst/>
                  <a:cxnLst>
                    <a:cxn ang="0">
                      <a:pos x="2" y="3"/>
                    </a:cxn>
                    <a:cxn ang="0">
                      <a:pos x="2" y="2"/>
                    </a:cxn>
                    <a:cxn ang="0">
                      <a:pos x="2" y="0"/>
                    </a:cxn>
                    <a:cxn ang="0">
                      <a:pos x="0" y="0"/>
                    </a:cxn>
                    <a:cxn ang="0">
                      <a:pos x="2" y="3"/>
                    </a:cxn>
                  </a:cxnLst>
                  <a:rect l="0" t="0" r="r" b="b"/>
                  <a:pathLst>
                    <a:path w="2" h="3">
                      <a:moveTo>
                        <a:pt x="2" y="3"/>
                      </a:moveTo>
                      <a:lnTo>
                        <a:pt x="2" y="2"/>
                      </a:lnTo>
                      <a:lnTo>
                        <a:pt x="2" y="0"/>
                      </a:lnTo>
                      <a:lnTo>
                        <a:pt x="0" y="0"/>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5" name="Freeform 1247">
                  <a:extLst>
                    <a:ext uri="{FF2B5EF4-FFF2-40B4-BE49-F238E27FC236}">
                      <a16:creationId xmlns:a16="http://schemas.microsoft.com/office/drawing/2014/main" id="{51A69B44-5A32-16D8-09F6-7AB03CA76111}"/>
                    </a:ext>
                  </a:extLst>
                </p:cNvPr>
                <p:cNvSpPr>
                  <a:spLocks/>
                </p:cNvSpPr>
                <p:nvPr/>
              </p:nvSpPr>
              <p:spPr bwMode="auto">
                <a:xfrm>
                  <a:off x="5349876" y="5334001"/>
                  <a:ext cx="3175" cy="4763"/>
                </a:xfrm>
                <a:custGeom>
                  <a:avLst/>
                  <a:gdLst/>
                  <a:ahLst/>
                  <a:cxnLst>
                    <a:cxn ang="0">
                      <a:pos x="2" y="3"/>
                    </a:cxn>
                    <a:cxn ang="0">
                      <a:pos x="2" y="2"/>
                    </a:cxn>
                    <a:cxn ang="0">
                      <a:pos x="2" y="0"/>
                    </a:cxn>
                    <a:cxn ang="0">
                      <a:pos x="0" y="0"/>
                    </a:cxn>
                    <a:cxn ang="0">
                      <a:pos x="2" y="3"/>
                    </a:cxn>
                  </a:cxnLst>
                  <a:rect l="0" t="0" r="r" b="b"/>
                  <a:pathLst>
                    <a:path w="2" h="3">
                      <a:moveTo>
                        <a:pt x="2" y="3"/>
                      </a:moveTo>
                      <a:lnTo>
                        <a:pt x="2" y="2"/>
                      </a:lnTo>
                      <a:lnTo>
                        <a:pt x="2" y="0"/>
                      </a:lnTo>
                      <a:lnTo>
                        <a:pt x="0" y="0"/>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6" name="Freeform 1248">
                  <a:extLst>
                    <a:ext uri="{FF2B5EF4-FFF2-40B4-BE49-F238E27FC236}">
                      <a16:creationId xmlns:a16="http://schemas.microsoft.com/office/drawing/2014/main" id="{0D9C8A69-FECF-F9C7-87AC-7ACFE21EDB96}"/>
                    </a:ext>
                  </a:extLst>
                </p:cNvPr>
                <p:cNvSpPr>
                  <a:spLocks/>
                </p:cNvSpPr>
                <p:nvPr/>
              </p:nvSpPr>
              <p:spPr bwMode="auto">
                <a:xfrm>
                  <a:off x="5349876" y="5334001"/>
                  <a:ext cx="3175" cy="4763"/>
                </a:xfrm>
                <a:custGeom>
                  <a:avLst/>
                  <a:gdLst/>
                  <a:ahLst/>
                  <a:cxnLst>
                    <a:cxn ang="0">
                      <a:pos x="2" y="3"/>
                    </a:cxn>
                    <a:cxn ang="0">
                      <a:pos x="2" y="2"/>
                    </a:cxn>
                    <a:cxn ang="0">
                      <a:pos x="2" y="0"/>
                    </a:cxn>
                    <a:cxn ang="0">
                      <a:pos x="0" y="0"/>
                    </a:cxn>
                    <a:cxn ang="0">
                      <a:pos x="2" y="3"/>
                    </a:cxn>
                  </a:cxnLst>
                  <a:rect l="0" t="0" r="r" b="b"/>
                  <a:pathLst>
                    <a:path w="2" h="3">
                      <a:moveTo>
                        <a:pt x="2" y="3"/>
                      </a:moveTo>
                      <a:lnTo>
                        <a:pt x="2" y="2"/>
                      </a:lnTo>
                      <a:lnTo>
                        <a:pt x="2" y="0"/>
                      </a:lnTo>
                      <a:lnTo>
                        <a:pt x="0" y="0"/>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7" name="Freeform 1249">
                  <a:extLst>
                    <a:ext uri="{FF2B5EF4-FFF2-40B4-BE49-F238E27FC236}">
                      <a16:creationId xmlns:a16="http://schemas.microsoft.com/office/drawing/2014/main" id="{62A2BFBF-E5F5-B844-CEA7-6A119E3C33B7}"/>
                    </a:ext>
                  </a:extLst>
                </p:cNvPr>
                <p:cNvSpPr>
                  <a:spLocks/>
                </p:cNvSpPr>
                <p:nvPr/>
              </p:nvSpPr>
              <p:spPr bwMode="auto">
                <a:xfrm>
                  <a:off x="5349876" y="5334001"/>
                  <a:ext cx="3175" cy="4763"/>
                </a:xfrm>
                <a:custGeom>
                  <a:avLst/>
                  <a:gdLst/>
                  <a:ahLst/>
                  <a:cxnLst>
                    <a:cxn ang="0">
                      <a:pos x="2" y="3"/>
                    </a:cxn>
                    <a:cxn ang="0">
                      <a:pos x="2" y="2"/>
                    </a:cxn>
                    <a:cxn ang="0">
                      <a:pos x="2" y="0"/>
                    </a:cxn>
                    <a:cxn ang="0">
                      <a:pos x="0" y="0"/>
                    </a:cxn>
                    <a:cxn ang="0">
                      <a:pos x="2" y="3"/>
                    </a:cxn>
                  </a:cxnLst>
                  <a:rect l="0" t="0" r="r" b="b"/>
                  <a:pathLst>
                    <a:path w="2" h="3">
                      <a:moveTo>
                        <a:pt x="2" y="3"/>
                      </a:moveTo>
                      <a:lnTo>
                        <a:pt x="2" y="2"/>
                      </a:lnTo>
                      <a:lnTo>
                        <a:pt x="2" y="0"/>
                      </a:lnTo>
                      <a:lnTo>
                        <a:pt x="0" y="0"/>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8" name="Freeform 1250">
                  <a:extLst>
                    <a:ext uri="{FF2B5EF4-FFF2-40B4-BE49-F238E27FC236}">
                      <a16:creationId xmlns:a16="http://schemas.microsoft.com/office/drawing/2014/main" id="{3437A942-7FDA-F942-71B7-6F0867CBED22}"/>
                    </a:ext>
                  </a:extLst>
                </p:cNvPr>
                <p:cNvSpPr>
                  <a:spLocks/>
                </p:cNvSpPr>
                <p:nvPr/>
              </p:nvSpPr>
              <p:spPr bwMode="auto">
                <a:xfrm>
                  <a:off x="5337176" y="5329238"/>
                  <a:ext cx="4763" cy="3175"/>
                </a:xfrm>
                <a:custGeom>
                  <a:avLst/>
                  <a:gdLst/>
                  <a:ahLst/>
                  <a:cxnLst>
                    <a:cxn ang="0">
                      <a:pos x="0" y="2"/>
                    </a:cxn>
                    <a:cxn ang="0">
                      <a:pos x="3" y="2"/>
                    </a:cxn>
                    <a:cxn ang="0">
                      <a:pos x="3" y="1"/>
                    </a:cxn>
                    <a:cxn ang="0">
                      <a:pos x="2" y="0"/>
                    </a:cxn>
                    <a:cxn ang="0">
                      <a:pos x="0" y="1"/>
                    </a:cxn>
                    <a:cxn ang="0">
                      <a:pos x="0" y="2"/>
                    </a:cxn>
                  </a:cxnLst>
                  <a:rect l="0" t="0" r="r" b="b"/>
                  <a:pathLst>
                    <a:path w="3" h="2">
                      <a:moveTo>
                        <a:pt x="0" y="2"/>
                      </a:moveTo>
                      <a:lnTo>
                        <a:pt x="3" y="2"/>
                      </a:lnTo>
                      <a:lnTo>
                        <a:pt x="3" y="1"/>
                      </a:lnTo>
                      <a:lnTo>
                        <a:pt x="2"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29" name="Freeform 1251">
                  <a:extLst>
                    <a:ext uri="{FF2B5EF4-FFF2-40B4-BE49-F238E27FC236}">
                      <a16:creationId xmlns:a16="http://schemas.microsoft.com/office/drawing/2014/main" id="{B4B964AF-17FC-4D19-5D5C-4EA445F3280C}"/>
                    </a:ext>
                  </a:extLst>
                </p:cNvPr>
                <p:cNvSpPr>
                  <a:spLocks/>
                </p:cNvSpPr>
                <p:nvPr/>
              </p:nvSpPr>
              <p:spPr bwMode="auto">
                <a:xfrm>
                  <a:off x="5337176" y="5329238"/>
                  <a:ext cx="4763" cy="3175"/>
                </a:xfrm>
                <a:custGeom>
                  <a:avLst/>
                  <a:gdLst/>
                  <a:ahLst/>
                  <a:cxnLst>
                    <a:cxn ang="0">
                      <a:pos x="0" y="2"/>
                    </a:cxn>
                    <a:cxn ang="0">
                      <a:pos x="3" y="2"/>
                    </a:cxn>
                    <a:cxn ang="0">
                      <a:pos x="3" y="1"/>
                    </a:cxn>
                    <a:cxn ang="0">
                      <a:pos x="2" y="0"/>
                    </a:cxn>
                    <a:cxn ang="0">
                      <a:pos x="0" y="1"/>
                    </a:cxn>
                    <a:cxn ang="0">
                      <a:pos x="0" y="2"/>
                    </a:cxn>
                  </a:cxnLst>
                  <a:rect l="0" t="0" r="r" b="b"/>
                  <a:pathLst>
                    <a:path w="3" h="2">
                      <a:moveTo>
                        <a:pt x="0" y="2"/>
                      </a:moveTo>
                      <a:lnTo>
                        <a:pt x="3" y="2"/>
                      </a:lnTo>
                      <a:lnTo>
                        <a:pt x="3" y="1"/>
                      </a:lnTo>
                      <a:lnTo>
                        <a:pt x="2"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0" name="Freeform 1252">
                  <a:extLst>
                    <a:ext uri="{FF2B5EF4-FFF2-40B4-BE49-F238E27FC236}">
                      <a16:creationId xmlns:a16="http://schemas.microsoft.com/office/drawing/2014/main" id="{D8B1C0E2-8D10-CAED-8DA0-B6629EA024BD}"/>
                    </a:ext>
                  </a:extLst>
                </p:cNvPr>
                <p:cNvSpPr>
                  <a:spLocks/>
                </p:cNvSpPr>
                <p:nvPr/>
              </p:nvSpPr>
              <p:spPr bwMode="auto">
                <a:xfrm>
                  <a:off x="5337176" y="5329238"/>
                  <a:ext cx="4763" cy="3175"/>
                </a:xfrm>
                <a:custGeom>
                  <a:avLst/>
                  <a:gdLst/>
                  <a:ahLst/>
                  <a:cxnLst>
                    <a:cxn ang="0">
                      <a:pos x="0" y="2"/>
                    </a:cxn>
                    <a:cxn ang="0">
                      <a:pos x="3" y="2"/>
                    </a:cxn>
                    <a:cxn ang="0">
                      <a:pos x="3" y="1"/>
                    </a:cxn>
                    <a:cxn ang="0">
                      <a:pos x="2" y="0"/>
                    </a:cxn>
                    <a:cxn ang="0">
                      <a:pos x="0" y="1"/>
                    </a:cxn>
                    <a:cxn ang="0">
                      <a:pos x="0" y="2"/>
                    </a:cxn>
                  </a:cxnLst>
                  <a:rect l="0" t="0" r="r" b="b"/>
                  <a:pathLst>
                    <a:path w="3" h="2">
                      <a:moveTo>
                        <a:pt x="0" y="2"/>
                      </a:moveTo>
                      <a:lnTo>
                        <a:pt x="3" y="2"/>
                      </a:lnTo>
                      <a:lnTo>
                        <a:pt x="3" y="1"/>
                      </a:lnTo>
                      <a:lnTo>
                        <a:pt x="2"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1" name="Freeform 1253">
                  <a:extLst>
                    <a:ext uri="{FF2B5EF4-FFF2-40B4-BE49-F238E27FC236}">
                      <a16:creationId xmlns:a16="http://schemas.microsoft.com/office/drawing/2014/main" id="{7FB80175-1857-A553-D194-C3D417D1F23A}"/>
                    </a:ext>
                  </a:extLst>
                </p:cNvPr>
                <p:cNvSpPr>
                  <a:spLocks/>
                </p:cNvSpPr>
                <p:nvPr/>
              </p:nvSpPr>
              <p:spPr bwMode="auto">
                <a:xfrm>
                  <a:off x="5337176" y="5329238"/>
                  <a:ext cx="4763" cy="3175"/>
                </a:xfrm>
                <a:custGeom>
                  <a:avLst/>
                  <a:gdLst/>
                  <a:ahLst/>
                  <a:cxnLst>
                    <a:cxn ang="0">
                      <a:pos x="0" y="2"/>
                    </a:cxn>
                    <a:cxn ang="0">
                      <a:pos x="3" y="2"/>
                    </a:cxn>
                    <a:cxn ang="0">
                      <a:pos x="3" y="1"/>
                    </a:cxn>
                    <a:cxn ang="0">
                      <a:pos x="2" y="0"/>
                    </a:cxn>
                    <a:cxn ang="0">
                      <a:pos x="0" y="1"/>
                    </a:cxn>
                    <a:cxn ang="0">
                      <a:pos x="0" y="2"/>
                    </a:cxn>
                  </a:cxnLst>
                  <a:rect l="0" t="0" r="r" b="b"/>
                  <a:pathLst>
                    <a:path w="3" h="2">
                      <a:moveTo>
                        <a:pt x="0" y="2"/>
                      </a:moveTo>
                      <a:lnTo>
                        <a:pt x="3" y="2"/>
                      </a:lnTo>
                      <a:lnTo>
                        <a:pt x="3" y="1"/>
                      </a:lnTo>
                      <a:lnTo>
                        <a:pt x="2"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2" name="Freeform 1254">
                  <a:extLst>
                    <a:ext uri="{FF2B5EF4-FFF2-40B4-BE49-F238E27FC236}">
                      <a16:creationId xmlns:a16="http://schemas.microsoft.com/office/drawing/2014/main" id="{3D8D13F2-5768-0713-F605-CE202C75EE8C}"/>
                    </a:ext>
                  </a:extLst>
                </p:cNvPr>
                <p:cNvSpPr>
                  <a:spLocks/>
                </p:cNvSpPr>
                <p:nvPr/>
              </p:nvSpPr>
              <p:spPr bwMode="auto">
                <a:xfrm>
                  <a:off x="5392738" y="5316538"/>
                  <a:ext cx="4763" cy="7938"/>
                </a:xfrm>
                <a:custGeom>
                  <a:avLst/>
                  <a:gdLst/>
                  <a:ahLst/>
                  <a:cxnLst>
                    <a:cxn ang="0">
                      <a:pos x="0" y="5"/>
                    </a:cxn>
                    <a:cxn ang="0">
                      <a:pos x="2" y="5"/>
                    </a:cxn>
                    <a:cxn ang="0">
                      <a:pos x="2" y="4"/>
                    </a:cxn>
                    <a:cxn ang="0">
                      <a:pos x="3" y="3"/>
                    </a:cxn>
                    <a:cxn ang="0">
                      <a:pos x="2" y="0"/>
                    </a:cxn>
                    <a:cxn ang="0">
                      <a:pos x="0" y="0"/>
                    </a:cxn>
                    <a:cxn ang="0">
                      <a:pos x="0" y="5"/>
                    </a:cxn>
                  </a:cxnLst>
                  <a:rect l="0" t="0" r="r" b="b"/>
                  <a:pathLst>
                    <a:path w="3" h="5">
                      <a:moveTo>
                        <a:pt x="0" y="5"/>
                      </a:moveTo>
                      <a:lnTo>
                        <a:pt x="2" y="5"/>
                      </a:lnTo>
                      <a:lnTo>
                        <a:pt x="2" y="4"/>
                      </a:lnTo>
                      <a:lnTo>
                        <a:pt x="3" y="3"/>
                      </a:lnTo>
                      <a:lnTo>
                        <a:pt x="2" y="0"/>
                      </a:lnTo>
                      <a:lnTo>
                        <a:pt x="0" y="0"/>
                      </a:lnTo>
                      <a:lnTo>
                        <a:pt x="0"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3" name="Freeform 1255">
                  <a:extLst>
                    <a:ext uri="{FF2B5EF4-FFF2-40B4-BE49-F238E27FC236}">
                      <a16:creationId xmlns:a16="http://schemas.microsoft.com/office/drawing/2014/main" id="{27A920C6-163F-4570-8CB1-49620E3B1356}"/>
                    </a:ext>
                  </a:extLst>
                </p:cNvPr>
                <p:cNvSpPr>
                  <a:spLocks/>
                </p:cNvSpPr>
                <p:nvPr/>
              </p:nvSpPr>
              <p:spPr bwMode="auto">
                <a:xfrm>
                  <a:off x="5392738" y="5316538"/>
                  <a:ext cx="4763" cy="7938"/>
                </a:xfrm>
                <a:custGeom>
                  <a:avLst/>
                  <a:gdLst/>
                  <a:ahLst/>
                  <a:cxnLst>
                    <a:cxn ang="0">
                      <a:pos x="0" y="5"/>
                    </a:cxn>
                    <a:cxn ang="0">
                      <a:pos x="2" y="5"/>
                    </a:cxn>
                    <a:cxn ang="0">
                      <a:pos x="2" y="4"/>
                    </a:cxn>
                    <a:cxn ang="0">
                      <a:pos x="3" y="3"/>
                    </a:cxn>
                    <a:cxn ang="0">
                      <a:pos x="2" y="0"/>
                    </a:cxn>
                    <a:cxn ang="0">
                      <a:pos x="0" y="0"/>
                    </a:cxn>
                    <a:cxn ang="0">
                      <a:pos x="0" y="5"/>
                    </a:cxn>
                  </a:cxnLst>
                  <a:rect l="0" t="0" r="r" b="b"/>
                  <a:pathLst>
                    <a:path w="3" h="5">
                      <a:moveTo>
                        <a:pt x="0" y="5"/>
                      </a:moveTo>
                      <a:lnTo>
                        <a:pt x="2" y="5"/>
                      </a:lnTo>
                      <a:lnTo>
                        <a:pt x="2" y="4"/>
                      </a:lnTo>
                      <a:lnTo>
                        <a:pt x="3" y="3"/>
                      </a:lnTo>
                      <a:lnTo>
                        <a:pt x="2" y="0"/>
                      </a:lnTo>
                      <a:lnTo>
                        <a:pt x="0" y="0"/>
                      </a:lnTo>
                      <a:lnTo>
                        <a:pt x="0"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4" name="Freeform 1256">
                  <a:extLst>
                    <a:ext uri="{FF2B5EF4-FFF2-40B4-BE49-F238E27FC236}">
                      <a16:creationId xmlns:a16="http://schemas.microsoft.com/office/drawing/2014/main" id="{9408733F-B345-BDF1-0ACF-291DE248903F}"/>
                    </a:ext>
                  </a:extLst>
                </p:cNvPr>
                <p:cNvSpPr>
                  <a:spLocks/>
                </p:cNvSpPr>
                <p:nvPr/>
              </p:nvSpPr>
              <p:spPr bwMode="auto">
                <a:xfrm>
                  <a:off x="5392738" y="5316538"/>
                  <a:ext cx="4763" cy="7938"/>
                </a:xfrm>
                <a:custGeom>
                  <a:avLst/>
                  <a:gdLst/>
                  <a:ahLst/>
                  <a:cxnLst>
                    <a:cxn ang="0">
                      <a:pos x="0" y="5"/>
                    </a:cxn>
                    <a:cxn ang="0">
                      <a:pos x="2" y="5"/>
                    </a:cxn>
                    <a:cxn ang="0">
                      <a:pos x="2" y="4"/>
                    </a:cxn>
                    <a:cxn ang="0">
                      <a:pos x="3" y="3"/>
                    </a:cxn>
                    <a:cxn ang="0">
                      <a:pos x="2" y="0"/>
                    </a:cxn>
                    <a:cxn ang="0">
                      <a:pos x="0" y="0"/>
                    </a:cxn>
                    <a:cxn ang="0">
                      <a:pos x="0" y="5"/>
                    </a:cxn>
                  </a:cxnLst>
                  <a:rect l="0" t="0" r="r" b="b"/>
                  <a:pathLst>
                    <a:path w="3" h="5">
                      <a:moveTo>
                        <a:pt x="0" y="5"/>
                      </a:moveTo>
                      <a:lnTo>
                        <a:pt x="2" y="5"/>
                      </a:lnTo>
                      <a:lnTo>
                        <a:pt x="2" y="4"/>
                      </a:lnTo>
                      <a:lnTo>
                        <a:pt x="3" y="3"/>
                      </a:lnTo>
                      <a:lnTo>
                        <a:pt x="2" y="0"/>
                      </a:lnTo>
                      <a:lnTo>
                        <a:pt x="0" y="0"/>
                      </a:lnTo>
                      <a:lnTo>
                        <a:pt x="0"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5" name="Freeform 1257">
                  <a:extLst>
                    <a:ext uri="{FF2B5EF4-FFF2-40B4-BE49-F238E27FC236}">
                      <a16:creationId xmlns:a16="http://schemas.microsoft.com/office/drawing/2014/main" id="{D4CC0E95-D378-8A0C-9E8B-A7DA14BC1409}"/>
                    </a:ext>
                  </a:extLst>
                </p:cNvPr>
                <p:cNvSpPr>
                  <a:spLocks/>
                </p:cNvSpPr>
                <p:nvPr/>
              </p:nvSpPr>
              <p:spPr bwMode="auto">
                <a:xfrm>
                  <a:off x="5392738" y="5316538"/>
                  <a:ext cx="4763" cy="7938"/>
                </a:xfrm>
                <a:custGeom>
                  <a:avLst/>
                  <a:gdLst/>
                  <a:ahLst/>
                  <a:cxnLst>
                    <a:cxn ang="0">
                      <a:pos x="0" y="5"/>
                    </a:cxn>
                    <a:cxn ang="0">
                      <a:pos x="2" y="5"/>
                    </a:cxn>
                    <a:cxn ang="0">
                      <a:pos x="2" y="4"/>
                    </a:cxn>
                    <a:cxn ang="0">
                      <a:pos x="3" y="3"/>
                    </a:cxn>
                    <a:cxn ang="0">
                      <a:pos x="2" y="0"/>
                    </a:cxn>
                    <a:cxn ang="0">
                      <a:pos x="0" y="0"/>
                    </a:cxn>
                    <a:cxn ang="0">
                      <a:pos x="0" y="5"/>
                    </a:cxn>
                  </a:cxnLst>
                  <a:rect l="0" t="0" r="r" b="b"/>
                  <a:pathLst>
                    <a:path w="3" h="5">
                      <a:moveTo>
                        <a:pt x="0" y="5"/>
                      </a:moveTo>
                      <a:lnTo>
                        <a:pt x="2" y="5"/>
                      </a:lnTo>
                      <a:lnTo>
                        <a:pt x="2" y="4"/>
                      </a:lnTo>
                      <a:lnTo>
                        <a:pt x="3" y="3"/>
                      </a:lnTo>
                      <a:lnTo>
                        <a:pt x="2" y="0"/>
                      </a:lnTo>
                      <a:lnTo>
                        <a:pt x="0" y="0"/>
                      </a:lnTo>
                      <a:lnTo>
                        <a:pt x="0"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6" name="Freeform 1258">
                  <a:extLst>
                    <a:ext uri="{FF2B5EF4-FFF2-40B4-BE49-F238E27FC236}">
                      <a16:creationId xmlns:a16="http://schemas.microsoft.com/office/drawing/2014/main" id="{E4DA5EAF-D045-4F58-EB53-EEA8867A05D8}"/>
                    </a:ext>
                  </a:extLst>
                </p:cNvPr>
                <p:cNvSpPr>
                  <a:spLocks/>
                </p:cNvSpPr>
                <p:nvPr/>
              </p:nvSpPr>
              <p:spPr bwMode="auto">
                <a:xfrm>
                  <a:off x="5337176" y="5313363"/>
                  <a:ext cx="4763" cy="3175"/>
                </a:xfrm>
                <a:custGeom>
                  <a:avLst/>
                  <a:gdLst/>
                  <a:ahLst/>
                  <a:cxnLst>
                    <a:cxn ang="0">
                      <a:pos x="0" y="2"/>
                    </a:cxn>
                    <a:cxn ang="0">
                      <a:pos x="0" y="2"/>
                    </a:cxn>
                    <a:cxn ang="0">
                      <a:pos x="3" y="0"/>
                    </a:cxn>
                    <a:cxn ang="0">
                      <a:pos x="3" y="0"/>
                    </a:cxn>
                    <a:cxn ang="0">
                      <a:pos x="2" y="0"/>
                    </a:cxn>
                    <a:cxn ang="0">
                      <a:pos x="0" y="1"/>
                    </a:cxn>
                    <a:cxn ang="0">
                      <a:pos x="0" y="2"/>
                    </a:cxn>
                  </a:cxnLst>
                  <a:rect l="0" t="0" r="r" b="b"/>
                  <a:pathLst>
                    <a:path w="3" h="2">
                      <a:moveTo>
                        <a:pt x="0" y="2"/>
                      </a:moveTo>
                      <a:lnTo>
                        <a:pt x="0" y="2"/>
                      </a:lnTo>
                      <a:lnTo>
                        <a:pt x="3" y="0"/>
                      </a:lnTo>
                      <a:lnTo>
                        <a:pt x="3" y="0"/>
                      </a:lnTo>
                      <a:lnTo>
                        <a:pt x="2"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7" name="Freeform 1259">
                  <a:extLst>
                    <a:ext uri="{FF2B5EF4-FFF2-40B4-BE49-F238E27FC236}">
                      <a16:creationId xmlns:a16="http://schemas.microsoft.com/office/drawing/2014/main" id="{509BB356-A334-0131-9084-2A2FE052C61B}"/>
                    </a:ext>
                  </a:extLst>
                </p:cNvPr>
                <p:cNvSpPr>
                  <a:spLocks/>
                </p:cNvSpPr>
                <p:nvPr/>
              </p:nvSpPr>
              <p:spPr bwMode="auto">
                <a:xfrm>
                  <a:off x="5337176" y="5313363"/>
                  <a:ext cx="4763" cy="3175"/>
                </a:xfrm>
                <a:custGeom>
                  <a:avLst/>
                  <a:gdLst/>
                  <a:ahLst/>
                  <a:cxnLst>
                    <a:cxn ang="0">
                      <a:pos x="0" y="2"/>
                    </a:cxn>
                    <a:cxn ang="0">
                      <a:pos x="0" y="2"/>
                    </a:cxn>
                    <a:cxn ang="0">
                      <a:pos x="3" y="0"/>
                    </a:cxn>
                    <a:cxn ang="0">
                      <a:pos x="3" y="0"/>
                    </a:cxn>
                    <a:cxn ang="0">
                      <a:pos x="2" y="0"/>
                    </a:cxn>
                    <a:cxn ang="0">
                      <a:pos x="0" y="1"/>
                    </a:cxn>
                    <a:cxn ang="0">
                      <a:pos x="0" y="2"/>
                    </a:cxn>
                  </a:cxnLst>
                  <a:rect l="0" t="0" r="r" b="b"/>
                  <a:pathLst>
                    <a:path w="3" h="2">
                      <a:moveTo>
                        <a:pt x="0" y="2"/>
                      </a:moveTo>
                      <a:lnTo>
                        <a:pt x="0" y="2"/>
                      </a:lnTo>
                      <a:lnTo>
                        <a:pt x="3" y="0"/>
                      </a:lnTo>
                      <a:lnTo>
                        <a:pt x="3" y="0"/>
                      </a:lnTo>
                      <a:lnTo>
                        <a:pt x="2"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8" name="Freeform 1260">
                  <a:extLst>
                    <a:ext uri="{FF2B5EF4-FFF2-40B4-BE49-F238E27FC236}">
                      <a16:creationId xmlns:a16="http://schemas.microsoft.com/office/drawing/2014/main" id="{77F19C2F-6DB1-7E9F-C2DE-1FACA9F0F13E}"/>
                    </a:ext>
                  </a:extLst>
                </p:cNvPr>
                <p:cNvSpPr>
                  <a:spLocks/>
                </p:cNvSpPr>
                <p:nvPr/>
              </p:nvSpPr>
              <p:spPr bwMode="auto">
                <a:xfrm>
                  <a:off x="5337176" y="5313363"/>
                  <a:ext cx="4763" cy="3175"/>
                </a:xfrm>
                <a:custGeom>
                  <a:avLst/>
                  <a:gdLst/>
                  <a:ahLst/>
                  <a:cxnLst>
                    <a:cxn ang="0">
                      <a:pos x="0" y="2"/>
                    </a:cxn>
                    <a:cxn ang="0">
                      <a:pos x="0" y="2"/>
                    </a:cxn>
                    <a:cxn ang="0">
                      <a:pos x="3" y="0"/>
                    </a:cxn>
                    <a:cxn ang="0">
                      <a:pos x="3" y="0"/>
                    </a:cxn>
                    <a:cxn ang="0">
                      <a:pos x="2" y="0"/>
                    </a:cxn>
                    <a:cxn ang="0">
                      <a:pos x="0" y="1"/>
                    </a:cxn>
                    <a:cxn ang="0">
                      <a:pos x="0" y="2"/>
                    </a:cxn>
                  </a:cxnLst>
                  <a:rect l="0" t="0" r="r" b="b"/>
                  <a:pathLst>
                    <a:path w="3" h="2">
                      <a:moveTo>
                        <a:pt x="0" y="2"/>
                      </a:moveTo>
                      <a:lnTo>
                        <a:pt x="0" y="2"/>
                      </a:lnTo>
                      <a:lnTo>
                        <a:pt x="3" y="0"/>
                      </a:lnTo>
                      <a:lnTo>
                        <a:pt x="3" y="0"/>
                      </a:lnTo>
                      <a:lnTo>
                        <a:pt x="2"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39" name="Freeform 1261">
                  <a:extLst>
                    <a:ext uri="{FF2B5EF4-FFF2-40B4-BE49-F238E27FC236}">
                      <a16:creationId xmlns:a16="http://schemas.microsoft.com/office/drawing/2014/main" id="{08FC40AB-948B-96BC-5D18-AC70C2217EAD}"/>
                    </a:ext>
                  </a:extLst>
                </p:cNvPr>
                <p:cNvSpPr>
                  <a:spLocks/>
                </p:cNvSpPr>
                <p:nvPr/>
              </p:nvSpPr>
              <p:spPr bwMode="auto">
                <a:xfrm>
                  <a:off x="5337176" y="5313363"/>
                  <a:ext cx="4763" cy="3175"/>
                </a:xfrm>
                <a:custGeom>
                  <a:avLst/>
                  <a:gdLst/>
                  <a:ahLst/>
                  <a:cxnLst>
                    <a:cxn ang="0">
                      <a:pos x="0" y="2"/>
                    </a:cxn>
                    <a:cxn ang="0">
                      <a:pos x="0" y="2"/>
                    </a:cxn>
                    <a:cxn ang="0">
                      <a:pos x="3" y="0"/>
                    </a:cxn>
                    <a:cxn ang="0">
                      <a:pos x="3" y="0"/>
                    </a:cxn>
                    <a:cxn ang="0">
                      <a:pos x="2" y="0"/>
                    </a:cxn>
                    <a:cxn ang="0">
                      <a:pos x="0" y="1"/>
                    </a:cxn>
                    <a:cxn ang="0">
                      <a:pos x="0" y="2"/>
                    </a:cxn>
                  </a:cxnLst>
                  <a:rect l="0" t="0" r="r" b="b"/>
                  <a:pathLst>
                    <a:path w="3" h="2">
                      <a:moveTo>
                        <a:pt x="0" y="2"/>
                      </a:moveTo>
                      <a:lnTo>
                        <a:pt x="0" y="2"/>
                      </a:lnTo>
                      <a:lnTo>
                        <a:pt x="3" y="0"/>
                      </a:lnTo>
                      <a:lnTo>
                        <a:pt x="3" y="0"/>
                      </a:lnTo>
                      <a:lnTo>
                        <a:pt x="2"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0" name="Freeform 1262">
                  <a:extLst>
                    <a:ext uri="{FF2B5EF4-FFF2-40B4-BE49-F238E27FC236}">
                      <a16:creationId xmlns:a16="http://schemas.microsoft.com/office/drawing/2014/main" id="{84C7735E-2029-2B3B-8697-0A18C77ED528}"/>
                    </a:ext>
                  </a:extLst>
                </p:cNvPr>
                <p:cNvSpPr>
                  <a:spLocks/>
                </p:cNvSpPr>
                <p:nvPr/>
              </p:nvSpPr>
              <p:spPr bwMode="auto">
                <a:xfrm>
                  <a:off x="5380038" y="5308601"/>
                  <a:ext cx="7938" cy="4763"/>
                </a:xfrm>
                <a:custGeom>
                  <a:avLst/>
                  <a:gdLst/>
                  <a:ahLst/>
                  <a:cxnLst>
                    <a:cxn ang="0">
                      <a:pos x="0" y="1"/>
                    </a:cxn>
                    <a:cxn ang="0">
                      <a:pos x="2" y="3"/>
                    </a:cxn>
                    <a:cxn ang="0">
                      <a:pos x="3" y="3"/>
                    </a:cxn>
                    <a:cxn ang="0">
                      <a:pos x="5" y="1"/>
                    </a:cxn>
                    <a:cxn ang="0">
                      <a:pos x="3" y="0"/>
                    </a:cxn>
                    <a:cxn ang="0">
                      <a:pos x="1" y="0"/>
                    </a:cxn>
                    <a:cxn ang="0">
                      <a:pos x="0" y="1"/>
                    </a:cxn>
                  </a:cxnLst>
                  <a:rect l="0" t="0" r="r" b="b"/>
                  <a:pathLst>
                    <a:path w="5" h="3">
                      <a:moveTo>
                        <a:pt x="0" y="1"/>
                      </a:moveTo>
                      <a:lnTo>
                        <a:pt x="2" y="3"/>
                      </a:lnTo>
                      <a:lnTo>
                        <a:pt x="3" y="3"/>
                      </a:lnTo>
                      <a:lnTo>
                        <a:pt x="5" y="1"/>
                      </a:lnTo>
                      <a:lnTo>
                        <a:pt x="3" y="0"/>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1" name="Freeform 1263">
                  <a:extLst>
                    <a:ext uri="{FF2B5EF4-FFF2-40B4-BE49-F238E27FC236}">
                      <a16:creationId xmlns:a16="http://schemas.microsoft.com/office/drawing/2014/main" id="{E60297F7-9105-7437-5250-090B3D2FCA08}"/>
                    </a:ext>
                  </a:extLst>
                </p:cNvPr>
                <p:cNvSpPr>
                  <a:spLocks/>
                </p:cNvSpPr>
                <p:nvPr/>
              </p:nvSpPr>
              <p:spPr bwMode="auto">
                <a:xfrm>
                  <a:off x="5380038" y="5308601"/>
                  <a:ext cx="7938" cy="4763"/>
                </a:xfrm>
                <a:custGeom>
                  <a:avLst/>
                  <a:gdLst/>
                  <a:ahLst/>
                  <a:cxnLst>
                    <a:cxn ang="0">
                      <a:pos x="0" y="1"/>
                    </a:cxn>
                    <a:cxn ang="0">
                      <a:pos x="2" y="3"/>
                    </a:cxn>
                    <a:cxn ang="0">
                      <a:pos x="3" y="3"/>
                    </a:cxn>
                    <a:cxn ang="0">
                      <a:pos x="5" y="1"/>
                    </a:cxn>
                    <a:cxn ang="0">
                      <a:pos x="3" y="0"/>
                    </a:cxn>
                    <a:cxn ang="0">
                      <a:pos x="1" y="0"/>
                    </a:cxn>
                    <a:cxn ang="0">
                      <a:pos x="0" y="1"/>
                    </a:cxn>
                  </a:cxnLst>
                  <a:rect l="0" t="0" r="r" b="b"/>
                  <a:pathLst>
                    <a:path w="5" h="3">
                      <a:moveTo>
                        <a:pt x="0" y="1"/>
                      </a:moveTo>
                      <a:lnTo>
                        <a:pt x="2" y="3"/>
                      </a:lnTo>
                      <a:lnTo>
                        <a:pt x="3" y="3"/>
                      </a:lnTo>
                      <a:lnTo>
                        <a:pt x="5" y="1"/>
                      </a:lnTo>
                      <a:lnTo>
                        <a:pt x="3" y="0"/>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2" name="Freeform 1264">
                  <a:extLst>
                    <a:ext uri="{FF2B5EF4-FFF2-40B4-BE49-F238E27FC236}">
                      <a16:creationId xmlns:a16="http://schemas.microsoft.com/office/drawing/2014/main" id="{8928E3FF-9AB6-051E-C9B4-AFA9DF4FF59F}"/>
                    </a:ext>
                  </a:extLst>
                </p:cNvPr>
                <p:cNvSpPr>
                  <a:spLocks/>
                </p:cNvSpPr>
                <p:nvPr/>
              </p:nvSpPr>
              <p:spPr bwMode="auto">
                <a:xfrm>
                  <a:off x="5380038" y="5308601"/>
                  <a:ext cx="7938" cy="4763"/>
                </a:xfrm>
                <a:custGeom>
                  <a:avLst/>
                  <a:gdLst/>
                  <a:ahLst/>
                  <a:cxnLst>
                    <a:cxn ang="0">
                      <a:pos x="0" y="1"/>
                    </a:cxn>
                    <a:cxn ang="0">
                      <a:pos x="2" y="3"/>
                    </a:cxn>
                    <a:cxn ang="0">
                      <a:pos x="3" y="3"/>
                    </a:cxn>
                    <a:cxn ang="0">
                      <a:pos x="5" y="1"/>
                    </a:cxn>
                    <a:cxn ang="0">
                      <a:pos x="3" y="0"/>
                    </a:cxn>
                    <a:cxn ang="0">
                      <a:pos x="1" y="0"/>
                    </a:cxn>
                    <a:cxn ang="0">
                      <a:pos x="0" y="1"/>
                    </a:cxn>
                  </a:cxnLst>
                  <a:rect l="0" t="0" r="r" b="b"/>
                  <a:pathLst>
                    <a:path w="5" h="3">
                      <a:moveTo>
                        <a:pt x="0" y="1"/>
                      </a:moveTo>
                      <a:lnTo>
                        <a:pt x="2" y="3"/>
                      </a:lnTo>
                      <a:lnTo>
                        <a:pt x="3" y="3"/>
                      </a:lnTo>
                      <a:lnTo>
                        <a:pt x="5" y="1"/>
                      </a:lnTo>
                      <a:lnTo>
                        <a:pt x="3" y="0"/>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3" name="Freeform 1265">
                  <a:extLst>
                    <a:ext uri="{FF2B5EF4-FFF2-40B4-BE49-F238E27FC236}">
                      <a16:creationId xmlns:a16="http://schemas.microsoft.com/office/drawing/2014/main" id="{8238D5E7-1377-EE5F-9187-586C736ACF36}"/>
                    </a:ext>
                  </a:extLst>
                </p:cNvPr>
                <p:cNvSpPr>
                  <a:spLocks/>
                </p:cNvSpPr>
                <p:nvPr/>
              </p:nvSpPr>
              <p:spPr bwMode="auto">
                <a:xfrm>
                  <a:off x="5380038" y="5308601"/>
                  <a:ext cx="7938" cy="4763"/>
                </a:xfrm>
                <a:custGeom>
                  <a:avLst/>
                  <a:gdLst/>
                  <a:ahLst/>
                  <a:cxnLst>
                    <a:cxn ang="0">
                      <a:pos x="0" y="1"/>
                    </a:cxn>
                    <a:cxn ang="0">
                      <a:pos x="2" y="3"/>
                    </a:cxn>
                    <a:cxn ang="0">
                      <a:pos x="3" y="3"/>
                    </a:cxn>
                    <a:cxn ang="0">
                      <a:pos x="5" y="1"/>
                    </a:cxn>
                    <a:cxn ang="0">
                      <a:pos x="3" y="0"/>
                    </a:cxn>
                    <a:cxn ang="0">
                      <a:pos x="1" y="0"/>
                    </a:cxn>
                    <a:cxn ang="0">
                      <a:pos x="0" y="1"/>
                    </a:cxn>
                  </a:cxnLst>
                  <a:rect l="0" t="0" r="r" b="b"/>
                  <a:pathLst>
                    <a:path w="5" h="3">
                      <a:moveTo>
                        <a:pt x="0" y="1"/>
                      </a:moveTo>
                      <a:lnTo>
                        <a:pt x="2" y="3"/>
                      </a:lnTo>
                      <a:lnTo>
                        <a:pt x="3" y="3"/>
                      </a:lnTo>
                      <a:lnTo>
                        <a:pt x="5" y="1"/>
                      </a:lnTo>
                      <a:lnTo>
                        <a:pt x="3" y="0"/>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4" name="Freeform 1266">
                  <a:extLst>
                    <a:ext uri="{FF2B5EF4-FFF2-40B4-BE49-F238E27FC236}">
                      <a16:creationId xmlns:a16="http://schemas.microsoft.com/office/drawing/2014/main" id="{186FF247-B72D-DDFD-6D72-D2AA4E15E096}"/>
                    </a:ext>
                  </a:extLst>
                </p:cNvPr>
                <p:cNvSpPr>
                  <a:spLocks/>
                </p:cNvSpPr>
                <p:nvPr/>
              </p:nvSpPr>
              <p:spPr bwMode="auto">
                <a:xfrm>
                  <a:off x="5329238" y="5308601"/>
                  <a:ext cx="6350" cy="1588"/>
                </a:xfrm>
                <a:custGeom>
                  <a:avLst/>
                  <a:gdLst/>
                  <a:ahLst/>
                  <a:cxnLst>
                    <a:cxn ang="0">
                      <a:pos x="0" y="1"/>
                    </a:cxn>
                    <a:cxn ang="0">
                      <a:pos x="2" y="1"/>
                    </a:cxn>
                    <a:cxn ang="0">
                      <a:pos x="3" y="1"/>
                    </a:cxn>
                    <a:cxn ang="0">
                      <a:pos x="4" y="0"/>
                    </a:cxn>
                    <a:cxn ang="0">
                      <a:pos x="3" y="0"/>
                    </a:cxn>
                    <a:cxn ang="0">
                      <a:pos x="2" y="0"/>
                    </a:cxn>
                    <a:cxn ang="0">
                      <a:pos x="0" y="1"/>
                    </a:cxn>
                  </a:cxnLst>
                  <a:rect l="0" t="0" r="r" b="b"/>
                  <a:pathLst>
                    <a:path w="4" h="1">
                      <a:moveTo>
                        <a:pt x="0" y="1"/>
                      </a:moveTo>
                      <a:lnTo>
                        <a:pt x="2" y="1"/>
                      </a:lnTo>
                      <a:lnTo>
                        <a:pt x="3" y="1"/>
                      </a:lnTo>
                      <a:lnTo>
                        <a:pt x="4" y="0"/>
                      </a:lnTo>
                      <a:lnTo>
                        <a:pt x="3" y="0"/>
                      </a:lnTo>
                      <a:lnTo>
                        <a:pt x="2"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5" name="Freeform 1267">
                  <a:extLst>
                    <a:ext uri="{FF2B5EF4-FFF2-40B4-BE49-F238E27FC236}">
                      <a16:creationId xmlns:a16="http://schemas.microsoft.com/office/drawing/2014/main" id="{01C67F3E-6579-B9D9-67E4-FFFB1AEAC8DC}"/>
                    </a:ext>
                  </a:extLst>
                </p:cNvPr>
                <p:cNvSpPr>
                  <a:spLocks/>
                </p:cNvSpPr>
                <p:nvPr/>
              </p:nvSpPr>
              <p:spPr bwMode="auto">
                <a:xfrm>
                  <a:off x="5329238" y="5308601"/>
                  <a:ext cx="6350" cy="1588"/>
                </a:xfrm>
                <a:custGeom>
                  <a:avLst/>
                  <a:gdLst/>
                  <a:ahLst/>
                  <a:cxnLst>
                    <a:cxn ang="0">
                      <a:pos x="0" y="1"/>
                    </a:cxn>
                    <a:cxn ang="0">
                      <a:pos x="2" y="1"/>
                    </a:cxn>
                    <a:cxn ang="0">
                      <a:pos x="3" y="1"/>
                    </a:cxn>
                    <a:cxn ang="0">
                      <a:pos x="4" y="0"/>
                    </a:cxn>
                    <a:cxn ang="0">
                      <a:pos x="3" y="0"/>
                    </a:cxn>
                    <a:cxn ang="0">
                      <a:pos x="2" y="0"/>
                    </a:cxn>
                    <a:cxn ang="0">
                      <a:pos x="0" y="1"/>
                    </a:cxn>
                  </a:cxnLst>
                  <a:rect l="0" t="0" r="r" b="b"/>
                  <a:pathLst>
                    <a:path w="4" h="1">
                      <a:moveTo>
                        <a:pt x="0" y="1"/>
                      </a:moveTo>
                      <a:lnTo>
                        <a:pt x="2" y="1"/>
                      </a:lnTo>
                      <a:lnTo>
                        <a:pt x="3" y="1"/>
                      </a:lnTo>
                      <a:lnTo>
                        <a:pt x="4" y="0"/>
                      </a:lnTo>
                      <a:lnTo>
                        <a:pt x="3" y="0"/>
                      </a:lnTo>
                      <a:lnTo>
                        <a:pt x="2"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6" name="Freeform 1268">
                  <a:extLst>
                    <a:ext uri="{FF2B5EF4-FFF2-40B4-BE49-F238E27FC236}">
                      <a16:creationId xmlns:a16="http://schemas.microsoft.com/office/drawing/2014/main" id="{128CC335-5E36-A98B-46CC-8025B245C9BE}"/>
                    </a:ext>
                  </a:extLst>
                </p:cNvPr>
                <p:cNvSpPr>
                  <a:spLocks/>
                </p:cNvSpPr>
                <p:nvPr/>
              </p:nvSpPr>
              <p:spPr bwMode="auto">
                <a:xfrm>
                  <a:off x="5329238" y="5308601"/>
                  <a:ext cx="6350" cy="1588"/>
                </a:xfrm>
                <a:custGeom>
                  <a:avLst/>
                  <a:gdLst/>
                  <a:ahLst/>
                  <a:cxnLst>
                    <a:cxn ang="0">
                      <a:pos x="0" y="1"/>
                    </a:cxn>
                    <a:cxn ang="0">
                      <a:pos x="2" y="1"/>
                    </a:cxn>
                    <a:cxn ang="0">
                      <a:pos x="3" y="1"/>
                    </a:cxn>
                    <a:cxn ang="0">
                      <a:pos x="4" y="0"/>
                    </a:cxn>
                    <a:cxn ang="0">
                      <a:pos x="3" y="0"/>
                    </a:cxn>
                    <a:cxn ang="0">
                      <a:pos x="2" y="0"/>
                    </a:cxn>
                    <a:cxn ang="0">
                      <a:pos x="0" y="1"/>
                    </a:cxn>
                  </a:cxnLst>
                  <a:rect l="0" t="0" r="r" b="b"/>
                  <a:pathLst>
                    <a:path w="4" h="1">
                      <a:moveTo>
                        <a:pt x="0" y="1"/>
                      </a:moveTo>
                      <a:lnTo>
                        <a:pt x="2" y="1"/>
                      </a:lnTo>
                      <a:lnTo>
                        <a:pt x="3" y="1"/>
                      </a:lnTo>
                      <a:lnTo>
                        <a:pt x="4" y="0"/>
                      </a:lnTo>
                      <a:lnTo>
                        <a:pt x="3" y="0"/>
                      </a:lnTo>
                      <a:lnTo>
                        <a:pt x="2"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7" name="Freeform 1269">
                  <a:extLst>
                    <a:ext uri="{FF2B5EF4-FFF2-40B4-BE49-F238E27FC236}">
                      <a16:creationId xmlns:a16="http://schemas.microsoft.com/office/drawing/2014/main" id="{A8747D10-B454-01BA-9E88-4D6854F82C76}"/>
                    </a:ext>
                  </a:extLst>
                </p:cNvPr>
                <p:cNvSpPr>
                  <a:spLocks/>
                </p:cNvSpPr>
                <p:nvPr/>
              </p:nvSpPr>
              <p:spPr bwMode="auto">
                <a:xfrm>
                  <a:off x="5329238" y="5308601"/>
                  <a:ext cx="6350" cy="1588"/>
                </a:xfrm>
                <a:custGeom>
                  <a:avLst/>
                  <a:gdLst/>
                  <a:ahLst/>
                  <a:cxnLst>
                    <a:cxn ang="0">
                      <a:pos x="0" y="1"/>
                    </a:cxn>
                    <a:cxn ang="0">
                      <a:pos x="2" y="1"/>
                    </a:cxn>
                    <a:cxn ang="0">
                      <a:pos x="3" y="1"/>
                    </a:cxn>
                    <a:cxn ang="0">
                      <a:pos x="4" y="0"/>
                    </a:cxn>
                    <a:cxn ang="0">
                      <a:pos x="3" y="0"/>
                    </a:cxn>
                    <a:cxn ang="0">
                      <a:pos x="2" y="0"/>
                    </a:cxn>
                    <a:cxn ang="0">
                      <a:pos x="0" y="1"/>
                    </a:cxn>
                  </a:cxnLst>
                  <a:rect l="0" t="0" r="r" b="b"/>
                  <a:pathLst>
                    <a:path w="4" h="1">
                      <a:moveTo>
                        <a:pt x="0" y="1"/>
                      </a:moveTo>
                      <a:lnTo>
                        <a:pt x="2" y="1"/>
                      </a:lnTo>
                      <a:lnTo>
                        <a:pt x="3" y="1"/>
                      </a:lnTo>
                      <a:lnTo>
                        <a:pt x="4" y="0"/>
                      </a:lnTo>
                      <a:lnTo>
                        <a:pt x="3" y="0"/>
                      </a:lnTo>
                      <a:lnTo>
                        <a:pt x="2"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8" name="Freeform 1271">
                  <a:extLst>
                    <a:ext uri="{FF2B5EF4-FFF2-40B4-BE49-F238E27FC236}">
                      <a16:creationId xmlns:a16="http://schemas.microsoft.com/office/drawing/2014/main" id="{E2FB12E1-C812-6D9B-EE59-64B18BA5EDB3}"/>
                    </a:ext>
                  </a:extLst>
                </p:cNvPr>
                <p:cNvSpPr>
                  <a:spLocks/>
                </p:cNvSpPr>
                <p:nvPr/>
              </p:nvSpPr>
              <p:spPr bwMode="auto">
                <a:xfrm>
                  <a:off x="5438776" y="5421313"/>
                  <a:ext cx="14288" cy="17463"/>
                </a:xfrm>
                <a:custGeom>
                  <a:avLst/>
                  <a:gdLst/>
                  <a:ahLst/>
                  <a:cxnLst>
                    <a:cxn ang="0">
                      <a:pos x="7" y="11"/>
                    </a:cxn>
                    <a:cxn ang="0">
                      <a:pos x="9" y="9"/>
                    </a:cxn>
                    <a:cxn ang="0">
                      <a:pos x="9" y="6"/>
                    </a:cxn>
                    <a:cxn ang="0">
                      <a:pos x="6" y="5"/>
                    </a:cxn>
                    <a:cxn ang="0">
                      <a:pos x="5" y="1"/>
                    </a:cxn>
                    <a:cxn ang="0">
                      <a:pos x="4" y="0"/>
                    </a:cxn>
                    <a:cxn ang="0">
                      <a:pos x="2" y="1"/>
                    </a:cxn>
                    <a:cxn ang="0">
                      <a:pos x="0" y="4"/>
                    </a:cxn>
                    <a:cxn ang="0">
                      <a:pos x="2" y="6"/>
                    </a:cxn>
                    <a:cxn ang="0">
                      <a:pos x="5" y="7"/>
                    </a:cxn>
                    <a:cxn ang="0">
                      <a:pos x="6" y="10"/>
                    </a:cxn>
                    <a:cxn ang="0">
                      <a:pos x="7" y="11"/>
                    </a:cxn>
                  </a:cxnLst>
                  <a:rect l="0" t="0" r="r" b="b"/>
                  <a:pathLst>
                    <a:path w="9" h="11">
                      <a:moveTo>
                        <a:pt x="7" y="11"/>
                      </a:moveTo>
                      <a:lnTo>
                        <a:pt x="9" y="9"/>
                      </a:lnTo>
                      <a:lnTo>
                        <a:pt x="9" y="6"/>
                      </a:lnTo>
                      <a:lnTo>
                        <a:pt x="6" y="5"/>
                      </a:lnTo>
                      <a:lnTo>
                        <a:pt x="5" y="1"/>
                      </a:lnTo>
                      <a:lnTo>
                        <a:pt x="4" y="0"/>
                      </a:lnTo>
                      <a:lnTo>
                        <a:pt x="2" y="1"/>
                      </a:lnTo>
                      <a:lnTo>
                        <a:pt x="0" y="4"/>
                      </a:lnTo>
                      <a:lnTo>
                        <a:pt x="2" y="6"/>
                      </a:lnTo>
                      <a:lnTo>
                        <a:pt x="5" y="7"/>
                      </a:lnTo>
                      <a:lnTo>
                        <a:pt x="6" y="10"/>
                      </a:lnTo>
                      <a:lnTo>
                        <a:pt x="7"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49" name="Freeform 1272">
                  <a:extLst>
                    <a:ext uri="{FF2B5EF4-FFF2-40B4-BE49-F238E27FC236}">
                      <a16:creationId xmlns:a16="http://schemas.microsoft.com/office/drawing/2014/main" id="{70B023AD-19F1-C790-157D-306661E2E07C}"/>
                    </a:ext>
                  </a:extLst>
                </p:cNvPr>
                <p:cNvSpPr>
                  <a:spLocks/>
                </p:cNvSpPr>
                <p:nvPr/>
              </p:nvSpPr>
              <p:spPr bwMode="auto">
                <a:xfrm>
                  <a:off x="5457826" y="5445126"/>
                  <a:ext cx="11113" cy="9525"/>
                </a:xfrm>
                <a:custGeom>
                  <a:avLst/>
                  <a:gdLst/>
                  <a:ahLst/>
                  <a:cxnLst>
                    <a:cxn ang="0">
                      <a:pos x="0" y="0"/>
                    </a:cxn>
                    <a:cxn ang="0">
                      <a:pos x="2" y="5"/>
                    </a:cxn>
                    <a:cxn ang="0">
                      <a:pos x="5" y="6"/>
                    </a:cxn>
                    <a:cxn ang="0">
                      <a:pos x="7" y="4"/>
                    </a:cxn>
                    <a:cxn ang="0">
                      <a:pos x="5" y="1"/>
                    </a:cxn>
                    <a:cxn ang="0">
                      <a:pos x="4" y="0"/>
                    </a:cxn>
                    <a:cxn ang="0">
                      <a:pos x="0" y="0"/>
                    </a:cxn>
                  </a:cxnLst>
                  <a:rect l="0" t="0" r="r" b="b"/>
                  <a:pathLst>
                    <a:path w="7" h="6">
                      <a:moveTo>
                        <a:pt x="0" y="0"/>
                      </a:moveTo>
                      <a:lnTo>
                        <a:pt x="2" y="5"/>
                      </a:lnTo>
                      <a:lnTo>
                        <a:pt x="5" y="6"/>
                      </a:lnTo>
                      <a:lnTo>
                        <a:pt x="7" y="4"/>
                      </a:lnTo>
                      <a:lnTo>
                        <a:pt x="5" y="1"/>
                      </a:lnTo>
                      <a:lnTo>
                        <a:pt x="4"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0" name="Freeform 1279">
                  <a:extLst>
                    <a:ext uri="{FF2B5EF4-FFF2-40B4-BE49-F238E27FC236}">
                      <a16:creationId xmlns:a16="http://schemas.microsoft.com/office/drawing/2014/main" id="{2740CDBF-A875-D314-3B82-3026C4F47DB9}"/>
                    </a:ext>
                  </a:extLst>
                </p:cNvPr>
                <p:cNvSpPr>
                  <a:spLocks/>
                </p:cNvSpPr>
                <p:nvPr/>
              </p:nvSpPr>
              <p:spPr bwMode="auto">
                <a:xfrm>
                  <a:off x="5410201" y="5399088"/>
                  <a:ext cx="15875" cy="17463"/>
                </a:xfrm>
                <a:custGeom>
                  <a:avLst/>
                  <a:gdLst/>
                  <a:ahLst/>
                  <a:cxnLst>
                    <a:cxn ang="0">
                      <a:pos x="4" y="2"/>
                    </a:cxn>
                    <a:cxn ang="0">
                      <a:pos x="0" y="0"/>
                    </a:cxn>
                    <a:cxn ang="0">
                      <a:pos x="0" y="3"/>
                    </a:cxn>
                    <a:cxn ang="0">
                      <a:pos x="5" y="11"/>
                    </a:cxn>
                    <a:cxn ang="0">
                      <a:pos x="8" y="11"/>
                    </a:cxn>
                    <a:cxn ang="0">
                      <a:pos x="10" y="11"/>
                    </a:cxn>
                    <a:cxn ang="0">
                      <a:pos x="10" y="8"/>
                    </a:cxn>
                    <a:cxn ang="0">
                      <a:pos x="9" y="7"/>
                    </a:cxn>
                    <a:cxn ang="0">
                      <a:pos x="5" y="3"/>
                    </a:cxn>
                    <a:cxn ang="0">
                      <a:pos x="4" y="2"/>
                    </a:cxn>
                  </a:cxnLst>
                  <a:rect l="0" t="0" r="r" b="b"/>
                  <a:pathLst>
                    <a:path w="10" h="11">
                      <a:moveTo>
                        <a:pt x="4" y="2"/>
                      </a:moveTo>
                      <a:lnTo>
                        <a:pt x="0" y="0"/>
                      </a:lnTo>
                      <a:lnTo>
                        <a:pt x="0" y="3"/>
                      </a:lnTo>
                      <a:lnTo>
                        <a:pt x="5" y="11"/>
                      </a:lnTo>
                      <a:lnTo>
                        <a:pt x="8" y="11"/>
                      </a:lnTo>
                      <a:lnTo>
                        <a:pt x="10" y="11"/>
                      </a:lnTo>
                      <a:lnTo>
                        <a:pt x="10" y="8"/>
                      </a:lnTo>
                      <a:lnTo>
                        <a:pt x="9" y="7"/>
                      </a:lnTo>
                      <a:lnTo>
                        <a:pt x="5" y="3"/>
                      </a:lnTo>
                      <a:lnTo>
                        <a:pt x="4"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1" name="Freeform 1280">
                  <a:extLst>
                    <a:ext uri="{FF2B5EF4-FFF2-40B4-BE49-F238E27FC236}">
                      <a16:creationId xmlns:a16="http://schemas.microsoft.com/office/drawing/2014/main" id="{0FD4045F-144C-0BDD-F145-0EF04F9BD5A0}"/>
                    </a:ext>
                  </a:extLst>
                </p:cNvPr>
                <p:cNvSpPr>
                  <a:spLocks/>
                </p:cNvSpPr>
                <p:nvPr/>
              </p:nvSpPr>
              <p:spPr bwMode="auto">
                <a:xfrm>
                  <a:off x="5410201" y="5399088"/>
                  <a:ext cx="15875" cy="17463"/>
                </a:xfrm>
                <a:custGeom>
                  <a:avLst/>
                  <a:gdLst/>
                  <a:ahLst/>
                  <a:cxnLst>
                    <a:cxn ang="0">
                      <a:pos x="4" y="2"/>
                    </a:cxn>
                    <a:cxn ang="0">
                      <a:pos x="0" y="0"/>
                    </a:cxn>
                    <a:cxn ang="0">
                      <a:pos x="0" y="3"/>
                    </a:cxn>
                    <a:cxn ang="0">
                      <a:pos x="5" y="11"/>
                    </a:cxn>
                    <a:cxn ang="0">
                      <a:pos x="8" y="11"/>
                    </a:cxn>
                    <a:cxn ang="0">
                      <a:pos x="10" y="11"/>
                    </a:cxn>
                    <a:cxn ang="0">
                      <a:pos x="10" y="8"/>
                    </a:cxn>
                    <a:cxn ang="0">
                      <a:pos x="9" y="7"/>
                    </a:cxn>
                    <a:cxn ang="0">
                      <a:pos x="5" y="3"/>
                    </a:cxn>
                    <a:cxn ang="0">
                      <a:pos x="4" y="2"/>
                    </a:cxn>
                  </a:cxnLst>
                  <a:rect l="0" t="0" r="r" b="b"/>
                  <a:pathLst>
                    <a:path w="10" h="11">
                      <a:moveTo>
                        <a:pt x="4" y="2"/>
                      </a:moveTo>
                      <a:lnTo>
                        <a:pt x="0" y="0"/>
                      </a:lnTo>
                      <a:lnTo>
                        <a:pt x="0" y="3"/>
                      </a:lnTo>
                      <a:lnTo>
                        <a:pt x="5" y="11"/>
                      </a:lnTo>
                      <a:lnTo>
                        <a:pt x="8" y="11"/>
                      </a:lnTo>
                      <a:lnTo>
                        <a:pt x="10" y="11"/>
                      </a:lnTo>
                      <a:lnTo>
                        <a:pt x="10" y="8"/>
                      </a:lnTo>
                      <a:lnTo>
                        <a:pt x="9" y="7"/>
                      </a:lnTo>
                      <a:lnTo>
                        <a:pt x="5" y="3"/>
                      </a:lnTo>
                      <a:lnTo>
                        <a:pt x="4"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2" name="Freeform 1281">
                  <a:extLst>
                    <a:ext uri="{FF2B5EF4-FFF2-40B4-BE49-F238E27FC236}">
                      <a16:creationId xmlns:a16="http://schemas.microsoft.com/office/drawing/2014/main" id="{D0B89F0D-C478-F664-BB10-3C71BBB9EDF1}"/>
                    </a:ext>
                  </a:extLst>
                </p:cNvPr>
                <p:cNvSpPr>
                  <a:spLocks/>
                </p:cNvSpPr>
                <p:nvPr/>
              </p:nvSpPr>
              <p:spPr bwMode="auto">
                <a:xfrm>
                  <a:off x="5410201" y="5399088"/>
                  <a:ext cx="15875" cy="17463"/>
                </a:xfrm>
                <a:custGeom>
                  <a:avLst/>
                  <a:gdLst/>
                  <a:ahLst/>
                  <a:cxnLst>
                    <a:cxn ang="0">
                      <a:pos x="4" y="2"/>
                    </a:cxn>
                    <a:cxn ang="0">
                      <a:pos x="0" y="0"/>
                    </a:cxn>
                    <a:cxn ang="0">
                      <a:pos x="0" y="3"/>
                    </a:cxn>
                    <a:cxn ang="0">
                      <a:pos x="5" y="11"/>
                    </a:cxn>
                    <a:cxn ang="0">
                      <a:pos x="8" y="11"/>
                    </a:cxn>
                    <a:cxn ang="0">
                      <a:pos x="10" y="11"/>
                    </a:cxn>
                    <a:cxn ang="0">
                      <a:pos x="10" y="8"/>
                    </a:cxn>
                    <a:cxn ang="0">
                      <a:pos x="9" y="7"/>
                    </a:cxn>
                    <a:cxn ang="0">
                      <a:pos x="5" y="3"/>
                    </a:cxn>
                    <a:cxn ang="0">
                      <a:pos x="4" y="2"/>
                    </a:cxn>
                  </a:cxnLst>
                  <a:rect l="0" t="0" r="r" b="b"/>
                  <a:pathLst>
                    <a:path w="10" h="11">
                      <a:moveTo>
                        <a:pt x="4" y="2"/>
                      </a:moveTo>
                      <a:lnTo>
                        <a:pt x="0" y="0"/>
                      </a:lnTo>
                      <a:lnTo>
                        <a:pt x="0" y="3"/>
                      </a:lnTo>
                      <a:lnTo>
                        <a:pt x="5" y="11"/>
                      </a:lnTo>
                      <a:lnTo>
                        <a:pt x="8" y="11"/>
                      </a:lnTo>
                      <a:lnTo>
                        <a:pt x="10" y="11"/>
                      </a:lnTo>
                      <a:lnTo>
                        <a:pt x="10" y="8"/>
                      </a:lnTo>
                      <a:lnTo>
                        <a:pt x="9" y="7"/>
                      </a:lnTo>
                      <a:lnTo>
                        <a:pt x="5" y="3"/>
                      </a:lnTo>
                      <a:lnTo>
                        <a:pt x="4"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3" name="Freeform 1282">
                  <a:extLst>
                    <a:ext uri="{FF2B5EF4-FFF2-40B4-BE49-F238E27FC236}">
                      <a16:creationId xmlns:a16="http://schemas.microsoft.com/office/drawing/2014/main" id="{A02C534A-3F64-5C94-BB43-84D185FB1C1D}"/>
                    </a:ext>
                  </a:extLst>
                </p:cNvPr>
                <p:cNvSpPr>
                  <a:spLocks/>
                </p:cNvSpPr>
                <p:nvPr/>
              </p:nvSpPr>
              <p:spPr bwMode="auto">
                <a:xfrm>
                  <a:off x="5410201" y="5399088"/>
                  <a:ext cx="15875" cy="17463"/>
                </a:xfrm>
                <a:custGeom>
                  <a:avLst/>
                  <a:gdLst/>
                  <a:ahLst/>
                  <a:cxnLst>
                    <a:cxn ang="0">
                      <a:pos x="4" y="2"/>
                    </a:cxn>
                    <a:cxn ang="0">
                      <a:pos x="0" y="0"/>
                    </a:cxn>
                    <a:cxn ang="0">
                      <a:pos x="0" y="3"/>
                    </a:cxn>
                    <a:cxn ang="0">
                      <a:pos x="5" y="11"/>
                    </a:cxn>
                    <a:cxn ang="0">
                      <a:pos x="8" y="11"/>
                    </a:cxn>
                    <a:cxn ang="0">
                      <a:pos x="10" y="11"/>
                    </a:cxn>
                    <a:cxn ang="0">
                      <a:pos x="10" y="8"/>
                    </a:cxn>
                    <a:cxn ang="0">
                      <a:pos x="9" y="7"/>
                    </a:cxn>
                    <a:cxn ang="0">
                      <a:pos x="5" y="3"/>
                    </a:cxn>
                    <a:cxn ang="0">
                      <a:pos x="4" y="2"/>
                    </a:cxn>
                  </a:cxnLst>
                  <a:rect l="0" t="0" r="r" b="b"/>
                  <a:pathLst>
                    <a:path w="10" h="11">
                      <a:moveTo>
                        <a:pt x="4" y="2"/>
                      </a:moveTo>
                      <a:lnTo>
                        <a:pt x="0" y="0"/>
                      </a:lnTo>
                      <a:lnTo>
                        <a:pt x="0" y="3"/>
                      </a:lnTo>
                      <a:lnTo>
                        <a:pt x="5" y="11"/>
                      </a:lnTo>
                      <a:lnTo>
                        <a:pt x="8" y="11"/>
                      </a:lnTo>
                      <a:lnTo>
                        <a:pt x="10" y="11"/>
                      </a:lnTo>
                      <a:lnTo>
                        <a:pt x="10" y="8"/>
                      </a:lnTo>
                      <a:lnTo>
                        <a:pt x="9" y="7"/>
                      </a:lnTo>
                      <a:lnTo>
                        <a:pt x="5" y="3"/>
                      </a:lnTo>
                      <a:lnTo>
                        <a:pt x="4"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4" name="Freeform 1283">
                  <a:extLst>
                    <a:ext uri="{FF2B5EF4-FFF2-40B4-BE49-F238E27FC236}">
                      <a16:creationId xmlns:a16="http://schemas.microsoft.com/office/drawing/2014/main" id="{E6B26050-6087-AC5E-0F81-8AEC51CAF416}"/>
                    </a:ext>
                  </a:extLst>
                </p:cNvPr>
                <p:cNvSpPr>
                  <a:spLocks/>
                </p:cNvSpPr>
                <p:nvPr/>
              </p:nvSpPr>
              <p:spPr bwMode="auto">
                <a:xfrm>
                  <a:off x="5416551" y="5373688"/>
                  <a:ext cx="17463" cy="17463"/>
                </a:xfrm>
                <a:custGeom>
                  <a:avLst/>
                  <a:gdLst/>
                  <a:ahLst/>
                  <a:cxnLst>
                    <a:cxn ang="0">
                      <a:pos x="9" y="11"/>
                    </a:cxn>
                    <a:cxn ang="0">
                      <a:pos x="10" y="11"/>
                    </a:cxn>
                    <a:cxn ang="0">
                      <a:pos x="11" y="9"/>
                    </a:cxn>
                    <a:cxn ang="0">
                      <a:pos x="10" y="8"/>
                    </a:cxn>
                    <a:cxn ang="0">
                      <a:pos x="9" y="8"/>
                    </a:cxn>
                    <a:cxn ang="0">
                      <a:pos x="6" y="1"/>
                    </a:cxn>
                    <a:cxn ang="0">
                      <a:pos x="3" y="0"/>
                    </a:cxn>
                    <a:cxn ang="0">
                      <a:pos x="0" y="0"/>
                    </a:cxn>
                    <a:cxn ang="0">
                      <a:pos x="8" y="10"/>
                    </a:cxn>
                    <a:cxn ang="0">
                      <a:pos x="9" y="11"/>
                    </a:cxn>
                  </a:cxnLst>
                  <a:rect l="0" t="0" r="r" b="b"/>
                  <a:pathLst>
                    <a:path w="11" h="11">
                      <a:moveTo>
                        <a:pt x="9" y="11"/>
                      </a:moveTo>
                      <a:lnTo>
                        <a:pt x="10" y="11"/>
                      </a:lnTo>
                      <a:lnTo>
                        <a:pt x="11" y="9"/>
                      </a:lnTo>
                      <a:lnTo>
                        <a:pt x="10" y="8"/>
                      </a:lnTo>
                      <a:lnTo>
                        <a:pt x="9" y="8"/>
                      </a:lnTo>
                      <a:lnTo>
                        <a:pt x="6" y="1"/>
                      </a:lnTo>
                      <a:lnTo>
                        <a:pt x="3" y="0"/>
                      </a:lnTo>
                      <a:lnTo>
                        <a:pt x="0" y="0"/>
                      </a:lnTo>
                      <a:lnTo>
                        <a:pt x="8" y="10"/>
                      </a:lnTo>
                      <a:lnTo>
                        <a:pt x="9"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5" name="Freeform 1284">
                  <a:extLst>
                    <a:ext uri="{FF2B5EF4-FFF2-40B4-BE49-F238E27FC236}">
                      <a16:creationId xmlns:a16="http://schemas.microsoft.com/office/drawing/2014/main" id="{10D84EAF-8B19-F2AC-A1E7-1EA7A44FDA90}"/>
                    </a:ext>
                  </a:extLst>
                </p:cNvPr>
                <p:cNvSpPr>
                  <a:spLocks/>
                </p:cNvSpPr>
                <p:nvPr/>
              </p:nvSpPr>
              <p:spPr bwMode="auto">
                <a:xfrm>
                  <a:off x="5416551" y="5373688"/>
                  <a:ext cx="17463" cy="17463"/>
                </a:xfrm>
                <a:custGeom>
                  <a:avLst/>
                  <a:gdLst/>
                  <a:ahLst/>
                  <a:cxnLst>
                    <a:cxn ang="0">
                      <a:pos x="9" y="11"/>
                    </a:cxn>
                    <a:cxn ang="0">
                      <a:pos x="10" y="11"/>
                    </a:cxn>
                    <a:cxn ang="0">
                      <a:pos x="11" y="9"/>
                    </a:cxn>
                    <a:cxn ang="0">
                      <a:pos x="10" y="8"/>
                    </a:cxn>
                    <a:cxn ang="0">
                      <a:pos x="9" y="8"/>
                    </a:cxn>
                    <a:cxn ang="0">
                      <a:pos x="6" y="1"/>
                    </a:cxn>
                    <a:cxn ang="0">
                      <a:pos x="3" y="0"/>
                    </a:cxn>
                    <a:cxn ang="0">
                      <a:pos x="0" y="0"/>
                    </a:cxn>
                    <a:cxn ang="0">
                      <a:pos x="8" y="10"/>
                    </a:cxn>
                    <a:cxn ang="0">
                      <a:pos x="9" y="11"/>
                    </a:cxn>
                  </a:cxnLst>
                  <a:rect l="0" t="0" r="r" b="b"/>
                  <a:pathLst>
                    <a:path w="11" h="11">
                      <a:moveTo>
                        <a:pt x="9" y="11"/>
                      </a:moveTo>
                      <a:lnTo>
                        <a:pt x="10" y="11"/>
                      </a:lnTo>
                      <a:lnTo>
                        <a:pt x="11" y="9"/>
                      </a:lnTo>
                      <a:lnTo>
                        <a:pt x="10" y="8"/>
                      </a:lnTo>
                      <a:lnTo>
                        <a:pt x="9" y="8"/>
                      </a:lnTo>
                      <a:lnTo>
                        <a:pt x="6" y="1"/>
                      </a:lnTo>
                      <a:lnTo>
                        <a:pt x="3" y="0"/>
                      </a:lnTo>
                      <a:lnTo>
                        <a:pt x="0" y="0"/>
                      </a:lnTo>
                      <a:lnTo>
                        <a:pt x="8" y="10"/>
                      </a:lnTo>
                      <a:lnTo>
                        <a:pt x="9"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6" name="Freeform 1285">
                  <a:extLst>
                    <a:ext uri="{FF2B5EF4-FFF2-40B4-BE49-F238E27FC236}">
                      <a16:creationId xmlns:a16="http://schemas.microsoft.com/office/drawing/2014/main" id="{265E4D5F-4BF7-3D67-AC0D-81D9D56295FA}"/>
                    </a:ext>
                  </a:extLst>
                </p:cNvPr>
                <p:cNvSpPr>
                  <a:spLocks/>
                </p:cNvSpPr>
                <p:nvPr/>
              </p:nvSpPr>
              <p:spPr bwMode="auto">
                <a:xfrm>
                  <a:off x="5416551" y="5373688"/>
                  <a:ext cx="17463" cy="17463"/>
                </a:xfrm>
                <a:custGeom>
                  <a:avLst/>
                  <a:gdLst/>
                  <a:ahLst/>
                  <a:cxnLst>
                    <a:cxn ang="0">
                      <a:pos x="9" y="11"/>
                    </a:cxn>
                    <a:cxn ang="0">
                      <a:pos x="10" y="11"/>
                    </a:cxn>
                    <a:cxn ang="0">
                      <a:pos x="11" y="9"/>
                    </a:cxn>
                    <a:cxn ang="0">
                      <a:pos x="10" y="8"/>
                    </a:cxn>
                    <a:cxn ang="0">
                      <a:pos x="9" y="8"/>
                    </a:cxn>
                    <a:cxn ang="0">
                      <a:pos x="6" y="1"/>
                    </a:cxn>
                    <a:cxn ang="0">
                      <a:pos x="3" y="0"/>
                    </a:cxn>
                    <a:cxn ang="0">
                      <a:pos x="0" y="0"/>
                    </a:cxn>
                    <a:cxn ang="0">
                      <a:pos x="8" y="10"/>
                    </a:cxn>
                    <a:cxn ang="0">
                      <a:pos x="9" y="11"/>
                    </a:cxn>
                  </a:cxnLst>
                  <a:rect l="0" t="0" r="r" b="b"/>
                  <a:pathLst>
                    <a:path w="11" h="11">
                      <a:moveTo>
                        <a:pt x="9" y="11"/>
                      </a:moveTo>
                      <a:lnTo>
                        <a:pt x="10" y="11"/>
                      </a:lnTo>
                      <a:lnTo>
                        <a:pt x="11" y="9"/>
                      </a:lnTo>
                      <a:lnTo>
                        <a:pt x="10" y="8"/>
                      </a:lnTo>
                      <a:lnTo>
                        <a:pt x="9" y="8"/>
                      </a:lnTo>
                      <a:lnTo>
                        <a:pt x="6" y="1"/>
                      </a:lnTo>
                      <a:lnTo>
                        <a:pt x="3" y="0"/>
                      </a:lnTo>
                      <a:lnTo>
                        <a:pt x="0" y="0"/>
                      </a:lnTo>
                      <a:lnTo>
                        <a:pt x="8" y="10"/>
                      </a:lnTo>
                      <a:lnTo>
                        <a:pt x="9"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7" name="Freeform 1286">
                  <a:extLst>
                    <a:ext uri="{FF2B5EF4-FFF2-40B4-BE49-F238E27FC236}">
                      <a16:creationId xmlns:a16="http://schemas.microsoft.com/office/drawing/2014/main" id="{BA20FCC3-D9F4-CD44-B193-217D60C44D59}"/>
                    </a:ext>
                  </a:extLst>
                </p:cNvPr>
                <p:cNvSpPr>
                  <a:spLocks/>
                </p:cNvSpPr>
                <p:nvPr/>
              </p:nvSpPr>
              <p:spPr bwMode="auto">
                <a:xfrm>
                  <a:off x="5416551" y="5373688"/>
                  <a:ext cx="17463" cy="17463"/>
                </a:xfrm>
                <a:custGeom>
                  <a:avLst/>
                  <a:gdLst/>
                  <a:ahLst/>
                  <a:cxnLst>
                    <a:cxn ang="0">
                      <a:pos x="9" y="11"/>
                    </a:cxn>
                    <a:cxn ang="0">
                      <a:pos x="10" y="11"/>
                    </a:cxn>
                    <a:cxn ang="0">
                      <a:pos x="11" y="9"/>
                    </a:cxn>
                    <a:cxn ang="0">
                      <a:pos x="10" y="8"/>
                    </a:cxn>
                    <a:cxn ang="0">
                      <a:pos x="9" y="8"/>
                    </a:cxn>
                    <a:cxn ang="0">
                      <a:pos x="6" y="1"/>
                    </a:cxn>
                    <a:cxn ang="0">
                      <a:pos x="3" y="0"/>
                    </a:cxn>
                    <a:cxn ang="0">
                      <a:pos x="0" y="0"/>
                    </a:cxn>
                    <a:cxn ang="0">
                      <a:pos x="8" y="10"/>
                    </a:cxn>
                    <a:cxn ang="0">
                      <a:pos x="9" y="11"/>
                    </a:cxn>
                  </a:cxnLst>
                  <a:rect l="0" t="0" r="r" b="b"/>
                  <a:pathLst>
                    <a:path w="11" h="11">
                      <a:moveTo>
                        <a:pt x="9" y="11"/>
                      </a:moveTo>
                      <a:lnTo>
                        <a:pt x="10" y="11"/>
                      </a:lnTo>
                      <a:lnTo>
                        <a:pt x="11" y="9"/>
                      </a:lnTo>
                      <a:lnTo>
                        <a:pt x="10" y="8"/>
                      </a:lnTo>
                      <a:lnTo>
                        <a:pt x="9" y="8"/>
                      </a:lnTo>
                      <a:lnTo>
                        <a:pt x="6" y="1"/>
                      </a:lnTo>
                      <a:lnTo>
                        <a:pt x="3" y="0"/>
                      </a:lnTo>
                      <a:lnTo>
                        <a:pt x="0" y="0"/>
                      </a:lnTo>
                      <a:lnTo>
                        <a:pt x="8" y="10"/>
                      </a:lnTo>
                      <a:lnTo>
                        <a:pt x="9"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8" name="Freeform 1287">
                  <a:extLst>
                    <a:ext uri="{FF2B5EF4-FFF2-40B4-BE49-F238E27FC236}">
                      <a16:creationId xmlns:a16="http://schemas.microsoft.com/office/drawing/2014/main" id="{C325EF93-69D3-3CF6-66A9-59E80ABF643A}"/>
                    </a:ext>
                  </a:extLst>
                </p:cNvPr>
                <p:cNvSpPr>
                  <a:spLocks/>
                </p:cNvSpPr>
                <p:nvPr/>
              </p:nvSpPr>
              <p:spPr bwMode="auto">
                <a:xfrm>
                  <a:off x="5414963" y="5386388"/>
                  <a:ext cx="7938" cy="7938"/>
                </a:xfrm>
                <a:custGeom>
                  <a:avLst/>
                  <a:gdLst/>
                  <a:ahLst/>
                  <a:cxnLst>
                    <a:cxn ang="0">
                      <a:pos x="2" y="5"/>
                    </a:cxn>
                    <a:cxn ang="0">
                      <a:pos x="1" y="3"/>
                    </a:cxn>
                    <a:cxn ang="0">
                      <a:pos x="0" y="1"/>
                    </a:cxn>
                    <a:cxn ang="0">
                      <a:pos x="1" y="0"/>
                    </a:cxn>
                    <a:cxn ang="0">
                      <a:pos x="4" y="1"/>
                    </a:cxn>
                    <a:cxn ang="0">
                      <a:pos x="5" y="3"/>
                    </a:cxn>
                    <a:cxn ang="0">
                      <a:pos x="2" y="5"/>
                    </a:cxn>
                  </a:cxnLst>
                  <a:rect l="0" t="0" r="r" b="b"/>
                  <a:pathLst>
                    <a:path w="5" h="5">
                      <a:moveTo>
                        <a:pt x="2" y="5"/>
                      </a:moveTo>
                      <a:lnTo>
                        <a:pt x="1" y="3"/>
                      </a:lnTo>
                      <a:lnTo>
                        <a:pt x="0" y="1"/>
                      </a:lnTo>
                      <a:lnTo>
                        <a:pt x="1" y="0"/>
                      </a:lnTo>
                      <a:lnTo>
                        <a:pt x="4" y="1"/>
                      </a:lnTo>
                      <a:lnTo>
                        <a:pt x="5" y="3"/>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59" name="Freeform 1288">
                  <a:extLst>
                    <a:ext uri="{FF2B5EF4-FFF2-40B4-BE49-F238E27FC236}">
                      <a16:creationId xmlns:a16="http://schemas.microsoft.com/office/drawing/2014/main" id="{8387D2E5-6672-255C-0DDE-A7641B9DCD15}"/>
                    </a:ext>
                  </a:extLst>
                </p:cNvPr>
                <p:cNvSpPr>
                  <a:spLocks/>
                </p:cNvSpPr>
                <p:nvPr/>
              </p:nvSpPr>
              <p:spPr bwMode="auto">
                <a:xfrm>
                  <a:off x="5414963" y="5386388"/>
                  <a:ext cx="7938" cy="7938"/>
                </a:xfrm>
                <a:custGeom>
                  <a:avLst/>
                  <a:gdLst/>
                  <a:ahLst/>
                  <a:cxnLst>
                    <a:cxn ang="0">
                      <a:pos x="2" y="5"/>
                    </a:cxn>
                    <a:cxn ang="0">
                      <a:pos x="1" y="3"/>
                    </a:cxn>
                    <a:cxn ang="0">
                      <a:pos x="0" y="1"/>
                    </a:cxn>
                    <a:cxn ang="0">
                      <a:pos x="1" y="0"/>
                    </a:cxn>
                    <a:cxn ang="0">
                      <a:pos x="4" y="1"/>
                    </a:cxn>
                    <a:cxn ang="0">
                      <a:pos x="5" y="3"/>
                    </a:cxn>
                    <a:cxn ang="0">
                      <a:pos x="2" y="5"/>
                    </a:cxn>
                  </a:cxnLst>
                  <a:rect l="0" t="0" r="r" b="b"/>
                  <a:pathLst>
                    <a:path w="5" h="5">
                      <a:moveTo>
                        <a:pt x="2" y="5"/>
                      </a:moveTo>
                      <a:lnTo>
                        <a:pt x="1" y="3"/>
                      </a:lnTo>
                      <a:lnTo>
                        <a:pt x="0" y="1"/>
                      </a:lnTo>
                      <a:lnTo>
                        <a:pt x="1" y="0"/>
                      </a:lnTo>
                      <a:lnTo>
                        <a:pt x="4" y="1"/>
                      </a:lnTo>
                      <a:lnTo>
                        <a:pt x="5" y="3"/>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0" name="Freeform 1289">
                  <a:extLst>
                    <a:ext uri="{FF2B5EF4-FFF2-40B4-BE49-F238E27FC236}">
                      <a16:creationId xmlns:a16="http://schemas.microsoft.com/office/drawing/2014/main" id="{8EF6C3F3-796C-131F-7760-D61CBAF330BD}"/>
                    </a:ext>
                  </a:extLst>
                </p:cNvPr>
                <p:cNvSpPr>
                  <a:spLocks/>
                </p:cNvSpPr>
                <p:nvPr/>
              </p:nvSpPr>
              <p:spPr bwMode="auto">
                <a:xfrm>
                  <a:off x="5414963" y="5386388"/>
                  <a:ext cx="7938" cy="7938"/>
                </a:xfrm>
                <a:custGeom>
                  <a:avLst/>
                  <a:gdLst/>
                  <a:ahLst/>
                  <a:cxnLst>
                    <a:cxn ang="0">
                      <a:pos x="2" y="5"/>
                    </a:cxn>
                    <a:cxn ang="0">
                      <a:pos x="1" y="3"/>
                    </a:cxn>
                    <a:cxn ang="0">
                      <a:pos x="0" y="1"/>
                    </a:cxn>
                    <a:cxn ang="0">
                      <a:pos x="1" y="0"/>
                    </a:cxn>
                    <a:cxn ang="0">
                      <a:pos x="4" y="1"/>
                    </a:cxn>
                    <a:cxn ang="0">
                      <a:pos x="5" y="3"/>
                    </a:cxn>
                    <a:cxn ang="0">
                      <a:pos x="2" y="5"/>
                    </a:cxn>
                  </a:cxnLst>
                  <a:rect l="0" t="0" r="r" b="b"/>
                  <a:pathLst>
                    <a:path w="5" h="5">
                      <a:moveTo>
                        <a:pt x="2" y="5"/>
                      </a:moveTo>
                      <a:lnTo>
                        <a:pt x="1" y="3"/>
                      </a:lnTo>
                      <a:lnTo>
                        <a:pt x="0" y="1"/>
                      </a:lnTo>
                      <a:lnTo>
                        <a:pt x="1" y="0"/>
                      </a:lnTo>
                      <a:lnTo>
                        <a:pt x="4" y="1"/>
                      </a:lnTo>
                      <a:lnTo>
                        <a:pt x="5" y="3"/>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1" name="Freeform 1290">
                  <a:extLst>
                    <a:ext uri="{FF2B5EF4-FFF2-40B4-BE49-F238E27FC236}">
                      <a16:creationId xmlns:a16="http://schemas.microsoft.com/office/drawing/2014/main" id="{2F0184BA-63A1-0F10-3D73-F5AD7CB53DC0}"/>
                    </a:ext>
                  </a:extLst>
                </p:cNvPr>
                <p:cNvSpPr>
                  <a:spLocks/>
                </p:cNvSpPr>
                <p:nvPr/>
              </p:nvSpPr>
              <p:spPr bwMode="auto">
                <a:xfrm>
                  <a:off x="5414963" y="5386388"/>
                  <a:ext cx="7938" cy="7938"/>
                </a:xfrm>
                <a:custGeom>
                  <a:avLst/>
                  <a:gdLst/>
                  <a:ahLst/>
                  <a:cxnLst>
                    <a:cxn ang="0">
                      <a:pos x="2" y="5"/>
                    </a:cxn>
                    <a:cxn ang="0">
                      <a:pos x="1" y="3"/>
                    </a:cxn>
                    <a:cxn ang="0">
                      <a:pos x="0" y="1"/>
                    </a:cxn>
                    <a:cxn ang="0">
                      <a:pos x="1" y="0"/>
                    </a:cxn>
                    <a:cxn ang="0">
                      <a:pos x="4" y="1"/>
                    </a:cxn>
                    <a:cxn ang="0">
                      <a:pos x="5" y="3"/>
                    </a:cxn>
                    <a:cxn ang="0">
                      <a:pos x="2" y="5"/>
                    </a:cxn>
                  </a:cxnLst>
                  <a:rect l="0" t="0" r="r" b="b"/>
                  <a:pathLst>
                    <a:path w="5" h="5">
                      <a:moveTo>
                        <a:pt x="2" y="5"/>
                      </a:moveTo>
                      <a:lnTo>
                        <a:pt x="1" y="3"/>
                      </a:lnTo>
                      <a:lnTo>
                        <a:pt x="0" y="1"/>
                      </a:lnTo>
                      <a:lnTo>
                        <a:pt x="1" y="0"/>
                      </a:lnTo>
                      <a:lnTo>
                        <a:pt x="4" y="1"/>
                      </a:lnTo>
                      <a:lnTo>
                        <a:pt x="5" y="3"/>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2" name="Freeform 1291">
                  <a:extLst>
                    <a:ext uri="{FF2B5EF4-FFF2-40B4-BE49-F238E27FC236}">
                      <a16:creationId xmlns:a16="http://schemas.microsoft.com/office/drawing/2014/main" id="{8D2A5782-ED0C-286D-B19A-C8A3CB677FD6}"/>
                    </a:ext>
                  </a:extLst>
                </p:cNvPr>
                <p:cNvSpPr>
                  <a:spLocks/>
                </p:cNvSpPr>
                <p:nvPr/>
              </p:nvSpPr>
              <p:spPr bwMode="auto">
                <a:xfrm>
                  <a:off x="5375276" y="5365751"/>
                  <a:ext cx="33338" cy="30163"/>
                </a:xfrm>
                <a:custGeom>
                  <a:avLst/>
                  <a:gdLst/>
                  <a:ahLst/>
                  <a:cxnLst>
                    <a:cxn ang="0">
                      <a:pos x="21" y="19"/>
                    </a:cxn>
                    <a:cxn ang="0">
                      <a:pos x="20" y="14"/>
                    </a:cxn>
                    <a:cxn ang="0">
                      <a:pos x="17" y="11"/>
                    </a:cxn>
                    <a:cxn ang="0">
                      <a:pos x="11" y="5"/>
                    </a:cxn>
                    <a:cxn ang="0">
                      <a:pos x="8" y="1"/>
                    </a:cxn>
                    <a:cxn ang="0">
                      <a:pos x="6" y="0"/>
                    </a:cxn>
                    <a:cxn ang="0">
                      <a:pos x="4" y="0"/>
                    </a:cxn>
                    <a:cxn ang="0">
                      <a:pos x="3" y="0"/>
                    </a:cxn>
                    <a:cxn ang="0">
                      <a:pos x="0" y="0"/>
                    </a:cxn>
                    <a:cxn ang="0">
                      <a:pos x="0" y="3"/>
                    </a:cxn>
                    <a:cxn ang="0">
                      <a:pos x="1" y="4"/>
                    </a:cxn>
                    <a:cxn ang="0">
                      <a:pos x="3" y="5"/>
                    </a:cxn>
                    <a:cxn ang="0">
                      <a:pos x="11" y="9"/>
                    </a:cxn>
                    <a:cxn ang="0">
                      <a:pos x="13" y="10"/>
                    </a:cxn>
                    <a:cxn ang="0">
                      <a:pos x="14" y="11"/>
                    </a:cxn>
                    <a:cxn ang="0">
                      <a:pos x="19" y="16"/>
                    </a:cxn>
                    <a:cxn ang="0">
                      <a:pos x="21" y="19"/>
                    </a:cxn>
                  </a:cxnLst>
                  <a:rect l="0" t="0" r="r" b="b"/>
                  <a:pathLst>
                    <a:path w="21" h="19">
                      <a:moveTo>
                        <a:pt x="21" y="19"/>
                      </a:moveTo>
                      <a:lnTo>
                        <a:pt x="20" y="14"/>
                      </a:lnTo>
                      <a:lnTo>
                        <a:pt x="17" y="11"/>
                      </a:lnTo>
                      <a:lnTo>
                        <a:pt x="11" y="5"/>
                      </a:lnTo>
                      <a:lnTo>
                        <a:pt x="8" y="1"/>
                      </a:lnTo>
                      <a:lnTo>
                        <a:pt x="6" y="0"/>
                      </a:lnTo>
                      <a:lnTo>
                        <a:pt x="4" y="0"/>
                      </a:lnTo>
                      <a:lnTo>
                        <a:pt x="3" y="0"/>
                      </a:lnTo>
                      <a:lnTo>
                        <a:pt x="0" y="0"/>
                      </a:lnTo>
                      <a:lnTo>
                        <a:pt x="0" y="3"/>
                      </a:lnTo>
                      <a:lnTo>
                        <a:pt x="1" y="4"/>
                      </a:lnTo>
                      <a:lnTo>
                        <a:pt x="3" y="5"/>
                      </a:lnTo>
                      <a:lnTo>
                        <a:pt x="11" y="9"/>
                      </a:lnTo>
                      <a:lnTo>
                        <a:pt x="13" y="10"/>
                      </a:lnTo>
                      <a:lnTo>
                        <a:pt x="14" y="11"/>
                      </a:lnTo>
                      <a:lnTo>
                        <a:pt x="19" y="16"/>
                      </a:lnTo>
                      <a:lnTo>
                        <a:pt x="21"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3" name="Freeform 1292">
                  <a:extLst>
                    <a:ext uri="{FF2B5EF4-FFF2-40B4-BE49-F238E27FC236}">
                      <a16:creationId xmlns:a16="http://schemas.microsoft.com/office/drawing/2014/main" id="{2FE4754B-DC22-FA4D-0666-10555A9CE9E6}"/>
                    </a:ext>
                  </a:extLst>
                </p:cNvPr>
                <p:cNvSpPr>
                  <a:spLocks/>
                </p:cNvSpPr>
                <p:nvPr/>
              </p:nvSpPr>
              <p:spPr bwMode="auto">
                <a:xfrm>
                  <a:off x="5375276" y="5365751"/>
                  <a:ext cx="33338" cy="30163"/>
                </a:xfrm>
                <a:custGeom>
                  <a:avLst/>
                  <a:gdLst/>
                  <a:ahLst/>
                  <a:cxnLst>
                    <a:cxn ang="0">
                      <a:pos x="21" y="19"/>
                    </a:cxn>
                    <a:cxn ang="0">
                      <a:pos x="20" y="14"/>
                    </a:cxn>
                    <a:cxn ang="0">
                      <a:pos x="17" y="11"/>
                    </a:cxn>
                    <a:cxn ang="0">
                      <a:pos x="11" y="5"/>
                    </a:cxn>
                    <a:cxn ang="0">
                      <a:pos x="8" y="1"/>
                    </a:cxn>
                    <a:cxn ang="0">
                      <a:pos x="6" y="0"/>
                    </a:cxn>
                    <a:cxn ang="0">
                      <a:pos x="4" y="0"/>
                    </a:cxn>
                    <a:cxn ang="0">
                      <a:pos x="3" y="0"/>
                    </a:cxn>
                    <a:cxn ang="0">
                      <a:pos x="0" y="0"/>
                    </a:cxn>
                    <a:cxn ang="0">
                      <a:pos x="0" y="3"/>
                    </a:cxn>
                    <a:cxn ang="0">
                      <a:pos x="1" y="4"/>
                    </a:cxn>
                    <a:cxn ang="0">
                      <a:pos x="3" y="5"/>
                    </a:cxn>
                    <a:cxn ang="0">
                      <a:pos x="11" y="9"/>
                    </a:cxn>
                    <a:cxn ang="0">
                      <a:pos x="13" y="10"/>
                    </a:cxn>
                    <a:cxn ang="0">
                      <a:pos x="14" y="11"/>
                    </a:cxn>
                    <a:cxn ang="0">
                      <a:pos x="19" y="16"/>
                    </a:cxn>
                    <a:cxn ang="0">
                      <a:pos x="21" y="19"/>
                    </a:cxn>
                  </a:cxnLst>
                  <a:rect l="0" t="0" r="r" b="b"/>
                  <a:pathLst>
                    <a:path w="21" h="19">
                      <a:moveTo>
                        <a:pt x="21" y="19"/>
                      </a:moveTo>
                      <a:lnTo>
                        <a:pt x="20" y="14"/>
                      </a:lnTo>
                      <a:lnTo>
                        <a:pt x="17" y="11"/>
                      </a:lnTo>
                      <a:lnTo>
                        <a:pt x="11" y="5"/>
                      </a:lnTo>
                      <a:lnTo>
                        <a:pt x="8" y="1"/>
                      </a:lnTo>
                      <a:lnTo>
                        <a:pt x="6" y="0"/>
                      </a:lnTo>
                      <a:lnTo>
                        <a:pt x="4" y="0"/>
                      </a:lnTo>
                      <a:lnTo>
                        <a:pt x="3" y="0"/>
                      </a:lnTo>
                      <a:lnTo>
                        <a:pt x="0" y="0"/>
                      </a:lnTo>
                      <a:lnTo>
                        <a:pt x="0" y="3"/>
                      </a:lnTo>
                      <a:lnTo>
                        <a:pt x="1" y="4"/>
                      </a:lnTo>
                      <a:lnTo>
                        <a:pt x="3" y="5"/>
                      </a:lnTo>
                      <a:lnTo>
                        <a:pt x="11" y="9"/>
                      </a:lnTo>
                      <a:lnTo>
                        <a:pt x="13" y="10"/>
                      </a:lnTo>
                      <a:lnTo>
                        <a:pt x="14" y="11"/>
                      </a:lnTo>
                      <a:lnTo>
                        <a:pt x="19" y="16"/>
                      </a:lnTo>
                      <a:lnTo>
                        <a:pt x="21"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4" name="Freeform 1293">
                  <a:extLst>
                    <a:ext uri="{FF2B5EF4-FFF2-40B4-BE49-F238E27FC236}">
                      <a16:creationId xmlns:a16="http://schemas.microsoft.com/office/drawing/2014/main" id="{3B883E08-B78E-19CE-9568-FB6010299F4A}"/>
                    </a:ext>
                  </a:extLst>
                </p:cNvPr>
                <p:cNvSpPr>
                  <a:spLocks/>
                </p:cNvSpPr>
                <p:nvPr/>
              </p:nvSpPr>
              <p:spPr bwMode="auto">
                <a:xfrm>
                  <a:off x="5375276" y="5365751"/>
                  <a:ext cx="33338" cy="30163"/>
                </a:xfrm>
                <a:custGeom>
                  <a:avLst/>
                  <a:gdLst/>
                  <a:ahLst/>
                  <a:cxnLst>
                    <a:cxn ang="0">
                      <a:pos x="21" y="19"/>
                    </a:cxn>
                    <a:cxn ang="0">
                      <a:pos x="20" y="14"/>
                    </a:cxn>
                    <a:cxn ang="0">
                      <a:pos x="17" y="11"/>
                    </a:cxn>
                    <a:cxn ang="0">
                      <a:pos x="11" y="5"/>
                    </a:cxn>
                    <a:cxn ang="0">
                      <a:pos x="8" y="1"/>
                    </a:cxn>
                    <a:cxn ang="0">
                      <a:pos x="6" y="0"/>
                    </a:cxn>
                    <a:cxn ang="0">
                      <a:pos x="4" y="0"/>
                    </a:cxn>
                    <a:cxn ang="0">
                      <a:pos x="3" y="0"/>
                    </a:cxn>
                    <a:cxn ang="0">
                      <a:pos x="0" y="0"/>
                    </a:cxn>
                    <a:cxn ang="0">
                      <a:pos x="0" y="3"/>
                    </a:cxn>
                    <a:cxn ang="0">
                      <a:pos x="1" y="4"/>
                    </a:cxn>
                    <a:cxn ang="0">
                      <a:pos x="3" y="5"/>
                    </a:cxn>
                    <a:cxn ang="0">
                      <a:pos x="11" y="9"/>
                    </a:cxn>
                    <a:cxn ang="0">
                      <a:pos x="13" y="10"/>
                    </a:cxn>
                    <a:cxn ang="0">
                      <a:pos x="14" y="11"/>
                    </a:cxn>
                    <a:cxn ang="0">
                      <a:pos x="19" y="16"/>
                    </a:cxn>
                    <a:cxn ang="0">
                      <a:pos x="21" y="19"/>
                    </a:cxn>
                  </a:cxnLst>
                  <a:rect l="0" t="0" r="r" b="b"/>
                  <a:pathLst>
                    <a:path w="21" h="19">
                      <a:moveTo>
                        <a:pt x="21" y="19"/>
                      </a:moveTo>
                      <a:lnTo>
                        <a:pt x="20" y="14"/>
                      </a:lnTo>
                      <a:lnTo>
                        <a:pt x="17" y="11"/>
                      </a:lnTo>
                      <a:lnTo>
                        <a:pt x="11" y="5"/>
                      </a:lnTo>
                      <a:lnTo>
                        <a:pt x="8" y="1"/>
                      </a:lnTo>
                      <a:lnTo>
                        <a:pt x="6" y="0"/>
                      </a:lnTo>
                      <a:lnTo>
                        <a:pt x="4" y="0"/>
                      </a:lnTo>
                      <a:lnTo>
                        <a:pt x="3" y="0"/>
                      </a:lnTo>
                      <a:lnTo>
                        <a:pt x="0" y="0"/>
                      </a:lnTo>
                      <a:lnTo>
                        <a:pt x="0" y="3"/>
                      </a:lnTo>
                      <a:lnTo>
                        <a:pt x="1" y="4"/>
                      </a:lnTo>
                      <a:lnTo>
                        <a:pt x="3" y="5"/>
                      </a:lnTo>
                      <a:lnTo>
                        <a:pt x="11" y="9"/>
                      </a:lnTo>
                      <a:lnTo>
                        <a:pt x="13" y="10"/>
                      </a:lnTo>
                      <a:lnTo>
                        <a:pt x="14" y="11"/>
                      </a:lnTo>
                      <a:lnTo>
                        <a:pt x="19" y="16"/>
                      </a:lnTo>
                      <a:lnTo>
                        <a:pt x="21" y="1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5" name="Freeform 1294">
                  <a:extLst>
                    <a:ext uri="{FF2B5EF4-FFF2-40B4-BE49-F238E27FC236}">
                      <a16:creationId xmlns:a16="http://schemas.microsoft.com/office/drawing/2014/main" id="{4FD00007-1294-FD7D-6335-952579500F0C}"/>
                    </a:ext>
                  </a:extLst>
                </p:cNvPr>
                <p:cNvSpPr>
                  <a:spLocks/>
                </p:cNvSpPr>
                <p:nvPr/>
              </p:nvSpPr>
              <p:spPr bwMode="auto">
                <a:xfrm>
                  <a:off x="5375276" y="5365751"/>
                  <a:ext cx="33338" cy="30163"/>
                </a:xfrm>
                <a:custGeom>
                  <a:avLst/>
                  <a:gdLst/>
                  <a:ahLst/>
                  <a:cxnLst>
                    <a:cxn ang="0">
                      <a:pos x="21" y="19"/>
                    </a:cxn>
                    <a:cxn ang="0">
                      <a:pos x="20" y="14"/>
                    </a:cxn>
                    <a:cxn ang="0">
                      <a:pos x="17" y="11"/>
                    </a:cxn>
                    <a:cxn ang="0">
                      <a:pos x="11" y="5"/>
                    </a:cxn>
                    <a:cxn ang="0">
                      <a:pos x="8" y="1"/>
                    </a:cxn>
                    <a:cxn ang="0">
                      <a:pos x="6" y="0"/>
                    </a:cxn>
                    <a:cxn ang="0">
                      <a:pos x="4" y="0"/>
                    </a:cxn>
                    <a:cxn ang="0">
                      <a:pos x="3" y="0"/>
                    </a:cxn>
                    <a:cxn ang="0">
                      <a:pos x="0" y="0"/>
                    </a:cxn>
                    <a:cxn ang="0">
                      <a:pos x="0" y="3"/>
                    </a:cxn>
                    <a:cxn ang="0">
                      <a:pos x="1" y="4"/>
                    </a:cxn>
                    <a:cxn ang="0">
                      <a:pos x="3" y="5"/>
                    </a:cxn>
                    <a:cxn ang="0">
                      <a:pos x="11" y="9"/>
                    </a:cxn>
                    <a:cxn ang="0">
                      <a:pos x="13" y="10"/>
                    </a:cxn>
                    <a:cxn ang="0">
                      <a:pos x="14" y="11"/>
                    </a:cxn>
                    <a:cxn ang="0">
                      <a:pos x="19" y="16"/>
                    </a:cxn>
                    <a:cxn ang="0">
                      <a:pos x="21" y="19"/>
                    </a:cxn>
                  </a:cxnLst>
                  <a:rect l="0" t="0" r="r" b="b"/>
                  <a:pathLst>
                    <a:path w="21" h="19">
                      <a:moveTo>
                        <a:pt x="21" y="19"/>
                      </a:moveTo>
                      <a:lnTo>
                        <a:pt x="20" y="14"/>
                      </a:lnTo>
                      <a:lnTo>
                        <a:pt x="17" y="11"/>
                      </a:lnTo>
                      <a:lnTo>
                        <a:pt x="11" y="5"/>
                      </a:lnTo>
                      <a:lnTo>
                        <a:pt x="8" y="1"/>
                      </a:lnTo>
                      <a:lnTo>
                        <a:pt x="6" y="0"/>
                      </a:lnTo>
                      <a:lnTo>
                        <a:pt x="4" y="0"/>
                      </a:lnTo>
                      <a:lnTo>
                        <a:pt x="3" y="0"/>
                      </a:lnTo>
                      <a:lnTo>
                        <a:pt x="0" y="0"/>
                      </a:lnTo>
                      <a:lnTo>
                        <a:pt x="0" y="3"/>
                      </a:lnTo>
                      <a:lnTo>
                        <a:pt x="1" y="4"/>
                      </a:lnTo>
                      <a:lnTo>
                        <a:pt x="3" y="5"/>
                      </a:lnTo>
                      <a:lnTo>
                        <a:pt x="11" y="9"/>
                      </a:lnTo>
                      <a:lnTo>
                        <a:pt x="13" y="10"/>
                      </a:lnTo>
                      <a:lnTo>
                        <a:pt x="14" y="11"/>
                      </a:lnTo>
                      <a:lnTo>
                        <a:pt x="19" y="16"/>
                      </a:lnTo>
                      <a:lnTo>
                        <a:pt x="21"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6" name="Freeform 1295">
                  <a:extLst>
                    <a:ext uri="{FF2B5EF4-FFF2-40B4-BE49-F238E27FC236}">
                      <a16:creationId xmlns:a16="http://schemas.microsoft.com/office/drawing/2014/main" id="{A1506653-0980-B094-708F-607657D076F7}"/>
                    </a:ext>
                  </a:extLst>
                </p:cNvPr>
                <p:cNvSpPr>
                  <a:spLocks/>
                </p:cNvSpPr>
                <p:nvPr/>
              </p:nvSpPr>
              <p:spPr bwMode="auto">
                <a:xfrm>
                  <a:off x="5373688" y="5348288"/>
                  <a:ext cx="6350" cy="7938"/>
                </a:xfrm>
                <a:custGeom>
                  <a:avLst/>
                  <a:gdLst/>
                  <a:ahLst/>
                  <a:cxnLst>
                    <a:cxn ang="0">
                      <a:pos x="2" y="5"/>
                    </a:cxn>
                    <a:cxn ang="0">
                      <a:pos x="4" y="4"/>
                    </a:cxn>
                    <a:cxn ang="0">
                      <a:pos x="4" y="1"/>
                    </a:cxn>
                    <a:cxn ang="0">
                      <a:pos x="2" y="0"/>
                    </a:cxn>
                    <a:cxn ang="0">
                      <a:pos x="0" y="1"/>
                    </a:cxn>
                    <a:cxn ang="0">
                      <a:pos x="0" y="2"/>
                    </a:cxn>
                    <a:cxn ang="0">
                      <a:pos x="1" y="4"/>
                    </a:cxn>
                    <a:cxn ang="0">
                      <a:pos x="2" y="5"/>
                    </a:cxn>
                  </a:cxnLst>
                  <a:rect l="0" t="0" r="r" b="b"/>
                  <a:pathLst>
                    <a:path w="4" h="5">
                      <a:moveTo>
                        <a:pt x="2" y="5"/>
                      </a:moveTo>
                      <a:lnTo>
                        <a:pt x="4" y="4"/>
                      </a:lnTo>
                      <a:lnTo>
                        <a:pt x="4" y="1"/>
                      </a:lnTo>
                      <a:lnTo>
                        <a:pt x="2" y="0"/>
                      </a:lnTo>
                      <a:lnTo>
                        <a:pt x="0" y="1"/>
                      </a:lnTo>
                      <a:lnTo>
                        <a:pt x="0" y="2"/>
                      </a:lnTo>
                      <a:lnTo>
                        <a:pt x="1" y="4"/>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7" name="Freeform 1296">
                  <a:extLst>
                    <a:ext uri="{FF2B5EF4-FFF2-40B4-BE49-F238E27FC236}">
                      <a16:creationId xmlns:a16="http://schemas.microsoft.com/office/drawing/2014/main" id="{E1124B31-7BF8-957A-0BA5-F0678C95DF25}"/>
                    </a:ext>
                  </a:extLst>
                </p:cNvPr>
                <p:cNvSpPr>
                  <a:spLocks/>
                </p:cNvSpPr>
                <p:nvPr/>
              </p:nvSpPr>
              <p:spPr bwMode="auto">
                <a:xfrm>
                  <a:off x="5373688" y="5348288"/>
                  <a:ext cx="6350" cy="7938"/>
                </a:xfrm>
                <a:custGeom>
                  <a:avLst/>
                  <a:gdLst/>
                  <a:ahLst/>
                  <a:cxnLst>
                    <a:cxn ang="0">
                      <a:pos x="2" y="5"/>
                    </a:cxn>
                    <a:cxn ang="0">
                      <a:pos x="4" y="4"/>
                    </a:cxn>
                    <a:cxn ang="0">
                      <a:pos x="4" y="1"/>
                    </a:cxn>
                    <a:cxn ang="0">
                      <a:pos x="2" y="0"/>
                    </a:cxn>
                    <a:cxn ang="0">
                      <a:pos x="0" y="1"/>
                    </a:cxn>
                    <a:cxn ang="0">
                      <a:pos x="0" y="2"/>
                    </a:cxn>
                    <a:cxn ang="0">
                      <a:pos x="1" y="4"/>
                    </a:cxn>
                    <a:cxn ang="0">
                      <a:pos x="2" y="5"/>
                    </a:cxn>
                  </a:cxnLst>
                  <a:rect l="0" t="0" r="r" b="b"/>
                  <a:pathLst>
                    <a:path w="4" h="5">
                      <a:moveTo>
                        <a:pt x="2" y="5"/>
                      </a:moveTo>
                      <a:lnTo>
                        <a:pt x="4" y="4"/>
                      </a:lnTo>
                      <a:lnTo>
                        <a:pt x="4" y="1"/>
                      </a:lnTo>
                      <a:lnTo>
                        <a:pt x="2" y="0"/>
                      </a:lnTo>
                      <a:lnTo>
                        <a:pt x="0" y="1"/>
                      </a:lnTo>
                      <a:lnTo>
                        <a:pt x="0" y="2"/>
                      </a:lnTo>
                      <a:lnTo>
                        <a:pt x="1" y="4"/>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8" name="Freeform 1297">
                  <a:extLst>
                    <a:ext uri="{FF2B5EF4-FFF2-40B4-BE49-F238E27FC236}">
                      <a16:creationId xmlns:a16="http://schemas.microsoft.com/office/drawing/2014/main" id="{F2F7C7B5-510B-7324-B73D-8F57D46478A4}"/>
                    </a:ext>
                  </a:extLst>
                </p:cNvPr>
                <p:cNvSpPr>
                  <a:spLocks/>
                </p:cNvSpPr>
                <p:nvPr/>
              </p:nvSpPr>
              <p:spPr bwMode="auto">
                <a:xfrm>
                  <a:off x="5373688" y="5348288"/>
                  <a:ext cx="6350" cy="7938"/>
                </a:xfrm>
                <a:custGeom>
                  <a:avLst/>
                  <a:gdLst/>
                  <a:ahLst/>
                  <a:cxnLst>
                    <a:cxn ang="0">
                      <a:pos x="2" y="5"/>
                    </a:cxn>
                    <a:cxn ang="0">
                      <a:pos x="4" y="4"/>
                    </a:cxn>
                    <a:cxn ang="0">
                      <a:pos x="4" y="1"/>
                    </a:cxn>
                    <a:cxn ang="0">
                      <a:pos x="2" y="0"/>
                    </a:cxn>
                    <a:cxn ang="0">
                      <a:pos x="0" y="1"/>
                    </a:cxn>
                    <a:cxn ang="0">
                      <a:pos x="0" y="2"/>
                    </a:cxn>
                    <a:cxn ang="0">
                      <a:pos x="1" y="4"/>
                    </a:cxn>
                    <a:cxn ang="0">
                      <a:pos x="2" y="5"/>
                    </a:cxn>
                  </a:cxnLst>
                  <a:rect l="0" t="0" r="r" b="b"/>
                  <a:pathLst>
                    <a:path w="4" h="5">
                      <a:moveTo>
                        <a:pt x="2" y="5"/>
                      </a:moveTo>
                      <a:lnTo>
                        <a:pt x="4" y="4"/>
                      </a:lnTo>
                      <a:lnTo>
                        <a:pt x="4" y="1"/>
                      </a:lnTo>
                      <a:lnTo>
                        <a:pt x="2" y="0"/>
                      </a:lnTo>
                      <a:lnTo>
                        <a:pt x="0" y="1"/>
                      </a:lnTo>
                      <a:lnTo>
                        <a:pt x="0" y="2"/>
                      </a:lnTo>
                      <a:lnTo>
                        <a:pt x="1" y="4"/>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69" name="Freeform 1298">
                  <a:extLst>
                    <a:ext uri="{FF2B5EF4-FFF2-40B4-BE49-F238E27FC236}">
                      <a16:creationId xmlns:a16="http://schemas.microsoft.com/office/drawing/2014/main" id="{1C820A46-789A-140A-7AFD-376C73A63B0C}"/>
                    </a:ext>
                  </a:extLst>
                </p:cNvPr>
                <p:cNvSpPr>
                  <a:spLocks/>
                </p:cNvSpPr>
                <p:nvPr/>
              </p:nvSpPr>
              <p:spPr bwMode="auto">
                <a:xfrm>
                  <a:off x="5373688" y="5348288"/>
                  <a:ext cx="6350" cy="7938"/>
                </a:xfrm>
                <a:custGeom>
                  <a:avLst/>
                  <a:gdLst/>
                  <a:ahLst/>
                  <a:cxnLst>
                    <a:cxn ang="0">
                      <a:pos x="2" y="5"/>
                    </a:cxn>
                    <a:cxn ang="0">
                      <a:pos x="4" y="4"/>
                    </a:cxn>
                    <a:cxn ang="0">
                      <a:pos x="4" y="1"/>
                    </a:cxn>
                    <a:cxn ang="0">
                      <a:pos x="2" y="0"/>
                    </a:cxn>
                    <a:cxn ang="0">
                      <a:pos x="0" y="1"/>
                    </a:cxn>
                    <a:cxn ang="0">
                      <a:pos x="0" y="2"/>
                    </a:cxn>
                    <a:cxn ang="0">
                      <a:pos x="1" y="4"/>
                    </a:cxn>
                    <a:cxn ang="0">
                      <a:pos x="2" y="5"/>
                    </a:cxn>
                  </a:cxnLst>
                  <a:rect l="0" t="0" r="r" b="b"/>
                  <a:pathLst>
                    <a:path w="4" h="5">
                      <a:moveTo>
                        <a:pt x="2" y="5"/>
                      </a:moveTo>
                      <a:lnTo>
                        <a:pt x="4" y="4"/>
                      </a:lnTo>
                      <a:lnTo>
                        <a:pt x="4" y="1"/>
                      </a:lnTo>
                      <a:lnTo>
                        <a:pt x="2" y="0"/>
                      </a:lnTo>
                      <a:lnTo>
                        <a:pt x="0" y="1"/>
                      </a:lnTo>
                      <a:lnTo>
                        <a:pt x="0" y="2"/>
                      </a:lnTo>
                      <a:lnTo>
                        <a:pt x="1" y="4"/>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0" name="Freeform 1299">
                  <a:extLst>
                    <a:ext uri="{FF2B5EF4-FFF2-40B4-BE49-F238E27FC236}">
                      <a16:creationId xmlns:a16="http://schemas.microsoft.com/office/drawing/2014/main" id="{AE05C9D1-9167-D9E4-A4B5-3B47000DC234}"/>
                    </a:ext>
                  </a:extLst>
                </p:cNvPr>
                <p:cNvSpPr>
                  <a:spLocks/>
                </p:cNvSpPr>
                <p:nvPr/>
              </p:nvSpPr>
              <p:spPr bwMode="auto">
                <a:xfrm>
                  <a:off x="5364163" y="5341938"/>
                  <a:ext cx="3175" cy="4763"/>
                </a:xfrm>
                <a:custGeom>
                  <a:avLst/>
                  <a:gdLst/>
                  <a:ahLst/>
                  <a:cxnLst>
                    <a:cxn ang="0">
                      <a:pos x="1" y="3"/>
                    </a:cxn>
                    <a:cxn ang="0">
                      <a:pos x="2" y="3"/>
                    </a:cxn>
                    <a:cxn ang="0">
                      <a:pos x="2" y="3"/>
                    </a:cxn>
                    <a:cxn ang="0">
                      <a:pos x="2" y="0"/>
                    </a:cxn>
                    <a:cxn ang="0">
                      <a:pos x="1" y="0"/>
                    </a:cxn>
                    <a:cxn ang="0">
                      <a:pos x="0" y="3"/>
                    </a:cxn>
                    <a:cxn ang="0">
                      <a:pos x="1" y="3"/>
                    </a:cxn>
                  </a:cxnLst>
                  <a:rect l="0" t="0" r="r" b="b"/>
                  <a:pathLst>
                    <a:path w="2" h="3">
                      <a:moveTo>
                        <a:pt x="1" y="3"/>
                      </a:moveTo>
                      <a:lnTo>
                        <a:pt x="2" y="3"/>
                      </a:lnTo>
                      <a:lnTo>
                        <a:pt x="2" y="3"/>
                      </a:lnTo>
                      <a:lnTo>
                        <a:pt x="2" y="0"/>
                      </a:lnTo>
                      <a:lnTo>
                        <a:pt x="1" y="0"/>
                      </a:lnTo>
                      <a:lnTo>
                        <a:pt x="0" y="3"/>
                      </a:lnTo>
                      <a:lnTo>
                        <a:pt x="1"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1" name="Freeform 1300">
                  <a:extLst>
                    <a:ext uri="{FF2B5EF4-FFF2-40B4-BE49-F238E27FC236}">
                      <a16:creationId xmlns:a16="http://schemas.microsoft.com/office/drawing/2014/main" id="{0EDA62C9-269E-EBC6-32D0-1E97350E3D39}"/>
                    </a:ext>
                  </a:extLst>
                </p:cNvPr>
                <p:cNvSpPr>
                  <a:spLocks/>
                </p:cNvSpPr>
                <p:nvPr/>
              </p:nvSpPr>
              <p:spPr bwMode="auto">
                <a:xfrm>
                  <a:off x="5364163" y="5341938"/>
                  <a:ext cx="3175" cy="4763"/>
                </a:xfrm>
                <a:custGeom>
                  <a:avLst/>
                  <a:gdLst/>
                  <a:ahLst/>
                  <a:cxnLst>
                    <a:cxn ang="0">
                      <a:pos x="1" y="3"/>
                    </a:cxn>
                    <a:cxn ang="0">
                      <a:pos x="2" y="3"/>
                    </a:cxn>
                    <a:cxn ang="0">
                      <a:pos x="2" y="3"/>
                    </a:cxn>
                    <a:cxn ang="0">
                      <a:pos x="2" y="0"/>
                    </a:cxn>
                    <a:cxn ang="0">
                      <a:pos x="1" y="0"/>
                    </a:cxn>
                    <a:cxn ang="0">
                      <a:pos x="0" y="3"/>
                    </a:cxn>
                    <a:cxn ang="0">
                      <a:pos x="1" y="3"/>
                    </a:cxn>
                  </a:cxnLst>
                  <a:rect l="0" t="0" r="r" b="b"/>
                  <a:pathLst>
                    <a:path w="2" h="3">
                      <a:moveTo>
                        <a:pt x="1" y="3"/>
                      </a:moveTo>
                      <a:lnTo>
                        <a:pt x="2" y="3"/>
                      </a:lnTo>
                      <a:lnTo>
                        <a:pt x="2" y="3"/>
                      </a:lnTo>
                      <a:lnTo>
                        <a:pt x="2" y="0"/>
                      </a:lnTo>
                      <a:lnTo>
                        <a:pt x="1" y="0"/>
                      </a:lnTo>
                      <a:lnTo>
                        <a:pt x="0" y="3"/>
                      </a:lnTo>
                      <a:lnTo>
                        <a:pt x="1"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2" name="Freeform 1301">
                  <a:extLst>
                    <a:ext uri="{FF2B5EF4-FFF2-40B4-BE49-F238E27FC236}">
                      <a16:creationId xmlns:a16="http://schemas.microsoft.com/office/drawing/2014/main" id="{F920F068-8087-E44D-0B30-EC633D909D2B}"/>
                    </a:ext>
                  </a:extLst>
                </p:cNvPr>
                <p:cNvSpPr>
                  <a:spLocks/>
                </p:cNvSpPr>
                <p:nvPr/>
              </p:nvSpPr>
              <p:spPr bwMode="auto">
                <a:xfrm>
                  <a:off x="5364163" y="5341938"/>
                  <a:ext cx="3175" cy="4763"/>
                </a:xfrm>
                <a:custGeom>
                  <a:avLst/>
                  <a:gdLst/>
                  <a:ahLst/>
                  <a:cxnLst>
                    <a:cxn ang="0">
                      <a:pos x="1" y="3"/>
                    </a:cxn>
                    <a:cxn ang="0">
                      <a:pos x="2" y="3"/>
                    </a:cxn>
                    <a:cxn ang="0">
                      <a:pos x="2" y="3"/>
                    </a:cxn>
                    <a:cxn ang="0">
                      <a:pos x="2" y="0"/>
                    </a:cxn>
                    <a:cxn ang="0">
                      <a:pos x="1" y="0"/>
                    </a:cxn>
                    <a:cxn ang="0">
                      <a:pos x="0" y="3"/>
                    </a:cxn>
                    <a:cxn ang="0">
                      <a:pos x="1" y="3"/>
                    </a:cxn>
                  </a:cxnLst>
                  <a:rect l="0" t="0" r="r" b="b"/>
                  <a:pathLst>
                    <a:path w="2" h="3">
                      <a:moveTo>
                        <a:pt x="1" y="3"/>
                      </a:moveTo>
                      <a:lnTo>
                        <a:pt x="2" y="3"/>
                      </a:lnTo>
                      <a:lnTo>
                        <a:pt x="2" y="3"/>
                      </a:lnTo>
                      <a:lnTo>
                        <a:pt x="2" y="0"/>
                      </a:lnTo>
                      <a:lnTo>
                        <a:pt x="1" y="0"/>
                      </a:lnTo>
                      <a:lnTo>
                        <a:pt x="0" y="3"/>
                      </a:lnTo>
                      <a:lnTo>
                        <a:pt x="1"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3" name="Freeform 1302">
                  <a:extLst>
                    <a:ext uri="{FF2B5EF4-FFF2-40B4-BE49-F238E27FC236}">
                      <a16:creationId xmlns:a16="http://schemas.microsoft.com/office/drawing/2014/main" id="{B7C79263-0855-9D3F-2A29-8FBA31C7A172}"/>
                    </a:ext>
                  </a:extLst>
                </p:cNvPr>
                <p:cNvSpPr>
                  <a:spLocks/>
                </p:cNvSpPr>
                <p:nvPr/>
              </p:nvSpPr>
              <p:spPr bwMode="auto">
                <a:xfrm>
                  <a:off x="5364163" y="5341938"/>
                  <a:ext cx="3175" cy="4763"/>
                </a:xfrm>
                <a:custGeom>
                  <a:avLst/>
                  <a:gdLst/>
                  <a:ahLst/>
                  <a:cxnLst>
                    <a:cxn ang="0">
                      <a:pos x="1" y="3"/>
                    </a:cxn>
                    <a:cxn ang="0">
                      <a:pos x="2" y="3"/>
                    </a:cxn>
                    <a:cxn ang="0">
                      <a:pos x="2" y="3"/>
                    </a:cxn>
                    <a:cxn ang="0">
                      <a:pos x="2" y="0"/>
                    </a:cxn>
                    <a:cxn ang="0">
                      <a:pos x="1" y="0"/>
                    </a:cxn>
                    <a:cxn ang="0">
                      <a:pos x="0" y="3"/>
                    </a:cxn>
                    <a:cxn ang="0">
                      <a:pos x="1" y="3"/>
                    </a:cxn>
                  </a:cxnLst>
                  <a:rect l="0" t="0" r="r" b="b"/>
                  <a:pathLst>
                    <a:path w="2" h="3">
                      <a:moveTo>
                        <a:pt x="1" y="3"/>
                      </a:moveTo>
                      <a:lnTo>
                        <a:pt x="2" y="3"/>
                      </a:lnTo>
                      <a:lnTo>
                        <a:pt x="2" y="3"/>
                      </a:lnTo>
                      <a:lnTo>
                        <a:pt x="2" y="0"/>
                      </a:lnTo>
                      <a:lnTo>
                        <a:pt x="1" y="0"/>
                      </a:lnTo>
                      <a:lnTo>
                        <a:pt x="0" y="3"/>
                      </a:lnTo>
                      <a:lnTo>
                        <a:pt x="1"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4" name="Freeform 1303">
                  <a:extLst>
                    <a:ext uri="{FF2B5EF4-FFF2-40B4-BE49-F238E27FC236}">
                      <a16:creationId xmlns:a16="http://schemas.microsoft.com/office/drawing/2014/main" id="{33C55232-9982-91AC-F04E-823C78D676A5}"/>
                    </a:ext>
                  </a:extLst>
                </p:cNvPr>
                <p:cNvSpPr>
                  <a:spLocks/>
                </p:cNvSpPr>
                <p:nvPr/>
              </p:nvSpPr>
              <p:spPr bwMode="auto">
                <a:xfrm>
                  <a:off x="5383213" y="5286376"/>
                  <a:ext cx="49213" cy="46038"/>
                </a:xfrm>
                <a:custGeom>
                  <a:avLst/>
                  <a:gdLst/>
                  <a:ahLst/>
                  <a:cxnLst>
                    <a:cxn ang="0">
                      <a:pos x="24" y="29"/>
                    </a:cxn>
                    <a:cxn ang="0">
                      <a:pos x="21" y="27"/>
                    </a:cxn>
                    <a:cxn ang="0">
                      <a:pos x="20" y="23"/>
                    </a:cxn>
                    <a:cxn ang="0">
                      <a:pos x="19" y="22"/>
                    </a:cxn>
                    <a:cxn ang="0">
                      <a:pos x="15" y="20"/>
                    </a:cxn>
                    <a:cxn ang="0">
                      <a:pos x="15" y="19"/>
                    </a:cxn>
                    <a:cxn ang="0">
                      <a:pos x="11" y="15"/>
                    </a:cxn>
                    <a:cxn ang="0">
                      <a:pos x="9" y="13"/>
                    </a:cxn>
                    <a:cxn ang="0">
                      <a:pos x="4" y="10"/>
                    </a:cxn>
                    <a:cxn ang="0">
                      <a:pos x="1" y="9"/>
                    </a:cxn>
                    <a:cxn ang="0">
                      <a:pos x="1" y="5"/>
                    </a:cxn>
                    <a:cxn ang="0">
                      <a:pos x="0" y="3"/>
                    </a:cxn>
                    <a:cxn ang="0">
                      <a:pos x="1" y="2"/>
                    </a:cxn>
                    <a:cxn ang="0">
                      <a:pos x="3" y="0"/>
                    </a:cxn>
                    <a:cxn ang="0">
                      <a:pos x="4" y="0"/>
                    </a:cxn>
                    <a:cxn ang="0">
                      <a:pos x="6" y="2"/>
                    </a:cxn>
                    <a:cxn ang="0">
                      <a:pos x="8" y="4"/>
                    </a:cxn>
                    <a:cxn ang="0">
                      <a:pos x="10" y="4"/>
                    </a:cxn>
                    <a:cxn ang="0">
                      <a:pos x="11" y="8"/>
                    </a:cxn>
                    <a:cxn ang="0">
                      <a:pos x="11" y="9"/>
                    </a:cxn>
                    <a:cxn ang="0">
                      <a:pos x="19" y="14"/>
                    </a:cxn>
                    <a:cxn ang="0">
                      <a:pos x="29" y="22"/>
                    </a:cxn>
                    <a:cxn ang="0">
                      <a:pos x="30" y="25"/>
                    </a:cxn>
                    <a:cxn ang="0">
                      <a:pos x="31" y="28"/>
                    </a:cxn>
                    <a:cxn ang="0">
                      <a:pos x="26" y="28"/>
                    </a:cxn>
                    <a:cxn ang="0">
                      <a:pos x="24" y="29"/>
                    </a:cxn>
                  </a:cxnLst>
                  <a:rect l="0" t="0" r="r" b="b"/>
                  <a:pathLst>
                    <a:path w="31" h="29">
                      <a:moveTo>
                        <a:pt x="24" y="29"/>
                      </a:moveTo>
                      <a:lnTo>
                        <a:pt x="21" y="27"/>
                      </a:lnTo>
                      <a:lnTo>
                        <a:pt x="20" y="23"/>
                      </a:lnTo>
                      <a:lnTo>
                        <a:pt x="19" y="22"/>
                      </a:lnTo>
                      <a:lnTo>
                        <a:pt x="15" y="20"/>
                      </a:lnTo>
                      <a:lnTo>
                        <a:pt x="15" y="19"/>
                      </a:lnTo>
                      <a:lnTo>
                        <a:pt x="11" y="15"/>
                      </a:lnTo>
                      <a:lnTo>
                        <a:pt x="9" y="13"/>
                      </a:lnTo>
                      <a:lnTo>
                        <a:pt x="4" y="10"/>
                      </a:lnTo>
                      <a:lnTo>
                        <a:pt x="1" y="9"/>
                      </a:lnTo>
                      <a:lnTo>
                        <a:pt x="1" y="5"/>
                      </a:lnTo>
                      <a:lnTo>
                        <a:pt x="0" y="3"/>
                      </a:lnTo>
                      <a:lnTo>
                        <a:pt x="1" y="2"/>
                      </a:lnTo>
                      <a:lnTo>
                        <a:pt x="3" y="0"/>
                      </a:lnTo>
                      <a:lnTo>
                        <a:pt x="4" y="0"/>
                      </a:lnTo>
                      <a:lnTo>
                        <a:pt x="6" y="2"/>
                      </a:lnTo>
                      <a:lnTo>
                        <a:pt x="8" y="4"/>
                      </a:lnTo>
                      <a:lnTo>
                        <a:pt x="10" y="4"/>
                      </a:lnTo>
                      <a:lnTo>
                        <a:pt x="11" y="8"/>
                      </a:lnTo>
                      <a:lnTo>
                        <a:pt x="11" y="9"/>
                      </a:lnTo>
                      <a:lnTo>
                        <a:pt x="19" y="14"/>
                      </a:lnTo>
                      <a:lnTo>
                        <a:pt x="29" y="22"/>
                      </a:lnTo>
                      <a:lnTo>
                        <a:pt x="30" y="25"/>
                      </a:lnTo>
                      <a:lnTo>
                        <a:pt x="31" y="28"/>
                      </a:lnTo>
                      <a:lnTo>
                        <a:pt x="26" y="28"/>
                      </a:lnTo>
                      <a:lnTo>
                        <a:pt x="24" y="2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5" name="Freeform 1304">
                  <a:extLst>
                    <a:ext uri="{FF2B5EF4-FFF2-40B4-BE49-F238E27FC236}">
                      <a16:creationId xmlns:a16="http://schemas.microsoft.com/office/drawing/2014/main" id="{636AB475-7BF9-CE4B-0786-5DEAA3CC2564}"/>
                    </a:ext>
                  </a:extLst>
                </p:cNvPr>
                <p:cNvSpPr>
                  <a:spLocks/>
                </p:cNvSpPr>
                <p:nvPr/>
              </p:nvSpPr>
              <p:spPr bwMode="auto">
                <a:xfrm>
                  <a:off x="5383213" y="5286376"/>
                  <a:ext cx="49213" cy="46038"/>
                </a:xfrm>
                <a:custGeom>
                  <a:avLst/>
                  <a:gdLst/>
                  <a:ahLst/>
                  <a:cxnLst>
                    <a:cxn ang="0">
                      <a:pos x="24" y="29"/>
                    </a:cxn>
                    <a:cxn ang="0">
                      <a:pos x="21" y="27"/>
                    </a:cxn>
                    <a:cxn ang="0">
                      <a:pos x="20" y="23"/>
                    </a:cxn>
                    <a:cxn ang="0">
                      <a:pos x="19" y="22"/>
                    </a:cxn>
                    <a:cxn ang="0">
                      <a:pos x="15" y="20"/>
                    </a:cxn>
                    <a:cxn ang="0">
                      <a:pos x="15" y="19"/>
                    </a:cxn>
                    <a:cxn ang="0">
                      <a:pos x="11" y="15"/>
                    </a:cxn>
                    <a:cxn ang="0">
                      <a:pos x="9" y="13"/>
                    </a:cxn>
                    <a:cxn ang="0">
                      <a:pos x="4" y="10"/>
                    </a:cxn>
                    <a:cxn ang="0">
                      <a:pos x="1" y="9"/>
                    </a:cxn>
                    <a:cxn ang="0">
                      <a:pos x="1" y="5"/>
                    </a:cxn>
                    <a:cxn ang="0">
                      <a:pos x="0" y="3"/>
                    </a:cxn>
                    <a:cxn ang="0">
                      <a:pos x="1" y="2"/>
                    </a:cxn>
                    <a:cxn ang="0">
                      <a:pos x="3" y="0"/>
                    </a:cxn>
                    <a:cxn ang="0">
                      <a:pos x="4" y="0"/>
                    </a:cxn>
                    <a:cxn ang="0">
                      <a:pos x="6" y="2"/>
                    </a:cxn>
                    <a:cxn ang="0">
                      <a:pos x="8" y="4"/>
                    </a:cxn>
                    <a:cxn ang="0">
                      <a:pos x="10" y="4"/>
                    </a:cxn>
                    <a:cxn ang="0">
                      <a:pos x="11" y="8"/>
                    </a:cxn>
                    <a:cxn ang="0">
                      <a:pos x="11" y="9"/>
                    </a:cxn>
                    <a:cxn ang="0">
                      <a:pos x="19" y="14"/>
                    </a:cxn>
                    <a:cxn ang="0">
                      <a:pos x="29" y="22"/>
                    </a:cxn>
                    <a:cxn ang="0">
                      <a:pos x="30" y="25"/>
                    </a:cxn>
                    <a:cxn ang="0">
                      <a:pos x="31" y="28"/>
                    </a:cxn>
                    <a:cxn ang="0">
                      <a:pos x="26" y="28"/>
                    </a:cxn>
                    <a:cxn ang="0">
                      <a:pos x="24" y="29"/>
                    </a:cxn>
                  </a:cxnLst>
                  <a:rect l="0" t="0" r="r" b="b"/>
                  <a:pathLst>
                    <a:path w="31" h="29">
                      <a:moveTo>
                        <a:pt x="24" y="29"/>
                      </a:moveTo>
                      <a:lnTo>
                        <a:pt x="21" y="27"/>
                      </a:lnTo>
                      <a:lnTo>
                        <a:pt x="20" y="23"/>
                      </a:lnTo>
                      <a:lnTo>
                        <a:pt x="19" y="22"/>
                      </a:lnTo>
                      <a:lnTo>
                        <a:pt x="15" y="20"/>
                      </a:lnTo>
                      <a:lnTo>
                        <a:pt x="15" y="19"/>
                      </a:lnTo>
                      <a:lnTo>
                        <a:pt x="11" y="15"/>
                      </a:lnTo>
                      <a:lnTo>
                        <a:pt x="9" y="13"/>
                      </a:lnTo>
                      <a:lnTo>
                        <a:pt x="4" y="10"/>
                      </a:lnTo>
                      <a:lnTo>
                        <a:pt x="1" y="9"/>
                      </a:lnTo>
                      <a:lnTo>
                        <a:pt x="1" y="5"/>
                      </a:lnTo>
                      <a:lnTo>
                        <a:pt x="0" y="3"/>
                      </a:lnTo>
                      <a:lnTo>
                        <a:pt x="1" y="2"/>
                      </a:lnTo>
                      <a:lnTo>
                        <a:pt x="3" y="0"/>
                      </a:lnTo>
                      <a:lnTo>
                        <a:pt x="4" y="0"/>
                      </a:lnTo>
                      <a:lnTo>
                        <a:pt x="6" y="2"/>
                      </a:lnTo>
                      <a:lnTo>
                        <a:pt x="8" y="4"/>
                      </a:lnTo>
                      <a:lnTo>
                        <a:pt x="10" y="4"/>
                      </a:lnTo>
                      <a:lnTo>
                        <a:pt x="11" y="8"/>
                      </a:lnTo>
                      <a:lnTo>
                        <a:pt x="11" y="9"/>
                      </a:lnTo>
                      <a:lnTo>
                        <a:pt x="19" y="14"/>
                      </a:lnTo>
                      <a:lnTo>
                        <a:pt x="29" y="22"/>
                      </a:lnTo>
                      <a:lnTo>
                        <a:pt x="30" y="25"/>
                      </a:lnTo>
                      <a:lnTo>
                        <a:pt x="31" y="28"/>
                      </a:lnTo>
                      <a:lnTo>
                        <a:pt x="26" y="28"/>
                      </a:lnTo>
                      <a:lnTo>
                        <a:pt x="24" y="2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6" name="Freeform 1305">
                  <a:extLst>
                    <a:ext uri="{FF2B5EF4-FFF2-40B4-BE49-F238E27FC236}">
                      <a16:creationId xmlns:a16="http://schemas.microsoft.com/office/drawing/2014/main" id="{A2CB7D54-3A07-7D1B-F9E9-30AEA097E42A}"/>
                    </a:ext>
                  </a:extLst>
                </p:cNvPr>
                <p:cNvSpPr>
                  <a:spLocks/>
                </p:cNvSpPr>
                <p:nvPr/>
              </p:nvSpPr>
              <p:spPr bwMode="auto">
                <a:xfrm>
                  <a:off x="5383213" y="5286376"/>
                  <a:ext cx="49213" cy="46038"/>
                </a:xfrm>
                <a:custGeom>
                  <a:avLst/>
                  <a:gdLst/>
                  <a:ahLst/>
                  <a:cxnLst>
                    <a:cxn ang="0">
                      <a:pos x="24" y="29"/>
                    </a:cxn>
                    <a:cxn ang="0">
                      <a:pos x="21" y="27"/>
                    </a:cxn>
                    <a:cxn ang="0">
                      <a:pos x="20" y="23"/>
                    </a:cxn>
                    <a:cxn ang="0">
                      <a:pos x="19" y="22"/>
                    </a:cxn>
                    <a:cxn ang="0">
                      <a:pos x="15" y="20"/>
                    </a:cxn>
                    <a:cxn ang="0">
                      <a:pos x="15" y="19"/>
                    </a:cxn>
                    <a:cxn ang="0">
                      <a:pos x="11" y="15"/>
                    </a:cxn>
                    <a:cxn ang="0">
                      <a:pos x="9" y="13"/>
                    </a:cxn>
                    <a:cxn ang="0">
                      <a:pos x="4" y="10"/>
                    </a:cxn>
                    <a:cxn ang="0">
                      <a:pos x="1" y="9"/>
                    </a:cxn>
                    <a:cxn ang="0">
                      <a:pos x="1" y="5"/>
                    </a:cxn>
                    <a:cxn ang="0">
                      <a:pos x="0" y="3"/>
                    </a:cxn>
                    <a:cxn ang="0">
                      <a:pos x="1" y="2"/>
                    </a:cxn>
                    <a:cxn ang="0">
                      <a:pos x="3" y="0"/>
                    </a:cxn>
                    <a:cxn ang="0">
                      <a:pos x="4" y="0"/>
                    </a:cxn>
                    <a:cxn ang="0">
                      <a:pos x="6" y="2"/>
                    </a:cxn>
                    <a:cxn ang="0">
                      <a:pos x="8" y="4"/>
                    </a:cxn>
                    <a:cxn ang="0">
                      <a:pos x="10" y="4"/>
                    </a:cxn>
                    <a:cxn ang="0">
                      <a:pos x="11" y="8"/>
                    </a:cxn>
                    <a:cxn ang="0">
                      <a:pos x="11" y="9"/>
                    </a:cxn>
                    <a:cxn ang="0">
                      <a:pos x="19" y="14"/>
                    </a:cxn>
                    <a:cxn ang="0">
                      <a:pos x="29" y="22"/>
                    </a:cxn>
                    <a:cxn ang="0">
                      <a:pos x="30" y="25"/>
                    </a:cxn>
                    <a:cxn ang="0">
                      <a:pos x="31" y="28"/>
                    </a:cxn>
                    <a:cxn ang="0">
                      <a:pos x="26" y="28"/>
                    </a:cxn>
                    <a:cxn ang="0">
                      <a:pos x="24" y="29"/>
                    </a:cxn>
                  </a:cxnLst>
                  <a:rect l="0" t="0" r="r" b="b"/>
                  <a:pathLst>
                    <a:path w="31" h="29">
                      <a:moveTo>
                        <a:pt x="24" y="29"/>
                      </a:moveTo>
                      <a:lnTo>
                        <a:pt x="21" y="27"/>
                      </a:lnTo>
                      <a:lnTo>
                        <a:pt x="20" y="23"/>
                      </a:lnTo>
                      <a:lnTo>
                        <a:pt x="19" y="22"/>
                      </a:lnTo>
                      <a:lnTo>
                        <a:pt x="15" y="20"/>
                      </a:lnTo>
                      <a:lnTo>
                        <a:pt x="15" y="19"/>
                      </a:lnTo>
                      <a:lnTo>
                        <a:pt x="11" y="15"/>
                      </a:lnTo>
                      <a:lnTo>
                        <a:pt x="9" y="13"/>
                      </a:lnTo>
                      <a:lnTo>
                        <a:pt x="4" y="10"/>
                      </a:lnTo>
                      <a:lnTo>
                        <a:pt x="1" y="9"/>
                      </a:lnTo>
                      <a:lnTo>
                        <a:pt x="1" y="5"/>
                      </a:lnTo>
                      <a:lnTo>
                        <a:pt x="0" y="3"/>
                      </a:lnTo>
                      <a:lnTo>
                        <a:pt x="1" y="2"/>
                      </a:lnTo>
                      <a:lnTo>
                        <a:pt x="3" y="0"/>
                      </a:lnTo>
                      <a:lnTo>
                        <a:pt x="4" y="0"/>
                      </a:lnTo>
                      <a:lnTo>
                        <a:pt x="6" y="2"/>
                      </a:lnTo>
                      <a:lnTo>
                        <a:pt x="8" y="4"/>
                      </a:lnTo>
                      <a:lnTo>
                        <a:pt x="10" y="4"/>
                      </a:lnTo>
                      <a:lnTo>
                        <a:pt x="11" y="8"/>
                      </a:lnTo>
                      <a:lnTo>
                        <a:pt x="11" y="9"/>
                      </a:lnTo>
                      <a:lnTo>
                        <a:pt x="19" y="14"/>
                      </a:lnTo>
                      <a:lnTo>
                        <a:pt x="29" y="22"/>
                      </a:lnTo>
                      <a:lnTo>
                        <a:pt x="30" y="25"/>
                      </a:lnTo>
                      <a:lnTo>
                        <a:pt x="31" y="28"/>
                      </a:lnTo>
                      <a:lnTo>
                        <a:pt x="26" y="28"/>
                      </a:lnTo>
                      <a:lnTo>
                        <a:pt x="24" y="2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7" name="Freeform 1306">
                  <a:extLst>
                    <a:ext uri="{FF2B5EF4-FFF2-40B4-BE49-F238E27FC236}">
                      <a16:creationId xmlns:a16="http://schemas.microsoft.com/office/drawing/2014/main" id="{4E75B7B1-6FDF-74D0-E3C3-DCA536060A54}"/>
                    </a:ext>
                  </a:extLst>
                </p:cNvPr>
                <p:cNvSpPr>
                  <a:spLocks/>
                </p:cNvSpPr>
                <p:nvPr/>
              </p:nvSpPr>
              <p:spPr bwMode="auto">
                <a:xfrm>
                  <a:off x="5383213" y="5286376"/>
                  <a:ext cx="49213" cy="46038"/>
                </a:xfrm>
                <a:custGeom>
                  <a:avLst/>
                  <a:gdLst/>
                  <a:ahLst/>
                  <a:cxnLst>
                    <a:cxn ang="0">
                      <a:pos x="24" y="29"/>
                    </a:cxn>
                    <a:cxn ang="0">
                      <a:pos x="21" y="27"/>
                    </a:cxn>
                    <a:cxn ang="0">
                      <a:pos x="20" y="23"/>
                    </a:cxn>
                    <a:cxn ang="0">
                      <a:pos x="19" y="22"/>
                    </a:cxn>
                    <a:cxn ang="0">
                      <a:pos x="15" y="20"/>
                    </a:cxn>
                    <a:cxn ang="0">
                      <a:pos x="15" y="19"/>
                    </a:cxn>
                    <a:cxn ang="0">
                      <a:pos x="11" y="15"/>
                    </a:cxn>
                    <a:cxn ang="0">
                      <a:pos x="9" y="13"/>
                    </a:cxn>
                    <a:cxn ang="0">
                      <a:pos x="4" y="10"/>
                    </a:cxn>
                    <a:cxn ang="0">
                      <a:pos x="1" y="9"/>
                    </a:cxn>
                    <a:cxn ang="0">
                      <a:pos x="1" y="5"/>
                    </a:cxn>
                    <a:cxn ang="0">
                      <a:pos x="0" y="3"/>
                    </a:cxn>
                    <a:cxn ang="0">
                      <a:pos x="1" y="2"/>
                    </a:cxn>
                    <a:cxn ang="0">
                      <a:pos x="3" y="0"/>
                    </a:cxn>
                    <a:cxn ang="0">
                      <a:pos x="4" y="0"/>
                    </a:cxn>
                    <a:cxn ang="0">
                      <a:pos x="6" y="2"/>
                    </a:cxn>
                    <a:cxn ang="0">
                      <a:pos x="8" y="4"/>
                    </a:cxn>
                    <a:cxn ang="0">
                      <a:pos x="10" y="4"/>
                    </a:cxn>
                    <a:cxn ang="0">
                      <a:pos x="11" y="8"/>
                    </a:cxn>
                    <a:cxn ang="0">
                      <a:pos x="11" y="9"/>
                    </a:cxn>
                    <a:cxn ang="0">
                      <a:pos x="19" y="14"/>
                    </a:cxn>
                    <a:cxn ang="0">
                      <a:pos x="29" y="22"/>
                    </a:cxn>
                    <a:cxn ang="0">
                      <a:pos x="30" y="25"/>
                    </a:cxn>
                    <a:cxn ang="0">
                      <a:pos x="31" y="28"/>
                    </a:cxn>
                    <a:cxn ang="0">
                      <a:pos x="26" y="28"/>
                    </a:cxn>
                    <a:cxn ang="0">
                      <a:pos x="24" y="29"/>
                    </a:cxn>
                  </a:cxnLst>
                  <a:rect l="0" t="0" r="r" b="b"/>
                  <a:pathLst>
                    <a:path w="31" h="29">
                      <a:moveTo>
                        <a:pt x="24" y="29"/>
                      </a:moveTo>
                      <a:lnTo>
                        <a:pt x="21" y="27"/>
                      </a:lnTo>
                      <a:lnTo>
                        <a:pt x="20" y="23"/>
                      </a:lnTo>
                      <a:lnTo>
                        <a:pt x="19" y="22"/>
                      </a:lnTo>
                      <a:lnTo>
                        <a:pt x="15" y="20"/>
                      </a:lnTo>
                      <a:lnTo>
                        <a:pt x="15" y="19"/>
                      </a:lnTo>
                      <a:lnTo>
                        <a:pt x="11" y="15"/>
                      </a:lnTo>
                      <a:lnTo>
                        <a:pt x="9" y="13"/>
                      </a:lnTo>
                      <a:lnTo>
                        <a:pt x="4" y="10"/>
                      </a:lnTo>
                      <a:lnTo>
                        <a:pt x="1" y="9"/>
                      </a:lnTo>
                      <a:lnTo>
                        <a:pt x="1" y="5"/>
                      </a:lnTo>
                      <a:lnTo>
                        <a:pt x="0" y="3"/>
                      </a:lnTo>
                      <a:lnTo>
                        <a:pt x="1" y="2"/>
                      </a:lnTo>
                      <a:lnTo>
                        <a:pt x="3" y="0"/>
                      </a:lnTo>
                      <a:lnTo>
                        <a:pt x="4" y="0"/>
                      </a:lnTo>
                      <a:lnTo>
                        <a:pt x="6" y="2"/>
                      </a:lnTo>
                      <a:lnTo>
                        <a:pt x="8" y="4"/>
                      </a:lnTo>
                      <a:lnTo>
                        <a:pt x="10" y="4"/>
                      </a:lnTo>
                      <a:lnTo>
                        <a:pt x="11" y="8"/>
                      </a:lnTo>
                      <a:lnTo>
                        <a:pt x="11" y="9"/>
                      </a:lnTo>
                      <a:lnTo>
                        <a:pt x="19" y="14"/>
                      </a:lnTo>
                      <a:lnTo>
                        <a:pt x="29" y="22"/>
                      </a:lnTo>
                      <a:lnTo>
                        <a:pt x="30" y="25"/>
                      </a:lnTo>
                      <a:lnTo>
                        <a:pt x="31" y="28"/>
                      </a:lnTo>
                      <a:lnTo>
                        <a:pt x="26" y="28"/>
                      </a:lnTo>
                      <a:lnTo>
                        <a:pt x="24" y="2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8" name="Freeform 1307">
                  <a:extLst>
                    <a:ext uri="{FF2B5EF4-FFF2-40B4-BE49-F238E27FC236}">
                      <a16:creationId xmlns:a16="http://schemas.microsoft.com/office/drawing/2014/main" id="{ECE25F17-A00B-6598-DDA9-878F9B96DCF5}"/>
                    </a:ext>
                  </a:extLst>
                </p:cNvPr>
                <p:cNvSpPr>
                  <a:spLocks/>
                </p:cNvSpPr>
                <p:nvPr/>
              </p:nvSpPr>
              <p:spPr bwMode="auto">
                <a:xfrm>
                  <a:off x="5319713" y="5291138"/>
                  <a:ext cx="12700" cy="11113"/>
                </a:xfrm>
                <a:custGeom>
                  <a:avLst/>
                  <a:gdLst/>
                  <a:ahLst/>
                  <a:cxnLst>
                    <a:cxn ang="0">
                      <a:pos x="5" y="7"/>
                    </a:cxn>
                    <a:cxn ang="0">
                      <a:pos x="6" y="7"/>
                    </a:cxn>
                    <a:cxn ang="0">
                      <a:pos x="8" y="6"/>
                    </a:cxn>
                    <a:cxn ang="0">
                      <a:pos x="3" y="0"/>
                    </a:cxn>
                    <a:cxn ang="0">
                      <a:pos x="2" y="1"/>
                    </a:cxn>
                    <a:cxn ang="0">
                      <a:pos x="0" y="2"/>
                    </a:cxn>
                    <a:cxn ang="0">
                      <a:pos x="3" y="6"/>
                    </a:cxn>
                    <a:cxn ang="0">
                      <a:pos x="5" y="7"/>
                    </a:cxn>
                  </a:cxnLst>
                  <a:rect l="0" t="0" r="r" b="b"/>
                  <a:pathLst>
                    <a:path w="8" h="7">
                      <a:moveTo>
                        <a:pt x="5" y="7"/>
                      </a:moveTo>
                      <a:lnTo>
                        <a:pt x="6" y="7"/>
                      </a:lnTo>
                      <a:lnTo>
                        <a:pt x="8" y="6"/>
                      </a:lnTo>
                      <a:lnTo>
                        <a:pt x="3" y="0"/>
                      </a:lnTo>
                      <a:lnTo>
                        <a:pt x="2" y="1"/>
                      </a:lnTo>
                      <a:lnTo>
                        <a:pt x="0" y="2"/>
                      </a:lnTo>
                      <a:lnTo>
                        <a:pt x="3" y="6"/>
                      </a:lnTo>
                      <a:lnTo>
                        <a:pt x="5"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79" name="Freeform 1308">
                  <a:extLst>
                    <a:ext uri="{FF2B5EF4-FFF2-40B4-BE49-F238E27FC236}">
                      <a16:creationId xmlns:a16="http://schemas.microsoft.com/office/drawing/2014/main" id="{87E91055-5C2F-B9A4-29C0-37CA0A5CB711}"/>
                    </a:ext>
                  </a:extLst>
                </p:cNvPr>
                <p:cNvSpPr>
                  <a:spLocks/>
                </p:cNvSpPr>
                <p:nvPr/>
              </p:nvSpPr>
              <p:spPr bwMode="auto">
                <a:xfrm>
                  <a:off x="5319713" y="5291138"/>
                  <a:ext cx="12700" cy="11113"/>
                </a:xfrm>
                <a:custGeom>
                  <a:avLst/>
                  <a:gdLst/>
                  <a:ahLst/>
                  <a:cxnLst>
                    <a:cxn ang="0">
                      <a:pos x="5" y="7"/>
                    </a:cxn>
                    <a:cxn ang="0">
                      <a:pos x="6" y="7"/>
                    </a:cxn>
                    <a:cxn ang="0">
                      <a:pos x="8" y="6"/>
                    </a:cxn>
                    <a:cxn ang="0">
                      <a:pos x="3" y="0"/>
                    </a:cxn>
                    <a:cxn ang="0">
                      <a:pos x="2" y="1"/>
                    </a:cxn>
                    <a:cxn ang="0">
                      <a:pos x="0" y="2"/>
                    </a:cxn>
                    <a:cxn ang="0">
                      <a:pos x="3" y="6"/>
                    </a:cxn>
                    <a:cxn ang="0">
                      <a:pos x="5" y="7"/>
                    </a:cxn>
                  </a:cxnLst>
                  <a:rect l="0" t="0" r="r" b="b"/>
                  <a:pathLst>
                    <a:path w="8" h="7">
                      <a:moveTo>
                        <a:pt x="5" y="7"/>
                      </a:moveTo>
                      <a:lnTo>
                        <a:pt x="6" y="7"/>
                      </a:lnTo>
                      <a:lnTo>
                        <a:pt x="8" y="6"/>
                      </a:lnTo>
                      <a:lnTo>
                        <a:pt x="3" y="0"/>
                      </a:lnTo>
                      <a:lnTo>
                        <a:pt x="2" y="1"/>
                      </a:lnTo>
                      <a:lnTo>
                        <a:pt x="0" y="2"/>
                      </a:lnTo>
                      <a:lnTo>
                        <a:pt x="3" y="6"/>
                      </a:lnTo>
                      <a:lnTo>
                        <a:pt x="5"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0" name="Freeform 1309">
                  <a:extLst>
                    <a:ext uri="{FF2B5EF4-FFF2-40B4-BE49-F238E27FC236}">
                      <a16:creationId xmlns:a16="http://schemas.microsoft.com/office/drawing/2014/main" id="{EEB1DA69-51BC-832F-11DA-1C1CE5520352}"/>
                    </a:ext>
                  </a:extLst>
                </p:cNvPr>
                <p:cNvSpPr>
                  <a:spLocks/>
                </p:cNvSpPr>
                <p:nvPr/>
              </p:nvSpPr>
              <p:spPr bwMode="auto">
                <a:xfrm>
                  <a:off x="5319713" y="5291138"/>
                  <a:ext cx="12700" cy="11113"/>
                </a:xfrm>
                <a:custGeom>
                  <a:avLst/>
                  <a:gdLst/>
                  <a:ahLst/>
                  <a:cxnLst>
                    <a:cxn ang="0">
                      <a:pos x="5" y="7"/>
                    </a:cxn>
                    <a:cxn ang="0">
                      <a:pos x="6" y="7"/>
                    </a:cxn>
                    <a:cxn ang="0">
                      <a:pos x="8" y="6"/>
                    </a:cxn>
                    <a:cxn ang="0">
                      <a:pos x="3" y="0"/>
                    </a:cxn>
                    <a:cxn ang="0">
                      <a:pos x="2" y="1"/>
                    </a:cxn>
                    <a:cxn ang="0">
                      <a:pos x="0" y="2"/>
                    </a:cxn>
                    <a:cxn ang="0">
                      <a:pos x="3" y="6"/>
                    </a:cxn>
                    <a:cxn ang="0">
                      <a:pos x="5" y="7"/>
                    </a:cxn>
                  </a:cxnLst>
                  <a:rect l="0" t="0" r="r" b="b"/>
                  <a:pathLst>
                    <a:path w="8" h="7">
                      <a:moveTo>
                        <a:pt x="5" y="7"/>
                      </a:moveTo>
                      <a:lnTo>
                        <a:pt x="6" y="7"/>
                      </a:lnTo>
                      <a:lnTo>
                        <a:pt x="8" y="6"/>
                      </a:lnTo>
                      <a:lnTo>
                        <a:pt x="3" y="0"/>
                      </a:lnTo>
                      <a:lnTo>
                        <a:pt x="2" y="1"/>
                      </a:lnTo>
                      <a:lnTo>
                        <a:pt x="0" y="2"/>
                      </a:lnTo>
                      <a:lnTo>
                        <a:pt x="3" y="6"/>
                      </a:lnTo>
                      <a:lnTo>
                        <a:pt x="5"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1" name="Freeform 1310">
                  <a:extLst>
                    <a:ext uri="{FF2B5EF4-FFF2-40B4-BE49-F238E27FC236}">
                      <a16:creationId xmlns:a16="http://schemas.microsoft.com/office/drawing/2014/main" id="{2E076E5E-ABBE-DD95-309B-828C76BF531B}"/>
                    </a:ext>
                  </a:extLst>
                </p:cNvPr>
                <p:cNvSpPr>
                  <a:spLocks/>
                </p:cNvSpPr>
                <p:nvPr/>
              </p:nvSpPr>
              <p:spPr bwMode="auto">
                <a:xfrm>
                  <a:off x="5319713" y="5291138"/>
                  <a:ext cx="12700" cy="11113"/>
                </a:xfrm>
                <a:custGeom>
                  <a:avLst/>
                  <a:gdLst/>
                  <a:ahLst/>
                  <a:cxnLst>
                    <a:cxn ang="0">
                      <a:pos x="5" y="7"/>
                    </a:cxn>
                    <a:cxn ang="0">
                      <a:pos x="6" y="7"/>
                    </a:cxn>
                    <a:cxn ang="0">
                      <a:pos x="8" y="6"/>
                    </a:cxn>
                    <a:cxn ang="0">
                      <a:pos x="3" y="0"/>
                    </a:cxn>
                    <a:cxn ang="0">
                      <a:pos x="2" y="1"/>
                    </a:cxn>
                    <a:cxn ang="0">
                      <a:pos x="0" y="2"/>
                    </a:cxn>
                    <a:cxn ang="0">
                      <a:pos x="3" y="6"/>
                    </a:cxn>
                    <a:cxn ang="0">
                      <a:pos x="5" y="7"/>
                    </a:cxn>
                  </a:cxnLst>
                  <a:rect l="0" t="0" r="r" b="b"/>
                  <a:pathLst>
                    <a:path w="8" h="7">
                      <a:moveTo>
                        <a:pt x="5" y="7"/>
                      </a:moveTo>
                      <a:lnTo>
                        <a:pt x="6" y="7"/>
                      </a:lnTo>
                      <a:lnTo>
                        <a:pt x="8" y="6"/>
                      </a:lnTo>
                      <a:lnTo>
                        <a:pt x="3" y="0"/>
                      </a:lnTo>
                      <a:lnTo>
                        <a:pt x="2" y="1"/>
                      </a:lnTo>
                      <a:lnTo>
                        <a:pt x="0" y="2"/>
                      </a:lnTo>
                      <a:lnTo>
                        <a:pt x="3" y="6"/>
                      </a:lnTo>
                      <a:lnTo>
                        <a:pt x="5"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2" name="Freeform 1311">
                  <a:extLst>
                    <a:ext uri="{FF2B5EF4-FFF2-40B4-BE49-F238E27FC236}">
                      <a16:creationId xmlns:a16="http://schemas.microsoft.com/office/drawing/2014/main" id="{3627100D-9AB7-F424-4763-0DEB50727EE7}"/>
                    </a:ext>
                  </a:extLst>
                </p:cNvPr>
                <p:cNvSpPr>
                  <a:spLocks/>
                </p:cNvSpPr>
                <p:nvPr/>
              </p:nvSpPr>
              <p:spPr bwMode="auto">
                <a:xfrm>
                  <a:off x="5299076" y="5299076"/>
                  <a:ext cx="7938" cy="7938"/>
                </a:xfrm>
                <a:custGeom>
                  <a:avLst/>
                  <a:gdLst/>
                  <a:ahLst/>
                  <a:cxnLst>
                    <a:cxn ang="0">
                      <a:pos x="1" y="5"/>
                    </a:cxn>
                    <a:cxn ang="0">
                      <a:pos x="3" y="4"/>
                    </a:cxn>
                    <a:cxn ang="0">
                      <a:pos x="5" y="2"/>
                    </a:cxn>
                    <a:cxn ang="0">
                      <a:pos x="3" y="1"/>
                    </a:cxn>
                    <a:cxn ang="0">
                      <a:pos x="1" y="0"/>
                    </a:cxn>
                    <a:cxn ang="0">
                      <a:pos x="0" y="1"/>
                    </a:cxn>
                    <a:cxn ang="0">
                      <a:pos x="1" y="4"/>
                    </a:cxn>
                    <a:cxn ang="0">
                      <a:pos x="1" y="5"/>
                    </a:cxn>
                  </a:cxnLst>
                  <a:rect l="0" t="0" r="r" b="b"/>
                  <a:pathLst>
                    <a:path w="5" h="5">
                      <a:moveTo>
                        <a:pt x="1" y="5"/>
                      </a:moveTo>
                      <a:lnTo>
                        <a:pt x="3" y="4"/>
                      </a:lnTo>
                      <a:lnTo>
                        <a:pt x="5" y="2"/>
                      </a:lnTo>
                      <a:lnTo>
                        <a:pt x="3" y="1"/>
                      </a:lnTo>
                      <a:lnTo>
                        <a:pt x="1" y="0"/>
                      </a:lnTo>
                      <a:lnTo>
                        <a:pt x="0" y="1"/>
                      </a:lnTo>
                      <a:lnTo>
                        <a:pt x="1" y="4"/>
                      </a:lnTo>
                      <a:lnTo>
                        <a:pt x="1"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3" name="Freeform 1312">
                  <a:extLst>
                    <a:ext uri="{FF2B5EF4-FFF2-40B4-BE49-F238E27FC236}">
                      <a16:creationId xmlns:a16="http://schemas.microsoft.com/office/drawing/2014/main" id="{FB2D9887-200F-D99C-4CCE-8E9FDCA5250D}"/>
                    </a:ext>
                  </a:extLst>
                </p:cNvPr>
                <p:cNvSpPr>
                  <a:spLocks/>
                </p:cNvSpPr>
                <p:nvPr/>
              </p:nvSpPr>
              <p:spPr bwMode="auto">
                <a:xfrm>
                  <a:off x="5299076" y="5299076"/>
                  <a:ext cx="7938" cy="7938"/>
                </a:xfrm>
                <a:custGeom>
                  <a:avLst/>
                  <a:gdLst/>
                  <a:ahLst/>
                  <a:cxnLst>
                    <a:cxn ang="0">
                      <a:pos x="1" y="5"/>
                    </a:cxn>
                    <a:cxn ang="0">
                      <a:pos x="3" y="4"/>
                    </a:cxn>
                    <a:cxn ang="0">
                      <a:pos x="5" y="2"/>
                    </a:cxn>
                    <a:cxn ang="0">
                      <a:pos x="3" y="1"/>
                    </a:cxn>
                    <a:cxn ang="0">
                      <a:pos x="1" y="0"/>
                    </a:cxn>
                    <a:cxn ang="0">
                      <a:pos x="0" y="1"/>
                    </a:cxn>
                    <a:cxn ang="0">
                      <a:pos x="1" y="4"/>
                    </a:cxn>
                    <a:cxn ang="0">
                      <a:pos x="1" y="5"/>
                    </a:cxn>
                  </a:cxnLst>
                  <a:rect l="0" t="0" r="r" b="b"/>
                  <a:pathLst>
                    <a:path w="5" h="5">
                      <a:moveTo>
                        <a:pt x="1" y="5"/>
                      </a:moveTo>
                      <a:lnTo>
                        <a:pt x="3" y="4"/>
                      </a:lnTo>
                      <a:lnTo>
                        <a:pt x="5" y="2"/>
                      </a:lnTo>
                      <a:lnTo>
                        <a:pt x="3" y="1"/>
                      </a:lnTo>
                      <a:lnTo>
                        <a:pt x="1" y="0"/>
                      </a:lnTo>
                      <a:lnTo>
                        <a:pt x="0" y="1"/>
                      </a:lnTo>
                      <a:lnTo>
                        <a:pt x="1" y="4"/>
                      </a:lnTo>
                      <a:lnTo>
                        <a:pt x="1"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4" name="Freeform 1313">
                  <a:extLst>
                    <a:ext uri="{FF2B5EF4-FFF2-40B4-BE49-F238E27FC236}">
                      <a16:creationId xmlns:a16="http://schemas.microsoft.com/office/drawing/2014/main" id="{7703B97C-E5D9-B039-6BB9-45FEC25F4036}"/>
                    </a:ext>
                  </a:extLst>
                </p:cNvPr>
                <p:cNvSpPr>
                  <a:spLocks/>
                </p:cNvSpPr>
                <p:nvPr/>
              </p:nvSpPr>
              <p:spPr bwMode="auto">
                <a:xfrm>
                  <a:off x="5299076" y="5299076"/>
                  <a:ext cx="7938" cy="7938"/>
                </a:xfrm>
                <a:custGeom>
                  <a:avLst/>
                  <a:gdLst/>
                  <a:ahLst/>
                  <a:cxnLst>
                    <a:cxn ang="0">
                      <a:pos x="1" y="5"/>
                    </a:cxn>
                    <a:cxn ang="0">
                      <a:pos x="3" y="4"/>
                    </a:cxn>
                    <a:cxn ang="0">
                      <a:pos x="5" y="2"/>
                    </a:cxn>
                    <a:cxn ang="0">
                      <a:pos x="3" y="1"/>
                    </a:cxn>
                    <a:cxn ang="0">
                      <a:pos x="1" y="0"/>
                    </a:cxn>
                    <a:cxn ang="0">
                      <a:pos x="0" y="1"/>
                    </a:cxn>
                    <a:cxn ang="0">
                      <a:pos x="1" y="4"/>
                    </a:cxn>
                    <a:cxn ang="0">
                      <a:pos x="1" y="5"/>
                    </a:cxn>
                  </a:cxnLst>
                  <a:rect l="0" t="0" r="r" b="b"/>
                  <a:pathLst>
                    <a:path w="5" h="5">
                      <a:moveTo>
                        <a:pt x="1" y="5"/>
                      </a:moveTo>
                      <a:lnTo>
                        <a:pt x="3" y="4"/>
                      </a:lnTo>
                      <a:lnTo>
                        <a:pt x="5" y="2"/>
                      </a:lnTo>
                      <a:lnTo>
                        <a:pt x="3" y="1"/>
                      </a:lnTo>
                      <a:lnTo>
                        <a:pt x="1" y="0"/>
                      </a:lnTo>
                      <a:lnTo>
                        <a:pt x="0" y="1"/>
                      </a:lnTo>
                      <a:lnTo>
                        <a:pt x="1" y="4"/>
                      </a:lnTo>
                      <a:lnTo>
                        <a:pt x="1"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5" name="Freeform 1314">
                  <a:extLst>
                    <a:ext uri="{FF2B5EF4-FFF2-40B4-BE49-F238E27FC236}">
                      <a16:creationId xmlns:a16="http://schemas.microsoft.com/office/drawing/2014/main" id="{5A4209CD-A39D-A714-9E6D-5AACE0D0FB68}"/>
                    </a:ext>
                  </a:extLst>
                </p:cNvPr>
                <p:cNvSpPr>
                  <a:spLocks/>
                </p:cNvSpPr>
                <p:nvPr/>
              </p:nvSpPr>
              <p:spPr bwMode="auto">
                <a:xfrm>
                  <a:off x="5299076" y="5299076"/>
                  <a:ext cx="7938" cy="7938"/>
                </a:xfrm>
                <a:custGeom>
                  <a:avLst/>
                  <a:gdLst/>
                  <a:ahLst/>
                  <a:cxnLst>
                    <a:cxn ang="0">
                      <a:pos x="1" y="5"/>
                    </a:cxn>
                    <a:cxn ang="0">
                      <a:pos x="3" y="4"/>
                    </a:cxn>
                    <a:cxn ang="0">
                      <a:pos x="5" y="2"/>
                    </a:cxn>
                    <a:cxn ang="0">
                      <a:pos x="3" y="1"/>
                    </a:cxn>
                    <a:cxn ang="0">
                      <a:pos x="1" y="0"/>
                    </a:cxn>
                    <a:cxn ang="0">
                      <a:pos x="0" y="1"/>
                    </a:cxn>
                    <a:cxn ang="0">
                      <a:pos x="1" y="4"/>
                    </a:cxn>
                    <a:cxn ang="0">
                      <a:pos x="1" y="5"/>
                    </a:cxn>
                  </a:cxnLst>
                  <a:rect l="0" t="0" r="r" b="b"/>
                  <a:pathLst>
                    <a:path w="5" h="5">
                      <a:moveTo>
                        <a:pt x="1" y="5"/>
                      </a:moveTo>
                      <a:lnTo>
                        <a:pt x="3" y="4"/>
                      </a:lnTo>
                      <a:lnTo>
                        <a:pt x="5" y="2"/>
                      </a:lnTo>
                      <a:lnTo>
                        <a:pt x="3" y="1"/>
                      </a:lnTo>
                      <a:lnTo>
                        <a:pt x="1" y="0"/>
                      </a:lnTo>
                      <a:lnTo>
                        <a:pt x="0" y="1"/>
                      </a:lnTo>
                      <a:lnTo>
                        <a:pt x="1" y="4"/>
                      </a:lnTo>
                      <a:lnTo>
                        <a:pt x="1"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6" name="Freeform 1315">
                  <a:extLst>
                    <a:ext uri="{FF2B5EF4-FFF2-40B4-BE49-F238E27FC236}">
                      <a16:creationId xmlns:a16="http://schemas.microsoft.com/office/drawing/2014/main" id="{4225F825-17A1-F376-807D-4B16FB4C3D74}"/>
                    </a:ext>
                  </a:extLst>
                </p:cNvPr>
                <p:cNvSpPr>
                  <a:spLocks/>
                </p:cNvSpPr>
                <p:nvPr/>
              </p:nvSpPr>
              <p:spPr bwMode="auto">
                <a:xfrm>
                  <a:off x="5367338" y="5260976"/>
                  <a:ext cx="28575" cy="20638"/>
                </a:xfrm>
                <a:custGeom>
                  <a:avLst/>
                  <a:gdLst/>
                  <a:ahLst/>
                  <a:cxnLst>
                    <a:cxn ang="0">
                      <a:pos x="18" y="13"/>
                    </a:cxn>
                    <a:cxn ang="0">
                      <a:pos x="15" y="10"/>
                    </a:cxn>
                    <a:cxn ang="0">
                      <a:pos x="9" y="9"/>
                    </a:cxn>
                    <a:cxn ang="0">
                      <a:pos x="5" y="0"/>
                    </a:cxn>
                    <a:cxn ang="0">
                      <a:pos x="3" y="0"/>
                    </a:cxn>
                    <a:cxn ang="0">
                      <a:pos x="1" y="0"/>
                    </a:cxn>
                    <a:cxn ang="0">
                      <a:pos x="0" y="3"/>
                    </a:cxn>
                    <a:cxn ang="0">
                      <a:pos x="1" y="5"/>
                    </a:cxn>
                    <a:cxn ang="0">
                      <a:pos x="1" y="6"/>
                    </a:cxn>
                    <a:cxn ang="0">
                      <a:pos x="5" y="9"/>
                    </a:cxn>
                    <a:cxn ang="0">
                      <a:pos x="8" y="9"/>
                    </a:cxn>
                    <a:cxn ang="0">
                      <a:pos x="18" y="13"/>
                    </a:cxn>
                  </a:cxnLst>
                  <a:rect l="0" t="0" r="r" b="b"/>
                  <a:pathLst>
                    <a:path w="18" h="13">
                      <a:moveTo>
                        <a:pt x="18" y="13"/>
                      </a:moveTo>
                      <a:lnTo>
                        <a:pt x="15" y="10"/>
                      </a:lnTo>
                      <a:lnTo>
                        <a:pt x="9" y="9"/>
                      </a:lnTo>
                      <a:lnTo>
                        <a:pt x="5" y="0"/>
                      </a:lnTo>
                      <a:lnTo>
                        <a:pt x="3" y="0"/>
                      </a:lnTo>
                      <a:lnTo>
                        <a:pt x="1" y="0"/>
                      </a:lnTo>
                      <a:lnTo>
                        <a:pt x="0" y="3"/>
                      </a:lnTo>
                      <a:lnTo>
                        <a:pt x="1" y="5"/>
                      </a:lnTo>
                      <a:lnTo>
                        <a:pt x="1" y="6"/>
                      </a:lnTo>
                      <a:lnTo>
                        <a:pt x="5" y="9"/>
                      </a:lnTo>
                      <a:lnTo>
                        <a:pt x="8" y="9"/>
                      </a:lnTo>
                      <a:lnTo>
                        <a:pt x="18"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7" name="Freeform 1316">
                  <a:extLst>
                    <a:ext uri="{FF2B5EF4-FFF2-40B4-BE49-F238E27FC236}">
                      <a16:creationId xmlns:a16="http://schemas.microsoft.com/office/drawing/2014/main" id="{84855494-567D-7F3A-BF11-91ED88E3818B}"/>
                    </a:ext>
                  </a:extLst>
                </p:cNvPr>
                <p:cNvSpPr>
                  <a:spLocks/>
                </p:cNvSpPr>
                <p:nvPr/>
              </p:nvSpPr>
              <p:spPr bwMode="auto">
                <a:xfrm>
                  <a:off x="5367338" y="5260976"/>
                  <a:ext cx="28575" cy="20638"/>
                </a:xfrm>
                <a:custGeom>
                  <a:avLst/>
                  <a:gdLst/>
                  <a:ahLst/>
                  <a:cxnLst>
                    <a:cxn ang="0">
                      <a:pos x="18" y="13"/>
                    </a:cxn>
                    <a:cxn ang="0">
                      <a:pos x="15" y="10"/>
                    </a:cxn>
                    <a:cxn ang="0">
                      <a:pos x="9" y="9"/>
                    </a:cxn>
                    <a:cxn ang="0">
                      <a:pos x="5" y="0"/>
                    </a:cxn>
                    <a:cxn ang="0">
                      <a:pos x="3" y="0"/>
                    </a:cxn>
                    <a:cxn ang="0">
                      <a:pos x="1" y="0"/>
                    </a:cxn>
                    <a:cxn ang="0">
                      <a:pos x="0" y="3"/>
                    </a:cxn>
                    <a:cxn ang="0">
                      <a:pos x="1" y="5"/>
                    </a:cxn>
                    <a:cxn ang="0">
                      <a:pos x="1" y="6"/>
                    </a:cxn>
                    <a:cxn ang="0">
                      <a:pos x="5" y="9"/>
                    </a:cxn>
                    <a:cxn ang="0">
                      <a:pos x="8" y="9"/>
                    </a:cxn>
                    <a:cxn ang="0">
                      <a:pos x="18" y="13"/>
                    </a:cxn>
                  </a:cxnLst>
                  <a:rect l="0" t="0" r="r" b="b"/>
                  <a:pathLst>
                    <a:path w="18" h="13">
                      <a:moveTo>
                        <a:pt x="18" y="13"/>
                      </a:moveTo>
                      <a:lnTo>
                        <a:pt x="15" y="10"/>
                      </a:lnTo>
                      <a:lnTo>
                        <a:pt x="9" y="9"/>
                      </a:lnTo>
                      <a:lnTo>
                        <a:pt x="5" y="0"/>
                      </a:lnTo>
                      <a:lnTo>
                        <a:pt x="3" y="0"/>
                      </a:lnTo>
                      <a:lnTo>
                        <a:pt x="1" y="0"/>
                      </a:lnTo>
                      <a:lnTo>
                        <a:pt x="0" y="3"/>
                      </a:lnTo>
                      <a:lnTo>
                        <a:pt x="1" y="5"/>
                      </a:lnTo>
                      <a:lnTo>
                        <a:pt x="1" y="6"/>
                      </a:lnTo>
                      <a:lnTo>
                        <a:pt x="5" y="9"/>
                      </a:lnTo>
                      <a:lnTo>
                        <a:pt x="8" y="9"/>
                      </a:lnTo>
                      <a:lnTo>
                        <a:pt x="18"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8" name="Freeform 1317">
                  <a:extLst>
                    <a:ext uri="{FF2B5EF4-FFF2-40B4-BE49-F238E27FC236}">
                      <a16:creationId xmlns:a16="http://schemas.microsoft.com/office/drawing/2014/main" id="{7121BEAF-7EB6-30FD-9132-E87A08AE0EE0}"/>
                    </a:ext>
                  </a:extLst>
                </p:cNvPr>
                <p:cNvSpPr>
                  <a:spLocks/>
                </p:cNvSpPr>
                <p:nvPr/>
              </p:nvSpPr>
              <p:spPr bwMode="auto">
                <a:xfrm>
                  <a:off x="5367338" y="5260976"/>
                  <a:ext cx="28575" cy="20638"/>
                </a:xfrm>
                <a:custGeom>
                  <a:avLst/>
                  <a:gdLst/>
                  <a:ahLst/>
                  <a:cxnLst>
                    <a:cxn ang="0">
                      <a:pos x="18" y="13"/>
                    </a:cxn>
                    <a:cxn ang="0">
                      <a:pos x="15" y="10"/>
                    </a:cxn>
                    <a:cxn ang="0">
                      <a:pos x="9" y="9"/>
                    </a:cxn>
                    <a:cxn ang="0">
                      <a:pos x="5" y="0"/>
                    </a:cxn>
                    <a:cxn ang="0">
                      <a:pos x="3" y="0"/>
                    </a:cxn>
                    <a:cxn ang="0">
                      <a:pos x="1" y="0"/>
                    </a:cxn>
                    <a:cxn ang="0">
                      <a:pos x="0" y="3"/>
                    </a:cxn>
                    <a:cxn ang="0">
                      <a:pos x="1" y="5"/>
                    </a:cxn>
                    <a:cxn ang="0">
                      <a:pos x="1" y="6"/>
                    </a:cxn>
                    <a:cxn ang="0">
                      <a:pos x="5" y="9"/>
                    </a:cxn>
                    <a:cxn ang="0">
                      <a:pos x="8" y="9"/>
                    </a:cxn>
                    <a:cxn ang="0">
                      <a:pos x="18" y="13"/>
                    </a:cxn>
                  </a:cxnLst>
                  <a:rect l="0" t="0" r="r" b="b"/>
                  <a:pathLst>
                    <a:path w="18" h="13">
                      <a:moveTo>
                        <a:pt x="18" y="13"/>
                      </a:moveTo>
                      <a:lnTo>
                        <a:pt x="15" y="10"/>
                      </a:lnTo>
                      <a:lnTo>
                        <a:pt x="9" y="9"/>
                      </a:lnTo>
                      <a:lnTo>
                        <a:pt x="5" y="0"/>
                      </a:lnTo>
                      <a:lnTo>
                        <a:pt x="3" y="0"/>
                      </a:lnTo>
                      <a:lnTo>
                        <a:pt x="1" y="0"/>
                      </a:lnTo>
                      <a:lnTo>
                        <a:pt x="0" y="3"/>
                      </a:lnTo>
                      <a:lnTo>
                        <a:pt x="1" y="5"/>
                      </a:lnTo>
                      <a:lnTo>
                        <a:pt x="1" y="6"/>
                      </a:lnTo>
                      <a:lnTo>
                        <a:pt x="5" y="9"/>
                      </a:lnTo>
                      <a:lnTo>
                        <a:pt x="8" y="9"/>
                      </a:lnTo>
                      <a:lnTo>
                        <a:pt x="18"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89" name="Freeform 1318">
                  <a:extLst>
                    <a:ext uri="{FF2B5EF4-FFF2-40B4-BE49-F238E27FC236}">
                      <a16:creationId xmlns:a16="http://schemas.microsoft.com/office/drawing/2014/main" id="{8D7E6163-D4C0-F783-9A78-F154A63084F6}"/>
                    </a:ext>
                  </a:extLst>
                </p:cNvPr>
                <p:cNvSpPr>
                  <a:spLocks/>
                </p:cNvSpPr>
                <p:nvPr/>
              </p:nvSpPr>
              <p:spPr bwMode="auto">
                <a:xfrm>
                  <a:off x="5367338" y="5260976"/>
                  <a:ext cx="28575" cy="20638"/>
                </a:xfrm>
                <a:custGeom>
                  <a:avLst/>
                  <a:gdLst/>
                  <a:ahLst/>
                  <a:cxnLst>
                    <a:cxn ang="0">
                      <a:pos x="18" y="13"/>
                    </a:cxn>
                    <a:cxn ang="0">
                      <a:pos x="15" y="10"/>
                    </a:cxn>
                    <a:cxn ang="0">
                      <a:pos x="9" y="9"/>
                    </a:cxn>
                    <a:cxn ang="0">
                      <a:pos x="5" y="0"/>
                    </a:cxn>
                    <a:cxn ang="0">
                      <a:pos x="3" y="0"/>
                    </a:cxn>
                    <a:cxn ang="0">
                      <a:pos x="1" y="0"/>
                    </a:cxn>
                    <a:cxn ang="0">
                      <a:pos x="0" y="3"/>
                    </a:cxn>
                    <a:cxn ang="0">
                      <a:pos x="1" y="5"/>
                    </a:cxn>
                    <a:cxn ang="0">
                      <a:pos x="1" y="6"/>
                    </a:cxn>
                    <a:cxn ang="0">
                      <a:pos x="5" y="9"/>
                    </a:cxn>
                    <a:cxn ang="0">
                      <a:pos x="8" y="9"/>
                    </a:cxn>
                    <a:cxn ang="0">
                      <a:pos x="18" y="13"/>
                    </a:cxn>
                  </a:cxnLst>
                  <a:rect l="0" t="0" r="r" b="b"/>
                  <a:pathLst>
                    <a:path w="18" h="13">
                      <a:moveTo>
                        <a:pt x="18" y="13"/>
                      </a:moveTo>
                      <a:lnTo>
                        <a:pt x="15" y="10"/>
                      </a:lnTo>
                      <a:lnTo>
                        <a:pt x="9" y="9"/>
                      </a:lnTo>
                      <a:lnTo>
                        <a:pt x="5" y="0"/>
                      </a:lnTo>
                      <a:lnTo>
                        <a:pt x="3" y="0"/>
                      </a:lnTo>
                      <a:lnTo>
                        <a:pt x="1" y="0"/>
                      </a:lnTo>
                      <a:lnTo>
                        <a:pt x="0" y="3"/>
                      </a:lnTo>
                      <a:lnTo>
                        <a:pt x="1" y="5"/>
                      </a:lnTo>
                      <a:lnTo>
                        <a:pt x="1" y="6"/>
                      </a:lnTo>
                      <a:lnTo>
                        <a:pt x="5" y="9"/>
                      </a:lnTo>
                      <a:lnTo>
                        <a:pt x="8" y="9"/>
                      </a:lnTo>
                      <a:lnTo>
                        <a:pt x="18"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0" name="Freeform 1319">
                  <a:extLst>
                    <a:ext uri="{FF2B5EF4-FFF2-40B4-BE49-F238E27FC236}">
                      <a16:creationId xmlns:a16="http://schemas.microsoft.com/office/drawing/2014/main" id="{D6A2F618-00CF-E4A0-182C-DA2A363B3A1F}"/>
                    </a:ext>
                  </a:extLst>
                </p:cNvPr>
                <p:cNvSpPr>
                  <a:spLocks/>
                </p:cNvSpPr>
                <p:nvPr/>
              </p:nvSpPr>
              <p:spPr bwMode="auto">
                <a:xfrm>
                  <a:off x="5303838" y="5172076"/>
                  <a:ext cx="36513" cy="104775"/>
                </a:xfrm>
                <a:custGeom>
                  <a:avLst/>
                  <a:gdLst/>
                  <a:ahLst/>
                  <a:cxnLst>
                    <a:cxn ang="0">
                      <a:pos x="19" y="23"/>
                    </a:cxn>
                    <a:cxn ang="0">
                      <a:pos x="16" y="23"/>
                    </a:cxn>
                    <a:cxn ang="0">
                      <a:pos x="16" y="24"/>
                    </a:cxn>
                    <a:cxn ang="0">
                      <a:pos x="15" y="29"/>
                    </a:cxn>
                    <a:cxn ang="0">
                      <a:pos x="15" y="40"/>
                    </a:cxn>
                    <a:cxn ang="0">
                      <a:pos x="16" y="53"/>
                    </a:cxn>
                    <a:cxn ang="0">
                      <a:pos x="20" y="59"/>
                    </a:cxn>
                    <a:cxn ang="0">
                      <a:pos x="21" y="62"/>
                    </a:cxn>
                    <a:cxn ang="0">
                      <a:pos x="23" y="65"/>
                    </a:cxn>
                    <a:cxn ang="0">
                      <a:pos x="23" y="66"/>
                    </a:cxn>
                    <a:cxn ang="0">
                      <a:pos x="21" y="66"/>
                    </a:cxn>
                    <a:cxn ang="0">
                      <a:pos x="18" y="66"/>
                    </a:cxn>
                    <a:cxn ang="0">
                      <a:pos x="8" y="50"/>
                    </a:cxn>
                    <a:cxn ang="0">
                      <a:pos x="8" y="44"/>
                    </a:cxn>
                    <a:cxn ang="0">
                      <a:pos x="7" y="43"/>
                    </a:cxn>
                    <a:cxn ang="0">
                      <a:pos x="4" y="33"/>
                    </a:cxn>
                    <a:cxn ang="0">
                      <a:pos x="4" y="33"/>
                    </a:cxn>
                    <a:cxn ang="0">
                      <a:pos x="4" y="31"/>
                    </a:cxn>
                    <a:cxn ang="0">
                      <a:pos x="7" y="31"/>
                    </a:cxn>
                    <a:cxn ang="0">
                      <a:pos x="9" y="30"/>
                    </a:cxn>
                    <a:cxn ang="0">
                      <a:pos x="10" y="29"/>
                    </a:cxn>
                    <a:cxn ang="0">
                      <a:pos x="8" y="23"/>
                    </a:cxn>
                    <a:cxn ang="0">
                      <a:pos x="8" y="20"/>
                    </a:cxn>
                    <a:cxn ang="0">
                      <a:pos x="5" y="16"/>
                    </a:cxn>
                    <a:cxn ang="0">
                      <a:pos x="5" y="15"/>
                    </a:cxn>
                    <a:cxn ang="0">
                      <a:pos x="2" y="12"/>
                    </a:cxn>
                    <a:cxn ang="0">
                      <a:pos x="0" y="8"/>
                    </a:cxn>
                    <a:cxn ang="0">
                      <a:pos x="0" y="4"/>
                    </a:cxn>
                    <a:cxn ang="0">
                      <a:pos x="0" y="2"/>
                    </a:cxn>
                    <a:cxn ang="0">
                      <a:pos x="3" y="0"/>
                    </a:cxn>
                    <a:cxn ang="0">
                      <a:pos x="5" y="0"/>
                    </a:cxn>
                    <a:cxn ang="0">
                      <a:pos x="12" y="16"/>
                    </a:cxn>
                    <a:cxn ang="0">
                      <a:pos x="13" y="18"/>
                    </a:cxn>
                    <a:cxn ang="0">
                      <a:pos x="15" y="23"/>
                    </a:cxn>
                    <a:cxn ang="0">
                      <a:pos x="19" y="23"/>
                    </a:cxn>
                  </a:cxnLst>
                  <a:rect l="0" t="0" r="r" b="b"/>
                  <a:pathLst>
                    <a:path w="23" h="66">
                      <a:moveTo>
                        <a:pt x="19" y="23"/>
                      </a:moveTo>
                      <a:lnTo>
                        <a:pt x="16" y="23"/>
                      </a:lnTo>
                      <a:lnTo>
                        <a:pt x="16" y="24"/>
                      </a:lnTo>
                      <a:lnTo>
                        <a:pt x="15" y="29"/>
                      </a:lnTo>
                      <a:lnTo>
                        <a:pt x="15" y="40"/>
                      </a:lnTo>
                      <a:lnTo>
                        <a:pt x="16" y="53"/>
                      </a:lnTo>
                      <a:lnTo>
                        <a:pt x="20" y="59"/>
                      </a:lnTo>
                      <a:lnTo>
                        <a:pt x="21" y="62"/>
                      </a:lnTo>
                      <a:lnTo>
                        <a:pt x="23" y="65"/>
                      </a:lnTo>
                      <a:lnTo>
                        <a:pt x="23" y="66"/>
                      </a:lnTo>
                      <a:lnTo>
                        <a:pt x="21" y="66"/>
                      </a:lnTo>
                      <a:lnTo>
                        <a:pt x="18" y="66"/>
                      </a:lnTo>
                      <a:lnTo>
                        <a:pt x="8" y="50"/>
                      </a:lnTo>
                      <a:lnTo>
                        <a:pt x="8" y="44"/>
                      </a:lnTo>
                      <a:lnTo>
                        <a:pt x="7" y="43"/>
                      </a:lnTo>
                      <a:lnTo>
                        <a:pt x="4" y="33"/>
                      </a:lnTo>
                      <a:lnTo>
                        <a:pt x="4" y="33"/>
                      </a:lnTo>
                      <a:lnTo>
                        <a:pt x="4" y="31"/>
                      </a:lnTo>
                      <a:lnTo>
                        <a:pt x="7" y="31"/>
                      </a:lnTo>
                      <a:lnTo>
                        <a:pt x="9" y="30"/>
                      </a:lnTo>
                      <a:lnTo>
                        <a:pt x="10" y="29"/>
                      </a:lnTo>
                      <a:lnTo>
                        <a:pt x="8" y="23"/>
                      </a:lnTo>
                      <a:lnTo>
                        <a:pt x="8" y="20"/>
                      </a:lnTo>
                      <a:lnTo>
                        <a:pt x="5" y="16"/>
                      </a:lnTo>
                      <a:lnTo>
                        <a:pt x="5" y="15"/>
                      </a:lnTo>
                      <a:lnTo>
                        <a:pt x="2" y="12"/>
                      </a:lnTo>
                      <a:lnTo>
                        <a:pt x="0" y="8"/>
                      </a:lnTo>
                      <a:lnTo>
                        <a:pt x="0" y="4"/>
                      </a:lnTo>
                      <a:lnTo>
                        <a:pt x="0" y="2"/>
                      </a:lnTo>
                      <a:lnTo>
                        <a:pt x="3" y="0"/>
                      </a:lnTo>
                      <a:lnTo>
                        <a:pt x="5" y="0"/>
                      </a:lnTo>
                      <a:lnTo>
                        <a:pt x="12" y="16"/>
                      </a:lnTo>
                      <a:lnTo>
                        <a:pt x="13" y="18"/>
                      </a:lnTo>
                      <a:lnTo>
                        <a:pt x="15" y="23"/>
                      </a:lnTo>
                      <a:lnTo>
                        <a:pt x="19" y="2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1" name="Freeform 1320">
                  <a:extLst>
                    <a:ext uri="{FF2B5EF4-FFF2-40B4-BE49-F238E27FC236}">
                      <a16:creationId xmlns:a16="http://schemas.microsoft.com/office/drawing/2014/main" id="{6E4DBAB3-219C-DBFA-AE09-345F73D9E85B}"/>
                    </a:ext>
                  </a:extLst>
                </p:cNvPr>
                <p:cNvSpPr>
                  <a:spLocks/>
                </p:cNvSpPr>
                <p:nvPr/>
              </p:nvSpPr>
              <p:spPr bwMode="auto">
                <a:xfrm>
                  <a:off x="5303838" y="5172076"/>
                  <a:ext cx="36513" cy="104775"/>
                </a:xfrm>
                <a:custGeom>
                  <a:avLst/>
                  <a:gdLst/>
                  <a:ahLst/>
                  <a:cxnLst>
                    <a:cxn ang="0">
                      <a:pos x="19" y="23"/>
                    </a:cxn>
                    <a:cxn ang="0">
                      <a:pos x="16" y="23"/>
                    </a:cxn>
                    <a:cxn ang="0">
                      <a:pos x="16" y="24"/>
                    </a:cxn>
                    <a:cxn ang="0">
                      <a:pos x="15" y="29"/>
                    </a:cxn>
                    <a:cxn ang="0">
                      <a:pos x="15" y="40"/>
                    </a:cxn>
                    <a:cxn ang="0">
                      <a:pos x="16" y="53"/>
                    </a:cxn>
                    <a:cxn ang="0">
                      <a:pos x="20" y="59"/>
                    </a:cxn>
                    <a:cxn ang="0">
                      <a:pos x="21" y="62"/>
                    </a:cxn>
                    <a:cxn ang="0">
                      <a:pos x="23" y="65"/>
                    </a:cxn>
                    <a:cxn ang="0">
                      <a:pos x="23" y="66"/>
                    </a:cxn>
                    <a:cxn ang="0">
                      <a:pos x="21" y="66"/>
                    </a:cxn>
                    <a:cxn ang="0">
                      <a:pos x="18" y="66"/>
                    </a:cxn>
                    <a:cxn ang="0">
                      <a:pos x="8" y="50"/>
                    </a:cxn>
                    <a:cxn ang="0">
                      <a:pos x="8" y="44"/>
                    </a:cxn>
                    <a:cxn ang="0">
                      <a:pos x="7" y="43"/>
                    </a:cxn>
                    <a:cxn ang="0">
                      <a:pos x="4" y="33"/>
                    </a:cxn>
                    <a:cxn ang="0">
                      <a:pos x="4" y="33"/>
                    </a:cxn>
                    <a:cxn ang="0">
                      <a:pos x="4" y="31"/>
                    </a:cxn>
                    <a:cxn ang="0">
                      <a:pos x="7" y="31"/>
                    </a:cxn>
                    <a:cxn ang="0">
                      <a:pos x="9" y="30"/>
                    </a:cxn>
                    <a:cxn ang="0">
                      <a:pos x="10" y="29"/>
                    </a:cxn>
                    <a:cxn ang="0">
                      <a:pos x="8" y="23"/>
                    </a:cxn>
                    <a:cxn ang="0">
                      <a:pos x="8" y="20"/>
                    </a:cxn>
                    <a:cxn ang="0">
                      <a:pos x="5" y="16"/>
                    </a:cxn>
                    <a:cxn ang="0">
                      <a:pos x="5" y="15"/>
                    </a:cxn>
                    <a:cxn ang="0">
                      <a:pos x="2" y="12"/>
                    </a:cxn>
                    <a:cxn ang="0">
                      <a:pos x="0" y="8"/>
                    </a:cxn>
                    <a:cxn ang="0">
                      <a:pos x="0" y="4"/>
                    </a:cxn>
                    <a:cxn ang="0">
                      <a:pos x="0" y="2"/>
                    </a:cxn>
                    <a:cxn ang="0">
                      <a:pos x="3" y="0"/>
                    </a:cxn>
                    <a:cxn ang="0">
                      <a:pos x="5" y="0"/>
                    </a:cxn>
                    <a:cxn ang="0">
                      <a:pos x="12" y="16"/>
                    </a:cxn>
                    <a:cxn ang="0">
                      <a:pos x="13" y="18"/>
                    </a:cxn>
                    <a:cxn ang="0">
                      <a:pos x="15" y="23"/>
                    </a:cxn>
                    <a:cxn ang="0">
                      <a:pos x="19" y="23"/>
                    </a:cxn>
                  </a:cxnLst>
                  <a:rect l="0" t="0" r="r" b="b"/>
                  <a:pathLst>
                    <a:path w="23" h="66">
                      <a:moveTo>
                        <a:pt x="19" y="23"/>
                      </a:moveTo>
                      <a:lnTo>
                        <a:pt x="16" y="23"/>
                      </a:lnTo>
                      <a:lnTo>
                        <a:pt x="16" y="24"/>
                      </a:lnTo>
                      <a:lnTo>
                        <a:pt x="15" y="29"/>
                      </a:lnTo>
                      <a:lnTo>
                        <a:pt x="15" y="40"/>
                      </a:lnTo>
                      <a:lnTo>
                        <a:pt x="16" y="53"/>
                      </a:lnTo>
                      <a:lnTo>
                        <a:pt x="20" y="59"/>
                      </a:lnTo>
                      <a:lnTo>
                        <a:pt x="21" y="62"/>
                      </a:lnTo>
                      <a:lnTo>
                        <a:pt x="23" y="65"/>
                      </a:lnTo>
                      <a:lnTo>
                        <a:pt x="23" y="66"/>
                      </a:lnTo>
                      <a:lnTo>
                        <a:pt x="21" y="66"/>
                      </a:lnTo>
                      <a:lnTo>
                        <a:pt x="18" y="66"/>
                      </a:lnTo>
                      <a:lnTo>
                        <a:pt x="8" y="50"/>
                      </a:lnTo>
                      <a:lnTo>
                        <a:pt x="8" y="44"/>
                      </a:lnTo>
                      <a:lnTo>
                        <a:pt x="7" y="43"/>
                      </a:lnTo>
                      <a:lnTo>
                        <a:pt x="4" y="33"/>
                      </a:lnTo>
                      <a:lnTo>
                        <a:pt x="4" y="33"/>
                      </a:lnTo>
                      <a:lnTo>
                        <a:pt x="4" y="31"/>
                      </a:lnTo>
                      <a:lnTo>
                        <a:pt x="7" y="31"/>
                      </a:lnTo>
                      <a:lnTo>
                        <a:pt x="9" y="30"/>
                      </a:lnTo>
                      <a:lnTo>
                        <a:pt x="10" y="29"/>
                      </a:lnTo>
                      <a:lnTo>
                        <a:pt x="8" y="23"/>
                      </a:lnTo>
                      <a:lnTo>
                        <a:pt x="8" y="20"/>
                      </a:lnTo>
                      <a:lnTo>
                        <a:pt x="5" y="16"/>
                      </a:lnTo>
                      <a:lnTo>
                        <a:pt x="5" y="15"/>
                      </a:lnTo>
                      <a:lnTo>
                        <a:pt x="2" y="12"/>
                      </a:lnTo>
                      <a:lnTo>
                        <a:pt x="0" y="8"/>
                      </a:lnTo>
                      <a:lnTo>
                        <a:pt x="0" y="4"/>
                      </a:lnTo>
                      <a:lnTo>
                        <a:pt x="0" y="2"/>
                      </a:lnTo>
                      <a:lnTo>
                        <a:pt x="3" y="0"/>
                      </a:lnTo>
                      <a:lnTo>
                        <a:pt x="5" y="0"/>
                      </a:lnTo>
                      <a:lnTo>
                        <a:pt x="12" y="16"/>
                      </a:lnTo>
                      <a:lnTo>
                        <a:pt x="13" y="18"/>
                      </a:lnTo>
                      <a:lnTo>
                        <a:pt x="15" y="23"/>
                      </a:lnTo>
                      <a:lnTo>
                        <a:pt x="19" y="2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2" name="Freeform 1321">
                  <a:extLst>
                    <a:ext uri="{FF2B5EF4-FFF2-40B4-BE49-F238E27FC236}">
                      <a16:creationId xmlns:a16="http://schemas.microsoft.com/office/drawing/2014/main" id="{93AE2AA5-A85A-95C7-EA62-527E772B7D2C}"/>
                    </a:ext>
                  </a:extLst>
                </p:cNvPr>
                <p:cNvSpPr>
                  <a:spLocks/>
                </p:cNvSpPr>
                <p:nvPr/>
              </p:nvSpPr>
              <p:spPr bwMode="auto">
                <a:xfrm>
                  <a:off x="5303838" y="5172076"/>
                  <a:ext cx="36513" cy="104775"/>
                </a:xfrm>
                <a:custGeom>
                  <a:avLst/>
                  <a:gdLst/>
                  <a:ahLst/>
                  <a:cxnLst>
                    <a:cxn ang="0">
                      <a:pos x="19" y="23"/>
                    </a:cxn>
                    <a:cxn ang="0">
                      <a:pos x="16" y="23"/>
                    </a:cxn>
                    <a:cxn ang="0">
                      <a:pos x="16" y="24"/>
                    </a:cxn>
                    <a:cxn ang="0">
                      <a:pos x="15" y="29"/>
                    </a:cxn>
                    <a:cxn ang="0">
                      <a:pos x="15" y="40"/>
                    </a:cxn>
                    <a:cxn ang="0">
                      <a:pos x="16" y="53"/>
                    </a:cxn>
                    <a:cxn ang="0">
                      <a:pos x="20" y="59"/>
                    </a:cxn>
                    <a:cxn ang="0">
                      <a:pos x="21" y="62"/>
                    </a:cxn>
                    <a:cxn ang="0">
                      <a:pos x="23" y="65"/>
                    </a:cxn>
                    <a:cxn ang="0">
                      <a:pos x="23" y="66"/>
                    </a:cxn>
                    <a:cxn ang="0">
                      <a:pos x="21" y="66"/>
                    </a:cxn>
                    <a:cxn ang="0">
                      <a:pos x="18" y="66"/>
                    </a:cxn>
                    <a:cxn ang="0">
                      <a:pos x="8" y="50"/>
                    </a:cxn>
                    <a:cxn ang="0">
                      <a:pos x="8" y="44"/>
                    </a:cxn>
                    <a:cxn ang="0">
                      <a:pos x="7" y="43"/>
                    </a:cxn>
                    <a:cxn ang="0">
                      <a:pos x="4" y="33"/>
                    </a:cxn>
                    <a:cxn ang="0">
                      <a:pos x="4" y="33"/>
                    </a:cxn>
                    <a:cxn ang="0">
                      <a:pos x="4" y="31"/>
                    </a:cxn>
                    <a:cxn ang="0">
                      <a:pos x="7" y="31"/>
                    </a:cxn>
                    <a:cxn ang="0">
                      <a:pos x="9" y="30"/>
                    </a:cxn>
                    <a:cxn ang="0">
                      <a:pos x="10" y="29"/>
                    </a:cxn>
                    <a:cxn ang="0">
                      <a:pos x="8" y="23"/>
                    </a:cxn>
                    <a:cxn ang="0">
                      <a:pos x="8" y="20"/>
                    </a:cxn>
                    <a:cxn ang="0">
                      <a:pos x="5" y="16"/>
                    </a:cxn>
                    <a:cxn ang="0">
                      <a:pos x="5" y="15"/>
                    </a:cxn>
                    <a:cxn ang="0">
                      <a:pos x="2" y="12"/>
                    </a:cxn>
                    <a:cxn ang="0">
                      <a:pos x="0" y="8"/>
                    </a:cxn>
                    <a:cxn ang="0">
                      <a:pos x="0" y="4"/>
                    </a:cxn>
                    <a:cxn ang="0">
                      <a:pos x="0" y="2"/>
                    </a:cxn>
                    <a:cxn ang="0">
                      <a:pos x="3" y="0"/>
                    </a:cxn>
                    <a:cxn ang="0">
                      <a:pos x="5" y="0"/>
                    </a:cxn>
                    <a:cxn ang="0">
                      <a:pos x="12" y="16"/>
                    </a:cxn>
                    <a:cxn ang="0">
                      <a:pos x="13" y="18"/>
                    </a:cxn>
                    <a:cxn ang="0">
                      <a:pos x="15" y="23"/>
                    </a:cxn>
                    <a:cxn ang="0">
                      <a:pos x="19" y="23"/>
                    </a:cxn>
                  </a:cxnLst>
                  <a:rect l="0" t="0" r="r" b="b"/>
                  <a:pathLst>
                    <a:path w="23" h="66">
                      <a:moveTo>
                        <a:pt x="19" y="23"/>
                      </a:moveTo>
                      <a:lnTo>
                        <a:pt x="16" y="23"/>
                      </a:lnTo>
                      <a:lnTo>
                        <a:pt x="16" y="24"/>
                      </a:lnTo>
                      <a:lnTo>
                        <a:pt x="15" y="29"/>
                      </a:lnTo>
                      <a:lnTo>
                        <a:pt x="15" y="40"/>
                      </a:lnTo>
                      <a:lnTo>
                        <a:pt x="16" y="53"/>
                      </a:lnTo>
                      <a:lnTo>
                        <a:pt x="20" y="59"/>
                      </a:lnTo>
                      <a:lnTo>
                        <a:pt x="21" y="62"/>
                      </a:lnTo>
                      <a:lnTo>
                        <a:pt x="23" y="65"/>
                      </a:lnTo>
                      <a:lnTo>
                        <a:pt x="23" y="66"/>
                      </a:lnTo>
                      <a:lnTo>
                        <a:pt x="21" y="66"/>
                      </a:lnTo>
                      <a:lnTo>
                        <a:pt x="18" y="66"/>
                      </a:lnTo>
                      <a:lnTo>
                        <a:pt x="8" y="50"/>
                      </a:lnTo>
                      <a:lnTo>
                        <a:pt x="8" y="44"/>
                      </a:lnTo>
                      <a:lnTo>
                        <a:pt x="7" y="43"/>
                      </a:lnTo>
                      <a:lnTo>
                        <a:pt x="4" y="33"/>
                      </a:lnTo>
                      <a:lnTo>
                        <a:pt x="4" y="33"/>
                      </a:lnTo>
                      <a:lnTo>
                        <a:pt x="4" y="31"/>
                      </a:lnTo>
                      <a:lnTo>
                        <a:pt x="7" y="31"/>
                      </a:lnTo>
                      <a:lnTo>
                        <a:pt x="9" y="30"/>
                      </a:lnTo>
                      <a:lnTo>
                        <a:pt x="10" y="29"/>
                      </a:lnTo>
                      <a:lnTo>
                        <a:pt x="8" y="23"/>
                      </a:lnTo>
                      <a:lnTo>
                        <a:pt x="8" y="20"/>
                      </a:lnTo>
                      <a:lnTo>
                        <a:pt x="5" y="16"/>
                      </a:lnTo>
                      <a:lnTo>
                        <a:pt x="5" y="15"/>
                      </a:lnTo>
                      <a:lnTo>
                        <a:pt x="2" y="12"/>
                      </a:lnTo>
                      <a:lnTo>
                        <a:pt x="0" y="8"/>
                      </a:lnTo>
                      <a:lnTo>
                        <a:pt x="0" y="4"/>
                      </a:lnTo>
                      <a:lnTo>
                        <a:pt x="0" y="2"/>
                      </a:lnTo>
                      <a:lnTo>
                        <a:pt x="3" y="0"/>
                      </a:lnTo>
                      <a:lnTo>
                        <a:pt x="5" y="0"/>
                      </a:lnTo>
                      <a:lnTo>
                        <a:pt x="12" y="16"/>
                      </a:lnTo>
                      <a:lnTo>
                        <a:pt x="13" y="18"/>
                      </a:lnTo>
                      <a:lnTo>
                        <a:pt x="15" y="23"/>
                      </a:lnTo>
                      <a:lnTo>
                        <a:pt x="19" y="2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3" name="Freeform 1322">
                  <a:extLst>
                    <a:ext uri="{FF2B5EF4-FFF2-40B4-BE49-F238E27FC236}">
                      <a16:creationId xmlns:a16="http://schemas.microsoft.com/office/drawing/2014/main" id="{6BA24072-376E-0CE3-1B5F-8C3ECB4FA4DB}"/>
                    </a:ext>
                  </a:extLst>
                </p:cNvPr>
                <p:cNvSpPr>
                  <a:spLocks/>
                </p:cNvSpPr>
                <p:nvPr/>
              </p:nvSpPr>
              <p:spPr bwMode="auto">
                <a:xfrm>
                  <a:off x="5303838" y="5172076"/>
                  <a:ext cx="36513" cy="104775"/>
                </a:xfrm>
                <a:custGeom>
                  <a:avLst/>
                  <a:gdLst/>
                  <a:ahLst/>
                  <a:cxnLst>
                    <a:cxn ang="0">
                      <a:pos x="19" y="23"/>
                    </a:cxn>
                    <a:cxn ang="0">
                      <a:pos x="16" y="23"/>
                    </a:cxn>
                    <a:cxn ang="0">
                      <a:pos x="16" y="24"/>
                    </a:cxn>
                    <a:cxn ang="0">
                      <a:pos x="15" y="29"/>
                    </a:cxn>
                    <a:cxn ang="0">
                      <a:pos x="15" y="40"/>
                    </a:cxn>
                    <a:cxn ang="0">
                      <a:pos x="16" y="53"/>
                    </a:cxn>
                    <a:cxn ang="0">
                      <a:pos x="20" y="59"/>
                    </a:cxn>
                    <a:cxn ang="0">
                      <a:pos x="21" y="62"/>
                    </a:cxn>
                    <a:cxn ang="0">
                      <a:pos x="23" y="65"/>
                    </a:cxn>
                    <a:cxn ang="0">
                      <a:pos x="23" y="66"/>
                    </a:cxn>
                    <a:cxn ang="0">
                      <a:pos x="21" y="66"/>
                    </a:cxn>
                    <a:cxn ang="0">
                      <a:pos x="18" y="66"/>
                    </a:cxn>
                    <a:cxn ang="0">
                      <a:pos x="8" y="50"/>
                    </a:cxn>
                    <a:cxn ang="0">
                      <a:pos x="8" y="44"/>
                    </a:cxn>
                    <a:cxn ang="0">
                      <a:pos x="7" y="43"/>
                    </a:cxn>
                    <a:cxn ang="0">
                      <a:pos x="4" y="33"/>
                    </a:cxn>
                    <a:cxn ang="0">
                      <a:pos x="4" y="33"/>
                    </a:cxn>
                    <a:cxn ang="0">
                      <a:pos x="4" y="31"/>
                    </a:cxn>
                    <a:cxn ang="0">
                      <a:pos x="7" y="31"/>
                    </a:cxn>
                    <a:cxn ang="0">
                      <a:pos x="9" y="30"/>
                    </a:cxn>
                    <a:cxn ang="0">
                      <a:pos x="10" y="29"/>
                    </a:cxn>
                    <a:cxn ang="0">
                      <a:pos x="8" y="23"/>
                    </a:cxn>
                    <a:cxn ang="0">
                      <a:pos x="8" y="20"/>
                    </a:cxn>
                    <a:cxn ang="0">
                      <a:pos x="5" y="16"/>
                    </a:cxn>
                    <a:cxn ang="0">
                      <a:pos x="5" y="15"/>
                    </a:cxn>
                    <a:cxn ang="0">
                      <a:pos x="2" y="12"/>
                    </a:cxn>
                    <a:cxn ang="0">
                      <a:pos x="0" y="8"/>
                    </a:cxn>
                    <a:cxn ang="0">
                      <a:pos x="0" y="4"/>
                    </a:cxn>
                    <a:cxn ang="0">
                      <a:pos x="0" y="2"/>
                    </a:cxn>
                    <a:cxn ang="0">
                      <a:pos x="3" y="0"/>
                    </a:cxn>
                    <a:cxn ang="0">
                      <a:pos x="5" y="0"/>
                    </a:cxn>
                    <a:cxn ang="0">
                      <a:pos x="12" y="16"/>
                    </a:cxn>
                    <a:cxn ang="0">
                      <a:pos x="13" y="18"/>
                    </a:cxn>
                    <a:cxn ang="0">
                      <a:pos x="15" y="23"/>
                    </a:cxn>
                    <a:cxn ang="0">
                      <a:pos x="19" y="23"/>
                    </a:cxn>
                  </a:cxnLst>
                  <a:rect l="0" t="0" r="r" b="b"/>
                  <a:pathLst>
                    <a:path w="23" h="66">
                      <a:moveTo>
                        <a:pt x="19" y="23"/>
                      </a:moveTo>
                      <a:lnTo>
                        <a:pt x="16" y="23"/>
                      </a:lnTo>
                      <a:lnTo>
                        <a:pt x="16" y="24"/>
                      </a:lnTo>
                      <a:lnTo>
                        <a:pt x="15" y="29"/>
                      </a:lnTo>
                      <a:lnTo>
                        <a:pt x="15" y="40"/>
                      </a:lnTo>
                      <a:lnTo>
                        <a:pt x="16" y="53"/>
                      </a:lnTo>
                      <a:lnTo>
                        <a:pt x="20" y="59"/>
                      </a:lnTo>
                      <a:lnTo>
                        <a:pt x="21" y="62"/>
                      </a:lnTo>
                      <a:lnTo>
                        <a:pt x="23" y="65"/>
                      </a:lnTo>
                      <a:lnTo>
                        <a:pt x="23" y="66"/>
                      </a:lnTo>
                      <a:lnTo>
                        <a:pt x="21" y="66"/>
                      </a:lnTo>
                      <a:lnTo>
                        <a:pt x="18" y="66"/>
                      </a:lnTo>
                      <a:lnTo>
                        <a:pt x="8" y="50"/>
                      </a:lnTo>
                      <a:lnTo>
                        <a:pt x="8" y="44"/>
                      </a:lnTo>
                      <a:lnTo>
                        <a:pt x="7" y="43"/>
                      </a:lnTo>
                      <a:lnTo>
                        <a:pt x="4" y="33"/>
                      </a:lnTo>
                      <a:lnTo>
                        <a:pt x="4" y="33"/>
                      </a:lnTo>
                      <a:lnTo>
                        <a:pt x="4" y="31"/>
                      </a:lnTo>
                      <a:lnTo>
                        <a:pt x="7" y="31"/>
                      </a:lnTo>
                      <a:lnTo>
                        <a:pt x="9" y="30"/>
                      </a:lnTo>
                      <a:lnTo>
                        <a:pt x="10" y="29"/>
                      </a:lnTo>
                      <a:lnTo>
                        <a:pt x="8" y="23"/>
                      </a:lnTo>
                      <a:lnTo>
                        <a:pt x="8" y="20"/>
                      </a:lnTo>
                      <a:lnTo>
                        <a:pt x="5" y="16"/>
                      </a:lnTo>
                      <a:lnTo>
                        <a:pt x="5" y="15"/>
                      </a:lnTo>
                      <a:lnTo>
                        <a:pt x="2" y="12"/>
                      </a:lnTo>
                      <a:lnTo>
                        <a:pt x="0" y="8"/>
                      </a:lnTo>
                      <a:lnTo>
                        <a:pt x="0" y="4"/>
                      </a:lnTo>
                      <a:lnTo>
                        <a:pt x="0" y="2"/>
                      </a:lnTo>
                      <a:lnTo>
                        <a:pt x="3" y="0"/>
                      </a:lnTo>
                      <a:lnTo>
                        <a:pt x="5" y="0"/>
                      </a:lnTo>
                      <a:lnTo>
                        <a:pt x="12" y="16"/>
                      </a:lnTo>
                      <a:lnTo>
                        <a:pt x="13" y="18"/>
                      </a:lnTo>
                      <a:lnTo>
                        <a:pt x="15" y="23"/>
                      </a:lnTo>
                      <a:lnTo>
                        <a:pt x="19" y="2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4" name="Freeform 1323">
                  <a:extLst>
                    <a:ext uri="{FF2B5EF4-FFF2-40B4-BE49-F238E27FC236}">
                      <a16:creationId xmlns:a16="http://schemas.microsoft.com/office/drawing/2014/main" id="{6B22873A-D602-4CF9-4C31-D5DF4E678AE0}"/>
                    </a:ext>
                  </a:extLst>
                </p:cNvPr>
                <p:cNvSpPr>
                  <a:spLocks/>
                </p:cNvSpPr>
                <p:nvPr/>
              </p:nvSpPr>
              <p:spPr bwMode="auto">
                <a:xfrm>
                  <a:off x="5310188" y="5264151"/>
                  <a:ext cx="14288" cy="22225"/>
                </a:xfrm>
                <a:custGeom>
                  <a:avLst/>
                  <a:gdLst/>
                  <a:ahLst/>
                  <a:cxnLst>
                    <a:cxn ang="0">
                      <a:pos x="3" y="14"/>
                    </a:cxn>
                    <a:cxn ang="0">
                      <a:pos x="4" y="7"/>
                    </a:cxn>
                    <a:cxn ang="0">
                      <a:pos x="3" y="6"/>
                    </a:cxn>
                    <a:cxn ang="0">
                      <a:pos x="1" y="3"/>
                    </a:cxn>
                    <a:cxn ang="0">
                      <a:pos x="0" y="0"/>
                    </a:cxn>
                    <a:cxn ang="0">
                      <a:pos x="1" y="0"/>
                    </a:cxn>
                    <a:cxn ang="0">
                      <a:pos x="4" y="0"/>
                    </a:cxn>
                    <a:cxn ang="0">
                      <a:pos x="6" y="2"/>
                    </a:cxn>
                    <a:cxn ang="0">
                      <a:pos x="9" y="9"/>
                    </a:cxn>
                    <a:cxn ang="0">
                      <a:pos x="9" y="13"/>
                    </a:cxn>
                    <a:cxn ang="0">
                      <a:pos x="3" y="14"/>
                    </a:cxn>
                  </a:cxnLst>
                  <a:rect l="0" t="0" r="r" b="b"/>
                  <a:pathLst>
                    <a:path w="9" h="14">
                      <a:moveTo>
                        <a:pt x="3" y="14"/>
                      </a:moveTo>
                      <a:lnTo>
                        <a:pt x="4" y="7"/>
                      </a:lnTo>
                      <a:lnTo>
                        <a:pt x="3" y="6"/>
                      </a:lnTo>
                      <a:lnTo>
                        <a:pt x="1" y="3"/>
                      </a:lnTo>
                      <a:lnTo>
                        <a:pt x="0" y="0"/>
                      </a:lnTo>
                      <a:lnTo>
                        <a:pt x="1" y="0"/>
                      </a:lnTo>
                      <a:lnTo>
                        <a:pt x="4" y="0"/>
                      </a:lnTo>
                      <a:lnTo>
                        <a:pt x="6" y="2"/>
                      </a:lnTo>
                      <a:lnTo>
                        <a:pt x="9" y="9"/>
                      </a:lnTo>
                      <a:lnTo>
                        <a:pt x="9" y="13"/>
                      </a:lnTo>
                      <a:lnTo>
                        <a:pt x="3" y="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5" name="Freeform 1324">
                  <a:extLst>
                    <a:ext uri="{FF2B5EF4-FFF2-40B4-BE49-F238E27FC236}">
                      <a16:creationId xmlns:a16="http://schemas.microsoft.com/office/drawing/2014/main" id="{B2EEE807-0063-6B83-A3D1-BB988013B145}"/>
                    </a:ext>
                  </a:extLst>
                </p:cNvPr>
                <p:cNvSpPr>
                  <a:spLocks/>
                </p:cNvSpPr>
                <p:nvPr/>
              </p:nvSpPr>
              <p:spPr bwMode="auto">
                <a:xfrm>
                  <a:off x="5310188" y="5264151"/>
                  <a:ext cx="14288" cy="22225"/>
                </a:xfrm>
                <a:custGeom>
                  <a:avLst/>
                  <a:gdLst/>
                  <a:ahLst/>
                  <a:cxnLst>
                    <a:cxn ang="0">
                      <a:pos x="3" y="14"/>
                    </a:cxn>
                    <a:cxn ang="0">
                      <a:pos x="4" y="7"/>
                    </a:cxn>
                    <a:cxn ang="0">
                      <a:pos x="3" y="6"/>
                    </a:cxn>
                    <a:cxn ang="0">
                      <a:pos x="1" y="3"/>
                    </a:cxn>
                    <a:cxn ang="0">
                      <a:pos x="0" y="0"/>
                    </a:cxn>
                    <a:cxn ang="0">
                      <a:pos x="1" y="0"/>
                    </a:cxn>
                    <a:cxn ang="0">
                      <a:pos x="4" y="0"/>
                    </a:cxn>
                    <a:cxn ang="0">
                      <a:pos x="6" y="2"/>
                    </a:cxn>
                    <a:cxn ang="0">
                      <a:pos x="9" y="9"/>
                    </a:cxn>
                    <a:cxn ang="0">
                      <a:pos x="9" y="13"/>
                    </a:cxn>
                    <a:cxn ang="0">
                      <a:pos x="3" y="14"/>
                    </a:cxn>
                  </a:cxnLst>
                  <a:rect l="0" t="0" r="r" b="b"/>
                  <a:pathLst>
                    <a:path w="9" h="14">
                      <a:moveTo>
                        <a:pt x="3" y="14"/>
                      </a:moveTo>
                      <a:lnTo>
                        <a:pt x="4" y="7"/>
                      </a:lnTo>
                      <a:lnTo>
                        <a:pt x="3" y="6"/>
                      </a:lnTo>
                      <a:lnTo>
                        <a:pt x="1" y="3"/>
                      </a:lnTo>
                      <a:lnTo>
                        <a:pt x="0" y="0"/>
                      </a:lnTo>
                      <a:lnTo>
                        <a:pt x="1" y="0"/>
                      </a:lnTo>
                      <a:lnTo>
                        <a:pt x="4" y="0"/>
                      </a:lnTo>
                      <a:lnTo>
                        <a:pt x="6" y="2"/>
                      </a:lnTo>
                      <a:lnTo>
                        <a:pt x="9" y="9"/>
                      </a:lnTo>
                      <a:lnTo>
                        <a:pt x="9" y="13"/>
                      </a:lnTo>
                      <a:lnTo>
                        <a:pt x="3" y="1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6" name="Freeform 1325">
                  <a:extLst>
                    <a:ext uri="{FF2B5EF4-FFF2-40B4-BE49-F238E27FC236}">
                      <a16:creationId xmlns:a16="http://schemas.microsoft.com/office/drawing/2014/main" id="{FCC9A146-A54D-548E-EE1C-EEF4AA138273}"/>
                    </a:ext>
                  </a:extLst>
                </p:cNvPr>
                <p:cNvSpPr>
                  <a:spLocks/>
                </p:cNvSpPr>
                <p:nvPr/>
              </p:nvSpPr>
              <p:spPr bwMode="auto">
                <a:xfrm>
                  <a:off x="5310188" y="5264151"/>
                  <a:ext cx="14288" cy="22225"/>
                </a:xfrm>
                <a:custGeom>
                  <a:avLst/>
                  <a:gdLst/>
                  <a:ahLst/>
                  <a:cxnLst>
                    <a:cxn ang="0">
                      <a:pos x="3" y="14"/>
                    </a:cxn>
                    <a:cxn ang="0">
                      <a:pos x="4" y="7"/>
                    </a:cxn>
                    <a:cxn ang="0">
                      <a:pos x="3" y="6"/>
                    </a:cxn>
                    <a:cxn ang="0">
                      <a:pos x="1" y="3"/>
                    </a:cxn>
                    <a:cxn ang="0">
                      <a:pos x="0" y="0"/>
                    </a:cxn>
                    <a:cxn ang="0">
                      <a:pos x="1" y="0"/>
                    </a:cxn>
                    <a:cxn ang="0">
                      <a:pos x="4" y="0"/>
                    </a:cxn>
                    <a:cxn ang="0">
                      <a:pos x="6" y="2"/>
                    </a:cxn>
                    <a:cxn ang="0">
                      <a:pos x="9" y="9"/>
                    </a:cxn>
                    <a:cxn ang="0">
                      <a:pos x="9" y="13"/>
                    </a:cxn>
                    <a:cxn ang="0">
                      <a:pos x="3" y="14"/>
                    </a:cxn>
                  </a:cxnLst>
                  <a:rect l="0" t="0" r="r" b="b"/>
                  <a:pathLst>
                    <a:path w="9" h="14">
                      <a:moveTo>
                        <a:pt x="3" y="14"/>
                      </a:moveTo>
                      <a:lnTo>
                        <a:pt x="4" y="7"/>
                      </a:lnTo>
                      <a:lnTo>
                        <a:pt x="3" y="6"/>
                      </a:lnTo>
                      <a:lnTo>
                        <a:pt x="1" y="3"/>
                      </a:lnTo>
                      <a:lnTo>
                        <a:pt x="0" y="0"/>
                      </a:lnTo>
                      <a:lnTo>
                        <a:pt x="1" y="0"/>
                      </a:lnTo>
                      <a:lnTo>
                        <a:pt x="4" y="0"/>
                      </a:lnTo>
                      <a:lnTo>
                        <a:pt x="6" y="2"/>
                      </a:lnTo>
                      <a:lnTo>
                        <a:pt x="9" y="9"/>
                      </a:lnTo>
                      <a:lnTo>
                        <a:pt x="9" y="13"/>
                      </a:lnTo>
                      <a:lnTo>
                        <a:pt x="3" y="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7" name="Freeform 1326">
                  <a:extLst>
                    <a:ext uri="{FF2B5EF4-FFF2-40B4-BE49-F238E27FC236}">
                      <a16:creationId xmlns:a16="http://schemas.microsoft.com/office/drawing/2014/main" id="{56E2EE27-B5F6-CE68-6EB3-86AF2357A624}"/>
                    </a:ext>
                  </a:extLst>
                </p:cNvPr>
                <p:cNvSpPr>
                  <a:spLocks/>
                </p:cNvSpPr>
                <p:nvPr/>
              </p:nvSpPr>
              <p:spPr bwMode="auto">
                <a:xfrm>
                  <a:off x="5310188" y="5264151"/>
                  <a:ext cx="14288" cy="22225"/>
                </a:xfrm>
                <a:custGeom>
                  <a:avLst/>
                  <a:gdLst/>
                  <a:ahLst/>
                  <a:cxnLst>
                    <a:cxn ang="0">
                      <a:pos x="3" y="14"/>
                    </a:cxn>
                    <a:cxn ang="0">
                      <a:pos x="4" y="7"/>
                    </a:cxn>
                    <a:cxn ang="0">
                      <a:pos x="3" y="6"/>
                    </a:cxn>
                    <a:cxn ang="0">
                      <a:pos x="1" y="3"/>
                    </a:cxn>
                    <a:cxn ang="0">
                      <a:pos x="0" y="0"/>
                    </a:cxn>
                    <a:cxn ang="0">
                      <a:pos x="1" y="0"/>
                    </a:cxn>
                    <a:cxn ang="0">
                      <a:pos x="4" y="0"/>
                    </a:cxn>
                    <a:cxn ang="0">
                      <a:pos x="6" y="2"/>
                    </a:cxn>
                    <a:cxn ang="0">
                      <a:pos x="9" y="9"/>
                    </a:cxn>
                    <a:cxn ang="0">
                      <a:pos x="9" y="13"/>
                    </a:cxn>
                    <a:cxn ang="0">
                      <a:pos x="3" y="14"/>
                    </a:cxn>
                  </a:cxnLst>
                  <a:rect l="0" t="0" r="r" b="b"/>
                  <a:pathLst>
                    <a:path w="9" h="14">
                      <a:moveTo>
                        <a:pt x="3" y="14"/>
                      </a:moveTo>
                      <a:lnTo>
                        <a:pt x="4" y="7"/>
                      </a:lnTo>
                      <a:lnTo>
                        <a:pt x="3" y="6"/>
                      </a:lnTo>
                      <a:lnTo>
                        <a:pt x="1" y="3"/>
                      </a:lnTo>
                      <a:lnTo>
                        <a:pt x="0" y="0"/>
                      </a:lnTo>
                      <a:lnTo>
                        <a:pt x="1" y="0"/>
                      </a:lnTo>
                      <a:lnTo>
                        <a:pt x="4" y="0"/>
                      </a:lnTo>
                      <a:lnTo>
                        <a:pt x="6" y="2"/>
                      </a:lnTo>
                      <a:lnTo>
                        <a:pt x="9" y="9"/>
                      </a:lnTo>
                      <a:lnTo>
                        <a:pt x="9" y="13"/>
                      </a:lnTo>
                      <a:lnTo>
                        <a:pt x="3" y="1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8" name="Freeform 1327">
                  <a:extLst>
                    <a:ext uri="{FF2B5EF4-FFF2-40B4-BE49-F238E27FC236}">
                      <a16:creationId xmlns:a16="http://schemas.microsoft.com/office/drawing/2014/main" id="{3E14B54C-FCCC-2316-DC05-64D3F2BEDB98}"/>
                    </a:ext>
                  </a:extLst>
                </p:cNvPr>
                <p:cNvSpPr>
                  <a:spLocks/>
                </p:cNvSpPr>
                <p:nvPr/>
              </p:nvSpPr>
              <p:spPr bwMode="auto">
                <a:xfrm>
                  <a:off x="5359401" y="5233988"/>
                  <a:ext cx="22225" cy="22225"/>
                </a:xfrm>
                <a:custGeom>
                  <a:avLst/>
                  <a:gdLst/>
                  <a:ahLst/>
                  <a:cxnLst>
                    <a:cxn ang="0">
                      <a:pos x="6" y="0"/>
                    </a:cxn>
                    <a:cxn ang="0">
                      <a:pos x="5" y="1"/>
                    </a:cxn>
                    <a:cxn ang="0">
                      <a:pos x="5" y="1"/>
                    </a:cxn>
                    <a:cxn ang="0">
                      <a:pos x="10" y="6"/>
                    </a:cxn>
                    <a:cxn ang="0">
                      <a:pos x="11" y="6"/>
                    </a:cxn>
                    <a:cxn ang="0">
                      <a:pos x="14" y="14"/>
                    </a:cxn>
                    <a:cxn ang="0">
                      <a:pos x="11" y="12"/>
                    </a:cxn>
                    <a:cxn ang="0">
                      <a:pos x="9" y="10"/>
                    </a:cxn>
                    <a:cxn ang="0">
                      <a:pos x="8" y="10"/>
                    </a:cxn>
                    <a:cxn ang="0">
                      <a:pos x="4" y="11"/>
                    </a:cxn>
                    <a:cxn ang="0">
                      <a:pos x="1" y="10"/>
                    </a:cxn>
                    <a:cxn ang="0">
                      <a:pos x="0" y="7"/>
                    </a:cxn>
                    <a:cxn ang="0">
                      <a:pos x="1" y="5"/>
                    </a:cxn>
                    <a:cxn ang="0">
                      <a:pos x="3" y="5"/>
                    </a:cxn>
                    <a:cxn ang="0">
                      <a:pos x="3" y="2"/>
                    </a:cxn>
                    <a:cxn ang="0">
                      <a:pos x="4" y="1"/>
                    </a:cxn>
                    <a:cxn ang="0">
                      <a:pos x="6" y="0"/>
                    </a:cxn>
                  </a:cxnLst>
                  <a:rect l="0" t="0" r="r" b="b"/>
                  <a:pathLst>
                    <a:path w="14" h="14">
                      <a:moveTo>
                        <a:pt x="6" y="0"/>
                      </a:moveTo>
                      <a:lnTo>
                        <a:pt x="5" y="1"/>
                      </a:lnTo>
                      <a:lnTo>
                        <a:pt x="5" y="1"/>
                      </a:lnTo>
                      <a:lnTo>
                        <a:pt x="10" y="6"/>
                      </a:lnTo>
                      <a:lnTo>
                        <a:pt x="11" y="6"/>
                      </a:lnTo>
                      <a:lnTo>
                        <a:pt x="14" y="14"/>
                      </a:lnTo>
                      <a:lnTo>
                        <a:pt x="11" y="12"/>
                      </a:lnTo>
                      <a:lnTo>
                        <a:pt x="9" y="10"/>
                      </a:lnTo>
                      <a:lnTo>
                        <a:pt x="8" y="10"/>
                      </a:lnTo>
                      <a:lnTo>
                        <a:pt x="4" y="11"/>
                      </a:lnTo>
                      <a:lnTo>
                        <a:pt x="1" y="10"/>
                      </a:lnTo>
                      <a:lnTo>
                        <a:pt x="0" y="7"/>
                      </a:lnTo>
                      <a:lnTo>
                        <a:pt x="1" y="5"/>
                      </a:lnTo>
                      <a:lnTo>
                        <a:pt x="3" y="5"/>
                      </a:lnTo>
                      <a:lnTo>
                        <a:pt x="3" y="2"/>
                      </a:lnTo>
                      <a:lnTo>
                        <a:pt x="4" y="1"/>
                      </a:lnTo>
                      <a:lnTo>
                        <a:pt x="6"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599" name="Freeform 1328">
                  <a:extLst>
                    <a:ext uri="{FF2B5EF4-FFF2-40B4-BE49-F238E27FC236}">
                      <a16:creationId xmlns:a16="http://schemas.microsoft.com/office/drawing/2014/main" id="{FF46C38A-1265-1722-357F-4FD52E740F5F}"/>
                    </a:ext>
                  </a:extLst>
                </p:cNvPr>
                <p:cNvSpPr>
                  <a:spLocks/>
                </p:cNvSpPr>
                <p:nvPr/>
              </p:nvSpPr>
              <p:spPr bwMode="auto">
                <a:xfrm>
                  <a:off x="5359401" y="5233988"/>
                  <a:ext cx="22225" cy="22225"/>
                </a:xfrm>
                <a:custGeom>
                  <a:avLst/>
                  <a:gdLst/>
                  <a:ahLst/>
                  <a:cxnLst>
                    <a:cxn ang="0">
                      <a:pos x="6" y="0"/>
                    </a:cxn>
                    <a:cxn ang="0">
                      <a:pos x="5" y="1"/>
                    </a:cxn>
                    <a:cxn ang="0">
                      <a:pos x="5" y="1"/>
                    </a:cxn>
                    <a:cxn ang="0">
                      <a:pos x="10" y="6"/>
                    </a:cxn>
                    <a:cxn ang="0">
                      <a:pos x="11" y="6"/>
                    </a:cxn>
                    <a:cxn ang="0">
                      <a:pos x="14" y="14"/>
                    </a:cxn>
                    <a:cxn ang="0">
                      <a:pos x="11" y="12"/>
                    </a:cxn>
                    <a:cxn ang="0">
                      <a:pos x="9" y="10"/>
                    </a:cxn>
                    <a:cxn ang="0">
                      <a:pos x="8" y="10"/>
                    </a:cxn>
                    <a:cxn ang="0">
                      <a:pos x="4" y="11"/>
                    </a:cxn>
                    <a:cxn ang="0">
                      <a:pos x="1" y="10"/>
                    </a:cxn>
                    <a:cxn ang="0">
                      <a:pos x="0" y="7"/>
                    </a:cxn>
                    <a:cxn ang="0">
                      <a:pos x="1" y="5"/>
                    </a:cxn>
                    <a:cxn ang="0">
                      <a:pos x="3" y="5"/>
                    </a:cxn>
                    <a:cxn ang="0">
                      <a:pos x="3" y="2"/>
                    </a:cxn>
                    <a:cxn ang="0">
                      <a:pos x="4" y="1"/>
                    </a:cxn>
                    <a:cxn ang="0">
                      <a:pos x="6" y="0"/>
                    </a:cxn>
                  </a:cxnLst>
                  <a:rect l="0" t="0" r="r" b="b"/>
                  <a:pathLst>
                    <a:path w="14" h="14">
                      <a:moveTo>
                        <a:pt x="6" y="0"/>
                      </a:moveTo>
                      <a:lnTo>
                        <a:pt x="5" y="1"/>
                      </a:lnTo>
                      <a:lnTo>
                        <a:pt x="5" y="1"/>
                      </a:lnTo>
                      <a:lnTo>
                        <a:pt x="10" y="6"/>
                      </a:lnTo>
                      <a:lnTo>
                        <a:pt x="11" y="6"/>
                      </a:lnTo>
                      <a:lnTo>
                        <a:pt x="14" y="14"/>
                      </a:lnTo>
                      <a:lnTo>
                        <a:pt x="11" y="12"/>
                      </a:lnTo>
                      <a:lnTo>
                        <a:pt x="9" y="10"/>
                      </a:lnTo>
                      <a:lnTo>
                        <a:pt x="8" y="10"/>
                      </a:lnTo>
                      <a:lnTo>
                        <a:pt x="4" y="11"/>
                      </a:lnTo>
                      <a:lnTo>
                        <a:pt x="1" y="10"/>
                      </a:lnTo>
                      <a:lnTo>
                        <a:pt x="0" y="7"/>
                      </a:lnTo>
                      <a:lnTo>
                        <a:pt x="1" y="5"/>
                      </a:lnTo>
                      <a:lnTo>
                        <a:pt x="3" y="5"/>
                      </a:lnTo>
                      <a:lnTo>
                        <a:pt x="3" y="2"/>
                      </a:lnTo>
                      <a:lnTo>
                        <a:pt x="4" y="1"/>
                      </a:lnTo>
                      <a:lnTo>
                        <a:pt x="6"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0" name="Freeform 1329">
                  <a:extLst>
                    <a:ext uri="{FF2B5EF4-FFF2-40B4-BE49-F238E27FC236}">
                      <a16:creationId xmlns:a16="http://schemas.microsoft.com/office/drawing/2014/main" id="{A99EDF4E-4330-7517-714F-7C52B803FDDB}"/>
                    </a:ext>
                  </a:extLst>
                </p:cNvPr>
                <p:cNvSpPr>
                  <a:spLocks/>
                </p:cNvSpPr>
                <p:nvPr/>
              </p:nvSpPr>
              <p:spPr bwMode="auto">
                <a:xfrm>
                  <a:off x="5359401" y="5233988"/>
                  <a:ext cx="22225" cy="22225"/>
                </a:xfrm>
                <a:custGeom>
                  <a:avLst/>
                  <a:gdLst/>
                  <a:ahLst/>
                  <a:cxnLst>
                    <a:cxn ang="0">
                      <a:pos x="6" y="0"/>
                    </a:cxn>
                    <a:cxn ang="0">
                      <a:pos x="5" y="1"/>
                    </a:cxn>
                    <a:cxn ang="0">
                      <a:pos x="5" y="1"/>
                    </a:cxn>
                    <a:cxn ang="0">
                      <a:pos x="10" y="6"/>
                    </a:cxn>
                    <a:cxn ang="0">
                      <a:pos x="11" y="6"/>
                    </a:cxn>
                    <a:cxn ang="0">
                      <a:pos x="14" y="14"/>
                    </a:cxn>
                    <a:cxn ang="0">
                      <a:pos x="11" y="12"/>
                    </a:cxn>
                    <a:cxn ang="0">
                      <a:pos x="9" y="10"/>
                    </a:cxn>
                    <a:cxn ang="0">
                      <a:pos x="8" y="10"/>
                    </a:cxn>
                    <a:cxn ang="0">
                      <a:pos x="4" y="11"/>
                    </a:cxn>
                    <a:cxn ang="0">
                      <a:pos x="1" y="10"/>
                    </a:cxn>
                    <a:cxn ang="0">
                      <a:pos x="0" y="7"/>
                    </a:cxn>
                    <a:cxn ang="0">
                      <a:pos x="1" y="5"/>
                    </a:cxn>
                    <a:cxn ang="0">
                      <a:pos x="3" y="5"/>
                    </a:cxn>
                    <a:cxn ang="0">
                      <a:pos x="3" y="2"/>
                    </a:cxn>
                    <a:cxn ang="0">
                      <a:pos x="4" y="1"/>
                    </a:cxn>
                    <a:cxn ang="0">
                      <a:pos x="6" y="0"/>
                    </a:cxn>
                  </a:cxnLst>
                  <a:rect l="0" t="0" r="r" b="b"/>
                  <a:pathLst>
                    <a:path w="14" h="14">
                      <a:moveTo>
                        <a:pt x="6" y="0"/>
                      </a:moveTo>
                      <a:lnTo>
                        <a:pt x="5" y="1"/>
                      </a:lnTo>
                      <a:lnTo>
                        <a:pt x="5" y="1"/>
                      </a:lnTo>
                      <a:lnTo>
                        <a:pt x="10" y="6"/>
                      </a:lnTo>
                      <a:lnTo>
                        <a:pt x="11" y="6"/>
                      </a:lnTo>
                      <a:lnTo>
                        <a:pt x="14" y="14"/>
                      </a:lnTo>
                      <a:lnTo>
                        <a:pt x="11" y="12"/>
                      </a:lnTo>
                      <a:lnTo>
                        <a:pt x="9" y="10"/>
                      </a:lnTo>
                      <a:lnTo>
                        <a:pt x="8" y="10"/>
                      </a:lnTo>
                      <a:lnTo>
                        <a:pt x="4" y="11"/>
                      </a:lnTo>
                      <a:lnTo>
                        <a:pt x="1" y="10"/>
                      </a:lnTo>
                      <a:lnTo>
                        <a:pt x="0" y="7"/>
                      </a:lnTo>
                      <a:lnTo>
                        <a:pt x="1" y="5"/>
                      </a:lnTo>
                      <a:lnTo>
                        <a:pt x="3" y="5"/>
                      </a:lnTo>
                      <a:lnTo>
                        <a:pt x="3" y="2"/>
                      </a:lnTo>
                      <a:lnTo>
                        <a:pt x="4" y="1"/>
                      </a:lnTo>
                      <a:lnTo>
                        <a:pt x="6"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1" name="Freeform 1330">
                  <a:extLst>
                    <a:ext uri="{FF2B5EF4-FFF2-40B4-BE49-F238E27FC236}">
                      <a16:creationId xmlns:a16="http://schemas.microsoft.com/office/drawing/2014/main" id="{20696E28-58EB-80E0-537E-6D4FB7E98BFC}"/>
                    </a:ext>
                  </a:extLst>
                </p:cNvPr>
                <p:cNvSpPr>
                  <a:spLocks/>
                </p:cNvSpPr>
                <p:nvPr/>
              </p:nvSpPr>
              <p:spPr bwMode="auto">
                <a:xfrm>
                  <a:off x="5359401" y="5233988"/>
                  <a:ext cx="22225" cy="22225"/>
                </a:xfrm>
                <a:custGeom>
                  <a:avLst/>
                  <a:gdLst/>
                  <a:ahLst/>
                  <a:cxnLst>
                    <a:cxn ang="0">
                      <a:pos x="6" y="0"/>
                    </a:cxn>
                    <a:cxn ang="0">
                      <a:pos x="5" y="1"/>
                    </a:cxn>
                    <a:cxn ang="0">
                      <a:pos x="5" y="1"/>
                    </a:cxn>
                    <a:cxn ang="0">
                      <a:pos x="10" y="6"/>
                    </a:cxn>
                    <a:cxn ang="0">
                      <a:pos x="11" y="6"/>
                    </a:cxn>
                    <a:cxn ang="0">
                      <a:pos x="14" y="14"/>
                    </a:cxn>
                    <a:cxn ang="0">
                      <a:pos x="11" y="12"/>
                    </a:cxn>
                    <a:cxn ang="0">
                      <a:pos x="9" y="10"/>
                    </a:cxn>
                    <a:cxn ang="0">
                      <a:pos x="8" y="10"/>
                    </a:cxn>
                    <a:cxn ang="0">
                      <a:pos x="4" y="11"/>
                    </a:cxn>
                    <a:cxn ang="0">
                      <a:pos x="1" y="10"/>
                    </a:cxn>
                    <a:cxn ang="0">
                      <a:pos x="0" y="7"/>
                    </a:cxn>
                    <a:cxn ang="0">
                      <a:pos x="1" y="5"/>
                    </a:cxn>
                    <a:cxn ang="0">
                      <a:pos x="3" y="5"/>
                    </a:cxn>
                    <a:cxn ang="0">
                      <a:pos x="3" y="2"/>
                    </a:cxn>
                    <a:cxn ang="0">
                      <a:pos x="4" y="1"/>
                    </a:cxn>
                    <a:cxn ang="0">
                      <a:pos x="6" y="0"/>
                    </a:cxn>
                  </a:cxnLst>
                  <a:rect l="0" t="0" r="r" b="b"/>
                  <a:pathLst>
                    <a:path w="14" h="14">
                      <a:moveTo>
                        <a:pt x="6" y="0"/>
                      </a:moveTo>
                      <a:lnTo>
                        <a:pt x="5" y="1"/>
                      </a:lnTo>
                      <a:lnTo>
                        <a:pt x="5" y="1"/>
                      </a:lnTo>
                      <a:lnTo>
                        <a:pt x="10" y="6"/>
                      </a:lnTo>
                      <a:lnTo>
                        <a:pt x="11" y="6"/>
                      </a:lnTo>
                      <a:lnTo>
                        <a:pt x="14" y="14"/>
                      </a:lnTo>
                      <a:lnTo>
                        <a:pt x="11" y="12"/>
                      </a:lnTo>
                      <a:lnTo>
                        <a:pt x="9" y="10"/>
                      </a:lnTo>
                      <a:lnTo>
                        <a:pt x="8" y="10"/>
                      </a:lnTo>
                      <a:lnTo>
                        <a:pt x="4" y="11"/>
                      </a:lnTo>
                      <a:lnTo>
                        <a:pt x="1" y="10"/>
                      </a:lnTo>
                      <a:lnTo>
                        <a:pt x="0" y="7"/>
                      </a:lnTo>
                      <a:lnTo>
                        <a:pt x="1" y="5"/>
                      </a:lnTo>
                      <a:lnTo>
                        <a:pt x="3" y="5"/>
                      </a:lnTo>
                      <a:lnTo>
                        <a:pt x="3" y="2"/>
                      </a:lnTo>
                      <a:lnTo>
                        <a:pt x="4" y="1"/>
                      </a:lnTo>
                      <a:lnTo>
                        <a:pt x="6"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2" name="Freeform 1331">
                  <a:extLst>
                    <a:ext uri="{FF2B5EF4-FFF2-40B4-BE49-F238E27FC236}">
                      <a16:creationId xmlns:a16="http://schemas.microsoft.com/office/drawing/2014/main" id="{A2342F66-7A3D-8DCF-1BAB-A566F71C2959}"/>
                    </a:ext>
                  </a:extLst>
                </p:cNvPr>
                <p:cNvSpPr>
                  <a:spLocks/>
                </p:cNvSpPr>
                <p:nvPr/>
              </p:nvSpPr>
              <p:spPr bwMode="auto">
                <a:xfrm>
                  <a:off x="5326063" y="5159376"/>
                  <a:ext cx="49213" cy="57150"/>
                </a:xfrm>
                <a:custGeom>
                  <a:avLst/>
                  <a:gdLst/>
                  <a:ahLst/>
                  <a:cxnLst>
                    <a:cxn ang="0">
                      <a:pos x="25" y="36"/>
                    </a:cxn>
                    <a:cxn ang="0">
                      <a:pos x="26" y="34"/>
                    </a:cxn>
                    <a:cxn ang="0">
                      <a:pos x="27" y="33"/>
                    </a:cxn>
                    <a:cxn ang="0">
                      <a:pos x="30" y="32"/>
                    </a:cxn>
                    <a:cxn ang="0">
                      <a:pos x="31" y="31"/>
                    </a:cxn>
                    <a:cxn ang="0">
                      <a:pos x="29" y="24"/>
                    </a:cxn>
                    <a:cxn ang="0">
                      <a:pos x="26" y="20"/>
                    </a:cxn>
                    <a:cxn ang="0">
                      <a:pos x="21" y="16"/>
                    </a:cxn>
                    <a:cxn ang="0">
                      <a:pos x="20" y="12"/>
                    </a:cxn>
                    <a:cxn ang="0">
                      <a:pos x="19" y="11"/>
                    </a:cxn>
                    <a:cxn ang="0">
                      <a:pos x="17" y="10"/>
                    </a:cxn>
                    <a:cxn ang="0">
                      <a:pos x="14" y="7"/>
                    </a:cxn>
                    <a:cxn ang="0">
                      <a:pos x="14" y="5"/>
                    </a:cxn>
                    <a:cxn ang="0">
                      <a:pos x="12" y="0"/>
                    </a:cxn>
                    <a:cxn ang="0">
                      <a:pos x="10" y="0"/>
                    </a:cxn>
                    <a:cxn ang="0">
                      <a:pos x="9" y="1"/>
                    </a:cxn>
                    <a:cxn ang="0">
                      <a:pos x="9" y="7"/>
                    </a:cxn>
                    <a:cxn ang="0">
                      <a:pos x="7" y="10"/>
                    </a:cxn>
                    <a:cxn ang="0">
                      <a:pos x="6" y="13"/>
                    </a:cxn>
                    <a:cxn ang="0">
                      <a:pos x="4" y="13"/>
                    </a:cxn>
                    <a:cxn ang="0">
                      <a:pos x="4" y="13"/>
                    </a:cxn>
                    <a:cxn ang="0">
                      <a:pos x="0" y="18"/>
                    </a:cxn>
                    <a:cxn ang="0">
                      <a:pos x="1" y="20"/>
                    </a:cxn>
                    <a:cxn ang="0">
                      <a:pos x="2" y="21"/>
                    </a:cxn>
                    <a:cxn ang="0">
                      <a:pos x="4" y="22"/>
                    </a:cxn>
                    <a:cxn ang="0">
                      <a:pos x="14" y="24"/>
                    </a:cxn>
                    <a:cxn ang="0">
                      <a:pos x="17" y="31"/>
                    </a:cxn>
                    <a:cxn ang="0">
                      <a:pos x="20" y="32"/>
                    </a:cxn>
                    <a:cxn ang="0">
                      <a:pos x="21" y="33"/>
                    </a:cxn>
                    <a:cxn ang="0">
                      <a:pos x="24" y="36"/>
                    </a:cxn>
                    <a:cxn ang="0">
                      <a:pos x="25" y="36"/>
                    </a:cxn>
                  </a:cxnLst>
                  <a:rect l="0" t="0" r="r" b="b"/>
                  <a:pathLst>
                    <a:path w="31" h="36">
                      <a:moveTo>
                        <a:pt x="25" y="36"/>
                      </a:moveTo>
                      <a:lnTo>
                        <a:pt x="26" y="34"/>
                      </a:lnTo>
                      <a:lnTo>
                        <a:pt x="27" y="33"/>
                      </a:lnTo>
                      <a:lnTo>
                        <a:pt x="30" y="32"/>
                      </a:lnTo>
                      <a:lnTo>
                        <a:pt x="31" y="31"/>
                      </a:lnTo>
                      <a:lnTo>
                        <a:pt x="29" y="24"/>
                      </a:lnTo>
                      <a:lnTo>
                        <a:pt x="26" y="20"/>
                      </a:lnTo>
                      <a:lnTo>
                        <a:pt x="21" y="16"/>
                      </a:lnTo>
                      <a:lnTo>
                        <a:pt x="20" y="12"/>
                      </a:lnTo>
                      <a:lnTo>
                        <a:pt x="19" y="11"/>
                      </a:lnTo>
                      <a:lnTo>
                        <a:pt x="17" y="10"/>
                      </a:lnTo>
                      <a:lnTo>
                        <a:pt x="14" y="7"/>
                      </a:lnTo>
                      <a:lnTo>
                        <a:pt x="14" y="5"/>
                      </a:lnTo>
                      <a:lnTo>
                        <a:pt x="12" y="0"/>
                      </a:lnTo>
                      <a:lnTo>
                        <a:pt x="10" y="0"/>
                      </a:lnTo>
                      <a:lnTo>
                        <a:pt x="9" y="1"/>
                      </a:lnTo>
                      <a:lnTo>
                        <a:pt x="9" y="7"/>
                      </a:lnTo>
                      <a:lnTo>
                        <a:pt x="7" y="10"/>
                      </a:lnTo>
                      <a:lnTo>
                        <a:pt x="6" y="13"/>
                      </a:lnTo>
                      <a:lnTo>
                        <a:pt x="4" y="13"/>
                      </a:lnTo>
                      <a:lnTo>
                        <a:pt x="4" y="13"/>
                      </a:lnTo>
                      <a:lnTo>
                        <a:pt x="0" y="18"/>
                      </a:lnTo>
                      <a:lnTo>
                        <a:pt x="1" y="20"/>
                      </a:lnTo>
                      <a:lnTo>
                        <a:pt x="2" y="21"/>
                      </a:lnTo>
                      <a:lnTo>
                        <a:pt x="4" y="22"/>
                      </a:lnTo>
                      <a:lnTo>
                        <a:pt x="14" y="24"/>
                      </a:lnTo>
                      <a:lnTo>
                        <a:pt x="17" y="31"/>
                      </a:lnTo>
                      <a:lnTo>
                        <a:pt x="20" y="32"/>
                      </a:lnTo>
                      <a:lnTo>
                        <a:pt x="21" y="33"/>
                      </a:lnTo>
                      <a:lnTo>
                        <a:pt x="24" y="36"/>
                      </a:lnTo>
                      <a:lnTo>
                        <a:pt x="25" y="3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3" name="Freeform 1332">
                  <a:extLst>
                    <a:ext uri="{FF2B5EF4-FFF2-40B4-BE49-F238E27FC236}">
                      <a16:creationId xmlns:a16="http://schemas.microsoft.com/office/drawing/2014/main" id="{A1EF8940-E869-0ECF-880E-247A6259AC14}"/>
                    </a:ext>
                  </a:extLst>
                </p:cNvPr>
                <p:cNvSpPr>
                  <a:spLocks/>
                </p:cNvSpPr>
                <p:nvPr/>
              </p:nvSpPr>
              <p:spPr bwMode="auto">
                <a:xfrm>
                  <a:off x="5326063" y="5159376"/>
                  <a:ext cx="49213" cy="57150"/>
                </a:xfrm>
                <a:custGeom>
                  <a:avLst/>
                  <a:gdLst/>
                  <a:ahLst/>
                  <a:cxnLst>
                    <a:cxn ang="0">
                      <a:pos x="25" y="36"/>
                    </a:cxn>
                    <a:cxn ang="0">
                      <a:pos x="26" y="34"/>
                    </a:cxn>
                    <a:cxn ang="0">
                      <a:pos x="27" y="33"/>
                    </a:cxn>
                    <a:cxn ang="0">
                      <a:pos x="30" y="32"/>
                    </a:cxn>
                    <a:cxn ang="0">
                      <a:pos x="31" y="31"/>
                    </a:cxn>
                    <a:cxn ang="0">
                      <a:pos x="29" y="24"/>
                    </a:cxn>
                    <a:cxn ang="0">
                      <a:pos x="26" y="20"/>
                    </a:cxn>
                    <a:cxn ang="0">
                      <a:pos x="21" y="16"/>
                    </a:cxn>
                    <a:cxn ang="0">
                      <a:pos x="20" y="12"/>
                    </a:cxn>
                    <a:cxn ang="0">
                      <a:pos x="19" y="11"/>
                    </a:cxn>
                    <a:cxn ang="0">
                      <a:pos x="17" y="10"/>
                    </a:cxn>
                    <a:cxn ang="0">
                      <a:pos x="14" y="7"/>
                    </a:cxn>
                    <a:cxn ang="0">
                      <a:pos x="14" y="5"/>
                    </a:cxn>
                    <a:cxn ang="0">
                      <a:pos x="12" y="0"/>
                    </a:cxn>
                    <a:cxn ang="0">
                      <a:pos x="10" y="0"/>
                    </a:cxn>
                    <a:cxn ang="0">
                      <a:pos x="9" y="1"/>
                    </a:cxn>
                    <a:cxn ang="0">
                      <a:pos x="9" y="7"/>
                    </a:cxn>
                    <a:cxn ang="0">
                      <a:pos x="7" y="10"/>
                    </a:cxn>
                    <a:cxn ang="0">
                      <a:pos x="6" y="13"/>
                    </a:cxn>
                    <a:cxn ang="0">
                      <a:pos x="4" y="13"/>
                    </a:cxn>
                    <a:cxn ang="0">
                      <a:pos x="4" y="13"/>
                    </a:cxn>
                    <a:cxn ang="0">
                      <a:pos x="0" y="18"/>
                    </a:cxn>
                    <a:cxn ang="0">
                      <a:pos x="1" y="20"/>
                    </a:cxn>
                    <a:cxn ang="0">
                      <a:pos x="2" y="21"/>
                    </a:cxn>
                    <a:cxn ang="0">
                      <a:pos x="4" y="22"/>
                    </a:cxn>
                    <a:cxn ang="0">
                      <a:pos x="14" y="24"/>
                    </a:cxn>
                    <a:cxn ang="0">
                      <a:pos x="17" y="31"/>
                    </a:cxn>
                    <a:cxn ang="0">
                      <a:pos x="20" y="32"/>
                    </a:cxn>
                    <a:cxn ang="0">
                      <a:pos x="21" y="33"/>
                    </a:cxn>
                    <a:cxn ang="0">
                      <a:pos x="24" y="36"/>
                    </a:cxn>
                    <a:cxn ang="0">
                      <a:pos x="25" y="36"/>
                    </a:cxn>
                  </a:cxnLst>
                  <a:rect l="0" t="0" r="r" b="b"/>
                  <a:pathLst>
                    <a:path w="31" h="36">
                      <a:moveTo>
                        <a:pt x="25" y="36"/>
                      </a:moveTo>
                      <a:lnTo>
                        <a:pt x="26" y="34"/>
                      </a:lnTo>
                      <a:lnTo>
                        <a:pt x="27" y="33"/>
                      </a:lnTo>
                      <a:lnTo>
                        <a:pt x="30" y="32"/>
                      </a:lnTo>
                      <a:lnTo>
                        <a:pt x="31" y="31"/>
                      </a:lnTo>
                      <a:lnTo>
                        <a:pt x="29" y="24"/>
                      </a:lnTo>
                      <a:lnTo>
                        <a:pt x="26" y="20"/>
                      </a:lnTo>
                      <a:lnTo>
                        <a:pt x="21" y="16"/>
                      </a:lnTo>
                      <a:lnTo>
                        <a:pt x="20" y="12"/>
                      </a:lnTo>
                      <a:lnTo>
                        <a:pt x="19" y="11"/>
                      </a:lnTo>
                      <a:lnTo>
                        <a:pt x="17" y="10"/>
                      </a:lnTo>
                      <a:lnTo>
                        <a:pt x="14" y="7"/>
                      </a:lnTo>
                      <a:lnTo>
                        <a:pt x="14" y="5"/>
                      </a:lnTo>
                      <a:lnTo>
                        <a:pt x="12" y="0"/>
                      </a:lnTo>
                      <a:lnTo>
                        <a:pt x="10" y="0"/>
                      </a:lnTo>
                      <a:lnTo>
                        <a:pt x="9" y="1"/>
                      </a:lnTo>
                      <a:lnTo>
                        <a:pt x="9" y="7"/>
                      </a:lnTo>
                      <a:lnTo>
                        <a:pt x="7" y="10"/>
                      </a:lnTo>
                      <a:lnTo>
                        <a:pt x="6" y="13"/>
                      </a:lnTo>
                      <a:lnTo>
                        <a:pt x="4" y="13"/>
                      </a:lnTo>
                      <a:lnTo>
                        <a:pt x="4" y="13"/>
                      </a:lnTo>
                      <a:lnTo>
                        <a:pt x="0" y="18"/>
                      </a:lnTo>
                      <a:lnTo>
                        <a:pt x="1" y="20"/>
                      </a:lnTo>
                      <a:lnTo>
                        <a:pt x="2" y="21"/>
                      </a:lnTo>
                      <a:lnTo>
                        <a:pt x="4" y="22"/>
                      </a:lnTo>
                      <a:lnTo>
                        <a:pt x="14" y="24"/>
                      </a:lnTo>
                      <a:lnTo>
                        <a:pt x="17" y="31"/>
                      </a:lnTo>
                      <a:lnTo>
                        <a:pt x="20" y="32"/>
                      </a:lnTo>
                      <a:lnTo>
                        <a:pt x="21" y="33"/>
                      </a:lnTo>
                      <a:lnTo>
                        <a:pt x="24" y="36"/>
                      </a:lnTo>
                      <a:lnTo>
                        <a:pt x="25" y="3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4" name="Freeform 1333">
                  <a:extLst>
                    <a:ext uri="{FF2B5EF4-FFF2-40B4-BE49-F238E27FC236}">
                      <a16:creationId xmlns:a16="http://schemas.microsoft.com/office/drawing/2014/main" id="{7233F40F-6FBF-3DB6-5B93-8F56E573F9DE}"/>
                    </a:ext>
                  </a:extLst>
                </p:cNvPr>
                <p:cNvSpPr>
                  <a:spLocks/>
                </p:cNvSpPr>
                <p:nvPr/>
              </p:nvSpPr>
              <p:spPr bwMode="auto">
                <a:xfrm>
                  <a:off x="5326063" y="5159376"/>
                  <a:ext cx="49213" cy="57150"/>
                </a:xfrm>
                <a:custGeom>
                  <a:avLst/>
                  <a:gdLst/>
                  <a:ahLst/>
                  <a:cxnLst>
                    <a:cxn ang="0">
                      <a:pos x="25" y="36"/>
                    </a:cxn>
                    <a:cxn ang="0">
                      <a:pos x="26" y="34"/>
                    </a:cxn>
                    <a:cxn ang="0">
                      <a:pos x="27" y="33"/>
                    </a:cxn>
                    <a:cxn ang="0">
                      <a:pos x="30" y="32"/>
                    </a:cxn>
                    <a:cxn ang="0">
                      <a:pos x="31" y="31"/>
                    </a:cxn>
                    <a:cxn ang="0">
                      <a:pos x="29" y="24"/>
                    </a:cxn>
                    <a:cxn ang="0">
                      <a:pos x="26" y="20"/>
                    </a:cxn>
                    <a:cxn ang="0">
                      <a:pos x="21" y="16"/>
                    </a:cxn>
                    <a:cxn ang="0">
                      <a:pos x="20" y="12"/>
                    </a:cxn>
                    <a:cxn ang="0">
                      <a:pos x="19" y="11"/>
                    </a:cxn>
                    <a:cxn ang="0">
                      <a:pos x="17" y="10"/>
                    </a:cxn>
                    <a:cxn ang="0">
                      <a:pos x="14" y="7"/>
                    </a:cxn>
                    <a:cxn ang="0">
                      <a:pos x="14" y="5"/>
                    </a:cxn>
                    <a:cxn ang="0">
                      <a:pos x="12" y="0"/>
                    </a:cxn>
                    <a:cxn ang="0">
                      <a:pos x="10" y="0"/>
                    </a:cxn>
                    <a:cxn ang="0">
                      <a:pos x="9" y="1"/>
                    </a:cxn>
                    <a:cxn ang="0">
                      <a:pos x="9" y="7"/>
                    </a:cxn>
                    <a:cxn ang="0">
                      <a:pos x="7" y="10"/>
                    </a:cxn>
                    <a:cxn ang="0">
                      <a:pos x="6" y="13"/>
                    </a:cxn>
                    <a:cxn ang="0">
                      <a:pos x="4" y="13"/>
                    </a:cxn>
                    <a:cxn ang="0">
                      <a:pos x="4" y="13"/>
                    </a:cxn>
                    <a:cxn ang="0">
                      <a:pos x="0" y="18"/>
                    </a:cxn>
                    <a:cxn ang="0">
                      <a:pos x="1" y="20"/>
                    </a:cxn>
                    <a:cxn ang="0">
                      <a:pos x="2" y="21"/>
                    </a:cxn>
                    <a:cxn ang="0">
                      <a:pos x="4" y="22"/>
                    </a:cxn>
                    <a:cxn ang="0">
                      <a:pos x="14" y="24"/>
                    </a:cxn>
                    <a:cxn ang="0">
                      <a:pos x="17" y="31"/>
                    </a:cxn>
                    <a:cxn ang="0">
                      <a:pos x="20" y="32"/>
                    </a:cxn>
                    <a:cxn ang="0">
                      <a:pos x="21" y="33"/>
                    </a:cxn>
                    <a:cxn ang="0">
                      <a:pos x="24" y="36"/>
                    </a:cxn>
                    <a:cxn ang="0">
                      <a:pos x="25" y="36"/>
                    </a:cxn>
                  </a:cxnLst>
                  <a:rect l="0" t="0" r="r" b="b"/>
                  <a:pathLst>
                    <a:path w="31" h="36">
                      <a:moveTo>
                        <a:pt x="25" y="36"/>
                      </a:moveTo>
                      <a:lnTo>
                        <a:pt x="26" y="34"/>
                      </a:lnTo>
                      <a:lnTo>
                        <a:pt x="27" y="33"/>
                      </a:lnTo>
                      <a:lnTo>
                        <a:pt x="30" y="32"/>
                      </a:lnTo>
                      <a:lnTo>
                        <a:pt x="31" y="31"/>
                      </a:lnTo>
                      <a:lnTo>
                        <a:pt x="29" y="24"/>
                      </a:lnTo>
                      <a:lnTo>
                        <a:pt x="26" y="20"/>
                      </a:lnTo>
                      <a:lnTo>
                        <a:pt x="21" y="16"/>
                      </a:lnTo>
                      <a:lnTo>
                        <a:pt x="20" y="12"/>
                      </a:lnTo>
                      <a:lnTo>
                        <a:pt x="19" y="11"/>
                      </a:lnTo>
                      <a:lnTo>
                        <a:pt x="17" y="10"/>
                      </a:lnTo>
                      <a:lnTo>
                        <a:pt x="14" y="7"/>
                      </a:lnTo>
                      <a:lnTo>
                        <a:pt x="14" y="5"/>
                      </a:lnTo>
                      <a:lnTo>
                        <a:pt x="12" y="0"/>
                      </a:lnTo>
                      <a:lnTo>
                        <a:pt x="10" y="0"/>
                      </a:lnTo>
                      <a:lnTo>
                        <a:pt x="9" y="1"/>
                      </a:lnTo>
                      <a:lnTo>
                        <a:pt x="9" y="7"/>
                      </a:lnTo>
                      <a:lnTo>
                        <a:pt x="7" y="10"/>
                      </a:lnTo>
                      <a:lnTo>
                        <a:pt x="6" y="13"/>
                      </a:lnTo>
                      <a:lnTo>
                        <a:pt x="4" y="13"/>
                      </a:lnTo>
                      <a:lnTo>
                        <a:pt x="4" y="13"/>
                      </a:lnTo>
                      <a:lnTo>
                        <a:pt x="0" y="18"/>
                      </a:lnTo>
                      <a:lnTo>
                        <a:pt x="1" y="20"/>
                      </a:lnTo>
                      <a:lnTo>
                        <a:pt x="2" y="21"/>
                      </a:lnTo>
                      <a:lnTo>
                        <a:pt x="4" y="22"/>
                      </a:lnTo>
                      <a:lnTo>
                        <a:pt x="14" y="24"/>
                      </a:lnTo>
                      <a:lnTo>
                        <a:pt x="17" y="31"/>
                      </a:lnTo>
                      <a:lnTo>
                        <a:pt x="20" y="32"/>
                      </a:lnTo>
                      <a:lnTo>
                        <a:pt x="21" y="33"/>
                      </a:lnTo>
                      <a:lnTo>
                        <a:pt x="24" y="36"/>
                      </a:lnTo>
                      <a:lnTo>
                        <a:pt x="25" y="3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5" name="Freeform 1334">
                  <a:extLst>
                    <a:ext uri="{FF2B5EF4-FFF2-40B4-BE49-F238E27FC236}">
                      <a16:creationId xmlns:a16="http://schemas.microsoft.com/office/drawing/2014/main" id="{B1A44ABE-5134-6408-8FA8-A49D3A6F0F57}"/>
                    </a:ext>
                  </a:extLst>
                </p:cNvPr>
                <p:cNvSpPr>
                  <a:spLocks/>
                </p:cNvSpPr>
                <p:nvPr/>
              </p:nvSpPr>
              <p:spPr bwMode="auto">
                <a:xfrm>
                  <a:off x="5326063" y="5159376"/>
                  <a:ext cx="49213" cy="57150"/>
                </a:xfrm>
                <a:custGeom>
                  <a:avLst/>
                  <a:gdLst/>
                  <a:ahLst/>
                  <a:cxnLst>
                    <a:cxn ang="0">
                      <a:pos x="25" y="36"/>
                    </a:cxn>
                    <a:cxn ang="0">
                      <a:pos x="26" y="34"/>
                    </a:cxn>
                    <a:cxn ang="0">
                      <a:pos x="27" y="33"/>
                    </a:cxn>
                    <a:cxn ang="0">
                      <a:pos x="30" y="32"/>
                    </a:cxn>
                    <a:cxn ang="0">
                      <a:pos x="31" y="31"/>
                    </a:cxn>
                    <a:cxn ang="0">
                      <a:pos x="29" y="24"/>
                    </a:cxn>
                    <a:cxn ang="0">
                      <a:pos x="26" y="20"/>
                    </a:cxn>
                    <a:cxn ang="0">
                      <a:pos x="21" y="16"/>
                    </a:cxn>
                    <a:cxn ang="0">
                      <a:pos x="20" y="12"/>
                    </a:cxn>
                    <a:cxn ang="0">
                      <a:pos x="19" y="11"/>
                    </a:cxn>
                    <a:cxn ang="0">
                      <a:pos x="17" y="10"/>
                    </a:cxn>
                    <a:cxn ang="0">
                      <a:pos x="14" y="7"/>
                    </a:cxn>
                    <a:cxn ang="0">
                      <a:pos x="14" y="5"/>
                    </a:cxn>
                    <a:cxn ang="0">
                      <a:pos x="12" y="0"/>
                    </a:cxn>
                    <a:cxn ang="0">
                      <a:pos x="10" y="0"/>
                    </a:cxn>
                    <a:cxn ang="0">
                      <a:pos x="9" y="1"/>
                    </a:cxn>
                    <a:cxn ang="0">
                      <a:pos x="9" y="7"/>
                    </a:cxn>
                    <a:cxn ang="0">
                      <a:pos x="7" y="10"/>
                    </a:cxn>
                    <a:cxn ang="0">
                      <a:pos x="6" y="13"/>
                    </a:cxn>
                    <a:cxn ang="0">
                      <a:pos x="4" y="13"/>
                    </a:cxn>
                    <a:cxn ang="0">
                      <a:pos x="4" y="13"/>
                    </a:cxn>
                    <a:cxn ang="0">
                      <a:pos x="0" y="18"/>
                    </a:cxn>
                    <a:cxn ang="0">
                      <a:pos x="1" y="20"/>
                    </a:cxn>
                    <a:cxn ang="0">
                      <a:pos x="2" y="21"/>
                    </a:cxn>
                    <a:cxn ang="0">
                      <a:pos x="4" y="22"/>
                    </a:cxn>
                    <a:cxn ang="0">
                      <a:pos x="14" y="24"/>
                    </a:cxn>
                    <a:cxn ang="0">
                      <a:pos x="17" y="31"/>
                    </a:cxn>
                    <a:cxn ang="0">
                      <a:pos x="20" y="32"/>
                    </a:cxn>
                    <a:cxn ang="0">
                      <a:pos x="21" y="33"/>
                    </a:cxn>
                    <a:cxn ang="0">
                      <a:pos x="24" y="36"/>
                    </a:cxn>
                    <a:cxn ang="0">
                      <a:pos x="25" y="36"/>
                    </a:cxn>
                  </a:cxnLst>
                  <a:rect l="0" t="0" r="r" b="b"/>
                  <a:pathLst>
                    <a:path w="31" h="36">
                      <a:moveTo>
                        <a:pt x="25" y="36"/>
                      </a:moveTo>
                      <a:lnTo>
                        <a:pt x="26" y="34"/>
                      </a:lnTo>
                      <a:lnTo>
                        <a:pt x="27" y="33"/>
                      </a:lnTo>
                      <a:lnTo>
                        <a:pt x="30" y="32"/>
                      </a:lnTo>
                      <a:lnTo>
                        <a:pt x="31" y="31"/>
                      </a:lnTo>
                      <a:lnTo>
                        <a:pt x="29" y="24"/>
                      </a:lnTo>
                      <a:lnTo>
                        <a:pt x="26" y="20"/>
                      </a:lnTo>
                      <a:lnTo>
                        <a:pt x="21" y="16"/>
                      </a:lnTo>
                      <a:lnTo>
                        <a:pt x="20" y="12"/>
                      </a:lnTo>
                      <a:lnTo>
                        <a:pt x="19" y="11"/>
                      </a:lnTo>
                      <a:lnTo>
                        <a:pt x="17" y="10"/>
                      </a:lnTo>
                      <a:lnTo>
                        <a:pt x="14" y="7"/>
                      </a:lnTo>
                      <a:lnTo>
                        <a:pt x="14" y="5"/>
                      </a:lnTo>
                      <a:lnTo>
                        <a:pt x="12" y="0"/>
                      </a:lnTo>
                      <a:lnTo>
                        <a:pt x="10" y="0"/>
                      </a:lnTo>
                      <a:lnTo>
                        <a:pt x="9" y="1"/>
                      </a:lnTo>
                      <a:lnTo>
                        <a:pt x="9" y="7"/>
                      </a:lnTo>
                      <a:lnTo>
                        <a:pt x="7" y="10"/>
                      </a:lnTo>
                      <a:lnTo>
                        <a:pt x="6" y="13"/>
                      </a:lnTo>
                      <a:lnTo>
                        <a:pt x="4" y="13"/>
                      </a:lnTo>
                      <a:lnTo>
                        <a:pt x="4" y="13"/>
                      </a:lnTo>
                      <a:lnTo>
                        <a:pt x="0" y="18"/>
                      </a:lnTo>
                      <a:lnTo>
                        <a:pt x="1" y="20"/>
                      </a:lnTo>
                      <a:lnTo>
                        <a:pt x="2" y="21"/>
                      </a:lnTo>
                      <a:lnTo>
                        <a:pt x="4" y="22"/>
                      </a:lnTo>
                      <a:lnTo>
                        <a:pt x="14" y="24"/>
                      </a:lnTo>
                      <a:lnTo>
                        <a:pt x="17" y="31"/>
                      </a:lnTo>
                      <a:lnTo>
                        <a:pt x="20" y="32"/>
                      </a:lnTo>
                      <a:lnTo>
                        <a:pt x="21" y="33"/>
                      </a:lnTo>
                      <a:lnTo>
                        <a:pt x="24" y="36"/>
                      </a:lnTo>
                      <a:lnTo>
                        <a:pt x="25" y="3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6" name="Freeform 1688">
                  <a:extLst>
                    <a:ext uri="{FF2B5EF4-FFF2-40B4-BE49-F238E27FC236}">
                      <a16:creationId xmlns:a16="http://schemas.microsoft.com/office/drawing/2014/main" id="{97E71D1F-40FB-7FD6-AD0A-937B742B6FB1}"/>
                    </a:ext>
                  </a:extLst>
                </p:cNvPr>
                <p:cNvSpPr>
                  <a:spLocks/>
                </p:cNvSpPr>
                <p:nvPr/>
              </p:nvSpPr>
              <p:spPr bwMode="auto">
                <a:xfrm>
                  <a:off x="5186363" y="4887913"/>
                  <a:ext cx="828675" cy="698500"/>
                </a:xfrm>
                <a:custGeom>
                  <a:avLst/>
                  <a:gdLst/>
                  <a:ahLst/>
                  <a:cxnLst>
                    <a:cxn ang="0">
                      <a:pos x="35" y="141"/>
                    </a:cxn>
                    <a:cxn ang="0">
                      <a:pos x="52" y="138"/>
                    </a:cxn>
                    <a:cxn ang="0">
                      <a:pos x="88" y="125"/>
                    </a:cxn>
                    <a:cxn ang="0">
                      <a:pos x="98" y="120"/>
                    </a:cxn>
                    <a:cxn ang="0">
                      <a:pos x="133" y="130"/>
                    </a:cxn>
                    <a:cxn ang="0">
                      <a:pos x="159" y="123"/>
                    </a:cxn>
                    <a:cxn ang="0">
                      <a:pos x="169" y="97"/>
                    </a:cxn>
                    <a:cxn ang="0">
                      <a:pos x="191" y="66"/>
                    </a:cxn>
                    <a:cxn ang="0">
                      <a:pos x="196" y="38"/>
                    </a:cxn>
                    <a:cxn ang="0">
                      <a:pos x="240" y="21"/>
                    </a:cxn>
                    <a:cxn ang="0">
                      <a:pos x="251" y="0"/>
                    </a:cxn>
                    <a:cxn ang="0">
                      <a:pos x="292" y="21"/>
                    </a:cxn>
                    <a:cxn ang="0">
                      <a:pos x="323" y="51"/>
                    </a:cxn>
                    <a:cxn ang="0">
                      <a:pos x="350" y="70"/>
                    </a:cxn>
                    <a:cxn ang="0">
                      <a:pos x="403" y="87"/>
                    </a:cxn>
                    <a:cxn ang="0">
                      <a:pos x="445" y="74"/>
                    </a:cxn>
                    <a:cxn ang="0">
                      <a:pos x="462" y="69"/>
                    </a:cxn>
                    <a:cxn ang="0">
                      <a:pos x="478" y="110"/>
                    </a:cxn>
                    <a:cxn ang="0">
                      <a:pos x="485" y="118"/>
                    </a:cxn>
                    <a:cxn ang="0">
                      <a:pos x="507" y="141"/>
                    </a:cxn>
                    <a:cxn ang="0">
                      <a:pos x="512" y="148"/>
                    </a:cxn>
                    <a:cxn ang="0">
                      <a:pos x="492" y="156"/>
                    </a:cxn>
                    <a:cxn ang="0">
                      <a:pos x="501" y="178"/>
                    </a:cxn>
                    <a:cxn ang="0">
                      <a:pos x="466" y="187"/>
                    </a:cxn>
                    <a:cxn ang="0">
                      <a:pos x="456" y="171"/>
                    </a:cxn>
                    <a:cxn ang="0">
                      <a:pos x="435" y="166"/>
                    </a:cxn>
                    <a:cxn ang="0">
                      <a:pos x="409" y="166"/>
                    </a:cxn>
                    <a:cxn ang="0">
                      <a:pos x="380" y="172"/>
                    </a:cxn>
                    <a:cxn ang="0">
                      <a:pos x="343" y="167"/>
                    </a:cxn>
                    <a:cxn ang="0">
                      <a:pos x="316" y="156"/>
                    </a:cxn>
                    <a:cxn ang="0">
                      <a:pos x="275" y="158"/>
                    </a:cxn>
                    <a:cxn ang="0">
                      <a:pos x="255" y="186"/>
                    </a:cxn>
                    <a:cxn ang="0">
                      <a:pos x="224" y="166"/>
                    </a:cxn>
                    <a:cxn ang="0">
                      <a:pos x="206" y="192"/>
                    </a:cxn>
                    <a:cxn ang="0">
                      <a:pos x="228" y="234"/>
                    </a:cxn>
                    <a:cxn ang="0">
                      <a:pos x="240" y="270"/>
                    </a:cxn>
                    <a:cxn ang="0">
                      <a:pos x="260" y="302"/>
                    </a:cxn>
                    <a:cxn ang="0">
                      <a:pos x="321" y="366"/>
                    </a:cxn>
                    <a:cxn ang="0">
                      <a:pos x="358" y="409"/>
                    </a:cxn>
                    <a:cxn ang="0">
                      <a:pos x="368" y="439"/>
                    </a:cxn>
                    <a:cxn ang="0">
                      <a:pos x="344" y="417"/>
                    </a:cxn>
                    <a:cxn ang="0">
                      <a:pos x="307" y="389"/>
                    </a:cxn>
                    <a:cxn ang="0">
                      <a:pos x="262" y="372"/>
                    </a:cxn>
                    <a:cxn ang="0">
                      <a:pos x="230" y="381"/>
                    </a:cxn>
                    <a:cxn ang="0">
                      <a:pos x="219" y="356"/>
                    </a:cxn>
                    <a:cxn ang="0">
                      <a:pos x="225" y="330"/>
                    </a:cxn>
                    <a:cxn ang="0">
                      <a:pos x="210" y="351"/>
                    </a:cxn>
                    <a:cxn ang="0">
                      <a:pos x="161" y="310"/>
                    </a:cxn>
                    <a:cxn ang="0">
                      <a:pos x="146" y="281"/>
                    </a:cxn>
                    <a:cxn ang="0">
                      <a:pos x="163" y="283"/>
                    </a:cxn>
                    <a:cxn ang="0">
                      <a:pos x="185" y="299"/>
                    </a:cxn>
                    <a:cxn ang="0">
                      <a:pos x="158" y="271"/>
                    </a:cxn>
                    <a:cxn ang="0">
                      <a:pos x="127" y="224"/>
                    </a:cxn>
                    <a:cxn ang="0">
                      <a:pos x="98" y="161"/>
                    </a:cxn>
                    <a:cxn ang="0">
                      <a:pos x="73" y="169"/>
                    </a:cxn>
                    <a:cxn ang="0">
                      <a:pos x="56" y="195"/>
                    </a:cxn>
                    <a:cxn ang="0">
                      <a:pos x="43" y="223"/>
                    </a:cxn>
                    <a:cxn ang="0">
                      <a:pos x="16" y="193"/>
                    </a:cxn>
                    <a:cxn ang="0">
                      <a:pos x="8" y="173"/>
                    </a:cxn>
                  </a:cxnLst>
                  <a:rect l="0" t="0" r="r" b="b"/>
                  <a:pathLst>
                    <a:path w="522" h="440">
                      <a:moveTo>
                        <a:pt x="0" y="148"/>
                      </a:moveTo>
                      <a:lnTo>
                        <a:pt x="0" y="141"/>
                      </a:lnTo>
                      <a:lnTo>
                        <a:pt x="3" y="141"/>
                      </a:lnTo>
                      <a:lnTo>
                        <a:pt x="15" y="143"/>
                      </a:lnTo>
                      <a:lnTo>
                        <a:pt x="21" y="142"/>
                      </a:lnTo>
                      <a:lnTo>
                        <a:pt x="22" y="142"/>
                      </a:lnTo>
                      <a:lnTo>
                        <a:pt x="25" y="142"/>
                      </a:lnTo>
                      <a:lnTo>
                        <a:pt x="32" y="141"/>
                      </a:lnTo>
                      <a:lnTo>
                        <a:pt x="35" y="141"/>
                      </a:lnTo>
                      <a:lnTo>
                        <a:pt x="37" y="143"/>
                      </a:lnTo>
                      <a:lnTo>
                        <a:pt x="38" y="143"/>
                      </a:lnTo>
                      <a:lnTo>
                        <a:pt x="42" y="142"/>
                      </a:lnTo>
                      <a:lnTo>
                        <a:pt x="44" y="140"/>
                      </a:lnTo>
                      <a:lnTo>
                        <a:pt x="44" y="137"/>
                      </a:lnTo>
                      <a:lnTo>
                        <a:pt x="47" y="136"/>
                      </a:lnTo>
                      <a:lnTo>
                        <a:pt x="48" y="137"/>
                      </a:lnTo>
                      <a:lnTo>
                        <a:pt x="49" y="137"/>
                      </a:lnTo>
                      <a:lnTo>
                        <a:pt x="52" y="138"/>
                      </a:lnTo>
                      <a:lnTo>
                        <a:pt x="56" y="137"/>
                      </a:lnTo>
                      <a:lnTo>
                        <a:pt x="57" y="136"/>
                      </a:lnTo>
                      <a:lnTo>
                        <a:pt x="71" y="137"/>
                      </a:lnTo>
                      <a:lnTo>
                        <a:pt x="76" y="136"/>
                      </a:lnTo>
                      <a:lnTo>
                        <a:pt x="77" y="136"/>
                      </a:lnTo>
                      <a:lnTo>
                        <a:pt x="79" y="133"/>
                      </a:lnTo>
                      <a:lnTo>
                        <a:pt x="86" y="130"/>
                      </a:lnTo>
                      <a:lnTo>
                        <a:pt x="88" y="127"/>
                      </a:lnTo>
                      <a:lnTo>
                        <a:pt x="88" y="125"/>
                      </a:lnTo>
                      <a:lnTo>
                        <a:pt x="87" y="122"/>
                      </a:lnTo>
                      <a:lnTo>
                        <a:pt x="89" y="121"/>
                      </a:lnTo>
                      <a:lnTo>
                        <a:pt x="92" y="120"/>
                      </a:lnTo>
                      <a:lnTo>
                        <a:pt x="93" y="115"/>
                      </a:lnTo>
                      <a:lnTo>
                        <a:pt x="94" y="115"/>
                      </a:lnTo>
                      <a:lnTo>
                        <a:pt x="95" y="113"/>
                      </a:lnTo>
                      <a:lnTo>
                        <a:pt x="98" y="115"/>
                      </a:lnTo>
                      <a:lnTo>
                        <a:pt x="99" y="116"/>
                      </a:lnTo>
                      <a:lnTo>
                        <a:pt x="98" y="120"/>
                      </a:lnTo>
                      <a:lnTo>
                        <a:pt x="99" y="121"/>
                      </a:lnTo>
                      <a:lnTo>
                        <a:pt x="108" y="123"/>
                      </a:lnTo>
                      <a:lnTo>
                        <a:pt x="108" y="126"/>
                      </a:lnTo>
                      <a:lnTo>
                        <a:pt x="110" y="127"/>
                      </a:lnTo>
                      <a:lnTo>
                        <a:pt x="117" y="135"/>
                      </a:lnTo>
                      <a:lnTo>
                        <a:pt x="119" y="136"/>
                      </a:lnTo>
                      <a:lnTo>
                        <a:pt x="123" y="136"/>
                      </a:lnTo>
                      <a:lnTo>
                        <a:pt x="128" y="130"/>
                      </a:lnTo>
                      <a:lnTo>
                        <a:pt x="133" y="130"/>
                      </a:lnTo>
                      <a:lnTo>
                        <a:pt x="138" y="131"/>
                      </a:lnTo>
                      <a:lnTo>
                        <a:pt x="138" y="132"/>
                      </a:lnTo>
                      <a:lnTo>
                        <a:pt x="141" y="132"/>
                      </a:lnTo>
                      <a:lnTo>
                        <a:pt x="150" y="140"/>
                      </a:lnTo>
                      <a:lnTo>
                        <a:pt x="155" y="140"/>
                      </a:lnTo>
                      <a:lnTo>
                        <a:pt x="164" y="136"/>
                      </a:lnTo>
                      <a:lnTo>
                        <a:pt x="164" y="133"/>
                      </a:lnTo>
                      <a:lnTo>
                        <a:pt x="159" y="126"/>
                      </a:lnTo>
                      <a:lnTo>
                        <a:pt x="159" y="123"/>
                      </a:lnTo>
                      <a:lnTo>
                        <a:pt x="159" y="121"/>
                      </a:lnTo>
                      <a:lnTo>
                        <a:pt x="159" y="117"/>
                      </a:lnTo>
                      <a:lnTo>
                        <a:pt x="163" y="113"/>
                      </a:lnTo>
                      <a:lnTo>
                        <a:pt x="164" y="110"/>
                      </a:lnTo>
                      <a:lnTo>
                        <a:pt x="159" y="107"/>
                      </a:lnTo>
                      <a:lnTo>
                        <a:pt x="158" y="104"/>
                      </a:lnTo>
                      <a:lnTo>
                        <a:pt x="158" y="101"/>
                      </a:lnTo>
                      <a:lnTo>
                        <a:pt x="164" y="99"/>
                      </a:lnTo>
                      <a:lnTo>
                        <a:pt x="169" y="97"/>
                      </a:lnTo>
                      <a:lnTo>
                        <a:pt x="174" y="94"/>
                      </a:lnTo>
                      <a:lnTo>
                        <a:pt x="191" y="92"/>
                      </a:lnTo>
                      <a:lnTo>
                        <a:pt x="192" y="89"/>
                      </a:lnTo>
                      <a:lnTo>
                        <a:pt x="192" y="86"/>
                      </a:lnTo>
                      <a:lnTo>
                        <a:pt x="191" y="82"/>
                      </a:lnTo>
                      <a:lnTo>
                        <a:pt x="191" y="80"/>
                      </a:lnTo>
                      <a:lnTo>
                        <a:pt x="194" y="72"/>
                      </a:lnTo>
                      <a:lnTo>
                        <a:pt x="192" y="69"/>
                      </a:lnTo>
                      <a:lnTo>
                        <a:pt x="191" y="66"/>
                      </a:lnTo>
                      <a:lnTo>
                        <a:pt x="190" y="65"/>
                      </a:lnTo>
                      <a:lnTo>
                        <a:pt x="185" y="61"/>
                      </a:lnTo>
                      <a:lnTo>
                        <a:pt x="184" y="61"/>
                      </a:lnTo>
                      <a:lnTo>
                        <a:pt x="182" y="58"/>
                      </a:lnTo>
                      <a:lnTo>
                        <a:pt x="181" y="55"/>
                      </a:lnTo>
                      <a:lnTo>
                        <a:pt x="181" y="53"/>
                      </a:lnTo>
                      <a:lnTo>
                        <a:pt x="182" y="48"/>
                      </a:lnTo>
                      <a:lnTo>
                        <a:pt x="192" y="43"/>
                      </a:lnTo>
                      <a:lnTo>
                        <a:pt x="196" y="38"/>
                      </a:lnTo>
                      <a:lnTo>
                        <a:pt x="207" y="34"/>
                      </a:lnTo>
                      <a:lnTo>
                        <a:pt x="214" y="31"/>
                      </a:lnTo>
                      <a:lnTo>
                        <a:pt x="216" y="29"/>
                      </a:lnTo>
                      <a:lnTo>
                        <a:pt x="220" y="24"/>
                      </a:lnTo>
                      <a:lnTo>
                        <a:pt x="224" y="20"/>
                      </a:lnTo>
                      <a:lnTo>
                        <a:pt x="230" y="23"/>
                      </a:lnTo>
                      <a:lnTo>
                        <a:pt x="233" y="23"/>
                      </a:lnTo>
                      <a:lnTo>
                        <a:pt x="237" y="23"/>
                      </a:lnTo>
                      <a:lnTo>
                        <a:pt x="240" y="21"/>
                      </a:lnTo>
                      <a:lnTo>
                        <a:pt x="241" y="20"/>
                      </a:lnTo>
                      <a:lnTo>
                        <a:pt x="241" y="18"/>
                      </a:lnTo>
                      <a:lnTo>
                        <a:pt x="237" y="12"/>
                      </a:lnTo>
                      <a:lnTo>
                        <a:pt x="236" y="8"/>
                      </a:lnTo>
                      <a:lnTo>
                        <a:pt x="237" y="5"/>
                      </a:lnTo>
                      <a:lnTo>
                        <a:pt x="237" y="4"/>
                      </a:lnTo>
                      <a:lnTo>
                        <a:pt x="240" y="3"/>
                      </a:lnTo>
                      <a:lnTo>
                        <a:pt x="245" y="2"/>
                      </a:lnTo>
                      <a:lnTo>
                        <a:pt x="251" y="0"/>
                      </a:lnTo>
                      <a:lnTo>
                        <a:pt x="252" y="2"/>
                      </a:lnTo>
                      <a:lnTo>
                        <a:pt x="255" y="2"/>
                      </a:lnTo>
                      <a:lnTo>
                        <a:pt x="256" y="3"/>
                      </a:lnTo>
                      <a:lnTo>
                        <a:pt x="258" y="4"/>
                      </a:lnTo>
                      <a:lnTo>
                        <a:pt x="266" y="4"/>
                      </a:lnTo>
                      <a:lnTo>
                        <a:pt x="270" y="8"/>
                      </a:lnTo>
                      <a:lnTo>
                        <a:pt x="287" y="20"/>
                      </a:lnTo>
                      <a:lnTo>
                        <a:pt x="289" y="20"/>
                      </a:lnTo>
                      <a:lnTo>
                        <a:pt x="292" y="21"/>
                      </a:lnTo>
                      <a:lnTo>
                        <a:pt x="296" y="28"/>
                      </a:lnTo>
                      <a:lnTo>
                        <a:pt x="297" y="30"/>
                      </a:lnTo>
                      <a:lnTo>
                        <a:pt x="301" y="34"/>
                      </a:lnTo>
                      <a:lnTo>
                        <a:pt x="304" y="35"/>
                      </a:lnTo>
                      <a:lnTo>
                        <a:pt x="313" y="38"/>
                      </a:lnTo>
                      <a:lnTo>
                        <a:pt x="316" y="39"/>
                      </a:lnTo>
                      <a:lnTo>
                        <a:pt x="319" y="43"/>
                      </a:lnTo>
                      <a:lnTo>
                        <a:pt x="322" y="49"/>
                      </a:lnTo>
                      <a:lnTo>
                        <a:pt x="323" y="51"/>
                      </a:lnTo>
                      <a:lnTo>
                        <a:pt x="324" y="53"/>
                      </a:lnTo>
                      <a:lnTo>
                        <a:pt x="327" y="58"/>
                      </a:lnTo>
                      <a:lnTo>
                        <a:pt x="327" y="60"/>
                      </a:lnTo>
                      <a:lnTo>
                        <a:pt x="328" y="60"/>
                      </a:lnTo>
                      <a:lnTo>
                        <a:pt x="332" y="62"/>
                      </a:lnTo>
                      <a:lnTo>
                        <a:pt x="333" y="64"/>
                      </a:lnTo>
                      <a:lnTo>
                        <a:pt x="334" y="66"/>
                      </a:lnTo>
                      <a:lnTo>
                        <a:pt x="340" y="67"/>
                      </a:lnTo>
                      <a:lnTo>
                        <a:pt x="350" y="70"/>
                      </a:lnTo>
                      <a:lnTo>
                        <a:pt x="359" y="72"/>
                      </a:lnTo>
                      <a:lnTo>
                        <a:pt x="363" y="75"/>
                      </a:lnTo>
                      <a:lnTo>
                        <a:pt x="365" y="76"/>
                      </a:lnTo>
                      <a:lnTo>
                        <a:pt x="367" y="79"/>
                      </a:lnTo>
                      <a:lnTo>
                        <a:pt x="370" y="80"/>
                      </a:lnTo>
                      <a:lnTo>
                        <a:pt x="380" y="82"/>
                      </a:lnTo>
                      <a:lnTo>
                        <a:pt x="388" y="86"/>
                      </a:lnTo>
                      <a:lnTo>
                        <a:pt x="395" y="86"/>
                      </a:lnTo>
                      <a:lnTo>
                        <a:pt x="403" y="87"/>
                      </a:lnTo>
                      <a:lnTo>
                        <a:pt x="417" y="85"/>
                      </a:lnTo>
                      <a:lnTo>
                        <a:pt x="422" y="86"/>
                      </a:lnTo>
                      <a:lnTo>
                        <a:pt x="426" y="87"/>
                      </a:lnTo>
                      <a:lnTo>
                        <a:pt x="429" y="89"/>
                      </a:lnTo>
                      <a:lnTo>
                        <a:pt x="431" y="89"/>
                      </a:lnTo>
                      <a:lnTo>
                        <a:pt x="432" y="87"/>
                      </a:lnTo>
                      <a:lnTo>
                        <a:pt x="435" y="86"/>
                      </a:lnTo>
                      <a:lnTo>
                        <a:pt x="441" y="77"/>
                      </a:lnTo>
                      <a:lnTo>
                        <a:pt x="445" y="74"/>
                      </a:lnTo>
                      <a:lnTo>
                        <a:pt x="450" y="71"/>
                      </a:lnTo>
                      <a:lnTo>
                        <a:pt x="452" y="69"/>
                      </a:lnTo>
                      <a:lnTo>
                        <a:pt x="454" y="70"/>
                      </a:lnTo>
                      <a:lnTo>
                        <a:pt x="456" y="69"/>
                      </a:lnTo>
                      <a:lnTo>
                        <a:pt x="459" y="67"/>
                      </a:lnTo>
                      <a:lnTo>
                        <a:pt x="460" y="67"/>
                      </a:lnTo>
                      <a:lnTo>
                        <a:pt x="461" y="69"/>
                      </a:lnTo>
                      <a:lnTo>
                        <a:pt x="462" y="69"/>
                      </a:lnTo>
                      <a:lnTo>
                        <a:pt x="462" y="69"/>
                      </a:lnTo>
                      <a:lnTo>
                        <a:pt x="464" y="71"/>
                      </a:lnTo>
                      <a:lnTo>
                        <a:pt x="468" y="76"/>
                      </a:lnTo>
                      <a:lnTo>
                        <a:pt x="472" y="80"/>
                      </a:lnTo>
                      <a:lnTo>
                        <a:pt x="475" y="82"/>
                      </a:lnTo>
                      <a:lnTo>
                        <a:pt x="477" y="85"/>
                      </a:lnTo>
                      <a:lnTo>
                        <a:pt x="478" y="97"/>
                      </a:lnTo>
                      <a:lnTo>
                        <a:pt x="477" y="102"/>
                      </a:lnTo>
                      <a:lnTo>
                        <a:pt x="477" y="105"/>
                      </a:lnTo>
                      <a:lnTo>
                        <a:pt x="478" y="110"/>
                      </a:lnTo>
                      <a:lnTo>
                        <a:pt x="480" y="110"/>
                      </a:lnTo>
                      <a:lnTo>
                        <a:pt x="480" y="111"/>
                      </a:lnTo>
                      <a:lnTo>
                        <a:pt x="483" y="108"/>
                      </a:lnTo>
                      <a:lnTo>
                        <a:pt x="490" y="108"/>
                      </a:lnTo>
                      <a:lnTo>
                        <a:pt x="491" y="110"/>
                      </a:lnTo>
                      <a:lnTo>
                        <a:pt x="491" y="111"/>
                      </a:lnTo>
                      <a:lnTo>
                        <a:pt x="490" y="112"/>
                      </a:lnTo>
                      <a:lnTo>
                        <a:pt x="485" y="116"/>
                      </a:lnTo>
                      <a:lnTo>
                        <a:pt x="485" y="118"/>
                      </a:lnTo>
                      <a:lnTo>
                        <a:pt x="485" y="122"/>
                      </a:lnTo>
                      <a:lnTo>
                        <a:pt x="485" y="126"/>
                      </a:lnTo>
                      <a:lnTo>
                        <a:pt x="486" y="130"/>
                      </a:lnTo>
                      <a:lnTo>
                        <a:pt x="490" y="133"/>
                      </a:lnTo>
                      <a:lnTo>
                        <a:pt x="492" y="135"/>
                      </a:lnTo>
                      <a:lnTo>
                        <a:pt x="493" y="135"/>
                      </a:lnTo>
                      <a:lnTo>
                        <a:pt x="498" y="138"/>
                      </a:lnTo>
                      <a:lnTo>
                        <a:pt x="502" y="140"/>
                      </a:lnTo>
                      <a:lnTo>
                        <a:pt x="507" y="141"/>
                      </a:lnTo>
                      <a:lnTo>
                        <a:pt x="512" y="141"/>
                      </a:lnTo>
                      <a:lnTo>
                        <a:pt x="516" y="143"/>
                      </a:lnTo>
                      <a:lnTo>
                        <a:pt x="518" y="143"/>
                      </a:lnTo>
                      <a:lnTo>
                        <a:pt x="519" y="145"/>
                      </a:lnTo>
                      <a:lnTo>
                        <a:pt x="522" y="146"/>
                      </a:lnTo>
                      <a:lnTo>
                        <a:pt x="522" y="147"/>
                      </a:lnTo>
                      <a:lnTo>
                        <a:pt x="521" y="150"/>
                      </a:lnTo>
                      <a:lnTo>
                        <a:pt x="519" y="150"/>
                      </a:lnTo>
                      <a:lnTo>
                        <a:pt x="512" y="148"/>
                      </a:lnTo>
                      <a:lnTo>
                        <a:pt x="510" y="148"/>
                      </a:lnTo>
                      <a:lnTo>
                        <a:pt x="508" y="150"/>
                      </a:lnTo>
                      <a:lnTo>
                        <a:pt x="503" y="148"/>
                      </a:lnTo>
                      <a:lnTo>
                        <a:pt x="501" y="148"/>
                      </a:lnTo>
                      <a:lnTo>
                        <a:pt x="501" y="148"/>
                      </a:lnTo>
                      <a:lnTo>
                        <a:pt x="500" y="152"/>
                      </a:lnTo>
                      <a:lnTo>
                        <a:pt x="498" y="153"/>
                      </a:lnTo>
                      <a:lnTo>
                        <a:pt x="497" y="154"/>
                      </a:lnTo>
                      <a:lnTo>
                        <a:pt x="492" y="156"/>
                      </a:lnTo>
                      <a:lnTo>
                        <a:pt x="491" y="157"/>
                      </a:lnTo>
                      <a:lnTo>
                        <a:pt x="491" y="159"/>
                      </a:lnTo>
                      <a:lnTo>
                        <a:pt x="493" y="164"/>
                      </a:lnTo>
                      <a:lnTo>
                        <a:pt x="495" y="166"/>
                      </a:lnTo>
                      <a:lnTo>
                        <a:pt x="493" y="167"/>
                      </a:lnTo>
                      <a:lnTo>
                        <a:pt x="491" y="171"/>
                      </a:lnTo>
                      <a:lnTo>
                        <a:pt x="492" y="174"/>
                      </a:lnTo>
                      <a:lnTo>
                        <a:pt x="501" y="178"/>
                      </a:lnTo>
                      <a:lnTo>
                        <a:pt x="501" y="178"/>
                      </a:lnTo>
                      <a:lnTo>
                        <a:pt x="498" y="181"/>
                      </a:lnTo>
                      <a:lnTo>
                        <a:pt x="496" y="181"/>
                      </a:lnTo>
                      <a:lnTo>
                        <a:pt x="492" y="182"/>
                      </a:lnTo>
                      <a:lnTo>
                        <a:pt x="491" y="187"/>
                      </a:lnTo>
                      <a:lnTo>
                        <a:pt x="482" y="189"/>
                      </a:lnTo>
                      <a:lnTo>
                        <a:pt x="477" y="191"/>
                      </a:lnTo>
                      <a:lnTo>
                        <a:pt x="473" y="191"/>
                      </a:lnTo>
                      <a:lnTo>
                        <a:pt x="468" y="188"/>
                      </a:lnTo>
                      <a:lnTo>
                        <a:pt x="466" y="187"/>
                      </a:lnTo>
                      <a:lnTo>
                        <a:pt x="467" y="186"/>
                      </a:lnTo>
                      <a:lnTo>
                        <a:pt x="468" y="184"/>
                      </a:lnTo>
                      <a:lnTo>
                        <a:pt x="470" y="183"/>
                      </a:lnTo>
                      <a:lnTo>
                        <a:pt x="470" y="179"/>
                      </a:lnTo>
                      <a:lnTo>
                        <a:pt x="468" y="178"/>
                      </a:lnTo>
                      <a:lnTo>
                        <a:pt x="466" y="178"/>
                      </a:lnTo>
                      <a:lnTo>
                        <a:pt x="464" y="177"/>
                      </a:lnTo>
                      <a:lnTo>
                        <a:pt x="461" y="171"/>
                      </a:lnTo>
                      <a:lnTo>
                        <a:pt x="456" y="171"/>
                      </a:lnTo>
                      <a:lnTo>
                        <a:pt x="455" y="168"/>
                      </a:lnTo>
                      <a:lnTo>
                        <a:pt x="451" y="168"/>
                      </a:lnTo>
                      <a:lnTo>
                        <a:pt x="451" y="171"/>
                      </a:lnTo>
                      <a:lnTo>
                        <a:pt x="447" y="171"/>
                      </a:lnTo>
                      <a:lnTo>
                        <a:pt x="446" y="173"/>
                      </a:lnTo>
                      <a:lnTo>
                        <a:pt x="442" y="172"/>
                      </a:lnTo>
                      <a:lnTo>
                        <a:pt x="439" y="168"/>
                      </a:lnTo>
                      <a:lnTo>
                        <a:pt x="435" y="166"/>
                      </a:lnTo>
                      <a:lnTo>
                        <a:pt x="435" y="166"/>
                      </a:lnTo>
                      <a:lnTo>
                        <a:pt x="430" y="167"/>
                      </a:lnTo>
                      <a:lnTo>
                        <a:pt x="426" y="166"/>
                      </a:lnTo>
                      <a:lnTo>
                        <a:pt x="422" y="164"/>
                      </a:lnTo>
                      <a:lnTo>
                        <a:pt x="421" y="166"/>
                      </a:lnTo>
                      <a:lnTo>
                        <a:pt x="421" y="169"/>
                      </a:lnTo>
                      <a:lnTo>
                        <a:pt x="417" y="171"/>
                      </a:lnTo>
                      <a:lnTo>
                        <a:pt x="414" y="171"/>
                      </a:lnTo>
                      <a:lnTo>
                        <a:pt x="409" y="171"/>
                      </a:lnTo>
                      <a:lnTo>
                        <a:pt x="409" y="166"/>
                      </a:lnTo>
                      <a:lnTo>
                        <a:pt x="406" y="164"/>
                      </a:lnTo>
                      <a:lnTo>
                        <a:pt x="403" y="163"/>
                      </a:lnTo>
                      <a:lnTo>
                        <a:pt x="395" y="166"/>
                      </a:lnTo>
                      <a:lnTo>
                        <a:pt x="394" y="167"/>
                      </a:lnTo>
                      <a:lnTo>
                        <a:pt x="393" y="167"/>
                      </a:lnTo>
                      <a:lnTo>
                        <a:pt x="389" y="172"/>
                      </a:lnTo>
                      <a:lnTo>
                        <a:pt x="388" y="173"/>
                      </a:lnTo>
                      <a:lnTo>
                        <a:pt x="386" y="174"/>
                      </a:lnTo>
                      <a:lnTo>
                        <a:pt x="380" y="172"/>
                      </a:lnTo>
                      <a:lnTo>
                        <a:pt x="370" y="169"/>
                      </a:lnTo>
                      <a:lnTo>
                        <a:pt x="363" y="168"/>
                      </a:lnTo>
                      <a:lnTo>
                        <a:pt x="358" y="168"/>
                      </a:lnTo>
                      <a:lnTo>
                        <a:pt x="354" y="167"/>
                      </a:lnTo>
                      <a:lnTo>
                        <a:pt x="350" y="167"/>
                      </a:lnTo>
                      <a:lnTo>
                        <a:pt x="348" y="167"/>
                      </a:lnTo>
                      <a:lnTo>
                        <a:pt x="347" y="168"/>
                      </a:lnTo>
                      <a:lnTo>
                        <a:pt x="345" y="168"/>
                      </a:lnTo>
                      <a:lnTo>
                        <a:pt x="343" y="167"/>
                      </a:lnTo>
                      <a:lnTo>
                        <a:pt x="339" y="164"/>
                      </a:lnTo>
                      <a:lnTo>
                        <a:pt x="338" y="163"/>
                      </a:lnTo>
                      <a:lnTo>
                        <a:pt x="335" y="164"/>
                      </a:lnTo>
                      <a:lnTo>
                        <a:pt x="332" y="167"/>
                      </a:lnTo>
                      <a:lnTo>
                        <a:pt x="329" y="167"/>
                      </a:lnTo>
                      <a:lnTo>
                        <a:pt x="325" y="164"/>
                      </a:lnTo>
                      <a:lnTo>
                        <a:pt x="324" y="163"/>
                      </a:lnTo>
                      <a:lnTo>
                        <a:pt x="318" y="157"/>
                      </a:lnTo>
                      <a:lnTo>
                        <a:pt x="316" y="156"/>
                      </a:lnTo>
                      <a:lnTo>
                        <a:pt x="313" y="154"/>
                      </a:lnTo>
                      <a:lnTo>
                        <a:pt x="308" y="153"/>
                      </a:lnTo>
                      <a:lnTo>
                        <a:pt x="307" y="153"/>
                      </a:lnTo>
                      <a:lnTo>
                        <a:pt x="302" y="159"/>
                      </a:lnTo>
                      <a:lnTo>
                        <a:pt x="299" y="161"/>
                      </a:lnTo>
                      <a:lnTo>
                        <a:pt x="288" y="161"/>
                      </a:lnTo>
                      <a:lnTo>
                        <a:pt x="279" y="158"/>
                      </a:lnTo>
                      <a:lnTo>
                        <a:pt x="278" y="158"/>
                      </a:lnTo>
                      <a:lnTo>
                        <a:pt x="275" y="158"/>
                      </a:lnTo>
                      <a:lnTo>
                        <a:pt x="272" y="161"/>
                      </a:lnTo>
                      <a:lnTo>
                        <a:pt x="267" y="171"/>
                      </a:lnTo>
                      <a:lnTo>
                        <a:pt x="265" y="172"/>
                      </a:lnTo>
                      <a:lnTo>
                        <a:pt x="262" y="173"/>
                      </a:lnTo>
                      <a:lnTo>
                        <a:pt x="260" y="177"/>
                      </a:lnTo>
                      <a:lnTo>
                        <a:pt x="258" y="178"/>
                      </a:lnTo>
                      <a:lnTo>
                        <a:pt x="258" y="181"/>
                      </a:lnTo>
                      <a:lnTo>
                        <a:pt x="257" y="182"/>
                      </a:lnTo>
                      <a:lnTo>
                        <a:pt x="255" y="186"/>
                      </a:lnTo>
                      <a:lnTo>
                        <a:pt x="250" y="187"/>
                      </a:lnTo>
                      <a:lnTo>
                        <a:pt x="246" y="187"/>
                      </a:lnTo>
                      <a:lnTo>
                        <a:pt x="245" y="187"/>
                      </a:lnTo>
                      <a:lnTo>
                        <a:pt x="235" y="177"/>
                      </a:lnTo>
                      <a:lnTo>
                        <a:pt x="228" y="176"/>
                      </a:lnTo>
                      <a:lnTo>
                        <a:pt x="226" y="176"/>
                      </a:lnTo>
                      <a:lnTo>
                        <a:pt x="227" y="167"/>
                      </a:lnTo>
                      <a:lnTo>
                        <a:pt x="226" y="167"/>
                      </a:lnTo>
                      <a:lnTo>
                        <a:pt x="224" y="166"/>
                      </a:lnTo>
                      <a:lnTo>
                        <a:pt x="219" y="166"/>
                      </a:lnTo>
                      <a:lnTo>
                        <a:pt x="216" y="166"/>
                      </a:lnTo>
                      <a:lnTo>
                        <a:pt x="211" y="167"/>
                      </a:lnTo>
                      <a:lnTo>
                        <a:pt x="209" y="171"/>
                      </a:lnTo>
                      <a:lnTo>
                        <a:pt x="206" y="174"/>
                      </a:lnTo>
                      <a:lnTo>
                        <a:pt x="204" y="179"/>
                      </a:lnTo>
                      <a:lnTo>
                        <a:pt x="202" y="184"/>
                      </a:lnTo>
                      <a:lnTo>
                        <a:pt x="204" y="187"/>
                      </a:lnTo>
                      <a:lnTo>
                        <a:pt x="206" y="192"/>
                      </a:lnTo>
                      <a:lnTo>
                        <a:pt x="205" y="193"/>
                      </a:lnTo>
                      <a:lnTo>
                        <a:pt x="205" y="200"/>
                      </a:lnTo>
                      <a:lnTo>
                        <a:pt x="202" y="213"/>
                      </a:lnTo>
                      <a:lnTo>
                        <a:pt x="204" y="215"/>
                      </a:lnTo>
                      <a:lnTo>
                        <a:pt x="207" y="223"/>
                      </a:lnTo>
                      <a:lnTo>
                        <a:pt x="222" y="227"/>
                      </a:lnTo>
                      <a:lnTo>
                        <a:pt x="226" y="230"/>
                      </a:lnTo>
                      <a:lnTo>
                        <a:pt x="227" y="232"/>
                      </a:lnTo>
                      <a:lnTo>
                        <a:pt x="228" y="234"/>
                      </a:lnTo>
                      <a:lnTo>
                        <a:pt x="228" y="245"/>
                      </a:lnTo>
                      <a:lnTo>
                        <a:pt x="230" y="248"/>
                      </a:lnTo>
                      <a:lnTo>
                        <a:pt x="231" y="250"/>
                      </a:lnTo>
                      <a:lnTo>
                        <a:pt x="230" y="251"/>
                      </a:lnTo>
                      <a:lnTo>
                        <a:pt x="231" y="251"/>
                      </a:lnTo>
                      <a:lnTo>
                        <a:pt x="236" y="254"/>
                      </a:lnTo>
                      <a:lnTo>
                        <a:pt x="238" y="256"/>
                      </a:lnTo>
                      <a:lnTo>
                        <a:pt x="238" y="261"/>
                      </a:lnTo>
                      <a:lnTo>
                        <a:pt x="240" y="270"/>
                      </a:lnTo>
                      <a:lnTo>
                        <a:pt x="241" y="274"/>
                      </a:lnTo>
                      <a:lnTo>
                        <a:pt x="241" y="276"/>
                      </a:lnTo>
                      <a:lnTo>
                        <a:pt x="243" y="284"/>
                      </a:lnTo>
                      <a:lnTo>
                        <a:pt x="247" y="286"/>
                      </a:lnTo>
                      <a:lnTo>
                        <a:pt x="247" y="289"/>
                      </a:lnTo>
                      <a:lnTo>
                        <a:pt x="247" y="291"/>
                      </a:lnTo>
                      <a:lnTo>
                        <a:pt x="250" y="292"/>
                      </a:lnTo>
                      <a:lnTo>
                        <a:pt x="257" y="301"/>
                      </a:lnTo>
                      <a:lnTo>
                        <a:pt x="260" y="302"/>
                      </a:lnTo>
                      <a:lnTo>
                        <a:pt x="267" y="310"/>
                      </a:lnTo>
                      <a:lnTo>
                        <a:pt x="271" y="312"/>
                      </a:lnTo>
                      <a:lnTo>
                        <a:pt x="278" y="322"/>
                      </a:lnTo>
                      <a:lnTo>
                        <a:pt x="296" y="337"/>
                      </a:lnTo>
                      <a:lnTo>
                        <a:pt x="297" y="341"/>
                      </a:lnTo>
                      <a:lnTo>
                        <a:pt x="301" y="346"/>
                      </a:lnTo>
                      <a:lnTo>
                        <a:pt x="314" y="358"/>
                      </a:lnTo>
                      <a:lnTo>
                        <a:pt x="317" y="362"/>
                      </a:lnTo>
                      <a:lnTo>
                        <a:pt x="321" y="366"/>
                      </a:lnTo>
                      <a:lnTo>
                        <a:pt x="323" y="367"/>
                      </a:lnTo>
                      <a:lnTo>
                        <a:pt x="325" y="368"/>
                      </a:lnTo>
                      <a:lnTo>
                        <a:pt x="328" y="370"/>
                      </a:lnTo>
                      <a:lnTo>
                        <a:pt x="333" y="373"/>
                      </a:lnTo>
                      <a:lnTo>
                        <a:pt x="337" y="378"/>
                      </a:lnTo>
                      <a:lnTo>
                        <a:pt x="340" y="384"/>
                      </a:lnTo>
                      <a:lnTo>
                        <a:pt x="347" y="402"/>
                      </a:lnTo>
                      <a:lnTo>
                        <a:pt x="354" y="406"/>
                      </a:lnTo>
                      <a:lnTo>
                        <a:pt x="358" y="409"/>
                      </a:lnTo>
                      <a:lnTo>
                        <a:pt x="362" y="416"/>
                      </a:lnTo>
                      <a:lnTo>
                        <a:pt x="363" y="417"/>
                      </a:lnTo>
                      <a:lnTo>
                        <a:pt x="369" y="419"/>
                      </a:lnTo>
                      <a:lnTo>
                        <a:pt x="375" y="422"/>
                      </a:lnTo>
                      <a:lnTo>
                        <a:pt x="376" y="425"/>
                      </a:lnTo>
                      <a:lnTo>
                        <a:pt x="381" y="432"/>
                      </a:lnTo>
                      <a:lnTo>
                        <a:pt x="380" y="435"/>
                      </a:lnTo>
                      <a:lnTo>
                        <a:pt x="373" y="440"/>
                      </a:lnTo>
                      <a:lnTo>
                        <a:pt x="368" y="439"/>
                      </a:lnTo>
                      <a:lnTo>
                        <a:pt x="367" y="437"/>
                      </a:lnTo>
                      <a:lnTo>
                        <a:pt x="365" y="432"/>
                      </a:lnTo>
                      <a:lnTo>
                        <a:pt x="365" y="430"/>
                      </a:lnTo>
                      <a:lnTo>
                        <a:pt x="363" y="429"/>
                      </a:lnTo>
                      <a:lnTo>
                        <a:pt x="360" y="429"/>
                      </a:lnTo>
                      <a:lnTo>
                        <a:pt x="358" y="429"/>
                      </a:lnTo>
                      <a:lnTo>
                        <a:pt x="352" y="422"/>
                      </a:lnTo>
                      <a:lnTo>
                        <a:pt x="348" y="419"/>
                      </a:lnTo>
                      <a:lnTo>
                        <a:pt x="344" y="417"/>
                      </a:lnTo>
                      <a:lnTo>
                        <a:pt x="343" y="418"/>
                      </a:lnTo>
                      <a:lnTo>
                        <a:pt x="339" y="416"/>
                      </a:lnTo>
                      <a:lnTo>
                        <a:pt x="333" y="413"/>
                      </a:lnTo>
                      <a:lnTo>
                        <a:pt x="328" y="409"/>
                      </a:lnTo>
                      <a:lnTo>
                        <a:pt x="322" y="403"/>
                      </a:lnTo>
                      <a:lnTo>
                        <a:pt x="319" y="401"/>
                      </a:lnTo>
                      <a:lnTo>
                        <a:pt x="318" y="398"/>
                      </a:lnTo>
                      <a:lnTo>
                        <a:pt x="311" y="391"/>
                      </a:lnTo>
                      <a:lnTo>
                        <a:pt x="307" y="389"/>
                      </a:lnTo>
                      <a:lnTo>
                        <a:pt x="297" y="388"/>
                      </a:lnTo>
                      <a:lnTo>
                        <a:pt x="294" y="387"/>
                      </a:lnTo>
                      <a:lnTo>
                        <a:pt x="293" y="386"/>
                      </a:lnTo>
                      <a:lnTo>
                        <a:pt x="286" y="383"/>
                      </a:lnTo>
                      <a:lnTo>
                        <a:pt x="279" y="382"/>
                      </a:lnTo>
                      <a:lnTo>
                        <a:pt x="273" y="379"/>
                      </a:lnTo>
                      <a:lnTo>
                        <a:pt x="268" y="375"/>
                      </a:lnTo>
                      <a:lnTo>
                        <a:pt x="263" y="372"/>
                      </a:lnTo>
                      <a:lnTo>
                        <a:pt x="262" y="372"/>
                      </a:lnTo>
                      <a:lnTo>
                        <a:pt x="250" y="375"/>
                      </a:lnTo>
                      <a:lnTo>
                        <a:pt x="241" y="377"/>
                      </a:lnTo>
                      <a:lnTo>
                        <a:pt x="241" y="377"/>
                      </a:lnTo>
                      <a:lnTo>
                        <a:pt x="242" y="381"/>
                      </a:lnTo>
                      <a:lnTo>
                        <a:pt x="242" y="381"/>
                      </a:lnTo>
                      <a:lnTo>
                        <a:pt x="242" y="382"/>
                      </a:lnTo>
                      <a:lnTo>
                        <a:pt x="240" y="383"/>
                      </a:lnTo>
                      <a:lnTo>
                        <a:pt x="233" y="382"/>
                      </a:lnTo>
                      <a:lnTo>
                        <a:pt x="230" y="381"/>
                      </a:lnTo>
                      <a:lnTo>
                        <a:pt x="226" y="379"/>
                      </a:lnTo>
                      <a:lnTo>
                        <a:pt x="226" y="378"/>
                      </a:lnTo>
                      <a:lnTo>
                        <a:pt x="224" y="378"/>
                      </a:lnTo>
                      <a:lnTo>
                        <a:pt x="221" y="375"/>
                      </a:lnTo>
                      <a:lnTo>
                        <a:pt x="221" y="367"/>
                      </a:lnTo>
                      <a:lnTo>
                        <a:pt x="222" y="365"/>
                      </a:lnTo>
                      <a:lnTo>
                        <a:pt x="221" y="360"/>
                      </a:lnTo>
                      <a:lnTo>
                        <a:pt x="221" y="357"/>
                      </a:lnTo>
                      <a:lnTo>
                        <a:pt x="219" y="356"/>
                      </a:lnTo>
                      <a:lnTo>
                        <a:pt x="217" y="356"/>
                      </a:lnTo>
                      <a:lnTo>
                        <a:pt x="215" y="355"/>
                      </a:lnTo>
                      <a:lnTo>
                        <a:pt x="215" y="347"/>
                      </a:lnTo>
                      <a:lnTo>
                        <a:pt x="216" y="345"/>
                      </a:lnTo>
                      <a:lnTo>
                        <a:pt x="224" y="342"/>
                      </a:lnTo>
                      <a:lnTo>
                        <a:pt x="226" y="341"/>
                      </a:lnTo>
                      <a:lnTo>
                        <a:pt x="227" y="338"/>
                      </a:lnTo>
                      <a:lnTo>
                        <a:pt x="225" y="331"/>
                      </a:lnTo>
                      <a:lnTo>
                        <a:pt x="225" y="330"/>
                      </a:lnTo>
                      <a:lnTo>
                        <a:pt x="222" y="330"/>
                      </a:lnTo>
                      <a:lnTo>
                        <a:pt x="221" y="333"/>
                      </a:lnTo>
                      <a:lnTo>
                        <a:pt x="221" y="337"/>
                      </a:lnTo>
                      <a:lnTo>
                        <a:pt x="220" y="338"/>
                      </a:lnTo>
                      <a:lnTo>
                        <a:pt x="216" y="340"/>
                      </a:lnTo>
                      <a:lnTo>
                        <a:pt x="214" y="340"/>
                      </a:lnTo>
                      <a:lnTo>
                        <a:pt x="212" y="340"/>
                      </a:lnTo>
                      <a:lnTo>
                        <a:pt x="212" y="347"/>
                      </a:lnTo>
                      <a:lnTo>
                        <a:pt x="210" y="351"/>
                      </a:lnTo>
                      <a:lnTo>
                        <a:pt x="206" y="350"/>
                      </a:lnTo>
                      <a:lnTo>
                        <a:pt x="197" y="347"/>
                      </a:lnTo>
                      <a:lnTo>
                        <a:pt x="196" y="346"/>
                      </a:lnTo>
                      <a:lnTo>
                        <a:pt x="196" y="343"/>
                      </a:lnTo>
                      <a:lnTo>
                        <a:pt x="194" y="341"/>
                      </a:lnTo>
                      <a:lnTo>
                        <a:pt x="186" y="338"/>
                      </a:lnTo>
                      <a:lnTo>
                        <a:pt x="184" y="335"/>
                      </a:lnTo>
                      <a:lnTo>
                        <a:pt x="175" y="331"/>
                      </a:lnTo>
                      <a:lnTo>
                        <a:pt x="161" y="310"/>
                      </a:lnTo>
                      <a:lnTo>
                        <a:pt x="159" y="309"/>
                      </a:lnTo>
                      <a:lnTo>
                        <a:pt x="156" y="309"/>
                      </a:lnTo>
                      <a:lnTo>
                        <a:pt x="155" y="307"/>
                      </a:lnTo>
                      <a:lnTo>
                        <a:pt x="154" y="305"/>
                      </a:lnTo>
                      <a:lnTo>
                        <a:pt x="149" y="289"/>
                      </a:lnTo>
                      <a:lnTo>
                        <a:pt x="148" y="287"/>
                      </a:lnTo>
                      <a:lnTo>
                        <a:pt x="148" y="286"/>
                      </a:lnTo>
                      <a:lnTo>
                        <a:pt x="146" y="285"/>
                      </a:lnTo>
                      <a:lnTo>
                        <a:pt x="146" y="281"/>
                      </a:lnTo>
                      <a:lnTo>
                        <a:pt x="148" y="281"/>
                      </a:lnTo>
                      <a:lnTo>
                        <a:pt x="150" y="280"/>
                      </a:lnTo>
                      <a:lnTo>
                        <a:pt x="154" y="281"/>
                      </a:lnTo>
                      <a:lnTo>
                        <a:pt x="154" y="281"/>
                      </a:lnTo>
                      <a:lnTo>
                        <a:pt x="155" y="285"/>
                      </a:lnTo>
                      <a:lnTo>
                        <a:pt x="155" y="286"/>
                      </a:lnTo>
                      <a:lnTo>
                        <a:pt x="161" y="287"/>
                      </a:lnTo>
                      <a:lnTo>
                        <a:pt x="161" y="284"/>
                      </a:lnTo>
                      <a:lnTo>
                        <a:pt x="163" y="283"/>
                      </a:lnTo>
                      <a:lnTo>
                        <a:pt x="163" y="283"/>
                      </a:lnTo>
                      <a:lnTo>
                        <a:pt x="165" y="284"/>
                      </a:lnTo>
                      <a:lnTo>
                        <a:pt x="170" y="289"/>
                      </a:lnTo>
                      <a:lnTo>
                        <a:pt x="179" y="290"/>
                      </a:lnTo>
                      <a:lnTo>
                        <a:pt x="180" y="291"/>
                      </a:lnTo>
                      <a:lnTo>
                        <a:pt x="180" y="292"/>
                      </a:lnTo>
                      <a:lnTo>
                        <a:pt x="179" y="295"/>
                      </a:lnTo>
                      <a:lnTo>
                        <a:pt x="180" y="296"/>
                      </a:lnTo>
                      <a:lnTo>
                        <a:pt x="185" y="299"/>
                      </a:lnTo>
                      <a:lnTo>
                        <a:pt x="186" y="300"/>
                      </a:lnTo>
                      <a:lnTo>
                        <a:pt x="189" y="300"/>
                      </a:lnTo>
                      <a:lnTo>
                        <a:pt x="189" y="300"/>
                      </a:lnTo>
                      <a:lnTo>
                        <a:pt x="189" y="296"/>
                      </a:lnTo>
                      <a:lnTo>
                        <a:pt x="184" y="290"/>
                      </a:lnTo>
                      <a:lnTo>
                        <a:pt x="180" y="289"/>
                      </a:lnTo>
                      <a:lnTo>
                        <a:pt x="179" y="287"/>
                      </a:lnTo>
                      <a:lnTo>
                        <a:pt x="158" y="274"/>
                      </a:lnTo>
                      <a:lnTo>
                        <a:pt x="158" y="271"/>
                      </a:lnTo>
                      <a:lnTo>
                        <a:pt x="149" y="263"/>
                      </a:lnTo>
                      <a:lnTo>
                        <a:pt x="146" y="260"/>
                      </a:lnTo>
                      <a:lnTo>
                        <a:pt x="146" y="259"/>
                      </a:lnTo>
                      <a:lnTo>
                        <a:pt x="140" y="253"/>
                      </a:lnTo>
                      <a:lnTo>
                        <a:pt x="138" y="248"/>
                      </a:lnTo>
                      <a:lnTo>
                        <a:pt x="134" y="244"/>
                      </a:lnTo>
                      <a:lnTo>
                        <a:pt x="130" y="238"/>
                      </a:lnTo>
                      <a:lnTo>
                        <a:pt x="128" y="234"/>
                      </a:lnTo>
                      <a:lnTo>
                        <a:pt x="127" y="224"/>
                      </a:lnTo>
                      <a:lnTo>
                        <a:pt x="129" y="204"/>
                      </a:lnTo>
                      <a:lnTo>
                        <a:pt x="128" y="200"/>
                      </a:lnTo>
                      <a:lnTo>
                        <a:pt x="128" y="197"/>
                      </a:lnTo>
                      <a:lnTo>
                        <a:pt x="125" y="193"/>
                      </a:lnTo>
                      <a:lnTo>
                        <a:pt x="113" y="181"/>
                      </a:lnTo>
                      <a:lnTo>
                        <a:pt x="109" y="176"/>
                      </a:lnTo>
                      <a:lnTo>
                        <a:pt x="108" y="172"/>
                      </a:lnTo>
                      <a:lnTo>
                        <a:pt x="98" y="163"/>
                      </a:lnTo>
                      <a:lnTo>
                        <a:pt x="98" y="161"/>
                      </a:lnTo>
                      <a:lnTo>
                        <a:pt x="97" y="159"/>
                      </a:lnTo>
                      <a:lnTo>
                        <a:pt x="95" y="159"/>
                      </a:lnTo>
                      <a:lnTo>
                        <a:pt x="92" y="161"/>
                      </a:lnTo>
                      <a:lnTo>
                        <a:pt x="88" y="157"/>
                      </a:lnTo>
                      <a:lnTo>
                        <a:pt x="83" y="154"/>
                      </a:lnTo>
                      <a:lnTo>
                        <a:pt x="79" y="156"/>
                      </a:lnTo>
                      <a:lnTo>
                        <a:pt x="78" y="156"/>
                      </a:lnTo>
                      <a:lnTo>
                        <a:pt x="76" y="159"/>
                      </a:lnTo>
                      <a:lnTo>
                        <a:pt x="73" y="169"/>
                      </a:lnTo>
                      <a:lnTo>
                        <a:pt x="72" y="172"/>
                      </a:lnTo>
                      <a:lnTo>
                        <a:pt x="71" y="173"/>
                      </a:lnTo>
                      <a:lnTo>
                        <a:pt x="69" y="181"/>
                      </a:lnTo>
                      <a:lnTo>
                        <a:pt x="64" y="189"/>
                      </a:lnTo>
                      <a:lnTo>
                        <a:pt x="62" y="197"/>
                      </a:lnTo>
                      <a:lnTo>
                        <a:pt x="62" y="203"/>
                      </a:lnTo>
                      <a:lnTo>
                        <a:pt x="59" y="204"/>
                      </a:lnTo>
                      <a:lnTo>
                        <a:pt x="59" y="204"/>
                      </a:lnTo>
                      <a:lnTo>
                        <a:pt x="56" y="195"/>
                      </a:lnTo>
                      <a:lnTo>
                        <a:pt x="54" y="195"/>
                      </a:lnTo>
                      <a:lnTo>
                        <a:pt x="53" y="195"/>
                      </a:lnTo>
                      <a:lnTo>
                        <a:pt x="53" y="205"/>
                      </a:lnTo>
                      <a:lnTo>
                        <a:pt x="53" y="207"/>
                      </a:lnTo>
                      <a:lnTo>
                        <a:pt x="53" y="209"/>
                      </a:lnTo>
                      <a:lnTo>
                        <a:pt x="52" y="210"/>
                      </a:lnTo>
                      <a:lnTo>
                        <a:pt x="44" y="214"/>
                      </a:lnTo>
                      <a:lnTo>
                        <a:pt x="44" y="222"/>
                      </a:lnTo>
                      <a:lnTo>
                        <a:pt x="43" y="223"/>
                      </a:lnTo>
                      <a:lnTo>
                        <a:pt x="41" y="223"/>
                      </a:lnTo>
                      <a:lnTo>
                        <a:pt x="39" y="222"/>
                      </a:lnTo>
                      <a:lnTo>
                        <a:pt x="38" y="224"/>
                      </a:lnTo>
                      <a:lnTo>
                        <a:pt x="35" y="223"/>
                      </a:lnTo>
                      <a:lnTo>
                        <a:pt x="32" y="222"/>
                      </a:lnTo>
                      <a:lnTo>
                        <a:pt x="28" y="208"/>
                      </a:lnTo>
                      <a:lnTo>
                        <a:pt x="20" y="199"/>
                      </a:lnTo>
                      <a:lnTo>
                        <a:pt x="17" y="195"/>
                      </a:lnTo>
                      <a:lnTo>
                        <a:pt x="16" y="193"/>
                      </a:lnTo>
                      <a:lnTo>
                        <a:pt x="13" y="189"/>
                      </a:lnTo>
                      <a:lnTo>
                        <a:pt x="13" y="188"/>
                      </a:lnTo>
                      <a:lnTo>
                        <a:pt x="12" y="187"/>
                      </a:lnTo>
                      <a:lnTo>
                        <a:pt x="17" y="184"/>
                      </a:lnTo>
                      <a:lnTo>
                        <a:pt x="18" y="183"/>
                      </a:lnTo>
                      <a:lnTo>
                        <a:pt x="17" y="182"/>
                      </a:lnTo>
                      <a:lnTo>
                        <a:pt x="11" y="181"/>
                      </a:lnTo>
                      <a:lnTo>
                        <a:pt x="10" y="178"/>
                      </a:lnTo>
                      <a:lnTo>
                        <a:pt x="8" y="173"/>
                      </a:lnTo>
                      <a:lnTo>
                        <a:pt x="10" y="171"/>
                      </a:lnTo>
                      <a:lnTo>
                        <a:pt x="10" y="166"/>
                      </a:lnTo>
                      <a:lnTo>
                        <a:pt x="11" y="161"/>
                      </a:lnTo>
                      <a:lnTo>
                        <a:pt x="10" y="161"/>
                      </a:lnTo>
                      <a:lnTo>
                        <a:pt x="7" y="159"/>
                      </a:lnTo>
                      <a:lnTo>
                        <a:pt x="5" y="158"/>
                      </a:lnTo>
                      <a:lnTo>
                        <a:pt x="0" y="14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7" name="Freeform 1710">
                  <a:extLst>
                    <a:ext uri="{FF2B5EF4-FFF2-40B4-BE49-F238E27FC236}">
                      <a16:creationId xmlns:a16="http://schemas.microsoft.com/office/drawing/2014/main" id="{1F752897-BDED-C190-E4A0-3F32AD77995F}"/>
                    </a:ext>
                  </a:extLst>
                </p:cNvPr>
                <p:cNvSpPr>
                  <a:spLocks/>
                </p:cNvSpPr>
                <p:nvPr/>
              </p:nvSpPr>
              <p:spPr bwMode="auto">
                <a:xfrm>
                  <a:off x="5295900" y="5241925"/>
                  <a:ext cx="3175" cy="6350"/>
                </a:xfrm>
                <a:custGeom>
                  <a:avLst/>
                  <a:gdLst/>
                  <a:ahLst/>
                  <a:cxnLst>
                    <a:cxn ang="0">
                      <a:pos x="0" y="4"/>
                    </a:cxn>
                    <a:cxn ang="0">
                      <a:pos x="2" y="4"/>
                    </a:cxn>
                    <a:cxn ang="0">
                      <a:pos x="2" y="0"/>
                    </a:cxn>
                    <a:cxn ang="0">
                      <a:pos x="0" y="1"/>
                    </a:cxn>
                    <a:cxn ang="0">
                      <a:pos x="0" y="4"/>
                    </a:cxn>
                  </a:cxnLst>
                  <a:rect l="0" t="0" r="r" b="b"/>
                  <a:pathLst>
                    <a:path w="2" h="4">
                      <a:moveTo>
                        <a:pt x="0" y="4"/>
                      </a:moveTo>
                      <a:lnTo>
                        <a:pt x="2" y="4"/>
                      </a:lnTo>
                      <a:lnTo>
                        <a:pt x="2" y="0"/>
                      </a:lnTo>
                      <a:lnTo>
                        <a:pt x="0" y="1"/>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8" name="Freeform 1711">
                  <a:extLst>
                    <a:ext uri="{FF2B5EF4-FFF2-40B4-BE49-F238E27FC236}">
                      <a16:creationId xmlns:a16="http://schemas.microsoft.com/office/drawing/2014/main" id="{1EB0E047-665E-4E98-C9D4-65EBFE011563}"/>
                    </a:ext>
                  </a:extLst>
                </p:cNvPr>
                <p:cNvSpPr>
                  <a:spLocks/>
                </p:cNvSpPr>
                <p:nvPr/>
              </p:nvSpPr>
              <p:spPr bwMode="auto">
                <a:xfrm>
                  <a:off x="5295900" y="5241925"/>
                  <a:ext cx="3175" cy="6350"/>
                </a:xfrm>
                <a:custGeom>
                  <a:avLst/>
                  <a:gdLst/>
                  <a:ahLst/>
                  <a:cxnLst>
                    <a:cxn ang="0">
                      <a:pos x="0" y="4"/>
                    </a:cxn>
                    <a:cxn ang="0">
                      <a:pos x="2" y="4"/>
                    </a:cxn>
                    <a:cxn ang="0">
                      <a:pos x="2" y="0"/>
                    </a:cxn>
                    <a:cxn ang="0">
                      <a:pos x="0" y="1"/>
                    </a:cxn>
                    <a:cxn ang="0">
                      <a:pos x="0" y="4"/>
                    </a:cxn>
                  </a:cxnLst>
                  <a:rect l="0" t="0" r="r" b="b"/>
                  <a:pathLst>
                    <a:path w="2" h="4">
                      <a:moveTo>
                        <a:pt x="0" y="4"/>
                      </a:moveTo>
                      <a:lnTo>
                        <a:pt x="2" y="4"/>
                      </a:lnTo>
                      <a:lnTo>
                        <a:pt x="2" y="0"/>
                      </a:lnTo>
                      <a:lnTo>
                        <a:pt x="0" y="1"/>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09" name="Freeform 1712">
                  <a:extLst>
                    <a:ext uri="{FF2B5EF4-FFF2-40B4-BE49-F238E27FC236}">
                      <a16:creationId xmlns:a16="http://schemas.microsoft.com/office/drawing/2014/main" id="{D8E0B353-301A-3336-43DB-00B7B9AA3B8D}"/>
                    </a:ext>
                  </a:extLst>
                </p:cNvPr>
                <p:cNvSpPr>
                  <a:spLocks/>
                </p:cNvSpPr>
                <p:nvPr/>
              </p:nvSpPr>
              <p:spPr bwMode="auto">
                <a:xfrm>
                  <a:off x="5295900" y="5241925"/>
                  <a:ext cx="169863" cy="179388"/>
                </a:xfrm>
                <a:custGeom>
                  <a:avLst/>
                  <a:gdLst/>
                  <a:ahLst/>
                  <a:cxnLst>
                    <a:cxn ang="0">
                      <a:pos x="105" y="109"/>
                    </a:cxn>
                    <a:cxn ang="0">
                      <a:pos x="104" y="109"/>
                    </a:cxn>
                    <a:cxn ang="0">
                      <a:pos x="100" y="104"/>
                    </a:cxn>
                    <a:cxn ang="0">
                      <a:pos x="100" y="104"/>
                    </a:cxn>
                    <a:cxn ang="0">
                      <a:pos x="99" y="102"/>
                    </a:cxn>
                    <a:cxn ang="0">
                      <a:pos x="95" y="102"/>
                    </a:cxn>
                    <a:cxn ang="0">
                      <a:pos x="94" y="104"/>
                    </a:cxn>
                    <a:cxn ang="0">
                      <a:pos x="95" y="106"/>
                    </a:cxn>
                    <a:cxn ang="0">
                      <a:pos x="95" y="108"/>
                    </a:cxn>
                    <a:cxn ang="0">
                      <a:pos x="97" y="109"/>
                    </a:cxn>
                    <a:cxn ang="0">
                      <a:pos x="102" y="113"/>
                    </a:cxn>
                    <a:cxn ang="0">
                      <a:pos x="104" y="113"/>
                    </a:cxn>
                    <a:cxn ang="0">
                      <a:pos x="105" y="113"/>
                    </a:cxn>
                    <a:cxn ang="0">
                      <a:pos x="106" y="113"/>
                    </a:cxn>
                    <a:cxn ang="0">
                      <a:pos x="105" y="112"/>
                    </a:cxn>
                    <a:cxn ang="0">
                      <a:pos x="106" y="110"/>
                    </a:cxn>
                    <a:cxn ang="0">
                      <a:pos x="107" y="109"/>
                    </a:cxn>
                    <a:cxn ang="0">
                      <a:pos x="105" y="109"/>
                    </a:cxn>
                    <a:cxn ang="0">
                      <a:pos x="0" y="4"/>
                    </a:cxn>
                    <a:cxn ang="0">
                      <a:pos x="2" y="4"/>
                    </a:cxn>
                    <a:cxn ang="0">
                      <a:pos x="2" y="0"/>
                    </a:cxn>
                    <a:cxn ang="0">
                      <a:pos x="0" y="1"/>
                    </a:cxn>
                    <a:cxn ang="0">
                      <a:pos x="0" y="4"/>
                    </a:cxn>
                  </a:cxnLst>
                  <a:rect l="0" t="0" r="r" b="b"/>
                  <a:pathLst>
                    <a:path w="107" h="113">
                      <a:moveTo>
                        <a:pt x="105" y="109"/>
                      </a:moveTo>
                      <a:lnTo>
                        <a:pt x="104" y="109"/>
                      </a:lnTo>
                      <a:lnTo>
                        <a:pt x="100" y="104"/>
                      </a:lnTo>
                      <a:lnTo>
                        <a:pt x="100" y="104"/>
                      </a:lnTo>
                      <a:lnTo>
                        <a:pt x="99" y="102"/>
                      </a:lnTo>
                      <a:lnTo>
                        <a:pt x="95" y="102"/>
                      </a:lnTo>
                      <a:lnTo>
                        <a:pt x="94" y="104"/>
                      </a:lnTo>
                      <a:lnTo>
                        <a:pt x="95" y="106"/>
                      </a:lnTo>
                      <a:lnTo>
                        <a:pt x="95" y="108"/>
                      </a:lnTo>
                      <a:lnTo>
                        <a:pt x="97" y="109"/>
                      </a:lnTo>
                      <a:lnTo>
                        <a:pt x="102" y="113"/>
                      </a:lnTo>
                      <a:lnTo>
                        <a:pt x="104" y="113"/>
                      </a:lnTo>
                      <a:lnTo>
                        <a:pt x="105" y="113"/>
                      </a:lnTo>
                      <a:lnTo>
                        <a:pt x="106" y="113"/>
                      </a:lnTo>
                      <a:lnTo>
                        <a:pt x="105" y="112"/>
                      </a:lnTo>
                      <a:lnTo>
                        <a:pt x="106" y="110"/>
                      </a:lnTo>
                      <a:lnTo>
                        <a:pt x="107" y="109"/>
                      </a:lnTo>
                      <a:lnTo>
                        <a:pt x="105" y="109"/>
                      </a:lnTo>
                      <a:close/>
                      <a:moveTo>
                        <a:pt x="0" y="4"/>
                      </a:moveTo>
                      <a:lnTo>
                        <a:pt x="2" y="4"/>
                      </a:lnTo>
                      <a:lnTo>
                        <a:pt x="2" y="0"/>
                      </a:lnTo>
                      <a:lnTo>
                        <a:pt x="0" y="1"/>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0" name="Freeform 1713">
                  <a:extLst>
                    <a:ext uri="{FF2B5EF4-FFF2-40B4-BE49-F238E27FC236}">
                      <a16:creationId xmlns:a16="http://schemas.microsoft.com/office/drawing/2014/main" id="{CA7B03DE-A06D-8AC2-B994-30A362437F14}"/>
                    </a:ext>
                  </a:extLst>
                </p:cNvPr>
                <p:cNvSpPr>
                  <a:spLocks/>
                </p:cNvSpPr>
                <p:nvPr/>
              </p:nvSpPr>
              <p:spPr bwMode="auto">
                <a:xfrm>
                  <a:off x="5445125" y="5403850"/>
                  <a:ext cx="20638" cy="17463"/>
                </a:xfrm>
                <a:custGeom>
                  <a:avLst/>
                  <a:gdLst/>
                  <a:ahLst/>
                  <a:cxnLst>
                    <a:cxn ang="0">
                      <a:pos x="11" y="7"/>
                    </a:cxn>
                    <a:cxn ang="0">
                      <a:pos x="10" y="7"/>
                    </a:cxn>
                    <a:cxn ang="0">
                      <a:pos x="6" y="2"/>
                    </a:cxn>
                    <a:cxn ang="0">
                      <a:pos x="6" y="2"/>
                    </a:cxn>
                    <a:cxn ang="0">
                      <a:pos x="5" y="0"/>
                    </a:cxn>
                    <a:cxn ang="0">
                      <a:pos x="1" y="0"/>
                    </a:cxn>
                    <a:cxn ang="0">
                      <a:pos x="0" y="2"/>
                    </a:cxn>
                    <a:cxn ang="0">
                      <a:pos x="1" y="4"/>
                    </a:cxn>
                    <a:cxn ang="0">
                      <a:pos x="1" y="6"/>
                    </a:cxn>
                    <a:cxn ang="0">
                      <a:pos x="3" y="7"/>
                    </a:cxn>
                    <a:cxn ang="0">
                      <a:pos x="8" y="11"/>
                    </a:cxn>
                    <a:cxn ang="0">
                      <a:pos x="10" y="11"/>
                    </a:cxn>
                    <a:cxn ang="0">
                      <a:pos x="11" y="11"/>
                    </a:cxn>
                    <a:cxn ang="0">
                      <a:pos x="12" y="11"/>
                    </a:cxn>
                    <a:cxn ang="0">
                      <a:pos x="11" y="10"/>
                    </a:cxn>
                    <a:cxn ang="0">
                      <a:pos x="12" y="8"/>
                    </a:cxn>
                    <a:cxn ang="0">
                      <a:pos x="13" y="7"/>
                    </a:cxn>
                  </a:cxnLst>
                  <a:rect l="0" t="0" r="r" b="b"/>
                  <a:pathLst>
                    <a:path w="13" h="11">
                      <a:moveTo>
                        <a:pt x="11" y="7"/>
                      </a:moveTo>
                      <a:lnTo>
                        <a:pt x="10" y="7"/>
                      </a:lnTo>
                      <a:lnTo>
                        <a:pt x="6" y="2"/>
                      </a:lnTo>
                      <a:lnTo>
                        <a:pt x="6" y="2"/>
                      </a:lnTo>
                      <a:lnTo>
                        <a:pt x="5" y="0"/>
                      </a:lnTo>
                      <a:lnTo>
                        <a:pt x="1" y="0"/>
                      </a:lnTo>
                      <a:lnTo>
                        <a:pt x="0" y="2"/>
                      </a:lnTo>
                      <a:lnTo>
                        <a:pt x="1" y="4"/>
                      </a:lnTo>
                      <a:lnTo>
                        <a:pt x="1" y="6"/>
                      </a:lnTo>
                      <a:lnTo>
                        <a:pt x="3" y="7"/>
                      </a:lnTo>
                      <a:lnTo>
                        <a:pt x="8" y="11"/>
                      </a:lnTo>
                      <a:lnTo>
                        <a:pt x="10" y="11"/>
                      </a:lnTo>
                      <a:lnTo>
                        <a:pt x="11" y="11"/>
                      </a:lnTo>
                      <a:lnTo>
                        <a:pt x="12" y="11"/>
                      </a:lnTo>
                      <a:lnTo>
                        <a:pt x="11" y="10"/>
                      </a:lnTo>
                      <a:lnTo>
                        <a:pt x="12" y="8"/>
                      </a:lnTo>
                      <a:lnTo>
                        <a:pt x="13"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1" name="Freeform 1714">
                  <a:extLst>
                    <a:ext uri="{FF2B5EF4-FFF2-40B4-BE49-F238E27FC236}">
                      <a16:creationId xmlns:a16="http://schemas.microsoft.com/office/drawing/2014/main" id="{0616932D-4558-C810-181F-84AA1DA0D6C0}"/>
                    </a:ext>
                  </a:extLst>
                </p:cNvPr>
                <p:cNvSpPr>
                  <a:spLocks/>
                </p:cNvSpPr>
                <p:nvPr/>
              </p:nvSpPr>
              <p:spPr bwMode="auto">
                <a:xfrm>
                  <a:off x="5295900" y="5241925"/>
                  <a:ext cx="3175" cy="6350"/>
                </a:xfrm>
                <a:custGeom>
                  <a:avLst/>
                  <a:gdLst/>
                  <a:ahLst/>
                  <a:cxnLst>
                    <a:cxn ang="0">
                      <a:pos x="0" y="4"/>
                    </a:cxn>
                    <a:cxn ang="0">
                      <a:pos x="2" y="4"/>
                    </a:cxn>
                    <a:cxn ang="0">
                      <a:pos x="2" y="0"/>
                    </a:cxn>
                    <a:cxn ang="0">
                      <a:pos x="0" y="1"/>
                    </a:cxn>
                    <a:cxn ang="0">
                      <a:pos x="0" y="4"/>
                    </a:cxn>
                  </a:cxnLst>
                  <a:rect l="0" t="0" r="r" b="b"/>
                  <a:pathLst>
                    <a:path w="2" h="4">
                      <a:moveTo>
                        <a:pt x="0" y="4"/>
                      </a:moveTo>
                      <a:lnTo>
                        <a:pt x="2" y="4"/>
                      </a:lnTo>
                      <a:lnTo>
                        <a:pt x="2" y="0"/>
                      </a:lnTo>
                      <a:lnTo>
                        <a:pt x="0" y="1"/>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2" name="Freeform 1715">
                  <a:extLst>
                    <a:ext uri="{FF2B5EF4-FFF2-40B4-BE49-F238E27FC236}">
                      <a16:creationId xmlns:a16="http://schemas.microsoft.com/office/drawing/2014/main" id="{65E28F31-40EB-9472-B1E3-C4A2355A2299}"/>
                    </a:ext>
                  </a:extLst>
                </p:cNvPr>
                <p:cNvSpPr>
                  <a:spLocks/>
                </p:cNvSpPr>
                <p:nvPr/>
              </p:nvSpPr>
              <p:spPr bwMode="auto">
                <a:xfrm>
                  <a:off x="5445125" y="5403850"/>
                  <a:ext cx="20638" cy="17463"/>
                </a:xfrm>
                <a:custGeom>
                  <a:avLst/>
                  <a:gdLst/>
                  <a:ahLst/>
                  <a:cxnLst>
                    <a:cxn ang="0">
                      <a:pos x="11" y="7"/>
                    </a:cxn>
                    <a:cxn ang="0">
                      <a:pos x="10" y="7"/>
                    </a:cxn>
                    <a:cxn ang="0">
                      <a:pos x="6" y="2"/>
                    </a:cxn>
                    <a:cxn ang="0">
                      <a:pos x="6" y="2"/>
                    </a:cxn>
                    <a:cxn ang="0">
                      <a:pos x="5" y="0"/>
                    </a:cxn>
                    <a:cxn ang="0">
                      <a:pos x="1" y="0"/>
                    </a:cxn>
                    <a:cxn ang="0">
                      <a:pos x="0" y="2"/>
                    </a:cxn>
                    <a:cxn ang="0">
                      <a:pos x="1" y="4"/>
                    </a:cxn>
                    <a:cxn ang="0">
                      <a:pos x="1" y="6"/>
                    </a:cxn>
                    <a:cxn ang="0">
                      <a:pos x="3" y="7"/>
                    </a:cxn>
                    <a:cxn ang="0">
                      <a:pos x="8" y="11"/>
                    </a:cxn>
                    <a:cxn ang="0">
                      <a:pos x="10" y="11"/>
                    </a:cxn>
                    <a:cxn ang="0">
                      <a:pos x="11" y="11"/>
                    </a:cxn>
                    <a:cxn ang="0">
                      <a:pos x="12" y="11"/>
                    </a:cxn>
                    <a:cxn ang="0">
                      <a:pos x="11" y="10"/>
                    </a:cxn>
                    <a:cxn ang="0">
                      <a:pos x="12" y="8"/>
                    </a:cxn>
                    <a:cxn ang="0">
                      <a:pos x="13" y="7"/>
                    </a:cxn>
                    <a:cxn ang="0">
                      <a:pos x="11" y="7"/>
                    </a:cxn>
                  </a:cxnLst>
                  <a:rect l="0" t="0" r="r" b="b"/>
                  <a:pathLst>
                    <a:path w="13" h="11">
                      <a:moveTo>
                        <a:pt x="11" y="7"/>
                      </a:moveTo>
                      <a:lnTo>
                        <a:pt x="10" y="7"/>
                      </a:lnTo>
                      <a:lnTo>
                        <a:pt x="6" y="2"/>
                      </a:lnTo>
                      <a:lnTo>
                        <a:pt x="6" y="2"/>
                      </a:lnTo>
                      <a:lnTo>
                        <a:pt x="5" y="0"/>
                      </a:lnTo>
                      <a:lnTo>
                        <a:pt x="1" y="0"/>
                      </a:lnTo>
                      <a:lnTo>
                        <a:pt x="0" y="2"/>
                      </a:lnTo>
                      <a:lnTo>
                        <a:pt x="1" y="4"/>
                      </a:lnTo>
                      <a:lnTo>
                        <a:pt x="1" y="6"/>
                      </a:lnTo>
                      <a:lnTo>
                        <a:pt x="3" y="7"/>
                      </a:lnTo>
                      <a:lnTo>
                        <a:pt x="8" y="11"/>
                      </a:lnTo>
                      <a:lnTo>
                        <a:pt x="10" y="11"/>
                      </a:lnTo>
                      <a:lnTo>
                        <a:pt x="11" y="11"/>
                      </a:lnTo>
                      <a:lnTo>
                        <a:pt x="12" y="11"/>
                      </a:lnTo>
                      <a:lnTo>
                        <a:pt x="11" y="10"/>
                      </a:lnTo>
                      <a:lnTo>
                        <a:pt x="12" y="8"/>
                      </a:lnTo>
                      <a:lnTo>
                        <a:pt x="13" y="7"/>
                      </a:lnTo>
                      <a:lnTo>
                        <a:pt x="1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3" name="Freeform 1716">
                  <a:extLst>
                    <a:ext uri="{FF2B5EF4-FFF2-40B4-BE49-F238E27FC236}">
                      <a16:creationId xmlns:a16="http://schemas.microsoft.com/office/drawing/2014/main" id="{5E5770A0-845C-BDFC-3370-5267AE31D534}"/>
                    </a:ext>
                  </a:extLst>
                </p:cNvPr>
                <p:cNvSpPr>
                  <a:spLocks/>
                </p:cNvSpPr>
                <p:nvPr/>
              </p:nvSpPr>
              <p:spPr bwMode="auto">
                <a:xfrm>
                  <a:off x="5445125" y="5403850"/>
                  <a:ext cx="20638" cy="17463"/>
                </a:xfrm>
                <a:custGeom>
                  <a:avLst/>
                  <a:gdLst/>
                  <a:ahLst/>
                  <a:cxnLst>
                    <a:cxn ang="0">
                      <a:pos x="11" y="7"/>
                    </a:cxn>
                    <a:cxn ang="0">
                      <a:pos x="10" y="7"/>
                    </a:cxn>
                    <a:cxn ang="0">
                      <a:pos x="6" y="2"/>
                    </a:cxn>
                    <a:cxn ang="0">
                      <a:pos x="6" y="2"/>
                    </a:cxn>
                    <a:cxn ang="0">
                      <a:pos x="5" y="0"/>
                    </a:cxn>
                    <a:cxn ang="0">
                      <a:pos x="1" y="0"/>
                    </a:cxn>
                    <a:cxn ang="0">
                      <a:pos x="0" y="2"/>
                    </a:cxn>
                    <a:cxn ang="0">
                      <a:pos x="1" y="4"/>
                    </a:cxn>
                    <a:cxn ang="0">
                      <a:pos x="1" y="6"/>
                    </a:cxn>
                    <a:cxn ang="0">
                      <a:pos x="3" y="7"/>
                    </a:cxn>
                    <a:cxn ang="0">
                      <a:pos x="8" y="11"/>
                    </a:cxn>
                    <a:cxn ang="0">
                      <a:pos x="10" y="11"/>
                    </a:cxn>
                    <a:cxn ang="0">
                      <a:pos x="11" y="11"/>
                    </a:cxn>
                    <a:cxn ang="0">
                      <a:pos x="12" y="11"/>
                    </a:cxn>
                    <a:cxn ang="0">
                      <a:pos x="11" y="10"/>
                    </a:cxn>
                    <a:cxn ang="0">
                      <a:pos x="12" y="8"/>
                    </a:cxn>
                    <a:cxn ang="0">
                      <a:pos x="13" y="7"/>
                    </a:cxn>
                    <a:cxn ang="0">
                      <a:pos x="11" y="7"/>
                    </a:cxn>
                  </a:cxnLst>
                  <a:rect l="0" t="0" r="r" b="b"/>
                  <a:pathLst>
                    <a:path w="13" h="11">
                      <a:moveTo>
                        <a:pt x="11" y="7"/>
                      </a:moveTo>
                      <a:lnTo>
                        <a:pt x="10" y="7"/>
                      </a:lnTo>
                      <a:lnTo>
                        <a:pt x="6" y="2"/>
                      </a:lnTo>
                      <a:lnTo>
                        <a:pt x="6" y="2"/>
                      </a:lnTo>
                      <a:lnTo>
                        <a:pt x="5" y="0"/>
                      </a:lnTo>
                      <a:lnTo>
                        <a:pt x="1" y="0"/>
                      </a:lnTo>
                      <a:lnTo>
                        <a:pt x="0" y="2"/>
                      </a:lnTo>
                      <a:lnTo>
                        <a:pt x="1" y="4"/>
                      </a:lnTo>
                      <a:lnTo>
                        <a:pt x="1" y="6"/>
                      </a:lnTo>
                      <a:lnTo>
                        <a:pt x="3" y="7"/>
                      </a:lnTo>
                      <a:lnTo>
                        <a:pt x="8" y="11"/>
                      </a:lnTo>
                      <a:lnTo>
                        <a:pt x="10" y="11"/>
                      </a:lnTo>
                      <a:lnTo>
                        <a:pt x="11" y="11"/>
                      </a:lnTo>
                      <a:lnTo>
                        <a:pt x="12" y="11"/>
                      </a:lnTo>
                      <a:lnTo>
                        <a:pt x="11" y="10"/>
                      </a:lnTo>
                      <a:lnTo>
                        <a:pt x="12" y="8"/>
                      </a:lnTo>
                      <a:lnTo>
                        <a:pt x="13" y="7"/>
                      </a:lnTo>
                      <a:lnTo>
                        <a:pt x="1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614" name="Freeform 1720">
                  <a:extLst>
                    <a:ext uri="{FF2B5EF4-FFF2-40B4-BE49-F238E27FC236}">
                      <a16:creationId xmlns:a16="http://schemas.microsoft.com/office/drawing/2014/main" id="{9C399792-F0D8-1F5B-4D9D-3BA4B8CE2B3F}"/>
                    </a:ext>
                  </a:extLst>
                </p:cNvPr>
                <p:cNvSpPr>
                  <a:spLocks/>
                </p:cNvSpPr>
                <p:nvPr/>
              </p:nvSpPr>
              <p:spPr bwMode="auto">
                <a:xfrm>
                  <a:off x="5445125" y="5403850"/>
                  <a:ext cx="20638" cy="17463"/>
                </a:xfrm>
                <a:custGeom>
                  <a:avLst/>
                  <a:gdLst/>
                  <a:ahLst/>
                  <a:cxnLst>
                    <a:cxn ang="0">
                      <a:pos x="11" y="7"/>
                    </a:cxn>
                    <a:cxn ang="0">
                      <a:pos x="10" y="7"/>
                    </a:cxn>
                    <a:cxn ang="0">
                      <a:pos x="6" y="2"/>
                    </a:cxn>
                    <a:cxn ang="0">
                      <a:pos x="6" y="2"/>
                    </a:cxn>
                    <a:cxn ang="0">
                      <a:pos x="5" y="0"/>
                    </a:cxn>
                    <a:cxn ang="0">
                      <a:pos x="1" y="0"/>
                    </a:cxn>
                    <a:cxn ang="0">
                      <a:pos x="0" y="2"/>
                    </a:cxn>
                    <a:cxn ang="0">
                      <a:pos x="1" y="4"/>
                    </a:cxn>
                    <a:cxn ang="0">
                      <a:pos x="1" y="6"/>
                    </a:cxn>
                    <a:cxn ang="0">
                      <a:pos x="3" y="7"/>
                    </a:cxn>
                    <a:cxn ang="0">
                      <a:pos x="8" y="11"/>
                    </a:cxn>
                    <a:cxn ang="0">
                      <a:pos x="10" y="11"/>
                    </a:cxn>
                    <a:cxn ang="0">
                      <a:pos x="11" y="11"/>
                    </a:cxn>
                    <a:cxn ang="0">
                      <a:pos x="12" y="11"/>
                    </a:cxn>
                    <a:cxn ang="0">
                      <a:pos x="11" y="10"/>
                    </a:cxn>
                    <a:cxn ang="0">
                      <a:pos x="12" y="8"/>
                    </a:cxn>
                    <a:cxn ang="0">
                      <a:pos x="13" y="7"/>
                    </a:cxn>
                    <a:cxn ang="0">
                      <a:pos x="11" y="7"/>
                    </a:cxn>
                  </a:cxnLst>
                  <a:rect l="0" t="0" r="r" b="b"/>
                  <a:pathLst>
                    <a:path w="13" h="11">
                      <a:moveTo>
                        <a:pt x="11" y="7"/>
                      </a:moveTo>
                      <a:lnTo>
                        <a:pt x="10" y="7"/>
                      </a:lnTo>
                      <a:lnTo>
                        <a:pt x="6" y="2"/>
                      </a:lnTo>
                      <a:lnTo>
                        <a:pt x="6" y="2"/>
                      </a:lnTo>
                      <a:lnTo>
                        <a:pt x="5" y="0"/>
                      </a:lnTo>
                      <a:lnTo>
                        <a:pt x="1" y="0"/>
                      </a:lnTo>
                      <a:lnTo>
                        <a:pt x="0" y="2"/>
                      </a:lnTo>
                      <a:lnTo>
                        <a:pt x="1" y="4"/>
                      </a:lnTo>
                      <a:lnTo>
                        <a:pt x="1" y="6"/>
                      </a:lnTo>
                      <a:lnTo>
                        <a:pt x="3" y="7"/>
                      </a:lnTo>
                      <a:lnTo>
                        <a:pt x="8" y="11"/>
                      </a:lnTo>
                      <a:lnTo>
                        <a:pt x="10" y="11"/>
                      </a:lnTo>
                      <a:lnTo>
                        <a:pt x="11" y="11"/>
                      </a:lnTo>
                      <a:lnTo>
                        <a:pt x="12" y="11"/>
                      </a:lnTo>
                      <a:lnTo>
                        <a:pt x="11" y="10"/>
                      </a:lnTo>
                      <a:lnTo>
                        <a:pt x="12" y="8"/>
                      </a:lnTo>
                      <a:lnTo>
                        <a:pt x="13" y="7"/>
                      </a:lnTo>
                      <a:lnTo>
                        <a:pt x="1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grpSp>
        <p:grpSp>
          <p:nvGrpSpPr>
            <p:cNvPr id="1109" name="Gruppe 2106">
              <a:extLst>
                <a:ext uri="{FF2B5EF4-FFF2-40B4-BE49-F238E27FC236}">
                  <a16:creationId xmlns:a16="http://schemas.microsoft.com/office/drawing/2014/main" id="{62314EA3-0CD7-D049-D929-6FCF5D2FA3B8}"/>
                </a:ext>
              </a:extLst>
            </p:cNvPr>
            <p:cNvGrpSpPr>
              <a:grpSpLocks/>
            </p:cNvGrpSpPr>
            <p:nvPr/>
          </p:nvGrpSpPr>
          <p:grpSpPr>
            <a:xfrm>
              <a:off x="3178677" y="749181"/>
              <a:ext cx="957139" cy="2369056"/>
              <a:chOff x="4911725" y="479425"/>
              <a:chExt cx="1085850" cy="2687638"/>
            </a:xfrm>
            <a:grpFill/>
          </p:grpSpPr>
          <p:sp>
            <p:nvSpPr>
              <p:cNvPr id="1483" name="Freeform 1721">
                <a:extLst>
                  <a:ext uri="{FF2B5EF4-FFF2-40B4-BE49-F238E27FC236}">
                    <a16:creationId xmlns:a16="http://schemas.microsoft.com/office/drawing/2014/main" id="{40454DD3-A247-7E57-4966-D601E089E002}"/>
                  </a:ext>
                </a:extLst>
              </p:cNvPr>
              <p:cNvSpPr>
                <a:spLocks/>
              </p:cNvSpPr>
              <p:nvPr/>
            </p:nvSpPr>
            <p:spPr bwMode="auto">
              <a:xfrm>
                <a:off x="5651500" y="2614613"/>
                <a:ext cx="128588" cy="219075"/>
              </a:xfrm>
              <a:custGeom>
                <a:avLst/>
                <a:gdLst/>
                <a:ahLst/>
                <a:cxnLst>
                  <a:cxn ang="0">
                    <a:pos x="64" y="9"/>
                  </a:cxn>
                  <a:cxn ang="0">
                    <a:pos x="66" y="3"/>
                  </a:cxn>
                  <a:cxn ang="0">
                    <a:pos x="67" y="1"/>
                  </a:cxn>
                  <a:cxn ang="0">
                    <a:pos x="75" y="1"/>
                  </a:cxn>
                  <a:cxn ang="0">
                    <a:pos x="80" y="0"/>
                  </a:cxn>
                  <a:cxn ang="0">
                    <a:pos x="81" y="3"/>
                  </a:cxn>
                  <a:cxn ang="0">
                    <a:pos x="78" y="5"/>
                  </a:cxn>
                  <a:cxn ang="0">
                    <a:pos x="71" y="9"/>
                  </a:cxn>
                  <a:cxn ang="0">
                    <a:pos x="70" y="15"/>
                  </a:cxn>
                  <a:cxn ang="0">
                    <a:pos x="66" y="18"/>
                  </a:cxn>
                  <a:cxn ang="0">
                    <a:pos x="65" y="21"/>
                  </a:cxn>
                  <a:cxn ang="0">
                    <a:pos x="61" y="23"/>
                  </a:cxn>
                  <a:cxn ang="0">
                    <a:pos x="54" y="33"/>
                  </a:cxn>
                  <a:cxn ang="0">
                    <a:pos x="49" y="34"/>
                  </a:cxn>
                  <a:cxn ang="0">
                    <a:pos x="47" y="40"/>
                  </a:cxn>
                  <a:cxn ang="0">
                    <a:pos x="47" y="52"/>
                  </a:cxn>
                  <a:cxn ang="0">
                    <a:pos x="46" y="61"/>
                  </a:cxn>
                  <a:cxn ang="0">
                    <a:pos x="56" y="72"/>
                  </a:cxn>
                  <a:cxn ang="0">
                    <a:pos x="56" y="75"/>
                  </a:cxn>
                  <a:cxn ang="0">
                    <a:pos x="49" y="77"/>
                  </a:cxn>
                  <a:cxn ang="0">
                    <a:pos x="42" y="83"/>
                  </a:cxn>
                  <a:cxn ang="0">
                    <a:pos x="41" y="87"/>
                  </a:cxn>
                  <a:cxn ang="0">
                    <a:pos x="45" y="91"/>
                  </a:cxn>
                  <a:cxn ang="0">
                    <a:pos x="46" y="95"/>
                  </a:cxn>
                  <a:cxn ang="0">
                    <a:pos x="39" y="97"/>
                  </a:cxn>
                  <a:cxn ang="0">
                    <a:pos x="25" y="107"/>
                  </a:cxn>
                  <a:cxn ang="0">
                    <a:pos x="28" y="111"/>
                  </a:cxn>
                  <a:cxn ang="0">
                    <a:pos x="21" y="121"/>
                  </a:cxn>
                  <a:cxn ang="0">
                    <a:pos x="24" y="128"/>
                  </a:cxn>
                  <a:cxn ang="0">
                    <a:pos x="18" y="136"/>
                  </a:cxn>
                  <a:cxn ang="0">
                    <a:pos x="8" y="138"/>
                  </a:cxn>
                  <a:cxn ang="0">
                    <a:pos x="8" y="134"/>
                  </a:cxn>
                  <a:cxn ang="0">
                    <a:pos x="13" y="126"/>
                  </a:cxn>
                  <a:cxn ang="0">
                    <a:pos x="13" y="122"/>
                  </a:cxn>
                  <a:cxn ang="0">
                    <a:pos x="16" y="120"/>
                  </a:cxn>
                  <a:cxn ang="0">
                    <a:pos x="16" y="116"/>
                  </a:cxn>
                  <a:cxn ang="0">
                    <a:pos x="13" y="115"/>
                  </a:cxn>
                  <a:cxn ang="0">
                    <a:pos x="11" y="108"/>
                  </a:cxn>
                  <a:cxn ang="0">
                    <a:pos x="8" y="106"/>
                  </a:cxn>
                  <a:cxn ang="0">
                    <a:pos x="5" y="97"/>
                  </a:cxn>
                  <a:cxn ang="0">
                    <a:pos x="3" y="92"/>
                  </a:cxn>
                  <a:cxn ang="0">
                    <a:pos x="8" y="81"/>
                  </a:cxn>
                  <a:cxn ang="0">
                    <a:pos x="1" y="66"/>
                  </a:cxn>
                  <a:cxn ang="0">
                    <a:pos x="0" y="62"/>
                  </a:cxn>
                  <a:cxn ang="0">
                    <a:pos x="5" y="54"/>
                  </a:cxn>
                  <a:cxn ang="0">
                    <a:pos x="13" y="49"/>
                  </a:cxn>
                  <a:cxn ang="0">
                    <a:pos x="18" y="37"/>
                  </a:cxn>
                  <a:cxn ang="0">
                    <a:pos x="24" y="24"/>
                  </a:cxn>
                  <a:cxn ang="0">
                    <a:pos x="32" y="20"/>
                  </a:cxn>
                  <a:cxn ang="0">
                    <a:pos x="39" y="11"/>
                  </a:cxn>
                  <a:cxn ang="0">
                    <a:pos x="44" y="14"/>
                  </a:cxn>
                  <a:cxn ang="0">
                    <a:pos x="45" y="19"/>
                  </a:cxn>
                  <a:cxn ang="0">
                    <a:pos x="49" y="19"/>
                  </a:cxn>
                  <a:cxn ang="0">
                    <a:pos x="50" y="13"/>
                  </a:cxn>
                  <a:cxn ang="0">
                    <a:pos x="52" y="10"/>
                  </a:cxn>
                  <a:cxn ang="0">
                    <a:pos x="59" y="9"/>
                  </a:cxn>
                  <a:cxn ang="0">
                    <a:pos x="62" y="16"/>
                  </a:cxn>
                  <a:cxn ang="0">
                    <a:pos x="66" y="15"/>
                  </a:cxn>
                </a:cxnLst>
                <a:rect l="0" t="0" r="r" b="b"/>
                <a:pathLst>
                  <a:path w="81" h="138">
                    <a:moveTo>
                      <a:pt x="66" y="15"/>
                    </a:moveTo>
                    <a:lnTo>
                      <a:pt x="64" y="9"/>
                    </a:lnTo>
                    <a:lnTo>
                      <a:pt x="66" y="6"/>
                    </a:lnTo>
                    <a:lnTo>
                      <a:pt x="66" y="3"/>
                    </a:lnTo>
                    <a:lnTo>
                      <a:pt x="67" y="1"/>
                    </a:lnTo>
                    <a:lnTo>
                      <a:pt x="67" y="1"/>
                    </a:lnTo>
                    <a:lnTo>
                      <a:pt x="70" y="0"/>
                    </a:lnTo>
                    <a:lnTo>
                      <a:pt x="75" y="1"/>
                    </a:lnTo>
                    <a:lnTo>
                      <a:pt x="78" y="0"/>
                    </a:lnTo>
                    <a:lnTo>
                      <a:pt x="80" y="0"/>
                    </a:lnTo>
                    <a:lnTo>
                      <a:pt x="81" y="1"/>
                    </a:lnTo>
                    <a:lnTo>
                      <a:pt x="81" y="3"/>
                    </a:lnTo>
                    <a:lnTo>
                      <a:pt x="81" y="4"/>
                    </a:lnTo>
                    <a:lnTo>
                      <a:pt x="78" y="5"/>
                    </a:lnTo>
                    <a:lnTo>
                      <a:pt x="75" y="5"/>
                    </a:lnTo>
                    <a:lnTo>
                      <a:pt x="71" y="9"/>
                    </a:lnTo>
                    <a:lnTo>
                      <a:pt x="70" y="11"/>
                    </a:lnTo>
                    <a:lnTo>
                      <a:pt x="70" y="15"/>
                    </a:lnTo>
                    <a:lnTo>
                      <a:pt x="67" y="16"/>
                    </a:lnTo>
                    <a:lnTo>
                      <a:pt x="66" y="18"/>
                    </a:lnTo>
                    <a:lnTo>
                      <a:pt x="66" y="20"/>
                    </a:lnTo>
                    <a:lnTo>
                      <a:pt x="65" y="21"/>
                    </a:lnTo>
                    <a:lnTo>
                      <a:pt x="62" y="21"/>
                    </a:lnTo>
                    <a:lnTo>
                      <a:pt x="61" y="23"/>
                    </a:lnTo>
                    <a:lnTo>
                      <a:pt x="56" y="31"/>
                    </a:lnTo>
                    <a:lnTo>
                      <a:pt x="54" y="33"/>
                    </a:lnTo>
                    <a:lnTo>
                      <a:pt x="50" y="33"/>
                    </a:lnTo>
                    <a:lnTo>
                      <a:pt x="49" y="34"/>
                    </a:lnTo>
                    <a:lnTo>
                      <a:pt x="49" y="35"/>
                    </a:lnTo>
                    <a:lnTo>
                      <a:pt x="47" y="40"/>
                    </a:lnTo>
                    <a:lnTo>
                      <a:pt x="46" y="46"/>
                    </a:lnTo>
                    <a:lnTo>
                      <a:pt x="47" y="52"/>
                    </a:lnTo>
                    <a:lnTo>
                      <a:pt x="47" y="57"/>
                    </a:lnTo>
                    <a:lnTo>
                      <a:pt x="46" y="61"/>
                    </a:lnTo>
                    <a:lnTo>
                      <a:pt x="49" y="69"/>
                    </a:lnTo>
                    <a:lnTo>
                      <a:pt x="56" y="72"/>
                    </a:lnTo>
                    <a:lnTo>
                      <a:pt x="56" y="74"/>
                    </a:lnTo>
                    <a:lnTo>
                      <a:pt x="56" y="75"/>
                    </a:lnTo>
                    <a:lnTo>
                      <a:pt x="52" y="75"/>
                    </a:lnTo>
                    <a:lnTo>
                      <a:pt x="49" y="77"/>
                    </a:lnTo>
                    <a:lnTo>
                      <a:pt x="46" y="80"/>
                    </a:lnTo>
                    <a:lnTo>
                      <a:pt x="42" y="83"/>
                    </a:lnTo>
                    <a:lnTo>
                      <a:pt x="42" y="85"/>
                    </a:lnTo>
                    <a:lnTo>
                      <a:pt x="41" y="87"/>
                    </a:lnTo>
                    <a:lnTo>
                      <a:pt x="42" y="90"/>
                    </a:lnTo>
                    <a:lnTo>
                      <a:pt x="45" y="91"/>
                    </a:lnTo>
                    <a:lnTo>
                      <a:pt x="46" y="91"/>
                    </a:lnTo>
                    <a:lnTo>
                      <a:pt x="46" y="95"/>
                    </a:lnTo>
                    <a:lnTo>
                      <a:pt x="45" y="95"/>
                    </a:lnTo>
                    <a:lnTo>
                      <a:pt x="39" y="97"/>
                    </a:lnTo>
                    <a:lnTo>
                      <a:pt x="26" y="106"/>
                    </a:lnTo>
                    <a:lnTo>
                      <a:pt x="25" y="107"/>
                    </a:lnTo>
                    <a:lnTo>
                      <a:pt x="28" y="110"/>
                    </a:lnTo>
                    <a:lnTo>
                      <a:pt x="28" y="111"/>
                    </a:lnTo>
                    <a:lnTo>
                      <a:pt x="23" y="115"/>
                    </a:lnTo>
                    <a:lnTo>
                      <a:pt x="21" y="121"/>
                    </a:lnTo>
                    <a:lnTo>
                      <a:pt x="24" y="125"/>
                    </a:lnTo>
                    <a:lnTo>
                      <a:pt x="24" y="128"/>
                    </a:lnTo>
                    <a:lnTo>
                      <a:pt x="21" y="133"/>
                    </a:lnTo>
                    <a:lnTo>
                      <a:pt x="18" y="136"/>
                    </a:lnTo>
                    <a:lnTo>
                      <a:pt x="14" y="138"/>
                    </a:lnTo>
                    <a:lnTo>
                      <a:pt x="8" y="138"/>
                    </a:lnTo>
                    <a:lnTo>
                      <a:pt x="6" y="137"/>
                    </a:lnTo>
                    <a:lnTo>
                      <a:pt x="8" y="134"/>
                    </a:lnTo>
                    <a:lnTo>
                      <a:pt x="13" y="127"/>
                    </a:lnTo>
                    <a:lnTo>
                      <a:pt x="13" y="126"/>
                    </a:lnTo>
                    <a:lnTo>
                      <a:pt x="13" y="123"/>
                    </a:lnTo>
                    <a:lnTo>
                      <a:pt x="13" y="122"/>
                    </a:lnTo>
                    <a:lnTo>
                      <a:pt x="16" y="121"/>
                    </a:lnTo>
                    <a:lnTo>
                      <a:pt x="16" y="120"/>
                    </a:lnTo>
                    <a:lnTo>
                      <a:pt x="18" y="116"/>
                    </a:lnTo>
                    <a:lnTo>
                      <a:pt x="16" y="116"/>
                    </a:lnTo>
                    <a:lnTo>
                      <a:pt x="13" y="116"/>
                    </a:lnTo>
                    <a:lnTo>
                      <a:pt x="13" y="115"/>
                    </a:lnTo>
                    <a:lnTo>
                      <a:pt x="13" y="112"/>
                    </a:lnTo>
                    <a:lnTo>
                      <a:pt x="11" y="108"/>
                    </a:lnTo>
                    <a:lnTo>
                      <a:pt x="10" y="107"/>
                    </a:lnTo>
                    <a:lnTo>
                      <a:pt x="8" y="106"/>
                    </a:lnTo>
                    <a:lnTo>
                      <a:pt x="6" y="100"/>
                    </a:lnTo>
                    <a:lnTo>
                      <a:pt x="5" y="97"/>
                    </a:lnTo>
                    <a:lnTo>
                      <a:pt x="3" y="96"/>
                    </a:lnTo>
                    <a:lnTo>
                      <a:pt x="3" y="92"/>
                    </a:lnTo>
                    <a:lnTo>
                      <a:pt x="6" y="86"/>
                    </a:lnTo>
                    <a:lnTo>
                      <a:pt x="8" y="81"/>
                    </a:lnTo>
                    <a:lnTo>
                      <a:pt x="6" y="79"/>
                    </a:lnTo>
                    <a:lnTo>
                      <a:pt x="1" y="66"/>
                    </a:lnTo>
                    <a:lnTo>
                      <a:pt x="0" y="64"/>
                    </a:lnTo>
                    <a:lnTo>
                      <a:pt x="0" y="62"/>
                    </a:lnTo>
                    <a:lnTo>
                      <a:pt x="1" y="59"/>
                    </a:lnTo>
                    <a:lnTo>
                      <a:pt x="5" y="54"/>
                    </a:lnTo>
                    <a:lnTo>
                      <a:pt x="11" y="50"/>
                    </a:lnTo>
                    <a:lnTo>
                      <a:pt x="13" y="49"/>
                    </a:lnTo>
                    <a:lnTo>
                      <a:pt x="16" y="40"/>
                    </a:lnTo>
                    <a:lnTo>
                      <a:pt x="18" y="37"/>
                    </a:lnTo>
                    <a:lnTo>
                      <a:pt x="21" y="26"/>
                    </a:lnTo>
                    <a:lnTo>
                      <a:pt x="24" y="24"/>
                    </a:lnTo>
                    <a:lnTo>
                      <a:pt x="26" y="21"/>
                    </a:lnTo>
                    <a:lnTo>
                      <a:pt x="32" y="20"/>
                    </a:lnTo>
                    <a:lnTo>
                      <a:pt x="37" y="13"/>
                    </a:lnTo>
                    <a:lnTo>
                      <a:pt x="39" y="11"/>
                    </a:lnTo>
                    <a:lnTo>
                      <a:pt x="42" y="13"/>
                    </a:lnTo>
                    <a:lnTo>
                      <a:pt x="44" y="14"/>
                    </a:lnTo>
                    <a:lnTo>
                      <a:pt x="44" y="18"/>
                    </a:lnTo>
                    <a:lnTo>
                      <a:pt x="45" y="19"/>
                    </a:lnTo>
                    <a:lnTo>
                      <a:pt x="46" y="19"/>
                    </a:lnTo>
                    <a:lnTo>
                      <a:pt x="49" y="19"/>
                    </a:lnTo>
                    <a:lnTo>
                      <a:pt x="50" y="19"/>
                    </a:lnTo>
                    <a:lnTo>
                      <a:pt x="50" y="13"/>
                    </a:lnTo>
                    <a:lnTo>
                      <a:pt x="51" y="10"/>
                    </a:lnTo>
                    <a:lnTo>
                      <a:pt x="52" y="10"/>
                    </a:lnTo>
                    <a:lnTo>
                      <a:pt x="55" y="9"/>
                    </a:lnTo>
                    <a:lnTo>
                      <a:pt x="59" y="9"/>
                    </a:lnTo>
                    <a:lnTo>
                      <a:pt x="61" y="10"/>
                    </a:lnTo>
                    <a:lnTo>
                      <a:pt x="62" y="16"/>
                    </a:lnTo>
                    <a:lnTo>
                      <a:pt x="65" y="18"/>
                    </a:lnTo>
                    <a:lnTo>
                      <a:pt x="66" y="1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4" name="Freeform 1722">
                <a:extLst>
                  <a:ext uri="{FF2B5EF4-FFF2-40B4-BE49-F238E27FC236}">
                    <a16:creationId xmlns:a16="http://schemas.microsoft.com/office/drawing/2014/main" id="{35A03133-18F1-9928-3E4D-264B3F7A1730}"/>
                  </a:ext>
                </a:extLst>
              </p:cNvPr>
              <p:cNvSpPr>
                <a:spLocks/>
              </p:cNvSpPr>
              <p:nvPr/>
            </p:nvSpPr>
            <p:spPr bwMode="auto">
              <a:xfrm>
                <a:off x="5651500" y="2614613"/>
                <a:ext cx="128588" cy="219075"/>
              </a:xfrm>
              <a:custGeom>
                <a:avLst/>
                <a:gdLst/>
                <a:ahLst/>
                <a:cxnLst>
                  <a:cxn ang="0">
                    <a:pos x="64" y="9"/>
                  </a:cxn>
                  <a:cxn ang="0">
                    <a:pos x="66" y="3"/>
                  </a:cxn>
                  <a:cxn ang="0">
                    <a:pos x="67" y="1"/>
                  </a:cxn>
                  <a:cxn ang="0">
                    <a:pos x="75" y="1"/>
                  </a:cxn>
                  <a:cxn ang="0">
                    <a:pos x="80" y="0"/>
                  </a:cxn>
                  <a:cxn ang="0">
                    <a:pos x="81" y="3"/>
                  </a:cxn>
                  <a:cxn ang="0">
                    <a:pos x="78" y="5"/>
                  </a:cxn>
                  <a:cxn ang="0">
                    <a:pos x="71" y="9"/>
                  </a:cxn>
                  <a:cxn ang="0">
                    <a:pos x="70" y="15"/>
                  </a:cxn>
                  <a:cxn ang="0">
                    <a:pos x="66" y="18"/>
                  </a:cxn>
                  <a:cxn ang="0">
                    <a:pos x="65" y="21"/>
                  </a:cxn>
                  <a:cxn ang="0">
                    <a:pos x="61" y="23"/>
                  </a:cxn>
                  <a:cxn ang="0">
                    <a:pos x="54" y="33"/>
                  </a:cxn>
                  <a:cxn ang="0">
                    <a:pos x="49" y="34"/>
                  </a:cxn>
                  <a:cxn ang="0">
                    <a:pos x="47" y="40"/>
                  </a:cxn>
                  <a:cxn ang="0">
                    <a:pos x="47" y="52"/>
                  </a:cxn>
                  <a:cxn ang="0">
                    <a:pos x="46" y="61"/>
                  </a:cxn>
                  <a:cxn ang="0">
                    <a:pos x="56" y="72"/>
                  </a:cxn>
                  <a:cxn ang="0">
                    <a:pos x="56" y="75"/>
                  </a:cxn>
                  <a:cxn ang="0">
                    <a:pos x="49" y="77"/>
                  </a:cxn>
                  <a:cxn ang="0">
                    <a:pos x="42" y="83"/>
                  </a:cxn>
                  <a:cxn ang="0">
                    <a:pos x="41" y="87"/>
                  </a:cxn>
                  <a:cxn ang="0">
                    <a:pos x="45" y="91"/>
                  </a:cxn>
                  <a:cxn ang="0">
                    <a:pos x="46" y="95"/>
                  </a:cxn>
                  <a:cxn ang="0">
                    <a:pos x="39" y="97"/>
                  </a:cxn>
                  <a:cxn ang="0">
                    <a:pos x="25" y="107"/>
                  </a:cxn>
                  <a:cxn ang="0">
                    <a:pos x="28" y="111"/>
                  </a:cxn>
                  <a:cxn ang="0">
                    <a:pos x="21" y="121"/>
                  </a:cxn>
                  <a:cxn ang="0">
                    <a:pos x="24" y="128"/>
                  </a:cxn>
                  <a:cxn ang="0">
                    <a:pos x="18" y="136"/>
                  </a:cxn>
                  <a:cxn ang="0">
                    <a:pos x="8" y="138"/>
                  </a:cxn>
                  <a:cxn ang="0">
                    <a:pos x="8" y="134"/>
                  </a:cxn>
                  <a:cxn ang="0">
                    <a:pos x="13" y="126"/>
                  </a:cxn>
                  <a:cxn ang="0">
                    <a:pos x="13" y="122"/>
                  </a:cxn>
                  <a:cxn ang="0">
                    <a:pos x="16" y="120"/>
                  </a:cxn>
                  <a:cxn ang="0">
                    <a:pos x="16" y="116"/>
                  </a:cxn>
                  <a:cxn ang="0">
                    <a:pos x="13" y="115"/>
                  </a:cxn>
                  <a:cxn ang="0">
                    <a:pos x="11" y="108"/>
                  </a:cxn>
                  <a:cxn ang="0">
                    <a:pos x="8" y="106"/>
                  </a:cxn>
                  <a:cxn ang="0">
                    <a:pos x="5" y="97"/>
                  </a:cxn>
                  <a:cxn ang="0">
                    <a:pos x="3" y="92"/>
                  </a:cxn>
                  <a:cxn ang="0">
                    <a:pos x="8" y="81"/>
                  </a:cxn>
                  <a:cxn ang="0">
                    <a:pos x="1" y="66"/>
                  </a:cxn>
                  <a:cxn ang="0">
                    <a:pos x="0" y="62"/>
                  </a:cxn>
                  <a:cxn ang="0">
                    <a:pos x="5" y="54"/>
                  </a:cxn>
                  <a:cxn ang="0">
                    <a:pos x="13" y="49"/>
                  </a:cxn>
                  <a:cxn ang="0">
                    <a:pos x="18" y="37"/>
                  </a:cxn>
                  <a:cxn ang="0">
                    <a:pos x="24" y="24"/>
                  </a:cxn>
                  <a:cxn ang="0">
                    <a:pos x="32" y="20"/>
                  </a:cxn>
                  <a:cxn ang="0">
                    <a:pos x="39" y="11"/>
                  </a:cxn>
                  <a:cxn ang="0">
                    <a:pos x="44" y="14"/>
                  </a:cxn>
                  <a:cxn ang="0">
                    <a:pos x="45" y="19"/>
                  </a:cxn>
                  <a:cxn ang="0">
                    <a:pos x="49" y="19"/>
                  </a:cxn>
                  <a:cxn ang="0">
                    <a:pos x="50" y="13"/>
                  </a:cxn>
                  <a:cxn ang="0">
                    <a:pos x="52" y="10"/>
                  </a:cxn>
                  <a:cxn ang="0">
                    <a:pos x="59" y="9"/>
                  </a:cxn>
                  <a:cxn ang="0">
                    <a:pos x="62" y="16"/>
                  </a:cxn>
                  <a:cxn ang="0">
                    <a:pos x="66" y="15"/>
                  </a:cxn>
                </a:cxnLst>
                <a:rect l="0" t="0" r="r" b="b"/>
                <a:pathLst>
                  <a:path w="81" h="138">
                    <a:moveTo>
                      <a:pt x="66" y="15"/>
                    </a:moveTo>
                    <a:lnTo>
                      <a:pt x="64" y="9"/>
                    </a:lnTo>
                    <a:lnTo>
                      <a:pt x="66" y="6"/>
                    </a:lnTo>
                    <a:lnTo>
                      <a:pt x="66" y="3"/>
                    </a:lnTo>
                    <a:lnTo>
                      <a:pt x="67" y="1"/>
                    </a:lnTo>
                    <a:lnTo>
                      <a:pt x="67" y="1"/>
                    </a:lnTo>
                    <a:lnTo>
                      <a:pt x="70" y="0"/>
                    </a:lnTo>
                    <a:lnTo>
                      <a:pt x="75" y="1"/>
                    </a:lnTo>
                    <a:lnTo>
                      <a:pt x="78" y="0"/>
                    </a:lnTo>
                    <a:lnTo>
                      <a:pt x="80" y="0"/>
                    </a:lnTo>
                    <a:lnTo>
                      <a:pt x="81" y="1"/>
                    </a:lnTo>
                    <a:lnTo>
                      <a:pt x="81" y="3"/>
                    </a:lnTo>
                    <a:lnTo>
                      <a:pt x="81" y="4"/>
                    </a:lnTo>
                    <a:lnTo>
                      <a:pt x="78" y="5"/>
                    </a:lnTo>
                    <a:lnTo>
                      <a:pt x="75" y="5"/>
                    </a:lnTo>
                    <a:lnTo>
                      <a:pt x="71" y="9"/>
                    </a:lnTo>
                    <a:lnTo>
                      <a:pt x="70" y="11"/>
                    </a:lnTo>
                    <a:lnTo>
                      <a:pt x="70" y="15"/>
                    </a:lnTo>
                    <a:lnTo>
                      <a:pt x="67" y="16"/>
                    </a:lnTo>
                    <a:lnTo>
                      <a:pt x="66" y="18"/>
                    </a:lnTo>
                    <a:lnTo>
                      <a:pt x="66" y="20"/>
                    </a:lnTo>
                    <a:lnTo>
                      <a:pt x="65" y="21"/>
                    </a:lnTo>
                    <a:lnTo>
                      <a:pt x="62" y="21"/>
                    </a:lnTo>
                    <a:lnTo>
                      <a:pt x="61" y="23"/>
                    </a:lnTo>
                    <a:lnTo>
                      <a:pt x="56" y="31"/>
                    </a:lnTo>
                    <a:lnTo>
                      <a:pt x="54" y="33"/>
                    </a:lnTo>
                    <a:lnTo>
                      <a:pt x="50" y="33"/>
                    </a:lnTo>
                    <a:lnTo>
                      <a:pt x="49" y="34"/>
                    </a:lnTo>
                    <a:lnTo>
                      <a:pt x="49" y="35"/>
                    </a:lnTo>
                    <a:lnTo>
                      <a:pt x="47" y="40"/>
                    </a:lnTo>
                    <a:lnTo>
                      <a:pt x="46" y="46"/>
                    </a:lnTo>
                    <a:lnTo>
                      <a:pt x="47" y="52"/>
                    </a:lnTo>
                    <a:lnTo>
                      <a:pt x="47" y="57"/>
                    </a:lnTo>
                    <a:lnTo>
                      <a:pt x="46" y="61"/>
                    </a:lnTo>
                    <a:lnTo>
                      <a:pt x="49" y="69"/>
                    </a:lnTo>
                    <a:lnTo>
                      <a:pt x="56" y="72"/>
                    </a:lnTo>
                    <a:lnTo>
                      <a:pt x="56" y="74"/>
                    </a:lnTo>
                    <a:lnTo>
                      <a:pt x="56" y="75"/>
                    </a:lnTo>
                    <a:lnTo>
                      <a:pt x="52" y="75"/>
                    </a:lnTo>
                    <a:lnTo>
                      <a:pt x="49" y="77"/>
                    </a:lnTo>
                    <a:lnTo>
                      <a:pt x="46" y="80"/>
                    </a:lnTo>
                    <a:lnTo>
                      <a:pt x="42" y="83"/>
                    </a:lnTo>
                    <a:lnTo>
                      <a:pt x="42" y="85"/>
                    </a:lnTo>
                    <a:lnTo>
                      <a:pt x="41" y="87"/>
                    </a:lnTo>
                    <a:lnTo>
                      <a:pt x="42" y="90"/>
                    </a:lnTo>
                    <a:lnTo>
                      <a:pt x="45" y="91"/>
                    </a:lnTo>
                    <a:lnTo>
                      <a:pt x="46" y="91"/>
                    </a:lnTo>
                    <a:lnTo>
                      <a:pt x="46" y="95"/>
                    </a:lnTo>
                    <a:lnTo>
                      <a:pt x="45" y="95"/>
                    </a:lnTo>
                    <a:lnTo>
                      <a:pt x="39" y="97"/>
                    </a:lnTo>
                    <a:lnTo>
                      <a:pt x="26" y="106"/>
                    </a:lnTo>
                    <a:lnTo>
                      <a:pt x="25" y="107"/>
                    </a:lnTo>
                    <a:lnTo>
                      <a:pt x="28" y="110"/>
                    </a:lnTo>
                    <a:lnTo>
                      <a:pt x="28" y="111"/>
                    </a:lnTo>
                    <a:lnTo>
                      <a:pt x="23" y="115"/>
                    </a:lnTo>
                    <a:lnTo>
                      <a:pt x="21" y="121"/>
                    </a:lnTo>
                    <a:lnTo>
                      <a:pt x="24" y="125"/>
                    </a:lnTo>
                    <a:lnTo>
                      <a:pt x="24" y="128"/>
                    </a:lnTo>
                    <a:lnTo>
                      <a:pt x="21" y="133"/>
                    </a:lnTo>
                    <a:lnTo>
                      <a:pt x="18" y="136"/>
                    </a:lnTo>
                    <a:lnTo>
                      <a:pt x="14" y="138"/>
                    </a:lnTo>
                    <a:lnTo>
                      <a:pt x="8" y="138"/>
                    </a:lnTo>
                    <a:lnTo>
                      <a:pt x="6" y="137"/>
                    </a:lnTo>
                    <a:lnTo>
                      <a:pt x="8" y="134"/>
                    </a:lnTo>
                    <a:lnTo>
                      <a:pt x="13" y="127"/>
                    </a:lnTo>
                    <a:lnTo>
                      <a:pt x="13" y="126"/>
                    </a:lnTo>
                    <a:lnTo>
                      <a:pt x="13" y="123"/>
                    </a:lnTo>
                    <a:lnTo>
                      <a:pt x="13" y="122"/>
                    </a:lnTo>
                    <a:lnTo>
                      <a:pt x="16" y="121"/>
                    </a:lnTo>
                    <a:lnTo>
                      <a:pt x="16" y="120"/>
                    </a:lnTo>
                    <a:lnTo>
                      <a:pt x="18" y="116"/>
                    </a:lnTo>
                    <a:lnTo>
                      <a:pt x="16" y="116"/>
                    </a:lnTo>
                    <a:lnTo>
                      <a:pt x="13" y="116"/>
                    </a:lnTo>
                    <a:lnTo>
                      <a:pt x="13" y="115"/>
                    </a:lnTo>
                    <a:lnTo>
                      <a:pt x="13" y="112"/>
                    </a:lnTo>
                    <a:lnTo>
                      <a:pt x="11" y="108"/>
                    </a:lnTo>
                    <a:lnTo>
                      <a:pt x="10" y="107"/>
                    </a:lnTo>
                    <a:lnTo>
                      <a:pt x="8" y="106"/>
                    </a:lnTo>
                    <a:lnTo>
                      <a:pt x="6" y="100"/>
                    </a:lnTo>
                    <a:lnTo>
                      <a:pt x="5" y="97"/>
                    </a:lnTo>
                    <a:lnTo>
                      <a:pt x="3" y="96"/>
                    </a:lnTo>
                    <a:lnTo>
                      <a:pt x="3" y="92"/>
                    </a:lnTo>
                    <a:lnTo>
                      <a:pt x="6" y="86"/>
                    </a:lnTo>
                    <a:lnTo>
                      <a:pt x="8" y="81"/>
                    </a:lnTo>
                    <a:lnTo>
                      <a:pt x="6" y="79"/>
                    </a:lnTo>
                    <a:lnTo>
                      <a:pt x="1" y="66"/>
                    </a:lnTo>
                    <a:lnTo>
                      <a:pt x="0" y="64"/>
                    </a:lnTo>
                    <a:lnTo>
                      <a:pt x="0" y="62"/>
                    </a:lnTo>
                    <a:lnTo>
                      <a:pt x="1" y="59"/>
                    </a:lnTo>
                    <a:lnTo>
                      <a:pt x="5" y="54"/>
                    </a:lnTo>
                    <a:lnTo>
                      <a:pt x="11" y="50"/>
                    </a:lnTo>
                    <a:lnTo>
                      <a:pt x="13" y="49"/>
                    </a:lnTo>
                    <a:lnTo>
                      <a:pt x="16" y="40"/>
                    </a:lnTo>
                    <a:lnTo>
                      <a:pt x="18" y="37"/>
                    </a:lnTo>
                    <a:lnTo>
                      <a:pt x="21" y="26"/>
                    </a:lnTo>
                    <a:lnTo>
                      <a:pt x="24" y="24"/>
                    </a:lnTo>
                    <a:lnTo>
                      <a:pt x="26" y="21"/>
                    </a:lnTo>
                    <a:lnTo>
                      <a:pt x="32" y="20"/>
                    </a:lnTo>
                    <a:lnTo>
                      <a:pt x="37" y="13"/>
                    </a:lnTo>
                    <a:lnTo>
                      <a:pt x="39" y="11"/>
                    </a:lnTo>
                    <a:lnTo>
                      <a:pt x="42" y="13"/>
                    </a:lnTo>
                    <a:lnTo>
                      <a:pt x="44" y="14"/>
                    </a:lnTo>
                    <a:lnTo>
                      <a:pt x="44" y="18"/>
                    </a:lnTo>
                    <a:lnTo>
                      <a:pt x="45" y="19"/>
                    </a:lnTo>
                    <a:lnTo>
                      <a:pt x="46" y="19"/>
                    </a:lnTo>
                    <a:lnTo>
                      <a:pt x="49" y="19"/>
                    </a:lnTo>
                    <a:lnTo>
                      <a:pt x="50" y="19"/>
                    </a:lnTo>
                    <a:lnTo>
                      <a:pt x="50" y="13"/>
                    </a:lnTo>
                    <a:lnTo>
                      <a:pt x="51" y="10"/>
                    </a:lnTo>
                    <a:lnTo>
                      <a:pt x="52" y="10"/>
                    </a:lnTo>
                    <a:lnTo>
                      <a:pt x="55" y="9"/>
                    </a:lnTo>
                    <a:lnTo>
                      <a:pt x="59" y="9"/>
                    </a:lnTo>
                    <a:lnTo>
                      <a:pt x="61" y="10"/>
                    </a:lnTo>
                    <a:lnTo>
                      <a:pt x="62" y="16"/>
                    </a:lnTo>
                    <a:lnTo>
                      <a:pt x="65" y="18"/>
                    </a:lnTo>
                    <a:lnTo>
                      <a:pt x="66" y="1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5" name="Freeform 1723">
                <a:extLst>
                  <a:ext uri="{FF2B5EF4-FFF2-40B4-BE49-F238E27FC236}">
                    <a16:creationId xmlns:a16="http://schemas.microsoft.com/office/drawing/2014/main" id="{68DE613A-BF94-CA5E-D599-896C19570444}"/>
                  </a:ext>
                </a:extLst>
              </p:cNvPr>
              <p:cNvSpPr>
                <a:spLocks/>
              </p:cNvSpPr>
              <p:nvPr/>
            </p:nvSpPr>
            <p:spPr bwMode="auto">
              <a:xfrm>
                <a:off x="5478463" y="2752725"/>
                <a:ext cx="68263" cy="228600"/>
              </a:xfrm>
              <a:custGeom>
                <a:avLst/>
                <a:gdLst/>
                <a:ahLst/>
                <a:cxnLst>
                  <a:cxn ang="0">
                    <a:pos x="3" y="144"/>
                  </a:cxn>
                  <a:cxn ang="0">
                    <a:pos x="5" y="143"/>
                  </a:cxn>
                  <a:cxn ang="0">
                    <a:pos x="7" y="142"/>
                  </a:cxn>
                  <a:cxn ang="0">
                    <a:pos x="12" y="132"/>
                  </a:cxn>
                  <a:cxn ang="0">
                    <a:pos x="12" y="130"/>
                  </a:cxn>
                  <a:cxn ang="0">
                    <a:pos x="13" y="117"/>
                  </a:cxn>
                  <a:cxn ang="0">
                    <a:pos x="15" y="115"/>
                  </a:cxn>
                  <a:cxn ang="0">
                    <a:pos x="16" y="113"/>
                  </a:cxn>
                  <a:cxn ang="0">
                    <a:pos x="25" y="75"/>
                  </a:cxn>
                  <a:cxn ang="0">
                    <a:pos x="27" y="71"/>
                  </a:cxn>
                  <a:cxn ang="0">
                    <a:pos x="28" y="65"/>
                  </a:cxn>
                  <a:cxn ang="0">
                    <a:pos x="32" y="46"/>
                  </a:cxn>
                  <a:cxn ang="0">
                    <a:pos x="31" y="44"/>
                  </a:cxn>
                  <a:cxn ang="0">
                    <a:pos x="31" y="42"/>
                  </a:cxn>
                  <a:cxn ang="0">
                    <a:pos x="32" y="41"/>
                  </a:cxn>
                  <a:cxn ang="0">
                    <a:pos x="35" y="40"/>
                  </a:cxn>
                  <a:cxn ang="0">
                    <a:pos x="36" y="38"/>
                  </a:cxn>
                  <a:cxn ang="0">
                    <a:pos x="36" y="31"/>
                  </a:cxn>
                  <a:cxn ang="0">
                    <a:pos x="38" y="26"/>
                  </a:cxn>
                  <a:cxn ang="0">
                    <a:pos x="40" y="20"/>
                  </a:cxn>
                  <a:cxn ang="0">
                    <a:pos x="41" y="18"/>
                  </a:cxn>
                  <a:cxn ang="0">
                    <a:pos x="40" y="9"/>
                  </a:cxn>
                  <a:cxn ang="0">
                    <a:pos x="43" y="6"/>
                  </a:cxn>
                  <a:cxn ang="0">
                    <a:pos x="43" y="1"/>
                  </a:cxn>
                  <a:cxn ang="0">
                    <a:pos x="42" y="0"/>
                  </a:cxn>
                  <a:cxn ang="0">
                    <a:pos x="36" y="0"/>
                  </a:cxn>
                  <a:cxn ang="0">
                    <a:pos x="33" y="3"/>
                  </a:cxn>
                  <a:cxn ang="0">
                    <a:pos x="32" y="9"/>
                  </a:cxn>
                  <a:cxn ang="0">
                    <a:pos x="31" y="14"/>
                  </a:cxn>
                  <a:cxn ang="0">
                    <a:pos x="30" y="30"/>
                  </a:cxn>
                  <a:cxn ang="0">
                    <a:pos x="28" y="36"/>
                  </a:cxn>
                  <a:cxn ang="0">
                    <a:pos x="26" y="42"/>
                  </a:cxn>
                  <a:cxn ang="0">
                    <a:pos x="23" y="47"/>
                  </a:cxn>
                  <a:cxn ang="0">
                    <a:pos x="22" y="50"/>
                  </a:cxn>
                  <a:cxn ang="0">
                    <a:pos x="21" y="54"/>
                  </a:cxn>
                  <a:cxn ang="0">
                    <a:pos x="16" y="61"/>
                  </a:cxn>
                  <a:cxn ang="0">
                    <a:pos x="12" y="66"/>
                  </a:cxn>
                  <a:cxn ang="0">
                    <a:pos x="12" y="69"/>
                  </a:cxn>
                  <a:cxn ang="0">
                    <a:pos x="10" y="72"/>
                  </a:cxn>
                  <a:cxn ang="0">
                    <a:pos x="10" y="75"/>
                  </a:cxn>
                  <a:cxn ang="0">
                    <a:pos x="5" y="90"/>
                  </a:cxn>
                  <a:cxn ang="0">
                    <a:pos x="2" y="96"/>
                  </a:cxn>
                  <a:cxn ang="0">
                    <a:pos x="0" y="102"/>
                  </a:cxn>
                  <a:cxn ang="0">
                    <a:pos x="0" y="108"/>
                  </a:cxn>
                  <a:cxn ang="0">
                    <a:pos x="0" y="113"/>
                  </a:cxn>
                  <a:cxn ang="0">
                    <a:pos x="3" y="131"/>
                  </a:cxn>
                  <a:cxn ang="0">
                    <a:pos x="3" y="137"/>
                  </a:cxn>
                  <a:cxn ang="0">
                    <a:pos x="2" y="143"/>
                  </a:cxn>
                  <a:cxn ang="0">
                    <a:pos x="3" y="144"/>
                  </a:cxn>
                </a:cxnLst>
                <a:rect l="0" t="0" r="r" b="b"/>
                <a:pathLst>
                  <a:path w="43" h="144">
                    <a:moveTo>
                      <a:pt x="3" y="144"/>
                    </a:moveTo>
                    <a:lnTo>
                      <a:pt x="5" y="143"/>
                    </a:lnTo>
                    <a:lnTo>
                      <a:pt x="7" y="142"/>
                    </a:lnTo>
                    <a:lnTo>
                      <a:pt x="12" y="132"/>
                    </a:lnTo>
                    <a:lnTo>
                      <a:pt x="12" y="130"/>
                    </a:lnTo>
                    <a:lnTo>
                      <a:pt x="13" y="117"/>
                    </a:lnTo>
                    <a:lnTo>
                      <a:pt x="15" y="115"/>
                    </a:lnTo>
                    <a:lnTo>
                      <a:pt x="16" y="113"/>
                    </a:lnTo>
                    <a:lnTo>
                      <a:pt x="25" y="75"/>
                    </a:lnTo>
                    <a:lnTo>
                      <a:pt x="27" y="71"/>
                    </a:lnTo>
                    <a:lnTo>
                      <a:pt x="28" y="65"/>
                    </a:lnTo>
                    <a:lnTo>
                      <a:pt x="32" y="46"/>
                    </a:lnTo>
                    <a:lnTo>
                      <a:pt x="31" y="44"/>
                    </a:lnTo>
                    <a:lnTo>
                      <a:pt x="31" y="42"/>
                    </a:lnTo>
                    <a:lnTo>
                      <a:pt x="32" y="41"/>
                    </a:lnTo>
                    <a:lnTo>
                      <a:pt x="35" y="40"/>
                    </a:lnTo>
                    <a:lnTo>
                      <a:pt x="36" y="38"/>
                    </a:lnTo>
                    <a:lnTo>
                      <a:pt x="36" y="31"/>
                    </a:lnTo>
                    <a:lnTo>
                      <a:pt x="38" y="26"/>
                    </a:lnTo>
                    <a:lnTo>
                      <a:pt x="40" y="20"/>
                    </a:lnTo>
                    <a:lnTo>
                      <a:pt x="41" y="18"/>
                    </a:lnTo>
                    <a:lnTo>
                      <a:pt x="40" y="9"/>
                    </a:lnTo>
                    <a:lnTo>
                      <a:pt x="43" y="6"/>
                    </a:lnTo>
                    <a:lnTo>
                      <a:pt x="43" y="1"/>
                    </a:lnTo>
                    <a:lnTo>
                      <a:pt x="42" y="0"/>
                    </a:lnTo>
                    <a:lnTo>
                      <a:pt x="36" y="0"/>
                    </a:lnTo>
                    <a:lnTo>
                      <a:pt x="33" y="3"/>
                    </a:lnTo>
                    <a:lnTo>
                      <a:pt x="32" y="9"/>
                    </a:lnTo>
                    <a:lnTo>
                      <a:pt x="31" y="14"/>
                    </a:lnTo>
                    <a:lnTo>
                      <a:pt x="30" y="30"/>
                    </a:lnTo>
                    <a:lnTo>
                      <a:pt x="28" y="36"/>
                    </a:lnTo>
                    <a:lnTo>
                      <a:pt x="26" y="42"/>
                    </a:lnTo>
                    <a:lnTo>
                      <a:pt x="23" y="47"/>
                    </a:lnTo>
                    <a:lnTo>
                      <a:pt x="22" y="50"/>
                    </a:lnTo>
                    <a:lnTo>
                      <a:pt x="21" y="54"/>
                    </a:lnTo>
                    <a:lnTo>
                      <a:pt x="16" y="61"/>
                    </a:lnTo>
                    <a:lnTo>
                      <a:pt x="12" y="66"/>
                    </a:lnTo>
                    <a:lnTo>
                      <a:pt x="12" y="69"/>
                    </a:lnTo>
                    <a:lnTo>
                      <a:pt x="10" y="72"/>
                    </a:lnTo>
                    <a:lnTo>
                      <a:pt x="10" y="75"/>
                    </a:lnTo>
                    <a:lnTo>
                      <a:pt x="5" y="90"/>
                    </a:lnTo>
                    <a:lnTo>
                      <a:pt x="2" y="96"/>
                    </a:lnTo>
                    <a:lnTo>
                      <a:pt x="0" y="102"/>
                    </a:lnTo>
                    <a:lnTo>
                      <a:pt x="0" y="108"/>
                    </a:lnTo>
                    <a:lnTo>
                      <a:pt x="0" y="113"/>
                    </a:lnTo>
                    <a:lnTo>
                      <a:pt x="3" y="131"/>
                    </a:lnTo>
                    <a:lnTo>
                      <a:pt x="3" y="137"/>
                    </a:lnTo>
                    <a:lnTo>
                      <a:pt x="2" y="143"/>
                    </a:lnTo>
                    <a:lnTo>
                      <a:pt x="3" y="14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6" name="Freeform 1724">
                <a:extLst>
                  <a:ext uri="{FF2B5EF4-FFF2-40B4-BE49-F238E27FC236}">
                    <a16:creationId xmlns:a16="http://schemas.microsoft.com/office/drawing/2014/main" id="{BF6DECF1-A786-E79F-564C-2D47C5B921B5}"/>
                  </a:ext>
                </a:extLst>
              </p:cNvPr>
              <p:cNvSpPr>
                <a:spLocks/>
              </p:cNvSpPr>
              <p:nvPr/>
            </p:nvSpPr>
            <p:spPr bwMode="auto">
              <a:xfrm>
                <a:off x="5478463" y="2752725"/>
                <a:ext cx="68263" cy="228600"/>
              </a:xfrm>
              <a:custGeom>
                <a:avLst/>
                <a:gdLst/>
                <a:ahLst/>
                <a:cxnLst>
                  <a:cxn ang="0">
                    <a:pos x="3" y="144"/>
                  </a:cxn>
                  <a:cxn ang="0">
                    <a:pos x="5" y="143"/>
                  </a:cxn>
                  <a:cxn ang="0">
                    <a:pos x="7" y="142"/>
                  </a:cxn>
                  <a:cxn ang="0">
                    <a:pos x="12" y="132"/>
                  </a:cxn>
                  <a:cxn ang="0">
                    <a:pos x="12" y="130"/>
                  </a:cxn>
                  <a:cxn ang="0">
                    <a:pos x="13" y="117"/>
                  </a:cxn>
                  <a:cxn ang="0">
                    <a:pos x="15" y="115"/>
                  </a:cxn>
                  <a:cxn ang="0">
                    <a:pos x="16" y="113"/>
                  </a:cxn>
                  <a:cxn ang="0">
                    <a:pos x="25" y="75"/>
                  </a:cxn>
                  <a:cxn ang="0">
                    <a:pos x="27" y="71"/>
                  </a:cxn>
                  <a:cxn ang="0">
                    <a:pos x="28" y="65"/>
                  </a:cxn>
                  <a:cxn ang="0">
                    <a:pos x="32" y="46"/>
                  </a:cxn>
                  <a:cxn ang="0">
                    <a:pos x="31" y="44"/>
                  </a:cxn>
                  <a:cxn ang="0">
                    <a:pos x="31" y="42"/>
                  </a:cxn>
                  <a:cxn ang="0">
                    <a:pos x="32" y="41"/>
                  </a:cxn>
                  <a:cxn ang="0">
                    <a:pos x="35" y="40"/>
                  </a:cxn>
                  <a:cxn ang="0">
                    <a:pos x="36" y="38"/>
                  </a:cxn>
                  <a:cxn ang="0">
                    <a:pos x="36" y="31"/>
                  </a:cxn>
                  <a:cxn ang="0">
                    <a:pos x="38" y="26"/>
                  </a:cxn>
                  <a:cxn ang="0">
                    <a:pos x="40" y="20"/>
                  </a:cxn>
                  <a:cxn ang="0">
                    <a:pos x="41" y="18"/>
                  </a:cxn>
                  <a:cxn ang="0">
                    <a:pos x="40" y="9"/>
                  </a:cxn>
                  <a:cxn ang="0">
                    <a:pos x="43" y="6"/>
                  </a:cxn>
                  <a:cxn ang="0">
                    <a:pos x="43" y="1"/>
                  </a:cxn>
                  <a:cxn ang="0">
                    <a:pos x="42" y="0"/>
                  </a:cxn>
                  <a:cxn ang="0">
                    <a:pos x="36" y="0"/>
                  </a:cxn>
                  <a:cxn ang="0">
                    <a:pos x="33" y="3"/>
                  </a:cxn>
                  <a:cxn ang="0">
                    <a:pos x="32" y="9"/>
                  </a:cxn>
                  <a:cxn ang="0">
                    <a:pos x="31" y="14"/>
                  </a:cxn>
                  <a:cxn ang="0">
                    <a:pos x="30" y="30"/>
                  </a:cxn>
                  <a:cxn ang="0">
                    <a:pos x="28" y="36"/>
                  </a:cxn>
                  <a:cxn ang="0">
                    <a:pos x="26" y="42"/>
                  </a:cxn>
                  <a:cxn ang="0">
                    <a:pos x="23" y="47"/>
                  </a:cxn>
                  <a:cxn ang="0">
                    <a:pos x="22" y="50"/>
                  </a:cxn>
                  <a:cxn ang="0">
                    <a:pos x="21" y="54"/>
                  </a:cxn>
                  <a:cxn ang="0">
                    <a:pos x="16" y="61"/>
                  </a:cxn>
                  <a:cxn ang="0">
                    <a:pos x="12" y="66"/>
                  </a:cxn>
                  <a:cxn ang="0">
                    <a:pos x="12" y="69"/>
                  </a:cxn>
                  <a:cxn ang="0">
                    <a:pos x="10" y="72"/>
                  </a:cxn>
                  <a:cxn ang="0">
                    <a:pos x="10" y="75"/>
                  </a:cxn>
                  <a:cxn ang="0">
                    <a:pos x="5" y="90"/>
                  </a:cxn>
                  <a:cxn ang="0">
                    <a:pos x="2" y="96"/>
                  </a:cxn>
                  <a:cxn ang="0">
                    <a:pos x="0" y="102"/>
                  </a:cxn>
                  <a:cxn ang="0">
                    <a:pos x="0" y="108"/>
                  </a:cxn>
                  <a:cxn ang="0">
                    <a:pos x="0" y="113"/>
                  </a:cxn>
                  <a:cxn ang="0">
                    <a:pos x="3" y="131"/>
                  </a:cxn>
                  <a:cxn ang="0">
                    <a:pos x="3" y="137"/>
                  </a:cxn>
                  <a:cxn ang="0">
                    <a:pos x="2" y="143"/>
                  </a:cxn>
                  <a:cxn ang="0">
                    <a:pos x="3" y="144"/>
                  </a:cxn>
                </a:cxnLst>
                <a:rect l="0" t="0" r="r" b="b"/>
                <a:pathLst>
                  <a:path w="43" h="144">
                    <a:moveTo>
                      <a:pt x="3" y="144"/>
                    </a:moveTo>
                    <a:lnTo>
                      <a:pt x="5" y="143"/>
                    </a:lnTo>
                    <a:lnTo>
                      <a:pt x="7" y="142"/>
                    </a:lnTo>
                    <a:lnTo>
                      <a:pt x="12" y="132"/>
                    </a:lnTo>
                    <a:lnTo>
                      <a:pt x="12" y="130"/>
                    </a:lnTo>
                    <a:lnTo>
                      <a:pt x="13" y="117"/>
                    </a:lnTo>
                    <a:lnTo>
                      <a:pt x="15" y="115"/>
                    </a:lnTo>
                    <a:lnTo>
                      <a:pt x="16" y="113"/>
                    </a:lnTo>
                    <a:lnTo>
                      <a:pt x="25" y="75"/>
                    </a:lnTo>
                    <a:lnTo>
                      <a:pt x="27" y="71"/>
                    </a:lnTo>
                    <a:lnTo>
                      <a:pt x="28" y="65"/>
                    </a:lnTo>
                    <a:lnTo>
                      <a:pt x="32" y="46"/>
                    </a:lnTo>
                    <a:lnTo>
                      <a:pt x="31" y="44"/>
                    </a:lnTo>
                    <a:lnTo>
                      <a:pt x="31" y="42"/>
                    </a:lnTo>
                    <a:lnTo>
                      <a:pt x="32" y="41"/>
                    </a:lnTo>
                    <a:lnTo>
                      <a:pt x="35" y="40"/>
                    </a:lnTo>
                    <a:lnTo>
                      <a:pt x="36" y="38"/>
                    </a:lnTo>
                    <a:lnTo>
                      <a:pt x="36" y="31"/>
                    </a:lnTo>
                    <a:lnTo>
                      <a:pt x="38" y="26"/>
                    </a:lnTo>
                    <a:lnTo>
                      <a:pt x="40" y="20"/>
                    </a:lnTo>
                    <a:lnTo>
                      <a:pt x="41" y="18"/>
                    </a:lnTo>
                    <a:lnTo>
                      <a:pt x="40" y="9"/>
                    </a:lnTo>
                    <a:lnTo>
                      <a:pt x="43" y="6"/>
                    </a:lnTo>
                    <a:lnTo>
                      <a:pt x="43" y="1"/>
                    </a:lnTo>
                    <a:lnTo>
                      <a:pt x="42" y="0"/>
                    </a:lnTo>
                    <a:lnTo>
                      <a:pt x="36" y="0"/>
                    </a:lnTo>
                    <a:lnTo>
                      <a:pt x="33" y="3"/>
                    </a:lnTo>
                    <a:lnTo>
                      <a:pt x="32" y="9"/>
                    </a:lnTo>
                    <a:lnTo>
                      <a:pt x="31" y="14"/>
                    </a:lnTo>
                    <a:lnTo>
                      <a:pt x="30" y="30"/>
                    </a:lnTo>
                    <a:lnTo>
                      <a:pt x="28" y="36"/>
                    </a:lnTo>
                    <a:lnTo>
                      <a:pt x="26" y="42"/>
                    </a:lnTo>
                    <a:lnTo>
                      <a:pt x="23" y="47"/>
                    </a:lnTo>
                    <a:lnTo>
                      <a:pt x="22" y="50"/>
                    </a:lnTo>
                    <a:lnTo>
                      <a:pt x="21" y="54"/>
                    </a:lnTo>
                    <a:lnTo>
                      <a:pt x="16" y="61"/>
                    </a:lnTo>
                    <a:lnTo>
                      <a:pt x="12" y="66"/>
                    </a:lnTo>
                    <a:lnTo>
                      <a:pt x="12" y="69"/>
                    </a:lnTo>
                    <a:lnTo>
                      <a:pt x="10" y="72"/>
                    </a:lnTo>
                    <a:lnTo>
                      <a:pt x="10" y="75"/>
                    </a:lnTo>
                    <a:lnTo>
                      <a:pt x="5" y="90"/>
                    </a:lnTo>
                    <a:lnTo>
                      <a:pt x="2" y="96"/>
                    </a:lnTo>
                    <a:lnTo>
                      <a:pt x="0" y="102"/>
                    </a:lnTo>
                    <a:lnTo>
                      <a:pt x="0" y="108"/>
                    </a:lnTo>
                    <a:lnTo>
                      <a:pt x="0" y="113"/>
                    </a:lnTo>
                    <a:lnTo>
                      <a:pt x="3" y="131"/>
                    </a:lnTo>
                    <a:lnTo>
                      <a:pt x="3" y="137"/>
                    </a:lnTo>
                    <a:lnTo>
                      <a:pt x="2" y="143"/>
                    </a:lnTo>
                    <a:lnTo>
                      <a:pt x="3" y="14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7" name="Freeform 1725">
                <a:extLst>
                  <a:ext uri="{FF2B5EF4-FFF2-40B4-BE49-F238E27FC236}">
                    <a16:creationId xmlns:a16="http://schemas.microsoft.com/office/drawing/2014/main" id="{32C3FB79-7208-56EA-93DA-39CDA10BF64A}"/>
                  </a:ext>
                </a:extLst>
              </p:cNvPr>
              <p:cNvSpPr>
                <a:spLocks/>
              </p:cNvSpPr>
              <p:nvPr/>
            </p:nvSpPr>
            <p:spPr bwMode="auto">
              <a:xfrm>
                <a:off x="5761038" y="2530475"/>
                <a:ext cx="11113" cy="12700"/>
              </a:xfrm>
              <a:custGeom>
                <a:avLst/>
                <a:gdLst/>
                <a:ahLst/>
                <a:cxnLst>
                  <a:cxn ang="0">
                    <a:pos x="2" y="8"/>
                  </a:cxn>
                  <a:cxn ang="0">
                    <a:pos x="5" y="6"/>
                  </a:cxn>
                  <a:cxn ang="0">
                    <a:pos x="7" y="5"/>
                  </a:cxn>
                  <a:cxn ang="0">
                    <a:pos x="7" y="2"/>
                  </a:cxn>
                  <a:cxn ang="0">
                    <a:pos x="5" y="1"/>
                  </a:cxn>
                  <a:cxn ang="0">
                    <a:pos x="2" y="0"/>
                  </a:cxn>
                  <a:cxn ang="0">
                    <a:pos x="0" y="1"/>
                  </a:cxn>
                  <a:cxn ang="0">
                    <a:pos x="1" y="2"/>
                  </a:cxn>
                  <a:cxn ang="0">
                    <a:pos x="1" y="7"/>
                  </a:cxn>
                  <a:cxn ang="0">
                    <a:pos x="2" y="8"/>
                  </a:cxn>
                </a:cxnLst>
                <a:rect l="0" t="0" r="r" b="b"/>
                <a:pathLst>
                  <a:path w="7" h="8">
                    <a:moveTo>
                      <a:pt x="2" y="8"/>
                    </a:moveTo>
                    <a:lnTo>
                      <a:pt x="5" y="6"/>
                    </a:lnTo>
                    <a:lnTo>
                      <a:pt x="7" y="5"/>
                    </a:lnTo>
                    <a:lnTo>
                      <a:pt x="7" y="2"/>
                    </a:lnTo>
                    <a:lnTo>
                      <a:pt x="5" y="1"/>
                    </a:lnTo>
                    <a:lnTo>
                      <a:pt x="2" y="0"/>
                    </a:lnTo>
                    <a:lnTo>
                      <a:pt x="0" y="1"/>
                    </a:lnTo>
                    <a:lnTo>
                      <a:pt x="1" y="2"/>
                    </a:lnTo>
                    <a:lnTo>
                      <a:pt x="1" y="7"/>
                    </a:lnTo>
                    <a:lnTo>
                      <a:pt x="2"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8" name="Freeform 1726">
                <a:extLst>
                  <a:ext uri="{FF2B5EF4-FFF2-40B4-BE49-F238E27FC236}">
                    <a16:creationId xmlns:a16="http://schemas.microsoft.com/office/drawing/2014/main" id="{B963D77F-E478-73E1-0640-59875288B472}"/>
                  </a:ext>
                </a:extLst>
              </p:cNvPr>
              <p:cNvSpPr>
                <a:spLocks/>
              </p:cNvSpPr>
              <p:nvPr/>
            </p:nvSpPr>
            <p:spPr bwMode="auto">
              <a:xfrm>
                <a:off x="5761038" y="2530475"/>
                <a:ext cx="11113" cy="12700"/>
              </a:xfrm>
              <a:custGeom>
                <a:avLst/>
                <a:gdLst/>
                <a:ahLst/>
                <a:cxnLst>
                  <a:cxn ang="0">
                    <a:pos x="2" y="8"/>
                  </a:cxn>
                  <a:cxn ang="0">
                    <a:pos x="5" y="6"/>
                  </a:cxn>
                  <a:cxn ang="0">
                    <a:pos x="7" y="5"/>
                  </a:cxn>
                  <a:cxn ang="0">
                    <a:pos x="7" y="2"/>
                  </a:cxn>
                  <a:cxn ang="0">
                    <a:pos x="5" y="1"/>
                  </a:cxn>
                  <a:cxn ang="0">
                    <a:pos x="2" y="0"/>
                  </a:cxn>
                  <a:cxn ang="0">
                    <a:pos x="0" y="1"/>
                  </a:cxn>
                  <a:cxn ang="0">
                    <a:pos x="1" y="2"/>
                  </a:cxn>
                  <a:cxn ang="0">
                    <a:pos x="1" y="7"/>
                  </a:cxn>
                  <a:cxn ang="0">
                    <a:pos x="2" y="8"/>
                  </a:cxn>
                </a:cxnLst>
                <a:rect l="0" t="0" r="r" b="b"/>
                <a:pathLst>
                  <a:path w="7" h="8">
                    <a:moveTo>
                      <a:pt x="2" y="8"/>
                    </a:moveTo>
                    <a:lnTo>
                      <a:pt x="5" y="6"/>
                    </a:lnTo>
                    <a:lnTo>
                      <a:pt x="7" y="5"/>
                    </a:lnTo>
                    <a:lnTo>
                      <a:pt x="7" y="2"/>
                    </a:lnTo>
                    <a:lnTo>
                      <a:pt x="5" y="1"/>
                    </a:lnTo>
                    <a:lnTo>
                      <a:pt x="2" y="0"/>
                    </a:lnTo>
                    <a:lnTo>
                      <a:pt x="0" y="1"/>
                    </a:lnTo>
                    <a:lnTo>
                      <a:pt x="1" y="2"/>
                    </a:lnTo>
                    <a:lnTo>
                      <a:pt x="1" y="7"/>
                    </a:lnTo>
                    <a:lnTo>
                      <a:pt x="2"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9" name="Freeform 1727">
                <a:extLst>
                  <a:ext uri="{FF2B5EF4-FFF2-40B4-BE49-F238E27FC236}">
                    <a16:creationId xmlns:a16="http://schemas.microsoft.com/office/drawing/2014/main" id="{4CD179B0-4C43-9A94-5F0A-80ABBFD376DD}"/>
                  </a:ext>
                </a:extLst>
              </p:cNvPr>
              <p:cNvSpPr>
                <a:spLocks/>
              </p:cNvSpPr>
              <p:nvPr/>
            </p:nvSpPr>
            <p:spPr bwMode="auto">
              <a:xfrm>
                <a:off x="4911725" y="479425"/>
                <a:ext cx="1085850" cy="2687638"/>
              </a:xfrm>
              <a:custGeom>
                <a:avLst/>
                <a:gdLst/>
                <a:ahLst/>
                <a:cxnLst>
                  <a:cxn ang="0">
                    <a:pos x="63" y="783"/>
                  </a:cxn>
                  <a:cxn ang="0">
                    <a:pos x="169" y="633"/>
                  </a:cxn>
                  <a:cxn ang="0">
                    <a:pos x="185" y="388"/>
                  </a:cxn>
                  <a:cxn ang="0">
                    <a:pos x="287" y="159"/>
                  </a:cxn>
                  <a:cxn ang="0">
                    <a:pos x="457" y="1"/>
                  </a:cxn>
                  <a:cxn ang="0">
                    <a:pos x="515" y="51"/>
                  </a:cxn>
                  <a:cxn ang="0">
                    <a:pos x="587" y="98"/>
                  </a:cxn>
                  <a:cxn ang="0">
                    <a:pos x="618" y="180"/>
                  </a:cxn>
                  <a:cxn ang="0">
                    <a:pos x="651" y="252"/>
                  </a:cxn>
                  <a:cxn ang="0">
                    <a:pos x="674" y="358"/>
                  </a:cxn>
                  <a:cxn ang="0">
                    <a:pos x="658" y="382"/>
                  </a:cxn>
                  <a:cxn ang="0">
                    <a:pos x="635" y="387"/>
                  </a:cxn>
                  <a:cxn ang="0">
                    <a:pos x="605" y="383"/>
                  </a:cxn>
                  <a:cxn ang="0">
                    <a:pos x="592" y="394"/>
                  </a:cxn>
                  <a:cxn ang="0">
                    <a:pos x="595" y="417"/>
                  </a:cxn>
                  <a:cxn ang="0">
                    <a:pos x="588" y="430"/>
                  </a:cxn>
                  <a:cxn ang="0">
                    <a:pos x="579" y="434"/>
                  </a:cxn>
                  <a:cxn ang="0">
                    <a:pos x="561" y="450"/>
                  </a:cxn>
                  <a:cxn ang="0">
                    <a:pos x="544" y="458"/>
                  </a:cxn>
                  <a:cxn ang="0">
                    <a:pos x="557" y="495"/>
                  </a:cxn>
                  <a:cxn ang="0">
                    <a:pos x="537" y="525"/>
                  </a:cxn>
                  <a:cxn ang="0">
                    <a:pos x="559" y="556"/>
                  </a:cxn>
                  <a:cxn ang="0">
                    <a:pos x="573" y="569"/>
                  </a:cxn>
                  <a:cxn ang="0">
                    <a:pos x="557" y="598"/>
                  </a:cxn>
                  <a:cxn ang="0">
                    <a:pos x="535" y="652"/>
                  </a:cxn>
                  <a:cxn ang="0">
                    <a:pos x="518" y="664"/>
                  </a:cxn>
                  <a:cxn ang="0">
                    <a:pos x="487" y="696"/>
                  </a:cxn>
                  <a:cxn ang="0">
                    <a:pos x="465" y="704"/>
                  </a:cxn>
                  <a:cxn ang="0">
                    <a:pos x="446" y="739"/>
                  </a:cxn>
                  <a:cxn ang="0">
                    <a:pos x="433" y="745"/>
                  </a:cxn>
                  <a:cxn ang="0">
                    <a:pos x="414" y="767"/>
                  </a:cxn>
                  <a:cxn ang="0">
                    <a:pos x="419" y="776"/>
                  </a:cxn>
                  <a:cxn ang="0">
                    <a:pos x="409" y="780"/>
                  </a:cxn>
                  <a:cxn ang="0">
                    <a:pos x="405" y="792"/>
                  </a:cxn>
                  <a:cxn ang="0">
                    <a:pos x="378" y="773"/>
                  </a:cxn>
                  <a:cxn ang="0">
                    <a:pos x="401" y="821"/>
                  </a:cxn>
                  <a:cxn ang="0">
                    <a:pos x="374" y="842"/>
                  </a:cxn>
                  <a:cxn ang="0">
                    <a:pos x="365" y="845"/>
                  </a:cxn>
                  <a:cxn ang="0">
                    <a:pos x="375" y="877"/>
                  </a:cxn>
                  <a:cxn ang="0">
                    <a:pos x="373" y="924"/>
                  </a:cxn>
                  <a:cxn ang="0">
                    <a:pos x="365" y="944"/>
                  </a:cxn>
                  <a:cxn ang="0">
                    <a:pos x="359" y="970"/>
                  </a:cxn>
                  <a:cxn ang="0">
                    <a:pos x="368" y="996"/>
                  </a:cxn>
                  <a:cxn ang="0">
                    <a:pos x="363" y="1037"/>
                  </a:cxn>
                  <a:cxn ang="0">
                    <a:pos x="377" y="1061"/>
                  </a:cxn>
                  <a:cxn ang="0">
                    <a:pos x="406" y="1085"/>
                  </a:cxn>
                  <a:cxn ang="0">
                    <a:pos x="441" y="1100"/>
                  </a:cxn>
                  <a:cxn ang="0">
                    <a:pos x="445" y="1107"/>
                  </a:cxn>
                  <a:cxn ang="0">
                    <a:pos x="477" y="1128"/>
                  </a:cxn>
                  <a:cxn ang="0">
                    <a:pos x="486" y="1167"/>
                  </a:cxn>
                  <a:cxn ang="0">
                    <a:pos x="479" y="1184"/>
                  </a:cxn>
                  <a:cxn ang="0">
                    <a:pos x="457" y="1222"/>
                  </a:cxn>
                  <a:cxn ang="0">
                    <a:pos x="415" y="1243"/>
                  </a:cxn>
                  <a:cxn ang="0">
                    <a:pos x="357" y="1279"/>
                  </a:cxn>
                  <a:cxn ang="0">
                    <a:pos x="364" y="1330"/>
                  </a:cxn>
                  <a:cxn ang="0">
                    <a:pos x="364" y="1397"/>
                  </a:cxn>
                  <a:cxn ang="0">
                    <a:pos x="346" y="1527"/>
                  </a:cxn>
                  <a:cxn ang="0">
                    <a:pos x="244" y="1586"/>
                  </a:cxn>
                  <a:cxn ang="0">
                    <a:pos x="171" y="1682"/>
                  </a:cxn>
                  <a:cxn ang="0">
                    <a:pos x="94" y="1596"/>
                  </a:cxn>
                  <a:cxn ang="0">
                    <a:pos x="73" y="1481"/>
                  </a:cxn>
                  <a:cxn ang="0">
                    <a:pos x="38" y="1389"/>
                  </a:cxn>
                  <a:cxn ang="0">
                    <a:pos x="12" y="1312"/>
                  </a:cxn>
                </a:cxnLst>
                <a:rect l="0" t="0" r="r" b="b"/>
                <a:pathLst>
                  <a:path w="684" h="1693">
                    <a:moveTo>
                      <a:pt x="15" y="1228"/>
                    </a:moveTo>
                    <a:lnTo>
                      <a:pt x="21" y="1254"/>
                    </a:lnTo>
                    <a:lnTo>
                      <a:pt x="27" y="1254"/>
                    </a:lnTo>
                    <a:lnTo>
                      <a:pt x="36" y="1247"/>
                    </a:lnTo>
                    <a:lnTo>
                      <a:pt x="36" y="1232"/>
                    </a:lnTo>
                    <a:lnTo>
                      <a:pt x="32" y="1211"/>
                    </a:lnTo>
                    <a:lnTo>
                      <a:pt x="36" y="1169"/>
                    </a:lnTo>
                    <a:lnTo>
                      <a:pt x="41" y="1164"/>
                    </a:lnTo>
                    <a:lnTo>
                      <a:pt x="50" y="1160"/>
                    </a:lnTo>
                    <a:lnTo>
                      <a:pt x="48" y="1143"/>
                    </a:lnTo>
                    <a:lnTo>
                      <a:pt x="51" y="1133"/>
                    </a:lnTo>
                    <a:lnTo>
                      <a:pt x="70" y="1133"/>
                    </a:lnTo>
                    <a:lnTo>
                      <a:pt x="82" y="1114"/>
                    </a:lnTo>
                    <a:lnTo>
                      <a:pt x="87" y="1090"/>
                    </a:lnTo>
                    <a:lnTo>
                      <a:pt x="94" y="1057"/>
                    </a:lnTo>
                    <a:lnTo>
                      <a:pt x="77" y="1000"/>
                    </a:lnTo>
                    <a:lnTo>
                      <a:pt x="89" y="995"/>
                    </a:lnTo>
                    <a:lnTo>
                      <a:pt x="101" y="982"/>
                    </a:lnTo>
                    <a:lnTo>
                      <a:pt x="99" y="950"/>
                    </a:lnTo>
                    <a:lnTo>
                      <a:pt x="67" y="932"/>
                    </a:lnTo>
                    <a:lnTo>
                      <a:pt x="70" y="883"/>
                    </a:lnTo>
                    <a:lnTo>
                      <a:pt x="65" y="859"/>
                    </a:lnTo>
                    <a:lnTo>
                      <a:pt x="62" y="849"/>
                    </a:lnTo>
                    <a:lnTo>
                      <a:pt x="61" y="845"/>
                    </a:lnTo>
                    <a:lnTo>
                      <a:pt x="58" y="838"/>
                    </a:lnTo>
                    <a:lnTo>
                      <a:pt x="56" y="835"/>
                    </a:lnTo>
                    <a:lnTo>
                      <a:pt x="55" y="832"/>
                    </a:lnTo>
                    <a:lnTo>
                      <a:pt x="56" y="827"/>
                    </a:lnTo>
                    <a:lnTo>
                      <a:pt x="57" y="821"/>
                    </a:lnTo>
                    <a:lnTo>
                      <a:pt x="58" y="814"/>
                    </a:lnTo>
                    <a:lnTo>
                      <a:pt x="58" y="808"/>
                    </a:lnTo>
                    <a:lnTo>
                      <a:pt x="56" y="798"/>
                    </a:lnTo>
                    <a:lnTo>
                      <a:pt x="56" y="796"/>
                    </a:lnTo>
                    <a:lnTo>
                      <a:pt x="57" y="793"/>
                    </a:lnTo>
                    <a:lnTo>
                      <a:pt x="63" y="783"/>
                    </a:lnTo>
                    <a:lnTo>
                      <a:pt x="63" y="778"/>
                    </a:lnTo>
                    <a:lnTo>
                      <a:pt x="55" y="760"/>
                    </a:lnTo>
                    <a:lnTo>
                      <a:pt x="53" y="760"/>
                    </a:lnTo>
                    <a:lnTo>
                      <a:pt x="53" y="758"/>
                    </a:lnTo>
                    <a:lnTo>
                      <a:pt x="50" y="750"/>
                    </a:lnTo>
                    <a:lnTo>
                      <a:pt x="50" y="746"/>
                    </a:lnTo>
                    <a:lnTo>
                      <a:pt x="56" y="732"/>
                    </a:lnTo>
                    <a:lnTo>
                      <a:pt x="60" y="719"/>
                    </a:lnTo>
                    <a:lnTo>
                      <a:pt x="58" y="712"/>
                    </a:lnTo>
                    <a:lnTo>
                      <a:pt x="58" y="709"/>
                    </a:lnTo>
                    <a:lnTo>
                      <a:pt x="58" y="706"/>
                    </a:lnTo>
                    <a:lnTo>
                      <a:pt x="58" y="704"/>
                    </a:lnTo>
                    <a:lnTo>
                      <a:pt x="60" y="702"/>
                    </a:lnTo>
                    <a:lnTo>
                      <a:pt x="62" y="701"/>
                    </a:lnTo>
                    <a:lnTo>
                      <a:pt x="63" y="699"/>
                    </a:lnTo>
                    <a:lnTo>
                      <a:pt x="67" y="695"/>
                    </a:lnTo>
                    <a:lnTo>
                      <a:pt x="76" y="681"/>
                    </a:lnTo>
                    <a:lnTo>
                      <a:pt x="83" y="668"/>
                    </a:lnTo>
                    <a:lnTo>
                      <a:pt x="86" y="664"/>
                    </a:lnTo>
                    <a:lnTo>
                      <a:pt x="89" y="659"/>
                    </a:lnTo>
                    <a:lnTo>
                      <a:pt x="93" y="655"/>
                    </a:lnTo>
                    <a:lnTo>
                      <a:pt x="99" y="650"/>
                    </a:lnTo>
                    <a:lnTo>
                      <a:pt x="101" y="649"/>
                    </a:lnTo>
                    <a:lnTo>
                      <a:pt x="103" y="648"/>
                    </a:lnTo>
                    <a:lnTo>
                      <a:pt x="109" y="645"/>
                    </a:lnTo>
                    <a:lnTo>
                      <a:pt x="116" y="645"/>
                    </a:lnTo>
                    <a:lnTo>
                      <a:pt x="120" y="644"/>
                    </a:lnTo>
                    <a:lnTo>
                      <a:pt x="125" y="645"/>
                    </a:lnTo>
                    <a:lnTo>
                      <a:pt x="130" y="647"/>
                    </a:lnTo>
                    <a:lnTo>
                      <a:pt x="150" y="653"/>
                    </a:lnTo>
                    <a:lnTo>
                      <a:pt x="154" y="653"/>
                    </a:lnTo>
                    <a:lnTo>
                      <a:pt x="158" y="653"/>
                    </a:lnTo>
                    <a:lnTo>
                      <a:pt x="162" y="652"/>
                    </a:lnTo>
                    <a:lnTo>
                      <a:pt x="168" y="634"/>
                    </a:lnTo>
                    <a:lnTo>
                      <a:pt x="169" y="633"/>
                    </a:lnTo>
                    <a:lnTo>
                      <a:pt x="168" y="614"/>
                    </a:lnTo>
                    <a:lnTo>
                      <a:pt x="166" y="608"/>
                    </a:lnTo>
                    <a:lnTo>
                      <a:pt x="166" y="598"/>
                    </a:lnTo>
                    <a:lnTo>
                      <a:pt x="164" y="597"/>
                    </a:lnTo>
                    <a:lnTo>
                      <a:pt x="162" y="596"/>
                    </a:lnTo>
                    <a:lnTo>
                      <a:pt x="157" y="594"/>
                    </a:lnTo>
                    <a:lnTo>
                      <a:pt x="152" y="591"/>
                    </a:lnTo>
                    <a:lnTo>
                      <a:pt x="144" y="587"/>
                    </a:lnTo>
                    <a:lnTo>
                      <a:pt x="138" y="586"/>
                    </a:lnTo>
                    <a:lnTo>
                      <a:pt x="143" y="579"/>
                    </a:lnTo>
                    <a:lnTo>
                      <a:pt x="148" y="571"/>
                    </a:lnTo>
                    <a:lnTo>
                      <a:pt x="150" y="564"/>
                    </a:lnTo>
                    <a:lnTo>
                      <a:pt x="160" y="543"/>
                    </a:lnTo>
                    <a:lnTo>
                      <a:pt x="175" y="520"/>
                    </a:lnTo>
                    <a:lnTo>
                      <a:pt x="176" y="517"/>
                    </a:lnTo>
                    <a:lnTo>
                      <a:pt x="178" y="516"/>
                    </a:lnTo>
                    <a:lnTo>
                      <a:pt x="178" y="511"/>
                    </a:lnTo>
                    <a:lnTo>
                      <a:pt x="178" y="506"/>
                    </a:lnTo>
                    <a:lnTo>
                      <a:pt x="179" y="501"/>
                    </a:lnTo>
                    <a:lnTo>
                      <a:pt x="179" y="500"/>
                    </a:lnTo>
                    <a:lnTo>
                      <a:pt x="185" y="494"/>
                    </a:lnTo>
                    <a:lnTo>
                      <a:pt x="185" y="485"/>
                    </a:lnTo>
                    <a:lnTo>
                      <a:pt x="185" y="477"/>
                    </a:lnTo>
                    <a:lnTo>
                      <a:pt x="185" y="460"/>
                    </a:lnTo>
                    <a:lnTo>
                      <a:pt x="186" y="448"/>
                    </a:lnTo>
                    <a:lnTo>
                      <a:pt x="186" y="441"/>
                    </a:lnTo>
                    <a:lnTo>
                      <a:pt x="189" y="436"/>
                    </a:lnTo>
                    <a:lnTo>
                      <a:pt x="190" y="430"/>
                    </a:lnTo>
                    <a:lnTo>
                      <a:pt x="190" y="426"/>
                    </a:lnTo>
                    <a:lnTo>
                      <a:pt x="189" y="415"/>
                    </a:lnTo>
                    <a:lnTo>
                      <a:pt x="186" y="407"/>
                    </a:lnTo>
                    <a:lnTo>
                      <a:pt x="185" y="397"/>
                    </a:lnTo>
                    <a:lnTo>
                      <a:pt x="185" y="393"/>
                    </a:lnTo>
                    <a:lnTo>
                      <a:pt x="185" y="389"/>
                    </a:lnTo>
                    <a:lnTo>
                      <a:pt x="185" y="388"/>
                    </a:lnTo>
                    <a:lnTo>
                      <a:pt x="186" y="385"/>
                    </a:lnTo>
                    <a:lnTo>
                      <a:pt x="189" y="385"/>
                    </a:lnTo>
                    <a:lnTo>
                      <a:pt x="198" y="385"/>
                    </a:lnTo>
                    <a:lnTo>
                      <a:pt x="199" y="384"/>
                    </a:lnTo>
                    <a:lnTo>
                      <a:pt x="209" y="383"/>
                    </a:lnTo>
                    <a:lnTo>
                      <a:pt x="211" y="383"/>
                    </a:lnTo>
                    <a:lnTo>
                      <a:pt x="227" y="371"/>
                    </a:lnTo>
                    <a:lnTo>
                      <a:pt x="232" y="366"/>
                    </a:lnTo>
                    <a:lnTo>
                      <a:pt x="231" y="359"/>
                    </a:lnTo>
                    <a:lnTo>
                      <a:pt x="231" y="359"/>
                    </a:lnTo>
                    <a:lnTo>
                      <a:pt x="231" y="354"/>
                    </a:lnTo>
                    <a:lnTo>
                      <a:pt x="227" y="347"/>
                    </a:lnTo>
                    <a:lnTo>
                      <a:pt x="227" y="341"/>
                    </a:lnTo>
                    <a:lnTo>
                      <a:pt x="234" y="332"/>
                    </a:lnTo>
                    <a:lnTo>
                      <a:pt x="237" y="328"/>
                    </a:lnTo>
                    <a:lnTo>
                      <a:pt x="241" y="322"/>
                    </a:lnTo>
                    <a:lnTo>
                      <a:pt x="244" y="318"/>
                    </a:lnTo>
                    <a:lnTo>
                      <a:pt x="252" y="300"/>
                    </a:lnTo>
                    <a:lnTo>
                      <a:pt x="254" y="295"/>
                    </a:lnTo>
                    <a:lnTo>
                      <a:pt x="257" y="286"/>
                    </a:lnTo>
                    <a:lnTo>
                      <a:pt x="273" y="270"/>
                    </a:lnTo>
                    <a:lnTo>
                      <a:pt x="273" y="267"/>
                    </a:lnTo>
                    <a:lnTo>
                      <a:pt x="275" y="262"/>
                    </a:lnTo>
                    <a:lnTo>
                      <a:pt x="275" y="256"/>
                    </a:lnTo>
                    <a:lnTo>
                      <a:pt x="275" y="249"/>
                    </a:lnTo>
                    <a:lnTo>
                      <a:pt x="268" y="238"/>
                    </a:lnTo>
                    <a:lnTo>
                      <a:pt x="265" y="231"/>
                    </a:lnTo>
                    <a:lnTo>
                      <a:pt x="262" y="228"/>
                    </a:lnTo>
                    <a:lnTo>
                      <a:pt x="261" y="210"/>
                    </a:lnTo>
                    <a:lnTo>
                      <a:pt x="277" y="199"/>
                    </a:lnTo>
                    <a:lnTo>
                      <a:pt x="278" y="193"/>
                    </a:lnTo>
                    <a:lnTo>
                      <a:pt x="283" y="177"/>
                    </a:lnTo>
                    <a:lnTo>
                      <a:pt x="283" y="170"/>
                    </a:lnTo>
                    <a:lnTo>
                      <a:pt x="286" y="163"/>
                    </a:lnTo>
                    <a:lnTo>
                      <a:pt x="287" y="159"/>
                    </a:lnTo>
                    <a:lnTo>
                      <a:pt x="288" y="155"/>
                    </a:lnTo>
                    <a:lnTo>
                      <a:pt x="292" y="152"/>
                    </a:lnTo>
                    <a:lnTo>
                      <a:pt x="306" y="139"/>
                    </a:lnTo>
                    <a:lnTo>
                      <a:pt x="311" y="132"/>
                    </a:lnTo>
                    <a:lnTo>
                      <a:pt x="311" y="132"/>
                    </a:lnTo>
                    <a:lnTo>
                      <a:pt x="318" y="134"/>
                    </a:lnTo>
                    <a:lnTo>
                      <a:pt x="323" y="137"/>
                    </a:lnTo>
                    <a:lnTo>
                      <a:pt x="329" y="141"/>
                    </a:lnTo>
                    <a:lnTo>
                      <a:pt x="333" y="143"/>
                    </a:lnTo>
                    <a:lnTo>
                      <a:pt x="341" y="148"/>
                    </a:lnTo>
                    <a:lnTo>
                      <a:pt x="341" y="148"/>
                    </a:lnTo>
                    <a:lnTo>
                      <a:pt x="341" y="147"/>
                    </a:lnTo>
                    <a:lnTo>
                      <a:pt x="342" y="146"/>
                    </a:lnTo>
                    <a:lnTo>
                      <a:pt x="343" y="139"/>
                    </a:lnTo>
                    <a:lnTo>
                      <a:pt x="348" y="123"/>
                    </a:lnTo>
                    <a:lnTo>
                      <a:pt x="351" y="117"/>
                    </a:lnTo>
                    <a:lnTo>
                      <a:pt x="348" y="105"/>
                    </a:lnTo>
                    <a:lnTo>
                      <a:pt x="347" y="93"/>
                    </a:lnTo>
                    <a:lnTo>
                      <a:pt x="347" y="85"/>
                    </a:lnTo>
                    <a:lnTo>
                      <a:pt x="346" y="77"/>
                    </a:lnTo>
                    <a:lnTo>
                      <a:pt x="354" y="72"/>
                    </a:lnTo>
                    <a:lnTo>
                      <a:pt x="369" y="78"/>
                    </a:lnTo>
                    <a:lnTo>
                      <a:pt x="384" y="76"/>
                    </a:lnTo>
                    <a:lnTo>
                      <a:pt x="387" y="77"/>
                    </a:lnTo>
                    <a:lnTo>
                      <a:pt x="430" y="93"/>
                    </a:lnTo>
                    <a:lnTo>
                      <a:pt x="444" y="72"/>
                    </a:lnTo>
                    <a:lnTo>
                      <a:pt x="431" y="65"/>
                    </a:lnTo>
                    <a:lnTo>
                      <a:pt x="440" y="50"/>
                    </a:lnTo>
                    <a:lnTo>
                      <a:pt x="444" y="34"/>
                    </a:lnTo>
                    <a:lnTo>
                      <a:pt x="441" y="24"/>
                    </a:lnTo>
                    <a:lnTo>
                      <a:pt x="429" y="5"/>
                    </a:lnTo>
                    <a:lnTo>
                      <a:pt x="436" y="1"/>
                    </a:lnTo>
                    <a:lnTo>
                      <a:pt x="454" y="10"/>
                    </a:lnTo>
                    <a:lnTo>
                      <a:pt x="455" y="0"/>
                    </a:lnTo>
                    <a:lnTo>
                      <a:pt x="457" y="1"/>
                    </a:lnTo>
                    <a:lnTo>
                      <a:pt x="461" y="1"/>
                    </a:lnTo>
                    <a:lnTo>
                      <a:pt x="462" y="3"/>
                    </a:lnTo>
                    <a:lnTo>
                      <a:pt x="464" y="4"/>
                    </a:lnTo>
                    <a:lnTo>
                      <a:pt x="467" y="8"/>
                    </a:lnTo>
                    <a:lnTo>
                      <a:pt x="470" y="9"/>
                    </a:lnTo>
                    <a:lnTo>
                      <a:pt x="470" y="13"/>
                    </a:lnTo>
                    <a:lnTo>
                      <a:pt x="470" y="14"/>
                    </a:lnTo>
                    <a:lnTo>
                      <a:pt x="467" y="14"/>
                    </a:lnTo>
                    <a:lnTo>
                      <a:pt x="467" y="14"/>
                    </a:lnTo>
                    <a:lnTo>
                      <a:pt x="467" y="15"/>
                    </a:lnTo>
                    <a:lnTo>
                      <a:pt x="470" y="17"/>
                    </a:lnTo>
                    <a:lnTo>
                      <a:pt x="470" y="19"/>
                    </a:lnTo>
                    <a:lnTo>
                      <a:pt x="475" y="19"/>
                    </a:lnTo>
                    <a:lnTo>
                      <a:pt x="476" y="19"/>
                    </a:lnTo>
                    <a:lnTo>
                      <a:pt x="477" y="20"/>
                    </a:lnTo>
                    <a:lnTo>
                      <a:pt x="482" y="25"/>
                    </a:lnTo>
                    <a:lnTo>
                      <a:pt x="485" y="26"/>
                    </a:lnTo>
                    <a:lnTo>
                      <a:pt x="487" y="29"/>
                    </a:lnTo>
                    <a:lnTo>
                      <a:pt x="490" y="32"/>
                    </a:lnTo>
                    <a:lnTo>
                      <a:pt x="490" y="32"/>
                    </a:lnTo>
                    <a:lnTo>
                      <a:pt x="495" y="32"/>
                    </a:lnTo>
                    <a:lnTo>
                      <a:pt x="495" y="34"/>
                    </a:lnTo>
                    <a:lnTo>
                      <a:pt x="497" y="35"/>
                    </a:lnTo>
                    <a:lnTo>
                      <a:pt x="497" y="37"/>
                    </a:lnTo>
                    <a:lnTo>
                      <a:pt x="498" y="40"/>
                    </a:lnTo>
                    <a:lnTo>
                      <a:pt x="498" y="40"/>
                    </a:lnTo>
                    <a:lnTo>
                      <a:pt x="500" y="41"/>
                    </a:lnTo>
                    <a:lnTo>
                      <a:pt x="501" y="42"/>
                    </a:lnTo>
                    <a:lnTo>
                      <a:pt x="503" y="42"/>
                    </a:lnTo>
                    <a:lnTo>
                      <a:pt x="506" y="44"/>
                    </a:lnTo>
                    <a:lnTo>
                      <a:pt x="507" y="44"/>
                    </a:lnTo>
                    <a:lnTo>
                      <a:pt x="511" y="47"/>
                    </a:lnTo>
                    <a:lnTo>
                      <a:pt x="512" y="50"/>
                    </a:lnTo>
                    <a:lnTo>
                      <a:pt x="512" y="51"/>
                    </a:lnTo>
                    <a:lnTo>
                      <a:pt x="515" y="51"/>
                    </a:lnTo>
                    <a:lnTo>
                      <a:pt x="516" y="51"/>
                    </a:lnTo>
                    <a:lnTo>
                      <a:pt x="516" y="51"/>
                    </a:lnTo>
                    <a:lnTo>
                      <a:pt x="518" y="51"/>
                    </a:lnTo>
                    <a:lnTo>
                      <a:pt x="520" y="52"/>
                    </a:lnTo>
                    <a:lnTo>
                      <a:pt x="523" y="55"/>
                    </a:lnTo>
                    <a:lnTo>
                      <a:pt x="527" y="59"/>
                    </a:lnTo>
                    <a:lnTo>
                      <a:pt x="528" y="63"/>
                    </a:lnTo>
                    <a:lnTo>
                      <a:pt x="533" y="63"/>
                    </a:lnTo>
                    <a:lnTo>
                      <a:pt x="533" y="63"/>
                    </a:lnTo>
                    <a:lnTo>
                      <a:pt x="535" y="63"/>
                    </a:lnTo>
                    <a:lnTo>
                      <a:pt x="538" y="61"/>
                    </a:lnTo>
                    <a:lnTo>
                      <a:pt x="540" y="61"/>
                    </a:lnTo>
                    <a:lnTo>
                      <a:pt x="543" y="62"/>
                    </a:lnTo>
                    <a:lnTo>
                      <a:pt x="543" y="63"/>
                    </a:lnTo>
                    <a:lnTo>
                      <a:pt x="546" y="63"/>
                    </a:lnTo>
                    <a:lnTo>
                      <a:pt x="553" y="66"/>
                    </a:lnTo>
                    <a:lnTo>
                      <a:pt x="557" y="66"/>
                    </a:lnTo>
                    <a:lnTo>
                      <a:pt x="558" y="67"/>
                    </a:lnTo>
                    <a:lnTo>
                      <a:pt x="558" y="68"/>
                    </a:lnTo>
                    <a:lnTo>
                      <a:pt x="561" y="70"/>
                    </a:lnTo>
                    <a:lnTo>
                      <a:pt x="561" y="70"/>
                    </a:lnTo>
                    <a:lnTo>
                      <a:pt x="564" y="70"/>
                    </a:lnTo>
                    <a:lnTo>
                      <a:pt x="567" y="71"/>
                    </a:lnTo>
                    <a:lnTo>
                      <a:pt x="568" y="71"/>
                    </a:lnTo>
                    <a:lnTo>
                      <a:pt x="568" y="73"/>
                    </a:lnTo>
                    <a:lnTo>
                      <a:pt x="569" y="73"/>
                    </a:lnTo>
                    <a:lnTo>
                      <a:pt x="574" y="77"/>
                    </a:lnTo>
                    <a:lnTo>
                      <a:pt x="578" y="78"/>
                    </a:lnTo>
                    <a:lnTo>
                      <a:pt x="578" y="78"/>
                    </a:lnTo>
                    <a:lnTo>
                      <a:pt x="579" y="81"/>
                    </a:lnTo>
                    <a:lnTo>
                      <a:pt x="581" y="82"/>
                    </a:lnTo>
                    <a:lnTo>
                      <a:pt x="583" y="86"/>
                    </a:lnTo>
                    <a:lnTo>
                      <a:pt x="584" y="87"/>
                    </a:lnTo>
                    <a:lnTo>
                      <a:pt x="586" y="97"/>
                    </a:lnTo>
                    <a:lnTo>
                      <a:pt x="587" y="98"/>
                    </a:lnTo>
                    <a:lnTo>
                      <a:pt x="592" y="96"/>
                    </a:lnTo>
                    <a:lnTo>
                      <a:pt x="592" y="97"/>
                    </a:lnTo>
                    <a:lnTo>
                      <a:pt x="594" y="98"/>
                    </a:lnTo>
                    <a:lnTo>
                      <a:pt x="597" y="102"/>
                    </a:lnTo>
                    <a:lnTo>
                      <a:pt x="597" y="102"/>
                    </a:lnTo>
                    <a:lnTo>
                      <a:pt x="599" y="107"/>
                    </a:lnTo>
                    <a:lnTo>
                      <a:pt x="602" y="109"/>
                    </a:lnTo>
                    <a:lnTo>
                      <a:pt x="605" y="112"/>
                    </a:lnTo>
                    <a:lnTo>
                      <a:pt x="607" y="113"/>
                    </a:lnTo>
                    <a:lnTo>
                      <a:pt x="608" y="116"/>
                    </a:lnTo>
                    <a:lnTo>
                      <a:pt x="613" y="118"/>
                    </a:lnTo>
                    <a:lnTo>
                      <a:pt x="614" y="119"/>
                    </a:lnTo>
                    <a:lnTo>
                      <a:pt x="614" y="122"/>
                    </a:lnTo>
                    <a:lnTo>
                      <a:pt x="613" y="124"/>
                    </a:lnTo>
                    <a:lnTo>
                      <a:pt x="613" y="126"/>
                    </a:lnTo>
                    <a:lnTo>
                      <a:pt x="609" y="129"/>
                    </a:lnTo>
                    <a:lnTo>
                      <a:pt x="609" y="131"/>
                    </a:lnTo>
                    <a:lnTo>
                      <a:pt x="609" y="132"/>
                    </a:lnTo>
                    <a:lnTo>
                      <a:pt x="609" y="136"/>
                    </a:lnTo>
                    <a:lnTo>
                      <a:pt x="609" y="139"/>
                    </a:lnTo>
                    <a:lnTo>
                      <a:pt x="612" y="149"/>
                    </a:lnTo>
                    <a:lnTo>
                      <a:pt x="613" y="155"/>
                    </a:lnTo>
                    <a:lnTo>
                      <a:pt x="614" y="159"/>
                    </a:lnTo>
                    <a:lnTo>
                      <a:pt x="617" y="164"/>
                    </a:lnTo>
                    <a:lnTo>
                      <a:pt x="617" y="167"/>
                    </a:lnTo>
                    <a:lnTo>
                      <a:pt x="615" y="168"/>
                    </a:lnTo>
                    <a:lnTo>
                      <a:pt x="613" y="168"/>
                    </a:lnTo>
                    <a:lnTo>
                      <a:pt x="613" y="172"/>
                    </a:lnTo>
                    <a:lnTo>
                      <a:pt x="614" y="172"/>
                    </a:lnTo>
                    <a:lnTo>
                      <a:pt x="614" y="173"/>
                    </a:lnTo>
                    <a:lnTo>
                      <a:pt x="613" y="178"/>
                    </a:lnTo>
                    <a:lnTo>
                      <a:pt x="612" y="179"/>
                    </a:lnTo>
                    <a:lnTo>
                      <a:pt x="612" y="180"/>
                    </a:lnTo>
                    <a:lnTo>
                      <a:pt x="615" y="183"/>
                    </a:lnTo>
                    <a:lnTo>
                      <a:pt x="618" y="180"/>
                    </a:lnTo>
                    <a:lnTo>
                      <a:pt x="620" y="180"/>
                    </a:lnTo>
                    <a:lnTo>
                      <a:pt x="624" y="182"/>
                    </a:lnTo>
                    <a:lnTo>
                      <a:pt x="628" y="183"/>
                    </a:lnTo>
                    <a:lnTo>
                      <a:pt x="629" y="183"/>
                    </a:lnTo>
                    <a:lnTo>
                      <a:pt x="629" y="184"/>
                    </a:lnTo>
                    <a:lnTo>
                      <a:pt x="629" y="188"/>
                    </a:lnTo>
                    <a:lnTo>
                      <a:pt x="630" y="190"/>
                    </a:lnTo>
                    <a:lnTo>
                      <a:pt x="632" y="194"/>
                    </a:lnTo>
                    <a:lnTo>
                      <a:pt x="633" y="194"/>
                    </a:lnTo>
                    <a:lnTo>
                      <a:pt x="633" y="199"/>
                    </a:lnTo>
                    <a:lnTo>
                      <a:pt x="632" y="201"/>
                    </a:lnTo>
                    <a:lnTo>
                      <a:pt x="630" y="203"/>
                    </a:lnTo>
                    <a:lnTo>
                      <a:pt x="629" y="203"/>
                    </a:lnTo>
                    <a:lnTo>
                      <a:pt x="627" y="205"/>
                    </a:lnTo>
                    <a:lnTo>
                      <a:pt x="624" y="206"/>
                    </a:lnTo>
                    <a:lnTo>
                      <a:pt x="625" y="210"/>
                    </a:lnTo>
                    <a:lnTo>
                      <a:pt x="625" y="211"/>
                    </a:lnTo>
                    <a:lnTo>
                      <a:pt x="627" y="213"/>
                    </a:lnTo>
                    <a:lnTo>
                      <a:pt x="627" y="216"/>
                    </a:lnTo>
                    <a:lnTo>
                      <a:pt x="625" y="216"/>
                    </a:lnTo>
                    <a:lnTo>
                      <a:pt x="625" y="218"/>
                    </a:lnTo>
                    <a:lnTo>
                      <a:pt x="632" y="223"/>
                    </a:lnTo>
                    <a:lnTo>
                      <a:pt x="634" y="229"/>
                    </a:lnTo>
                    <a:lnTo>
                      <a:pt x="634" y="229"/>
                    </a:lnTo>
                    <a:lnTo>
                      <a:pt x="635" y="231"/>
                    </a:lnTo>
                    <a:lnTo>
                      <a:pt x="641" y="239"/>
                    </a:lnTo>
                    <a:lnTo>
                      <a:pt x="643" y="241"/>
                    </a:lnTo>
                    <a:lnTo>
                      <a:pt x="645" y="244"/>
                    </a:lnTo>
                    <a:lnTo>
                      <a:pt x="646" y="246"/>
                    </a:lnTo>
                    <a:lnTo>
                      <a:pt x="648" y="247"/>
                    </a:lnTo>
                    <a:lnTo>
                      <a:pt x="648" y="249"/>
                    </a:lnTo>
                    <a:lnTo>
                      <a:pt x="646" y="249"/>
                    </a:lnTo>
                    <a:lnTo>
                      <a:pt x="649" y="250"/>
                    </a:lnTo>
                    <a:lnTo>
                      <a:pt x="650" y="251"/>
                    </a:lnTo>
                    <a:lnTo>
                      <a:pt x="651" y="252"/>
                    </a:lnTo>
                    <a:lnTo>
                      <a:pt x="653" y="255"/>
                    </a:lnTo>
                    <a:lnTo>
                      <a:pt x="654" y="260"/>
                    </a:lnTo>
                    <a:lnTo>
                      <a:pt x="654" y="261"/>
                    </a:lnTo>
                    <a:lnTo>
                      <a:pt x="653" y="264"/>
                    </a:lnTo>
                    <a:lnTo>
                      <a:pt x="650" y="265"/>
                    </a:lnTo>
                    <a:lnTo>
                      <a:pt x="650" y="266"/>
                    </a:lnTo>
                    <a:lnTo>
                      <a:pt x="653" y="275"/>
                    </a:lnTo>
                    <a:lnTo>
                      <a:pt x="653" y="282"/>
                    </a:lnTo>
                    <a:lnTo>
                      <a:pt x="653" y="284"/>
                    </a:lnTo>
                    <a:lnTo>
                      <a:pt x="653" y="286"/>
                    </a:lnTo>
                    <a:lnTo>
                      <a:pt x="653" y="289"/>
                    </a:lnTo>
                    <a:lnTo>
                      <a:pt x="651" y="292"/>
                    </a:lnTo>
                    <a:lnTo>
                      <a:pt x="649" y="300"/>
                    </a:lnTo>
                    <a:lnTo>
                      <a:pt x="648" y="301"/>
                    </a:lnTo>
                    <a:lnTo>
                      <a:pt x="646" y="303"/>
                    </a:lnTo>
                    <a:lnTo>
                      <a:pt x="645" y="305"/>
                    </a:lnTo>
                    <a:lnTo>
                      <a:pt x="644" y="306"/>
                    </a:lnTo>
                    <a:lnTo>
                      <a:pt x="645" y="310"/>
                    </a:lnTo>
                    <a:lnTo>
                      <a:pt x="646" y="312"/>
                    </a:lnTo>
                    <a:lnTo>
                      <a:pt x="648" y="316"/>
                    </a:lnTo>
                    <a:lnTo>
                      <a:pt x="649" y="322"/>
                    </a:lnTo>
                    <a:lnTo>
                      <a:pt x="649" y="325"/>
                    </a:lnTo>
                    <a:lnTo>
                      <a:pt x="649" y="326"/>
                    </a:lnTo>
                    <a:lnTo>
                      <a:pt x="654" y="335"/>
                    </a:lnTo>
                    <a:lnTo>
                      <a:pt x="655" y="336"/>
                    </a:lnTo>
                    <a:lnTo>
                      <a:pt x="658" y="337"/>
                    </a:lnTo>
                    <a:lnTo>
                      <a:pt x="659" y="337"/>
                    </a:lnTo>
                    <a:lnTo>
                      <a:pt x="661" y="337"/>
                    </a:lnTo>
                    <a:lnTo>
                      <a:pt x="664" y="338"/>
                    </a:lnTo>
                    <a:lnTo>
                      <a:pt x="664" y="338"/>
                    </a:lnTo>
                    <a:lnTo>
                      <a:pt x="665" y="339"/>
                    </a:lnTo>
                    <a:lnTo>
                      <a:pt x="666" y="344"/>
                    </a:lnTo>
                    <a:lnTo>
                      <a:pt x="668" y="348"/>
                    </a:lnTo>
                    <a:lnTo>
                      <a:pt x="671" y="354"/>
                    </a:lnTo>
                    <a:lnTo>
                      <a:pt x="674" y="358"/>
                    </a:lnTo>
                    <a:lnTo>
                      <a:pt x="675" y="359"/>
                    </a:lnTo>
                    <a:lnTo>
                      <a:pt x="675" y="364"/>
                    </a:lnTo>
                    <a:lnTo>
                      <a:pt x="678" y="366"/>
                    </a:lnTo>
                    <a:lnTo>
                      <a:pt x="679" y="366"/>
                    </a:lnTo>
                    <a:lnTo>
                      <a:pt x="680" y="369"/>
                    </a:lnTo>
                    <a:lnTo>
                      <a:pt x="684" y="377"/>
                    </a:lnTo>
                    <a:lnTo>
                      <a:pt x="681" y="379"/>
                    </a:lnTo>
                    <a:lnTo>
                      <a:pt x="679" y="379"/>
                    </a:lnTo>
                    <a:lnTo>
                      <a:pt x="678" y="378"/>
                    </a:lnTo>
                    <a:lnTo>
                      <a:pt x="676" y="379"/>
                    </a:lnTo>
                    <a:lnTo>
                      <a:pt x="676" y="382"/>
                    </a:lnTo>
                    <a:lnTo>
                      <a:pt x="674" y="382"/>
                    </a:lnTo>
                    <a:lnTo>
                      <a:pt x="674" y="384"/>
                    </a:lnTo>
                    <a:lnTo>
                      <a:pt x="673" y="383"/>
                    </a:lnTo>
                    <a:lnTo>
                      <a:pt x="673" y="382"/>
                    </a:lnTo>
                    <a:lnTo>
                      <a:pt x="673" y="382"/>
                    </a:lnTo>
                    <a:lnTo>
                      <a:pt x="671" y="383"/>
                    </a:lnTo>
                    <a:lnTo>
                      <a:pt x="671" y="384"/>
                    </a:lnTo>
                    <a:lnTo>
                      <a:pt x="673" y="384"/>
                    </a:lnTo>
                    <a:lnTo>
                      <a:pt x="674" y="385"/>
                    </a:lnTo>
                    <a:lnTo>
                      <a:pt x="673" y="387"/>
                    </a:lnTo>
                    <a:lnTo>
                      <a:pt x="671" y="387"/>
                    </a:lnTo>
                    <a:lnTo>
                      <a:pt x="670" y="387"/>
                    </a:lnTo>
                    <a:lnTo>
                      <a:pt x="669" y="384"/>
                    </a:lnTo>
                    <a:lnTo>
                      <a:pt x="668" y="384"/>
                    </a:lnTo>
                    <a:lnTo>
                      <a:pt x="668" y="385"/>
                    </a:lnTo>
                    <a:lnTo>
                      <a:pt x="666" y="387"/>
                    </a:lnTo>
                    <a:lnTo>
                      <a:pt x="666" y="387"/>
                    </a:lnTo>
                    <a:lnTo>
                      <a:pt x="666" y="384"/>
                    </a:lnTo>
                    <a:lnTo>
                      <a:pt x="664" y="384"/>
                    </a:lnTo>
                    <a:lnTo>
                      <a:pt x="663" y="382"/>
                    </a:lnTo>
                    <a:lnTo>
                      <a:pt x="660" y="380"/>
                    </a:lnTo>
                    <a:lnTo>
                      <a:pt x="658" y="380"/>
                    </a:lnTo>
                    <a:lnTo>
                      <a:pt x="658" y="382"/>
                    </a:lnTo>
                    <a:lnTo>
                      <a:pt x="658" y="382"/>
                    </a:lnTo>
                    <a:lnTo>
                      <a:pt x="659" y="383"/>
                    </a:lnTo>
                    <a:lnTo>
                      <a:pt x="658" y="385"/>
                    </a:lnTo>
                    <a:lnTo>
                      <a:pt x="654" y="385"/>
                    </a:lnTo>
                    <a:lnTo>
                      <a:pt x="651" y="384"/>
                    </a:lnTo>
                    <a:lnTo>
                      <a:pt x="650" y="384"/>
                    </a:lnTo>
                    <a:lnTo>
                      <a:pt x="648" y="387"/>
                    </a:lnTo>
                    <a:lnTo>
                      <a:pt x="649" y="384"/>
                    </a:lnTo>
                    <a:lnTo>
                      <a:pt x="649" y="380"/>
                    </a:lnTo>
                    <a:lnTo>
                      <a:pt x="648" y="380"/>
                    </a:lnTo>
                    <a:lnTo>
                      <a:pt x="646" y="382"/>
                    </a:lnTo>
                    <a:lnTo>
                      <a:pt x="646" y="384"/>
                    </a:lnTo>
                    <a:lnTo>
                      <a:pt x="645" y="384"/>
                    </a:lnTo>
                    <a:lnTo>
                      <a:pt x="644" y="385"/>
                    </a:lnTo>
                    <a:lnTo>
                      <a:pt x="644" y="387"/>
                    </a:lnTo>
                    <a:lnTo>
                      <a:pt x="644" y="388"/>
                    </a:lnTo>
                    <a:lnTo>
                      <a:pt x="646" y="390"/>
                    </a:lnTo>
                    <a:lnTo>
                      <a:pt x="646" y="392"/>
                    </a:lnTo>
                    <a:lnTo>
                      <a:pt x="644" y="393"/>
                    </a:lnTo>
                    <a:lnTo>
                      <a:pt x="644" y="393"/>
                    </a:lnTo>
                    <a:lnTo>
                      <a:pt x="644" y="393"/>
                    </a:lnTo>
                    <a:lnTo>
                      <a:pt x="644" y="392"/>
                    </a:lnTo>
                    <a:lnTo>
                      <a:pt x="645" y="392"/>
                    </a:lnTo>
                    <a:lnTo>
                      <a:pt x="644" y="390"/>
                    </a:lnTo>
                    <a:lnTo>
                      <a:pt x="644" y="390"/>
                    </a:lnTo>
                    <a:lnTo>
                      <a:pt x="643" y="388"/>
                    </a:lnTo>
                    <a:lnTo>
                      <a:pt x="643" y="388"/>
                    </a:lnTo>
                    <a:lnTo>
                      <a:pt x="641" y="385"/>
                    </a:lnTo>
                    <a:lnTo>
                      <a:pt x="641" y="384"/>
                    </a:lnTo>
                    <a:lnTo>
                      <a:pt x="640" y="384"/>
                    </a:lnTo>
                    <a:lnTo>
                      <a:pt x="640" y="385"/>
                    </a:lnTo>
                    <a:lnTo>
                      <a:pt x="640" y="388"/>
                    </a:lnTo>
                    <a:lnTo>
                      <a:pt x="640" y="389"/>
                    </a:lnTo>
                    <a:lnTo>
                      <a:pt x="639" y="389"/>
                    </a:lnTo>
                    <a:lnTo>
                      <a:pt x="637" y="387"/>
                    </a:lnTo>
                    <a:lnTo>
                      <a:pt x="635" y="387"/>
                    </a:lnTo>
                    <a:lnTo>
                      <a:pt x="632" y="383"/>
                    </a:lnTo>
                    <a:lnTo>
                      <a:pt x="628" y="380"/>
                    </a:lnTo>
                    <a:lnTo>
                      <a:pt x="625" y="379"/>
                    </a:lnTo>
                    <a:lnTo>
                      <a:pt x="622" y="379"/>
                    </a:lnTo>
                    <a:lnTo>
                      <a:pt x="622" y="380"/>
                    </a:lnTo>
                    <a:lnTo>
                      <a:pt x="628" y="383"/>
                    </a:lnTo>
                    <a:lnTo>
                      <a:pt x="633" y="385"/>
                    </a:lnTo>
                    <a:lnTo>
                      <a:pt x="633" y="387"/>
                    </a:lnTo>
                    <a:lnTo>
                      <a:pt x="633" y="388"/>
                    </a:lnTo>
                    <a:lnTo>
                      <a:pt x="637" y="392"/>
                    </a:lnTo>
                    <a:lnTo>
                      <a:pt x="637" y="393"/>
                    </a:lnTo>
                    <a:lnTo>
                      <a:pt x="635" y="393"/>
                    </a:lnTo>
                    <a:lnTo>
                      <a:pt x="634" y="394"/>
                    </a:lnTo>
                    <a:lnTo>
                      <a:pt x="633" y="394"/>
                    </a:lnTo>
                    <a:lnTo>
                      <a:pt x="633" y="395"/>
                    </a:lnTo>
                    <a:lnTo>
                      <a:pt x="633" y="397"/>
                    </a:lnTo>
                    <a:lnTo>
                      <a:pt x="633" y="400"/>
                    </a:lnTo>
                    <a:lnTo>
                      <a:pt x="630" y="402"/>
                    </a:lnTo>
                    <a:lnTo>
                      <a:pt x="630" y="402"/>
                    </a:lnTo>
                    <a:lnTo>
                      <a:pt x="629" y="402"/>
                    </a:lnTo>
                    <a:lnTo>
                      <a:pt x="629" y="398"/>
                    </a:lnTo>
                    <a:lnTo>
                      <a:pt x="628" y="397"/>
                    </a:lnTo>
                    <a:lnTo>
                      <a:pt x="627" y="394"/>
                    </a:lnTo>
                    <a:lnTo>
                      <a:pt x="627" y="394"/>
                    </a:lnTo>
                    <a:lnTo>
                      <a:pt x="627" y="395"/>
                    </a:lnTo>
                    <a:lnTo>
                      <a:pt x="625" y="395"/>
                    </a:lnTo>
                    <a:lnTo>
                      <a:pt x="623" y="394"/>
                    </a:lnTo>
                    <a:lnTo>
                      <a:pt x="617" y="392"/>
                    </a:lnTo>
                    <a:lnTo>
                      <a:pt x="615" y="390"/>
                    </a:lnTo>
                    <a:lnTo>
                      <a:pt x="614" y="389"/>
                    </a:lnTo>
                    <a:lnTo>
                      <a:pt x="610" y="384"/>
                    </a:lnTo>
                    <a:lnTo>
                      <a:pt x="610" y="384"/>
                    </a:lnTo>
                    <a:lnTo>
                      <a:pt x="603" y="379"/>
                    </a:lnTo>
                    <a:lnTo>
                      <a:pt x="603" y="382"/>
                    </a:lnTo>
                    <a:lnTo>
                      <a:pt x="605" y="383"/>
                    </a:lnTo>
                    <a:lnTo>
                      <a:pt x="605" y="384"/>
                    </a:lnTo>
                    <a:lnTo>
                      <a:pt x="607" y="387"/>
                    </a:lnTo>
                    <a:lnTo>
                      <a:pt x="608" y="389"/>
                    </a:lnTo>
                    <a:lnTo>
                      <a:pt x="609" y="390"/>
                    </a:lnTo>
                    <a:lnTo>
                      <a:pt x="608" y="392"/>
                    </a:lnTo>
                    <a:lnTo>
                      <a:pt x="609" y="394"/>
                    </a:lnTo>
                    <a:lnTo>
                      <a:pt x="608" y="395"/>
                    </a:lnTo>
                    <a:lnTo>
                      <a:pt x="609" y="398"/>
                    </a:lnTo>
                    <a:lnTo>
                      <a:pt x="609" y="398"/>
                    </a:lnTo>
                    <a:lnTo>
                      <a:pt x="609" y="399"/>
                    </a:lnTo>
                    <a:lnTo>
                      <a:pt x="608" y="399"/>
                    </a:lnTo>
                    <a:lnTo>
                      <a:pt x="607" y="398"/>
                    </a:lnTo>
                    <a:lnTo>
                      <a:pt x="608" y="398"/>
                    </a:lnTo>
                    <a:lnTo>
                      <a:pt x="607" y="397"/>
                    </a:lnTo>
                    <a:lnTo>
                      <a:pt x="605" y="394"/>
                    </a:lnTo>
                    <a:lnTo>
                      <a:pt x="604" y="393"/>
                    </a:lnTo>
                    <a:lnTo>
                      <a:pt x="603" y="393"/>
                    </a:lnTo>
                    <a:lnTo>
                      <a:pt x="602" y="395"/>
                    </a:lnTo>
                    <a:lnTo>
                      <a:pt x="600" y="397"/>
                    </a:lnTo>
                    <a:lnTo>
                      <a:pt x="599" y="398"/>
                    </a:lnTo>
                    <a:lnTo>
                      <a:pt x="599" y="397"/>
                    </a:lnTo>
                    <a:lnTo>
                      <a:pt x="598" y="395"/>
                    </a:lnTo>
                    <a:lnTo>
                      <a:pt x="598" y="395"/>
                    </a:lnTo>
                    <a:lnTo>
                      <a:pt x="599" y="394"/>
                    </a:lnTo>
                    <a:lnTo>
                      <a:pt x="598" y="392"/>
                    </a:lnTo>
                    <a:lnTo>
                      <a:pt x="597" y="392"/>
                    </a:lnTo>
                    <a:lnTo>
                      <a:pt x="595" y="389"/>
                    </a:lnTo>
                    <a:lnTo>
                      <a:pt x="595" y="388"/>
                    </a:lnTo>
                    <a:lnTo>
                      <a:pt x="593" y="388"/>
                    </a:lnTo>
                    <a:lnTo>
                      <a:pt x="592" y="387"/>
                    </a:lnTo>
                    <a:lnTo>
                      <a:pt x="590" y="388"/>
                    </a:lnTo>
                    <a:lnTo>
                      <a:pt x="590" y="389"/>
                    </a:lnTo>
                    <a:lnTo>
                      <a:pt x="590" y="389"/>
                    </a:lnTo>
                    <a:lnTo>
                      <a:pt x="590" y="393"/>
                    </a:lnTo>
                    <a:lnTo>
                      <a:pt x="592" y="394"/>
                    </a:lnTo>
                    <a:lnTo>
                      <a:pt x="592" y="395"/>
                    </a:lnTo>
                    <a:lnTo>
                      <a:pt x="592" y="397"/>
                    </a:lnTo>
                    <a:lnTo>
                      <a:pt x="589" y="399"/>
                    </a:lnTo>
                    <a:lnTo>
                      <a:pt x="589" y="399"/>
                    </a:lnTo>
                    <a:lnTo>
                      <a:pt x="592" y="402"/>
                    </a:lnTo>
                    <a:lnTo>
                      <a:pt x="592" y="403"/>
                    </a:lnTo>
                    <a:lnTo>
                      <a:pt x="590" y="404"/>
                    </a:lnTo>
                    <a:lnTo>
                      <a:pt x="590" y="405"/>
                    </a:lnTo>
                    <a:lnTo>
                      <a:pt x="590" y="407"/>
                    </a:lnTo>
                    <a:lnTo>
                      <a:pt x="593" y="408"/>
                    </a:lnTo>
                    <a:lnTo>
                      <a:pt x="593" y="409"/>
                    </a:lnTo>
                    <a:lnTo>
                      <a:pt x="594" y="410"/>
                    </a:lnTo>
                    <a:lnTo>
                      <a:pt x="594" y="412"/>
                    </a:lnTo>
                    <a:lnTo>
                      <a:pt x="593" y="413"/>
                    </a:lnTo>
                    <a:lnTo>
                      <a:pt x="593" y="413"/>
                    </a:lnTo>
                    <a:lnTo>
                      <a:pt x="592" y="412"/>
                    </a:lnTo>
                    <a:lnTo>
                      <a:pt x="589" y="409"/>
                    </a:lnTo>
                    <a:lnTo>
                      <a:pt x="589" y="408"/>
                    </a:lnTo>
                    <a:lnTo>
                      <a:pt x="588" y="409"/>
                    </a:lnTo>
                    <a:lnTo>
                      <a:pt x="588" y="410"/>
                    </a:lnTo>
                    <a:lnTo>
                      <a:pt x="588" y="412"/>
                    </a:lnTo>
                    <a:lnTo>
                      <a:pt x="587" y="413"/>
                    </a:lnTo>
                    <a:lnTo>
                      <a:pt x="587" y="414"/>
                    </a:lnTo>
                    <a:lnTo>
                      <a:pt x="588" y="418"/>
                    </a:lnTo>
                    <a:lnTo>
                      <a:pt x="589" y="420"/>
                    </a:lnTo>
                    <a:lnTo>
                      <a:pt x="590" y="422"/>
                    </a:lnTo>
                    <a:lnTo>
                      <a:pt x="592" y="420"/>
                    </a:lnTo>
                    <a:lnTo>
                      <a:pt x="592" y="420"/>
                    </a:lnTo>
                    <a:lnTo>
                      <a:pt x="592" y="419"/>
                    </a:lnTo>
                    <a:lnTo>
                      <a:pt x="590" y="418"/>
                    </a:lnTo>
                    <a:lnTo>
                      <a:pt x="589" y="415"/>
                    </a:lnTo>
                    <a:lnTo>
                      <a:pt x="589" y="414"/>
                    </a:lnTo>
                    <a:lnTo>
                      <a:pt x="592" y="414"/>
                    </a:lnTo>
                    <a:lnTo>
                      <a:pt x="593" y="415"/>
                    </a:lnTo>
                    <a:lnTo>
                      <a:pt x="595" y="417"/>
                    </a:lnTo>
                    <a:lnTo>
                      <a:pt x="597" y="419"/>
                    </a:lnTo>
                    <a:lnTo>
                      <a:pt x="595" y="418"/>
                    </a:lnTo>
                    <a:lnTo>
                      <a:pt x="594" y="418"/>
                    </a:lnTo>
                    <a:lnTo>
                      <a:pt x="593" y="420"/>
                    </a:lnTo>
                    <a:lnTo>
                      <a:pt x="594" y="422"/>
                    </a:lnTo>
                    <a:lnTo>
                      <a:pt x="597" y="423"/>
                    </a:lnTo>
                    <a:lnTo>
                      <a:pt x="597" y="424"/>
                    </a:lnTo>
                    <a:lnTo>
                      <a:pt x="598" y="426"/>
                    </a:lnTo>
                    <a:lnTo>
                      <a:pt x="598" y="428"/>
                    </a:lnTo>
                    <a:lnTo>
                      <a:pt x="597" y="428"/>
                    </a:lnTo>
                    <a:lnTo>
                      <a:pt x="597" y="426"/>
                    </a:lnTo>
                    <a:lnTo>
                      <a:pt x="595" y="426"/>
                    </a:lnTo>
                    <a:lnTo>
                      <a:pt x="592" y="425"/>
                    </a:lnTo>
                    <a:lnTo>
                      <a:pt x="589" y="424"/>
                    </a:lnTo>
                    <a:lnTo>
                      <a:pt x="589" y="425"/>
                    </a:lnTo>
                    <a:lnTo>
                      <a:pt x="590" y="426"/>
                    </a:lnTo>
                    <a:lnTo>
                      <a:pt x="589" y="428"/>
                    </a:lnTo>
                    <a:lnTo>
                      <a:pt x="590" y="426"/>
                    </a:lnTo>
                    <a:lnTo>
                      <a:pt x="590" y="429"/>
                    </a:lnTo>
                    <a:lnTo>
                      <a:pt x="593" y="430"/>
                    </a:lnTo>
                    <a:lnTo>
                      <a:pt x="594" y="430"/>
                    </a:lnTo>
                    <a:lnTo>
                      <a:pt x="594" y="431"/>
                    </a:lnTo>
                    <a:lnTo>
                      <a:pt x="597" y="431"/>
                    </a:lnTo>
                    <a:lnTo>
                      <a:pt x="598" y="434"/>
                    </a:lnTo>
                    <a:lnTo>
                      <a:pt x="597" y="435"/>
                    </a:lnTo>
                    <a:lnTo>
                      <a:pt x="593" y="433"/>
                    </a:lnTo>
                    <a:lnTo>
                      <a:pt x="593" y="433"/>
                    </a:lnTo>
                    <a:lnTo>
                      <a:pt x="592" y="433"/>
                    </a:lnTo>
                    <a:lnTo>
                      <a:pt x="593" y="434"/>
                    </a:lnTo>
                    <a:lnTo>
                      <a:pt x="594" y="435"/>
                    </a:lnTo>
                    <a:lnTo>
                      <a:pt x="594" y="436"/>
                    </a:lnTo>
                    <a:lnTo>
                      <a:pt x="592" y="436"/>
                    </a:lnTo>
                    <a:lnTo>
                      <a:pt x="590" y="434"/>
                    </a:lnTo>
                    <a:lnTo>
                      <a:pt x="588" y="431"/>
                    </a:lnTo>
                    <a:lnTo>
                      <a:pt x="588" y="430"/>
                    </a:lnTo>
                    <a:lnTo>
                      <a:pt x="589" y="429"/>
                    </a:lnTo>
                    <a:lnTo>
                      <a:pt x="590" y="429"/>
                    </a:lnTo>
                    <a:lnTo>
                      <a:pt x="587" y="426"/>
                    </a:lnTo>
                    <a:lnTo>
                      <a:pt x="583" y="423"/>
                    </a:lnTo>
                    <a:lnTo>
                      <a:pt x="582" y="422"/>
                    </a:lnTo>
                    <a:lnTo>
                      <a:pt x="581" y="422"/>
                    </a:lnTo>
                    <a:lnTo>
                      <a:pt x="581" y="423"/>
                    </a:lnTo>
                    <a:lnTo>
                      <a:pt x="579" y="423"/>
                    </a:lnTo>
                    <a:lnTo>
                      <a:pt x="578" y="422"/>
                    </a:lnTo>
                    <a:lnTo>
                      <a:pt x="577" y="420"/>
                    </a:lnTo>
                    <a:lnTo>
                      <a:pt x="574" y="418"/>
                    </a:lnTo>
                    <a:lnTo>
                      <a:pt x="573" y="418"/>
                    </a:lnTo>
                    <a:lnTo>
                      <a:pt x="572" y="417"/>
                    </a:lnTo>
                    <a:lnTo>
                      <a:pt x="569" y="415"/>
                    </a:lnTo>
                    <a:lnTo>
                      <a:pt x="567" y="414"/>
                    </a:lnTo>
                    <a:lnTo>
                      <a:pt x="567" y="414"/>
                    </a:lnTo>
                    <a:lnTo>
                      <a:pt x="566" y="414"/>
                    </a:lnTo>
                    <a:lnTo>
                      <a:pt x="566" y="415"/>
                    </a:lnTo>
                    <a:lnTo>
                      <a:pt x="567" y="417"/>
                    </a:lnTo>
                    <a:lnTo>
                      <a:pt x="571" y="419"/>
                    </a:lnTo>
                    <a:lnTo>
                      <a:pt x="573" y="420"/>
                    </a:lnTo>
                    <a:lnTo>
                      <a:pt x="577" y="424"/>
                    </a:lnTo>
                    <a:lnTo>
                      <a:pt x="579" y="424"/>
                    </a:lnTo>
                    <a:lnTo>
                      <a:pt x="579" y="425"/>
                    </a:lnTo>
                    <a:lnTo>
                      <a:pt x="583" y="425"/>
                    </a:lnTo>
                    <a:lnTo>
                      <a:pt x="586" y="429"/>
                    </a:lnTo>
                    <a:lnTo>
                      <a:pt x="587" y="429"/>
                    </a:lnTo>
                    <a:lnTo>
                      <a:pt x="586" y="431"/>
                    </a:lnTo>
                    <a:lnTo>
                      <a:pt x="586" y="431"/>
                    </a:lnTo>
                    <a:lnTo>
                      <a:pt x="586" y="433"/>
                    </a:lnTo>
                    <a:lnTo>
                      <a:pt x="582" y="433"/>
                    </a:lnTo>
                    <a:lnTo>
                      <a:pt x="581" y="434"/>
                    </a:lnTo>
                    <a:lnTo>
                      <a:pt x="581" y="434"/>
                    </a:lnTo>
                    <a:lnTo>
                      <a:pt x="579" y="434"/>
                    </a:lnTo>
                    <a:lnTo>
                      <a:pt x="579" y="434"/>
                    </a:lnTo>
                    <a:lnTo>
                      <a:pt x="577" y="434"/>
                    </a:lnTo>
                    <a:lnTo>
                      <a:pt x="572" y="433"/>
                    </a:lnTo>
                    <a:lnTo>
                      <a:pt x="569" y="433"/>
                    </a:lnTo>
                    <a:lnTo>
                      <a:pt x="569" y="434"/>
                    </a:lnTo>
                    <a:lnTo>
                      <a:pt x="572" y="436"/>
                    </a:lnTo>
                    <a:lnTo>
                      <a:pt x="574" y="438"/>
                    </a:lnTo>
                    <a:lnTo>
                      <a:pt x="574" y="436"/>
                    </a:lnTo>
                    <a:lnTo>
                      <a:pt x="576" y="436"/>
                    </a:lnTo>
                    <a:lnTo>
                      <a:pt x="576" y="438"/>
                    </a:lnTo>
                    <a:lnTo>
                      <a:pt x="577" y="439"/>
                    </a:lnTo>
                    <a:lnTo>
                      <a:pt x="578" y="440"/>
                    </a:lnTo>
                    <a:lnTo>
                      <a:pt x="581" y="440"/>
                    </a:lnTo>
                    <a:lnTo>
                      <a:pt x="581" y="440"/>
                    </a:lnTo>
                    <a:lnTo>
                      <a:pt x="581" y="441"/>
                    </a:lnTo>
                    <a:lnTo>
                      <a:pt x="579" y="443"/>
                    </a:lnTo>
                    <a:lnTo>
                      <a:pt x="579" y="446"/>
                    </a:lnTo>
                    <a:lnTo>
                      <a:pt x="579" y="448"/>
                    </a:lnTo>
                    <a:lnTo>
                      <a:pt x="578" y="446"/>
                    </a:lnTo>
                    <a:lnTo>
                      <a:pt x="576" y="443"/>
                    </a:lnTo>
                    <a:lnTo>
                      <a:pt x="576" y="443"/>
                    </a:lnTo>
                    <a:lnTo>
                      <a:pt x="574" y="444"/>
                    </a:lnTo>
                    <a:lnTo>
                      <a:pt x="576" y="445"/>
                    </a:lnTo>
                    <a:lnTo>
                      <a:pt x="576" y="446"/>
                    </a:lnTo>
                    <a:lnTo>
                      <a:pt x="576" y="448"/>
                    </a:lnTo>
                    <a:lnTo>
                      <a:pt x="573" y="449"/>
                    </a:lnTo>
                    <a:lnTo>
                      <a:pt x="572" y="449"/>
                    </a:lnTo>
                    <a:lnTo>
                      <a:pt x="569" y="451"/>
                    </a:lnTo>
                    <a:lnTo>
                      <a:pt x="568" y="451"/>
                    </a:lnTo>
                    <a:lnTo>
                      <a:pt x="568" y="450"/>
                    </a:lnTo>
                    <a:lnTo>
                      <a:pt x="564" y="449"/>
                    </a:lnTo>
                    <a:lnTo>
                      <a:pt x="562" y="448"/>
                    </a:lnTo>
                    <a:lnTo>
                      <a:pt x="562" y="449"/>
                    </a:lnTo>
                    <a:lnTo>
                      <a:pt x="563" y="449"/>
                    </a:lnTo>
                    <a:lnTo>
                      <a:pt x="563" y="450"/>
                    </a:lnTo>
                    <a:lnTo>
                      <a:pt x="561" y="450"/>
                    </a:lnTo>
                    <a:lnTo>
                      <a:pt x="558" y="449"/>
                    </a:lnTo>
                    <a:lnTo>
                      <a:pt x="557" y="449"/>
                    </a:lnTo>
                    <a:lnTo>
                      <a:pt x="557" y="449"/>
                    </a:lnTo>
                    <a:lnTo>
                      <a:pt x="558" y="451"/>
                    </a:lnTo>
                    <a:lnTo>
                      <a:pt x="559" y="454"/>
                    </a:lnTo>
                    <a:lnTo>
                      <a:pt x="558" y="454"/>
                    </a:lnTo>
                    <a:lnTo>
                      <a:pt x="557" y="453"/>
                    </a:lnTo>
                    <a:lnTo>
                      <a:pt x="557" y="454"/>
                    </a:lnTo>
                    <a:lnTo>
                      <a:pt x="557" y="453"/>
                    </a:lnTo>
                    <a:lnTo>
                      <a:pt x="556" y="453"/>
                    </a:lnTo>
                    <a:lnTo>
                      <a:pt x="556" y="455"/>
                    </a:lnTo>
                    <a:lnTo>
                      <a:pt x="553" y="454"/>
                    </a:lnTo>
                    <a:lnTo>
                      <a:pt x="552" y="455"/>
                    </a:lnTo>
                    <a:lnTo>
                      <a:pt x="552" y="455"/>
                    </a:lnTo>
                    <a:lnTo>
                      <a:pt x="554" y="456"/>
                    </a:lnTo>
                    <a:lnTo>
                      <a:pt x="554" y="458"/>
                    </a:lnTo>
                    <a:lnTo>
                      <a:pt x="552" y="458"/>
                    </a:lnTo>
                    <a:lnTo>
                      <a:pt x="551" y="459"/>
                    </a:lnTo>
                    <a:lnTo>
                      <a:pt x="552" y="459"/>
                    </a:lnTo>
                    <a:lnTo>
                      <a:pt x="553" y="460"/>
                    </a:lnTo>
                    <a:lnTo>
                      <a:pt x="554" y="459"/>
                    </a:lnTo>
                    <a:lnTo>
                      <a:pt x="556" y="459"/>
                    </a:lnTo>
                    <a:lnTo>
                      <a:pt x="557" y="459"/>
                    </a:lnTo>
                    <a:lnTo>
                      <a:pt x="557" y="459"/>
                    </a:lnTo>
                    <a:lnTo>
                      <a:pt x="557" y="461"/>
                    </a:lnTo>
                    <a:lnTo>
                      <a:pt x="556" y="461"/>
                    </a:lnTo>
                    <a:lnTo>
                      <a:pt x="556" y="461"/>
                    </a:lnTo>
                    <a:lnTo>
                      <a:pt x="556" y="463"/>
                    </a:lnTo>
                    <a:lnTo>
                      <a:pt x="554" y="463"/>
                    </a:lnTo>
                    <a:lnTo>
                      <a:pt x="551" y="463"/>
                    </a:lnTo>
                    <a:lnTo>
                      <a:pt x="551" y="461"/>
                    </a:lnTo>
                    <a:lnTo>
                      <a:pt x="548" y="459"/>
                    </a:lnTo>
                    <a:lnTo>
                      <a:pt x="546" y="456"/>
                    </a:lnTo>
                    <a:lnTo>
                      <a:pt x="544" y="456"/>
                    </a:lnTo>
                    <a:lnTo>
                      <a:pt x="544" y="458"/>
                    </a:lnTo>
                    <a:lnTo>
                      <a:pt x="544" y="459"/>
                    </a:lnTo>
                    <a:lnTo>
                      <a:pt x="546" y="460"/>
                    </a:lnTo>
                    <a:lnTo>
                      <a:pt x="544" y="460"/>
                    </a:lnTo>
                    <a:lnTo>
                      <a:pt x="544" y="460"/>
                    </a:lnTo>
                    <a:lnTo>
                      <a:pt x="542" y="460"/>
                    </a:lnTo>
                    <a:lnTo>
                      <a:pt x="542" y="463"/>
                    </a:lnTo>
                    <a:lnTo>
                      <a:pt x="543" y="463"/>
                    </a:lnTo>
                    <a:lnTo>
                      <a:pt x="543" y="464"/>
                    </a:lnTo>
                    <a:lnTo>
                      <a:pt x="548" y="464"/>
                    </a:lnTo>
                    <a:lnTo>
                      <a:pt x="548" y="463"/>
                    </a:lnTo>
                    <a:lnTo>
                      <a:pt x="549" y="463"/>
                    </a:lnTo>
                    <a:lnTo>
                      <a:pt x="549" y="464"/>
                    </a:lnTo>
                    <a:lnTo>
                      <a:pt x="552" y="464"/>
                    </a:lnTo>
                    <a:lnTo>
                      <a:pt x="552" y="465"/>
                    </a:lnTo>
                    <a:lnTo>
                      <a:pt x="552" y="466"/>
                    </a:lnTo>
                    <a:lnTo>
                      <a:pt x="554" y="469"/>
                    </a:lnTo>
                    <a:lnTo>
                      <a:pt x="556" y="470"/>
                    </a:lnTo>
                    <a:lnTo>
                      <a:pt x="557" y="472"/>
                    </a:lnTo>
                    <a:lnTo>
                      <a:pt x="557" y="474"/>
                    </a:lnTo>
                    <a:lnTo>
                      <a:pt x="558" y="475"/>
                    </a:lnTo>
                    <a:lnTo>
                      <a:pt x="562" y="479"/>
                    </a:lnTo>
                    <a:lnTo>
                      <a:pt x="562" y="479"/>
                    </a:lnTo>
                    <a:lnTo>
                      <a:pt x="563" y="484"/>
                    </a:lnTo>
                    <a:lnTo>
                      <a:pt x="563" y="485"/>
                    </a:lnTo>
                    <a:lnTo>
                      <a:pt x="562" y="485"/>
                    </a:lnTo>
                    <a:lnTo>
                      <a:pt x="559" y="484"/>
                    </a:lnTo>
                    <a:lnTo>
                      <a:pt x="559" y="485"/>
                    </a:lnTo>
                    <a:lnTo>
                      <a:pt x="559" y="485"/>
                    </a:lnTo>
                    <a:lnTo>
                      <a:pt x="561" y="486"/>
                    </a:lnTo>
                    <a:lnTo>
                      <a:pt x="561" y="486"/>
                    </a:lnTo>
                    <a:lnTo>
                      <a:pt x="561" y="490"/>
                    </a:lnTo>
                    <a:lnTo>
                      <a:pt x="559" y="495"/>
                    </a:lnTo>
                    <a:lnTo>
                      <a:pt x="557" y="494"/>
                    </a:lnTo>
                    <a:lnTo>
                      <a:pt x="557" y="494"/>
                    </a:lnTo>
                    <a:lnTo>
                      <a:pt x="557" y="495"/>
                    </a:lnTo>
                    <a:lnTo>
                      <a:pt x="559" y="497"/>
                    </a:lnTo>
                    <a:lnTo>
                      <a:pt x="559" y="499"/>
                    </a:lnTo>
                    <a:lnTo>
                      <a:pt x="558" y="500"/>
                    </a:lnTo>
                    <a:lnTo>
                      <a:pt x="554" y="500"/>
                    </a:lnTo>
                    <a:lnTo>
                      <a:pt x="556" y="504"/>
                    </a:lnTo>
                    <a:lnTo>
                      <a:pt x="554" y="505"/>
                    </a:lnTo>
                    <a:lnTo>
                      <a:pt x="553" y="505"/>
                    </a:lnTo>
                    <a:lnTo>
                      <a:pt x="556" y="507"/>
                    </a:lnTo>
                    <a:lnTo>
                      <a:pt x="554" y="509"/>
                    </a:lnTo>
                    <a:lnTo>
                      <a:pt x="554" y="509"/>
                    </a:lnTo>
                    <a:lnTo>
                      <a:pt x="552" y="509"/>
                    </a:lnTo>
                    <a:lnTo>
                      <a:pt x="548" y="510"/>
                    </a:lnTo>
                    <a:lnTo>
                      <a:pt x="547" y="511"/>
                    </a:lnTo>
                    <a:lnTo>
                      <a:pt x="547" y="512"/>
                    </a:lnTo>
                    <a:lnTo>
                      <a:pt x="549" y="515"/>
                    </a:lnTo>
                    <a:lnTo>
                      <a:pt x="549" y="515"/>
                    </a:lnTo>
                    <a:lnTo>
                      <a:pt x="548" y="516"/>
                    </a:lnTo>
                    <a:lnTo>
                      <a:pt x="549" y="517"/>
                    </a:lnTo>
                    <a:lnTo>
                      <a:pt x="549" y="517"/>
                    </a:lnTo>
                    <a:lnTo>
                      <a:pt x="547" y="517"/>
                    </a:lnTo>
                    <a:lnTo>
                      <a:pt x="547" y="517"/>
                    </a:lnTo>
                    <a:lnTo>
                      <a:pt x="547" y="520"/>
                    </a:lnTo>
                    <a:lnTo>
                      <a:pt x="548" y="520"/>
                    </a:lnTo>
                    <a:lnTo>
                      <a:pt x="548" y="522"/>
                    </a:lnTo>
                    <a:lnTo>
                      <a:pt x="546" y="522"/>
                    </a:lnTo>
                    <a:lnTo>
                      <a:pt x="546" y="523"/>
                    </a:lnTo>
                    <a:lnTo>
                      <a:pt x="546" y="525"/>
                    </a:lnTo>
                    <a:lnTo>
                      <a:pt x="546" y="526"/>
                    </a:lnTo>
                    <a:lnTo>
                      <a:pt x="544" y="527"/>
                    </a:lnTo>
                    <a:lnTo>
                      <a:pt x="542" y="527"/>
                    </a:lnTo>
                    <a:lnTo>
                      <a:pt x="540" y="523"/>
                    </a:lnTo>
                    <a:lnTo>
                      <a:pt x="540" y="522"/>
                    </a:lnTo>
                    <a:lnTo>
                      <a:pt x="540" y="522"/>
                    </a:lnTo>
                    <a:lnTo>
                      <a:pt x="538" y="523"/>
                    </a:lnTo>
                    <a:lnTo>
                      <a:pt x="537" y="525"/>
                    </a:lnTo>
                    <a:lnTo>
                      <a:pt x="537" y="527"/>
                    </a:lnTo>
                    <a:lnTo>
                      <a:pt x="540" y="528"/>
                    </a:lnTo>
                    <a:lnTo>
                      <a:pt x="543" y="530"/>
                    </a:lnTo>
                    <a:lnTo>
                      <a:pt x="544" y="530"/>
                    </a:lnTo>
                    <a:lnTo>
                      <a:pt x="544" y="531"/>
                    </a:lnTo>
                    <a:lnTo>
                      <a:pt x="543" y="531"/>
                    </a:lnTo>
                    <a:lnTo>
                      <a:pt x="544" y="532"/>
                    </a:lnTo>
                    <a:lnTo>
                      <a:pt x="546" y="532"/>
                    </a:lnTo>
                    <a:lnTo>
                      <a:pt x="551" y="531"/>
                    </a:lnTo>
                    <a:lnTo>
                      <a:pt x="552" y="532"/>
                    </a:lnTo>
                    <a:lnTo>
                      <a:pt x="553" y="533"/>
                    </a:lnTo>
                    <a:lnTo>
                      <a:pt x="554" y="535"/>
                    </a:lnTo>
                    <a:lnTo>
                      <a:pt x="553" y="536"/>
                    </a:lnTo>
                    <a:lnTo>
                      <a:pt x="549" y="536"/>
                    </a:lnTo>
                    <a:lnTo>
                      <a:pt x="551" y="537"/>
                    </a:lnTo>
                    <a:lnTo>
                      <a:pt x="551" y="537"/>
                    </a:lnTo>
                    <a:lnTo>
                      <a:pt x="556" y="541"/>
                    </a:lnTo>
                    <a:lnTo>
                      <a:pt x="556" y="543"/>
                    </a:lnTo>
                    <a:lnTo>
                      <a:pt x="554" y="543"/>
                    </a:lnTo>
                    <a:lnTo>
                      <a:pt x="553" y="543"/>
                    </a:lnTo>
                    <a:lnTo>
                      <a:pt x="551" y="545"/>
                    </a:lnTo>
                    <a:lnTo>
                      <a:pt x="551" y="546"/>
                    </a:lnTo>
                    <a:lnTo>
                      <a:pt x="549" y="546"/>
                    </a:lnTo>
                    <a:lnTo>
                      <a:pt x="547" y="543"/>
                    </a:lnTo>
                    <a:lnTo>
                      <a:pt x="546" y="545"/>
                    </a:lnTo>
                    <a:lnTo>
                      <a:pt x="549" y="547"/>
                    </a:lnTo>
                    <a:lnTo>
                      <a:pt x="551" y="547"/>
                    </a:lnTo>
                    <a:lnTo>
                      <a:pt x="552" y="547"/>
                    </a:lnTo>
                    <a:lnTo>
                      <a:pt x="552" y="547"/>
                    </a:lnTo>
                    <a:lnTo>
                      <a:pt x="553" y="548"/>
                    </a:lnTo>
                    <a:lnTo>
                      <a:pt x="554" y="551"/>
                    </a:lnTo>
                    <a:lnTo>
                      <a:pt x="553" y="552"/>
                    </a:lnTo>
                    <a:lnTo>
                      <a:pt x="553" y="553"/>
                    </a:lnTo>
                    <a:lnTo>
                      <a:pt x="558" y="555"/>
                    </a:lnTo>
                    <a:lnTo>
                      <a:pt x="559" y="556"/>
                    </a:lnTo>
                    <a:lnTo>
                      <a:pt x="559" y="556"/>
                    </a:lnTo>
                    <a:lnTo>
                      <a:pt x="561" y="556"/>
                    </a:lnTo>
                    <a:lnTo>
                      <a:pt x="562" y="556"/>
                    </a:lnTo>
                    <a:lnTo>
                      <a:pt x="562" y="555"/>
                    </a:lnTo>
                    <a:lnTo>
                      <a:pt x="559" y="553"/>
                    </a:lnTo>
                    <a:lnTo>
                      <a:pt x="559" y="553"/>
                    </a:lnTo>
                    <a:lnTo>
                      <a:pt x="559" y="552"/>
                    </a:lnTo>
                    <a:lnTo>
                      <a:pt x="561" y="552"/>
                    </a:lnTo>
                    <a:lnTo>
                      <a:pt x="562" y="553"/>
                    </a:lnTo>
                    <a:lnTo>
                      <a:pt x="563" y="555"/>
                    </a:lnTo>
                    <a:lnTo>
                      <a:pt x="566" y="556"/>
                    </a:lnTo>
                    <a:lnTo>
                      <a:pt x="566" y="556"/>
                    </a:lnTo>
                    <a:lnTo>
                      <a:pt x="566" y="556"/>
                    </a:lnTo>
                    <a:lnTo>
                      <a:pt x="566" y="555"/>
                    </a:lnTo>
                    <a:lnTo>
                      <a:pt x="566" y="555"/>
                    </a:lnTo>
                    <a:lnTo>
                      <a:pt x="566" y="555"/>
                    </a:lnTo>
                    <a:lnTo>
                      <a:pt x="568" y="556"/>
                    </a:lnTo>
                    <a:lnTo>
                      <a:pt x="568" y="558"/>
                    </a:lnTo>
                    <a:lnTo>
                      <a:pt x="569" y="560"/>
                    </a:lnTo>
                    <a:lnTo>
                      <a:pt x="572" y="558"/>
                    </a:lnTo>
                    <a:lnTo>
                      <a:pt x="572" y="560"/>
                    </a:lnTo>
                    <a:lnTo>
                      <a:pt x="572" y="561"/>
                    </a:lnTo>
                    <a:lnTo>
                      <a:pt x="571" y="563"/>
                    </a:lnTo>
                    <a:lnTo>
                      <a:pt x="569" y="563"/>
                    </a:lnTo>
                    <a:lnTo>
                      <a:pt x="568" y="562"/>
                    </a:lnTo>
                    <a:lnTo>
                      <a:pt x="567" y="563"/>
                    </a:lnTo>
                    <a:lnTo>
                      <a:pt x="568" y="563"/>
                    </a:lnTo>
                    <a:lnTo>
                      <a:pt x="568" y="566"/>
                    </a:lnTo>
                    <a:lnTo>
                      <a:pt x="568" y="569"/>
                    </a:lnTo>
                    <a:lnTo>
                      <a:pt x="569" y="571"/>
                    </a:lnTo>
                    <a:lnTo>
                      <a:pt x="569" y="571"/>
                    </a:lnTo>
                    <a:lnTo>
                      <a:pt x="571" y="572"/>
                    </a:lnTo>
                    <a:lnTo>
                      <a:pt x="572" y="571"/>
                    </a:lnTo>
                    <a:lnTo>
                      <a:pt x="572" y="568"/>
                    </a:lnTo>
                    <a:lnTo>
                      <a:pt x="573" y="569"/>
                    </a:lnTo>
                    <a:lnTo>
                      <a:pt x="574" y="569"/>
                    </a:lnTo>
                    <a:lnTo>
                      <a:pt x="573" y="567"/>
                    </a:lnTo>
                    <a:lnTo>
                      <a:pt x="573" y="566"/>
                    </a:lnTo>
                    <a:lnTo>
                      <a:pt x="576" y="567"/>
                    </a:lnTo>
                    <a:lnTo>
                      <a:pt x="577" y="569"/>
                    </a:lnTo>
                    <a:lnTo>
                      <a:pt x="577" y="571"/>
                    </a:lnTo>
                    <a:lnTo>
                      <a:pt x="574" y="572"/>
                    </a:lnTo>
                    <a:lnTo>
                      <a:pt x="574" y="574"/>
                    </a:lnTo>
                    <a:lnTo>
                      <a:pt x="574" y="574"/>
                    </a:lnTo>
                    <a:lnTo>
                      <a:pt x="573" y="574"/>
                    </a:lnTo>
                    <a:lnTo>
                      <a:pt x="573" y="574"/>
                    </a:lnTo>
                    <a:lnTo>
                      <a:pt x="573" y="576"/>
                    </a:lnTo>
                    <a:lnTo>
                      <a:pt x="572" y="577"/>
                    </a:lnTo>
                    <a:lnTo>
                      <a:pt x="569" y="582"/>
                    </a:lnTo>
                    <a:lnTo>
                      <a:pt x="571" y="583"/>
                    </a:lnTo>
                    <a:lnTo>
                      <a:pt x="568" y="583"/>
                    </a:lnTo>
                    <a:lnTo>
                      <a:pt x="567" y="582"/>
                    </a:lnTo>
                    <a:lnTo>
                      <a:pt x="567" y="582"/>
                    </a:lnTo>
                    <a:lnTo>
                      <a:pt x="567" y="583"/>
                    </a:lnTo>
                    <a:lnTo>
                      <a:pt x="568" y="587"/>
                    </a:lnTo>
                    <a:lnTo>
                      <a:pt x="568" y="587"/>
                    </a:lnTo>
                    <a:lnTo>
                      <a:pt x="567" y="586"/>
                    </a:lnTo>
                    <a:lnTo>
                      <a:pt x="567" y="587"/>
                    </a:lnTo>
                    <a:lnTo>
                      <a:pt x="564" y="589"/>
                    </a:lnTo>
                    <a:lnTo>
                      <a:pt x="563" y="592"/>
                    </a:lnTo>
                    <a:lnTo>
                      <a:pt x="563" y="592"/>
                    </a:lnTo>
                    <a:lnTo>
                      <a:pt x="561" y="592"/>
                    </a:lnTo>
                    <a:lnTo>
                      <a:pt x="561" y="591"/>
                    </a:lnTo>
                    <a:lnTo>
                      <a:pt x="559" y="591"/>
                    </a:lnTo>
                    <a:lnTo>
                      <a:pt x="559" y="593"/>
                    </a:lnTo>
                    <a:lnTo>
                      <a:pt x="558" y="594"/>
                    </a:lnTo>
                    <a:lnTo>
                      <a:pt x="558" y="594"/>
                    </a:lnTo>
                    <a:lnTo>
                      <a:pt x="558" y="596"/>
                    </a:lnTo>
                    <a:lnTo>
                      <a:pt x="557" y="597"/>
                    </a:lnTo>
                    <a:lnTo>
                      <a:pt x="557" y="598"/>
                    </a:lnTo>
                    <a:lnTo>
                      <a:pt x="556" y="602"/>
                    </a:lnTo>
                    <a:lnTo>
                      <a:pt x="556" y="603"/>
                    </a:lnTo>
                    <a:lnTo>
                      <a:pt x="556" y="604"/>
                    </a:lnTo>
                    <a:lnTo>
                      <a:pt x="554" y="604"/>
                    </a:lnTo>
                    <a:lnTo>
                      <a:pt x="552" y="603"/>
                    </a:lnTo>
                    <a:lnTo>
                      <a:pt x="552" y="603"/>
                    </a:lnTo>
                    <a:lnTo>
                      <a:pt x="551" y="607"/>
                    </a:lnTo>
                    <a:lnTo>
                      <a:pt x="551" y="608"/>
                    </a:lnTo>
                    <a:lnTo>
                      <a:pt x="549" y="609"/>
                    </a:lnTo>
                    <a:lnTo>
                      <a:pt x="548" y="610"/>
                    </a:lnTo>
                    <a:lnTo>
                      <a:pt x="547" y="610"/>
                    </a:lnTo>
                    <a:lnTo>
                      <a:pt x="547" y="612"/>
                    </a:lnTo>
                    <a:lnTo>
                      <a:pt x="546" y="615"/>
                    </a:lnTo>
                    <a:lnTo>
                      <a:pt x="548" y="618"/>
                    </a:lnTo>
                    <a:lnTo>
                      <a:pt x="546" y="620"/>
                    </a:lnTo>
                    <a:lnTo>
                      <a:pt x="546" y="625"/>
                    </a:lnTo>
                    <a:lnTo>
                      <a:pt x="546" y="625"/>
                    </a:lnTo>
                    <a:lnTo>
                      <a:pt x="546" y="629"/>
                    </a:lnTo>
                    <a:lnTo>
                      <a:pt x="546" y="629"/>
                    </a:lnTo>
                    <a:lnTo>
                      <a:pt x="546" y="630"/>
                    </a:lnTo>
                    <a:lnTo>
                      <a:pt x="544" y="633"/>
                    </a:lnTo>
                    <a:lnTo>
                      <a:pt x="544" y="634"/>
                    </a:lnTo>
                    <a:lnTo>
                      <a:pt x="543" y="635"/>
                    </a:lnTo>
                    <a:lnTo>
                      <a:pt x="542" y="639"/>
                    </a:lnTo>
                    <a:lnTo>
                      <a:pt x="541" y="639"/>
                    </a:lnTo>
                    <a:lnTo>
                      <a:pt x="541" y="642"/>
                    </a:lnTo>
                    <a:lnTo>
                      <a:pt x="541" y="642"/>
                    </a:lnTo>
                    <a:lnTo>
                      <a:pt x="541" y="644"/>
                    </a:lnTo>
                    <a:lnTo>
                      <a:pt x="540" y="649"/>
                    </a:lnTo>
                    <a:lnTo>
                      <a:pt x="540" y="650"/>
                    </a:lnTo>
                    <a:lnTo>
                      <a:pt x="538" y="652"/>
                    </a:lnTo>
                    <a:lnTo>
                      <a:pt x="537" y="652"/>
                    </a:lnTo>
                    <a:lnTo>
                      <a:pt x="536" y="650"/>
                    </a:lnTo>
                    <a:lnTo>
                      <a:pt x="536" y="650"/>
                    </a:lnTo>
                    <a:lnTo>
                      <a:pt x="535" y="652"/>
                    </a:lnTo>
                    <a:lnTo>
                      <a:pt x="535" y="653"/>
                    </a:lnTo>
                    <a:lnTo>
                      <a:pt x="533" y="655"/>
                    </a:lnTo>
                    <a:lnTo>
                      <a:pt x="536" y="655"/>
                    </a:lnTo>
                    <a:lnTo>
                      <a:pt x="537" y="655"/>
                    </a:lnTo>
                    <a:lnTo>
                      <a:pt x="537" y="655"/>
                    </a:lnTo>
                    <a:lnTo>
                      <a:pt x="536" y="658"/>
                    </a:lnTo>
                    <a:lnTo>
                      <a:pt x="535" y="658"/>
                    </a:lnTo>
                    <a:lnTo>
                      <a:pt x="532" y="656"/>
                    </a:lnTo>
                    <a:lnTo>
                      <a:pt x="532" y="656"/>
                    </a:lnTo>
                    <a:lnTo>
                      <a:pt x="531" y="656"/>
                    </a:lnTo>
                    <a:lnTo>
                      <a:pt x="531" y="658"/>
                    </a:lnTo>
                    <a:lnTo>
                      <a:pt x="531" y="660"/>
                    </a:lnTo>
                    <a:lnTo>
                      <a:pt x="531" y="663"/>
                    </a:lnTo>
                    <a:lnTo>
                      <a:pt x="532" y="666"/>
                    </a:lnTo>
                    <a:lnTo>
                      <a:pt x="532" y="668"/>
                    </a:lnTo>
                    <a:lnTo>
                      <a:pt x="531" y="668"/>
                    </a:lnTo>
                    <a:lnTo>
                      <a:pt x="530" y="666"/>
                    </a:lnTo>
                    <a:lnTo>
                      <a:pt x="530" y="665"/>
                    </a:lnTo>
                    <a:lnTo>
                      <a:pt x="527" y="659"/>
                    </a:lnTo>
                    <a:lnTo>
                      <a:pt x="527" y="656"/>
                    </a:lnTo>
                    <a:lnTo>
                      <a:pt x="526" y="656"/>
                    </a:lnTo>
                    <a:lnTo>
                      <a:pt x="526" y="659"/>
                    </a:lnTo>
                    <a:lnTo>
                      <a:pt x="525" y="663"/>
                    </a:lnTo>
                    <a:lnTo>
                      <a:pt x="523" y="665"/>
                    </a:lnTo>
                    <a:lnTo>
                      <a:pt x="522" y="665"/>
                    </a:lnTo>
                    <a:lnTo>
                      <a:pt x="522" y="668"/>
                    </a:lnTo>
                    <a:lnTo>
                      <a:pt x="523" y="669"/>
                    </a:lnTo>
                    <a:lnTo>
                      <a:pt x="523" y="673"/>
                    </a:lnTo>
                    <a:lnTo>
                      <a:pt x="522" y="675"/>
                    </a:lnTo>
                    <a:lnTo>
                      <a:pt x="522" y="675"/>
                    </a:lnTo>
                    <a:lnTo>
                      <a:pt x="521" y="675"/>
                    </a:lnTo>
                    <a:lnTo>
                      <a:pt x="518" y="674"/>
                    </a:lnTo>
                    <a:lnTo>
                      <a:pt x="520" y="670"/>
                    </a:lnTo>
                    <a:lnTo>
                      <a:pt x="520" y="668"/>
                    </a:lnTo>
                    <a:lnTo>
                      <a:pt x="518" y="664"/>
                    </a:lnTo>
                    <a:lnTo>
                      <a:pt x="515" y="659"/>
                    </a:lnTo>
                    <a:lnTo>
                      <a:pt x="513" y="658"/>
                    </a:lnTo>
                    <a:lnTo>
                      <a:pt x="510" y="658"/>
                    </a:lnTo>
                    <a:lnTo>
                      <a:pt x="512" y="659"/>
                    </a:lnTo>
                    <a:lnTo>
                      <a:pt x="513" y="659"/>
                    </a:lnTo>
                    <a:lnTo>
                      <a:pt x="513" y="660"/>
                    </a:lnTo>
                    <a:lnTo>
                      <a:pt x="515" y="661"/>
                    </a:lnTo>
                    <a:lnTo>
                      <a:pt x="515" y="663"/>
                    </a:lnTo>
                    <a:lnTo>
                      <a:pt x="516" y="666"/>
                    </a:lnTo>
                    <a:lnTo>
                      <a:pt x="516" y="668"/>
                    </a:lnTo>
                    <a:lnTo>
                      <a:pt x="515" y="668"/>
                    </a:lnTo>
                    <a:lnTo>
                      <a:pt x="515" y="669"/>
                    </a:lnTo>
                    <a:lnTo>
                      <a:pt x="515" y="670"/>
                    </a:lnTo>
                    <a:lnTo>
                      <a:pt x="513" y="675"/>
                    </a:lnTo>
                    <a:lnTo>
                      <a:pt x="513" y="679"/>
                    </a:lnTo>
                    <a:lnTo>
                      <a:pt x="512" y="680"/>
                    </a:lnTo>
                    <a:lnTo>
                      <a:pt x="510" y="679"/>
                    </a:lnTo>
                    <a:lnTo>
                      <a:pt x="507" y="680"/>
                    </a:lnTo>
                    <a:lnTo>
                      <a:pt x="506" y="680"/>
                    </a:lnTo>
                    <a:lnTo>
                      <a:pt x="503" y="678"/>
                    </a:lnTo>
                    <a:lnTo>
                      <a:pt x="502" y="679"/>
                    </a:lnTo>
                    <a:lnTo>
                      <a:pt x="501" y="679"/>
                    </a:lnTo>
                    <a:lnTo>
                      <a:pt x="501" y="680"/>
                    </a:lnTo>
                    <a:lnTo>
                      <a:pt x="502" y="684"/>
                    </a:lnTo>
                    <a:lnTo>
                      <a:pt x="501" y="686"/>
                    </a:lnTo>
                    <a:lnTo>
                      <a:pt x="501" y="686"/>
                    </a:lnTo>
                    <a:lnTo>
                      <a:pt x="497" y="685"/>
                    </a:lnTo>
                    <a:lnTo>
                      <a:pt x="496" y="685"/>
                    </a:lnTo>
                    <a:lnTo>
                      <a:pt x="497" y="688"/>
                    </a:lnTo>
                    <a:lnTo>
                      <a:pt x="495" y="689"/>
                    </a:lnTo>
                    <a:lnTo>
                      <a:pt x="494" y="689"/>
                    </a:lnTo>
                    <a:lnTo>
                      <a:pt x="494" y="691"/>
                    </a:lnTo>
                    <a:lnTo>
                      <a:pt x="492" y="693"/>
                    </a:lnTo>
                    <a:lnTo>
                      <a:pt x="489" y="696"/>
                    </a:lnTo>
                    <a:lnTo>
                      <a:pt x="487" y="696"/>
                    </a:lnTo>
                    <a:lnTo>
                      <a:pt x="487" y="700"/>
                    </a:lnTo>
                    <a:lnTo>
                      <a:pt x="489" y="700"/>
                    </a:lnTo>
                    <a:lnTo>
                      <a:pt x="490" y="702"/>
                    </a:lnTo>
                    <a:lnTo>
                      <a:pt x="490" y="705"/>
                    </a:lnTo>
                    <a:lnTo>
                      <a:pt x="490" y="705"/>
                    </a:lnTo>
                    <a:lnTo>
                      <a:pt x="487" y="707"/>
                    </a:lnTo>
                    <a:lnTo>
                      <a:pt x="485" y="710"/>
                    </a:lnTo>
                    <a:lnTo>
                      <a:pt x="485" y="710"/>
                    </a:lnTo>
                    <a:lnTo>
                      <a:pt x="479" y="700"/>
                    </a:lnTo>
                    <a:lnTo>
                      <a:pt x="476" y="696"/>
                    </a:lnTo>
                    <a:lnTo>
                      <a:pt x="475" y="695"/>
                    </a:lnTo>
                    <a:lnTo>
                      <a:pt x="472" y="694"/>
                    </a:lnTo>
                    <a:lnTo>
                      <a:pt x="471" y="694"/>
                    </a:lnTo>
                    <a:lnTo>
                      <a:pt x="471" y="694"/>
                    </a:lnTo>
                    <a:lnTo>
                      <a:pt x="471" y="695"/>
                    </a:lnTo>
                    <a:lnTo>
                      <a:pt x="471" y="698"/>
                    </a:lnTo>
                    <a:lnTo>
                      <a:pt x="471" y="698"/>
                    </a:lnTo>
                    <a:lnTo>
                      <a:pt x="471" y="699"/>
                    </a:lnTo>
                    <a:lnTo>
                      <a:pt x="471" y="700"/>
                    </a:lnTo>
                    <a:lnTo>
                      <a:pt x="472" y="702"/>
                    </a:lnTo>
                    <a:lnTo>
                      <a:pt x="475" y="702"/>
                    </a:lnTo>
                    <a:lnTo>
                      <a:pt x="475" y="704"/>
                    </a:lnTo>
                    <a:lnTo>
                      <a:pt x="475" y="704"/>
                    </a:lnTo>
                    <a:lnTo>
                      <a:pt x="474" y="705"/>
                    </a:lnTo>
                    <a:lnTo>
                      <a:pt x="474" y="707"/>
                    </a:lnTo>
                    <a:lnTo>
                      <a:pt x="476" y="709"/>
                    </a:lnTo>
                    <a:lnTo>
                      <a:pt x="477" y="711"/>
                    </a:lnTo>
                    <a:lnTo>
                      <a:pt x="476" y="712"/>
                    </a:lnTo>
                    <a:lnTo>
                      <a:pt x="475" y="712"/>
                    </a:lnTo>
                    <a:lnTo>
                      <a:pt x="474" y="711"/>
                    </a:lnTo>
                    <a:lnTo>
                      <a:pt x="471" y="707"/>
                    </a:lnTo>
                    <a:lnTo>
                      <a:pt x="469" y="706"/>
                    </a:lnTo>
                    <a:lnTo>
                      <a:pt x="466" y="702"/>
                    </a:lnTo>
                    <a:lnTo>
                      <a:pt x="465" y="704"/>
                    </a:lnTo>
                    <a:lnTo>
                      <a:pt x="465" y="704"/>
                    </a:lnTo>
                    <a:lnTo>
                      <a:pt x="467" y="706"/>
                    </a:lnTo>
                    <a:lnTo>
                      <a:pt x="467" y="709"/>
                    </a:lnTo>
                    <a:lnTo>
                      <a:pt x="467" y="710"/>
                    </a:lnTo>
                    <a:lnTo>
                      <a:pt x="466" y="709"/>
                    </a:lnTo>
                    <a:lnTo>
                      <a:pt x="466" y="709"/>
                    </a:lnTo>
                    <a:lnTo>
                      <a:pt x="462" y="709"/>
                    </a:lnTo>
                    <a:lnTo>
                      <a:pt x="462" y="711"/>
                    </a:lnTo>
                    <a:lnTo>
                      <a:pt x="464" y="719"/>
                    </a:lnTo>
                    <a:lnTo>
                      <a:pt x="462" y="722"/>
                    </a:lnTo>
                    <a:lnTo>
                      <a:pt x="455" y="730"/>
                    </a:lnTo>
                    <a:lnTo>
                      <a:pt x="454" y="731"/>
                    </a:lnTo>
                    <a:lnTo>
                      <a:pt x="455" y="734"/>
                    </a:lnTo>
                    <a:lnTo>
                      <a:pt x="455" y="734"/>
                    </a:lnTo>
                    <a:lnTo>
                      <a:pt x="454" y="735"/>
                    </a:lnTo>
                    <a:lnTo>
                      <a:pt x="454" y="735"/>
                    </a:lnTo>
                    <a:lnTo>
                      <a:pt x="452" y="734"/>
                    </a:lnTo>
                    <a:lnTo>
                      <a:pt x="451" y="730"/>
                    </a:lnTo>
                    <a:lnTo>
                      <a:pt x="450" y="730"/>
                    </a:lnTo>
                    <a:lnTo>
                      <a:pt x="450" y="731"/>
                    </a:lnTo>
                    <a:lnTo>
                      <a:pt x="450" y="734"/>
                    </a:lnTo>
                    <a:lnTo>
                      <a:pt x="448" y="735"/>
                    </a:lnTo>
                    <a:lnTo>
                      <a:pt x="448" y="735"/>
                    </a:lnTo>
                    <a:lnTo>
                      <a:pt x="450" y="736"/>
                    </a:lnTo>
                    <a:lnTo>
                      <a:pt x="450" y="737"/>
                    </a:lnTo>
                    <a:lnTo>
                      <a:pt x="450" y="737"/>
                    </a:lnTo>
                    <a:lnTo>
                      <a:pt x="454" y="737"/>
                    </a:lnTo>
                    <a:lnTo>
                      <a:pt x="454" y="739"/>
                    </a:lnTo>
                    <a:lnTo>
                      <a:pt x="451" y="739"/>
                    </a:lnTo>
                    <a:lnTo>
                      <a:pt x="450" y="740"/>
                    </a:lnTo>
                    <a:lnTo>
                      <a:pt x="451" y="741"/>
                    </a:lnTo>
                    <a:lnTo>
                      <a:pt x="451" y="742"/>
                    </a:lnTo>
                    <a:lnTo>
                      <a:pt x="450" y="742"/>
                    </a:lnTo>
                    <a:lnTo>
                      <a:pt x="449" y="741"/>
                    </a:lnTo>
                    <a:lnTo>
                      <a:pt x="446" y="739"/>
                    </a:lnTo>
                    <a:lnTo>
                      <a:pt x="446" y="739"/>
                    </a:lnTo>
                    <a:lnTo>
                      <a:pt x="446" y="736"/>
                    </a:lnTo>
                    <a:lnTo>
                      <a:pt x="446" y="735"/>
                    </a:lnTo>
                    <a:lnTo>
                      <a:pt x="445" y="735"/>
                    </a:lnTo>
                    <a:lnTo>
                      <a:pt x="445" y="734"/>
                    </a:lnTo>
                    <a:lnTo>
                      <a:pt x="445" y="734"/>
                    </a:lnTo>
                    <a:lnTo>
                      <a:pt x="444" y="734"/>
                    </a:lnTo>
                    <a:lnTo>
                      <a:pt x="443" y="734"/>
                    </a:lnTo>
                    <a:lnTo>
                      <a:pt x="443" y="731"/>
                    </a:lnTo>
                    <a:lnTo>
                      <a:pt x="441" y="731"/>
                    </a:lnTo>
                    <a:lnTo>
                      <a:pt x="440" y="731"/>
                    </a:lnTo>
                    <a:lnTo>
                      <a:pt x="438" y="734"/>
                    </a:lnTo>
                    <a:lnTo>
                      <a:pt x="436" y="734"/>
                    </a:lnTo>
                    <a:lnTo>
                      <a:pt x="435" y="734"/>
                    </a:lnTo>
                    <a:lnTo>
                      <a:pt x="435" y="732"/>
                    </a:lnTo>
                    <a:lnTo>
                      <a:pt x="434" y="731"/>
                    </a:lnTo>
                    <a:lnTo>
                      <a:pt x="433" y="731"/>
                    </a:lnTo>
                    <a:lnTo>
                      <a:pt x="431" y="734"/>
                    </a:lnTo>
                    <a:lnTo>
                      <a:pt x="431" y="734"/>
                    </a:lnTo>
                    <a:lnTo>
                      <a:pt x="431" y="735"/>
                    </a:lnTo>
                    <a:lnTo>
                      <a:pt x="431" y="735"/>
                    </a:lnTo>
                    <a:lnTo>
                      <a:pt x="434" y="735"/>
                    </a:lnTo>
                    <a:lnTo>
                      <a:pt x="436" y="736"/>
                    </a:lnTo>
                    <a:lnTo>
                      <a:pt x="440" y="737"/>
                    </a:lnTo>
                    <a:lnTo>
                      <a:pt x="443" y="739"/>
                    </a:lnTo>
                    <a:lnTo>
                      <a:pt x="443" y="739"/>
                    </a:lnTo>
                    <a:lnTo>
                      <a:pt x="443" y="741"/>
                    </a:lnTo>
                    <a:lnTo>
                      <a:pt x="441" y="741"/>
                    </a:lnTo>
                    <a:lnTo>
                      <a:pt x="440" y="740"/>
                    </a:lnTo>
                    <a:lnTo>
                      <a:pt x="439" y="742"/>
                    </a:lnTo>
                    <a:lnTo>
                      <a:pt x="438" y="742"/>
                    </a:lnTo>
                    <a:lnTo>
                      <a:pt x="438" y="744"/>
                    </a:lnTo>
                    <a:lnTo>
                      <a:pt x="436" y="746"/>
                    </a:lnTo>
                    <a:lnTo>
                      <a:pt x="434" y="742"/>
                    </a:lnTo>
                    <a:lnTo>
                      <a:pt x="433" y="742"/>
                    </a:lnTo>
                    <a:lnTo>
                      <a:pt x="433" y="745"/>
                    </a:lnTo>
                    <a:lnTo>
                      <a:pt x="434" y="747"/>
                    </a:lnTo>
                    <a:lnTo>
                      <a:pt x="433" y="747"/>
                    </a:lnTo>
                    <a:lnTo>
                      <a:pt x="430" y="746"/>
                    </a:lnTo>
                    <a:lnTo>
                      <a:pt x="429" y="746"/>
                    </a:lnTo>
                    <a:lnTo>
                      <a:pt x="426" y="746"/>
                    </a:lnTo>
                    <a:lnTo>
                      <a:pt x="426" y="746"/>
                    </a:lnTo>
                    <a:lnTo>
                      <a:pt x="426" y="750"/>
                    </a:lnTo>
                    <a:lnTo>
                      <a:pt x="426" y="753"/>
                    </a:lnTo>
                    <a:lnTo>
                      <a:pt x="425" y="752"/>
                    </a:lnTo>
                    <a:lnTo>
                      <a:pt x="425" y="751"/>
                    </a:lnTo>
                    <a:lnTo>
                      <a:pt x="425" y="750"/>
                    </a:lnTo>
                    <a:lnTo>
                      <a:pt x="424" y="748"/>
                    </a:lnTo>
                    <a:lnTo>
                      <a:pt x="423" y="748"/>
                    </a:lnTo>
                    <a:lnTo>
                      <a:pt x="423" y="750"/>
                    </a:lnTo>
                    <a:lnTo>
                      <a:pt x="424" y="752"/>
                    </a:lnTo>
                    <a:lnTo>
                      <a:pt x="425" y="756"/>
                    </a:lnTo>
                    <a:lnTo>
                      <a:pt x="424" y="756"/>
                    </a:lnTo>
                    <a:lnTo>
                      <a:pt x="424" y="757"/>
                    </a:lnTo>
                    <a:lnTo>
                      <a:pt x="424" y="760"/>
                    </a:lnTo>
                    <a:lnTo>
                      <a:pt x="423" y="761"/>
                    </a:lnTo>
                    <a:lnTo>
                      <a:pt x="421" y="766"/>
                    </a:lnTo>
                    <a:lnTo>
                      <a:pt x="420" y="765"/>
                    </a:lnTo>
                    <a:lnTo>
                      <a:pt x="420" y="763"/>
                    </a:lnTo>
                    <a:lnTo>
                      <a:pt x="419" y="763"/>
                    </a:lnTo>
                    <a:lnTo>
                      <a:pt x="419" y="762"/>
                    </a:lnTo>
                    <a:lnTo>
                      <a:pt x="419" y="761"/>
                    </a:lnTo>
                    <a:lnTo>
                      <a:pt x="415" y="761"/>
                    </a:lnTo>
                    <a:lnTo>
                      <a:pt x="416" y="762"/>
                    </a:lnTo>
                    <a:lnTo>
                      <a:pt x="418" y="763"/>
                    </a:lnTo>
                    <a:lnTo>
                      <a:pt x="419" y="767"/>
                    </a:lnTo>
                    <a:lnTo>
                      <a:pt x="416" y="766"/>
                    </a:lnTo>
                    <a:lnTo>
                      <a:pt x="414" y="763"/>
                    </a:lnTo>
                    <a:lnTo>
                      <a:pt x="414" y="763"/>
                    </a:lnTo>
                    <a:lnTo>
                      <a:pt x="414" y="766"/>
                    </a:lnTo>
                    <a:lnTo>
                      <a:pt x="414" y="767"/>
                    </a:lnTo>
                    <a:lnTo>
                      <a:pt x="414" y="768"/>
                    </a:lnTo>
                    <a:lnTo>
                      <a:pt x="414" y="768"/>
                    </a:lnTo>
                    <a:lnTo>
                      <a:pt x="411" y="767"/>
                    </a:lnTo>
                    <a:lnTo>
                      <a:pt x="411" y="768"/>
                    </a:lnTo>
                    <a:lnTo>
                      <a:pt x="411" y="770"/>
                    </a:lnTo>
                    <a:lnTo>
                      <a:pt x="408" y="770"/>
                    </a:lnTo>
                    <a:lnTo>
                      <a:pt x="408" y="770"/>
                    </a:lnTo>
                    <a:lnTo>
                      <a:pt x="408" y="771"/>
                    </a:lnTo>
                    <a:lnTo>
                      <a:pt x="411" y="772"/>
                    </a:lnTo>
                    <a:lnTo>
                      <a:pt x="413" y="771"/>
                    </a:lnTo>
                    <a:lnTo>
                      <a:pt x="414" y="772"/>
                    </a:lnTo>
                    <a:lnTo>
                      <a:pt x="418" y="768"/>
                    </a:lnTo>
                    <a:lnTo>
                      <a:pt x="420" y="768"/>
                    </a:lnTo>
                    <a:lnTo>
                      <a:pt x="424" y="770"/>
                    </a:lnTo>
                    <a:lnTo>
                      <a:pt x="425" y="770"/>
                    </a:lnTo>
                    <a:lnTo>
                      <a:pt x="426" y="771"/>
                    </a:lnTo>
                    <a:lnTo>
                      <a:pt x="426" y="772"/>
                    </a:lnTo>
                    <a:lnTo>
                      <a:pt x="428" y="773"/>
                    </a:lnTo>
                    <a:lnTo>
                      <a:pt x="426" y="773"/>
                    </a:lnTo>
                    <a:lnTo>
                      <a:pt x="425" y="772"/>
                    </a:lnTo>
                    <a:lnTo>
                      <a:pt x="425" y="773"/>
                    </a:lnTo>
                    <a:lnTo>
                      <a:pt x="424" y="773"/>
                    </a:lnTo>
                    <a:lnTo>
                      <a:pt x="424" y="773"/>
                    </a:lnTo>
                    <a:lnTo>
                      <a:pt x="421" y="773"/>
                    </a:lnTo>
                    <a:lnTo>
                      <a:pt x="420" y="772"/>
                    </a:lnTo>
                    <a:lnTo>
                      <a:pt x="419" y="772"/>
                    </a:lnTo>
                    <a:lnTo>
                      <a:pt x="419" y="772"/>
                    </a:lnTo>
                    <a:lnTo>
                      <a:pt x="419" y="772"/>
                    </a:lnTo>
                    <a:lnTo>
                      <a:pt x="419" y="773"/>
                    </a:lnTo>
                    <a:lnTo>
                      <a:pt x="418" y="773"/>
                    </a:lnTo>
                    <a:lnTo>
                      <a:pt x="415" y="775"/>
                    </a:lnTo>
                    <a:lnTo>
                      <a:pt x="415" y="776"/>
                    </a:lnTo>
                    <a:lnTo>
                      <a:pt x="415" y="776"/>
                    </a:lnTo>
                    <a:lnTo>
                      <a:pt x="418" y="777"/>
                    </a:lnTo>
                    <a:lnTo>
                      <a:pt x="419" y="776"/>
                    </a:lnTo>
                    <a:lnTo>
                      <a:pt x="420" y="776"/>
                    </a:lnTo>
                    <a:lnTo>
                      <a:pt x="421" y="778"/>
                    </a:lnTo>
                    <a:lnTo>
                      <a:pt x="421" y="778"/>
                    </a:lnTo>
                    <a:lnTo>
                      <a:pt x="423" y="777"/>
                    </a:lnTo>
                    <a:lnTo>
                      <a:pt x="423" y="777"/>
                    </a:lnTo>
                    <a:lnTo>
                      <a:pt x="423" y="777"/>
                    </a:lnTo>
                    <a:lnTo>
                      <a:pt x="424" y="777"/>
                    </a:lnTo>
                    <a:lnTo>
                      <a:pt x="425" y="778"/>
                    </a:lnTo>
                    <a:lnTo>
                      <a:pt x="425" y="778"/>
                    </a:lnTo>
                    <a:lnTo>
                      <a:pt x="423" y="781"/>
                    </a:lnTo>
                    <a:lnTo>
                      <a:pt x="423" y="780"/>
                    </a:lnTo>
                    <a:lnTo>
                      <a:pt x="419" y="780"/>
                    </a:lnTo>
                    <a:lnTo>
                      <a:pt x="419" y="781"/>
                    </a:lnTo>
                    <a:lnTo>
                      <a:pt x="423" y="783"/>
                    </a:lnTo>
                    <a:lnTo>
                      <a:pt x="423" y="785"/>
                    </a:lnTo>
                    <a:lnTo>
                      <a:pt x="421" y="786"/>
                    </a:lnTo>
                    <a:lnTo>
                      <a:pt x="419" y="786"/>
                    </a:lnTo>
                    <a:lnTo>
                      <a:pt x="419" y="786"/>
                    </a:lnTo>
                    <a:lnTo>
                      <a:pt x="419" y="788"/>
                    </a:lnTo>
                    <a:lnTo>
                      <a:pt x="419" y="791"/>
                    </a:lnTo>
                    <a:lnTo>
                      <a:pt x="418" y="791"/>
                    </a:lnTo>
                    <a:lnTo>
                      <a:pt x="416" y="789"/>
                    </a:lnTo>
                    <a:lnTo>
                      <a:pt x="415" y="789"/>
                    </a:lnTo>
                    <a:lnTo>
                      <a:pt x="416" y="788"/>
                    </a:lnTo>
                    <a:lnTo>
                      <a:pt x="416" y="785"/>
                    </a:lnTo>
                    <a:lnTo>
                      <a:pt x="415" y="785"/>
                    </a:lnTo>
                    <a:lnTo>
                      <a:pt x="415" y="786"/>
                    </a:lnTo>
                    <a:lnTo>
                      <a:pt x="414" y="786"/>
                    </a:lnTo>
                    <a:lnTo>
                      <a:pt x="414" y="785"/>
                    </a:lnTo>
                    <a:lnTo>
                      <a:pt x="414" y="782"/>
                    </a:lnTo>
                    <a:lnTo>
                      <a:pt x="414" y="780"/>
                    </a:lnTo>
                    <a:lnTo>
                      <a:pt x="414" y="778"/>
                    </a:lnTo>
                    <a:lnTo>
                      <a:pt x="413" y="778"/>
                    </a:lnTo>
                    <a:lnTo>
                      <a:pt x="410" y="778"/>
                    </a:lnTo>
                    <a:lnTo>
                      <a:pt x="409" y="780"/>
                    </a:lnTo>
                    <a:lnTo>
                      <a:pt x="409" y="781"/>
                    </a:lnTo>
                    <a:lnTo>
                      <a:pt x="411" y="781"/>
                    </a:lnTo>
                    <a:lnTo>
                      <a:pt x="413" y="782"/>
                    </a:lnTo>
                    <a:lnTo>
                      <a:pt x="411" y="783"/>
                    </a:lnTo>
                    <a:lnTo>
                      <a:pt x="410" y="783"/>
                    </a:lnTo>
                    <a:lnTo>
                      <a:pt x="410" y="785"/>
                    </a:lnTo>
                    <a:lnTo>
                      <a:pt x="409" y="785"/>
                    </a:lnTo>
                    <a:lnTo>
                      <a:pt x="408" y="787"/>
                    </a:lnTo>
                    <a:lnTo>
                      <a:pt x="409" y="788"/>
                    </a:lnTo>
                    <a:lnTo>
                      <a:pt x="409" y="792"/>
                    </a:lnTo>
                    <a:lnTo>
                      <a:pt x="410" y="792"/>
                    </a:lnTo>
                    <a:lnTo>
                      <a:pt x="410" y="789"/>
                    </a:lnTo>
                    <a:lnTo>
                      <a:pt x="411" y="789"/>
                    </a:lnTo>
                    <a:lnTo>
                      <a:pt x="413" y="789"/>
                    </a:lnTo>
                    <a:lnTo>
                      <a:pt x="414" y="791"/>
                    </a:lnTo>
                    <a:lnTo>
                      <a:pt x="411" y="794"/>
                    </a:lnTo>
                    <a:lnTo>
                      <a:pt x="411" y="794"/>
                    </a:lnTo>
                    <a:lnTo>
                      <a:pt x="409" y="796"/>
                    </a:lnTo>
                    <a:lnTo>
                      <a:pt x="409" y="796"/>
                    </a:lnTo>
                    <a:lnTo>
                      <a:pt x="409" y="793"/>
                    </a:lnTo>
                    <a:lnTo>
                      <a:pt x="408" y="793"/>
                    </a:lnTo>
                    <a:lnTo>
                      <a:pt x="406" y="794"/>
                    </a:lnTo>
                    <a:lnTo>
                      <a:pt x="405" y="798"/>
                    </a:lnTo>
                    <a:lnTo>
                      <a:pt x="405" y="798"/>
                    </a:lnTo>
                    <a:lnTo>
                      <a:pt x="404" y="799"/>
                    </a:lnTo>
                    <a:lnTo>
                      <a:pt x="401" y="798"/>
                    </a:lnTo>
                    <a:lnTo>
                      <a:pt x="401" y="797"/>
                    </a:lnTo>
                    <a:lnTo>
                      <a:pt x="399" y="797"/>
                    </a:lnTo>
                    <a:lnTo>
                      <a:pt x="398" y="796"/>
                    </a:lnTo>
                    <a:lnTo>
                      <a:pt x="397" y="793"/>
                    </a:lnTo>
                    <a:lnTo>
                      <a:pt x="398" y="793"/>
                    </a:lnTo>
                    <a:lnTo>
                      <a:pt x="399" y="794"/>
                    </a:lnTo>
                    <a:lnTo>
                      <a:pt x="405" y="794"/>
                    </a:lnTo>
                    <a:lnTo>
                      <a:pt x="405" y="793"/>
                    </a:lnTo>
                    <a:lnTo>
                      <a:pt x="405" y="792"/>
                    </a:lnTo>
                    <a:lnTo>
                      <a:pt x="403" y="792"/>
                    </a:lnTo>
                    <a:lnTo>
                      <a:pt x="403" y="792"/>
                    </a:lnTo>
                    <a:lnTo>
                      <a:pt x="401" y="792"/>
                    </a:lnTo>
                    <a:lnTo>
                      <a:pt x="400" y="791"/>
                    </a:lnTo>
                    <a:lnTo>
                      <a:pt x="399" y="791"/>
                    </a:lnTo>
                    <a:lnTo>
                      <a:pt x="399" y="789"/>
                    </a:lnTo>
                    <a:lnTo>
                      <a:pt x="397" y="792"/>
                    </a:lnTo>
                    <a:lnTo>
                      <a:pt x="395" y="792"/>
                    </a:lnTo>
                    <a:lnTo>
                      <a:pt x="395" y="794"/>
                    </a:lnTo>
                    <a:lnTo>
                      <a:pt x="395" y="796"/>
                    </a:lnTo>
                    <a:lnTo>
                      <a:pt x="395" y="796"/>
                    </a:lnTo>
                    <a:lnTo>
                      <a:pt x="393" y="794"/>
                    </a:lnTo>
                    <a:lnTo>
                      <a:pt x="393" y="792"/>
                    </a:lnTo>
                    <a:lnTo>
                      <a:pt x="392" y="789"/>
                    </a:lnTo>
                    <a:lnTo>
                      <a:pt x="392" y="787"/>
                    </a:lnTo>
                    <a:lnTo>
                      <a:pt x="393" y="782"/>
                    </a:lnTo>
                    <a:lnTo>
                      <a:pt x="392" y="782"/>
                    </a:lnTo>
                    <a:lnTo>
                      <a:pt x="392" y="782"/>
                    </a:lnTo>
                    <a:lnTo>
                      <a:pt x="390" y="782"/>
                    </a:lnTo>
                    <a:lnTo>
                      <a:pt x="389" y="782"/>
                    </a:lnTo>
                    <a:lnTo>
                      <a:pt x="388" y="781"/>
                    </a:lnTo>
                    <a:lnTo>
                      <a:pt x="387" y="778"/>
                    </a:lnTo>
                    <a:lnTo>
                      <a:pt x="384" y="773"/>
                    </a:lnTo>
                    <a:lnTo>
                      <a:pt x="384" y="773"/>
                    </a:lnTo>
                    <a:lnTo>
                      <a:pt x="385" y="772"/>
                    </a:lnTo>
                    <a:lnTo>
                      <a:pt x="385" y="772"/>
                    </a:lnTo>
                    <a:lnTo>
                      <a:pt x="385" y="771"/>
                    </a:lnTo>
                    <a:lnTo>
                      <a:pt x="384" y="770"/>
                    </a:lnTo>
                    <a:lnTo>
                      <a:pt x="384" y="767"/>
                    </a:lnTo>
                    <a:lnTo>
                      <a:pt x="382" y="766"/>
                    </a:lnTo>
                    <a:lnTo>
                      <a:pt x="382" y="766"/>
                    </a:lnTo>
                    <a:lnTo>
                      <a:pt x="383" y="770"/>
                    </a:lnTo>
                    <a:lnTo>
                      <a:pt x="383" y="771"/>
                    </a:lnTo>
                    <a:lnTo>
                      <a:pt x="382" y="775"/>
                    </a:lnTo>
                    <a:lnTo>
                      <a:pt x="378" y="773"/>
                    </a:lnTo>
                    <a:lnTo>
                      <a:pt x="378" y="775"/>
                    </a:lnTo>
                    <a:lnTo>
                      <a:pt x="382" y="778"/>
                    </a:lnTo>
                    <a:lnTo>
                      <a:pt x="384" y="781"/>
                    </a:lnTo>
                    <a:lnTo>
                      <a:pt x="385" y="782"/>
                    </a:lnTo>
                    <a:lnTo>
                      <a:pt x="388" y="783"/>
                    </a:lnTo>
                    <a:lnTo>
                      <a:pt x="388" y="785"/>
                    </a:lnTo>
                    <a:lnTo>
                      <a:pt x="390" y="792"/>
                    </a:lnTo>
                    <a:lnTo>
                      <a:pt x="390" y="793"/>
                    </a:lnTo>
                    <a:lnTo>
                      <a:pt x="390" y="793"/>
                    </a:lnTo>
                    <a:lnTo>
                      <a:pt x="389" y="794"/>
                    </a:lnTo>
                    <a:lnTo>
                      <a:pt x="390" y="794"/>
                    </a:lnTo>
                    <a:lnTo>
                      <a:pt x="392" y="796"/>
                    </a:lnTo>
                    <a:lnTo>
                      <a:pt x="394" y="798"/>
                    </a:lnTo>
                    <a:lnTo>
                      <a:pt x="395" y="802"/>
                    </a:lnTo>
                    <a:lnTo>
                      <a:pt x="397" y="803"/>
                    </a:lnTo>
                    <a:lnTo>
                      <a:pt x="397" y="804"/>
                    </a:lnTo>
                    <a:lnTo>
                      <a:pt x="395" y="806"/>
                    </a:lnTo>
                    <a:lnTo>
                      <a:pt x="395" y="807"/>
                    </a:lnTo>
                    <a:lnTo>
                      <a:pt x="397" y="807"/>
                    </a:lnTo>
                    <a:lnTo>
                      <a:pt x="398" y="808"/>
                    </a:lnTo>
                    <a:lnTo>
                      <a:pt x="398" y="814"/>
                    </a:lnTo>
                    <a:lnTo>
                      <a:pt x="395" y="812"/>
                    </a:lnTo>
                    <a:lnTo>
                      <a:pt x="394" y="813"/>
                    </a:lnTo>
                    <a:lnTo>
                      <a:pt x="390" y="813"/>
                    </a:lnTo>
                    <a:lnTo>
                      <a:pt x="390" y="814"/>
                    </a:lnTo>
                    <a:lnTo>
                      <a:pt x="390" y="814"/>
                    </a:lnTo>
                    <a:lnTo>
                      <a:pt x="394" y="814"/>
                    </a:lnTo>
                    <a:lnTo>
                      <a:pt x="395" y="814"/>
                    </a:lnTo>
                    <a:lnTo>
                      <a:pt x="395" y="816"/>
                    </a:lnTo>
                    <a:lnTo>
                      <a:pt x="395" y="817"/>
                    </a:lnTo>
                    <a:lnTo>
                      <a:pt x="399" y="817"/>
                    </a:lnTo>
                    <a:lnTo>
                      <a:pt x="400" y="817"/>
                    </a:lnTo>
                    <a:lnTo>
                      <a:pt x="403" y="819"/>
                    </a:lnTo>
                    <a:lnTo>
                      <a:pt x="404" y="821"/>
                    </a:lnTo>
                    <a:lnTo>
                      <a:pt x="401" y="821"/>
                    </a:lnTo>
                    <a:lnTo>
                      <a:pt x="401" y="823"/>
                    </a:lnTo>
                    <a:lnTo>
                      <a:pt x="399" y="826"/>
                    </a:lnTo>
                    <a:lnTo>
                      <a:pt x="398" y="828"/>
                    </a:lnTo>
                    <a:lnTo>
                      <a:pt x="398" y="828"/>
                    </a:lnTo>
                    <a:lnTo>
                      <a:pt x="397" y="821"/>
                    </a:lnTo>
                    <a:lnTo>
                      <a:pt x="397" y="819"/>
                    </a:lnTo>
                    <a:lnTo>
                      <a:pt x="395" y="819"/>
                    </a:lnTo>
                    <a:lnTo>
                      <a:pt x="394" y="819"/>
                    </a:lnTo>
                    <a:lnTo>
                      <a:pt x="392" y="818"/>
                    </a:lnTo>
                    <a:lnTo>
                      <a:pt x="390" y="818"/>
                    </a:lnTo>
                    <a:lnTo>
                      <a:pt x="390" y="819"/>
                    </a:lnTo>
                    <a:lnTo>
                      <a:pt x="394" y="822"/>
                    </a:lnTo>
                    <a:lnTo>
                      <a:pt x="394" y="822"/>
                    </a:lnTo>
                    <a:lnTo>
                      <a:pt x="395" y="829"/>
                    </a:lnTo>
                    <a:lnTo>
                      <a:pt x="393" y="829"/>
                    </a:lnTo>
                    <a:lnTo>
                      <a:pt x="394" y="831"/>
                    </a:lnTo>
                    <a:lnTo>
                      <a:pt x="394" y="832"/>
                    </a:lnTo>
                    <a:lnTo>
                      <a:pt x="394" y="833"/>
                    </a:lnTo>
                    <a:lnTo>
                      <a:pt x="392" y="837"/>
                    </a:lnTo>
                    <a:lnTo>
                      <a:pt x="389" y="837"/>
                    </a:lnTo>
                    <a:lnTo>
                      <a:pt x="389" y="835"/>
                    </a:lnTo>
                    <a:lnTo>
                      <a:pt x="388" y="834"/>
                    </a:lnTo>
                    <a:lnTo>
                      <a:pt x="388" y="834"/>
                    </a:lnTo>
                    <a:lnTo>
                      <a:pt x="384" y="834"/>
                    </a:lnTo>
                    <a:lnTo>
                      <a:pt x="382" y="838"/>
                    </a:lnTo>
                    <a:lnTo>
                      <a:pt x="382" y="840"/>
                    </a:lnTo>
                    <a:lnTo>
                      <a:pt x="384" y="843"/>
                    </a:lnTo>
                    <a:lnTo>
                      <a:pt x="384" y="844"/>
                    </a:lnTo>
                    <a:lnTo>
                      <a:pt x="384" y="844"/>
                    </a:lnTo>
                    <a:lnTo>
                      <a:pt x="383" y="843"/>
                    </a:lnTo>
                    <a:lnTo>
                      <a:pt x="380" y="843"/>
                    </a:lnTo>
                    <a:lnTo>
                      <a:pt x="379" y="844"/>
                    </a:lnTo>
                    <a:lnTo>
                      <a:pt x="377" y="844"/>
                    </a:lnTo>
                    <a:lnTo>
                      <a:pt x="374" y="843"/>
                    </a:lnTo>
                    <a:lnTo>
                      <a:pt x="374" y="842"/>
                    </a:lnTo>
                    <a:lnTo>
                      <a:pt x="374" y="842"/>
                    </a:lnTo>
                    <a:lnTo>
                      <a:pt x="373" y="838"/>
                    </a:lnTo>
                    <a:lnTo>
                      <a:pt x="373" y="837"/>
                    </a:lnTo>
                    <a:lnTo>
                      <a:pt x="370" y="834"/>
                    </a:lnTo>
                    <a:lnTo>
                      <a:pt x="369" y="833"/>
                    </a:lnTo>
                    <a:lnTo>
                      <a:pt x="368" y="833"/>
                    </a:lnTo>
                    <a:lnTo>
                      <a:pt x="369" y="835"/>
                    </a:lnTo>
                    <a:lnTo>
                      <a:pt x="368" y="837"/>
                    </a:lnTo>
                    <a:lnTo>
                      <a:pt x="368" y="838"/>
                    </a:lnTo>
                    <a:lnTo>
                      <a:pt x="363" y="838"/>
                    </a:lnTo>
                    <a:lnTo>
                      <a:pt x="362" y="838"/>
                    </a:lnTo>
                    <a:lnTo>
                      <a:pt x="363" y="840"/>
                    </a:lnTo>
                    <a:lnTo>
                      <a:pt x="364" y="842"/>
                    </a:lnTo>
                    <a:lnTo>
                      <a:pt x="365" y="840"/>
                    </a:lnTo>
                    <a:lnTo>
                      <a:pt x="365" y="840"/>
                    </a:lnTo>
                    <a:lnTo>
                      <a:pt x="367" y="840"/>
                    </a:lnTo>
                    <a:lnTo>
                      <a:pt x="369" y="840"/>
                    </a:lnTo>
                    <a:lnTo>
                      <a:pt x="369" y="840"/>
                    </a:lnTo>
                    <a:lnTo>
                      <a:pt x="370" y="842"/>
                    </a:lnTo>
                    <a:lnTo>
                      <a:pt x="372" y="843"/>
                    </a:lnTo>
                    <a:lnTo>
                      <a:pt x="373" y="844"/>
                    </a:lnTo>
                    <a:lnTo>
                      <a:pt x="373" y="848"/>
                    </a:lnTo>
                    <a:lnTo>
                      <a:pt x="374" y="848"/>
                    </a:lnTo>
                    <a:lnTo>
                      <a:pt x="377" y="853"/>
                    </a:lnTo>
                    <a:lnTo>
                      <a:pt x="375" y="855"/>
                    </a:lnTo>
                    <a:lnTo>
                      <a:pt x="374" y="855"/>
                    </a:lnTo>
                    <a:lnTo>
                      <a:pt x="372" y="855"/>
                    </a:lnTo>
                    <a:lnTo>
                      <a:pt x="370" y="855"/>
                    </a:lnTo>
                    <a:lnTo>
                      <a:pt x="369" y="854"/>
                    </a:lnTo>
                    <a:lnTo>
                      <a:pt x="367" y="850"/>
                    </a:lnTo>
                    <a:lnTo>
                      <a:pt x="367" y="844"/>
                    </a:lnTo>
                    <a:lnTo>
                      <a:pt x="365" y="842"/>
                    </a:lnTo>
                    <a:lnTo>
                      <a:pt x="365" y="842"/>
                    </a:lnTo>
                    <a:lnTo>
                      <a:pt x="365" y="843"/>
                    </a:lnTo>
                    <a:lnTo>
                      <a:pt x="365" y="845"/>
                    </a:lnTo>
                    <a:lnTo>
                      <a:pt x="365" y="850"/>
                    </a:lnTo>
                    <a:lnTo>
                      <a:pt x="362" y="850"/>
                    </a:lnTo>
                    <a:lnTo>
                      <a:pt x="362" y="852"/>
                    </a:lnTo>
                    <a:lnTo>
                      <a:pt x="367" y="852"/>
                    </a:lnTo>
                    <a:lnTo>
                      <a:pt x="367" y="863"/>
                    </a:lnTo>
                    <a:lnTo>
                      <a:pt x="369" y="858"/>
                    </a:lnTo>
                    <a:lnTo>
                      <a:pt x="370" y="860"/>
                    </a:lnTo>
                    <a:lnTo>
                      <a:pt x="372" y="860"/>
                    </a:lnTo>
                    <a:lnTo>
                      <a:pt x="370" y="863"/>
                    </a:lnTo>
                    <a:lnTo>
                      <a:pt x="373" y="864"/>
                    </a:lnTo>
                    <a:lnTo>
                      <a:pt x="374" y="867"/>
                    </a:lnTo>
                    <a:lnTo>
                      <a:pt x="375" y="867"/>
                    </a:lnTo>
                    <a:lnTo>
                      <a:pt x="375" y="868"/>
                    </a:lnTo>
                    <a:lnTo>
                      <a:pt x="377" y="868"/>
                    </a:lnTo>
                    <a:lnTo>
                      <a:pt x="378" y="868"/>
                    </a:lnTo>
                    <a:lnTo>
                      <a:pt x="378" y="867"/>
                    </a:lnTo>
                    <a:lnTo>
                      <a:pt x="380" y="868"/>
                    </a:lnTo>
                    <a:lnTo>
                      <a:pt x="383" y="868"/>
                    </a:lnTo>
                    <a:lnTo>
                      <a:pt x="384" y="869"/>
                    </a:lnTo>
                    <a:lnTo>
                      <a:pt x="384" y="870"/>
                    </a:lnTo>
                    <a:lnTo>
                      <a:pt x="383" y="872"/>
                    </a:lnTo>
                    <a:lnTo>
                      <a:pt x="382" y="872"/>
                    </a:lnTo>
                    <a:lnTo>
                      <a:pt x="380" y="870"/>
                    </a:lnTo>
                    <a:lnTo>
                      <a:pt x="380" y="872"/>
                    </a:lnTo>
                    <a:lnTo>
                      <a:pt x="380" y="872"/>
                    </a:lnTo>
                    <a:lnTo>
                      <a:pt x="380" y="874"/>
                    </a:lnTo>
                    <a:lnTo>
                      <a:pt x="378" y="875"/>
                    </a:lnTo>
                    <a:lnTo>
                      <a:pt x="377" y="875"/>
                    </a:lnTo>
                    <a:lnTo>
                      <a:pt x="377" y="874"/>
                    </a:lnTo>
                    <a:lnTo>
                      <a:pt x="379" y="873"/>
                    </a:lnTo>
                    <a:lnTo>
                      <a:pt x="379" y="870"/>
                    </a:lnTo>
                    <a:lnTo>
                      <a:pt x="375" y="870"/>
                    </a:lnTo>
                    <a:lnTo>
                      <a:pt x="374" y="870"/>
                    </a:lnTo>
                    <a:lnTo>
                      <a:pt x="374" y="873"/>
                    </a:lnTo>
                    <a:lnTo>
                      <a:pt x="375" y="877"/>
                    </a:lnTo>
                    <a:lnTo>
                      <a:pt x="375" y="878"/>
                    </a:lnTo>
                    <a:lnTo>
                      <a:pt x="377" y="878"/>
                    </a:lnTo>
                    <a:lnTo>
                      <a:pt x="378" y="878"/>
                    </a:lnTo>
                    <a:lnTo>
                      <a:pt x="375" y="878"/>
                    </a:lnTo>
                    <a:lnTo>
                      <a:pt x="375" y="879"/>
                    </a:lnTo>
                    <a:lnTo>
                      <a:pt x="375" y="881"/>
                    </a:lnTo>
                    <a:lnTo>
                      <a:pt x="374" y="885"/>
                    </a:lnTo>
                    <a:lnTo>
                      <a:pt x="374" y="888"/>
                    </a:lnTo>
                    <a:lnTo>
                      <a:pt x="374" y="890"/>
                    </a:lnTo>
                    <a:lnTo>
                      <a:pt x="373" y="891"/>
                    </a:lnTo>
                    <a:lnTo>
                      <a:pt x="372" y="893"/>
                    </a:lnTo>
                    <a:lnTo>
                      <a:pt x="373" y="893"/>
                    </a:lnTo>
                    <a:lnTo>
                      <a:pt x="374" y="893"/>
                    </a:lnTo>
                    <a:lnTo>
                      <a:pt x="374" y="895"/>
                    </a:lnTo>
                    <a:lnTo>
                      <a:pt x="373" y="896"/>
                    </a:lnTo>
                    <a:lnTo>
                      <a:pt x="372" y="896"/>
                    </a:lnTo>
                    <a:lnTo>
                      <a:pt x="372" y="898"/>
                    </a:lnTo>
                    <a:lnTo>
                      <a:pt x="374" y="899"/>
                    </a:lnTo>
                    <a:lnTo>
                      <a:pt x="375" y="900"/>
                    </a:lnTo>
                    <a:lnTo>
                      <a:pt x="373" y="900"/>
                    </a:lnTo>
                    <a:lnTo>
                      <a:pt x="372" y="900"/>
                    </a:lnTo>
                    <a:lnTo>
                      <a:pt x="370" y="901"/>
                    </a:lnTo>
                    <a:lnTo>
                      <a:pt x="370" y="903"/>
                    </a:lnTo>
                    <a:lnTo>
                      <a:pt x="370" y="906"/>
                    </a:lnTo>
                    <a:lnTo>
                      <a:pt x="369" y="906"/>
                    </a:lnTo>
                    <a:lnTo>
                      <a:pt x="368" y="905"/>
                    </a:lnTo>
                    <a:lnTo>
                      <a:pt x="368" y="906"/>
                    </a:lnTo>
                    <a:lnTo>
                      <a:pt x="368" y="906"/>
                    </a:lnTo>
                    <a:lnTo>
                      <a:pt x="368" y="908"/>
                    </a:lnTo>
                    <a:lnTo>
                      <a:pt x="368" y="909"/>
                    </a:lnTo>
                    <a:lnTo>
                      <a:pt x="368" y="911"/>
                    </a:lnTo>
                    <a:lnTo>
                      <a:pt x="368" y="913"/>
                    </a:lnTo>
                    <a:lnTo>
                      <a:pt x="368" y="914"/>
                    </a:lnTo>
                    <a:lnTo>
                      <a:pt x="370" y="916"/>
                    </a:lnTo>
                    <a:lnTo>
                      <a:pt x="373" y="924"/>
                    </a:lnTo>
                    <a:lnTo>
                      <a:pt x="373" y="924"/>
                    </a:lnTo>
                    <a:lnTo>
                      <a:pt x="373" y="925"/>
                    </a:lnTo>
                    <a:lnTo>
                      <a:pt x="373" y="926"/>
                    </a:lnTo>
                    <a:lnTo>
                      <a:pt x="370" y="927"/>
                    </a:lnTo>
                    <a:lnTo>
                      <a:pt x="370" y="927"/>
                    </a:lnTo>
                    <a:lnTo>
                      <a:pt x="372" y="929"/>
                    </a:lnTo>
                    <a:lnTo>
                      <a:pt x="372" y="930"/>
                    </a:lnTo>
                    <a:lnTo>
                      <a:pt x="373" y="931"/>
                    </a:lnTo>
                    <a:lnTo>
                      <a:pt x="373" y="931"/>
                    </a:lnTo>
                    <a:lnTo>
                      <a:pt x="373" y="934"/>
                    </a:lnTo>
                    <a:lnTo>
                      <a:pt x="374" y="935"/>
                    </a:lnTo>
                    <a:lnTo>
                      <a:pt x="375" y="934"/>
                    </a:lnTo>
                    <a:lnTo>
                      <a:pt x="377" y="934"/>
                    </a:lnTo>
                    <a:lnTo>
                      <a:pt x="377" y="934"/>
                    </a:lnTo>
                    <a:lnTo>
                      <a:pt x="380" y="936"/>
                    </a:lnTo>
                    <a:lnTo>
                      <a:pt x="380" y="937"/>
                    </a:lnTo>
                    <a:lnTo>
                      <a:pt x="382" y="945"/>
                    </a:lnTo>
                    <a:lnTo>
                      <a:pt x="380" y="946"/>
                    </a:lnTo>
                    <a:lnTo>
                      <a:pt x="379" y="947"/>
                    </a:lnTo>
                    <a:lnTo>
                      <a:pt x="378" y="947"/>
                    </a:lnTo>
                    <a:lnTo>
                      <a:pt x="377" y="946"/>
                    </a:lnTo>
                    <a:lnTo>
                      <a:pt x="373" y="944"/>
                    </a:lnTo>
                    <a:lnTo>
                      <a:pt x="372" y="940"/>
                    </a:lnTo>
                    <a:lnTo>
                      <a:pt x="370" y="937"/>
                    </a:lnTo>
                    <a:lnTo>
                      <a:pt x="369" y="937"/>
                    </a:lnTo>
                    <a:lnTo>
                      <a:pt x="368" y="939"/>
                    </a:lnTo>
                    <a:lnTo>
                      <a:pt x="369" y="941"/>
                    </a:lnTo>
                    <a:lnTo>
                      <a:pt x="370" y="942"/>
                    </a:lnTo>
                    <a:lnTo>
                      <a:pt x="370" y="944"/>
                    </a:lnTo>
                    <a:lnTo>
                      <a:pt x="370" y="945"/>
                    </a:lnTo>
                    <a:lnTo>
                      <a:pt x="369" y="944"/>
                    </a:lnTo>
                    <a:lnTo>
                      <a:pt x="369" y="942"/>
                    </a:lnTo>
                    <a:lnTo>
                      <a:pt x="368" y="941"/>
                    </a:lnTo>
                    <a:lnTo>
                      <a:pt x="365" y="941"/>
                    </a:lnTo>
                    <a:lnTo>
                      <a:pt x="365" y="944"/>
                    </a:lnTo>
                    <a:lnTo>
                      <a:pt x="363" y="944"/>
                    </a:lnTo>
                    <a:lnTo>
                      <a:pt x="363" y="945"/>
                    </a:lnTo>
                    <a:lnTo>
                      <a:pt x="363" y="945"/>
                    </a:lnTo>
                    <a:lnTo>
                      <a:pt x="364" y="945"/>
                    </a:lnTo>
                    <a:lnTo>
                      <a:pt x="364" y="946"/>
                    </a:lnTo>
                    <a:lnTo>
                      <a:pt x="363" y="946"/>
                    </a:lnTo>
                    <a:lnTo>
                      <a:pt x="362" y="945"/>
                    </a:lnTo>
                    <a:lnTo>
                      <a:pt x="359" y="945"/>
                    </a:lnTo>
                    <a:lnTo>
                      <a:pt x="357" y="947"/>
                    </a:lnTo>
                    <a:lnTo>
                      <a:pt x="357" y="947"/>
                    </a:lnTo>
                    <a:lnTo>
                      <a:pt x="358" y="949"/>
                    </a:lnTo>
                    <a:lnTo>
                      <a:pt x="359" y="954"/>
                    </a:lnTo>
                    <a:lnTo>
                      <a:pt x="357" y="952"/>
                    </a:lnTo>
                    <a:lnTo>
                      <a:pt x="355" y="954"/>
                    </a:lnTo>
                    <a:lnTo>
                      <a:pt x="354" y="955"/>
                    </a:lnTo>
                    <a:lnTo>
                      <a:pt x="354" y="956"/>
                    </a:lnTo>
                    <a:lnTo>
                      <a:pt x="355" y="956"/>
                    </a:lnTo>
                    <a:lnTo>
                      <a:pt x="359" y="956"/>
                    </a:lnTo>
                    <a:lnTo>
                      <a:pt x="359" y="956"/>
                    </a:lnTo>
                    <a:lnTo>
                      <a:pt x="364" y="957"/>
                    </a:lnTo>
                    <a:lnTo>
                      <a:pt x="363" y="957"/>
                    </a:lnTo>
                    <a:lnTo>
                      <a:pt x="362" y="957"/>
                    </a:lnTo>
                    <a:lnTo>
                      <a:pt x="360" y="956"/>
                    </a:lnTo>
                    <a:lnTo>
                      <a:pt x="357" y="959"/>
                    </a:lnTo>
                    <a:lnTo>
                      <a:pt x="357" y="960"/>
                    </a:lnTo>
                    <a:lnTo>
                      <a:pt x="360" y="961"/>
                    </a:lnTo>
                    <a:lnTo>
                      <a:pt x="360" y="962"/>
                    </a:lnTo>
                    <a:lnTo>
                      <a:pt x="358" y="962"/>
                    </a:lnTo>
                    <a:lnTo>
                      <a:pt x="359" y="964"/>
                    </a:lnTo>
                    <a:lnTo>
                      <a:pt x="360" y="964"/>
                    </a:lnTo>
                    <a:lnTo>
                      <a:pt x="363" y="966"/>
                    </a:lnTo>
                    <a:lnTo>
                      <a:pt x="363" y="967"/>
                    </a:lnTo>
                    <a:lnTo>
                      <a:pt x="360" y="967"/>
                    </a:lnTo>
                    <a:lnTo>
                      <a:pt x="359" y="969"/>
                    </a:lnTo>
                    <a:lnTo>
                      <a:pt x="359" y="970"/>
                    </a:lnTo>
                    <a:lnTo>
                      <a:pt x="360" y="971"/>
                    </a:lnTo>
                    <a:lnTo>
                      <a:pt x="363" y="971"/>
                    </a:lnTo>
                    <a:lnTo>
                      <a:pt x="363" y="971"/>
                    </a:lnTo>
                    <a:lnTo>
                      <a:pt x="363" y="971"/>
                    </a:lnTo>
                    <a:lnTo>
                      <a:pt x="364" y="970"/>
                    </a:lnTo>
                    <a:lnTo>
                      <a:pt x="364" y="970"/>
                    </a:lnTo>
                    <a:lnTo>
                      <a:pt x="365" y="971"/>
                    </a:lnTo>
                    <a:lnTo>
                      <a:pt x="365" y="973"/>
                    </a:lnTo>
                    <a:lnTo>
                      <a:pt x="362" y="975"/>
                    </a:lnTo>
                    <a:lnTo>
                      <a:pt x="360" y="973"/>
                    </a:lnTo>
                    <a:lnTo>
                      <a:pt x="360" y="973"/>
                    </a:lnTo>
                    <a:lnTo>
                      <a:pt x="359" y="975"/>
                    </a:lnTo>
                    <a:lnTo>
                      <a:pt x="358" y="976"/>
                    </a:lnTo>
                    <a:lnTo>
                      <a:pt x="358" y="976"/>
                    </a:lnTo>
                    <a:lnTo>
                      <a:pt x="358" y="978"/>
                    </a:lnTo>
                    <a:lnTo>
                      <a:pt x="362" y="981"/>
                    </a:lnTo>
                    <a:lnTo>
                      <a:pt x="362" y="982"/>
                    </a:lnTo>
                    <a:lnTo>
                      <a:pt x="364" y="983"/>
                    </a:lnTo>
                    <a:lnTo>
                      <a:pt x="365" y="982"/>
                    </a:lnTo>
                    <a:lnTo>
                      <a:pt x="367" y="983"/>
                    </a:lnTo>
                    <a:lnTo>
                      <a:pt x="367" y="983"/>
                    </a:lnTo>
                    <a:lnTo>
                      <a:pt x="368" y="986"/>
                    </a:lnTo>
                    <a:lnTo>
                      <a:pt x="368" y="986"/>
                    </a:lnTo>
                    <a:lnTo>
                      <a:pt x="368" y="988"/>
                    </a:lnTo>
                    <a:lnTo>
                      <a:pt x="367" y="988"/>
                    </a:lnTo>
                    <a:lnTo>
                      <a:pt x="367" y="990"/>
                    </a:lnTo>
                    <a:lnTo>
                      <a:pt x="369" y="991"/>
                    </a:lnTo>
                    <a:lnTo>
                      <a:pt x="369" y="991"/>
                    </a:lnTo>
                    <a:lnTo>
                      <a:pt x="364" y="992"/>
                    </a:lnTo>
                    <a:lnTo>
                      <a:pt x="363" y="991"/>
                    </a:lnTo>
                    <a:lnTo>
                      <a:pt x="362" y="991"/>
                    </a:lnTo>
                    <a:lnTo>
                      <a:pt x="363" y="993"/>
                    </a:lnTo>
                    <a:lnTo>
                      <a:pt x="364" y="995"/>
                    </a:lnTo>
                    <a:lnTo>
                      <a:pt x="367" y="995"/>
                    </a:lnTo>
                    <a:lnTo>
                      <a:pt x="368" y="996"/>
                    </a:lnTo>
                    <a:lnTo>
                      <a:pt x="368" y="998"/>
                    </a:lnTo>
                    <a:lnTo>
                      <a:pt x="367" y="1000"/>
                    </a:lnTo>
                    <a:lnTo>
                      <a:pt x="364" y="1000"/>
                    </a:lnTo>
                    <a:lnTo>
                      <a:pt x="363" y="1001"/>
                    </a:lnTo>
                    <a:lnTo>
                      <a:pt x="362" y="1001"/>
                    </a:lnTo>
                    <a:lnTo>
                      <a:pt x="363" y="1002"/>
                    </a:lnTo>
                    <a:lnTo>
                      <a:pt x="365" y="1003"/>
                    </a:lnTo>
                    <a:lnTo>
                      <a:pt x="365" y="1005"/>
                    </a:lnTo>
                    <a:lnTo>
                      <a:pt x="365" y="1006"/>
                    </a:lnTo>
                    <a:lnTo>
                      <a:pt x="364" y="1006"/>
                    </a:lnTo>
                    <a:lnTo>
                      <a:pt x="364" y="1010"/>
                    </a:lnTo>
                    <a:lnTo>
                      <a:pt x="367" y="1011"/>
                    </a:lnTo>
                    <a:lnTo>
                      <a:pt x="367" y="1012"/>
                    </a:lnTo>
                    <a:lnTo>
                      <a:pt x="365" y="1012"/>
                    </a:lnTo>
                    <a:lnTo>
                      <a:pt x="365" y="1012"/>
                    </a:lnTo>
                    <a:lnTo>
                      <a:pt x="368" y="1016"/>
                    </a:lnTo>
                    <a:lnTo>
                      <a:pt x="365" y="1017"/>
                    </a:lnTo>
                    <a:lnTo>
                      <a:pt x="367" y="1018"/>
                    </a:lnTo>
                    <a:lnTo>
                      <a:pt x="364" y="1021"/>
                    </a:lnTo>
                    <a:lnTo>
                      <a:pt x="365" y="1022"/>
                    </a:lnTo>
                    <a:lnTo>
                      <a:pt x="367" y="1022"/>
                    </a:lnTo>
                    <a:lnTo>
                      <a:pt x="367" y="1023"/>
                    </a:lnTo>
                    <a:lnTo>
                      <a:pt x="367" y="1024"/>
                    </a:lnTo>
                    <a:lnTo>
                      <a:pt x="365" y="1026"/>
                    </a:lnTo>
                    <a:lnTo>
                      <a:pt x="365" y="1026"/>
                    </a:lnTo>
                    <a:lnTo>
                      <a:pt x="365" y="1026"/>
                    </a:lnTo>
                    <a:lnTo>
                      <a:pt x="369" y="1026"/>
                    </a:lnTo>
                    <a:lnTo>
                      <a:pt x="370" y="1024"/>
                    </a:lnTo>
                    <a:lnTo>
                      <a:pt x="372" y="1026"/>
                    </a:lnTo>
                    <a:lnTo>
                      <a:pt x="370" y="1027"/>
                    </a:lnTo>
                    <a:lnTo>
                      <a:pt x="367" y="1028"/>
                    </a:lnTo>
                    <a:lnTo>
                      <a:pt x="367" y="1028"/>
                    </a:lnTo>
                    <a:lnTo>
                      <a:pt x="365" y="1029"/>
                    </a:lnTo>
                    <a:lnTo>
                      <a:pt x="365" y="1036"/>
                    </a:lnTo>
                    <a:lnTo>
                      <a:pt x="363" y="1037"/>
                    </a:lnTo>
                    <a:lnTo>
                      <a:pt x="362" y="1038"/>
                    </a:lnTo>
                    <a:lnTo>
                      <a:pt x="362" y="1039"/>
                    </a:lnTo>
                    <a:lnTo>
                      <a:pt x="365" y="1041"/>
                    </a:lnTo>
                    <a:lnTo>
                      <a:pt x="365" y="1042"/>
                    </a:lnTo>
                    <a:lnTo>
                      <a:pt x="367" y="1041"/>
                    </a:lnTo>
                    <a:lnTo>
                      <a:pt x="367" y="1039"/>
                    </a:lnTo>
                    <a:lnTo>
                      <a:pt x="367" y="1037"/>
                    </a:lnTo>
                    <a:lnTo>
                      <a:pt x="367" y="1037"/>
                    </a:lnTo>
                    <a:lnTo>
                      <a:pt x="367" y="1036"/>
                    </a:lnTo>
                    <a:lnTo>
                      <a:pt x="368" y="1036"/>
                    </a:lnTo>
                    <a:lnTo>
                      <a:pt x="370" y="1038"/>
                    </a:lnTo>
                    <a:lnTo>
                      <a:pt x="372" y="1039"/>
                    </a:lnTo>
                    <a:lnTo>
                      <a:pt x="373" y="1039"/>
                    </a:lnTo>
                    <a:lnTo>
                      <a:pt x="374" y="1041"/>
                    </a:lnTo>
                    <a:lnTo>
                      <a:pt x="374" y="1042"/>
                    </a:lnTo>
                    <a:lnTo>
                      <a:pt x="377" y="1044"/>
                    </a:lnTo>
                    <a:lnTo>
                      <a:pt x="377" y="1046"/>
                    </a:lnTo>
                    <a:lnTo>
                      <a:pt x="374" y="1047"/>
                    </a:lnTo>
                    <a:lnTo>
                      <a:pt x="373" y="1048"/>
                    </a:lnTo>
                    <a:lnTo>
                      <a:pt x="373" y="1051"/>
                    </a:lnTo>
                    <a:lnTo>
                      <a:pt x="374" y="1053"/>
                    </a:lnTo>
                    <a:lnTo>
                      <a:pt x="374" y="1052"/>
                    </a:lnTo>
                    <a:lnTo>
                      <a:pt x="374" y="1051"/>
                    </a:lnTo>
                    <a:lnTo>
                      <a:pt x="375" y="1049"/>
                    </a:lnTo>
                    <a:lnTo>
                      <a:pt x="377" y="1049"/>
                    </a:lnTo>
                    <a:lnTo>
                      <a:pt x="377" y="1051"/>
                    </a:lnTo>
                    <a:lnTo>
                      <a:pt x="377" y="1052"/>
                    </a:lnTo>
                    <a:lnTo>
                      <a:pt x="375" y="1053"/>
                    </a:lnTo>
                    <a:lnTo>
                      <a:pt x="377" y="1053"/>
                    </a:lnTo>
                    <a:lnTo>
                      <a:pt x="379" y="1054"/>
                    </a:lnTo>
                    <a:lnTo>
                      <a:pt x="380" y="1054"/>
                    </a:lnTo>
                    <a:lnTo>
                      <a:pt x="380" y="1056"/>
                    </a:lnTo>
                    <a:lnTo>
                      <a:pt x="380" y="1056"/>
                    </a:lnTo>
                    <a:lnTo>
                      <a:pt x="378" y="1059"/>
                    </a:lnTo>
                    <a:lnTo>
                      <a:pt x="377" y="1061"/>
                    </a:lnTo>
                    <a:lnTo>
                      <a:pt x="374" y="1063"/>
                    </a:lnTo>
                    <a:lnTo>
                      <a:pt x="372" y="1063"/>
                    </a:lnTo>
                    <a:lnTo>
                      <a:pt x="370" y="1064"/>
                    </a:lnTo>
                    <a:lnTo>
                      <a:pt x="369" y="1065"/>
                    </a:lnTo>
                    <a:lnTo>
                      <a:pt x="370" y="1067"/>
                    </a:lnTo>
                    <a:lnTo>
                      <a:pt x="373" y="1067"/>
                    </a:lnTo>
                    <a:lnTo>
                      <a:pt x="374" y="1064"/>
                    </a:lnTo>
                    <a:lnTo>
                      <a:pt x="377" y="1064"/>
                    </a:lnTo>
                    <a:lnTo>
                      <a:pt x="379" y="1068"/>
                    </a:lnTo>
                    <a:lnTo>
                      <a:pt x="383" y="1068"/>
                    </a:lnTo>
                    <a:lnTo>
                      <a:pt x="387" y="1068"/>
                    </a:lnTo>
                    <a:lnTo>
                      <a:pt x="387" y="1069"/>
                    </a:lnTo>
                    <a:lnTo>
                      <a:pt x="387" y="1069"/>
                    </a:lnTo>
                    <a:lnTo>
                      <a:pt x="387" y="1070"/>
                    </a:lnTo>
                    <a:lnTo>
                      <a:pt x="387" y="1072"/>
                    </a:lnTo>
                    <a:lnTo>
                      <a:pt x="387" y="1075"/>
                    </a:lnTo>
                    <a:lnTo>
                      <a:pt x="388" y="1070"/>
                    </a:lnTo>
                    <a:lnTo>
                      <a:pt x="389" y="1069"/>
                    </a:lnTo>
                    <a:lnTo>
                      <a:pt x="393" y="1068"/>
                    </a:lnTo>
                    <a:lnTo>
                      <a:pt x="395" y="1068"/>
                    </a:lnTo>
                    <a:lnTo>
                      <a:pt x="398" y="1069"/>
                    </a:lnTo>
                    <a:lnTo>
                      <a:pt x="400" y="1072"/>
                    </a:lnTo>
                    <a:lnTo>
                      <a:pt x="400" y="1072"/>
                    </a:lnTo>
                    <a:lnTo>
                      <a:pt x="400" y="1073"/>
                    </a:lnTo>
                    <a:lnTo>
                      <a:pt x="397" y="1075"/>
                    </a:lnTo>
                    <a:lnTo>
                      <a:pt x="397" y="1077"/>
                    </a:lnTo>
                    <a:lnTo>
                      <a:pt x="398" y="1077"/>
                    </a:lnTo>
                    <a:lnTo>
                      <a:pt x="401" y="1080"/>
                    </a:lnTo>
                    <a:lnTo>
                      <a:pt x="400" y="1082"/>
                    </a:lnTo>
                    <a:lnTo>
                      <a:pt x="400" y="1082"/>
                    </a:lnTo>
                    <a:lnTo>
                      <a:pt x="401" y="1083"/>
                    </a:lnTo>
                    <a:lnTo>
                      <a:pt x="401" y="1084"/>
                    </a:lnTo>
                    <a:lnTo>
                      <a:pt x="401" y="1084"/>
                    </a:lnTo>
                    <a:lnTo>
                      <a:pt x="403" y="1085"/>
                    </a:lnTo>
                    <a:lnTo>
                      <a:pt x="406" y="1085"/>
                    </a:lnTo>
                    <a:lnTo>
                      <a:pt x="408" y="1084"/>
                    </a:lnTo>
                    <a:lnTo>
                      <a:pt x="408" y="1083"/>
                    </a:lnTo>
                    <a:lnTo>
                      <a:pt x="408" y="1080"/>
                    </a:lnTo>
                    <a:lnTo>
                      <a:pt x="408" y="1079"/>
                    </a:lnTo>
                    <a:lnTo>
                      <a:pt x="408" y="1078"/>
                    </a:lnTo>
                    <a:lnTo>
                      <a:pt x="408" y="1077"/>
                    </a:lnTo>
                    <a:lnTo>
                      <a:pt x="410" y="1077"/>
                    </a:lnTo>
                    <a:lnTo>
                      <a:pt x="413" y="1074"/>
                    </a:lnTo>
                    <a:lnTo>
                      <a:pt x="420" y="1072"/>
                    </a:lnTo>
                    <a:lnTo>
                      <a:pt x="420" y="1072"/>
                    </a:lnTo>
                    <a:lnTo>
                      <a:pt x="421" y="1073"/>
                    </a:lnTo>
                    <a:lnTo>
                      <a:pt x="423" y="1074"/>
                    </a:lnTo>
                    <a:lnTo>
                      <a:pt x="424" y="1078"/>
                    </a:lnTo>
                    <a:lnTo>
                      <a:pt x="424" y="1080"/>
                    </a:lnTo>
                    <a:lnTo>
                      <a:pt x="425" y="1080"/>
                    </a:lnTo>
                    <a:lnTo>
                      <a:pt x="424" y="1082"/>
                    </a:lnTo>
                    <a:lnTo>
                      <a:pt x="423" y="1083"/>
                    </a:lnTo>
                    <a:lnTo>
                      <a:pt x="423" y="1084"/>
                    </a:lnTo>
                    <a:lnTo>
                      <a:pt x="425" y="1084"/>
                    </a:lnTo>
                    <a:lnTo>
                      <a:pt x="426" y="1085"/>
                    </a:lnTo>
                    <a:lnTo>
                      <a:pt x="428" y="1085"/>
                    </a:lnTo>
                    <a:lnTo>
                      <a:pt x="430" y="1090"/>
                    </a:lnTo>
                    <a:lnTo>
                      <a:pt x="431" y="1090"/>
                    </a:lnTo>
                    <a:lnTo>
                      <a:pt x="431" y="1092"/>
                    </a:lnTo>
                    <a:lnTo>
                      <a:pt x="431" y="1092"/>
                    </a:lnTo>
                    <a:lnTo>
                      <a:pt x="431" y="1093"/>
                    </a:lnTo>
                    <a:lnTo>
                      <a:pt x="435" y="1097"/>
                    </a:lnTo>
                    <a:lnTo>
                      <a:pt x="435" y="1097"/>
                    </a:lnTo>
                    <a:lnTo>
                      <a:pt x="438" y="1097"/>
                    </a:lnTo>
                    <a:lnTo>
                      <a:pt x="439" y="1098"/>
                    </a:lnTo>
                    <a:lnTo>
                      <a:pt x="440" y="1098"/>
                    </a:lnTo>
                    <a:lnTo>
                      <a:pt x="441" y="1098"/>
                    </a:lnTo>
                    <a:lnTo>
                      <a:pt x="443" y="1099"/>
                    </a:lnTo>
                    <a:lnTo>
                      <a:pt x="441" y="1100"/>
                    </a:lnTo>
                    <a:lnTo>
                      <a:pt x="441" y="1100"/>
                    </a:lnTo>
                    <a:lnTo>
                      <a:pt x="440" y="1100"/>
                    </a:lnTo>
                    <a:lnTo>
                      <a:pt x="440" y="1102"/>
                    </a:lnTo>
                    <a:lnTo>
                      <a:pt x="439" y="1104"/>
                    </a:lnTo>
                    <a:lnTo>
                      <a:pt x="440" y="1105"/>
                    </a:lnTo>
                    <a:lnTo>
                      <a:pt x="441" y="1104"/>
                    </a:lnTo>
                    <a:lnTo>
                      <a:pt x="443" y="1103"/>
                    </a:lnTo>
                    <a:lnTo>
                      <a:pt x="443" y="1102"/>
                    </a:lnTo>
                    <a:lnTo>
                      <a:pt x="444" y="1102"/>
                    </a:lnTo>
                    <a:lnTo>
                      <a:pt x="444" y="1100"/>
                    </a:lnTo>
                    <a:lnTo>
                      <a:pt x="445" y="1100"/>
                    </a:lnTo>
                    <a:lnTo>
                      <a:pt x="446" y="1103"/>
                    </a:lnTo>
                    <a:lnTo>
                      <a:pt x="449" y="1103"/>
                    </a:lnTo>
                    <a:lnTo>
                      <a:pt x="452" y="1103"/>
                    </a:lnTo>
                    <a:lnTo>
                      <a:pt x="454" y="1103"/>
                    </a:lnTo>
                    <a:lnTo>
                      <a:pt x="455" y="1105"/>
                    </a:lnTo>
                    <a:lnTo>
                      <a:pt x="457" y="1108"/>
                    </a:lnTo>
                    <a:lnTo>
                      <a:pt x="456" y="1109"/>
                    </a:lnTo>
                    <a:lnTo>
                      <a:pt x="456" y="1109"/>
                    </a:lnTo>
                    <a:lnTo>
                      <a:pt x="452" y="1108"/>
                    </a:lnTo>
                    <a:lnTo>
                      <a:pt x="451" y="1108"/>
                    </a:lnTo>
                    <a:lnTo>
                      <a:pt x="451" y="1109"/>
                    </a:lnTo>
                    <a:lnTo>
                      <a:pt x="454" y="1110"/>
                    </a:lnTo>
                    <a:lnTo>
                      <a:pt x="459" y="1110"/>
                    </a:lnTo>
                    <a:lnTo>
                      <a:pt x="462" y="1113"/>
                    </a:lnTo>
                    <a:lnTo>
                      <a:pt x="462" y="1113"/>
                    </a:lnTo>
                    <a:lnTo>
                      <a:pt x="464" y="1114"/>
                    </a:lnTo>
                    <a:lnTo>
                      <a:pt x="464" y="1115"/>
                    </a:lnTo>
                    <a:lnTo>
                      <a:pt x="462" y="1115"/>
                    </a:lnTo>
                    <a:lnTo>
                      <a:pt x="461" y="1115"/>
                    </a:lnTo>
                    <a:lnTo>
                      <a:pt x="460" y="1116"/>
                    </a:lnTo>
                    <a:lnTo>
                      <a:pt x="457" y="1115"/>
                    </a:lnTo>
                    <a:lnTo>
                      <a:pt x="455" y="1114"/>
                    </a:lnTo>
                    <a:lnTo>
                      <a:pt x="452" y="1113"/>
                    </a:lnTo>
                    <a:lnTo>
                      <a:pt x="449" y="1110"/>
                    </a:lnTo>
                    <a:lnTo>
                      <a:pt x="445" y="1107"/>
                    </a:lnTo>
                    <a:lnTo>
                      <a:pt x="444" y="1107"/>
                    </a:lnTo>
                    <a:lnTo>
                      <a:pt x="444" y="1107"/>
                    </a:lnTo>
                    <a:lnTo>
                      <a:pt x="445" y="1109"/>
                    </a:lnTo>
                    <a:lnTo>
                      <a:pt x="446" y="1110"/>
                    </a:lnTo>
                    <a:lnTo>
                      <a:pt x="451" y="1115"/>
                    </a:lnTo>
                    <a:lnTo>
                      <a:pt x="452" y="1116"/>
                    </a:lnTo>
                    <a:lnTo>
                      <a:pt x="451" y="1116"/>
                    </a:lnTo>
                    <a:lnTo>
                      <a:pt x="451" y="1118"/>
                    </a:lnTo>
                    <a:lnTo>
                      <a:pt x="452" y="1120"/>
                    </a:lnTo>
                    <a:lnTo>
                      <a:pt x="456" y="1123"/>
                    </a:lnTo>
                    <a:lnTo>
                      <a:pt x="460" y="1126"/>
                    </a:lnTo>
                    <a:lnTo>
                      <a:pt x="460" y="1126"/>
                    </a:lnTo>
                    <a:lnTo>
                      <a:pt x="460" y="1126"/>
                    </a:lnTo>
                    <a:lnTo>
                      <a:pt x="461" y="1128"/>
                    </a:lnTo>
                    <a:lnTo>
                      <a:pt x="462" y="1130"/>
                    </a:lnTo>
                    <a:lnTo>
                      <a:pt x="464" y="1136"/>
                    </a:lnTo>
                    <a:lnTo>
                      <a:pt x="464" y="1130"/>
                    </a:lnTo>
                    <a:lnTo>
                      <a:pt x="462" y="1126"/>
                    </a:lnTo>
                    <a:lnTo>
                      <a:pt x="467" y="1126"/>
                    </a:lnTo>
                    <a:lnTo>
                      <a:pt x="470" y="1129"/>
                    </a:lnTo>
                    <a:lnTo>
                      <a:pt x="474" y="1129"/>
                    </a:lnTo>
                    <a:lnTo>
                      <a:pt x="475" y="1135"/>
                    </a:lnTo>
                    <a:lnTo>
                      <a:pt x="477" y="1143"/>
                    </a:lnTo>
                    <a:lnTo>
                      <a:pt x="477" y="1144"/>
                    </a:lnTo>
                    <a:lnTo>
                      <a:pt x="479" y="1145"/>
                    </a:lnTo>
                    <a:lnTo>
                      <a:pt x="479" y="1144"/>
                    </a:lnTo>
                    <a:lnTo>
                      <a:pt x="476" y="1133"/>
                    </a:lnTo>
                    <a:lnTo>
                      <a:pt x="476" y="1129"/>
                    </a:lnTo>
                    <a:lnTo>
                      <a:pt x="477" y="1129"/>
                    </a:lnTo>
                    <a:lnTo>
                      <a:pt x="476" y="1128"/>
                    </a:lnTo>
                    <a:lnTo>
                      <a:pt x="475" y="1126"/>
                    </a:lnTo>
                    <a:lnTo>
                      <a:pt x="476" y="1125"/>
                    </a:lnTo>
                    <a:lnTo>
                      <a:pt x="476" y="1126"/>
                    </a:lnTo>
                    <a:lnTo>
                      <a:pt x="477" y="1128"/>
                    </a:lnTo>
                    <a:lnTo>
                      <a:pt x="477" y="1128"/>
                    </a:lnTo>
                    <a:lnTo>
                      <a:pt x="479" y="1129"/>
                    </a:lnTo>
                    <a:lnTo>
                      <a:pt x="479" y="1133"/>
                    </a:lnTo>
                    <a:lnTo>
                      <a:pt x="484" y="1143"/>
                    </a:lnTo>
                    <a:lnTo>
                      <a:pt x="485" y="1146"/>
                    </a:lnTo>
                    <a:lnTo>
                      <a:pt x="486" y="1148"/>
                    </a:lnTo>
                    <a:lnTo>
                      <a:pt x="487" y="1151"/>
                    </a:lnTo>
                    <a:lnTo>
                      <a:pt x="489" y="1151"/>
                    </a:lnTo>
                    <a:lnTo>
                      <a:pt x="490" y="1153"/>
                    </a:lnTo>
                    <a:lnTo>
                      <a:pt x="490" y="1153"/>
                    </a:lnTo>
                    <a:lnTo>
                      <a:pt x="491" y="1153"/>
                    </a:lnTo>
                    <a:lnTo>
                      <a:pt x="494" y="1154"/>
                    </a:lnTo>
                    <a:lnTo>
                      <a:pt x="494" y="1155"/>
                    </a:lnTo>
                    <a:lnTo>
                      <a:pt x="494" y="1156"/>
                    </a:lnTo>
                    <a:lnTo>
                      <a:pt x="495" y="1157"/>
                    </a:lnTo>
                    <a:lnTo>
                      <a:pt x="495" y="1159"/>
                    </a:lnTo>
                    <a:lnTo>
                      <a:pt x="496" y="1157"/>
                    </a:lnTo>
                    <a:lnTo>
                      <a:pt x="496" y="1156"/>
                    </a:lnTo>
                    <a:lnTo>
                      <a:pt x="497" y="1156"/>
                    </a:lnTo>
                    <a:lnTo>
                      <a:pt x="498" y="1162"/>
                    </a:lnTo>
                    <a:lnTo>
                      <a:pt x="497" y="1164"/>
                    </a:lnTo>
                    <a:lnTo>
                      <a:pt x="497" y="1165"/>
                    </a:lnTo>
                    <a:lnTo>
                      <a:pt x="496" y="1165"/>
                    </a:lnTo>
                    <a:lnTo>
                      <a:pt x="495" y="1162"/>
                    </a:lnTo>
                    <a:lnTo>
                      <a:pt x="495" y="1162"/>
                    </a:lnTo>
                    <a:lnTo>
                      <a:pt x="491" y="1159"/>
                    </a:lnTo>
                    <a:lnTo>
                      <a:pt x="490" y="1157"/>
                    </a:lnTo>
                    <a:lnTo>
                      <a:pt x="487" y="1154"/>
                    </a:lnTo>
                    <a:lnTo>
                      <a:pt x="486" y="1151"/>
                    </a:lnTo>
                    <a:lnTo>
                      <a:pt x="485" y="1153"/>
                    </a:lnTo>
                    <a:lnTo>
                      <a:pt x="486" y="1156"/>
                    </a:lnTo>
                    <a:lnTo>
                      <a:pt x="487" y="1156"/>
                    </a:lnTo>
                    <a:lnTo>
                      <a:pt x="489" y="1159"/>
                    </a:lnTo>
                    <a:lnTo>
                      <a:pt x="489" y="1159"/>
                    </a:lnTo>
                    <a:lnTo>
                      <a:pt x="487" y="1162"/>
                    </a:lnTo>
                    <a:lnTo>
                      <a:pt x="486" y="1167"/>
                    </a:lnTo>
                    <a:lnTo>
                      <a:pt x="485" y="1170"/>
                    </a:lnTo>
                    <a:lnTo>
                      <a:pt x="485" y="1170"/>
                    </a:lnTo>
                    <a:lnTo>
                      <a:pt x="484" y="1171"/>
                    </a:lnTo>
                    <a:lnTo>
                      <a:pt x="477" y="1174"/>
                    </a:lnTo>
                    <a:lnTo>
                      <a:pt x="476" y="1174"/>
                    </a:lnTo>
                    <a:lnTo>
                      <a:pt x="475" y="1175"/>
                    </a:lnTo>
                    <a:lnTo>
                      <a:pt x="475" y="1179"/>
                    </a:lnTo>
                    <a:lnTo>
                      <a:pt x="479" y="1179"/>
                    </a:lnTo>
                    <a:lnTo>
                      <a:pt x="479" y="1179"/>
                    </a:lnTo>
                    <a:lnTo>
                      <a:pt x="479" y="1177"/>
                    </a:lnTo>
                    <a:lnTo>
                      <a:pt x="477" y="1176"/>
                    </a:lnTo>
                    <a:lnTo>
                      <a:pt x="477" y="1176"/>
                    </a:lnTo>
                    <a:lnTo>
                      <a:pt x="479" y="1175"/>
                    </a:lnTo>
                    <a:lnTo>
                      <a:pt x="481" y="1174"/>
                    </a:lnTo>
                    <a:lnTo>
                      <a:pt x="487" y="1170"/>
                    </a:lnTo>
                    <a:lnTo>
                      <a:pt x="487" y="1170"/>
                    </a:lnTo>
                    <a:lnTo>
                      <a:pt x="491" y="1170"/>
                    </a:lnTo>
                    <a:lnTo>
                      <a:pt x="495" y="1170"/>
                    </a:lnTo>
                    <a:lnTo>
                      <a:pt x="497" y="1171"/>
                    </a:lnTo>
                    <a:lnTo>
                      <a:pt x="498" y="1172"/>
                    </a:lnTo>
                    <a:lnTo>
                      <a:pt x="500" y="1172"/>
                    </a:lnTo>
                    <a:lnTo>
                      <a:pt x="500" y="1174"/>
                    </a:lnTo>
                    <a:lnTo>
                      <a:pt x="498" y="1176"/>
                    </a:lnTo>
                    <a:lnTo>
                      <a:pt x="497" y="1177"/>
                    </a:lnTo>
                    <a:lnTo>
                      <a:pt x="496" y="1179"/>
                    </a:lnTo>
                    <a:lnTo>
                      <a:pt x="494" y="1179"/>
                    </a:lnTo>
                    <a:lnTo>
                      <a:pt x="492" y="1177"/>
                    </a:lnTo>
                    <a:lnTo>
                      <a:pt x="491" y="1177"/>
                    </a:lnTo>
                    <a:lnTo>
                      <a:pt x="489" y="1179"/>
                    </a:lnTo>
                    <a:lnTo>
                      <a:pt x="487" y="1179"/>
                    </a:lnTo>
                    <a:lnTo>
                      <a:pt x="486" y="1180"/>
                    </a:lnTo>
                    <a:lnTo>
                      <a:pt x="482" y="1181"/>
                    </a:lnTo>
                    <a:lnTo>
                      <a:pt x="482" y="1182"/>
                    </a:lnTo>
                    <a:lnTo>
                      <a:pt x="480" y="1182"/>
                    </a:lnTo>
                    <a:lnTo>
                      <a:pt x="479" y="1184"/>
                    </a:lnTo>
                    <a:lnTo>
                      <a:pt x="479" y="1185"/>
                    </a:lnTo>
                    <a:lnTo>
                      <a:pt x="477" y="1185"/>
                    </a:lnTo>
                    <a:lnTo>
                      <a:pt x="476" y="1187"/>
                    </a:lnTo>
                    <a:lnTo>
                      <a:pt x="476" y="1187"/>
                    </a:lnTo>
                    <a:lnTo>
                      <a:pt x="479" y="1189"/>
                    </a:lnTo>
                    <a:lnTo>
                      <a:pt x="479" y="1189"/>
                    </a:lnTo>
                    <a:lnTo>
                      <a:pt x="477" y="1192"/>
                    </a:lnTo>
                    <a:lnTo>
                      <a:pt x="476" y="1192"/>
                    </a:lnTo>
                    <a:lnTo>
                      <a:pt x="476" y="1191"/>
                    </a:lnTo>
                    <a:lnTo>
                      <a:pt x="475" y="1189"/>
                    </a:lnTo>
                    <a:lnTo>
                      <a:pt x="472" y="1189"/>
                    </a:lnTo>
                    <a:lnTo>
                      <a:pt x="472" y="1190"/>
                    </a:lnTo>
                    <a:lnTo>
                      <a:pt x="474" y="1191"/>
                    </a:lnTo>
                    <a:lnTo>
                      <a:pt x="476" y="1194"/>
                    </a:lnTo>
                    <a:lnTo>
                      <a:pt x="476" y="1195"/>
                    </a:lnTo>
                    <a:lnTo>
                      <a:pt x="475" y="1196"/>
                    </a:lnTo>
                    <a:lnTo>
                      <a:pt x="475" y="1196"/>
                    </a:lnTo>
                    <a:lnTo>
                      <a:pt x="472" y="1200"/>
                    </a:lnTo>
                    <a:lnTo>
                      <a:pt x="467" y="1202"/>
                    </a:lnTo>
                    <a:lnTo>
                      <a:pt x="461" y="1208"/>
                    </a:lnTo>
                    <a:lnTo>
                      <a:pt x="459" y="1212"/>
                    </a:lnTo>
                    <a:lnTo>
                      <a:pt x="459" y="1213"/>
                    </a:lnTo>
                    <a:lnTo>
                      <a:pt x="457" y="1215"/>
                    </a:lnTo>
                    <a:lnTo>
                      <a:pt x="456" y="1215"/>
                    </a:lnTo>
                    <a:lnTo>
                      <a:pt x="455" y="1213"/>
                    </a:lnTo>
                    <a:lnTo>
                      <a:pt x="452" y="1212"/>
                    </a:lnTo>
                    <a:lnTo>
                      <a:pt x="451" y="1212"/>
                    </a:lnTo>
                    <a:lnTo>
                      <a:pt x="451" y="1215"/>
                    </a:lnTo>
                    <a:lnTo>
                      <a:pt x="452" y="1215"/>
                    </a:lnTo>
                    <a:lnTo>
                      <a:pt x="454" y="1216"/>
                    </a:lnTo>
                    <a:lnTo>
                      <a:pt x="452" y="1218"/>
                    </a:lnTo>
                    <a:lnTo>
                      <a:pt x="452" y="1220"/>
                    </a:lnTo>
                    <a:lnTo>
                      <a:pt x="454" y="1220"/>
                    </a:lnTo>
                    <a:lnTo>
                      <a:pt x="457" y="1221"/>
                    </a:lnTo>
                    <a:lnTo>
                      <a:pt x="457" y="1222"/>
                    </a:lnTo>
                    <a:lnTo>
                      <a:pt x="456" y="1222"/>
                    </a:lnTo>
                    <a:lnTo>
                      <a:pt x="454" y="1223"/>
                    </a:lnTo>
                    <a:lnTo>
                      <a:pt x="449" y="1223"/>
                    </a:lnTo>
                    <a:lnTo>
                      <a:pt x="448" y="1223"/>
                    </a:lnTo>
                    <a:lnTo>
                      <a:pt x="448" y="1225"/>
                    </a:lnTo>
                    <a:lnTo>
                      <a:pt x="450" y="1225"/>
                    </a:lnTo>
                    <a:lnTo>
                      <a:pt x="451" y="1226"/>
                    </a:lnTo>
                    <a:lnTo>
                      <a:pt x="451" y="1226"/>
                    </a:lnTo>
                    <a:lnTo>
                      <a:pt x="450" y="1227"/>
                    </a:lnTo>
                    <a:lnTo>
                      <a:pt x="449" y="1228"/>
                    </a:lnTo>
                    <a:lnTo>
                      <a:pt x="448" y="1230"/>
                    </a:lnTo>
                    <a:lnTo>
                      <a:pt x="448" y="1230"/>
                    </a:lnTo>
                    <a:lnTo>
                      <a:pt x="446" y="1231"/>
                    </a:lnTo>
                    <a:lnTo>
                      <a:pt x="445" y="1231"/>
                    </a:lnTo>
                    <a:lnTo>
                      <a:pt x="440" y="1231"/>
                    </a:lnTo>
                    <a:lnTo>
                      <a:pt x="440" y="1232"/>
                    </a:lnTo>
                    <a:lnTo>
                      <a:pt x="439" y="1233"/>
                    </a:lnTo>
                    <a:lnTo>
                      <a:pt x="439" y="1233"/>
                    </a:lnTo>
                    <a:lnTo>
                      <a:pt x="436" y="1233"/>
                    </a:lnTo>
                    <a:lnTo>
                      <a:pt x="436" y="1232"/>
                    </a:lnTo>
                    <a:lnTo>
                      <a:pt x="436" y="1231"/>
                    </a:lnTo>
                    <a:lnTo>
                      <a:pt x="435" y="1230"/>
                    </a:lnTo>
                    <a:lnTo>
                      <a:pt x="434" y="1230"/>
                    </a:lnTo>
                    <a:lnTo>
                      <a:pt x="434" y="1230"/>
                    </a:lnTo>
                    <a:lnTo>
                      <a:pt x="435" y="1231"/>
                    </a:lnTo>
                    <a:lnTo>
                      <a:pt x="435" y="1232"/>
                    </a:lnTo>
                    <a:lnTo>
                      <a:pt x="434" y="1233"/>
                    </a:lnTo>
                    <a:lnTo>
                      <a:pt x="433" y="1233"/>
                    </a:lnTo>
                    <a:lnTo>
                      <a:pt x="431" y="1232"/>
                    </a:lnTo>
                    <a:lnTo>
                      <a:pt x="430" y="1232"/>
                    </a:lnTo>
                    <a:lnTo>
                      <a:pt x="425" y="1235"/>
                    </a:lnTo>
                    <a:lnTo>
                      <a:pt x="419" y="1240"/>
                    </a:lnTo>
                    <a:lnTo>
                      <a:pt x="419" y="1241"/>
                    </a:lnTo>
                    <a:lnTo>
                      <a:pt x="415" y="1242"/>
                    </a:lnTo>
                    <a:lnTo>
                      <a:pt x="415" y="1243"/>
                    </a:lnTo>
                    <a:lnTo>
                      <a:pt x="416" y="1251"/>
                    </a:lnTo>
                    <a:lnTo>
                      <a:pt x="408" y="1253"/>
                    </a:lnTo>
                    <a:lnTo>
                      <a:pt x="409" y="1254"/>
                    </a:lnTo>
                    <a:lnTo>
                      <a:pt x="408" y="1258"/>
                    </a:lnTo>
                    <a:lnTo>
                      <a:pt x="401" y="1262"/>
                    </a:lnTo>
                    <a:lnTo>
                      <a:pt x="399" y="1262"/>
                    </a:lnTo>
                    <a:lnTo>
                      <a:pt x="395" y="1261"/>
                    </a:lnTo>
                    <a:lnTo>
                      <a:pt x="394" y="1261"/>
                    </a:lnTo>
                    <a:lnTo>
                      <a:pt x="393" y="1262"/>
                    </a:lnTo>
                    <a:lnTo>
                      <a:pt x="398" y="1268"/>
                    </a:lnTo>
                    <a:lnTo>
                      <a:pt x="398" y="1272"/>
                    </a:lnTo>
                    <a:lnTo>
                      <a:pt x="398" y="1273"/>
                    </a:lnTo>
                    <a:lnTo>
                      <a:pt x="395" y="1273"/>
                    </a:lnTo>
                    <a:lnTo>
                      <a:pt x="390" y="1269"/>
                    </a:lnTo>
                    <a:lnTo>
                      <a:pt x="388" y="1269"/>
                    </a:lnTo>
                    <a:lnTo>
                      <a:pt x="383" y="1269"/>
                    </a:lnTo>
                    <a:lnTo>
                      <a:pt x="383" y="1272"/>
                    </a:lnTo>
                    <a:lnTo>
                      <a:pt x="382" y="1276"/>
                    </a:lnTo>
                    <a:lnTo>
                      <a:pt x="380" y="1276"/>
                    </a:lnTo>
                    <a:lnTo>
                      <a:pt x="378" y="1277"/>
                    </a:lnTo>
                    <a:lnTo>
                      <a:pt x="375" y="1276"/>
                    </a:lnTo>
                    <a:lnTo>
                      <a:pt x="369" y="1277"/>
                    </a:lnTo>
                    <a:lnTo>
                      <a:pt x="362" y="1276"/>
                    </a:lnTo>
                    <a:lnTo>
                      <a:pt x="355" y="1276"/>
                    </a:lnTo>
                    <a:lnTo>
                      <a:pt x="353" y="1276"/>
                    </a:lnTo>
                    <a:lnTo>
                      <a:pt x="349" y="1274"/>
                    </a:lnTo>
                    <a:lnTo>
                      <a:pt x="346" y="1274"/>
                    </a:lnTo>
                    <a:lnTo>
                      <a:pt x="341" y="1276"/>
                    </a:lnTo>
                    <a:lnTo>
                      <a:pt x="339" y="1277"/>
                    </a:lnTo>
                    <a:lnTo>
                      <a:pt x="341" y="1278"/>
                    </a:lnTo>
                    <a:lnTo>
                      <a:pt x="344" y="1278"/>
                    </a:lnTo>
                    <a:lnTo>
                      <a:pt x="347" y="1279"/>
                    </a:lnTo>
                    <a:lnTo>
                      <a:pt x="348" y="1279"/>
                    </a:lnTo>
                    <a:lnTo>
                      <a:pt x="353" y="1278"/>
                    </a:lnTo>
                    <a:lnTo>
                      <a:pt x="357" y="1279"/>
                    </a:lnTo>
                    <a:lnTo>
                      <a:pt x="358" y="1279"/>
                    </a:lnTo>
                    <a:lnTo>
                      <a:pt x="367" y="1282"/>
                    </a:lnTo>
                    <a:lnTo>
                      <a:pt x="373" y="1284"/>
                    </a:lnTo>
                    <a:lnTo>
                      <a:pt x="379" y="1288"/>
                    </a:lnTo>
                    <a:lnTo>
                      <a:pt x="379" y="1293"/>
                    </a:lnTo>
                    <a:lnTo>
                      <a:pt x="378" y="1297"/>
                    </a:lnTo>
                    <a:lnTo>
                      <a:pt x="377" y="1298"/>
                    </a:lnTo>
                    <a:lnTo>
                      <a:pt x="374" y="1299"/>
                    </a:lnTo>
                    <a:lnTo>
                      <a:pt x="372" y="1300"/>
                    </a:lnTo>
                    <a:lnTo>
                      <a:pt x="367" y="1300"/>
                    </a:lnTo>
                    <a:lnTo>
                      <a:pt x="353" y="1298"/>
                    </a:lnTo>
                    <a:lnTo>
                      <a:pt x="354" y="1300"/>
                    </a:lnTo>
                    <a:lnTo>
                      <a:pt x="355" y="1302"/>
                    </a:lnTo>
                    <a:lnTo>
                      <a:pt x="360" y="1305"/>
                    </a:lnTo>
                    <a:lnTo>
                      <a:pt x="367" y="1308"/>
                    </a:lnTo>
                    <a:lnTo>
                      <a:pt x="369" y="1310"/>
                    </a:lnTo>
                    <a:lnTo>
                      <a:pt x="369" y="1310"/>
                    </a:lnTo>
                    <a:lnTo>
                      <a:pt x="369" y="1312"/>
                    </a:lnTo>
                    <a:lnTo>
                      <a:pt x="365" y="1313"/>
                    </a:lnTo>
                    <a:lnTo>
                      <a:pt x="364" y="1313"/>
                    </a:lnTo>
                    <a:lnTo>
                      <a:pt x="365" y="1317"/>
                    </a:lnTo>
                    <a:lnTo>
                      <a:pt x="365" y="1318"/>
                    </a:lnTo>
                    <a:lnTo>
                      <a:pt x="369" y="1317"/>
                    </a:lnTo>
                    <a:lnTo>
                      <a:pt x="373" y="1318"/>
                    </a:lnTo>
                    <a:lnTo>
                      <a:pt x="373" y="1319"/>
                    </a:lnTo>
                    <a:lnTo>
                      <a:pt x="370" y="1323"/>
                    </a:lnTo>
                    <a:lnTo>
                      <a:pt x="370" y="1324"/>
                    </a:lnTo>
                    <a:lnTo>
                      <a:pt x="375" y="1330"/>
                    </a:lnTo>
                    <a:lnTo>
                      <a:pt x="375" y="1332"/>
                    </a:lnTo>
                    <a:lnTo>
                      <a:pt x="374" y="1336"/>
                    </a:lnTo>
                    <a:lnTo>
                      <a:pt x="370" y="1336"/>
                    </a:lnTo>
                    <a:lnTo>
                      <a:pt x="370" y="1335"/>
                    </a:lnTo>
                    <a:lnTo>
                      <a:pt x="367" y="1330"/>
                    </a:lnTo>
                    <a:lnTo>
                      <a:pt x="365" y="1330"/>
                    </a:lnTo>
                    <a:lnTo>
                      <a:pt x="364" y="1330"/>
                    </a:lnTo>
                    <a:lnTo>
                      <a:pt x="363" y="1332"/>
                    </a:lnTo>
                    <a:lnTo>
                      <a:pt x="363" y="1332"/>
                    </a:lnTo>
                    <a:lnTo>
                      <a:pt x="364" y="1336"/>
                    </a:lnTo>
                    <a:lnTo>
                      <a:pt x="368" y="1339"/>
                    </a:lnTo>
                    <a:lnTo>
                      <a:pt x="370" y="1341"/>
                    </a:lnTo>
                    <a:lnTo>
                      <a:pt x="372" y="1348"/>
                    </a:lnTo>
                    <a:lnTo>
                      <a:pt x="372" y="1350"/>
                    </a:lnTo>
                    <a:lnTo>
                      <a:pt x="370" y="1353"/>
                    </a:lnTo>
                    <a:lnTo>
                      <a:pt x="364" y="1351"/>
                    </a:lnTo>
                    <a:lnTo>
                      <a:pt x="363" y="1354"/>
                    </a:lnTo>
                    <a:lnTo>
                      <a:pt x="364" y="1356"/>
                    </a:lnTo>
                    <a:lnTo>
                      <a:pt x="365" y="1358"/>
                    </a:lnTo>
                    <a:lnTo>
                      <a:pt x="368" y="1359"/>
                    </a:lnTo>
                    <a:lnTo>
                      <a:pt x="372" y="1359"/>
                    </a:lnTo>
                    <a:lnTo>
                      <a:pt x="373" y="1360"/>
                    </a:lnTo>
                    <a:lnTo>
                      <a:pt x="374" y="1363"/>
                    </a:lnTo>
                    <a:lnTo>
                      <a:pt x="375" y="1366"/>
                    </a:lnTo>
                    <a:lnTo>
                      <a:pt x="372" y="1369"/>
                    </a:lnTo>
                    <a:lnTo>
                      <a:pt x="370" y="1369"/>
                    </a:lnTo>
                    <a:lnTo>
                      <a:pt x="367" y="1368"/>
                    </a:lnTo>
                    <a:lnTo>
                      <a:pt x="365" y="1364"/>
                    </a:lnTo>
                    <a:lnTo>
                      <a:pt x="364" y="1363"/>
                    </a:lnTo>
                    <a:lnTo>
                      <a:pt x="360" y="1361"/>
                    </a:lnTo>
                    <a:lnTo>
                      <a:pt x="359" y="1361"/>
                    </a:lnTo>
                    <a:lnTo>
                      <a:pt x="360" y="1368"/>
                    </a:lnTo>
                    <a:lnTo>
                      <a:pt x="358" y="1371"/>
                    </a:lnTo>
                    <a:lnTo>
                      <a:pt x="359" y="1373"/>
                    </a:lnTo>
                    <a:lnTo>
                      <a:pt x="365" y="1379"/>
                    </a:lnTo>
                    <a:lnTo>
                      <a:pt x="370" y="1387"/>
                    </a:lnTo>
                    <a:lnTo>
                      <a:pt x="370" y="1390"/>
                    </a:lnTo>
                    <a:lnTo>
                      <a:pt x="369" y="1391"/>
                    </a:lnTo>
                    <a:lnTo>
                      <a:pt x="360" y="1389"/>
                    </a:lnTo>
                    <a:lnTo>
                      <a:pt x="360" y="1390"/>
                    </a:lnTo>
                    <a:lnTo>
                      <a:pt x="364" y="1396"/>
                    </a:lnTo>
                    <a:lnTo>
                      <a:pt x="364" y="1397"/>
                    </a:lnTo>
                    <a:lnTo>
                      <a:pt x="363" y="1401"/>
                    </a:lnTo>
                    <a:lnTo>
                      <a:pt x="362" y="1402"/>
                    </a:lnTo>
                    <a:lnTo>
                      <a:pt x="359" y="1404"/>
                    </a:lnTo>
                    <a:lnTo>
                      <a:pt x="358" y="1406"/>
                    </a:lnTo>
                    <a:lnTo>
                      <a:pt x="365" y="1412"/>
                    </a:lnTo>
                    <a:lnTo>
                      <a:pt x="370" y="1426"/>
                    </a:lnTo>
                    <a:lnTo>
                      <a:pt x="368" y="1430"/>
                    </a:lnTo>
                    <a:lnTo>
                      <a:pt x="363" y="1435"/>
                    </a:lnTo>
                    <a:lnTo>
                      <a:pt x="359" y="1438"/>
                    </a:lnTo>
                    <a:lnTo>
                      <a:pt x="359" y="1442"/>
                    </a:lnTo>
                    <a:lnTo>
                      <a:pt x="358" y="1446"/>
                    </a:lnTo>
                    <a:lnTo>
                      <a:pt x="358" y="1450"/>
                    </a:lnTo>
                    <a:lnTo>
                      <a:pt x="359" y="1453"/>
                    </a:lnTo>
                    <a:lnTo>
                      <a:pt x="359" y="1456"/>
                    </a:lnTo>
                    <a:lnTo>
                      <a:pt x="363" y="1463"/>
                    </a:lnTo>
                    <a:lnTo>
                      <a:pt x="364" y="1470"/>
                    </a:lnTo>
                    <a:lnTo>
                      <a:pt x="364" y="1471"/>
                    </a:lnTo>
                    <a:lnTo>
                      <a:pt x="360" y="1474"/>
                    </a:lnTo>
                    <a:lnTo>
                      <a:pt x="359" y="1476"/>
                    </a:lnTo>
                    <a:lnTo>
                      <a:pt x="358" y="1479"/>
                    </a:lnTo>
                    <a:lnTo>
                      <a:pt x="357" y="1489"/>
                    </a:lnTo>
                    <a:lnTo>
                      <a:pt x="358" y="1503"/>
                    </a:lnTo>
                    <a:lnTo>
                      <a:pt x="360" y="1504"/>
                    </a:lnTo>
                    <a:lnTo>
                      <a:pt x="362" y="1506"/>
                    </a:lnTo>
                    <a:lnTo>
                      <a:pt x="362" y="1507"/>
                    </a:lnTo>
                    <a:lnTo>
                      <a:pt x="355" y="1508"/>
                    </a:lnTo>
                    <a:lnTo>
                      <a:pt x="355" y="1512"/>
                    </a:lnTo>
                    <a:lnTo>
                      <a:pt x="357" y="1516"/>
                    </a:lnTo>
                    <a:lnTo>
                      <a:pt x="357" y="1518"/>
                    </a:lnTo>
                    <a:lnTo>
                      <a:pt x="355" y="1519"/>
                    </a:lnTo>
                    <a:lnTo>
                      <a:pt x="355" y="1519"/>
                    </a:lnTo>
                    <a:lnTo>
                      <a:pt x="351" y="1520"/>
                    </a:lnTo>
                    <a:lnTo>
                      <a:pt x="348" y="1522"/>
                    </a:lnTo>
                    <a:lnTo>
                      <a:pt x="346" y="1525"/>
                    </a:lnTo>
                    <a:lnTo>
                      <a:pt x="346" y="1527"/>
                    </a:lnTo>
                    <a:lnTo>
                      <a:pt x="342" y="1539"/>
                    </a:lnTo>
                    <a:lnTo>
                      <a:pt x="337" y="1553"/>
                    </a:lnTo>
                    <a:lnTo>
                      <a:pt x="334" y="1560"/>
                    </a:lnTo>
                    <a:lnTo>
                      <a:pt x="334" y="1564"/>
                    </a:lnTo>
                    <a:lnTo>
                      <a:pt x="334" y="1570"/>
                    </a:lnTo>
                    <a:lnTo>
                      <a:pt x="326" y="1588"/>
                    </a:lnTo>
                    <a:lnTo>
                      <a:pt x="322" y="1594"/>
                    </a:lnTo>
                    <a:lnTo>
                      <a:pt x="321" y="1594"/>
                    </a:lnTo>
                    <a:lnTo>
                      <a:pt x="319" y="1593"/>
                    </a:lnTo>
                    <a:lnTo>
                      <a:pt x="318" y="1591"/>
                    </a:lnTo>
                    <a:lnTo>
                      <a:pt x="318" y="1586"/>
                    </a:lnTo>
                    <a:lnTo>
                      <a:pt x="317" y="1584"/>
                    </a:lnTo>
                    <a:lnTo>
                      <a:pt x="314" y="1584"/>
                    </a:lnTo>
                    <a:lnTo>
                      <a:pt x="311" y="1584"/>
                    </a:lnTo>
                    <a:lnTo>
                      <a:pt x="303" y="1580"/>
                    </a:lnTo>
                    <a:lnTo>
                      <a:pt x="296" y="1583"/>
                    </a:lnTo>
                    <a:lnTo>
                      <a:pt x="293" y="1581"/>
                    </a:lnTo>
                    <a:lnTo>
                      <a:pt x="291" y="1581"/>
                    </a:lnTo>
                    <a:lnTo>
                      <a:pt x="290" y="1583"/>
                    </a:lnTo>
                    <a:lnTo>
                      <a:pt x="286" y="1586"/>
                    </a:lnTo>
                    <a:lnTo>
                      <a:pt x="283" y="1585"/>
                    </a:lnTo>
                    <a:lnTo>
                      <a:pt x="283" y="1583"/>
                    </a:lnTo>
                    <a:lnTo>
                      <a:pt x="281" y="1583"/>
                    </a:lnTo>
                    <a:lnTo>
                      <a:pt x="276" y="1585"/>
                    </a:lnTo>
                    <a:lnTo>
                      <a:pt x="273" y="1585"/>
                    </a:lnTo>
                    <a:lnTo>
                      <a:pt x="272" y="1584"/>
                    </a:lnTo>
                    <a:lnTo>
                      <a:pt x="268" y="1585"/>
                    </a:lnTo>
                    <a:lnTo>
                      <a:pt x="268" y="1585"/>
                    </a:lnTo>
                    <a:lnTo>
                      <a:pt x="267" y="1583"/>
                    </a:lnTo>
                    <a:lnTo>
                      <a:pt x="263" y="1583"/>
                    </a:lnTo>
                    <a:lnTo>
                      <a:pt x="261" y="1584"/>
                    </a:lnTo>
                    <a:lnTo>
                      <a:pt x="257" y="1584"/>
                    </a:lnTo>
                    <a:lnTo>
                      <a:pt x="251" y="1584"/>
                    </a:lnTo>
                    <a:lnTo>
                      <a:pt x="246" y="1584"/>
                    </a:lnTo>
                    <a:lnTo>
                      <a:pt x="244" y="1586"/>
                    </a:lnTo>
                    <a:lnTo>
                      <a:pt x="242" y="1586"/>
                    </a:lnTo>
                    <a:lnTo>
                      <a:pt x="242" y="1588"/>
                    </a:lnTo>
                    <a:lnTo>
                      <a:pt x="242" y="1594"/>
                    </a:lnTo>
                    <a:lnTo>
                      <a:pt x="242" y="1596"/>
                    </a:lnTo>
                    <a:lnTo>
                      <a:pt x="245" y="1603"/>
                    </a:lnTo>
                    <a:lnTo>
                      <a:pt x="244" y="1604"/>
                    </a:lnTo>
                    <a:lnTo>
                      <a:pt x="245" y="1605"/>
                    </a:lnTo>
                    <a:lnTo>
                      <a:pt x="240" y="1605"/>
                    </a:lnTo>
                    <a:lnTo>
                      <a:pt x="230" y="1603"/>
                    </a:lnTo>
                    <a:lnTo>
                      <a:pt x="229" y="1601"/>
                    </a:lnTo>
                    <a:lnTo>
                      <a:pt x="226" y="1603"/>
                    </a:lnTo>
                    <a:lnTo>
                      <a:pt x="225" y="1604"/>
                    </a:lnTo>
                    <a:lnTo>
                      <a:pt x="214" y="1616"/>
                    </a:lnTo>
                    <a:lnTo>
                      <a:pt x="210" y="1620"/>
                    </a:lnTo>
                    <a:lnTo>
                      <a:pt x="208" y="1626"/>
                    </a:lnTo>
                    <a:lnTo>
                      <a:pt x="205" y="1630"/>
                    </a:lnTo>
                    <a:lnTo>
                      <a:pt x="205" y="1635"/>
                    </a:lnTo>
                    <a:lnTo>
                      <a:pt x="206" y="1640"/>
                    </a:lnTo>
                    <a:lnTo>
                      <a:pt x="210" y="1647"/>
                    </a:lnTo>
                    <a:lnTo>
                      <a:pt x="212" y="1653"/>
                    </a:lnTo>
                    <a:lnTo>
                      <a:pt x="215" y="1657"/>
                    </a:lnTo>
                    <a:lnTo>
                      <a:pt x="216" y="1658"/>
                    </a:lnTo>
                    <a:lnTo>
                      <a:pt x="216" y="1667"/>
                    </a:lnTo>
                    <a:lnTo>
                      <a:pt x="216" y="1670"/>
                    </a:lnTo>
                    <a:lnTo>
                      <a:pt x="214" y="1677"/>
                    </a:lnTo>
                    <a:lnTo>
                      <a:pt x="208" y="1685"/>
                    </a:lnTo>
                    <a:lnTo>
                      <a:pt x="204" y="1685"/>
                    </a:lnTo>
                    <a:lnTo>
                      <a:pt x="201" y="1686"/>
                    </a:lnTo>
                    <a:lnTo>
                      <a:pt x="200" y="1685"/>
                    </a:lnTo>
                    <a:lnTo>
                      <a:pt x="199" y="1685"/>
                    </a:lnTo>
                    <a:lnTo>
                      <a:pt x="191" y="1682"/>
                    </a:lnTo>
                    <a:lnTo>
                      <a:pt x="189" y="1681"/>
                    </a:lnTo>
                    <a:lnTo>
                      <a:pt x="183" y="1680"/>
                    </a:lnTo>
                    <a:lnTo>
                      <a:pt x="176" y="1681"/>
                    </a:lnTo>
                    <a:lnTo>
                      <a:pt x="171" y="1682"/>
                    </a:lnTo>
                    <a:lnTo>
                      <a:pt x="165" y="1685"/>
                    </a:lnTo>
                    <a:lnTo>
                      <a:pt x="158" y="1688"/>
                    </a:lnTo>
                    <a:lnTo>
                      <a:pt x="149" y="1692"/>
                    </a:lnTo>
                    <a:lnTo>
                      <a:pt x="144" y="1693"/>
                    </a:lnTo>
                    <a:lnTo>
                      <a:pt x="142" y="1693"/>
                    </a:lnTo>
                    <a:lnTo>
                      <a:pt x="127" y="1690"/>
                    </a:lnTo>
                    <a:lnTo>
                      <a:pt x="122" y="1688"/>
                    </a:lnTo>
                    <a:lnTo>
                      <a:pt x="118" y="1687"/>
                    </a:lnTo>
                    <a:lnTo>
                      <a:pt x="112" y="1687"/>
                    </a:lnTo>
                    <a:lnTo>
                      <a:pt x="111" y="1686"/>
                    </a:lnTo>
                    <a:lnTo>
                      <a:pt x="109" y="1685"/>
                    </a:lnTo>
                    <a:lnTo>
                      <a:pt x="111" y="1682"/>
                    </a:lnTo>
                    <a:lnTo>
                      <a:pt x="117" y="1681"/>
                    </a:lnTo>
                    <a:lnTo>
                      <a:pt x="117" y="1681"/>
                    </a:lnTo>
                    <a:lnTo>
                      <a:pt x="118" y="1680"/>
                    </a:lnTo>
                    <a:lnTo>
                      <a:pt x="119" y="1677"/>
                    </a:lnTo>
                    <a:lnTo>
                      <a:pt x="117" y="1672"/>
                    </a:lnTo>
                    <a:lnTo>
                      <a:pt x="117" y="1663"/>
                    </a:lnTo>
                    <a:lnTo>
                      <a:pt x="119" y="1660"/>
                    </a:lnTo>
                    <a:lnTo>
                      <a:pt x="124" y="1655"/>
                    </a:lnTo>
                    <a:lnTo>
                      <a:pt x="124" y="1655"/>
                    </a:lnTo>
                    <a:lnTo>
                      <a:pt x="125" y="1653"/>
                    </a:lnTo>
                    <a:lnTo>
                      <a:pt x="125" y="1651"/>
                    </a:lnTo>
                    <a:lnTo>
                      <a:pt x="124" y="1649"/>
                    </a:lnTo>
                    <a:lnTo>
                      <a:pt x="119" y="1642"/>
                    </a:lnTo>
                    <a:lnTo>
                      <a:pt x="117" y="1641"/>
                    </a:lnTo>
                    <a:lnTo>
                      <a:pt x="117" y="1640"/>
                    </a:lnTo>
                    <a:lnTo>
                      <a:pt x="116" y="1632"/>
                    </a:lnTo>
                    <a:lnTo>
                      <a:pt x="114" y="1629"/>
                    </a:lnTo>
                    <a:lnTo>
                      <a:pt x="107" y="1622"/>
                    </a:lnTo>
                    <a:lnTo>
                      <a:pt x="103" y="1614"/>
                    </a:lnTo>
                    <a:lnTo>
                      <a:pt x="102" y="1611"/>
                    </a:lnTo>
                    <a:lnTo>
                      <a:pt x="101" y="1610"/>
                    </a:lnTo>
                    <a:lnTo>
                      <a:pt x="97" y="1600"/>
                    </a:lnTo>
                    <a:lnTo>
                      <a:pt x="94" y="1596"/>
                    </a:lnTo>
                    <a:lnTo>
                      <a:pt x="92" y="1589"/>
                    </a:lnTo>
                    <a:lnTo>
                      <a:pt x="87" y="1575"/>
                    </a:lnTo>
                    <a:lnTo>
                      <a:pt x="84" y="1573"/>
                    </a:lnTo>
                    <a:lnTo>
                      <a:pt x="84" y="1571"/>
                    </a:lnTo>
                    <a:lnTo>
                      <a:pt x="88" y="1573"/>
                    </a:lnTo>
                    <a:lnTo>
                      <a:pt x="93" y="1575"/>
                    </a:lnTo>
                    <a:lnTo>
                      <a:pt x="104" y="1580"/>
                    </a:lnTo>
                    <a:lnTo>
                      <a:pt x="108" y="1580"/>
                    </a:lnTo>
                    <a:lnTo>
                      <a:pt x="109" y="1580"/>
                    </a:lnTo>
                    <a:lnTo>
                      <a:pt x="111" y="1578"/>
                    </a:lnTo>
                    <a:lnTo>
                      <a:pt x="109" y="1575"/>
                    </a:lnTo>
                    <a:lnTo>
                      <a:pt x="104" y="1570"/>
                    </a:lnTo>
                    <a:lnTo>
                      <a:pt x="102" y="1566"/>
                    </a:lnTo>
                    <a:lnTo>
                      <a:pt x="99" y="1564"/>
                    </a:lnTo>
                    <a:lnTo>
                      <a:pt x="96" y="1562"/>
                    </a:lnTo>
                    <a:lnTo>
                      <a:pt x="94" y="1558"/>
                    </a:lnTo>
                    <a:lnTo>
                      <a:pt x="96" y="1555"/>
                    </a:lnTo>
                    <a:lnTo>
                      <a:pt x="98" y="1552"/>
                    </a:lnTo>
                    <a:lnTo>
                      <a:pt x="113" y="1554"/>
                    </a:lnTo>
                    <a:lnTo>
                      <a:pt x="116" y="1553"/>
                    </a:lnTo>
                    <a:lnTo>
                      <a:pt x="116" y="1550"/>
                    </a:lnTo>
                    <a:lnTo>
                      <a:pt x="116" y="1538"/>
                    </a:lnTo>
                    <a:lnTo>
                      <a:pt x="114" y="1533"/>
                    </a:lnTo>
                    <a:lnTo>
                      <a:pt x="111" y="1529"/>
                    </a:lnTo>
                    <a:lnTo>
                      <a:pt x="104" y="1530"/>
                    </a:lnTo>
                    <a:lnTo>
                      <a:pt x="102" y="1529"/>
                    </a:lnTo>
                    <a:lnTo>
                      <a:pt x="91" y="1507"/>
                    </a:lnTo>
                    <a:lnTo>
                      <a:pt x="88" y="1502"/>
                    </a:lnTo>
                    <a:lnTo>
                      <a:pt x="79" y="1496"/>
                    </a:lnTo>
                    <a:lnTo>
                      <a:pt x="77" y="1494"/>
                    </a:lnTo>
                    <a:lnTo>
                      <a:pt x="76" y="1493"/>
                    </a:lnTo>
                    <a:lnTo>
                      <a:pt x="76" y="1489"/>
                    </a:lnTo>
                    <a:lnTo>
                      <a:pt x="76" y="1487"/>
                    </a:lnTo>
                    <a:lnTo>
                      <a:pt x="74" y="1483"/>
                    </a:lnTo>
                    <a:lnTo>
                      <a:pt x="73" y="1481"/>
                    </a:lnTo>
                    <a:lnTo>
                      <a:pt x="70" y="1472"/>
                    </a:lnTo>
                    <a:lnTo>
                      <a:pt x="68" y="1470"/>
                    </a:lnTo>
                    <a:lnTo>
                      <a:pt x="68" y="1467"/>
                    </a:lnTo>
                    <a:lnTo>
                      <a:pt x="65" y="1463"/>
                    </a:lnTo>
                    <a:lnTo>
                      <a:pt x="63" y="1462"/>
                    </a:lnTo>
                    <a:lnTo>
                      <a:pt x="63" y="1457"/>
                    </a:lnTo>
                    <a:lnTo>
                      <a:pt x="63" y="1457"/>
                    </a:lnTo>
                    <a:lnTo>
                      <a:pt x="61" y="1456"/>
                    </a:lnTo>
                    <a:lnTo>
                      <a:pt x="61" y="1446"/>
                    </a:lnTo>
                    <a:lnTo>
                      <a:pt x="60" y="1445"/>
                    </a:lnTo>
                    <a:lnTo>
                      <a:pt x="60" y="1436"/>
                    </a:lnTo>
                    <a:lnTo>
                      <a:pt x="57" y="1432"/>
                    </a:lnTo>
                    <a:lnTo>
                      <a:pt x="57" y="1431"/>
                    </a:lnTo>
                    <a:lnTo>
                      <a:pt x="56" y="1432"/>
                    </a:lnTo>
                    <a:lnTo>
                      <a:pt x="55" y="1436"/>
                    </a:lnTo>
                    <a:lnTo>
                      <a:pt x="52" y="1442"/>
                    </a:lnTo>
                    <a:lnTo>
                      <a:pt x="50" y="1437"/>
                    </a:lnTo>
                    <a:lnTo>
                      <a:pt x="50" y="1435"/>
                    </a:lnTo>
                    <a:lnTo>
                      <a:pt x="51" y="1426"/>
                    </a:lnTo>
                    <a:lnTo>
                      <a:pt x="50" y="1424"/>
                    </a:lnTo>
                    <a:lnTo>
                      <a:pt x="48" y="1421"/>
                    </a:lnTo>
                    <a:lnTo>
                      <a:pt x="50" y="1416"/>
                    </a:lnTo>
                    <a:lnTo>
                      <a:pt x="51" y="1414"/>
                    </a:lnTo>
                    <a:lnTo>
                      <a:pt x="50" y="1411"/>
                    </a:lnTo>
                    <a:lnTo>
                      <a:pt x="45" y="1410"/>
                    </a:lnTo>
                    <a:lnTo>
                      <a:pt x="43" y="1410"/>
                    </a:lnTo>
                    <a:lnTo>
                      <a:pt x="45" y="1406"/>
                    </a:lnTo>
                    <a:lnTo>
                      <a:pt x="47" y="1401"/>
                    </a:lnTo>
                    <a:lnTo>
                      <a:pt x="47" y="1400"/>
                    </a:lnTo>
                    <a:lnTo>
                      <a:pt x="36" y="1400"/>
                    </a:lnTo>
                    <a:lnTo>
                      <a:pt x="36" y="1399"/>
                    </a:lnTo>
                    <a:lnTo>
                      <a:pt x="45" y="1391"/>
                    </a:lnTo>
                    <a:lnTo>
                      <a:pt x="45" y="1390"/>
                    </a:lnTo>
                    <a:lnTo>
                      <a:pt x="41" y="1389"/>
                    </a:lnTo>
                    <a:lnTo>
                      <a:pt x="38" y="1389"/>
                    </a:lnTo>
                    <a:lnTo>
                      <a:pt x="36" y="1387"/>
                    </a:lnTo>
                    <a:lnTo>
                      <a:pt x="35" y="1384"/>
                    </a:lnTo>
                    <a:lnTo>
                      <a:pt x="37" y="1378"/>
                    </a:lnTo>
                    <a:lnTo>
                      <a:pt x="40" y="1369"/>
                    </a:lnTo>
                    <a:lnTo>
                      <a:pt x="41" y="1361"/>
                    </a:lnTo>
                    <a:lnTo>
                      <a:pt x="43" y="1350"/>
                    </a:lnTo>
                    <a:lnTo>
                      <a:pt x="43" y="1346"/>
                    </a:lnTo>
                    <a:lnTo>
                      <a:pt x="47" y="1338"/>
                    </a:lnTo>
                    <a:lnTo>
                      <a:pt x="46" y="1325"/>
                    </a:lnTo>
                    <a:lnTo>
                      <a:pt x="45" y="1324"/>
                    </a:lnTo>
                    <a:lnTo>
                      <a:pt x="41" y="1324"/>
                    </a:lnTo>
                    <a:lnTo>
                      <a:pt x="40" y="1323"/>
                    </a:lnTo>
                    <a:lnTo>
                      <a:pt x="36" y="1324"/>
                    </a:lnTo>
                    <a:lnTo>
                      <a:pt x="33" y="1325"/>
                    </a:lnTo>
                    <a:lnTo>
                      <a:pt x="28" y="1332"/>
                    </a:lnTo>
                    <a:lnTo>
                      <a:pt x="26" y="1333"/>
                    </a:lnTo>
                    <a:lnTo>
                      <a:pt x="23" y="1333"/>
                    </a:lnTo>
                    <a:lnTo>
                      <a:pt x="23" y="1333"/>
                    </a:lnTo>
                    <a:lnTo>
                      <a:pt x="23" y="1330"/>
                    </a:lnTo>
                    <a:lnTo>
                      <a:pt x="26" y="1324"/>
                    </a:lnTo>
                    <a:lnTo>
                      <a:pt x="30" y="1319"/>
                    </a:lnTo>
                    <a:lnTo>
                      <a:pt x="30" y="1314"/>
                    </a:lnTo>
                    <a:lnTo>
                      <a:pt x="31" y="1310"/>
                    </a:lnTo>
                    <a:lnTo>
                      <a:pt x="30" y="1310"/>
                    </a:lnTo>
                    <a:lnTo>
                      <a:pt x="28" y="1309"/>
                    </a:lnTo>
                    <a:lnTo>
                      <a:pt x="27" y="1309"/>
                    </a:lnTo>
                    <a:lnTo>
                      <a:pt x="26" y="1309"/>
                    </a:lnTo>
                    <a:lnTo>
                      <a:pt x="21" y="1328"/>
                    </a:lnTo>
                    <a:lnTo>
                      <a:pt x="19" y="1329"/>
                    </a:lnTo>
                    <a:lnTo>
                      <a:pt x="17" y="1328"/>
                    </a:lnTo>
                    <a:lnTo>
                      <a:pt x="16" y="1319"/>
                    </a:lnTo>
                    <a:lnTo>
                      <a:pt x="14" y="1318"/>
                    </a:lnTo>
                    <a:lnTo>
                      <a:pt x="15" y="1312"/>
                    </a:lnTo>
                    <a:lnTo>
                      <a:pt x="14" y="1312"/>
                    </a:lnTo>
                    <a:lnTo>
                      <a:pt x="12" y="1312"/>
                    </a:lnTo>
                    <a:lnTo>
                      <a:pt x="12" y="1312"/>
                    </a:lnTo>
                    <a:lnTo>
                      <a:pt x="10" y="1318"/>
                    </a:lnTo>
                    <a:lnTo>
                      <a:pt x="9" y="1318"/>
                    </a:lnTo>
                    <a:lnTo>
                      <a:pt x="6" y="1318"/>
                    </a:lnTo>
                    <a:lnTo>
                      <a:pt x="5" y="1318"/>
                    </a:lnTo>
                    <a:lnTo>
                      <a:pt x="4" y="1310"/>
                    </a:lnTo>
                    <a:lnTo>
                      <a:pt x="9" y="1305"/>
                    </a:lnTo>
                    <a:lnTo>
                      <a:pt x="7" y="1303"/>
                    </a:lnTo>
                    <a:lnTo>
                      <a:pt x="6" y="1302"/>
                    </a:lnTo>
                    <a:lnTo>
                      <a:pt x="6" y="1288"/>
                    </a:lnTo>
                    <a:lnTo>
                      <a:pt x="7" y="1284"/>
                    </a:lnTo>
                    <a:lnTo>
                      <a:pt x="6" y="1281"/>
                    </a:lnTo>
                    <a:lnTo>
                      <a:pt x="5" y="1277"/>
                    </a:lnTo>
                    <a:lnTo>
                      <a:pt x="4" y="1274"/>
                    </a:lnTo>
                    <a:lnTo>
                      <a:pt x="4" y="1272"/>
                    </a:lnTo>
                    <a:lnTo>
                      <a:pt x="4" y="1257"/>
                    </a:lnTo>
                    <a:lnTo>
                      <a:pt x="2" y="1249"/>
                    </a:lnTo>
                    <a:lnTo>
                      <a:pt x="0" y="1247"/>
                    </a:lnTo>
                    <a:lnTo>
                      <a:pt x="1" y="1241"/>
                    </a:lnTo>
                    <a:lnTo>
                      <a:pt x="0" y="1238"/>
                    </a:lnTo>
                    <a:lnTo>
                      <a:pt x="0" y="1237"/>
                    </a:lnTo>
                    <a:lnTo>
                      <a:pt x="1" y="1233"/>
                    </a:lnTo>
                    <a:lnTo>
                      <a:pt x="4" y="1231"/>
                    </a:lnTo>
                    <a:lnTo>
                      <a:pt x="5" y="1230"/>
                    </a:lnTo>
                    <a:lnTo>
                      <a:pt x="6" y="1228"/>
                    </a:lnTo>
                    <a:lnTo>
                      <a:pt x="15" y="122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sp>
          <p:nvSpPr>
            <p:cNvPr id="1110" name="Freeform 1729">
              <a:extLst>
                <a:ext uri="{FF2B5EF4-FFF2-40B4-BE49-F238E27FC236}">
                  <a16:creationId xmlns:a16="http://schemas.microsoft.com/office/drawing/2014/main" id="{32CCE01E-01E0-78D7-41BE-5E3D81956F69}"/>
                </a:ext>
              </a:extLst>
            </p:cNvPr>
            <p:cNvSpPr>
              <a:spLocks/>
            </p:cNvSpPr>
            <p:nvPr/>
          </p:nvSpPr>
          <p:spPr bwMode="auto">
            <a:xfrm>
              <a:off x="1892694" y="5221424"/>
              <a:ext cx="47577" cy="39181"/>
            </a:xfrm>
            <a:custGeom>
              <a:avLst/>
              <a:gdLst/>
              <a:ahLst/>
              <a:cxnLst>
                <a:cxn ang="0">
                  <a:pos x="6" y="3"/>
                </a:cxn>
                <a:cxn ang="0">
                  <a:pos x="7" y="3"/>
                </a:cxn>
                <a:cxn ang="0">
                  <a:pos x="10" y="2"/>
                </a:cxn>
                <a:cxn ang="0">
                  <a:pos x="12" y="0"/>
                </a:cxn>
                <a:cxn ang="0">
                  <a:pos x="15" y="2"/>
                </a:cxn>
                <a:cxn ang="0">
                  <a:pos x="20" y="3"/>
                </a:cxn>
                <a:cxn ang="0">
                  <a:pos x="31" y="5"/>
                </a:cxn>
                <a:cxn ang="0">
                  <a:pos x="32" y="6"/>
                </a:cxn>
                <a:cxn ang="0">
                  <a:pos x="34" y="9"/>
                </a:cxn>
                <a:cxn ang="0">
                  <a:pos x="32" y="18"/>
                </a:cxn>
                <a:cxn ang="0">
                  <a:pos x="32" y="19"/>
                </a:cxn>
                <a:cxn ang="0">
                  <a:pos x="31" y="21"/>
                </a:cxn>
                <a:cxn ang="0">
                  <a:pos x="21" y="25"/>
                </a:cxn>
                <a:cxn ang="0">
                  <a:pos x="19" y="26"/>
                </a:cxn>
                <a:cxn ang="0">
                  <a:pos x="14" y="26"/>
                </a:cxn>
                <a:cxn ang="0">
                  <a:pos x="10" y="25"/>
                </a:cxn>
                <a:cxn ang="0">
                  <a:pos x="4" y="28"/>
                </a:cxn>
                <a:cxn ang="0">
                  <a:pos x="4" y="26"/>
                </a:cxn>
                <a:cxn ang="0">
                  <a:pos x="0" y="14"/>
                </a:cxn>
                <a:cxn ang="0">
                  <a:pos x="0" y="11"/>
                </a:cxn>
                <a:cxn ang="0">
                  <a:pos x="4" y="9"/>
                </a:cxn>
                <a:cxn ang="0">
                  <a:pos x="5" y="6"/>
                </a:cxn>
                <a:cxn ang="0">
                  <a:pos x="6" y="4"/>
                </a:cxn>
                <a:cxn ang="0">
                  <a:pos x="6" y="3"/>
                </a:cxn>
              </a:cxnLst>
              <a:rect l="0" t="0" r="r" b="b"/>
              <a:pathLst>
                <a:path w="34" h="28">
                  <a:moveTo>
                    <a:pt x="6" y="3"/>
                  </a:moveTo>
                  <a:lnTo>
                    <a:pt x="7" y="3"/>
                  </a:lnTo>
                  <a:lnTo>
                    <a:pt x="10" y="2"/>
                  </a:lnTo>
                  <a:lnTo>
                    <a:pt x="12" y="0"/>
                  </a:lnTo>
                  <a:lnTo>
                    <a:pt x="15" y="2"/>
                  </a:lnTo>
                  <a:lnTo>
                    <a:pt x="20" y="3"/>
                  </a:lnTo>
                  <a:lnTo>
                    <a:pt x="31" y="5"/>
                  </a:lnTo>
                  <a:lnTo>
                    <a:pt x="32" y="6"/>
                  </a:lnTo>
                  <a:lnTo>
                    <a:pt x="34" y="9"/>
                  </a:lnTo>
                  <a:lnTo>
                    <a:pt x="32" y="18"/>
                  </a:lnTo>
                  <a:lnTo>
                    <a:pt x="32" y="19"/>
                  </a:lnTo>
                  <a:lnTo>
                    <a:pt x="31" y="21"/>
                  </a:lnTo>
                  <a:lnTo>
                    <a:pt x="21" y="25"/>
                  </a:lnTo>
                  <a:lnTo>
                    <a:pt x="19" y="26"/>
                  </a:lnTo>
                  <a:lnTo>
                    <a:pt x="14" y="26"/>
                  </a:lnTo>
                  <a:lnTo>
                    <a:pt x="10" y="25"/>
                  </a:lnTo>
                  <a:lnTo>
                    <a:pt x="4" y="28"/>
                  </a:lnTo>
                  <a:lnTo>
                    <a:pt x="4" y="26"/>
                  </a:lnTo>
                  <a:lnTo>
                    <a:pt x="0" y="14"/>
                  </a:lnTo>
                  <a:lnTo>
                    <a:pt x="0" y="11"/>
                  </a:lnTo>
                  <a:lnTo>
                    <a:pt x="4" y="9"/>
                  </a:lnTo>
                  <a:lnTo>
                    <a:pt x="5" y="6"/>
                  </a:lnTo>
                  <a:lnTo>
                    <a:pt x="6" y="4"/>
                  </a:lnTo>
                  <a:lnTo>
                    <a:pt x="6"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1" name="Freeform 1730">
              <a:extLst>
                <a:ext uri="{FF2B5EF4-FFF2-40B4-BE49-F238E27FC236}">
                  <a16:creationId xmlns:a16="http://schemas.microsoft.com/office/drawing/2014/main" id="{85EDD191-2E5E-0276-B278-B0B2CEC52776}"/>
                </a:ext>
              </a:extLst>
            </p:cNvPr>
            <p:cNvSpPr>
              <a:spLocks/>
            </p:cNvSpPr>
            <p:nvPr/>
          </p:nvSpPr>
          <p:spPr bwMode="auto">
            <a:xfrm>
              <a:off x="1892694" y="5221424"/>
              <a:ext cx="47577" cy="39181"/>
            </a:xfrm>
            <a:custGeom>
              <a:avLst/>
              <a:gdLst/>
              <a:ahLst/>
              <a:cxnLst>
                <a:cxn ang="0">
                  <a:pos x="6" y="3"/>
                </a:cxn>
                <a:cxn ang="0">
                  <a:pos x="7" y="3"/>
                </a:cxn>
                <a:cxn ang="0">
                  <a:pos x="10" y="2"/>
                </a:cxn>
                <a:cxn ang="0">
                  <a:pos x="12" y="0"/>
                </a:cxn>
                <a:cxn ang="0">
                  <a:pos x="15" y="2"/>
                </a:cxn>
                <a:cxn ang="0">
                  <a:pos x="20" y="3"/>
                </a:cxn>
                <a:cxn ang="0">
                  <a:pos x="31" y="5"/>
                </a:cxn>
                <a:cxn ang="0">
                  <a:pos x="32" y="6"/>
                </a:cxn>
                <a:cxn ang="0">
                  <a:pos x="34" y="9"/>
                </a:cxn>
                <a:cxn ang="0">
                  <a:pos x="32" y="18"/>
                </a:cxn>
                <a:cxn ang="0">
                  <a:pos x="32" y="19"/>
                </a:cxn>
                <a:cxn ang="0">
                  <a:pos x="31" y="21"/>
                </a:cxn>
                <a:cxn ang="0">
                  <a:pos x="21" y="25"/>
                </a:cxn>
                <a:cxn ang="0">
                  <a:pos x="19" y="26"/>
                </a:cxn>
                <a:cxn ang="0">
                  <a:pos x="14" y="26"/>
                </a:cxn>
                <a:cxn ang="0">
                  <a:pos x="10" y="25"/>
                </a:cxn>
                <a:cxn ang="0">
                  <a:pos x="4" y="28"/>
                </a:cxn>
                <a:cxn ang="0">
                  <a:pos x="4" y="26"/>
                </a:cxn>
                <a:cxn ang="0">
                  <a:pos x="0" y="14"/>
                </a:cxn>
                <a:cxn ang="0">
                  <a:pos x="0" y="11"/>
                </a:cxn>
                <a:cxn ang="0">
                  <a:pos x="4" y="9"/>
                </a:cxn>
                <a:cxn ang="0">
                  <a:pos x="5" y="6"/>
                </a:cxn>
                <a:cxn ang="0">
                  <a:pos x="6" y="4"/>
                </a:cxn>
                <a:cxn ang="0">
                  <a:pos x="6" y="3"/>
                </a:cxn>
              </a:cxnLst>
              <a:rect l="0" t="0" r="r" b="b"/>
              <a:pathLst>
                <a:path w="34" h="28">
                  <a:moveTo>
                    <a:pt x="6" y="3"/>
                  </a:moveTo>
                  <a:lnTo>
                    <a:pt x="7" y="3"/>
                  </a:lnTo>
                  <a:lnTo>
                    <a:pt x="10" y="2"/>
                  </a:lnTo>
                  <a:lnTo>
                    <a:pt x="12" y="0"/>
                  </a:lnTo>
                  <a:lnTo>
                    <a:pt x="15" y="2"/>
                  </a:lnTo>
                  <a:lnTo>
                    <a:pt x="20" y="3"/>
                  </a:lnTo>
                  <a:lnTo>
                    <a:pt x="31" y="5"/>
                  </a:lnTo>
                  <a:lnTo>
                    <a:pt x="32" y="6"/>
                  </a:lnTo>
                  <a:lnTo>
                    <a:pt x="34" y="9"/>
                  </a:lnTo>
                  <a:lnTo>
                    <a:pt x="32" y="18"/>
                  </a:lnTo>
                  <a:lnTo>
                    <a:pt x="32" y="19"/>
                  </a:lnTo>
                  <a:lnTo>
                    <a:pt x="31" y="21"/>
                  </a:lnTo>
                  <a:lnTo>
                    <a:pt x="21" y="25"/>
                  </a:lnTo>
                  <a:lnTo>
                    <a:pt x="19" y="26"/>
                  </a:lnTo>
                  <a:lnTo>
                    <a:pt x="14" y="26"/>
                  </a:lnTo>
                  <a:lnTo>
                    <a:pt x="10" y="25"/>
                  </a:lnTo>
                  <a:lnTo>
                    <a:pt x="4" y="28"/>
                  </a:lnTo>
                  <a:lnTo>
                    <a:pt x="4" y="26"/>
                  </a:lnTo>
                  <a:lnTo>
                    <a:pt x="0" y="14"/>
                  </a:lnTo>
                  <a:lnTo>
                    <a:pt x="0" y="11"/>
                  </a:lnTo>
                  <a:lnTo>
                    <a:pt x="4" y="9"/>
                  </a:lnTo>
                  <a:lnTo>
                    <a:pt x="5" y="6"/>
                  </a:lnTo>
                  <a:lnTo>
                    <a:pt x="6" y="4"/>
                  </a:lnTo>
                  <a:lnTo>
                    <a:pt x="6"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2" name="Freeform 1731">
              <a:extLst>
                <a:ext uri="{FF2B5EF4-FFF2-40B4-BE49-F238E27FC236}">
                  <a16:creationId xmlns:a16="http://schemas.microsoft.com/office/drawing/2014/main" id="{1A924F3F-BD35-ED77-5C24-DFC543E9EC08}"/>
                </a:ext>
              </a:extLst>
            </p:cNvPr>
            <p:cNvSpPr>
              <a:spLocks/>
            </p:cNvSpPr>
            <p:nvPr/>
          </p:nvSpPr>
          <p:spPr bwMode="auto">
            <a:xfrm>
              <a:off x="584325" y="4821215"/>
              <a:ext cx="1550452" cy="1367140"/>
            </a:xfrm>
            <a:custGeom>
              <a:avLst/>
              <a:gdLst/>
              <a:ahLst/>
              <a:cxnLst>
                <a:cxn ang="0">
                  <a:pos x="35" y="158"/>
                </a:cxn>
                <a:cxn ang="0">
                  <a:pos x="38" y="126"/>
                </a:cxn>
                <a:cxn ang="0">
                  <a:pos x="17" y="117"/>
                </a:cxn>
                <a:cxn ang="0">
                  <a:pos x="14" y="71"/>
                </a:cxn>
                <a:cxn ang="0">
                  <a:pos x="42" y="39"/>
                </a:cxn>
                <a:cxn ang="0">
                  <a:pos x="107" y="36"/>
                </a:cxn>
                <a:cxn ang="0">
                  <a:pos x="112" y="15"/>
                </a:cxn>
                <a:cxn ang="0">
                  <a:pos x="153" y="10"/>
                </a:cxn>
                <a:cxn ang="0">
                  <a:pos x="199" y="26"/>
                </a:cxn>
                <a:cxn ang="0">
                  <a:pos x="244" y="55"/>
                </a:cxn>
                <a:cxn ang="0">
                  <a:pos x="272" y="53"/>
                </a:cxn>
                <a:cxn ang="0">
                  <a:pos x="375" y="79"/>
                </a:cxn>
                <a:cxn ang="0">
                  <a:pos x="491" y="111"/>
                </a:cxn>
                <a:cxn ang="0">
                  <a:pos x="533" y="117"/>
                </a:cxn>
                <a:cxn ang="0">
                  <a:pos x="574" y="131"/>
                </a:cxn>
                <a:cxn ang="0">
                  <a:pos x="629" y="153"/>
                </a:cxn>
                <a:cxn ang="0">
                  <a:pos x="691" y="167"/>
                </a:cxn>
                <a:cxn ang="0">
                  <a:pos x="700" y="202"/>
                </a:cxn>
                <a:cxn ang="0">
                  <a:pos x="732" y="215"/>
                </a:cxn>
                <a:cxn ang="0">
                  <a:pos x="798" y="248"/>
                </a:cxn>
                <a:cxn ang="0">
                  <a:pos x="849" y="265"/>
                </a:cxn>
                <a:cxn ang="0">
                  <a:pos x="910" y="263"/>
                </a:cxn>
                <a:cxn ang="0">
                  <a:pos x="940" y="292"/>
                </a:cxn>
                <a:cxn ang="0">
                  <a:pos x="976" y="311"/>
                </a:cxn>
                <a:cxn ang="0">
                  <a:pos x="1031" y="331"/>
                </a:cxn>
                <a:cxn ang="0">
                  <a:pos x="1087" y="326"/>
                </a:cxn>
                <a:cxn ang="0">
                  <a:pos x="1089" y="360"/>
                </a:cxn>
                <a:cxn ang="0">
                  <a:pos x="1062" y="421"/>
                </a:cxn>
                <a:cxn ang="0">
                  <a:pos x="972" y="462"/>
                </a:cxn>
                <a:cxn ang="0">
                  <a:pos x="890" y="480"/>
                </a:cxn>
                <a:cxn ang="0">
                  <a:pos x="863" y="517"/>
                </a:cxn>
                <a:cxn ang="0">
                  <a:pos x="771" y="595"/>
                </a:cxn>
                <a:cxn ang="0">
                  <a:pos x="737" y="721"/>
                </a:cxn>
                <a:cxn ang="0">
                  <a:pos x="742" y="764"/>
                </a:cxn>
                <a:cxn ang="0">
                  <a:pos x="686" y="801"/>
                </a:cxn>
                <a:cxn ang="0">
                  <a:pos x="658" y="847"/>
                </a:cxn>
                <a:cxn ang="0">
                  <a:pos x="619" y="876"/>
                </a:cxn>
                <a:cxn ang="0">
                  <a:pos x="556" y="894"/>
                </a:cxn>
                <a:cxn ang="0">
                  <a:pos x="465" y="941"/>
                </a:cxn>
                <a:cxn ang="0">
                  <a:pos x="343" y="931"/>
                </a:cxn>
                <a:cxn ang="0">
                  <a:pos x="201" y="938"/>
                </a:cxn>
                <a:cxn ang="0">
                  <a:pos x="124" y="965"/>
                </a:cxn>
                <a:cxn ang="0">
                  <a:pos x="92" y="895"/>
                </a:cxn>
                <a:cxn ang="0">
                  <a:pos x="66" y="825"/>
                </a:cxn>
                <a:cxn ang="0">
                  <a:pos x="37" y="802"/>
                </a:cxn>
                <a:cxn ang="0">
                  <a:pos x="4" y="776"/>
                </a:cxn>
                <a:cxn ang="0">
                  <a:pos x="41" y="701"/>
                </a:cxn>
                <a:cxn ang="0">
                  <a:pos x="75" y="679"/>
                </a:cxn>
                <a:cxn ang="0">
                  <a:pos x="56" y="637"/>
                </a:cxn>
                <a:cxn ang="0">
                  <a:pos x="98" y="575"/>
                </a:cxn>
                <a:cxn ang="0">
                  <a:pos x="78" y="532"/>
                </a:cxn>
                <a:cxn ang="0">
                  <a:pos x="71" y="491"/>
                </a:cxn>
                <a:cxn ang="0">
                  <a:pos x="134" y="471"/>
                </a:cxn>
                <a:cxn ang="0">
                  <a:pos x="152" y="424"/>
                </a:cxn>
                <a:cxn ang="0">
                  <a:pos x="163" y="351"/>
                </a:cxn>
                <a:cxn ang="0">
                  <a:pos x="232" y="309"/>
                </a:cxn>
                <a:cxn ang="0">
                  <a:pos x="220" y="244"/>
                </a:cxn>
                <a:cxn ang="0">
                  <a:pos x="170" y="229"/>
                </a:cxn>
                <a:cxn ang="0">
                  <a:pos x="126" y="228"/>
                </a:cxn>
                <a:cxn ang="0">
                  <a:pos x="76" y="210"/>
                </a:cxn>
                <a:cxn ang="0">
                  <a:pos x="35" y="192"/>
                </a:cxn>
              </a:cxnLst>
              <a:rect l="0" t="0" r="r" b="b"/>
              <a:pathLst>
                <a:path w="1108" h="977">
                  <a:moveTo>
                    <a:pt x="12" y="204"/>
                  </a:moveTo>
                  <a:lnTo>
                    <a:pt x="11" y="196"/>
                  </a:lnTo>
                  <a:lnTo>
                    <a:pt x="17" y="182"/>
                  </a:lnTo>
                  <a:lnTo>
                    <a:pt x="15" y="176"/>
                  </a:lnTo>
                  <a:lnTo>
                    <a:pt x="17" y="174"/>
                  </a:lnTo>
                  <a:lnTo>
                    <a:pt x="22" y="173"/>
                  </a:lnTo>
                  <a:lnTo>
                    <a:pt x="24" y="171"/>
                  </a:lnTo>
                  <a:lnTo>
                    <a:pt x="29" y="167"/>
                  </a:lnTo>
                  <a:lnTo>
                    <a:pt x="33" y="162"/>
                  </a:lnTo>
                  <a:lnTo>
                    <a:pt x="36" y="159"/>
                  </a:lnTo>
                  <a:lnTo>
                    <a:pt x="41" y="158"/>
                  </a:lnTo>
                  <a:lnTo>
                    <a:pt x="40" y="157"/>
                  </a:lnTo>
                  <a:lnTo>
                    <a:pt x="38" y="157"/>
                  </a:lnTo>
                  <a:lnTo>
                    <a:pt x="37" y="158"/>
                  </a:lnTo>
                  <a:lnTo>
                    <a:pt x="35" y="158"/>
                  </a:lnTo>
                  <a:lnTo>
                    <a:pt x="26" y="159"/>
                  </a:lnTo>
                  <a:lnTo>
                    <a:pt x="25" y="156"/>
                  </a:lnTo>
                  <a:lnTo>
                    <a:pt x="27" y="153"/>
                  </a:lnTo>
                  <a:lnTo>
                    <a:pt x="30" y="150"/>
                  </a:lnTo>
                  <a:lnTo>
                    <a:pt x="40" y="148"/>
                  </a:lnTo>
                  <a:lnTo>
                    <a:pt x="42" y="145"/>
                  </a:lnTo>
                  <a:lnTo>
                    <a:pt x="41" y="143"/>
                  </a:lnTo>
                  <a:lnTo>
                    <a:pt x="32" y="143"/>
                  </a:lnTo>
                  <a:lnTo>
                    <a:pt x="26" y="132"/>
                  </a:lnTo>
                  <a:lnTo>
                    <a:pt x="29" y="130"/>
                  </a:lnTo>
                  <a:lnTo>
                    <a:pt x="32" y="128"/>
                  </a:lnTo>
                  <a:lnTo>
                    <a:pt x="35" y="133"/>
                  </a:lnTo>
                  <a:lnTo>
                    <a:pt x="40" y="132"/>
                  </a:lnTo>
                  <a:lnTo>
                    <a:pt x="40" y="130"/>
                  </a:lnTo>
                  <a:lnTo>
                    <a:pt x="38" y="126"/>
                  </a:lnTo>
                  <a:lnTo>
                    <a:pt x="37" y="126"/>
                  </a:lnTo>
                  <a:lnTo>
                    <a:pt x="37" y="123"/>
                  </a:lnTo>
                  <a:lnTo>
                    <a:pt x="53" y="111"/>
                  </a:lnTo>
                  <a:lnTo>
                    <a:pt x="55" y="110"/>
                  </a:lnTo>
                  <a:lnTo>
                    <a:pt x="51" y="108"/>
                  </a:lnTo>
                  <a:lnTo>
                    <a:pt x="50" y="110"/>
                  </a:lnTo>
                  <a:lnTo>
                    <a:pt x="45" y="112"/>
                  </a:lnTo>
                  <a:lnTo>
                    <a:pt x="41" y="112"/>
                  </a:lnTo>
                  <a:lnTo>
                    <a:pt x="38" y="113"/>
                  </a:lnTo>
                  <a:lnTo>
                    <a:pt x="37" y="113"/>
                  </a:lnTo>
                  <a:lnTo>
                    <a:pt x="33" y="113"/>
                  </a:lnTo>
                  <a:lnTo>
                    <a:pt x="30" y="118"/>
                  </a:lnTo>
                  <a:lnTo>
                    <a:pt x="26" y="118"/>
                  </a:lnTo>
                  <a:lnTo>
                    <a:pt x="22" y="120"/>
                  </a:lnTo>
                  <a:lnTo>
                    <a:pt x="17" y="117"/>
                  </a:lnTo>
                  <a:lnTo>
                    <a:pt x="20" y="107"/>
                  </a:lnTo>
                  <a:lnTo>
                    <a:pt x="26" y="104"/>
                  </a:lnTo>
                  <a:lnTo>
                    <a:pt x="43" y="94"/>
                  </a:lnTo>
                  <a:lnTo>
                    <a:pt x="42" y="92"/>
                  </a:lnTo>
                  <a:lnTo>
                    <a:pt x="30" y="94"/>
                  </a:lnTo>
                  <a:lnTo>
                    <a:pt x="27" y="92"/>
                  </a:lnTo>
                  <a:lnTo>
                    <a:pt x="25" y="94"/>
                  </a:lnTo>
                  <a:lnTo>
                    <a:pt x="22" y="95"/>
                  </a:lnTo>
                  <a:lnTo>
                    <a:pt x="17" y="94"/>
                  </a:lnTo>
                  <a:lnTo>
                    <a:pt x="16" y="90"/>
                  </a:lnTo>
                  <a:lnTo>
                    <a:pt x="17" y="89"/>
                  </a:lnTo>
                  <a:lnTo>
                    <a:pt x="20" y="85"/>
                  </a:lnTo>
                  <a:lnTo>
                    <a:pt x="20" y="74"/>
                  </a:lnTo>
                  <a:lnTo>
                    <a:pt x="15" y="74"/>
                  </a:lnTo>
                  <a:lnTo>
                    <a:pt x="14" y="71"/>
                  </a:lnTo>
                  <a:lnTo>
                    <a:pt x="12" y="71"/>
                  </a:lnTo>
                  <a:lnTo>
                    <a:pt x="9" y="74"/>
                  </a:lnTo>
                  <a:lnTo>
                    <a:pt x="7" y="70"/>
                  </a:lnTo>
                  <a:lnTo>
                    <a:pt x="12" y="64"/>
                  </a:lnTo>
                  <a:lnTo>
                    <a:pt x="14" y="60"/>
                  </a:lnTo>
                  <a:lnTo>
                    <a:pt x="11" y="58"/>
                  </a:lnTo>
                  <a:lnTo>
                    <a:pt x="11" y="56"/>
                  </a:lnTo>
                  <a:lnTo>
                    <a:pt x="15" y="51"/>
                  </a:lnTo>
                  <a:lnTo>
                    <a:pt x="22" y="51"/>
                  </a:lnTo>
                  <a:lnTo>
                    <a:pt x="26" y="49"/>
                  </a:lnTo>
                  <a:lnTo>
                    <a:pt x="25" y="45"/>
                  </a:lnTo>
                  <a:lnTo>
                    <a:pt x="24" y="43"/>
                  </a:lnTo>
                  <a:lnTo>
                    <a:pt x="29" y="41"/>
                  </a:lnTo>
                  <a:lnTo>
                    <a:pt x="36" y="41"/>
                  </a:lnTo>
                  <a:lnTo>
                    <a:pt x="42" y="39"/>
                  </a:lnTo>
                  <a:lnTo>
                    <a:pt x="45" y="39"/>
                  </a:lnTo>
                  <a:lnTo>
                    <a:pt x="46" y="40"/>
                  </a:lnTo>
                  <a:lnTo>
                    <a:pt x="50" y="40"/>
                  </a:lnTo>
                  <a:lnTo>
                    <a:pt x="47" y="34"/>
                  </a:lnTo>
                  <a:lnTo>
                    <a:pt x="56" y="30"/>
                  </a:lnTo>
                  <a:lnTo>
                    <a:pt x="61" y="34"/>
                  </a:lnTo>
                  <a:lnTo>
                    <a:pt x="73" y="39"/>
                  </a:lnTo>
                  <a:lnTo>
                    <a:pt x="82" y="38"/>
                  </a:lnTo>
                  <a:lnTo>
                    <a:pt x="86" y="38"/>
                  </a:lnTo>
                  <a:lnTo>
                    <a:pt x="88" y="35"/>
                  </a:lnTo>
                  <a:lnTo>
                    <a:pt x="98" y="34"/>
                  </a:lnTo>
                  <a:lnTo>
                    <a:pt x="99" y="36"/>
                  </a:lnTo>
                  <a:lnTo>
                    <a:pt x="102" y="40"/>
                  </a:lnTo>
                  <a:lnTo>
                    <a:pt x="106" y="40"/>
                  </a:lnTo>
                  <a:lnTo>
                    <a:pt x="107" y="36"/>
                  </a:lnTo>
                  <a:lnTo>
                    <a:pt x="108" y="36"/>
                  </a:lnTo>
                  <a:lnTo>
                    <a:pt x="109" y="39"/>
                  </a:lnTo>
                  <a:lnTo>
                    <a:pt x="111" y="43"/>
                  </a:lnTo>
                  <a:lnTo>
                    <a:pt x="112" y="44"/>
                  </a:lnTo>
                  <a:lnTo>
                    <a:pt x="116" y="40"/>
                  </a:lnTo>
                  <a:lnTo>
                    <a:pt x="117" y="36"/>
                  </a:lnTo>
                  <a:lnTo>
                    <a:pt x="117" y="35"/>
                  </a:lnTo>
                  <a:lnTo>
                    <a:pt x="113" y="33"/>
                  </a:lnTo>
                  <a:lnTo>
                    <a:pt x="111" y="30"/>
                  </a:lnTo>
                  <a:lnTo>
                    <a:pt x="113" y="28"/>
                  </a:lnTo>
                  <a:lnTo>
                    <a:pt x="112" y="26"/>
                  </a:lnTo>
                  <a:lnTo>
                    <a:pt x="107" y="25"/>
                  </a:lnTo>
                  <a:lnTo>
                    <a:pt x="113" y="19"/>
                  </a:lnTo>
                  <a:lnTo>
                    <a:pt x="111" y="17"/>
                  </a:lnTo>
                  <a:lnTo>
                    <a:pt x="112" y="15"/>
                  </a:lnTo>
                  <a:lnTo>
                    <a:pt x="114" y="15"/>
                  </a:lnTo>
                  <a:lnTo>
                    <a:pt x="119" y="13"/>
                  </a:lnTo>
                  <a:lnTo>
                    <a:pt x="121" y="12"/>
                  </a:lnTo>
                  <a:lnTo>
                    <a:pt x="126" y="12"/>
                  </a:lnTo>
                  <a:lnTo>
                    <a:pt x="132" y="8"/>
                  </a:lnTo>
                  <a:lnTo>
                    <a:pt x="133" y="9"/>
                  </a:lnTo>
                  <a:lnTo>
                    <a:pt x="134" y="12"/>
                  </a:lnTo>
                  <a:lnTo>
                    <a:pt x="135" y="12"/>
                  </a:lnTo>
                  <a:lnTo>
                    <a:pt x="138" y="5"/>
                  </a:lnTo>
                  <a:lnTo>
                    <a:pt x="144" y="7"/>
                  </a:lnTo>
                  <a:lnTo>
                    <a:pt x="148" y="3"/>
                  </a:lnTo>
                  <a:lnTo>
                    <a:pt x="157" y="0"/>
                  </a:lnTo>
                  <a:lnTo>
                    <a:pt x="157" y="5"/>
                  </a:lnTo>
                  <a:lnTo>
                    <a:pt x="153" y="9"/>
                  </a:lnTo>
                  <a:lnTo>
                    <a:pt x="153" y="10"/>
                  </a:lnTo>
                  <a:lnTo>
                    <a:pt x="158" y="9"/>
                  </a:lnTo>
                  <a:lnTo>
                    <a:pt x="163" y="8"/>
                  </a:lnTo>
                  <a:lnTo>
                    <a:pt x="168" y="5"/>
                  </a:lnTo>
                  <a:lnTo>
                    <a:pt x="172" y="3"/>
                  </a:lnTo>
                  <a:lnTo>
                    <a:pt x="173" y="8"/>
                  </a:lnTo>
                  <a:lnTo>
                    <a:pt x="175" y="9"/>
                  </a:lnTo>
                  <a:lnTo>
                    <a:pt x="176" y="17"/>
                  </a:lnTo>
                  <a:lnTo>
                    <a:pt x="178" y="17"/>
                  </a:lnTo>
                  <a:lnTo>
                    <a:pt x="181" y="12"/>
                  </a:lnTo>
                  <a:lnTo>
                    <a:pt x="188" y="14"/>
                  </a:lnTo>
                  <a:lnTo>
                    <a:pt x="190" y="18"/>
                  </a:lnTo>
                  <a:lnTo>
                    <a:pt x="194" y="19"/>
                  </a:lnTo>
                  <a:lnTo>
                    <a:pt x="196" y="20"/>
                  </a:lnTo>
                  <a:lnTo>
                    <a:pt x="199" y="23"/>
                  </a:lnTo>
                  <a:lnTo>
                    <a:pt x="199" y="26"/>
                  </a:lnTo>
                  <a:lnTo>
                    <a:pt x="204" y="33"/>
                  </a:lnTo>
                  <a:lnTo>
                    <a:pt x="199" y="41"/>
                  </a:lnTo>
                  <a:lnTo>
                    <a:pt x="201" y="43"/>
                  </a:lnTo>
                  <a:lnTo>
                    <a:pt x="208" y="39"/>
                  </a:lnTo>
                  <a:lnTo>
                    <a:pt x="210" y="38"/>
                  </a:lnTo>
                  <a:lnTo>
                    <a:pt x="213" y="40"/>
                  </a:lnTo>
                  <a:lnTo>
                    <a:pt x="221" y="43"/>
                  </a:lnTo>
                  <a:lnTo>
                    <a:pt x="220" y="51"/>
                  </a:lnTo>
                  <a:lnTo>
                    <a:pt x="234" y="43"/>
                  </a:lnTo>
                  <a:lnTo>
                    <a:pt x="242" y="46"/>
                  </a:lnTo>
                  <a:lnTo>
                    <a:pt x="246" y="48"/>
                  </a:lnTo>
                  <a:lnTo>
                    <a:pt x="247" y="50"/>
                  </a:lnTo>
                  <a:lnTo>
                    <a:pt x="247" y="53"/>
                  </a:lnTo>
                  <a:lnTo>
                    <a:pt x="245" y="54"/>
                  </a:lnTo>
                  <a:lnTo>
                    <a:pt x="244" y="55"/>
                  </a:lnTo>
                  <a:lnTo>
                    <a:pt x="242" y="62"/>
                  </a:lnTo>
                  <a:lnTo>
                    <a:pt x="232" y="70"/>
                  </a:lnTo>
                  <a:lnTo>
                    <a:pt x="230" y="74"/>
                  </a:lnTo>
                  <a:lnTo>
                    <a:pt x="231" y="76"/>
                  </a:lnTo>
                  <a:lnTo>
                    <a:pt x="232" y="77"/>
                  </a:lnTo>
                  <a:lnTo>
                    <a:pt x="236" y="72"/>
                  </a:lnTo>
                  <a:lnTo>
                    <a:pt x="237" y="70"/>
                  </a:lnTo>
                  <a:lnTo>
                    <a:pt x="244" y="61"/>
                  </a:lnTo>
                  <a:lnTo>
                    <a:pt x="247" y="59"/>
                  </a:lnTo>
                  <a:lnTo>
                    <a:pt x="247" y="56"/>
                  </a:lnTo>
                  <a:lnTo>
                    <a:pt x="247" y="54"/>
                  </a:lnTo>
                  <a:lnTo>
                    <a:pt x="249" y="51"/>
                  </a:lnTo>
                  <a:lnTo>
                    <a:pt x="255" y="50"/>
                  </a:lnTo>
                  <a:lnTo>
                    <a:pt x="261" y="50"/>
                  </a:lnTo>
                  <a:lnTo>
                    <a:pt x="272" y="53"/>
                  </a:lnTo>
                  <a:lnTo>
                    <a:pt x="275" y="54"/>
                  </a:lnTo>
                  <a:lnTo>
                    <a:pt x="276" y="56"/>
                  </a:lnTo>
                  <a:lnTo>
                    <a:pt x="291" y="54"/>
                  </a:lnTo>
                  <a:lnTo>
                    <a:pt x="292" y="55"/>
                  </a:lnTo>
                  <a:lnTo>
                    <a:pt x="300" y="60"/>
                  </a:lnTo>
                  <a:lnTo>
                    <a:pt x="305" y="62"/>
                  </a:lnTo>
                  <a:lnTo>
                    <a:pt x="316" y="60"/>
                  </a:lnTo>
                  <a:lnTo>
                    <a:pt x="326" y="59"/>
                  </a:lnTo>
                  <a:lnTo>
                    <a:pt x="326" y="56"/>
                  </a:lnTo>
                  <a:lnTo>
                    <a:pt x="332" y="55"/>
                  </a:lnTo>
                  <a:lnTo>
                    <a:pt x="336" y="60"/>
                  </a:lnTo>
                  <a:lnTo>
                    <a:pt x="339" y="62"/>
                  </a:lnTo>
                  <a:lnTo>
                    <a:pt x="346" y="70"/>
                  </a:lnTo>
                  <a:lnTo>
                    <a:pt x="359" y="72"/>
                  </a:lnTo>
                  <a:lnTo>
                    <a:pt x="375" y="79"/>
                  </a:lnTo>
                  <a:lnTo>
                    <a:pt x="378" y="82"/>
                  </a:lnTo>
                  <a:lnTo>
                    <a:pt x="382" y="85"/>
                  </a:lnTo>
                  <a:lnTo>
                    <a:pt x="404" y="91"/>
                  </a:lnTo>
                  <a:lnTo>
                    <a:pt x="409" y="94"/>
                  </a:lnTo>
                  <a:lnTo>
                    <a:pt x="413" y="96"/>
                  </a:lnTo>
                  <a:lnTo>
                    <a:pt x="416" y="97"/>
                  </a:lnTo>
                  <a:lnTo>
                    <a:pt x="439" y="106"/>
                  </a:lnTo>
                  <a:lnTo>
                    <a:pt x="448" y="107"/>
                  </a:lnTo>
                  <a:lnTo>
                    <a:pt x="455" y="110"/>
                  </a:lnTo>
                  <a:lnTo>
                    <a:pt x="459" y="111"/>
                  </a:lnTo>
                  <a:lnTo>
                    <a:pt x="476" y="112"/>
                  </a:lnTo>
                  <a:lnTo>
                    <a:pt x="480" y="111"/>
                  </a:lnTo>
                  <a:lnTo>
                    <a:pt x="482" y="112"/>
                  </a:lnTo>
                  <a:lnTo>
                    <a:pt x="486" y="111"/>
                  </a:lnTo>
                  <a:lnTo>
                    <a:pt x="491" y="111"/>
                  </a:lnTo>
                  <a:lnTo>
                    <a:pt x="492" y="111"/>
                  </a:lnTo>
                  <a:lnTo>
                    <a:pt x="502" y="107"/>
                  </a:lnTo>
                  <a:lnTo>
                    <a:pt x="505" y="107"/>
                  </a:lnTo>
                  <a:lnTo>
                    <a:pt x="505" y="108"/>
                  </a:lnTo>
                  <a:lnTo>
                    <a:pt x="505" y="112"/>
                  </a:lnTo>
                  <a:lnTo>
                    <a:pt x="501" y="116"/>
                  </a:lnTo>
                  <a:lnTo>
                    <a:pt x="504" y="118"/>
                  </a:lnTo>
                  <a:lnTo>
                    <a:pt x="510" y="117"/>
                  </a:lnTo>
                  <a:lnTo>
                    <a:pt x="511" y="117"/>
                  </a:lnTo>
                  <a:lnTo>
                    <a:pt x="512" y="115"/>
                  </a:lnTo>
                  <a:lnTo>
                    <a:pt x="522" y="110"/>
                  </a:lnTo>
                  <a:lnTo>
                    <a:pt x="526" y="110"/>
                  </a:lnTo>
                  <a:lnTo>
                    <a:pt x="528" y="112"/>
                  </a:lnTo>
                  <a:lnTo>
                    <a:pt x="528" y="115"/>
                  </a:lnTo>
                  <a:lnTo>
                    <a:pt x="533" y="117"/>
                  </a:lnTo>
                  <a:lnTo>
                    <a:pt x="533" y="118"/>
                  </a:lnTo>
                  <a:lnTo>
                    <a:pt x="531" y="120"/>
                  </a:lnTo>
                  <a:lnTo>
                    <a:pt x="532" y="123"/>
                  </a:lnTo>
                  <a:lnTo>
                    <a:pt x="536" y="125"/>
                  </a:lnTo>
                  <a:lnTo>
                    <a:pt x="537" y="123"/>
                  </a:lnTo>
                  <a:lnTo>
                    <a:pt x="540" y="123"/>
                  </a:lnTo>
                  <a:lnTo>
                    <a:pt x="545" y="125"/>
                  </a:lnTo>
                  <a:lnTo>
                    <a:pt x="551" y="128"/>
                  </a:lnTo>
                  <a:lnTo>
                    <a:pt x="556" y="135"/>
                  </a:lnTo>
                  <a:lnTo>
                    <a:pt x="557" y="135"/>
                  </a:lnTo>
                  <a:lnTo>
                    <a:pt x="561" y="135"/>
                  </a:lnTo>
                  <a:lnTo>
                    <a:pt x="566" y="140"/>
                  </a:lnTo>
                  <a:lnTo>
                    <a:pt x="569" y="138"/>
                  </a:lnTo>
                  <a:lnTo>
                    <a:pt x="569" y="133"/>
                  </a:lnTo>
                  <a:lnTo>
                    <a:pt x="574" y="131"/>
                  </a:lnTo>
                  <a:lnTo>
                    <a:pt x="579" y="130"/>
                  </a:lnTo>
                  <a:lnTo>
                    <a:pt x="582" y="131"/>
                  </a:lnTo>
                  <a:lnTo>
                    <a:pt x="584" y="131"/>
                  </a:lnTo>
                  <a:lnTo>
                    <a:pt x="592" y="130"/>
                  </a:lnTo>
                  <a:lnTo>
                    <a:pt x="596" y="131"/>
                  </a:lnTo>
                  <a:lnTo>
                    <a:pt x="593" y="140"/>
                  </a:lnTo>
                  <a:lnTo>
                    <a:pt x="596" y="140"/>
                  </a:lnTo>
                  <a:lnTo>
                    <a:pt x="600" y="136"/>
                  </a:lnTo>
                  <a:lnTo>
                    <a:pt x="603" y="136"/>
                  </a:lnTo>
                  <a:lnTo>
                    <a:pt x="605" y="136"/>
                  </a:lnTo>
                  <a:lnTo>
                    <a:pt x="615" y="141"/>
                  </a:lnTo>
                  <a:lnTo>
                    <a:pt x="617" y="143"/>
                  </a:lnTo>
                  <a:lnTo>
                    <a:pt x="622" y="150"/>
                  </a:lnTo>
                  <a:lnTo>
                    <a:pt x="625" y="153"/>
                  </a:lnTo>
                  <a:lnTo>
                    <a:pt x="629" y="153"/>
                  </a:lnTo>
                  <a:lnTo>
                    <a:pt x="638" y="153"/>
                  </a:lnTo>
                  <a:lnTo>
                    <a:pt x="639" y="153"/>
                  </a:lnTo>
                  <a:lnTo>
                    <a:pt x="644" y="157"/>
                  </a:lnTo>
                  <a:lnTo>
                    <a:pt x="648" y="158"/>
                  </a:lnTo>
                  <a:lnTo>
                    <a:pt x="650" y="158"/>
                  </a:lnTo>
                  <a:lnTo>
                    <a:pt x="656" y="156"/>
                  </a:lnTo>
                  <a:lnTo>
                    <a:pt x="668" y="154"/>
                  </a:lnTo>
                  <a:lnTo>
                    <a:pt x="674" y="152"/>
                  </a:lnTo>
                  <a:lnTo>
                    <a:pt x="676" y="152"/>
                  </a:lnTo>
                  <a:lnTo>
                    <a:pt x="680" y="152"/>
                  </a:lnTo>
                  <a:lnTo>
                    <a:pt x="681" y="154"/>
                  </a:lnTo>
                  <a:lnTo>
                    <a:pt x="683" y="159"/>
                  </a:lnTo>
                  <a:lnTo>
                    <a:pt x="690" y="162"/>
                  </a:lnTo>
                  <a:lnTo>
                    <a:pt x="691" y="164"/>
                  </a:lnTo>
                  <a:lnTo>
                    <a:pt x="691" y="167"/>
                  </a:lnTo>
                  <a:lnTo>
                    <a:pt x="693" y="169"/>
                  </a:lnTo>
                  <a:lnTo>
                    <a:pt x="695" y="169"/>
                  </a:lnTo>
                  <a:lnTo>
                    <a:pt x="696" y="172"/>
                  </a:lnTo>
                  <a:lnTo>
                    <a:pt x="697" y="173"/>
                  </a:lnTo>
                  <a:lnTo>
                    <a:pt x="700" y="177"/>
                  </a:lnTo>
                  <a:lnTo>
                    <a:pt x="700" y="177"/>
                  </a:lnTo>
                  <a:lnTo>
                    <a:pt x="700" y="179"/>
                  </a:lnTo>
                  <a:lnTo>
                    <a:pt x="699" y="184"/>
                  </a:lnTo>
                  <a:lnTo>
                    <a:pt x="694" y="194"/>
                  </a:lnTo>
                  <a:lnTo>
                    <a:pt x="691" y="196"/>
                  </a:lnTo>
                  <a:lnTo>
                    <a:pt x="691" y="198"/>
                  </a:lnTo>
                  <a:lnTo>
                    <a:pt x="695" y="202"/>
                  </a:lnTo>
                  <a:lnTo>
                    <a:pt x="696" y="203"/>
                  </a:lnTo>
                  <a:lnTo>
                    <a:pt x="699" y="203"/>
                  </a:lnTo>
                  <a:lnTo>
                    <a:pt x="700" y="202"/>
                  </a:lnTo>
                  <a:lnTo>
                    <a:pt x="705" y="196"/>
                  </a:lnTo>
                  <a:lnTo>
                    <a:pt x="706" y="196"/>
                  </a:lnTo>
                  <a:lnTo>
                    <a:pt x="707" y="196"/>
                  </a:lnTo>
                  <a:lnTo>
                    <a:pt x="707" y="199"/>
                  </a:lnTo>
                  <a:lnTo>
                    <a:pt x="709" y="202"/>
                  </a:lnTo>
                  <a:lnTo>
                    <a:pt x="709" y="203"/>
                  </a:lnTo>
                  <a:lnTo>
                    <a:pt x="712" y="207"/>
                  </a:lnTo>
                  <a:lnTo>
                    <a:pt x="716" y="210"/>
                  </a:lnTo>
                  <a:lnTo>
                    <a:pt x="717" y="210"/>
                  </a:lnTo>
                  <a:lnTo>
                    <a:pt x="720" y="213"/>
                  </a:lnTo>
                  <a:lnTo>
                    <a:pt x="724" y="214"/>
                  </a:lnTo>
                  <a:lnTo>
                    <a:pt x="725" y="214"/>
                  </a:lnTo>
                  <a:lnTo>
                    <a:pt x="729" y="213"/>
                  </a:lnTo>
                  <a:lnTo>
                    <a:pt x="731" y="214"/>
                  </a:lnTo>
                  <a:lnTo>
                    <a:pt x="732" y="215"/>
                  </a:lnTo>
                  <a:lnTo>
                    <a:pt x="734" y="217"/>
                  </a:lnTo>
                  <a:lnTo>
                    <a:pt x="736" y="218"/>
                  </a:lnTo>
                  <a:lnTo>
                    <a:pt x="739" y="218"/>
                  </a:lnTo>
                  <a:lnTo>
                    <a:pt x="748" y="218"/>
                  </a:lnTo>
                  <a:lnTo>
                    <a:pt x="751" y="218"/>
                  </a:lnTo>
                  <a:lnTo>
                    <a:pt x="753" y="219"/>
                  </a:lnTo>
                  <a:lnTo>
                    <a:pt x="753" y="227"/>
                  </a:lnTo>
                  <a:lnTo>
                    <a:pt x="762" y="235"/>
                  </a:lnTo>
                  <a:lnTo>
                    <a:pt x="768" y="238"/>
                  </a:lnTo>
                  <a:lnTo>
                    <a:pt x="777" y="242"/>
                  </a:lnTo>
                  <a:lnTo>
                    <a:pt x="781" y="242"/>
                  </a:lnTo>
                  <a:lnTo>
                    <a:pt x="785" y="242"/>
                  </a:lnTo>
                  <a:lnTo>
                    <a:pt x="789" y="244"/>
                  </a:lnTo>
                  <a:lnTo>
                    <a:pt x="793" y="244"/>
                  </a:lnTo>
                  <a:lnTo>
                    <a:pt x="798" y="248"/>
                  </a:lnTo>
                  <a:lnTo>
                    <a:pt x="806" y="254"/>
                  </a:lnTo>
                  <a:lnTo>
                    <a:pt x="809" y="259"/>
                  </a:lnTo>
                  <a:lnTo>
                    <a:pt x="813" y="261"/>
                  </a:lnTo>
                  <a:lnTo>
                    <a:pt x="818" y="263"/>
                  </a:lnTo>
                  <a:lnTo>
                    <a:pt x="831" y="261"/>
                  </a:lnTo>
                  <a:lnTo>
                    <a:pt x="834" y="263"/>
                  </a:lnTo>
                  <a:lnTo>
                    <a:pt x="837" y="264"/>
                  </a:lnTo>
                  <a:lnTo>
                    <a:pt x="838" y="266"/>
                  </a:lnTo>
                  <a:lnTo>
                    <a:pt x="839" y="268"/>
                  </a:lnTo>
                  <a:lnTo>
                    <a:pt x="842" y="268"/>
                  </a:lnTo>
                  <a:lnTo>
                    <a:pt x="843" y="268"/>
                  </a:lnTo>
                  <a:lnTo>
                    <a:pt x="845" y="264"/>
                  </a:lnTo>
                  <a:lnTo>
                    <a:pt x="845" y="263"/>
                  </a:lnTo>
                  <a:lnTo>
                    <a:pt x="847" y="263"/>
                  </a:lnTo>
                  <a:lnTo>
                    <a:pt x="849" y="265"/>
                  </a:lnTo>
                  <a:lnTo>
                    <a:pt x="852" y="266"/>
                  </a:lnTo>
                  <a:lnTo>
                    <a:pt x="862" y="269"/>
                  </a:lnTo>
                  <a:lnTo>
                    <a:pt x="868" y="270"/>
                  </a:lnTo>
                  <a:lnTo>
                    <a:pt x="872" y="270"/>
                  </a:lnTo>
                  <a:lnTo>
                    <a:pt x="874" y="269"/>
                  </a:lnTo>
                  <a:lnTo>
                    <a:pt x="875" y="265"/>
                  </a:lnTo>
                  <a:lnTo>
                    <a:pt x="874" y="261"/>
                  </a:lnTo>
                  <a:lnTo>
                    <a:pt x="877" y="253"/>
                  </a:lnTo>
                  <a:lnTo>
                    <a:pt x="878" y="251"/>
                  </a:lnTo>
                  <a:lnTo>
                    <a:pt x="883" y="251"/>
                  </a:lnTo>
                  <a:lnTo>
                    <a:pt x="885" y="254"/>
                  </a:lnTo>
                  <a:lnTo>
                    <a:pt x="888" y="255"/>
                  </a:lnTo>
                  <a:lnTo>
                    <a:pt x="901" y="261"/>
                  </a:lnTo>
                  <a:lnTo>
                    <a:pt x="909" y="264"/>
                  </a:lnTo>
                  <a:lnTo>
                    <a:pt x="910" y="263"/>
                  </a:lnTo>
                  <a:lnTo>
                    <a:pt x="910" y="259"/>
                  </a:lnTo>
                  <a:lnTo>
                    <a:pt x="911" y="258"/>
                  </a:lnTo>
                  <a:lnTo>
                    <a:pt x="911" y="259"/>
                  </a:lnTo>
                  <a:lnTo>
                    <a:pt x="913" y="259"/>
                  </a:lnTo>
                  <a:lnTo>
                    <a:pt x="914" y="269"/>
                  </a:lnTo>
                  <a:lnTo>
                    <a:pt x="916" y="271"/>
                  </a:lnTo>
                  <a:lnTo>
                    <a:pt x="918" y="273"/>
                  </a:lnTo>
                  <a:lnTo>
                    <a:pt x="924" y="275"/>
                  </a:lnTo>
                  <a:lnTo>
                    <a:pt x="932" y="274"/>
                  </a:lnTo>
                  <a:lnTo>
                    <a:pt x="934" y="275"/>
                  </a:lnTo>
                  <a:lnTo>
                    <a:pt x="935" y="276"/>
                  </a:lnTo>
                  <a:lnTo>
                    <a:pt x="937" y="281"/>
                  </a:lnTo>
                  <a:lnTo>
                    <a:pt x="941" y="289"/>
                  </a:lnTo>
                  <a:lnTo>
                    <a:pt x="941" y="290"/>
                  </a:lnTo>
                  <a:lnTo>
                    <a:pt x="940" y="292"/>
                  </a:lnTo>
                  <a:lnTo>
                    <a:pt x="939" y="295"/>
                  </a:lnTo>
                  <a:lnTo>
                    <a:pt x="935" y="297"/>
                  </a:lnTo>
                  <a:lnTo>
                    <a:pt x="935" y="300"/>
                  </a:lnTo>
                  <a:lnTo>
                    <a:pt x="939" y="312"/>
                  </a:lnTo>
                  <a:lnTo>
                    <a:pt x="939" y="314"/>
                  </a:lnTo>
                  <a:lnTo>
                    <a:pt x="945" y="311"/>
                  </a:lnTo>
                  <a:lnTo>
                    <a:pt x="949" y="312"/>
                  </a:lnTo>
                  <a:lnTo>
                    <a:pt x="954" y="312"/>
                  </a:lnTo>
                  <a:lnTo>
                    <a:pt x="956" y="311"/>
                  </a:lnTo>
                  <a:lnTo>
                    <a:pt x="966" y="307"/>
                  </a:lnTo>
                  <a:lnTo>
                    <a:pt x="967" y="305"/>
                  </a:lnTo>
                  <a:lnTo>
                    <a:pt x="967" y="304"/>
                  </a:lnTo>
                  <a:lnTo>
                    <a:pt x="972" y="309"/>
                  </a:lnTo>
                  <a:lnTo>
                    <a:pt x="974" y="310"/>
                  </a:lnTo>
                  <a:lnTo>
                    <a:pt x="976" y="311"/>
                  </a:lnTo>
                  <a:lnTo>
                    <a:pt x="978" y="311"/>
                  </a:lnTo>
                  <a:lnTo>
                    <a:pt x="981" y="314"/>
                  </a:lnTo>
                  <a:lnTo>
                    <a:pt x="982" y="317"/>
                  </a:lnTo>
                  <a:lnTo>
                    <a:pt x="985" y="319"/>
                  </a:lnTo>
                  <a:lnTo>
                    <a:pt x="988" y="324"/>
                  </a:lnTo>
                  <a:lnTo>
                    <a:pt x="991" y="325"/>
                  </a:lnTo>
                  <a:lnTo>
                    <a:pt x="993" y="326"/>
                  </a:lnTo>
                  <a:lnTo>
                    <a:pt x="997" y="326"/>
                  </a:lnTo>
                  <a:lnTo>
                    <a:pt x="1000" y="322"/>
                  </a:lnTo>
                  <a:lnTo>
                    <a:pt x="1003" y="321"/>
                  </a:lnTo>
                  <a:lnTo>
                    <a:pt x="1017" y="322"/>
                  </a:lnTo>
                  <a:lnTo>
                    <a:pt x="1023" y="325"/>
                  </a:lnTo>
                  <a:lnTo>
                    <a:pt x="1026" y="326"/>
                  </a:lnTo>
                  <a:lnTo>
                    <a:pt x="1028" y="330"/>
                  </a:lnTo>
                  <a:lnTo>
                    <a:pt x="1031" y="331"/>
                  </a:lnTo>
                  <a:lnTo>
                    <a:pt x="1034" y="332"/>
                  </a:lnTo>
                  <a:lnTo>
                    <a:pt x="1046" y="334"/>
                  </a:lnTo>
                  <a:lnTo>
                    <a:pt x="1048" y="336"/>
                  </a:lnTo>
                  <a:lnTo>
                    <a:pt x="1049" y="336"/>
                  </a:lnTo>
                  <a:lnTo>
                    <a:pt x="1053" y="335"/>
                  </a:lnTo>
                  <a:lnTo>
                    <a:pt x="1054" y="334"/>
                  </a:lnTo>
                  <a:lnTo>
                    <a:pt x="1053" y="330"/>
                  </a:lnTo>
                  <a:lnTo>
                    <a:pt x="1053" y="327"/>
                  </a:lnTo>
                  <a:lnTo>
                    <a:pt x="1057" y="325"/>
                  </a:lnTo>
                  <a:lnTo>
                    <a:pt x="1064" y="325"/>
                  </a:lnTo>
                  <a:lnTo>
                    <a:pt x="1071" y="326"/>
                  </a:lnTo>
                  <a:lnTo>
                    <a:pt x="1073" y="326"/>
                  </a:lnTo>
                  <a:lnTo>
                    <a:pt x="1080" y="325"/>
                  </a:lnTo>
                  <a:lnTo>
                    <a:pt x="1084" y="324"/>
                  </a:lnTo>
                  <a:lnTo>
                    <a:pt x="1087" y="326"/>
                  </a:lnTo>
                  <a:lnTo>
                    <a:pt x="1092" y="327"/>
                  </a:lnTo>
                  <a:lnTo>
                    <a:pt x="1097" y="340"/>
                  </a:lnTo>
                  <a:lnTo>
                    <a:pt x="1100" y="341"/>
                  </a:lnTo>
                  <a:lnTo>
                    <a:pt x="1104" y="342"/>
                  </a:lnTo>
                  <a:lnTo>
                    <a:pt x="1107" y="342"/>
                  </a:lnTo>
                  <a:lnTo>
                    <a:pt x="1108" y="343"/>
                  </a:lnTo>
                  <a:lnTo>
                    <a:pt x="1107" y="348"/>
                  </a:lnTo>
                  <a:lnTo>
                    <a:pt x="1104" y="352"/>
                  </a:lnTo>
                  <a:lnTo>
                    <a:pt x="1102" y="353"/>
                  </a:lnTo>
                  <a:lnTo>
                    <a:pt x="1099" y="353"/>
                  </a:lnTo>
                  <a:lnTo>
                    <a:pt x="1094" y="350"/>
                  </a:lnTo>
                  <a:lnTo>
                    <a:pt x="1094" y="350"/>
                  </a:lnTo>
                  <a:lnTo>
                    <a:pt x="1092" y="351"/>
                  </a:lnTo>
                  <a:lnTo>
                    <a:pt x="1090" y="353"/>
                  </a:lnTo>
                  <a:lnTo>
                    <a:pt x="1089" y="360"/>
                  </a:lnTo>
                  <a:lnTo>
                    <a:pt x="1092" y="366"/>
                  </a:lnTo>
                  <a:lnTo>
                    <a:pt x="1094" y="368"/>
                  </a:lnTo>
                  <a:lnTo>
                    <a:pt x="1095" y="370"/>
                  </a:lnTo>
                  <a:lnTo>
                    <a:pt x="1097" y="371"/>
                  </a:lnTo>
                  <a:lnTo>
                    <a:pt x="1097" y="372"/>
                  </a:lnTo>
                  <a:lnTo>
                    <a:pt x="1095" y="376"/>
                  </a:lnTo>
                  <a:lnTo>
                    <a:pt x="1097" y="383"/>
                  </a:lnTo>
                  <a:lnTo>
                    <a:pt x="1097" y="387"/>
                  </a:lnTo>
                  <a:lnTo>
                    <a:pt x="1095" y="389"/>
                  </a:lnTo>
                  <a:lnTo>
                    <a:pt x="1092" y="398"/>
                  </a:lnTo>
                  <a:lnTo>
                    <a:pt x="1092" y="398"/>
                  </a:lnTo>
                  <a:lnTo>
                    <a:pt x="1090" y="401"/>
                  </a:lnTo>
                  <a:lnTo>
                    <a:pt x="1082" y="406"/>
                  </a:lnTo>
                  <a:lnTo>
                    <a:pt x="1068" y="417"/>
                  </a:lnTo>
                  <a:lnTo>
                    <a:pt x="1062" y="421"/>
                  </a:lnTo>
                  <a:lnTo>
                    <a:pt x="1059" y="424"/>
                  </a:lnTo>
                  <a:lnTo>
                    <a:pt x="1057" y="426"/>
                  </a:lnTo>
                  <a:lnTo>
                    <a:pt x="1053" y="426"/>
                  </a:lnTo>
                  <a:lnTo>
                    <a:pt x="1048" y="428"/>
                  </a:lnTo>
                  <a:lnTo>
                    <a:pt x="1039" y="429"/>
                  </a:lnTo>
                  <a:lnTo>
                    <a:pt x="1031" y="430"/>
                  </a:lnTo>
                  <a:lnTo>
                    <a:pt x="1021" y="437"/>
                  </a:lnTo>
                  <a:lnTo>
                    <a:pt x="1010" y="439"/>
                  </a:lnTo>
                  <a:lnTo>
                    <a:pt x="1000" y="444"/>
                  </a:lnTo>
                  <a:lnTo>
                    <a:pt x="997" y="445"/>
                  </a:lnTo>
                  <a:lnTo>
                    <a:pt x="992" y="453"/>
                  </a:lnTo>
                  <a:lnTo>
                    <a:pt x="992" y="454"/>
                  </a:lnTo>
                  <a:lnTo>
                    <a:pt x="990" y="457"/>
                  </a:lnTo>
                  <a:lnTo>
                    <a:pt x="986" y="458"/>
                  </a:lnTo>
                  <a:lnTo>
                    <a:pt x="972" y="462"/>
                  </a:lnTo>
                  <a:lnTo>
                    <a:pt x="962" y="465"/>
                  </a:lnTo>
                  <a:lnTo>
                    <a:pt x="951" y="467"/>
                  </a:lnTo>
                  <a:lnTo>
                    <a:pt x="929" y="468"/>
                  </a:lnTo>
                  <a:lnTo>
                    <a:pt x="925" y="470"/>
                  </a:lnTo>
                  <a:lnTo>
                    <a:pt x="920" y="473"/>
                  </a:lnTo>
                  <a:lnTo>
                    <a:pt x="918" y="474"/>
                  </a:lnTo>
                  <a:lnTo>
                    <a:pt x="915" y="474"/>
                  </a:lnTo>
                  <a:lnTo>
                    <a:pt x="913" y="473"/>
                  </a:lnTo>
                  <a:lnTo>
                    <a:pt x="905" y="476"/>
                  </a:lnTo>
                  <a:lnTo>
                    <a:pt x="899" y="476"/>
                  </a:lnTo>
                  <a:lnTo>
                    <a:pt x="898" y="478"/>
                  </a:lnTo>
                  <a:lnTo>
                    <a:pt x="895" y="480"/>
                  </a:lnTo>
                  <a:lnTo>
                    <a:pt x="894" y="481"/>
                  </a:lnTo>
                  <a:lnTo>
                    <a:pt x="890" y="480"/>
                  </a:lnTo>
                  <a:lnTo>
                    <a:pt x="890" y="480"/>
                  </a:lnTo>
                  <a:lnTo>
                    <a:pt x="883" y="479"/>
                  </a:lnTo>
                  <a:lnTo>
                    <a:pt x="880" y="480"/>
                  </a:lnTo>
                  <a:lnTo>
                    <a:pt x="875" y="481"/>
                  </a:lnTo>
                  <a:lnTo>
                    <a:pt x="868" y="486"/>
                  </a:lnTo>
                  <a:lnTo>
                    <a:pt x="854" y="501"/>
                  </a:lnTo>
                  <a:lnTo>
                    <a:pt x="850" y="506"/>
                  </a:lnTo>
                  <a:lnTo>
                    <a:pt x="849" y="508"/>
                  </a:lnTo>
                  <a:lnTo>
                    <a:pt x="849" y="508"/>
                  </a:lnTo>
                  <a:lnTo>
                    <a:pt x="850" y="510"/>
                  </a:lnTo>
                  <a:lnTo>
                    <a:pt x="853" y="510"/>
                  </a:lnTo>
                  <a:lnTo>
                    <a:pt x="854" y="509"/>
                  </a:lnTo>
                  <a:lnTo>
                    <a:pt x="855" y="510"/>
                  </a:lnTo>
                  <a:lnTo>
                    <a:pt x="855" y="511"/>
                  </a:lnTo>
                  <a:lnTo>
                    <a:pt x="863" y="516"/>
                  </a:lnTo>
                  <a:lnTo>
                    <a:pt x="863" y="517"/>
                  </a:lnTo>
                  <a:lnTo>
                    <a:pt x="862" y="520"/>
                  </a:lnTo>
                  <a:lnTo>
                    <a:pt x="853" y="526"/>
                  </a:lnTo>
                  <a:lnTo>
                    <a:pt x="844" y="530"/>
                  </a:lnTo>
                  <a:lnTo>
                    <a:pt x="843" y="534"/>
                  </a:lnTo>
                  <a:lnTo>
                    <a:pt x="836" y="534"/>
                  </a:lnTo>
                  <a:lnTo>
                    <a:pt x="834" y="532"/>
                  </a:lnTo>
                  <a:lnTo>
                    <a:pt x="833" y="531"/>
                  </a:lnTo>
                  <a:lnTo>
                    <a:pt x="832" y="530"/>
                  </a:lnTo>
                  <a:lnTo>
                    <a:pt x="829" y="532"/>
                  </a:lnTo>
                  <a:lnTo>
                    <a:pt x="827" y="537"/>
                  </a:lnTo>
                  <a:lnTo>
                    <a:pt x="823" y="544"/>
                  </a:lnTo>
                  <a:lnTo>
                    <a:pt x="819" y="549"/>
                  </a:lnTo>
                  <a:lnTo>
                    <a:pt x="808" y="559"/>
                  </a:lnTo>
                  <a:lnTo>
                    <a:pt x="791" y="576"/>
                  </a:lnTo>
                  <a:lnTo>
                    <a:pt x="771" y="595"/>
                  </a:lnTo>
                  <a:lnTo>
                    <a:pt x="768" y="597"/>
                  </a:lnTo>
                  <a:lnTo>
                    <a:pt x="761" y="605"/>
                  </a:lnTo>
                  <a:lnTo>
                    <a:pt x="739" y="633"/>
                  </a:lnTo>
                  <a:lnTo>
                    <a:pt x="734" y="641"/>
                  </a:lnTo>
                  <a:lnTo>
                    <a:pt x="730" y="648"/>
                  </a:lnTo>
                  <a:lnTo>
                    <a:pt x="729" y="655"/>
                  </a:lnTo>
                  <a:lnTo>
                    <a:pt x="727" y="659"/>
                  </a:lnTo>
                  <a:lnTo>
                    <a:pt x="727" y="667"/>
                  </a:lnTo>
                  <a:lnTo>
                    <a:pt x="729" y="673"/>
                  </a:lnTo>
                  <a:lnTo>
                    <a:pt x="729" y="678"/>
                  </a:lnTo>
                  <a:lnTo>
                    <a:pt x="731" y="693"/>
                  </a:lnTo>
                  <a:lnTo>
                    <a:pt x="732" y="709"/>
                  </a:lnTo>
                  <a:lnTo>
                    <a:pt x="734" y="711"/>
                  </a:lnTo>
                  <a:lnTo>
                    <a:pt x="735" y="715"/>
                  </a:lnTo>
                  <a:lnTo>
                    <a:pt x="737" y="721"/>
                  </a:lnTo>
                  <a:lnTo>
                    <a:pt x="747" y="730"/>
                  </a:lnTo>
                  <a:lnTo>
                    <a:pt x="751" y="733"/>
                  </a:lnTo>
                  <a:lnTo>
                    <a:pt x="758" y="736"/>
                  </a:lnTo>
                  <a:lnTo>
                    <a:pt x="761" y="739"/>
                  </a:lnTo>
                  <a:lnTo>
                    <a:pt x="766" y="743"/>
                  </a:lnTo>
                  <a:lnTo>
                    <a:pt x="766" y="747"/>
                  </a:lnTo>
                  <a:lnTo>
                    <a:pt x="768" y="750"/>
                  </a:lnTo>
                  <a:lnTo>
                    <a:pt x="767" y="752"/>
                  </a:lnTo>
                  <a:lnTo>
                    <a:pt x="763" y="755"/>
                  </a:lnTo>
                  <a:lnTo>
                    <a:pt x="761" y="755"/>
                  </a:lnTo>
                  <a:lnTo>
                    <a:pt x="756" y="759"/>
                  </a:lnTo>
                  <a:lnTo>
                    <a:pt x="755" y="762"/>
                  </a:lnTo>
                  <a:lnTo>
                    <a:pt x="750" y="765"/>
                  </a:lnTo>
                  <a:lnTo>
                    <a:pt x="747" y="764"/>
                  </a:lnTo>
                  <a:lnTo>
                    <a:pt x="742" y="764"/>
                  </a:lnTo>
                  <a:lnTo>
                    <a:pt x="739" y="767"/>
                  </a:lnTo>
                  <a:lnTo>
                    <a:pt x="737" y="771"/>
                  </a:lnTo>
                  <a:lnTo>
                    <a:pt x="736" y="774"/>
                  </a:lnTo>
                  <a:lnTo>
                    <a:pt x="734" y="775"/>
                  </a:lnTo>
                  <a:lnTo>
                    <a:pt x="729" y="772"/>
                  </a:lnTo>
                  <a:lnTo>
                    <a:pt x="714" y="777"/>
                  </a:lnTo>
                  <a:lnTo>
                    <a:pt x="706" y="780"/>
                  </a:lnTo>
                  <a:lnTo>
                    <a:pt x="704" y="782"/>
                  </a:lnTo>
                  <a:lnTo>
                    <a:pt x="701" y="785"/>
                  </a:lnTo>
                  <a:lnTo>
                    <a:pt x="701" y="789"/>
                  </a:lnTo>
                  <a:lnTo>
                    <a:pt x="694" y="791"/>
                  </a:lnTo>
                  <a:lnTo>
                    <a:pt x="691" y="793"/>
                  </a:lnTo>
                  <a:lnTo>
                    <a:pt x="689" y="796"/>
                  </a:lnTo>
                  <a:lnTo>
                    <a:pt x="688" y="798"/>
                  </a:lnTo>
                  <a:lnTo>
                    <a:pt x="686" y="801"/>
                  </a:lnTo>
                  <a:lnTo>
                    <a:pt x="688" y="806"/>
                  </a:lnTo>
                  <a:lnTo>
                    <a:pt x="685" y="807"/>
                  </a:lnTo>
                  <a:lnTo>
                    <a:pt x="681" y="807"/>
                  </a:lnTo>
                  <a:lnTo>
                    <a:pt x="676" y="812"/>
                  </a:lnTo>
                  <a:lnTo>
                    <a:pt x="674" y="813"/>
                  </a:lnTo>
                  <a:lnTo>
                    <a:pt x="671" y="817"/>
                  </a:lnTo>
                  <a:lnTo>
                    <a:pt x="671" y="818"/>
                  </a:lnTo>
                  <a:lnTo>
                    <a:pt x="671" y="826"/>
                  </a:lnTo>
                  <a:lnTo>
                    <a:pt x="671" y="827"/>
                  </a:lnTo>
                  <a:lnTo>
                    <a:pt x="666" y="835"/>
                  </a:lnTo>
                  <a:lnTo>
                    <a:pt x="664" y="837"/>
                  </a:lnTo>
                  <a:lnTo>
                    <a:pt x="663" y="839"/>
                  </a:lnTo>
                  <a:lnTo>
                    <a:pt x="659" y="842"/>
                  </a:lnTo>
                  <a:lnTo>
                    <a:pt x="658" y="844"/>
                  </a:lnTo>
                  <a:lnTo>
                    <a:pt x="658" y="847"/>
                  </a:lnTo>
                  <a:lnTo>
                    <a:pt x="656" y="856"/>
                  </a:lnTo>
                  <a:lnTo>
                    <a:pt x="658" y="857"/>
                  </a:lnTo>
                  <a:lnTo>
                    <a:pt x="658" y="859"/>
                  </a:lnTo>
                  <a:lnTo>
                    <a:pt x="656" y="868"/>
                  </a:lnTo>
                  <a:lnTo>
                    <a:pt x="658" y="872"/>
                  </a:lnTo>
                  <a:lnTo>
                    <a:pt x="659" y="873"/>
                  </a:lnTo>
                  <a:lnTo>
                    <a:pt x="658" y="874"/>
                  </a:lnTo>
                  <a:lnTo>
                    <a:pt x="656" y="876"/>
                  </a:lnTo>
                  <a:lnTo>
                    <a:pt x="653" y="876"/>
                  </a:lnTo>
                  <a:lnTo>
                    <a:pt x="648" y="876"/>
                  </a:lnTo>
                  <a:lnTo>
                    <a:pt x="634" y="879"/>
                  </a:lnTo>
                  <a:lnTo>
                    <a:pt x="632" y="876"/>
                  </a:lnTo>
                  <a:lnTo>
                    <a:pt x="628" y="877"/>
                  </a:lnTo>
                  <a:lnTo>
                    <a:pt x="623" y="874"/>
                  </a:lnTo>
                  <a:lnTo>
                    <a:pt x="619" y="876"/>
                  </a:lnTo>
                  <a:lnTo>
                    <a:pt x="618" y="878"/>
                  </a:lnTo>
                  <a:lnTo>
                    <a:pt x="614" y="879"/>
                  </a:lnTo>
                  <a:lnTo>
                    <a:pt x="608" y="874"/>
                  </a:lnTo>
                  <a:lnTo>
                    <a:pt x="604" y="872"/>
                  </a:lnTo>
                  <a:lnTo>
                    <a:pt x="600" y="874"/>
                  </a:lnTo>
                  <a:lnTo>
                    <a:pt x="592" y="876"/>
                  </a:lnTo>
                  <a:lnTo>
                    <a:pt x="586" y="878"/>
                  </a:lnTo>
                  <a:lnTo>
                    <a:pt x="581" y="882"/>
                  </a:lnTo>
                  <a:lnTo>
                    <a:pt x="581" y="885"/>
                  </a:lnTo>
                  <a:lnTo>
                    <a:pt x="581" y="887"/>
                  </a:lnTo>
                  <a:lnTo>
                    <a:pt x="578" y="888"/>
                  </a:lnTo>
                  <a:lnTo>
                    <a:pt x="573" y="885"/>
                  </a:lnTo>
                  <a:lnTo>
                    <a:pt x="568" y="887"/>
                  </a:lnTo>
                  <a:lnTo>
                    <a:pt x="563" y="890"/>
                  </a:lnTo>
                  <a:lnTo>
                    <a:pt x="556" y="894"/>
                  </a:lnTo>
                  <a:lnTo>
                    <a:pt x="541" y="912"/>
                  </a:lnTo>
                  <a:lnTo>
                    <a:pt x="535" y="922"/>
                  </a:lnTo>
                  <a:lnTo>
                    <a:pt x="530" y="930"/>
                  </a:lnTo>
                  <a:lnTo>
                    <a:pt x="527" y="938"/>
                  </a:lnTo>
                  <a:lnTo>
                    <a:pt x="523" y="939"/>
                  </a:lnTo>
                  <a:lnTo>
                    <a:pt x="518" y="943"/>
                  </a:lnTo>
                  <a:lnTo>
                    <a:pt x="517" y="946"/>
                  </a:lnTo>
                  <a:lnTo>
                    <a:pt x="510" y="955"/>
                  </a:lnTo>
                  <a:lnTo>
                    <a:pt x="510" y="956"/>
                  </a:lnTo>
                  <a:lnTo>
                    <a:pt x="499" y="960"/>
                  </a:lnTo>
                  <a:lnTo>
                    <a:pt x="492" y="958"/>
                  </a:lnTo>
                  <a:lnTo>
                    <a:pt x="486" y="948"/>
                  </a:lnTo>
                  <a:lnTo>
                    <a:pt x="480" y="944"/>
                  </a:lnTo>
                  <a:lnTo>
                    <a:pt x="471" y="941"/>
                  </a:lnTo>
                  <a:lnTo>
                    <a:pt x="465" y="941"/>
                  </a:lnTo>
                  <a:lnTo>
                    <a:pt x="461" y="941"/>
                  </a:lnTo>
                  <a:lnTo>
                    <a:pt x="457" y="945"/>
                  </a:lnTo>
                  <a:lnTo>
                    <a:pt x="454" y="949"/>
                  </a:lnTo>
                  <a:lnTo>
                    <a:pt x="448" y="953"/>
                  </a:lnTo>
                  <a:lnTo>
                    <a:pt x="444" y="955"/>
                  </a:lnTo>
                  <a:lnTo>
                    <a:pt x="439" y="954"/>
                  </a:lnTo>
                  <a:lnTo>
                    <a:pt x="425" y="946"/>
                  </a:lnTo>
                  <a:lnTo>
                    <a:pt x="404" y="939"/>
                  </a:lnTo>
                  <a:lnTo>
                    <a:pt x="397" y="939"/>
                  </a:lnTo>
                  <a:lnTo>
                    <a:pt x="378" y="940"/>
                  </a:lnTo>
                  <a:lnTo>
                    <a:pt x="368" y="939"/>
                  </a:lnTo>
                  <a:lnTo>
                    <a:pt x="363" y="939"/>
                  </a:lnTo>
                  <a:lnTo>
                    <a:pt x="356" y="935"/>
                  </a:lnTo>
                  <a:lnTo>
                    <a:pt x="349" y="935"/>
                  </a:lnTo>
                  <a:lnTo>
                    <a:pt x="343" y="931"/>
                  </a:lnTo>
                  <a:lnTo>
                    <a:pt x="327" y="928"/>
                  </a:lnTo>
                  <a:lnTo>
                    <a:pt x="321" y="925"/>
                  </a:lnTo>
                  <a:lnTo>
                    <a:pt x="310" y="924"/>
                  </a:lnTo>
                  <a:lnTo>
                    <a:pt x="292" y="919"/>
                  </a:lnTo>
                  <a:lnTo>
                    <a:pt x="280" y="919"/>
                  </a:lnTo>
                  <a:lnTo>
                    <a:pt x="271" y="923"/>
                  </a:lnTo>
                  <a:lnTo>
                    <a:pt x="267" y="925"/>
                  </a:lnTo>
                  <a:lnTo>
                    <a:pt x="255" y="935"/>
                  </a:lnTo>
                  <a:lnTo>
                    <a:pt x="250" y="939"/>
                  </a:lnTo>
                  <a:lnTo>
                    <a:pt x="246" y="940"/>
                  </a:lnTo>
                  <a:lnTo>
                    <a:pt x="241" y="940"/>
                  </a:lnTo>
                  <a:lnTo>
                    <a:pt x="231" y="938"/>
                  </a:lnTo>
                  <a:lnTo>
                    <a:pt x="224" y="934"/>
                  </a:lnTo>
                  <a:lnTo>
                    <a:pt x="220" y="934"/>
                  </a:lnTo>
                  <a:lnTo>
                    <a:pt x="201" y="938"/>
                  </a:lnTo>
                  <a:lnTo>
                    <a:pt x="186" y="945"/>
                  </a:lnTo>
                  <a:lnTo>
                    <a:pt x="178" y="953"/>
                  </a:lnTo>
                  <a:lnTo>
                    <a:pt x="172" y="965"/>
                  </a:lnTo>
                  <a:lnTo>
                    <a:pt x="168" y="968"/>
                  </a:lnTo>
                  <a:lnTo>
                    <a:pt x="167" y="966"/>
                  </a:lnTo>
                  <a:lnTo>
                    <a:pt x="167" y="964"/>
                  </a:lnTo>
                  <a:lnTo>
                    <a:pt x="164" y="963"/>
                  </a:lnTo>
                  <a:lnTo>
                    <a:pt x="162" y="965"/>
                  </a:lnTo>
                  <a:lnTo>
                    <a:pt x="160" y="968"/>
                  </a:lnTo>
                  <a:lnTo>
                    <a:pt x="158" y="972"/>
                  </a:lnTo>
                  <a:lnTo>
                    <a:pt x="154" y="976"/>
                  </a:lnTo>
                  <a:lnTo>
                    <a:pt x="143" y="977"/>
                  </a:lnTo>
                  <a:lnTo>
                    <a:pt x="139" y="976"/>
                  </a:lnTo>
                  <a:lnTo>
                    <a:pt x="135" y="974"/>
                  </a:lnTo>
                  <a:lnTo>
                    <a:pt x="124" y="965"/>
                  </a:lnTo>
                  <a:lnTo>
                    <a:pt x="121" y="960"/>
                  </a:lnTo>
                  <a:lnTo>
                    <a:pt x="116" y="953"/>
                  </a:lnTo>
                  <a:lnTo>
                    <a:pt x="111" y="949"/>
                  </a:lnTo>
                  <a:lnTo>
                    <a:pt x="106" y="949"/>
                  </a:lnTo>
                  <a:lnTo>
                    <a:pt x="99" y="944"/>
                  </a:lnTo>
                  <a:lnTo>
                    <a:pt x="93" y="930"/>
                  </a:lnTo>
                  <a:lnTo>
                    <a:pt x="93" y="925"/>
                  </a:lnTo>
                  <a:lnTo>
                    <a:pt x="89" y="919"/>
                  </a:lnTo>
                  <a:lnTo>
                    <a:pt x="89" y="915"/>
                  </a:lnTo>
                  <a:lnTo>
                    <a:pt x="87" y="909"/>
                  </a:lnTo>
                  <a:lnTo>
                    <a:pt x="84" y="899"/>
                  </a:lnTo>
                  <a:lnTo>
                    <a:pt x="84" y="899"/>
                  </a:lnTo>
                  <a:lnTo>
                    <a:pt x="89" y="900"/>
                  </a:lnTo>
                  <a:lnTo>
                    <a:pt x="92" y="899"/>
                  </a:lnTo>
                  <a:lnTo>
                    <a:pt x="92" y="895"/>
                  </a:lnTo>
                  <a:lnTo>
                    <a:pt x="91" y="893"/>
                  </a:lnTo>
                  <a:lnTo>
                    <a:pt x="87" y="889"/>
                  </a:lnTo>
                  <a:lnTo>
                    <a:pt x="79" y="881"/>
                  </a:lnTo>
                  <a:lnTo>
                    <a:pt x="78" y="877"/>
                  </a:lnTo>
                  <a:lnTo>
                    <a:pt x="78" y="874"/>
                  </a:lnTo>
                  <a:lnTo>
                    <a:pt x="79" y="873"/>
                  </a:lnTo>
                  <a:lnTo>
                    <a:pt x="82" y="871"/>
                  </a:lnTo>
                  <a:lnTo>
                    <a:pt x="87" y="868"/>
                  </a:lnTo>
                  <a:lnTo>
                    <a:pt x="87" y="866"/>
                  </a:lnTo>
                  <a:lnTo>
                    <a:pt x="83" y="862"/>
                  </a:lnTo>
                  <a:lnTo>
                    <a:pt x="83" y="857"/>
                  </a:lnTo>
                  <a:lnTo>
                    <a:pt x="79" y="848"/>
                  </a:lnTo>
                  <a:lnTo>
                    <a:pt x="77" y="841"/>
                  </a:lnTo>
                  <a:lnTo>
                    <a:pt x="75" y="837"/>
                  </a:lnTo>
                  <a:lnTo>
                    <a:pt x="66" y="825"/>
                  </a:lnTo>
                  <a:lnTo>
                    <a:pt x="61" y="822"/>
                  </a:lnTo>
                  <a:lnTo>
                    <a:pt x="53" y="813"/>
                  </a:lnTo>
                  <a:lnTo>
                    <a:pt x="48" y="808"/>
                  </a:lnTo>
                  <a:lnTo>
                    <a:pt x="47" y="803"/>
                  </a:lnTo>
                  <a:lnTo>
                    <a:pt x="55" y="798"/>
                  </a:lnTo>
                  <a:lnTo>
                    <a:pt x="56" y="796"/>
                  </a:lnTo>
                  <a:lnTo>
                    <a:pt x="52" y="795"/>
                  </a:lnTo>
                  <a:lnTo>
                    <a:pt x="47" y="798"/>
                  </a:lnTo>
                  <a:lnTo>
                    <a:pt x="47" y="791"/>
                  </a:lnTo>
                  <a:lnTo>
                    <a:pt x="43" y="791"/>
                  </a:lnTo>
                  <a:lnTo>
                    <a:pt x="43" y="792"/>
                  </a:lnTo>
                  <a:lnTo>
                    <a:pt x="42" y="801"/>
                  </a:lnTo>
                  <a:lnTo>
                    <a:pt x="40" y="803"/>
                  </a:lnTo>
                  <a:lnTo>
                    <a:pt x="40" y="803"/>
                  </a:lnTo>
                  <a:lnTo>
                    <a:pt x="37" y="802"/>
                  </a:lnTo>
                  <a:lnTo>
                    <a:pt x="31" y="800"/>
                  </a:lnTo>
                  <a:lnTo>
                    <a:pt x="29" y="800"/>
                  </a:lnTo>
                  <a:lnTo>
                    <a:pt x="26" y="792"/>
                  </a:lnTo>
                  <a:lnTo>
                    <a:pt x="26" y="792"/>
                  </a:lnTo>
                  <a:lnTo>
                    <a:pt x="25" y="792"/>
                  </a:lnTo>
                  <a:lnTo>
                    <a:pt x="22" y="797"/>
                  </a:lnTo>
                  <a:lnTo>
                    <a:pt x="17" y="798"/>
                  </a:lnTo>
                  <a:lnTo>
                    <a:pt x="12" y="796"/>
                  </a:lnTo>
                  <a:lnTo>
                    <a:pt x="7" y="796"/>
                  </a:lnTo>
                  <a:lnTo>
                    <a:pt x="6" y="793"/>
                  </a:lnTo>
                  <a:lnTo>
                    <a:pt x="1" y="796"/>
                  </a:lnTo>
                  <a:lnTo>
                    <a:pt x="0" y="797"/>
                  </a:lnTo>
                  <a:lnTo>
                    <a:pt x="0" y="796"/>
                  </a:lnTo>
                  <a:lnTo>
                    <a:pt x="2" y="786"/>
                  </a:lnTo>
                  <a:lnTo>
                    <a:pt x="4" y="776"/>
                  </a:lnTo>
                  <a:lnTo>
                    <a:pt x="2" y="756"/>
                  </a:lnTo>
                  <a:lnTo>
                    <a:pt x="2" y="745"/>
                  </a:lnTo>
                  <a:lnTo>
                    <a:pt x="11" y="736"/>
                  </a:lnTo>
                  <a:lnTo>
                    <a:pt x="11" y="735"/>
                  </a:lnTo>
                  <a:lnTo>
                    <a:pt x="12" y="731"/>
                  </a:lnTo>
                  <a:lnTo>
                    <a:pt x="15" y="728"/>
                  </a:lnTo>
                  <a:lnTo>
                    <a:pt x="15" y="726"/>
                  </a:lnTo>
                  <a:lnTo>
                    <a:pt x="19" y="724"/>
                  </a:lnTo>
                  <a:lnTo>
                    <a:pt x="22" y="723"/>
                  </a:lnTo>
                  <a:lnTo>
                    <a:pt x="27" y="721"/>
                  </a:lnTo>
                  <a:lnTo>
                    <a:pt x="31" y="718"/>
                  </a:lnTo>
                  <a:lnTo>
                    <a:pt x="33" y="716"/>
                  </a:lnTo>
                  <a:lnTo>
                    <a:pt x="33" y="714"/>
                  </a:lnTo>
                  <a:lnTo>
                    <a:pt x="38" y="709"/>
                  </a:lnTo>
                  <a:lnTo>
                    <a:pt x="41" y="701"/>
                  </a:lnTo>
                  <a:lnTo>
                    <a:pt x="43" y="700"/>
                  </a:lnTo>
                  <a:lnTo>
                    <a:pt x="46" y="701"/>
                  </a:lnTo>
                  <a:lnTo>
                    <a:pt x="48" y="700"/>
                  </a:lnTo>
                  <a:lnTo>
                    <a:pt x="50" y="700"/>
                  </a:lnTo>
                  <a:lnTo>
                    <a:pt x="52" y="699"/>
                  </a:lnTo>
                  <a:lnTo>
                    <a:pt x="55" y="699"/>
                  </a:lnTo>
                  <a:lnTo>
                    <a:pt x="62" y="701"/>
                  </a:lnTo>
                  <a:lnTo>
                    <a:pt x="66" y="701"/>
                  </a:lnTo>
                  <a:lnTo>
                    <a:pt x="66" y="701"/>
                  </a:lnTo>
                  <a:lnTo>
                    <a:pt x="68" y="699"/>
                  </a:lnTo>
                  <a:lnTo>
                    <a:pt x="70" y="697"/>
                  </a:lnTo>
                  <a:lnTo>
                    <a:pt x="72" y="687"/>
                  </a:lnTo>
                  <a:lnTo>
                    <a:pt x="77" y="683"/>
                  </a:lnTo>
                  <a:lnTo>
                    <a:pt x="76" y="680"/>
                  </a:lnTo>
                  <a:lnTo>
                    <a:pt x="75" y="679"/>
                  </a:lnTo>
                  <a:lnTo>
                    <a:pt x="65" y="679"/>
                  </a:lnTo>
                  <a:lnTo>
                    <a:pt x="62" y="679"/>
                  </a:lnTo>
                  <a:lnTo>
                    <a:pt x="61" y="678"/>
                  </a:lnTo>
                  <a:lnTo>
                    <a:pt x="57" y="668"/>
                  </a:lnTo>
                  <a:lnTo>
                    <a:pt x="56" y="664"/>
                  </a:lnTo>
                  <a:lnTo>
                    <a:pt x="52" y="662"/>
                  </a:lnTo>
                  <a:lnTo>
                    <a:pt x="52" y="660"/>
                  </a:lnTo>
                  <a:lnTo>
                    <a:pt x="53" y="657"/>
                  </a:lnTo>
                  <a:lnTo>
                    <a:pt x="53" y="655"/>
                  </a:lnTo>
                  <a:lnTo>
                    <a:pt x="48" y="648"/>
                  </a:lnTo>
                  <a:lnTo>
                    <a:pt x="48" y="647"/>
                  </a:lnTo>
                  <a:lnTo>
                    <a:pt x="52" y="644"/>
                  </a:lnTo>
                  <a:lnTo>
                    <a:pt x="56" y="642"/>
                  </a:lnTo>
                  <a:lnTo>
                    <a:pt x="56" y="641"/>
                  </a:lnTo>
                  <a:lnTo>
                    <a:pt x="56" y="637"/>
                  </a:lnTo>
                  <a:lnTo>
                    <a:pt x="56" y="637"/>
                  </a:lnTo>
                  <a:lnTo>
                    <a:pt x="56" y="636"/>
                  </a:lnTo>
                  <a:lnTo>
                    <a:pt x="58" y="632"/>
                  </a:lnTo>
                  <a:lnTo>
                    <a:pt x="61" y="628"/>
                  </a:lnTo>
                  <a:lnTo>
                    <a:pt x="61" y="624"/>
                  </a:lnTo>
                  <a:lnTo>
                    <a:pt x="62" y="619"/>
                  </a:lnTo>
                  <a:lnTo>
                    <a:pt x="63" y="617"/>
                  </a:lnTo>
                  <a:lnTo>
                    <a:pt x="67" y="613"/>
                  </a:lnTo>
                  <a:lnTo>
                    <a:pt x="79" y="607"/>
                  </a:lnTo>
                  <a:lnTo>
                    <a:pt x="83" y="605"/>
                  </a:lnTo>
                  <a:lnTo>
                    <a:pt x="86" y="601"/>
                  </a:lnTo>
                  <a:lnTo>
                    <a:pt x="87" y="596"/>
                  </a:lnTo>
                  <a:lnTo>
                    <a:pt x="97" y="581"/>
                  </a:lnTo>
                  <a:lnTo>
                    <a:pt x="98" y="576"/>
                  </a:lnTo>
                  <a:lnTo>
                    <a:pt x="98" y="575"/>
                  </a:lnTo>
                  <a:lnTo>
                    <a:pt x="92" y="571"/>
                  </a:lnTo>
                  <a:lnTo>
                    <a:pt x="89" y="571"/>
                  </a:lnTo>
                  <a:lnTo>
                    <a:pt x="87" y="570"/>
                  </a:lnTo>
                  <a:lnTo>
                    <a:pt x="86" y="566"/>
                  </a:lnTo>
                  <a:lnTo>
                    <a:pt x="86" y="561"/>
                  </a:lnTo>
                  <a:lnTo>
                    <a:pt x="81" y="556"/>
                  </a:lnTo>
                  <a:lnTo>
                    <a:pt x="79" y="554"/>
                  </a:lnTo>
                  <a:lnTo>
                    <a:pt x="78" y="552"/>
                  </a:lnTo>
                  <a:lnTo>
                    <a:pt x="79" y="549"/>
                  </a:lnTo>
                  <a:lnTo>
                    <a:pt x="79" y="547"/>
                  </a:lnTo>
                  <a:lnTo>
                    <a:pt x="79" y="546"/>
                  </a:lnTo>
                  <a:lnTo>
                    <a:pt x="76" y="540"/>
                  </a:lnTo>
                  <a:lnTo>
                    <a:pt x="75" y="537"/>
                  </a:lnTo>
                  <a:lnTo>
                    <a:pt x="76" y="535"/>
                  </a:lnTo>
                  <a:lnTo>
                    <a:pt x="78" y="532"/>
                  </a:lnTo>
                  <a:lnTo>
                    <a:pt x="78" y="530"/>
                  </a:lnTo>
                  <a:lnTo>
                    <a:pt x="79" y="527"/>
                  </a:lnTo>
                  <a:lnTo>
                    <a:pt x="78" y="524"/>
                  </a:lnTo>
                  <a:lnTo>
                    <a:pt x="76" y="519"/>
                  </a:lnTo>
                  <a:lnTo>
                    <a:pt x="73" y="515"/>
                  </a:lnTo>
                  <a:lnTo>
                    <a:pt x="68" y="505"/>
                  </a:lnTo>
                  <a:lnTo>
                    <a:pt x="67" y="501"/>
                  </a:lnTo>
                  <a:lnTo>
                    <a:pt x="66" y="501"/>
                  </a:lnTo>
                  <a:lnTo>
                    <a:pt x="63" y="498"/>
                  </a:lnTo>
                  <a:lnTo>
                    <a:pt x="62" y="495"/>
                  </a:lnTo>
                  <a:lnTo>
                    <a:pt x="63" y="493"/>
                  </a:lnTo>
                  <a:lnTo>
                    <a:pt x="67" y="491"/>
                  </a:lnTo>
                  <a:lnTo>
                    <a:pt x="71" y="485"/>
                  </a:lnTo>
                  <a:lnTo>
                    <a:pt x="72" y="486"/>
                  </a:lnTo>
                  <a:lnTo>
                    <a:pt x="71" y="491"/>
                  </a:lnTo>
                  <a:lnTo>
                    <a:pt x="73" y="494"/>
                  </a:lnTo>
                  <a:lnTo>
                    <a:pt x="77" y="496"/>
                  </a:lnTo>
                  <a:lnTo>
                    <a:pt x="79" y="498"/>
                  </a:lnTo>
                  <a:lnTo>
                    <a:pt x="86" y="499"/>
                  </a:lnTo>
                  <a:lnTo>
                    <a:pt x="91" y="500"/>
                  </a:lnTo>
                  <a:lnTo>
                    <a:pt x="106" y="501"/>
                  </a:lnTo>
                  <a:lnTo>
                    <a:pt x="112" y="501"/>
                  </a:lnTo>
                  <a:lnTo>
                    <a:pt x="112" y="501"/>
                  </a:lnTo>
                  <a:lnTo>
                    <a:pt x="116" y="496"/>
                  </a:lnTo>
                  <a:lnTo>
                    <a:pt x="117" y="495"/>
                  </a:lnTo>
                  <a:lnTo>
                    <a:pt x="121" y="491"/>
                  </a:lnTo>
                  <a:lnTo>
                    <a:pt x="128" y="484"/>
                  </a:lnTo>
                  <a:lnTo>
                    <a:pt x="132" y="478"/>
                  </a:lnTo>
                  <a:lnTo>
                    <a:pt x="133" y="474"/>
                  </a:lnTo>
                  <a:lnTo>
                    <a:pt x="134" y="471"/>
                  </a:lnTo>
                  <a:lnTo>
                    <a:pt x="134" y="468"/>
                  </a:lnTo>
                  <a:lnTo>
                    <a:pt x="133" y="460"/>
                  </a:lnTo>
                  <a:lnTo>
                    <a:pt x="133" y="458"/>
                  </a:lnTo>
                  <a:lnTo>
                    <a:pt x="128" y="453"/>
                  </a:lnTo>
                  <a:lnTo>
                    <a:pt x="127" y="450"/>
                  </a:lnTo>
                  <a:lnTo>
                    <a:pt x="126" y="445"/>
                  </a:lnTo>
                  <a:lnTo>
                    <a:pt x="126" y="443"/>
                  </a:lnTo>
                  <a:lnTo>
                    <a:pt x="127" y="440"/>
                  </a:lnTo>
                  <a:lnTo>
                    <a:pt x="129" y="440"/>
                  </a:lnTo>
                  <a:lnTo>
                    <a:pt x="133" y="437"/>
                  </a:lnTo>
                  <a:lnTo>
                    <a:pt x="142" y="437"/>
                  </a:lnTo>
                  <a:lnTo>
                    <a:pt x="150" y="429"/>
                  </a:lnTo>
                  <a:lnTo>
                    <a:pt x="152" y="429"/>
                  </a:lnTo>
                  <a:lnTo>
                    <a:pt x="153" y="428"/>
                  </a:lnTo>
                  <a:lnTo>
                    <a:pt x="152" y="424"/>
                  </a:lnTo>
                  <a:lnTo>
                    <a:pt x="150" y="419"/>
                  </a:lnTo>
                  <a:lnTo>
                    <a:pt x="150" y="416"/>
                  </a:lnTo>
                  <a:lnTo>
                    <a:pt x="152" y="413"/>
                  </a:lnTo>
                  <a:lnTo>
                    <a:pt x="154" y="409"/>
                  </a:lnTo>
                  <a:lnTo>
                    <a:pt x="155" y="407"/>
                  </a:lnTo>
                  <a:lnTo>
                    <a:pt x="157" y="402"/>
                  </a:lnTo>
                  <a:lnTo>
                    <a:pt x="160" y="384"/>
                  </a:lnTo>
                  <a:lnTo>
                    <a:pt x="163" y="372"/>
                  </a:lnTo>
                  <a:lnTo>
                    <a:pt x="165" y="368"/>
                  </a:lnTo>
                  <a:lnTo>
                    <a:pt x="167" y="367"/>
                  </a:lnTo>
                  <a:lnTo>
                    <a:pt x="165" y="365"/>
                  </a:lnTo>
                  <a:lnTo>
                    <a:pt x="163" y="360"/>
                  </a:lnTo>
                  <a:lnTo>
                    <a:pt x="163" y="358"/>
                  </a:lnTo>
                  <a:lnTo>
                    <a:pt x="163" y="355"/>
                  </a:lnTo>
                  <a:lnTo>
                    <a:pt x="163" y="351"/>
                  </a:lnTo>
                  <a:lnTo>
                    <a:pt x="163" y="350"/>
                  </a:lnTo>
                  <a:lnTo>
                    <a:pt x="174" y="346"/>
                  </a:lnTo>
                  <a:lnTo>
                    <a:pt x="181" y="335"/>
                  </a:lnTo>
                  <a:lnTo>
                    <a:pt x="185" y="334"/>
                  </a:lnTo>
                  <a:lnTo>
                    <a:pt x="193" y="327"/>
                  </a:lnTo>
                  <a:lnTo>
                    <a:pt x="195" y="326"/>
                  </a:lnTo>
                  <a:lnTo>
                    <a:pt x="199" y="327"/>
                  </a:lnTo>
                  <a:lnTo>
                    <a:pt x="203" y="327"/>
                  </a:lnTo>
                  <a:lnTo>
                    <a:pt x="204" y="326"/>
                  </a:lnTo>
                  <a:lnTo>
                    <a:pt x="208" y="326"/>
                  </a:lnTo>
                  <a:lnTo>
                    <a:pt x="216" y="320"/>
                  </a:lnTo>
                  <a:lnTo>
                    <a:pt x="220" y="316"/>
                  </a:lnTo>
                  <a:lnTo>
                    <a:pt x="226" y="315"/>
                  </a:lnTo>
                  <a:lnTo>
                    <a:pt x="229" y="311"/>
                  </a:lnTo>
                  <a:lnTo>
                    <a:pt x="232" y="309"/>
                  </a:lnTo>
                  <a:lnTo>
                    <a:pt x="240" y="302"/>
                  </a:lnTo>
                  <a:lnTo>
                    <a:pt x="240" y="295"/>
                  </a:lnTo>
                  <a:lnTo>
                    <a:pt x="237" y="289"/>
                  </a:lnTo>
                  <a:lnTo>
                    <a:pt x="235" y="286"/>
                  </a:lnTo>
                  <a:lnTo>
                    <a:pt x="231" y="284"/>
                  </a:lnTo>
                  <a:lnTo>
                    <a:pt x="227" y="283"/>
                  </a:lnTo>
                  <a:lnTo>
                    <a:pt x="215" y="280"/>
                  </a:lnTo>
                  <a:lnTo>
                    <a:pt x="215" y="276"/>
                  </a:lnTo>
                  <a:lnTo>
                    <a:pt x="216" y="269"/>
                  </a:lnTo>
                  <a:lnTo>
                    <a:pt x="216" y="266"/>
                  </a:lnTo>
                  <a:lnTo>
                    <a:pt x="219" y="264"/>
                  </a:lnTo>
                  <a:lnTo>
                    <a:pt x="220" y="259"/>
                  </a:lnTo>
                  <a:lnTo>
                    <a:pt x="220" y="251"/>
                  </a:lnTo>
                  <a:lnTo>
                    <a:pt x="221" y="246"/>
                  </a:lnTo>
                  <a:lnTo>
                    <a:pt x="220" y="244"/>
                  </a:lnTo>
                  <a:lnTo>
                    <a:pt x="215" y="244"/>
                  </a:lnTo>
                  <a:lnTo>
                    <a:pt x="209" y="243"/>
                  </a:lnTo>
                  <a:lnTo>
                    <a:pt x="208" y="243"/>
                  </a:lnTo>
                  <a:lnTo>
                    <a:pt x="205" y="240"/>
                  </a:lnTo>
                  <a:lnTo>
                    <a:pt x="205" y="239"/>
                  </a:lnTo>
                  <a:lnTo>
                    <a:pt x="201" y="235"/>
                  </a:lnTo>
                  <a:lnTo>
                    <a:pt x="199" y="235"/>
                  </a:lnTo>
                  <a:lnTo>
                    <a:pt x="195" y="239"/>
                  </a:lnTo>
                  <a:lnTo>
                    <a:pt x="193" y="239"/>
                  </a:lnTo>
                  <a:lnTo>
                    <a:pt x="190" y="237"/>
                  </a:lnTo>
                  <a:lnTo>
                    <a:pt x="186" y="234"/>
                  </a:lnTo>
                  <a:lnTo>
                    <a:pt x="175" y="230"/>
                  </a:lnTo>
                  <a:lnTo>
                    <a:pt x="174" y="229"/>
                  </a:lnTo>
                  <a:lnTo>
                    <a:pt x="173" y="228"/>
                  </a:lnTo>
                  <a:lnTo>
                    <a:pt x="170" y="229"/>
                  </a:lnTo>
                  <a:lnTo>
                    <a:pt x="169" y="230"/>
                  </a:lnTo>
                  <a:lnTo>
                    <a:pt x="168" y="230"/>
                  </a:lnTo>
                  <a:lnTo>
                    <a:pt x="167" y="235"/>
                  </a:lnTo>
                  <a:lnTo>
                    <a:pt x="165" y="237"/>
                  </a:lnTo>
                  <a:lnTo>
                    <a:pt x="163" y="239"/>
                  </a:lnTo>
                  <a:lnTo>
                    <a:pt x="158" y="239"/>
                  </a:lnTo>
                  <a:lnTo>
                    <a:pt x="143" y="240"/>
                  </a:lnTo>
                  <a:lnTo>
                    <a:pt x="142" y="239"/>
                  </a:lnTo>
                  <a:lnTo>
                    <a:pt x="142" y="237"/>
                  </a:lnTo>
                  <a:lnTo>
                    <a:pt x="139" y="235"/>
                  </a:lnTo>
                  <a:lnTo>
                    <a:pt x="134" y="234"/>
                  </a:lnTo>
                  <a:lnTo>
                    <a:pt x="128" y="234"/>
                  </a:lnTo>
                  <a:lnTo>
                    <a:pt x="127" y="233"/>
                  </a:lnTo>
                  <a:lnTo>
                    <a:pt x="127" y="229"/>
                  </a:lnTo>
                  <a:lnTo>
                    <a:pt x="126" y="228"/>
                  </a:lnTo>
                  <a:lnTo>
                    <a:pt x="122" y="227"/>
                  </a:lnTo>
                  <a:lnTo>
                    <a:pt x="121" y="222"/>
                  </a:lnTo>
                  <a:lnTo>
                    <a:pt x="104" y="223"/>
                  </a:lnTo>
                  <a:lnTo>
                    <a:pt x="104" y="218"/>
                  </a:lnTo>
                  <a:lnTo>
                    <a:pt x="102" y="219"/>
                  </a:lnTo>
                  <a:lnTo>
                    <a:pt x="101" y="220"/>
                  </a:lnTo>
                  <a:lnTo>
                    <a:pt x="98" y="223"/>
                  </a:lnTo>
                  <a:lnTo>
                    <a:pt x="96" y="223"/>
                  </a:lnTo>
                  <a:lnTo>
                    <a:pt x="88" y="223"/>
                  </a:lnTo>
                  <a:lnTo>
                    <a:pt x="81" y="222"/>
                  </a:lnTo>
                  <a:lnTo>
                    <a:pt x="77" y="220"/>
                  </a:lnTo>
                  <a:lnTo>
                    <a:pt x="76" y="218"/>
                  </a:lnTo>
                  <a:lnTo>
                    <a:pt x="76" y="217"/>
                  </a:lnTo>
                  <a:lnTo>
                    <a:pt x="75" y="213"/>
                  </a:lnTo>
                  <a:lnTo>
                    <a:pt x="76" y="210"/>
                  </a:lnTo>
                  <a:lnTo>
                    <a:pt x="77" y="209"/>
                  </a:lnTo>
                  <a:lnTo>
                    <a:pt x="83" y="200"/>
                  </a:lnTo>
                  <a:lnTo>
                    <a:pt x="86" y="200"/>
                  </a:lnTo>
                  <a:lnTo>
                    <a:pt x="86" y="199"/>
                  </a:lnTo>
                  <a:lnTo>
                    <a:pt x="84" y="197"/>
                  </a:lnTo>
                  <a:lnTo>
                    <a:pt x="83" y="197"/>
                  </a:lnTo>
                  <a:lnTo>
                    <a:pt x="82" y="197"/>
                  </a:lnTo>
                  <a:lnTo>
                    <a:pt x="81" y="196"/>
                  </a:lnTo>
                  <a:lnTo>
                    <a:pt x="78" y="191"/>
                  </a:lnTo>
                  <a:lnTo>
                    <a:pt x="78" y="189"/>
                  </a:lnTo>
                  <a:lnTo>
                    <a:pt x="75" y="189"/>
                  </a:lnTo>
                  <a:lnTo>
                    <a:pt x="56" y="191"/>
                  </a:lnTo>
                  <a:lnTo>
                    <a:pt x="48" y="189"/>
                  </a:lnTo>
                  <a:lnTo>
                    <a:pt x="42" y="189"/>
                  </a:lnTo>
                  <a:lnTo>
                    <a:pt x="35" y="192"/>
                  </a:lnTo>
                  <a:lnTo>
                    <a:pt x="20" y="199"/>
                  </a:lnTo>
                  <a:lnTo>
                    <a:pt x="12" y="20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3" name="Freeform 1733">
              <a:extLst>
                <a:ext uri="{FF2B5EF4-FFF2-40B4-BE49-F238E27FC236}">
                  <a16:creationId xmlns:a16="http://schemas.microsoft.com/office/drawing/2014/main" id="{E0E171F9-D319-AC57-B935-A04B22C7CE32}"/>
                </a:ext>
              </a:extLst>
            </p:cNvPr>
            <p:cNvSpPr>
              <a:spLocks/>
            </p:cNvSpPr>
            <p:nvPr/>
          </p:nvSpPr>
          <p:spPr bwMode="auto">
            <a:xfrm>
              <a:off x="1964057" y="5718185"/>
              <a:ext cx="148328" cy="110548"/>
            </a:xfrm>
            <a:custGeom>
              <a:avLst/>
              <a:gdLst/>
              <a:ahLst/>
              <a:cxnLst>
                <a:cxn ang="0">
                  <a:pos x="62" y="79"/>
                </a:cxn>
                <a:cxn ang="0">
                  <a:pos x="58" y="74"/>
                </a:cxn>
                <a:cxn ang="0">
                  <a:pos x="58" y="72"/>
                </a:cxn>
                <a:cxn ang="0">
                  <a:pos x="55" y="70"/>
                </a:cxn>
                <a:cxn ang="0">
                  <a:pos x="46" y="69"/>
                </a:cxn>
                <a:cxn ang="0">
                  <a:pos x="37" y="64"/>
                </a:cxn>
                <a:cxn ang="0">
                  <a:pos x="35" y="63"/>
                </a:cxn>
                <a:cxn ang="0">
                  <a:pos x="34" y="60"/>
                </a:cxn>
                <a:cxn ang="0">
                  <a:pos x="34" y="59"/>
                </a:cxn>
                <a:cxn ang="0">
                  <a:pos x="35" y="54"/>
                </a:cxn>
                <a:cxn ang="0">
                  <a:pos x="36" y="51"/>
                </a:cxn>
                <a:cxn ang="0">
                  <a:pos x="36" y="49"/>
                </a:cxn>
                <a:cxn ang="0">
                  <a:pos x="34" y="46"/>
                </a:cxn>
                <a:cxn ang="0">
                  <a:pos x="30" y="46"/>
                </a:cxn>
                <a:cxn ang="0">
                  <a:pos x="27" y="43"/>
                </a:cxn>
                <a:cxn ang="0">
                  <a:pos x="25" y="42"/>
                </a:cxn>
                <a:cxn ang="0">
                  <a:pos x="20" y="44"/>
                </a:cxn>
                <a:cxn ang="0">
                  <a:pos x="15" y="49"/>
                </a:cxn>
                <a:cxn ang="0">
                  <a:pos x="11" y="49"/>
                </a:cxn>
                <a:cxn ang="0">
                  <a:pos x="9" y="47"/>
                </a:cxn>
                <a:cxn ang="0">
                  <a:pos x="9" y="46"/>
                </a:cxn>
                <a:cxn ang="0">
                  <a:pos x="10" y="44"/>
                </a:cxn>
                <a:cxn ang="0">
                  <a:pos x="9" y="42"/>
                </a:cxn>
                <a:cxn ang="0">
                  <a:pos x="1" y="39"/>
                </a:cxn>
                <a:cxn ang="0">
                  <a:pos x="0" y="37"/>
                </a:cxn>
                <a:cxn ang="0">
                  <a:pos x="4" y="34"/>
                </a:cxn>
                <a:cxn ang="0">
                  <a:pos x="9" y="29"/>
                </a:cxn>
                <a:cxn ang="0">
                  <a:pos x="12" y="27"/>
                </a:cxn>
                <a:cxn ang="0">
                  <a:pos x="17" y="23"/>
                </a:cxn>
                <a:cxn ang="0">
                  <a:pos x="26" y="17"/>
                </a:cxn>
                <a:cxn ang="0">
                  <a:pos x="32" y="11"/>
                </a:cxn>
                <a:cxn ang="0">
                  <a:pos x="47" y="7"/>
                </a:cxn>
                <a:cxn ang="0">
                  <a:pos x="55" y="3"/>
                </a:cxn>
                <a:cxn ang="0">
                  <a:pos x="62" y="2"/>
                </a:cxn>
                <a:cxn ang="0">
                  <a:pos x="67" y="0"/>
                </a:cxn>
                <a:cxn ang="0">
                  <a:pos x="81" y="1"/>
                </a:cxn>
                <a:cxn ang="0">
                  <a:pos x="80" y="2"/>
                </a:cxn>
                <a:cxn ang="0">
                  <a:pos x="75" y="6"/>
                </a:cxn>
                <a:cxn ang="0">
                  <a:pos x="75" y="7"/>
                </a:cxn>
                <a:cxn ang="0">
                  <a:pos x="82" y="7"/>
                </a:cxn>
                <a:cxn ang="0">
                  <a:pos x="83" y="8"/>
                </a:cxn>
                <a:cxn ang="0">
                  <a:pos x="82" y="11"/>
                </a:cxn>
                <a:cxn ang="0">
                  <a:pos x="78" y="13"/>
                </a:cxn>
                <a:cxn ang="0">
                  <a:pos x="77" y="16"/>
                </a:cxn>
                <a:cxn ang="0">
                  <a:pos x="77" y="17"/>
                </a:cxn>
                <a:cxn ang="0">
                  <a:pos x="80" y="21"/>
                </a:cxn>
                <a:cxn ang="0">
                  <a:pos x="82" y="24"/>
                </a:cxn>
                <a:cxn ang="0">
                  <a:pos x="93" y="24"/>
                </a:cxn>
                <a:cxn ang="0">
                  <a:pos x="97" y="21"/>
                </a:cxn>
                <a:cxn ang="0">
                  <a:pos x="104" y="28"/>
                </a:cxn>
                <a:cxn ang="0">
                  <a:pos x="106" y="32"/>
                </a:cxn>
                <a:cxn ang="0">
                  <a:pos x="104" y="36"/>
                </a:cxn>
                <a:cxn ang="0">
                  <a:pos x="101" y="41"/>
                </a:cxn>
                <a:cxn ang="0">
                  <a:pos x="92" y="49"/>
                </a:cxn>
                <a:cxn ang="0">
                  <a:pos x="91" y="54"/>
                </a:cxn>
                <a:cxn ang="0">
                  <a:pos x="89" y="58"/>
                </a:cxn>
                <a:cxn ang="0">
                  <a:pos x="87" y="65"/>
                </a:cxn>
                <a:cxn ang="0">
                  <a:pos x="85" y="69"/>
                </a:cxn>
                <a:cxn ang="0">
                  <a:pos x="63" y="79"/>
                </a:cxn>
                <a:cxn ang="0">
                  <a:pos x="62" y="79"/>
                </a:cxn>
              </a:cxnLst>
              <a:rect l="0" t="0" r="r" b="b"/>
              <a:pathLst>
                <a:path w="106" h="79">
                  <a:moveTo>
                    <a:pt x="62" y="79"/>
                  </a:moveTo>
                  <a:lnTo>
                    <a:pt x="58" y="74"/>
                  </a:lnTo>
                  <a:lnTo>
                    <a:pt x="58" y="72"/>
                  </a:lnTo>
                  <a:lnTo>
                    <a:pt x="55" y="70"/>
                  </a:lnTo>
                  <a:lnTo>
                    <a:pt x="46" y="69"/>
                  </a:lnTo>
                  <a:lnTo>
                    <a:pt x="37" y="64"/>
                  </a:lnTo>
                  <a:lnTo>
                    <a:pt x="35" y="63"/>
                  </a:lnTo>
                  <a:lnTo>
                    <a:pt x="34" y="60"/>
                  </a:lnTo>
                  <a:lnTo>
                    <a:pt x="34" y="59"/>
                  </a:lnTo>
                  <a:lnTo>
                    <a:pt x="35" y="54"/>
                  </a:lnTo>
                  <a:lnTo>
                    <a:pt x="36" y="51"/>
                  </a:lnTo>
                  <a:lnTo>
                    <a:pt x="36" y="49"/>
                  </a:lnTo>
                  <a:lnTo>
                    <a:pt x="34" y="46"/>
                  </a:lnTo>
                  <a:lnTo>
                    <a:pt x="30" y="46"/>
                  </a:lnTo>
                  <a:lnTo>
                    <a:pt x="27" y="43"/>
                  </a:lnTo>
                  <a:lnTo>
                    <a:pt x="25" y="42"/>
                  </a:lnTo>
                  <a:lnTo>
                    <a:pt x="20" y="44"/>
                  </a:lnTo>
                  <a:lnTo>
                    <a:pt x="15" y="49"/>
                  </a:lnTo>
                  <a:lnTo>
                    <a:pt x="11" y="49"/>
                  </a:lnTo>
                  <a:lnTo>
                    <a:pt x="9" y="47"/>
                  </a:lnTo>
                  <a:lnTo>
                    <a:pt x="9" y="46"/>
                  </a:lnTo>
                  <a:lnTo>
                    <a:pt x="10" y="44"/>
                  </a:lnTo>
                  <a:lnTo>
                    <a:pt x="9" y="42"/>
                  </a:lnTo>
                  <a:lnTo>
                    <a:pt x="1" y="39"/>
                  </a:lnTo>
                  <a:lnTo>
                    <a:pt x="0" y="37"/>
                  </a:lnTo>
                  <a:lnTo>
                    <a:pt x="4" y="34"/>
                  </a:lnTo>
                  <a:lnTo>
                    <a:pt x="9" y="29"/>
                  </a:lnTo>
                  <a:lnTo>
                    <a:pt x="12" y="27"/>
                  </a:lnTo>
                  <a:lnTo>
                    <a:pt x="17" y="23"/>
                  </a:lnTo>
                  <a:lnTo>
                    <a:pt x="26" y="17"/>
                  </a:lnTo>
                  <a:lnTo>
                    <a:pt x="32" y="11"/>
                  </a:lnTo>
                  <a:lnTo>
                    <a:pt x="47" y="7"/>
                  </a:lnTo>
                  <a:lnTo>
                    <a:pt x="55" y="3"/>
                  </a:lnTo>
                  <a:lnTo>
                    <a:pt x="62" y="2"/>
                  </a:lnTo>
                  <a:lnTo>
                    <a:pt x="67" y="0"/>
                  </a:lnTo>
                  <a:lnTo>
                    <a:pt x="81" y="1"/>
                  </a:lnTo>
                  <a:lnTo>
                    <a:pt x="80" y="2"/>
                  </a:lnTo>
                  <a:lnTo>
                    <a:pt x="75" y="6"/>
                  </a:lnTo>
                  <a:lnTo>
                    <a:pt x="75" y="7"/>
                  </a:lnTo>
                  <a:lnTo>
                    <a:pt x="82" y="7"/>
                  </a:lnTo>
                  <a:lnTo>
                    <a:pt x="83" y="8"/>
                  </a:lnTo>
                  <a:lnTo>
                    <a:pt x="82" y="11"/>
                  </a:lnTo>
                  <a:lnTo>
                    <a:pt x="78" y="13"/>
                  </a:lnTo>
                  <a:lnTo>
                    <a:pt x="77" y="16"/>
                  </a:lnTo>
                  <a:lnTo>
                    <a:pt x="77" y="17"/>
                  </a:lnTo>
                  <a:lnTo>
                    <a:pt x="80" y="21"/>
                  </a:lnTo>
                  <a:lnTo>
                    <a:pt x="82" y="24"/>
                  </a:lnTo>
                  <a:lnTo>
                    <a:pt x="93" y="24"/>
                  </a:lnTo>
                  <a:lnTo>
                    <a:pt x="97" y="21"/>
                  </a:lnTo>
                  <a:lnTo>
                    <a:pt x="104" y="28"/>
                  </a:lnTo>
                  <a:lnTo>
                    <a:pt x="106" y="32"/>
                  </a:lnTo>
                  <a:lnTo>
                    <a:pt x="104" y="36"/>
                  </a:lnTo>
                  <a:lnTo>
                    <a:pt x="101" y="41"/>
                  </a:lnTo>
                  <a:lnTo>
                    <a:pt x="92" y="49"/>
                  </a:lnTo>
                  <a:lnTo>
                    <a:pt x="91" y="54"/>
                  </a:lnTo>
                  <a:lnTo>
                    <a:pt x="89" y="58"/>
                  </a:lnTo>
                  <a:lnTo>
                    <a:pt x="87" y="65"/>
                  </a:lnTo>
                  <a:lnTo>
                    <a:pt x="85" y="69"/>
                  </a:lnTo>
                  <a:lnTo>
                    <a:pt x="63" y="79"/>
                  </a:lnTo>
                  <a:lnTo>
                    <a:pt x="62" y="7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4" name="Freeform 1735">
              <a:extLst>
                <a:ext uri="{FF2B5EF4-FFF2-40B4-BE49-F238E27FC236}">
                  <a16:creationId xmlns:a16="http://schemas.microsoft.com/office/drawing/2014/main" id="{94A8102B-9BF8-3800-A731-8637C6E167D7}"/>
                </a:ext>
              </a:extLst>
            </p:cNvPr>
            <p:cNvSpPr>
              <a:spLocks/>
            </p:cNvSpPr>
            <p:nvPr/>
          </p:nvSpPr>
          <p:spPr bwMode="auto">
            <a:xfrm>
              <a:off x="1801736" y="5834326"/>
              <a:ext cx="55973" cy="43380"/>
            </a:xfrm>
            <a:custGeom>
              <a:avLst/>
              <a:gdLst/>
              <a:ahLst/>
              <a:cxnLst>
                <a:cxn ang="0">
                  <a:pos x="4" y="27"/>
                </a:cxn>
                <a:cxn ang="0">
                  <a:pos x="9" y="27"/>
                </a:cxn>
                <a:cxn ang="0">
                  <a:pos x="12" y="31"/>
                </a:cxn>
                <a:cxn ang="0">
                  <a:pos x="14" y="31"/>
                </a:cxn>
                <a:cxn ang="0">
                  <a:pos x="16" y="31"/>
                </a:cxn>
                <a:cxn ang="0">
                  <a:pos x="18" y="27"/>
                </a:cxn>
                <a:cxn ang="0">
                  <a:pos x="20" y="26"/>
                </a:cxn>
                <a:cxn ang="0">
                  <a:pos x="25" y="23"/>
                </a:cxn>
                <a:cxn ang="0">
                  <a:pos x="28" y="22"/>
                </a:cxn>
                <a:cxn ang="0">
                  <a:pos x="31" y="19"/>
                </a:cxn>
                <a:cxn ang="0">
                  <a:pos x="39" y="14"/>
                </a:cxn>
                <a:cxn ang="0">
                  <a:pos x="40" y="11"/>
                </a:cxn>
                <a:cxn ang="0">
                  <a:pos x="39" y="7"/>
                </a:cxn>
                <a:cxn ang="0">
                  <a:pos x="40" y="4"/>
                </a:cxn>
                <a:cxn ang="0">
                  <a:pos x="39" y="1"/>
                </a:cxn>
                <a:cxn ang="0">
                  <a:pos x="36" y="1"/>
                </a:cxn>
                <a:cxn ang="0">
                  <a:pos x="33" y="2"/>
                </a:cxn>
                <a:cxn ang="0">
                  <a:pos x="28" y="0"/>
                </a:cxn>
                <a:cxn ang="0">
                  <a:pos x="19" y="0"/>
                </a:cxn>
                <a:cxn ang="0">
                  <a:pos x="14" y="2"/>
                </a:cxn>
                <a:cxn ang="0">
                  <a:pos x="12" y="9"/>
                </a:cxn>
                <a:cxn ang="0">
                  <a:pos x="10" y="11"/>
                </a:cxn>
                <a:cxn ang="0">
                  <a:pos x="7" y="12"/>
                </a:cxn>
                <a:cxn ang="0">
                  <a:pos x="4" y="15"/>
                </a:cxn>
                <a:cxn ang="0">
                  <a:pos x="3" y="17"/>
                </a:cxn>
                <a:cxn ang="0">
                  <a:pos x="0" y="20"/>
                </a:cxn>
                <a:cxn ang="0">
                  <a:pos x="0" y="25"/>
                </a:cxn>
                <a:cxn ang="0">
                  <a:pos x="4" y="27"/>
                </a:cxn>
              </a:cxnLst>
              <a:rect l="0" t="0" r="r" b="b"/>
              <a:pathLst>
                <a:path w="40" h="31">
                  <a:moveTo>
                    <a:pt x="4" y="27"/>
                  </a:moveTo>
                  <a:lnTo>
                    <a:pt x="9" y="27"/>
                  </a:lnTo>
                  <a:lnTo>
                    <a:pt x="12" y="31"/>
                  </a:lnTo>
                  <a:lnTo>
                    <a:pt x="14" y="31"/>
                  </a:lnTo>
                  <a:lnTo>
                    <a:pt x="16" y="31"/>
                  </a:lnTo>
                  <a:lnTo>
                    <a:pt x="18" y="27"/>
                  </a:lnTo>
                  <a:lnTo>
                    <a:pt x="20" y="26"/>
                  </a:lnTo>
                  <a:lnTo>
                    <a:pt x="25" y="23"/>
                  </a:lnTo>
                  <a:lnTo>
                    <a:pt x="28" y="22"/>
                  </a:lnTo>
                  <a:lnTo>
                    <a:pt x="31" y="19"/>
                  </a:lnTo>
                  <a:lnTo>
                    <a:pt x="39" y="14"/>
                  </a:lnTo>
                  <a:lnTo>
                    <a:pt x="40" y="11"/>
                  </a:lnTo>
                  <a:lnTo>
                    <a:pt x="39" y="7"/>
                  </a:lnTo>
                  <a:lnTo>
                    <a:pt x="40" y="4"/>
                  </a:lnTo>
                  <a:lnTo>
                    <a:pt x="39" y="1"/>
                  </a:lnTo>
                  <a:lnTo>
                    <a:pt x="36" y="1"/>
                  </a:lnTo>
                  <a:lnTo>
                    <a:pt x="33" y="2"/>
                  </a:lnTo>
                  <a:lnTo>
                    <a:pt x="28" y="0"/>
                  </a:lnTo>
                  <a:lnTo>
                    <a:pt x="19" y="0"/>
                  </a:lnTo>
                  <a:lnTo>
                    <a:pt x="14" y="2"/>
                  </a:lnTo>
                  <a:lnTo>
                    <a:pt x="12" y="9"/>
                  </a:lnTo>
                  <a:lnTo>
                    <a:pt x="10" y="11"/>
                  </a:lnTo>
                  <a:lnTo>
                    <a:pt x="7" y="12"/>
                  </a:lnTo>
                  <a:lnTo>
                    <a:pt x="4" y="15"/>
                  </a:lnTo>
                  <a:lnTo>
                    <a:pt x="3" y="17"/>
                  </a:lnTo>
                  <a:lnTo>
                    <a:pt x="0" y="20"/>
                  </a:lnTo>
                  <a:lnTo>
                    <a:pt x="0" y="25"/>
                  </a:lnTo>
                  <a:lnTo>
                    <a:pt x="4" y="2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5" name="Freeform 1736">
              <a:extLst>
                <a:ext uri="{FF2B5EF4-FFF2-40B4-BE49-F238E27FC236}">
                  <a16:creationId xmlns:a16="http://schemas.microsoft.com/office/drawing/2014/main" id="{A3C3B605-947D-0957-09BF-B40FAD97A796}"/>
                </a:ext>
              </a:extLst>
            </p:cNvPr>
            <p:cNvSpPr>
              <a:spLocks/>
            </p:cNvSpPr>
            <p:nvPr/>
          </p:nvSpPr>
          <p:spPr bwMode="auto">
            <a:xfrm>
              <a:off x="1801736" y="5834326"/>
              <a:ext cx="55973" cy="43380"/>
            </a:xfrm>
            <a:custGeom>
              <a:avLst/>
              <a:gdLst/>
              <a:ahLst/>
              <a:cxnLst>
                <a:cxn ang="0">
                  <a:pos x="4" y="27"/>
                </a:cxn>
                <a:cxn ang="0">
                  <a:pos x="9" y="27"/>
                </a:cxn>
                <a:cxn ang="0">
                  <a:pos x="12" y="31"/>
                </a:cxn>
                <a:cxn ang="0">
                  <a:pos x="14" y="31"/>
                </a:cxn>
                <a:cxn ang="0">
                  <a:pos x="16" y="31"/>
                </a:cxn>
                <a:cxn ang="0">
                  <a:pos x="18" y="27"/>
                </a:cxn>
                <a:cxn ang="0">
                  <a:pos x="20" y="26"/>
                </a:cxn>
                <a:cxn ang="0">
                  <a:pos x="25" y="23"/>
                </a:cxn>
                <a:cxn ang="0">
                  <a:pos x="28" y="22"/>
                </a:cxn>
                <a:cxn ang="0">
                  <a:pos x="31" y="19"/>
                </a:cxn>
                <a:cxn ang="0">
                  <a:pos x="39" y="14"/>
                </a:cxn>
                <a:cxn ang="0">
                  <a:pos x="40" y="11"/>
                </a:cxn>
                <a:cxn ang="0">
                  <a:pos x="39" y="7"/>
                </a:cxn>
                <a:cxn ang="0">
                  <a:pos x="40" y="4"/>
                </a:cxn>
                <a:cxn ang="0">
                  <a:pos x="39" y="1"/>
                </a:cxn>
                <a:cxn ang="0">
                  <a:pos x="36" y="1"/>
                </a:cxn>
                <a:cxn ang="0">
                  <a:pos x="33" y="2"/>
                </a:cxn>
                <a:cxn ang="0">
                  <a:pos x="28" y="0"/>
                </a:cxn>
                <a:cxn ang="0">
                  <a:pos x="19" y="0"/>
                </a:cxn>
                <a:cxn ang="0">
                  <a:pos x="14" y="2"/>
                </a:cxn>
                <a:cxn ang="0">
                  <a:pos x="12" y="9"/>
                </a:cxn>
                <a:cxn ang="0">
                  <a:pos x="10" y="11"/>
                </a:cxn>
                <a:cxn ang="0">
                  <a:pos x="7" y="12"/>
                </a:cxn>
                <a:cxn ang="0">
                  <a:pos x="4" y="15"/>
                </a:cxn>
                <a:cxn ang="0">
                  <a:pos x="3" y="17"/>
                </a:cxn>
                <a:cxn ang="0">
                  <a:pos x="0" y="20"/>
                </a:cxn>
                <a:cxn ang="0">
                  <a:pos x="0" y="25"/>
                </a:cxn>
                <a:cxn ang="0">
                  <a:pos x="4" y="27"/>
                </a:cxn>
              </a:cxnLst>
              <a:rect l="0" t="0" r="r" b="b"/>
              <a:pathLst>
                <a:path w="40" h="31">
                  <a:moveTo>
                    <a:pt x="4" y="27"/>
                  </a:moveTo>
                  <a:lnTo>
                    <a:pt x="9" y="27"/>
                  </a:lnTo>
                  <a:lnTo>
                    <a:pt x="12" y="31"/>
                  </a:lnTo>
                  <a:lnTo>
                    <a:pt x="14" y="31"/>
                  </a:lnTo>
                  <a:lnTo>
                    <a:pt x="16" y="31"/>
                  </a:lnTo>
                  <a:lnTo>
                    <a:pt x="18" y="27"/>
                  </a:lnTo>
                  <a:lnTo>
                    <a:pt x="20" y="26"/>
                  </a:lnTo>
                  <a:lnTo>
                    <a:pt x="25" y="23"/>
                  </a:lnTo>
                  <a:lnTo>
                    <a:pt x="28" y="22"/>
                  </a:lnTo>
                  <a:lnTo>
                    <a:pt x="31" y="19"/>
                  </a:lnTo>
                  <a:lnTo>
                    <a:pt x="39" y="14"/>
                  </a:lnTo>
                  <a:lnTo>
                    <a:pt x="40" y="11"/>
                  </a:lnTo>
                  <a:lnTo>
                    <a:pt x="39" y="7"/>
                  </a:lnTo>
                  <a:lnTo>
                    <a:pt x="40" y="4"/>
                  </a:lnTo>
                  <a:lnTo>
                    <a:pt x="39" y="1"/>
                  </a:lnTo>
                  <a:lnTo>
                    <a:pt x="36" y="1"/>
                  </a:lnTo>
                  <a:lnTo>
                    <a:pt x="33" y="2"/>
                  </a:lnTo>
                  <a:lnTo>
                    <a:pt x="28" y="0"/>
                  </a:lnTo>
                  <a:lnTo>
                    <a:pt x="19" y="0"/>
                  </a:lnTo>
                  <a:lnTo>
                    <a:pt x="14" y="2"/>
                  </a:lnTo>
                  <a:lnTo>
                    <a:pt x="12" y="9"/>
                  </a:lnTo>
                  <a:lnTo>
                    <a:pt x="10" y="11"/>
                  </a:lnTo>
                  <a:lnTo>
                    <a:pt x="7" y="12"/>
                  </a:lnTo>
                  <a:lnTo>
                    <a:pt x="4" y="15"/>
                  </a:lnTo>
                  <a:lnTo>
                    <a:pt x="3" y="17"/>
                  </a:lnTo>
                  <a:lnTo>
                    <a:pt x="0" y="20"/>
                  </a:lnTo>
                  <a:lnTo>
                    <a:pt x="0" y="25"/>
                  </a:lnTo>
                  <a:lnTo>
                    <a:pt x="4" y="2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6" name="Freeform 1737">
              <a:extLst>
                <a:ext uri="{FF2B5EF4-FFF2-40B4-BE49-F238E27FC236}">
                  <a16:creationId xmlns:a16="http://schemas.microsoft.com/office/drawing/2014/main" id="{AA073E1D-975F-8EA5-E3D5-8DA837DF12FA}"/>
                </a:ext>
              </a:extLst>
            </p:cNvPr>
            <p:cNvSpPr>
              <a:spLocks/>
            </p:cNvSpPr>
            <p:nvPr/>
          </p:nvSpPr>
          <p:spPr bwMode="auto">
            <a:xfrm>
              <a:off x="1818529" y="5886104"/>
              <a:ext cx="26587" cy="27987"/>
            </a:xfrm>
            <a:custGeom>
              <a:avLst/>
              <a:gdLst/>
              <a:ahLst/>
              <a:cxnLst>
                <a:cxn ang="0">
                  <a:pos x="6" y="0"/>
                </a:cxn>
                <a:cxn ang="0">
                  <a:pos x="7" y="6"/>
                </a:cxn>
                <a:cxn ang="0">
                  <a:pos x="9" y="6"/>
                </a:cxn>
                <a:cxn ang="0">
                  <a:pos x="12" y="8"/>
                </a:cxn>
                <a:cxn ang="0">
                  <a:pos x="14" y="14"/>
                </a:cxn>
                <a:cxn ang="0">
                  <a:pos x="17" y="14"/>
                </a:cxn>
                <a:cxn ang="0">
                  <a:pos x="19" y="15"/>
                </a:cxn>
                <a:cxn ang="0">
                  <a:pos x="19" y="19"/>
                </a:cxn>
                <a:cxn ang="0">
                  <a:pos x="16" y="20"/>
                </a:cxn>
                <a:cxn ang="0">
                  <a:pos x="6" y="14"/>
                </a:cxn>
                <a:cxn ang="0">
                  <a:pos x="0" y="16"/>
                </a:cxn>
                <a:cxn ang="0">
                  <a:pos x="1" y="13"/>
                </a:cxn>
                <a:cxn ang="0">
                  <a:pos x="3" y="11"/>
                </a:cxn>
                <a:cxn ang="0">
                  <a:pos x="2" y="6"/>
                </a:cxn>
                <a:cxn ang="0">
                  <a:pos x="4" y="4"/>
                </a:cxn>
                <a:cxn ang="0">
                  <a:pos x="6" y="0"/>
                </a:cxn>
              </a:cxnLst>
              <a:rect l="0" t="0" r="r" b="b"/>
              <a:pathLst>
                <a:path w="19" h="20">
                  <a:moveTo>
                    <a:pt x="6" y="0"/>
                  </a:moveTo>
                  <a:lnTo>
                    <a:pt x="7" y="6"/>
                  </a:lnTo>
                  <a:lnTo>
                    <a:pt x="9" y="6"/>
                  </a:lnTo>
                  <a:lnTo>
                    <a:pt x="12" y="8"/>
                  </a:lnTo>
                  <a:lnTo>
                    <a:pt x="14" y="14"/>
                  </a:lnTo>
                  <a:lnTo>
                    <a:pt x="17" y="14"/>
                  </a:lnTo>
                  <a:lnTo>
                    <a:pt x="19" y="15"/>
                  </a:lnTo>
                  <a:lnTo>
                    <a:pt x="19" y="19"/>
                  </a:lnTo>
                  <a:lnTo>
                    <a:pt x="16" y="20"/>
                  </a:lnTo>
                  <a:lnTo>
                    <a:pt x="6" y="14"/>
                  </a:lnTo>
                  <a:lnTo>
                    <a:pt x="0" y="16"/>
                  </a:lnTo>
                  <a:lnTo>
                    <a:pt x="1" y="13"/>
                  </a:lnTo>
                  <a:lnTo>
                    <a:pt x="3" y="11"/>
                  </a:lnTo>
                  <a:lnTo>
                    <a:pt x="2" y="6"/>
                  </a:lnTo>
                  <a:lnTo>
                    <a:pt x="4" y="4"/>
                  </a:lnTo>
                  <a:lnTo>
                    <a:pt x="6"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7" name="Freeform 1738">
              <a:extLst>
                <a:ext uri="{FF2B5EF4-FFF2-40B4-BE49-F238E27FC236}">
                  <a16:creationId xmlns:a16="http://schemas.microsoft.com/office/drawing/2014/main" id="{FF1D34EF-A5A0-5B3E-B4BC-8A035D776DA5}"/>
                </a:ext>
              </a:extLst>
            </p:cNvPr>
            <p:cNvSpPr>
              <a:spLocks/>
            </p:cNvSpPr>
            <p:nvPr/>
          </p:nvSpPr>
          <p:spPr bwMode="auto">
            <a:xfrm>
              <a:off x="1818529" y="5886104"/>
              <a:ext cx="26587" cy="27987"/>
            </a:xfrm>
            <a:custGeom>
              <a:avLst/>
              <a:gdLst/>
              <a:ahLst/>
              <a:cxnLst>
                <a:cxn ang="0">
                  <a:pos x="6" y="0"/>
                </a:cxn>
                <a:cxn ang="0">
                  <a:pos x="7" y="6"/>
                </a:cxn>
                <a:cxn ang="0">
                  <a:pos x="9" y="6"/>
                </a:cxn>
                <a:cxn ang="0">
                  <a:pos x="12" y="8"/>
                </a:cxn>
                <a:cxn ang="0">
                  <a:pos x="14" y="14"/>
                </a:cxn>
                <a:cxn ang="0">
                  <a:pos x="17" y="14"/>
                </a:cxn>
                <a:cxn ang="0">
                  <a:pos x="19" y="15"/>
                </a:cxn>
                <a:cxn ang="0">
                  <a:pos x="19" y="19"/>
                </a:cxn>
                <a:cxn ang="0">
                  <a:pos x="16" y="20"/>
                </a:cxn>
                <a:cxn ang="0">
                  <a:pos x="6" y="14"/>
                </a:cxn>
                <a:cxn ang="0">
                  <a:pos x="0" y="16"/>
                </a:cxn>
                <a:cxn ang="0">
                  <a:pos x="1" y="13"/>
                </a:cxn>
                <a:cxn ang="0">
                  <a:pos x="3" y="11"/>
                </a:cxn>
                <a:cxn ang="0">
                  <a:pos x="2" y="6"/>
                </a:cxn>
                <a:cxn ang="0">
                  <a:pos x="4" y="4"/>
                </a:cxn>
                <a:cxn ang="0">
                  <a:pos x="6" y="0"/>
                </a:cxn>
              </a:cxnLst>
              <a:rect l="0" t="0" r="r" b="b"/>
              <a:pathLst>
                <a:path w="19" h="20">
                  <a:moveTo>
                    <a:pt x="6" y="0"/>
                  </a:moveTo>
                  <a:lnTo>
                    <a:pt x="7" y="6"/>
                  </a:lnTo>
                  <a:lnTo>
                    <a:pt x="9" y="6"/>
                  </a:lnTo>
                  <a:lnTo>
                    <a:pt x="12" y="8"/>
                  </a:lnTo>
                  <a:lnTo>
                    <a:pt x="14" y="14"/>
                  </a:lnTo>
                  <a:lnTo>
                    <a:pt x="17" y="14"/>
                  </a:lnTo>
                  <a:lnTo>
                    <a:pt x="19" y="15"/>
                  </a:lnTo>
                  <a:lnTo>
                    <a:pt x="19" y="19"/>
                  </a:lnTo>
                  <a:lnTo>
                    <a:pt x="16" y="20"/>
                  </a:lnTo>
                  <a:lnTo>
                    <a:pt x="6" y="14"/>
                  </a:lnTo>
                  <a:lnTo>
                    <a:pt x="0" y="16"/>
                  </a:lnTo>
                  <a:lnTo>
                    <a:pt x="1" y="13"/>
                  </a:lnTo>
                  <a:lnTo>
                    <a:pt x="3" y="11"/>
                  </a:lnTo>
                  <a:lnTo>
                    <a:pt x="2" y="6"/>
                  </a:lnTo>
                  <a:lnTo>
                    <a:pt x="4" y="4"/>
                  </a:lnTo>
                  <a:lnTo>
                    <a:pt x="6"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8" name="Freeform 1739">
              <a:extLst>
                <a:ext uri="{FF2B5EF4-FFF2-40B4-BE49-F238E27FC236}">
                  <a16:creationId xmlns:a16="http://schemas.microsoft.com/office/drawing/2014/main" id="{E3297DDB-2D56-8075-8388-D7A755C88670}"/>
                </a:ext>
              </a:extLst>
            </p:cNvPr>
            <p:cNvSpPr>
              <a:spLocks/>
            </p:cNvSpPr>
            <p:nvPr/>
          </p:nvSpPr>
          <p:spPr bwMode="auto">
            <a:xfrm>
              <a:off x="1818529" y="5886104"/>
              <a:ext cx="26587" cy="27987"/>
            </a:xfrm>
            <a:custGeom>
              <a:avLst/>
              <a:gdLst/>
              <a:ahLst/>
              <a:cxnLst>
                <a:cxn ang="0">
                  <a:pos x="6" y="0"/>
                </a:cxn>
                <a:cxn ang="0">
                  <a:pos x="7" y="6"/>
                </a:cxn>
                <a:cxn ang="0">
                  <a:pos x="9" y="6"/>
                </a:cxn>
                <a:cxn ang="0">
                  <a:pos x="12" y="8"/>
                </a:cxn>
                <a:cxn ang="0">
                  <a:pos x="14" y="14"/>
                </a:cxn>
                <a:cxn ang="0">
                  <a:pos x="17" y="14"/>
                </a:cxn>
                <a:cxn ang="0">
                  <a:pos x="19" y="15"/>
                </a:cxn>
                <a:cxn ang="0">
                  <a:pos x="19" y="19"/>
                </a:cxn>
                <a:cxn ang="0">
                  <a:pos x="16" y="20"/>
                </a:cxn>
                <a:cxn ang="0">
                  <a:pos x="6" y="14"/>
                </a:cxn>
                <a:cxn ang="0">
                  <a:pos x="0" y="16"/>
                </a:cxn>
                <a:cxn ang="0">
                  <a:pos x="1" y="13"/>
                </a:cxn>
                <a:cxn ang="0">
                  <a:pos x="3" y="11"/>
                </a:cxn>
                <a:cxn ang="0">
                  <a:pos x="2" y="6"/>
                </a:cxn>
                <a:cxn ang="0">
                  <a:pos x="4" y="4"/>
                </a:cxn>
                <a:cxn ang="0">
                  <a:pos x="6" y="0"/>
                </a:cxn>
              </a:cxnLst>
              <a:rect l="0" t="0" r="r" b="b"/>
              <a:pathLst>
                <a:path w="19" h="20">
                  <a:moveTo>
                    <a:pt x="6" y="0"/>
                  </a:moveTo>
                  <a:lnTo>
                    <a:pt x="7" y="6"/>
                  </a:lnTo>
                  <a:lnTo>
                    <a:pt x="9" y="6"/>
                  </a:lnTo>
                  <a:lnTo>
                    <a:pt x="12" y="8"/>
                  </a:lnTo>
                  <a:lnTo>
                    <a:pt x="14" y="14"/>
                  </a:lnTo>
                  <a:lnTo>
                    <a:pt x="17" y="14"/>
                  </a:lnTo>
                  <a:lnTo>
                    <a:pt x="19" y="15"/>
                  </a:lnTo>
                  <a:lnTo>
                    <a:pt x="19" y="19"/>
                  </a:lnTo>
                  <a:lnTo>
                    <a:pt x="16" y="20"/>
                  </a:lnTo>
                  <a:lnTo>
                    <a:pt x="6" y="14"/>
                  </a:lnTo>
                  <a:lnTo>
                    <a:pt x="0" y="16"/>
                  </a:lnTo>
                  <a:lnTo>
                    <a:pt x="1" y="13"/>
                  </a:lnTo>
                  <a:lnTo>
                    <a:pt x="3" y="11"/>
                  </a:lnTo>
                  <a:lnTo>
                    <a:pt x="2" y="6"/>
                  </a:lnTo>
                  <a:lnTo>
                    <a:pt x="4" y="4"/>
                  </a:lnTo>
                  <a:lnTo>
                    <a:pt x="6"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19" name="Freeform 1740">
              <a:extLst>
                <a:ext uri="{FF2B5EF4-FFF2-40B4-BE49-F238E27FC236}">
                  <a16:creationId xmlns:a16="http://schemas.microsoft.com/office/drawing/2014/main" id="{D4EDC7DD-F3A7-4F1E-F761-FBFC1180B22C}"/>
                </a:ext>
              </a:extLst>
            </p:cNvPr>
            <p:cNvSpPr>
              <a:spLocks/>
            </p:cNvSpPr>
            <p:nvPr/>
          </p:nvSpPr>
          <p:spPr bwMode="auto">
            <a:xfrm>
              <a:off x="1818529" y="5886104"/>
              <a:ext cx="26587" cy="27987"/>
            </a:xfrm>
            <a:custGeom>
              <a:avLst/>
              <a:gdLst/>
              <a:ahLst/>
              <a:cxnLst>
                <a:cxn ang="0">
                  <a:pos x="6" y="0"/>
                </a:cxn>
                <a:cxn ang="0">
                  <a:pos x="7" y="6"/>
                </a:cxn>
                <a:cxn ang="0">
                  <a:pos x="9" y="6"/>
                </a:cxn>
                <a:cxn ang="0">
                  <a:pos x="12" y="8"/>
                </a:cxn>
                <a:cxn ang="0">
                  <a:pos x="14" y="14"/>
                </a:cxn>
                <a:cxn ang="0">
                  <a:pos x="17" y="14"/>
                </a:cxn>
                <a:cxn ang="0">
                  <a:pos x="19" y="15"/>
                </a:cxn>
                <a:cxn ang="0">
                  <a:pos x="19" y="19"/>
                </a:cxn>
                <a:cxn ang="0">
                  <a:pos x="16" y="20"/>
                </a:cxn>
                <a:cxn ang="0">
                  <a:pos x="6" y="14"/>
                </a:cxn>
                <a:cxn ang="0">
                  <a:pos x="0" y="16"/>
                </a:cxn>
                <a:cxn ang="0">
                  <a:pos x="1" y="13"/>
                </a:cxn>
                <a:cxn ang="0">
                  <a:pos x="3" y="11"/>
                </a:cxn>
                <a:cxn ang="0">
                  <a:pos x="2" y="6"/>
                </a:cxn>
                <a:cxn ang="0">
                  <a:pos x="4" y="4"/>
                </a:cxn>
                <a:cxn ang="0">
                  <a:pos x="6" y="0"/>
                </a:cxn>
              </a:cxnLst>
              <a:rect l="0" t="0" r="r" b="b"/>
              <a:pathLst>
                <a:path w="19" h="20">
                  <a:moveTo>
                    <a:pt x="6" y="0"/>
                  </a:moveTo>
                  <a:lnTo>
                    <a:pt x="7" y="6"/>
                  </a:lnTo>
                  <a:lnTo>
                    <a:pt x="9" y="6"/>
                  </a:lnTo>
                  <a:lnTo>
                    <a:pt x="12" y="8"/>
                  </a:lnTo>
                  <a:lnTo>
                    <a:pt x="14" y="14"/>
                  </a:lnTo>
                  <a:lnTo>
                    <a:pt x="17" y="14"/>
                  </a:lnTo>
                  <a:lnTo>
                    <a:pt x="19" y="15"/>
                  </a:lnTo>
                  <a:lnTo>
                    <a:pt x="19" y="19"/>
                  </a:lnTo>
                  <a:lnTo>
                    <a:pt x="16" y="20"/>
                  </a:lnTo>
                  <a:lnTo>
                    <a:pt x="6" y="14"/>
                  </a:lnTo>
                  <a:lnTo>
                    <a:pt x="0" y="16"/>
                  </a:lnTo>
                  <a:lnTo>
                    <a:pt x="1" y="13"/>
                  </a:lnTo>
                  <a:lnTo>
                    <a:pt x="3" y="11"/>
                  </a:lnTo>
                  <a:lnTo>
                    <a:pt x="2" y="6"/>
                  </a:lnTo>
                  <a:lnTo>
                    <a:pt x="4" y="4"/>
                  </a:lnTo>
                  <a:lnTo>
                    <a:pt x="6"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0" name="Freeform 1741">
              <a:extLst>
                <a:ext uri="{FF2B5EF4-FFF2-40B4-BE49-F238E27FC236}">
                  <a16:creationId xmlns:a16="http://schemas.microsoft.com/office/drawing/2014/main" id="{D99083F0-2E84-0529-C5F0-2EF1BFE7B8A8}"/>
                </a:ext>
              </a:extLst>
            </p:cNvPr>
            <p:cNvSpPr>
              <a:spLocks/>
            </p:cNvSpPr>
            <p:nvPr/>
          </p:nvSpPr>
          <p:spPr bwMode="auto">
            <a:xfrm>
              <a:off x="2159965" y="5706990"/>
              <a:ext cx="71366" cy="47577"/>
            </a:xfrm>
            <a:custGeom>
              <a:avLst/>
              <a:gdLst/>
              <a:ahLst/>
              <a:cxnLst>
                <a:cxn ang="0">
                  <a:pos x="49" y="34"/>
                </a:cxn>
                <a:cxn ang="0">
                  <a:pos x="51" y="32"/>
                </a:cxn>
                <a:cxn ang="0">
                  <a:pos x="51" y="27"/>
                </a:cxn>
                <a:cxn ang="0">
                  <a:pos x="51" y="25"/>
                </a:cxn>
                <a:cxn ang="0">
                  <a:pos x="51" y="20"/>
                </a:cxn>
                <a:cxn ang="0">
                  <a:pos x="50" y="15"/>
                </a:cxn>
                <a:cxn ang="0">
                  <a:pos x="49" y="10"/>
                </a:cxn>
                <a:cxn ang="0">
                  <a:pos x="45" y="10"/>
                </a:cxn>
                <a:cxn ang="0">
                  <a:pos x="43" y="8"/>
                </a:cxn>
                <a:cxn ang="0">
                  <a:pos x="39" y="5"/>
                </a:cxn>
                <a:cxn ang="0">
                  <a:pos x="39" y="1"/>
                </a:cxn>
                <a:cxn ang="0">
                  <a:pos x="35" y="0"/>
                </a:cxn>
                <a:cxn ang="0">
                  <a:pos x="34" y="0"/>
                </a:cxn>
                <a:cxn ang="0">
                  <a:pos x="19" y="0"/>
                </a:cxn>
                <a:cxn ang="0">
                  <a:pos x="15" y="1"/>
                </a:cxn>
                <a:cxn ang="0">
                  <a:pos x="10" y="0"/>
                </a:cxn>
                <a:cxn ang="0">
                  <a:pos x="5" y="0"/>
                </a:cxn>
                <a:cxn ang="0">
                  <a:pos x="2" y="4"/>
                </a:cxn>
                <a:cxn ang="0">
                  <a:pos x="0" y="5"/>
                </a:cxn>
                <a:cxn ang="0">
                  <a:pos x="2" y="5"/>
                </a:cxn>
                <a:cxn ang="0">
                  <a:pos x="5" y="8"/>
                </a:cxn>
                <a:cxn ang="0">
                  <a:pos x="7" y="8"/>
                </a:cxn>
                <a:cxn ang="0">
                  <a:pos x="5" y="14"/>
                </a:cxn>
                <a:cxn ang="0">
                  <a:pos x="18" y="15"/>
                </a:cxn>
                <a:cxn ang="0">
                  <a:pos x="23" y="15"/>
                </a:cxn>
                <a:cxn ang="0">
                  <a:pos x="27" y="16"/>
                </a:cxn>
                <a:cxn ang="0">
                  <a:pos x="30" y="18"/>
                </a:cxn>
                <a:cxn ang="0">
                  <a:pos x="38" y="26"/>
                </a:cxn>
                <a:cxn ang="0">
                  <a:pos x="45" y="32"/>
                </a:cxn>
                <a:cxn ang="0">
                  <a:pos x="49" y="34"/>
                </a:cxn>
              </a:cxnLst>
              <a:rect l="0" t="0" r="r" b="b"/>
              <a:pathLst>
                <a:path w="51" h="34">
                  <a:moveTo>
                    <a:pt x="49" y="34"/>
                  </a:moveTo>
                  <a:lnTo>
                    <a:pt x="51" y="32"/>
                  </a:lnTo>
                  <a:lnTo>
                    <a:pt x="51" y="27"/>
                  </a:lnTo>
                  <a:lnTo>
                    <a:pt x="51" y="25"/>
                  </a:lnTo>
                  <a:lnTo>
                    <a:pt x="51" y="20"/>
                  </a:lnTo>
                  <a:lnTo>
                    <a:pt x="50" y="15"/>
                  </a:lnTo>
                  <a:lnTo>
                    <a:pt x="49" y="10"/>
                  </a:lnTo>
                  <a:lnTo>
                    <a:pt x="45" y="10"/>
                  </a:lnTo>
                  <a:lnTo>
                    <a:pt x="43" y="8"/>
                  </a:lnTo>
                  <a:lnTo>
                    <a:pt x="39" y="5"/>
                  </a:lnTo>
                  <a:lnTo>
                    <a:pt x="39" y="1"/>
                  </a:lnTo>
                  <a:lnTo>
                    <a:pt x="35" y="0"/>
                  </a:lnTo>
                  <a:lnTo>
                    <a:pt x="34" y="0"/>
                  </a:lnTo>
                  <a:lnTo>
                    <a:pt x="19" y="0"/>
                  </a:lnTo>
                  <a:lnTo>
                    <a:pt x="15" y="1"/>
                  </a:lnTo>
                  <a:lnTo>
                    <a:pt x="10" y="0"/>
                  </a:lnTo>
                  <a:lnTo>
                    <a:pt x="5" y="0"/>
                  </a:lnTo>
                  <a:lnTo>
                    <a:pt x="2" y="4"/>
                  </a:lnTo>
                  <a:lnTo>
                    <a:pt x="0" y="5"/>
                  </a:lnTo>
                  <a:lnTo>
                    <a:pt x="2" y="5"/>
                  </a:lnTo>
                  <a:lnTo>
                    <a:pt x="5" y="8"/>
                  </a:lnTo>
                  <a:lnTo>
                    <a:pt x="7" y="8"/>
                  </a:lnTo>
                  <a:lnTo>
                    <a:pt x="5" y="14"/>
                  </a:lnTo>
                  <a:lnTo>
                    <a:pt x="18" y="15"/>
                  </a:lnTo>
                  <a:lnTo>
                    <a:pt x="23" y="15"/>
                  </a:lnTo>
                  <a:lnTo>
                    <a:pt x="27" y="16"/>
                  </a:lnTo>
                  <a:lnTo>
                    <a:pt x="30" y="18"/>
                  </a:lnTo>
                  <a:lnTo>
                    <a:pt x="38" y="26"/>
                  </a:lnTo>
                  <a:lnTo>
                    <a:pt x="45" y="32"/>
                  </a:lnTo>
                  <a:lnTo>
                    <a:pt x="49" y="3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1" name="Freeform 1742">
              <a:extLst>
                <a:ext uri="{FF2B5EF4-FFF2-40B4-BE49-F238E27FC236}">
                  <a16:creationId xmlns:a16="http://schemas.microsoft.com/office/drawing/2014/main" id="{CB4ED41E-170F-155C-EA31-1D2E2BD10293}"/>
                </a:ext>
              </a:extLst>
            </p:cNvPr>
            <p:cNvSpPr>
              <a:spLocks/>
            </p:cNvSpPr>
            <p:nvPr/>
          </p:nvSpPr>
          <p:spPr bwMode="auto">
            <a:xfrm>
              <a:off x="2159965" y="5706990"/>
              <a:ext cx="71366" cy="47577"/>
            </a:xfrm>
            <a:custGeom>
              <a:avLst/>
              <a:gdLst/>
              <a:ahLst/>
              <a:cxnLst>
                <a:cxn ang="0">
                  <a:pos x="49" y="34"/>
                </a:cxn>
                <a:cxn ang="0">
                  <a:pos x="51" y="32"/>
                </a:cxn>
                <a:cxn ang="0">
                  <a:pos x="51" y="27"/>
                </a:cxn>
                <a:cxn ang="0">
                  <a:pos x="51" y="25"/>
                </a:cxn>
                <a:cxn ang="0">
                  <a:pos x="51" y="20"/>
                </a:cxn>
                <a:cxn ang="0">
                  <a:pos x="50" y="15"/>
                </a:cxn>
                <a:cxn ang="0">
                  <a:pos x="49" y="10"/>
                </a:cxn>
                <a:cxn ang="0">
                  <a:pos x="45" y="10"/>
                </a:cxn>
                <a:cxn ang="0">
                  <a:pos x="43" y="8"/>
                </a:cxn>
                <a:cxn ang="0">
                  <a:pos x="39" y="5"/>
                </a:cxn>
                <a:cxn ang="0">
                  <a:pos x="39" y="1"/>
                </a:cxn>
                <a:cxn ang="0">
                  <a:pos x="35" y="0"/>
                </a:cxn>
                <a:cxn ang="0">
                  <a:pos x="34" y="0"/>
                </a:cxn>
                <a:cxn ang="0">
                  <a:pos x="19" y="0"/>
                </a:cxn>
                <a:cxn ang="0">
                  <a:pos x="15" y="1"/>
                </a:cxn>
                <a:cxn ang="0">
                  <a:pos x="10" y="0"/>
                </a:cxn>
                <a:cxn ang="0">
                  <a:pos x="5" y="0"/>
                </a:cxn>
                <a:cxn ang="0">
                  <a:pos x="2" y="4"/>
                </a:cxn>
                <a:cxn ang="0">
                  <a:pos x="0" y="5"/>
                </a:cxn>
                <a:cxn ang="0">
                  <a:pos x="2" y="5"/>
                </a:cxn>
                <a:cxn ang="0">
                  <a:pos x="5" y="8"/>
                </a:cxn>
                <a:cxn ang="0">
                  <a:pos x="7" y="8"/>
                </a:cxn>
                <a:cxn ang="0">
                  <a:pos x="5" y="14"/>
                </a:cxn>
                <a:cxn ang="0">
                  <a:pos x="18" y="15"/>
                </a:cxn>
                <a:cxn ang="0">
                  <a:pos x="23" y="15"/>
                </a:cxn>
                <a:cxn ang="0">
                  <a:pos x="27" y="16"/>
                </a:cxn>
                <a:cxn ang="0">
                  <a:pos x="30" y="18"/>
                </a:cxn>
                <a:cxn ang="0">
                  <a:pos x="38" y="26"/>
                </a:cxn>
                <a:cxn ang="0">
                  <a:pos x="45" y="32"/>
                </a:cxn>
                <a:cxn ang="0">
                  <a:pos x="49" y="34"/>
                </a:cxn>
              </a:cxnLst>
              <a:rect l="0" t="0" r="r" b="b"/>
              <a:pathLst>
                <a:path w="51" h="34">
                  <a:moveTo>
                    <a:pt x="49" y="34"/>
                  </a:moveTo>
                  <a:lnTo>
                    <a:pt x="51" y="32"/>
                  </a:lnTo>
                  <a:lnTo>
                    <a:pt x="51" y="27"/>
                  </a:lnTo>
                  <a:lnTo>
                    <a:pt x="51" y="25"/>
                  </a:lnTo>
                  <a:lnTo>
                    <a:pt x="51" y="20"/>
                  </a:lnTo>
                  <a:lnTo>
                    <a:pt x="50" y="15"/>
                  </a:lnTo>
                  <a:lnTo>
                    <a:pt x="49" y="10"/>
                  </a:lnTo>
                  <a:lnTo>
                    <a:pt x="45" y="10"/>
                  </a:lnTo>
                  <a:lnTo>
                    <a:pt x="43" y="8"/>
                  </a:lnTo>
                  <a:lnTo>
                    <a:pt x="39" y="5"/>
                  </a:lnTo>
                  <a:lnTo>
                    <a:pt x="39" y="1"/>
                  </a:lnTo>
                  <a:lnTo>
                    <a:pt x="35" y="0"/>
                  </a:lnTo>
                  <a:lnTo>
                    <a:pt x="34" y="0"/>
                  </a:lnTo>
                  <a:lnTo>
                    <a:pt x="19" y="0"/>
                  </a:lnTo>
                  <a:lnTo>
                    <a:pt x="15" y="1"/>
                  </a:lnTo>
                  <a:lnTo>
                    <a:pt x="10" y="0"/>
                  </a:lnTo>
                  <a:lnTo>
                    <a:pt x="5" y="0"/>
                  </a:lnTo>
                  <a:lnTo>
                    <a:pt x="2" y="4"/>
                  </a:lnTo>
                  <a:lnTo>
                    <a:pt x="0" y="5"/>
                  </a:lnTo>
                  <a:lnTo>
                    <a:pt x="2" y="5"/>
                  </a:lnTo>
                  <a:lnTo>
                    <a:pt x="5" y="8"/>
                  </a:lnTo>
                  <a:lnTo>
                    <a:pt x="7" y="8"/>
                  </a:lnTo>
                  <a:lnTo>
                    <a:pt x="5" y="14"/>
                  </a:lnTo>
                  <a:lnTo>
                    <a:pt x="18" y="15"/>
                  </a:lnTo>
                  <a:lnTo>
                    <a:pt x="23" y="15"/>
                  </a:lnTo>
                  <a:lnTo>
                    <a:pt x="27" y="16"/>
                  </a:lnTo>
                  <a:lnTo>
                    <a:pt x="30" y="18"/>
                  </a:lnTo>
                  <a:lnTo>
                    <a:pt x="38" y="26"/>
                  </a:lnTo>
                  <a:lnTo>
                    <a:pt x="45" y="32"/>
                  </a:lnTo>
                  <a:lnTo>
                    <a:pt x="49" y="3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2" name="Freeform 1743">
              <a:extLst>
                <a:ext uri="{FF2B5EF4-FFF2-40B4-BE49-F238E27FC236}">
                  <a16:creationId xmlns:a16="http://schemas.microsoft.com/office/drawing/2014/main" id="{F4F0AFA1-CCD1-13EB-8E1B-FC848C71D9B7}"/>
                </a:ext>
              </a:extLst>
            </p:cNvPr>
            <p:cNvSpPr>
              <a:spLocks/>
            </p:cNvSpPr>
            <p:nvPr/>
          </p:nvSpPr>
          <p:spPr bwMode="auto">
            <a:xfrm>
              <a:off x="804019" y="6179962"/>
              <a:ext cx="15393" cy="13993"/>
            </a:xfrm>
            <a:custGeom>
              <a:avLst/>
              <a:gdLst/>
              <a:ahLst/>
              <a:cxnLst>
                <a:cxn ang="0">
                  <a:pos x="3" y="1"/>
                </a:cxn>
                <a:cxn ang="0">
                  <a:pos x="0" y="6"/>
                </a:cxn>
                <a:cxn ang="0">
                  <a:pos x="2" y="10"/>
                </a:cxn>
                <a:cxn ang="0">
                  <a:pos x="10" y="10"/>
                </a:cxn>
                <a:cxn ang="0">
                  <a:pos x="11" y="4"/>
                </a:cxn>
                <a:cxn ang="0">
                  <a:pos x="10" y="0"/>
                </a:cxn>
                <a:cxn ang="0">
                  <a:pos x="3" y="1"/>
                </a:cxn>
              </a:cxnLst>
              <a:rect l="0" t="0" r="r" b="b"/>
              <a:pathLst>
                <a:path w="11" h="10">
                  <a:moveTo>
                    <a:pt x="3" y="1"/>
                  </a:moveTo>
                  <a:lnTo>
                    <a:pt x="0" y="6"/>
                  </a:lnTo>
                  <a:lnTo>
                    <a:pt x="2" y="10"/>
                  </a:lnTo>
                  <a:lnTo>
                    <a:pt x="10" y="10"/>
                  </a:lnTo>
                  <a:lnTo>
                    <a:pt x="11" y="4"/>
                  </a:lnTo>
                  <a:lnTo>
                    <a:pt x="10" y="0"/>
                  </a:lnTo>
                  <a:lnTo>
                    <a:pt x="3"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3" name="Freeform 1744">
              <a:extLst>
                <a:ext uri="{FF2B5EF4-FFF2-40B4-BE49-F238E27FC236}">
                  <a16:creationId xmlns:a16="http://schemas.microsoft.com/office/drawing/2014/main" id="{1358D697-1346-C015-7643-E3017F2DF1F4}"/>
                </a:ext>
              </a:extLst>
            </p:cNvPr>
            <p:cNvSpPr>
              <a:spLocks/>
            </p:cNvSpPr>
            <p:nvPr/>
          </p:nvSpPr>
          <p:spPr bwMode="auto">
            <a:xfrm>
              <a:off x="804017" y="6179962"/>
              <a:ext cx="15393" cy="13993"/>
            </a:xfrm>
            <a:custGeom>
              <a:avLst/>
              <a:gdLst/>
              <a:ahLst/>
              <a:cxnLst>
                <a:cxn ang="0">
                  <a:pos x="3" y="1"/>
                </a:cxn>
                <a:cxn ang="0">
                  <a:pos x="0" y="6"/>
                </a:cxn>
                <a:cxn ang="0">
                  <a:pos x="2" y="10"/>
                </a:cxn>
                <a:cxn ang="0">
                  <a:pos x="10" y="10"/>
                </a:cxn>
                <a:cxn ang="0">
                  <a:pos x="11" y="4"/>
                </a:cxn>
                <a:cxn ang="0">
                  <a:pos x="10" y="0"/>
                </a:cxn>
                <a:cxn ang="0">
                  <a:pos x="3" y="1"/>
                </a:cxn>
              </a:cxnLst>
              <a:rect l="0" t="0" r="r" b="b"/>
              <a:pathLst>
                <a:path w="11" h="10">
                  <a:moveTo>
                    <a:pt x="3" y="1"/>
                  </a:moveTo>
                  <a:lnTo>
                    <a:pt x="0" y="6"/>
                  </a:lnTo>
                  <a:lnTo>
                    <a:pt x="2" y="10"/>
                  </a:lnTo>
                  <a:lnTo>
                    <a:pt x="10" y="10"/>
                  </a:lnTo>
                  <a:lnTo>
                    <a:pt x="11" y="4"/>
                  </a:lnTo>
                  <a:lnTo>
                    <a:pt x="10" y="0"/>
                  </a:lnTo>
                  <a:lnTo>
                    <a:pt x="3"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124" name="Gruppe 2101">
              <a:extLst>
                <a:ext uri="{FF2B5EF4-FFF2-40B4-BE49-F238E27FC236}">
                  <a16:creationId xmlns:a16="http://schemas.microsoft.com/office/drawing/2014/main" id="{1C36686B-A9A3-1CDF-84F9-863AD113140B}"/>
                </a:ext>
              </a:extLst>
            </p:cNvPr>
            <p:cNvGrpSpPr>
              <a:grpSpLocks/>
            </p:cNvGrpSpPr>
            <p:nvPr/>
          </p:nvGrpSpPr>
          <p:grpSpPr>
            <a:xfrm>
              <a:off x="2592354" y="3185407"/>
              <a:ext cx="986525" cy="1334955"/>
              <a:chOff x="4246562" y="3243264"/>
              <a:chExt cx="1119188" cy="1514475"/>
            </a:xfrm>
            <a:grpFill/>
          </p:grpSpPr>
          <p:sp>
            <p:nvSpPr>
              <p:cNvPr id="1466" name="Freeform 1347">
                <a:extLst>
                  <a:ext uri="{FF2B5EF4-FFF2-40B4-BE49-F238E27FC236}">
                    <a16:creationId xmlns:a16="http://schemas.microsoft.com/office/drawing/2014/main" id="{354DCEA1-89F9-DA42-7FB7-D6B5F1D4EA7A}"/>
                  </a:ext>
                </a:extLst>
              </p:cNvPr>
              <p:cNvSpPr>
                <a:spLocks/>
              </p:cNvSpPr>
              <p:nvPr/>
            </p:nvSpPr>
            <p:spPr bwMode="auto">
              <a:xfrm>
                <a:off x="5114926" y="3292476"/>
                <a:ext cx="76200" cy="82550"/>
              </a:xfrm>
              <a:custGeom>
                <a:avLst/>
                <a:gdLst/>
                <a:ahLst/>
                <a:cxnLst>
                  <a:cxn ang="0">
                    <a:pos x="17" y="49"/>
                  </a:cxn>
                  <a:cxn ang="0">
                    <a:pos x="5" y="41"/>
                  </a:cxn>
                  <a:cxn ang="0">
                    <a:pos x="12" y="37"/>
                  </a:cxn>
                  <a:cxn ang="0">
                    <a:pos x="9" y="28"/>
                  </a:cxn>
                  <a:cxn ang="0">
                    <a:pos x="10" y="27"/>
                  </a:cxn>
                  <a:cxn ang="0">
                    <a:pos x="15" y="24"/>
                  </a:cxn>
                  <a:cxn ang="0">
                    <a:pos x="11" y="21"/>
                  </a:cxn>
                  <a:cxn ang="0">
                    <a:pos x="10" y="17"/>
                  </a:cxn>
                  <a:cxn ang="0">
                    <a:pos x="16" y="19"/>
                  </a:cxn>
                  <a:cxn ang="0">
                    <a:pos x="17" y="17"/>
                  </a:cxn>
                  <a:cxn ang="0">
                    <a:pos x="25" y="24"/>
                  </a:cxn>
                  <a:cxn ang="0">
                    <a:pos x="29" y="26"/>
                  </a:cxn>
                  <a:cxn ang="0">
                    <a:pos x="31" y="22"/>
                  </a:cxn>
                  <a:cxn ang="0">
                    <a:pos x="30" y="16"/>
                  </a:cxn>
                  <a:cxn ang="0">
                    <a:pos x="25" y="12"/>
                  </a:cxn>
                  <a:cxn ang="0">
                    <a:pos x="19" y="13"/>
                  </a:cxn>
                  <a:cxn ang="0">
                    <a:pos x="12" y="15"/>
                  </a:cxn>
                  <a:cxn ang="0">
                    <a:pos x="15" y="8"/>
                  </a:cxn>
                  <a:cxn ang="0">
                    <a:pos x="0" y="21"/>
                  </a:cxn>
                  <a:cxn ang="0">
                    <a:pos x="4" y="8"/>
                  </a:cxn>
                  <a:cxn ang="0">
                    <a:pos x="9" y="8"/>
                  </a:cxn>
                  <a:cxn ang="0">
                    <a:pos x="11" y="3"/>
                  </a:cxn>
                  <a:cxn ang="0">
                    <a:pos x="24" y="1"/>
                  </a:cxn>
                  <a:cxn ang="0">
                    <a:pos x="25" y="7"/>
                  </a:cxn>
                  <a:cxn ang="0">
                    <a:pos x="34" y="11"/>
                  </a:cxn>
                  <a:cxn ang="0">
                    <a:pos x="41" y="11"/>
                  </a:cxn>
                  <a:cxn ang="0">
                    <a:pos x="38" y="26"/>
                  </a:cxn>
                  <a:cxn ang="0">
                    <a:pos x="41" y="31"/>
                  </a:cxn>
                  <a:cxn ang="0">
                    <a:pos x="46" y="33"/>
                  </a:cxn>
                  <a:cxn ang="0">
                    <a:pos x="47" y="42"/>
                  </a:cxn>
                  <a:cxn ang="0">
                    <a:pos x="45" y="43"/>
                  </a:cxn>
                  <a:cxn ang="0">
                    <a:pos x="41" y="38"/>
                  </a:cxn>
                  <a:cxn ang="0">
                    <a:pos x="29" y="41"/>
                  </a:cxn>
                  <a:cxn ang="0">
                    <a:pos x="25" y="49"/>
                  </a:cxn>
                  <a:cxn ang="0">
                    <a:pos x="24" y="52"/>
                  </a:cxn>
                  <a:cxn ang="0">
                    <a:pos x="19" y="52"/>
                  </a:cxn>
                </a:cxnLst>
                <a:rect l="0" t="0" r="r" b="b"/>
                <a:pathLst>
                  <a:path w="48" h="52">
                    <a:moveTo>
                      <a:pt x="19" y="52"/>
                    </a:moveTo>
                    <a:lnTo>
                      <a:pt x="17" y="49"/>
                    </a:lnTo>
                    <a:lnTo>
                      <a:pt x="9" y="44"/>
                    </a:lnTo>
                    <a:lnTo>
                      <a:pt x="5" y="41"/>
                    </a:lnTo>
                    <a:lnTo>
                      <a:pt x="5" y="37"/>
                    </a:lnTo>
                    <a:lnTo>
                      <a:pt x="12" y="37"/>
                    </a:lnTo>
                    <a:lnTo>
                      <a:pt x="14" y="33"/>
                    </a:lnTo>
                    <a:lnTo>
                      <a:pt x="9" y="28"/>
                    </a:lnTo>
                    <a:lnTo>
                      <a:pt x="9" y="27"/>
                    </a:lnTo>
                    <a:lnTo>
                      <a:pt x="10" y="27"/>
                    </a:lnTo>
                    <a:lnTo>
                      <a:pt x="14" y="27"/>
                    </a:lnTo>
                    <a:lnTo>
                      <a:pt x="15" y="24"/>
                    </a:lnTo>
                    <a:lnTo>
                      <a:pt x="12" y="21"/>
                    </a:lnTo>
                    <a:lnTo>
                      <a:pt x="11" y="21"/>
                    </a:lnTo>
                    <a:lnTo>
                      <a:pt x="9" y="18"/>
                    </a:lnTo>
                    <a:lnTo>
                      <a:pt x="10" y="17"/>
                    </a:lnTo>
                    <a:lnTo>
                      <a:pt x="11" y="17"/>
                    </a:lnTo>
                    <a:lnTo>
                      <a:pt x="16" y="19"/>
                    </a:lnTo>
                    <a:lnTo>
                      <a:pt x="16" y="18"/>
                    </a:lnTo>
                    <a:lnTo>
                      <a:pt x="17" y="17"/>
                    </a:lnTo>
                    <a:lnTo>
                      <a:pt x="24" y="17"/>
                    </a:lnTo>
                    <a:lnTo>
                      <a:pt x="25" y="24"/>
                    </a:lnTo>
                    <a:lnTo>
                      <a:pt x="27" y="26"/>
                    </a:lnTo>
                    <a:lnTo>
                      <a:pt x="29" y="26"/>
                    </a:lnTo>
                    <a:lnTo>
                      <a:pt x="30" y="24"/>
                    </a:lnTo>
                    <a:lnTo>
                      <a:pt x="31" y="22"/>
                    </a:lnTo>
                    <a:lnTo>
                      <a:pt x="31" y="19"/>
                    </a:lnTo>
                    <a:lnTo>
                      <a:pt x="30" y="16"/>
                    </a:lnTo>
                    <a:lnTo>
                      <a:pt x="26" y="11"/>
                    </a:lnTo>
                    <a:lnTo>
                      <a:pt x="25" y="12"/>
                    </a:lnTo>
                    <a:lnTo>
                      <a:pt x="21" y="8"/>
                    </a:lnTo>
                    <a:lnTo>
                      <a:pt x="19" y="13"/>
                    </a:lnTo>
                    <a:lnTo>
                      <a:pt x="16" y="15"/>
                    </a:lnTo>
                    <a:lnTo>
                      <a:pt x="12" y="15"/>
                    </a:lnTo>
                    <a:lnTo>
                      <a:pt x="16" y="10"/>
                    </a:lnTo>
                    <a:lnTo>
                      <a:pt x="15" y="8"/>
                    </a:lnTo>
                    <a:lnTo>
                      <a:pt x="10" y="11"/>
                    </a:lnTo>
                    <a:lnTo>
                      <a:pt x="0" y="21"/>
                    </a:lnTo>
                    <a:lnTo>
                      <a:pt x="2" y="12"/>
                    </a:lnTo>
                    <a:lnTo>
                      <a:pt x="4" y="8"/>
                    </a:lnTo>
                    <a:lnTo>
                      <a:pt x="4" y="8"/>
                    </a:lnTo>
                    <a:lnTo>
                      <a:pt x="9" y="8"/>
                    </a:lnTo>
                    <a:lnTo>
                      <a:pt x="7" y="5"/>
                    </a:lnTo>
                    <a:lnTo>
                      <a:pt x="11" y="3"/>
                    </a:lnTo>
                    <a:lnTo>
                      <a:pt x="19" y="0"/>
                    </a:lnTo>
                    <a:lnTo>
                      <a:pt x="24" y="1"/>
                    </a:lnTo>
                    <a:lnTo>
                      <a:pt x="24" y="6"/>
                    </a:lnTo>
                    <a:lnTo>
                      <a:pt x="25" y="7"/>
                    </a:lnTo>
                    <a:lnTo>
                      <a:pt x="26" y="8"/>
                    </a:lnTo>
                    <a:lnTo>
                      <a:pt x="34" y="11"/>
                    </a:lnTo>
                    <a:lnTo>
                      <a:pt x="37" y="10"/>
                    </a:lnTo>
                    <a:lnTo>
                      <a:pt x="41" y="11"/>
                    </a:lnTo>
                    <a:lnTo>
                      <a:pt x="42" y="18"/>
                    </a:lnTo>
                    <a:lnTo>
                      <a:pt x="38" y="26"/>
                    </a:lnTo>
                    <a:lnTo>
                      <a:pt x="38" y="28"/>
                    </a:lnTo>
                    <a:lnTo>
                      <a:pt x="41" y="31"/>
                    </a:lnTo>
                    <a:lnTo>
                      <a:pt x="45" y="32"/>
                    </a:lnTo>
                    <a:lnTo>
                      <a:pt x="46" y="33"/>
                    </a:lnTo>
                    <a:lnTo>
                      <a:pt x="48" y="41"/>
                    </a:lnTo>
                    <a:lnTo>
                      <a:pt x="47" y="42"/>
                    </a:lnTo>
                    <a:lnTo>
                      <a:pt x="46" y="43"/>
                    </a:lnTo>
                    <a:lnTo>
                      <a:pt x="45" y="43"/>
                    </a:lnTo>
                    <a:lnTo>
                      <a:pt x="42" y="39"/>
                    </a:lnTo>
                    <a:lnTo>
                      <a:pt x="41" y="38"/>
                    </a:lnTo>
                    <a:lnTo>
                      <a:pt x="35" y="39"/>
                    </a:lnTo>
                    <a:lnTo>
                      <a:pt x="29" y="41"/>
                    </a:lnTo>
                    <a:lnTo>
                      <a:pt x="25" y="48"/>
                    </a:lnTo>
                    <a:lnTo>
                      <a:pt x="25" y="49"/>
                    </a:lnTo>
                    <a:lnTo>
                      <a:pt x="25" y="52"/>
                    </a:lnTo>
                    <a:lnTo>
                      <a:pt x="24" y="52"/>
                    </a:lnTo>
                    <a:lnTo>
                      <a:pt x="20" y="52"/>
                    </a:lnTo>
                    <a:lnTo>
                      <a:pt x="19" y="5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467" name="Gruppe 2100">
                <a:extLst>
                  <a:ext uri="{FF2B5EF4-FFF2-40B4-BE49-F238E27FC236}">
                    <a16:creationId xmlns:a16="http://schemas.microsoft.com/office/drawing/2014/main" id="{1C2FF496-DAE6-FE6B-C59D-F9E3C00E11A1}"/>
                  </a:ext>
                </a:extLst>
              </p:cNvPr>
              <p:cNvGrpSpPr>
                <a:grpSpLocks/>
              </p:cNvGrpSpPr>
              <p:nvPr/>
            </p:nvGrpSpPr>
            <p:grpSpPr>
              <a:xfrm>
                <a:off x="4246562" y="3243264"/>
                <a:ext cx="1119188" cy="1514475"/>
                <a:chOff x="4246562" y="3243264"/>
                <a:chExt cx="1119188" cy="1514475"/>
              </a:xfrm>
              <a:grpFill/>
            </p:grpSpPr>
            <p:sp>
              <p:nvSpPr>
                <p:cNvPr id="1468" name="Freeform 1335">
                  <a:extLst>
                    <a:ext uri="{FF2B5EF4-FFF2-40B4-BE49-F238E27FC236}">
                      <a16:creationId xmlns:a16="http://schemas.microsoft.com/office/drawing/2014/main" id="{14B89DF0-4CDA-7C45-D68B-37599B0A7DEE}"/>
                    </a:ext>
                  </a:extLst>
                </p:cNvPr>
                <p:cNvSpPr>
                  <a:spLocks/>
                </p:cNvSpPr>
                <p:nvPr/>
              </p:nvSpPr>
              <p:spPr bwMode="auto">
                <a:xfrm>
                  <a:off x="4516438" y="3454401"/>
                  <a:ext cx="17463" cy="4763"/>
                </a:xfrm>
                <a:custGeom>
                  <a:avLst/>
                  <a:gdLst/>
                  <a:ahLst/>
                  <a:cxnLst>
                    <a:cxn ang="0">
                      <a:pos x="1" y="1"/>
                    </a:cxn>
                    <a:cxn ang="0">
                      <a:pos x="4" y="1"/>
                    </a:cxn>
                    <a:cxn ang="0">
                      <a:pos x="8" y="1"/>
                    </a:cxn>
                    <a:cxn ang="0">
                      <a:pos x="10" y="0"/>
                    </a:cxn>
                    <a:cxn ang="0">
                      <a:pos x="11" y="2"/>
                    </a:cxn>
                    <a:cxn ang="0">
                      <a:pos x="11" y="3"/>
                    </a:cxn>
                    <a:cxn ang="0">
                      <a:pos x="8" y="3"/>
                    </a:cxn>
                    <a:cxn ang="0">
                      <a:pos x="6" y="3"/>
                    </a:cxn>
                    <a:cxn ang="0">
                      <a:pos x="0" y="3"/>
                    </a:cxn>
                    <a:cxn ang="0">
                      <a:pos x="0" y="3"/>
                    </a:cxn>
                    <a:cxn ang="0">
                      <a:pos x="1" y="1"/>
                    </a:cxn>
                  </a:cxnLst>
                  <a:rect l="0" t="0" r="r" b="b"/>
                  <a:pathLst>
                    <a:path w="11" h="3">
                      <a:moveTo>
                        <a:pt x="1" y="1"/>
                      </a:moveTo>
                      <a:lnTo>
                        <a:pt x="4" y="1"/>
                      </a:lnTo>
                      <a:lnTo>
                        <a:pt x="8" y="1"/>
                      </a:lnTo>
                      <a:lnTo>
                        <a:pt x="10" y="0"/>
                      </a:lnTo>
                      <a:lnTo>
                        <a:pt x="11" y="2"/>
                      </a:lnTo>
                      <a:lnTo>
                        <a:pt x="11" y="3"/>
                      </a:lnTo>
                      <a:lnTo>
                        <a:pt x="8" y="3"/>
                      </a:lnTo>
                      <a:lnTo>
                        <a:pt x="6" y="3"/>
                      </a:lnTo>
                      <a:lnTo>
                        <a:pt x="0" y="3"/>
                      </a:lnTo>
                      <a:lnTo>
                        <a:pt x="0" y="3"/>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9" name="Freeform 1336">
                  <a:extLst>
                    <a:ext uri="{FF2B5EF4-FFF2-40B4-BE49-F238E27FC236}">
                      <a16:creationId xmlns:a16="http://schemas.microsoft.com/office/drawing/2014/main" id="{73E016E1-4DF8-D949-9EDC-F9726AE89FAD}"/>
                    </a:ext>
                  </a:extLst>
                </p:cNvPr>
                <p:cNvSpPr>
                  <a:spLocks/>
                </p:cNvSpPr>
                <p:nvPr/>
              </p:nvSpPr>
              <p:spPr bwMode="auto">
                <a:xfrm>
                  <a:off x="4516438" y="3454401"/>
                  <a:ext cx="17463" cy="4763"/>
                </a:xfrm>
                <a:custGeom>
                  <a:avLst/>
                  <a:gdLst/>
                  <a:ahLst/>
                  <a:cxnLst>
                    <a:cxn ang="0">
                      <a:pos x="1" y="1"/>
                    </a:cxn>
                    <a:cxn ang="0">
                      <a:pos x="4" y="1"/>
                    </a:cxn>
                    <a:cxn ang="0">
                      <a:pos x="8" y="1"/>
                    </a:cxn>
                    <a:cxn ang="0">
                      <a:pos x="10" y="0"/>
                    </a:cxn>
                    <a:cxn ang="0">
                      <a:pos x="11" y="2"/>
                    </a:cxn>
                    <a:cxn ang="0">
                      <a:pos x="11" y="3"/>
                    </a:cxn>
                    <a:cxn ang="0">
                      <a:pos x="8" y="3"/>
                    </a:cxn>
                    <a:cxn ang="0">
                      <a:pos x="6" y="3"/>
                    </a:cxn>
                    <a:cxn ang="0">
                      <a:pos x="0" y="3"/>
                    </a:cxn>
                    <a:cxn ang="0">
                      <a:pos x="0" y="3"/>
                    </a:cxn>
                    <a:cxn ang="0">
                      <a:pos x="1" y="1"/>
                    </a:cxn>
                  </a:cxnLst>
                  <a:rect l="0" t="0" r="r" b="b"/>
                  <a:pathLst>
                    <a:path w="11" h="3">
                      <a:moveTo>
                        <a:pt x="1" y="1"/>
                      </a:moveTo>
                      <a:lnTo>
                        <a:pt x="4" y="1"/>
                      </a:lnTo>
                      <a:lnTo>
                        <a:pt x="8" y="1"/>
                      </a:lnTo>
                      <a:lnTo>
                        <a:pt x="10" y="0"/>
                      </a:lnTo>
                      <a:lnTo>
                        <a:pt x="11" y="2"/>
                      </a:lnTo>
                      <a:lnTo>
                        <a:pt x="11" y="3"/>
                      </a:lnTo>
                      <a:lnTo>
                        <a:pt x="8" y="3"/>
                      </a:lnTo>
                      <a:lnTo>
                        <a:pt x="6" y="3"/>
                      </a:lnTo>
                      <a:lnTo>
                        <a:pt x="0" y="3"/>
                      </a:lnTo>
                      <a:lnTo>
                        <a:pt x="0" y="3"/>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0" name="Freeform 1337">
                  <a:extLst>
                    <a:ext uri="{FF2B5EF4-FFF2-40B4-BE49-F238E27FC236}">
                      <a16:creationId xmlns:a16="http://schemas.microsoft.com/office/drawing/2014/main" id="{82111874-87D5-997B-E92C-B60926FCA8C5}"/>
                    </a:ext>
                  </a:extLst>
                </p:cNvPr>
                <p:cNvSpPr>
                  <a:spLocks/>
                </p:cNvSpPr>
                <p:nvPr/>
              </p:nvSpPr>
              <p:spPr bwMode="auto">
                <a:xfrm>
                  <a:off x="4487863" y="3455988"/>
                  <a:ext cx="20638" cy="7938"/>
                </a:xfrm>
                <a:custGeom>
                  <a:avLst/>
                  <a:gdLst/>
                  <a:ahLst/>
                  <a:cxnLst>
                    <a:cxn ang="0">
                      <a:pos x="1" y="1"/>
                    </a:cxn>
                    <a:cxn ang="0">
                      <a:pos x="3" y="0"/>
                    </a:cxn>
                    <a:cxn ang="0">
                      <a:pos x="11" y="0"/>
                    </a:cxn>
                    <a:cxn ang="0">
                      <a:pos x="13" y="1"/>
                    </a:cxn>
                    <a:cxn ang="0">
                      <a:pos x="9" y="5"/>
                    </a:cxn>
                    <a:cxn ang="0">
                      <a:pos x="7" y="4"/>
                    </a:cxn>
                    <a:cxn ang="0">
                      <a:pos x="3" y="4"/>
                    </a:cxn>
                    <a:cxn ang="0">
                      <a:pos x="0" y="4"/>
                    </a:cxn>
                    <a:cxn ang="0">
                      <a:pos x="1" y="1"/>
                    </a:cxn>
                  </a:cxnLst>
                  <a:rect l="0" t="0" r="r" b="b"/>
                  <a:pathLst>
                    <a:path w="13" h="5">
                      <a:moveTo>
                        <a:pt x="1" y="1"/>
                      </a:moveTo>
                      <a:lnTo>
                        <a:pt x="3" y="0"/>
                      </a:lnTo>
                      <a:lnTo>
                        <a:pt x="11" y="0"/>
                      </a:lnTo>
                      <a:lnTo>
                        <a:pt x="13" y="1"/>
                      </a:lnTo>
                      <a:lnTo>
                        <a:pt x="9" y="5"/>
                      </a:lnTo>
                      <a:lnTo>
                        <a:pt x="7" y="4"/>
                      </a:lnTo>
                      <a:lnTo>
                        <a:pt x="3" y="4"/>
                      </a:lnTo>
                      <a:lnTo>
                        <a:pt x="0" y="4"/>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1" name="Freeform 1338">
                  <a:extLst>
                    <a:ext uri="{FF2B5EF4-FFF2-40B4-BE49-F238E27FC236}">
                      <a16:creationId xmlns:a16="http://schemas.microsoft.com/office/drawing/2014/main" id="{B5362028-D10A-2A03-66C5-AD24FD417B57}"/>
                    </a:ext>
                  </a:extLst>
                </p:cNvPr>
                <p:cNvSpPr>
                  <a:spLocks/>
                </p:cNvSpPr>
                <p:nvPr/>
              </p:nvSpPr>
              <p:spPr bwMode="auto">
                <a:xfrm>
                  <a:off x="4487863" y="3455988"/>
                  <a:ext cx="20638" cy="7938"/>
                </a:xfrm>
                <a:custGeom>
                  <a:avLst/>
                  <a:gdLst/>
                  <a:ahLst/>
                  <a:cxnLst>
                    <a:cxn ang="0">
                      <a:pos x="1" y="1"/>
                    </a:cxn>
                    <a:cxn ang="0">
                      <a:pos x="3" y="0"/>
                    </a:cxn>
                    <a:cxn ang="0">
                      <a:pos x="11" y="0"/>
                    </a:cxn>
                    <a:cxn ang="0">
                      <a:pos x="13" y="1"/>
                    </a:cxn>
                    <a:cxn ang="0">
                      <a:pos x="9" y="5"/>
                    </a:cxn>
                    <a:cxn ang="0">
                      <a:pos x="7" y="4"/>
                    </a:cxn>
                    <a:cxn ang="0">
                      <a:pos x="3" y="4"/>
                    </a:cxn>
                    <a:cxn ang="0">
                      <a:pos x="0" y="4"/>
                    </a:cxn>
                    <a:cxn ang="0">
                      <a:pos x="1" y="1"/>
                    </a:cxn>
                  </a:cxnLst>
                  <a:rect l="0" t="0" r="r" b="b"/>
                  <a:pathLst>
                    <a:path w="13" h="5">
                      <a:moveTo>
                        <a:pt x="1" y="1"/>
                      </a:moveTo>
                      <a:lnTo>
                        <a:pt x="3" y="0"/>
                      </a:lnTo>
                      <a:lnTo>
                        <a:pt x="11" y="0"/>
                      </a:lnTo>
                      <a:lnTo>
                        <a:pt x="13" y="1"/>
                      </a:lnTo>
                      <a:lnTo>
                        <a:pt x="9" y="5"/>
                      </a:lnTo>
                      <a:lnTo>
                        <a:pt x="7" y="4"/>
                      </a:lnTo>
                      <a:lnTo>
                        <a:pt x="3" y="4"/>
                      </a:lnTo>
                      <a:lnTo>
                        <a:pt x="0" y="4"/>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2" name="Freeform 1339">
                  <a:extLst>
                    <a:ext uri="{FF2B5EF4-FFF2-40B4-BE49-F238E27FC236}">
                      <a16:creationId xmlns:a16="http://schemas.microsoft.com/office/drawing/2014/main" id="{82C2CAD1-9EAE-FABD-62BC-3F37D5F817E6}"/>
                    </a:ext>
                  </a:extLst>
                </p:cNvPr>
                <p:cNvSpPr>
                  <a:spLocks/>
                </p:cNvSpPr>
                <p:nvPr/>
              </p:nvSpPr>
              <p:spPr bwMode="auto">
                <a:xfrm>
                  <a:off x="4468813" y="3455988"/>
                  <a:ext cx="12700" cy="7938"/>
                </a:xfrm>
                <a:custGeom>
                  <a:avLst/>
                  <a:gdLst/>
                  <a:ahLst/>
                  <a:cxnLst>
                    <a:cxn ang="0">
                      <a:pos x="7" y="0"/>
                    </a:cxn>
                    <a:cxn ang="0">
                      <a:pos x="5" y="0"/>
                    </a:cxn>
                    <a:cxn ang="0">
                      <a:pos x="2" y="1"/>
                    </a:cxn>
                    <a:cxn ang="0">
                      <a:pos x="0" y="4"/>
                    </a:cxn>
                    <a:cxn ang="0">
                      <a:pos x="0" y="5"/>
                    </a:cxn>
                    <a:cxn ang="0">
                      <a:pos x="2" y="5"/>
                    </a:cxn>
                    <a:cxn ang="0">
                      <a:pos x="8" y="1"/>
                    </a:cxn>
                    <a:cxn ang="0">
                      <a:pos x="7" y="0"/>
                    </a:cxn>
                  </a:cxnLst>
                  <a:rect l="0" t="0" r="r" b="b"/>
                  <a:pathLst>
                    <a:path w="8" h="5">
                      <a:moveTo>
                        <a:pt x="7" y="0"/>
                      </a:moveTo>
                      <a:lnTo>
                        <a:pt x="5" y="0"/>
                      </a:lnTo>
                      <a:lnTo>
                        <a:pt x="2" y="1"/>
                      </a:lnTo>
                      <a:lnTo>
                        <a:pt x="0" y="4"/>
                      </a:lnTo>
                      <a:lnTo>
                        <a:pt x="0" y="5"/>
                      </a:lnTo>
                      <a:lnTo>
                        <a:pt x="2" y="5"/>
                      </a:lnTo>
                      <a:lnTo>
                        <a:pt x="8" y="1"/>
                      </a:lnTo>
                      <a:lnTo>
                        <a:pt x="7"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3" name="Freeform 1340">
                  <a:extLst>
                    <a:ext uri="{FF2B5EF4-FFF2-40B4-BE49-F238E27FC236}">
                      <a16:creationId xmlns:a16="http://schemas.microsoft.com/office/drawing/2014/main" id="{2DE1EA52-DEF4-E256-D0E9-15D06FE484C8}"/>
                    </a:ext>
                  </a:extLst>
                </p:cNvPr>
                <p:cNvSpPr>
                  <a:spLocks/>
                </p:cNvSpPr>
                <p:nvPr/>
              </p:nvSpPr>
              <p:spPr bwMode="auto">
                <a:xfrm>
                  <a:off x="4468813" y="3455988"/>
                  <a:ext cx="12700" cy="7938"/>
                </a:xfrm>
                <a:custGeom>
                  <a:avLst/>
                  <a:gdLst/>
                  <a:ahLst/>
                  <a:cxnLst>
                    <a:cxn ang="0">
                      <a:pos x="7" y="0"/>
                    </a:cxn>
                    <a:cxn ang="0">
                      <a:pos x="5" y="0"/>
                    </a:cxn>
                    <a:cxn ang="0">
                      <a:pos x="2" y="1"/>
                    </a:cxn>
                    <a:cxn ang="0">
                      <a:pos x="0" y="4"/>
                    </a:cxn>
                    <a:cxn ang="0">
                      <a:pos x="0" y="5"/>
                    </a:cxn>
                    <a:cxn ang="0">
                      <a:pos x="2" y="5"/>
                    </a:cxn>
                    <a:cxn ang="0">
                      <a:pos x="8" y="1"/>
                    </a:cxn>
                    <a:cxn ang="0">
                      <a:pos x="7" y="0"/>
                    </a:cxn>
                  </a:cxnLst>
                  <a:rect l="0" t="0" r="r" b="b"/>
                  <a:pathLst>
                    <a:path w="8" h="5">
                      <a:moveTo>
                        <a:pt x="7" y="0"/>
                      </a:moveTo>
                      <a:lnTo>
                        <a:pt x="5" y="0"/>
                      </a:lnTo>
                      <a:lnTo>
                        <a:pt x="2" y="1"/>
                      </a:lnTo>
                      <a:lnTo>
                        <a:pt x="0" y="4"/>
                      </a:lnTo>
                      <a:lnTo>
                        <a:pt x="0" y="5"/>
                      </a:lnTo>
                      <a:lnTo>
                        <a:pt x="2" y="5"/>
                      </a:lnTo>
                      <a:lnTo>
                        <a:pt x="8" y="1"/>
                      </a:lnTo>
                      <a:lnTo>
                        <a:pt x="7"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4" name="Freeform 1341">
                  <a:extLst>
                    <a:ext uri="{FF2B5EF4-FFF2-40B4-BE49-F238E27FC236}">
                      <a16:creationId xmlns:a16="http://schemas.microsoft.com/office/drawing/2014/main" id="{F4C99ACD-0DE5-E6B4-0311-B3776B5F29DA}"/>
                    </a:ext>
                  </a:extLst>
                </p:cNvPr>
                <p:cNvSpPr>
                  <a:spLocks/>
                </p:cNvSpPr>
                <p:nvPr/>
              </p:nvSpPr>
              <p:spPr bwMode="auto">
                <a:xfrm>
                  <a:off x="4429126" y="3462338"/>
                  <a:ext cx="23813" cy="4763"/>
                </a:xfrm>
                <a:custGeom>
                  <a:avLst/>
                  <a:gdLst/>
                  <a:ahLst/>
                  <a:cxnLst>
                    <a:cxn ang="0">
                      <a:pos x="2" y="0"/>
                    </a:cxn>
                    <a:cxn ang="0">
                      <a:pos x="0" y="3"/>
                    </a:cxn>
                    <a:cxn ang="0">
                      <a:pos x="8" y="3"/>
                    </a:cxn>
                    <a:cxn ang="0">
                      <a:pos x="15" y="2"/>
                    </a:cxn>
                    <a:cxn ang="0">
                      <a:pos x="15" y="0"/>
                    </a:cxn>
                    <a:cxn ang="0">
                      <a:pos x="5" y="0"/>
                    </a:cxn>
                    <a:cxn ang="0">
                      <a:pos x="7" y="0"/>
                    </a:cxn>
                    <a:cxn ang="0">
                      <a:pos x="3" y="0"/>
                    </a:cxn>
                    <a:cxn ang="0">
                      <a:pos x="2" y="0"/>
                    </a:cxn>
                  </a:cxnLst>
                  <a:rect l="0" t="0" r="r" b="b"/>
                  <a:pathLst>
                    <a:path w="15" h="3">
                      <a:moveTo>
                        <a:pt x="2" y="0"/>
                      </a:moveTo>
                      <a:lnTo>
                        <a:pt x="0" y="3"/>
                      </a:lnTo>
                      <a:lnTo>
                        <a:pt x="8" y="3"/>
                      </a:lnTo>
                      <a:lnTo>
                        <a:pt x="15" y="2"/>
                      </a:lnTo>
                      <a:lnTo>
                        <a:pt x="15" y="0"/>
                      </a:lnTo>
                      <a:lnTo>
                        <a:pt x="5" y="0"/>
                      </a:lnTo>
                      <a:lnTo>
                        <a:pt x="7" y="0"/>
                      </a:lnTo>
                      <a:lnTo>
                        <a:pt x="3" y="0"/>
                      </a:lnTo>
                      <a:lnTo>
                        <a:pt x="2"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5" name="Freeform 1342">
                  <a:extLst>
                    <a:ext uri="{FF2B5EF4-FFF2-40B4-BE49-F238E27FC236}">
                      <a16:creationId xmlns:a16="http://schemas.microsoft.com/office/drawing/2014/main" id="{36423B37-AE5C-E8A9-87DC-93177CAE945D}"/>
                    </a:ext>
                  </a:extLst>
                </p:cNvPr>
                <p:cNvSpPr>
                  <a:spLocks/>
                </p:cNvSpPr>
                <p:nvPr/>
              </p:nvSpPr>
              <p:spPr bwMode="auto">
                <a:xfrm>
                  <a:off x="4429126" y="3462338"/>
                  <a:ext cx="23813" cy="4763"/>
                </a:xfrm>
                <a:custGeom>
                  <a:avLst/>
                  <a:gdLst/>
                  <a:ahLst/>
                  <a:cxnLst>
                    <a:cxn ang="0">
                      <a:pos x="2" y="0"/>
                    </a:cxn>
                    <a:cxn ang="0">
                      <a:pos x="0" y="3"/>
                    </a:cxn>
                    <a:cxn ang="0">
                      <a:pos x="8" y="3"/>
                    </a:cxn>
                    <a:cxn ang="0">
                      <a:pos x="15" y="2"/>
                    </a:cxn>
                    <a:cxn ang="0">
                      <a:pos x="15" y="0"/>
                    </a:cxn>
                    <a:cxn ang="0">
                      <a:pos x="5" y="0"/>
                    </a:cxn>
                    <a:cxn ang="0">
                      <a:pos x="7" y="0"/>
                    </a:cxn>
                    <a:cxn ang="0">
                      <a:pos x="3" y="0"/>
                    </a:cxn>
                    <a:cxn ang="0">
                      <a:pos x="2" y="0"/>
                    </a:cxn>
                  </a:cxnLst>
                  <a:rect l="0" t="0" r="r" b="b"/>
                  <a:pathLst>
                    <a:path w="15" h="3">
                      <a:moveTo>
                        <a:pt x="2" y="0"/>
                      </a:moveTo>
                      <a:lnTo>
                        <a:pt x="0" y="3"/>
                      </a:lnTo>
                      <a:lnTo>
                        <a:pt x="8" y="3"/>
                      </a:lnTo>
                      <a:lnTo>
                        <a:pt x="15" y="2"/>
                      </a:lnTo>
                      <a:lnTo>
                        <a:pt x="15" y="0"/>
                      </a:lnTo>
                      <a:lnTo>
                        <a:pt x="5" y="0"/>
                      </a:lnTo>
                      <a:lnTo>
                        <a:pt x="7" y="0"/>
                      </a:lnTo>
                      <a:lnTo>
                        <a:pt x="3" y="0"/>
                      </a:lnTo>
                      <a:lnTo>
                        <a:pt x="2"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6" name="Freeform 1343">
                  <a:extLst>
                    <a:ext uri="{FF2B5EF4-FFF2-40B4-BE49-F238E27FC236}">
                      <a16:creationId xmlns:a16="http://schemas.microsoft.com/office/drawing/2014/main" id="{49A45152-4E08-756B-AE97-6C9CB6DCFC53}"/>
                    </a:ext>
                  </a:extLst>
                </p:cNvPr>
                <p:cNvSpPr>
                  <a:spLocks/>
                </p:cNvSpPr>
                <p:nvPr/>
              </p:nvSpPr>
              <p:spPr bwMode="auto">
                <a:xfrm>
                  <a:off x="4402138" y="3467101"/>
                  <a:ext cx="14288" cy="6350"/>
                </a:xfrm>
                <a:custGeom>
                  <a:avLst/>
                  <a:gdLst/>
                  <a:ahLst/>
                  <a:cxnLst>
                    <a:cxn ang="0">
                      <a:pos x="9" y="0"/>
                    </a:cxn>
                    <a:cxn ang="0">
                      <a:pos x="3" y="1"/>
                    </a:cxn>
                    <a:cxn ang="0">
                      <a:pos x="1" y="0"/>
                    </a:cxn>
                    <a:cxn ang="0">
                      <a:pos x="0" y="1"/>
                    </a:cxn>
                    <a:cxn ang="0">
                      <a:pos x="0" y="3"/>
                    </a:cxn>
                    <a:cxn ang="0">
                      <a:pos x="1" y="4"/>
                    </a:cxn>
                    <a:cxn ang="0">
                      <a:pos x="3" y="4"/>
                    </a:cxn>
                    <a:cxn ang="0">
                      <a:pos x="4" y="1"/>
                    </a:cxn>
                    <a:cxn ang="0">
                      <a:pos x="9" y="0"/>
                    </a:cxn>
                    <a:cxn ang="0">
                      <a:pos x="9" y="0"/>
                    </a:cxn>
                  </a:cxnLst>
                  <a:rect l="0" t="0" r="r" b="b"/>
                  <a:pathLst>
                    <a:path w="9" h="4">
                      <a:moveTo>
                        <a:pt x="9" y="0"/>
                      </a:moveTo>
                      <a:lnTo>
                        <a:pt x="3" y="1"/>
                      </a:lnTo>
                      <a:lnTo>
                        <a:pt x="1" y="0"/>
                      </a:lnTo>
                      <a:lnTo>
                        <a:pt x="0" y="1"/>
                      </a:lnTo>
                      <a:lnTo>
                        <a:pt x="0" y="3"/>
                      </a:lnTo>
                      <a:lnTo>
                        <a:pt x="1" y="4"/>
                      </a:lnTo>
                      <a:lnTo>
                        <a:pt x="3" y="4"/>
                      </a:lnTo>
                      <a:lnTo>
                        <a:pt x="4" y="1"/>
                      </a:lnTo>
                      <a:lnTo>
                        <a:pt x="9" y="0"/>
                      </a:lnTo>
                      <a:lnTo>
                        <a:pt x="9"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7" name="Freeform 1344">
                  <a:extLst>
                    <a:ext uri="{FF2B5EF4-FFF2-40B4-BE49-F238E27FC236}">
                      <a16:creationId xmlns:a16="http://schemas.microsoft.com/office/drawing/2014/main" id="{AD85A48A-B977-7117-6B23-39A7678070D9}"/>
                    </a:ext>
                  </a:extLst>
                </p:cNvPr>
                <p:cNvSpPr>
                  <a:spLocks/>
                </p:cNvSpPr>
                <p:nvPr/>
              </p:nvSpPr>
              <p:spPr bwMode="auto">
                <a:xfrm>
                  <a:off x="4402138" y="3467101"/>
                  <a:ext cx="14288" cy="6350"/>
                </a:xfrm>
                <a:custGeom>
                  <a:avLst/>
                  <a:gdLst/>
                  <a:ahLst/>
                  <a:cxnLst>
                    <a:cxn ang="0">
                      <a:pos x="9" y="0"/>
                    </a:cxn>
                    <a:cxn ang="0">
                      <a:pos x="3" y="1"/>
                    </a:cxn>
                    <a:cxn ang="0">
                      <a:pos x="1" y="0"/>
                    </a:cxn>
                    <a:cxn ang="0">
                      <a:pos x="0" y="1"/>
                    </a:cxn>
                    <a:cxn ang="0">
                      <a:pos x="0" y="3"/>
                    </a:cxn>
                    <a:cxn ang="0">
                      <a:pos x="1" y="4"/>
                    </a:cxn>
                    <a:cxn ang="0">
                      <a:pos x="3" y="4"/>
                    </a:cxn>
                    <a:cxn ang="0">
                      <a:pos x="4" y="1"/>
                    </a:cxn>
                    <a:cxn ang="0">
                      <a:pos x="9" y="0"/>
                    </a:cxn>
                    <a:cxn ang="0">
                      <a:pos x="9" y="0"/>
                    </a:cxn>
                  </a:cxnLst>
                  <a:rect l="0" t="0" r="r" b="b"/>
                  <a:pathLst>
                    <a:path w="9" h="4">
                      <a:moveTo>
                        <a:pt x="9" y="0"/>
                      </a:moveTo>
                      <a:lnTo>
                        <a:pt x="3" y="1"/>
                      </a:lnTo>
                      <a:lnTo>
                        <a:pt x="1" y="0"/>
                      </a:lnTo>
                      <a:lnTo>
                        <a:pt x="0" y="1"/>
                      </a:lnTo>
                      <a:lnTo>
                        <a:pt x="0" y="3"/>
                      </a:lnTo>
                      <a:lnTo>
                        <a:pt x="1" y="4"/>
                      </a:lnTo>
                      <a:lnTo>
                        <a:pt x="3" y="4"/>
                      </a:lnTo>
                      <a:lnTo>
                        <a:pt x="4" y="1"/>
                      </a:lnTo>
                      <a:lnTo>
                        <a:pt x="9" y="0"/>
                      </a:lnTo>
                      <a:lnTo>
                        <a:pt x="9"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8" name="Freeform 1345">
                  <a:extLst>
                    <a:ext uri="{FF2B5EF4-FFF2-40B4-BE49-F238E27FC236}">
                      <a16:creationId xmlns:a16="http://schemas.microsoft.com/office/drawing/2014/main" id="{E577BB18-0955-E092-5F2E-45408CC2E254}"/>
                    </a:ext>
                  </a:extLst>
                </p:cNvPr>
                <p:cNvSpPr>
                  <a:spLocks/>
                </p:cNvSpPr>
                <p:nvPr/>
              </p:nvSpPr>
              <p:spPr bwMode="auto">
                <a:xfrm>
                  <a:off x="4246562" y="3243264"/>
                  <a:ext cx="1119188" cy="1514475"/>
                </a:xfrm>
                <a:custGeom>
                  <a:avLst/>
                  <a:gdLst/>
                  <a:ahLst/>
                  <a:cxnLst>
                    <a:cxn ang="0">
                      <a:pos x="109" y="166"/>
                    </a:cxn>
                    <a:cxn ang="0">
                      <a:pos x="178" y="141"/>
                    </a:cxn>
                    <a:cxn ang="0">
                      <a:pos x="195" y="162"/>
                    </a:cxn>
                    <a:cxn ang="0">
                      <a:pos x="217" y="146"/>
                    </a:cxn>
                    <a:cxn ang="0">
                      <a:pos x="277" y="130"/>
                    </a:cxn>
                    <a:cxn ang="0">
                      <a:pos x="262" y="123"/>
                    </a:cxn>
                    <a:cxn ang="0">
                      <a:pos x="250" y="93"/>
                    </a:cxn>
                    <a:cxn ang="0">
                      <a:pos x="230" y="70"/>
                    </a:cxn>
                    <a:cxn ang="0">
                      <a:pos x="252" y="48"/>
                    </a:cxn>
                    <a:cxn ang="0">
                      <a:pos x="235" y="21"/>
                    </a:cxn>
                    <a:cxn ang="0">
                      <a:pos x="308" y="12"/>
                    </a:cxn>
                    <a:cxn ang="0">
                      <a:pos x="314" y="42"/>
                    </a:cxn>
                    <a:cxn ang="0">
                      <a:pos x="333" y="33"/>
                    </a:cxn>
                    <a:cxn ang="0">
                      <a:pos x="349" y="62"/>
                    </a:cxn>
                    <a:cxn ang="0">
                      <a:pos x="396" y="65"/>
                    </a:cxn>
                    <a:cxn ang="0">
                      <a:pos x="390" y="113"/>
                    </a:cxn>
                    <a:cxn ang="0">
                      <a:pos x="436" y="118"/>
                    </a:cxn>
                    <a:cxn ang="0">
                      <a:pos x="493" y="74"/>
                    </a:cxn>
                    <a:cxn ang="0">
                      <a:pos x="527" y="67"/>
                    </a:cxn>
                    <a:cxn ang="0">
                      <a:pos x="564" y="85"/>
                    </a:cxn>
                    <a:cxn ang="0">
                      <a:pos x="597" y="110"/>
                    </a:cxn>
                    <a:cxn ang="0">
                      <a:pos x="634" y="144"/>
                    </a:cxn>
                    <a:cxn ang="0">
                      <a:pos x="643" y="238"/>
                    </a:cxn>
                    <a:cxn ang="0">
                      <a:pos x="671" y="300"/>
                    </a:cxn>
                    <a:cxn ang="0">
                      <a:pos x="673" y="390"/>
                    </a:cxn>
                    <a:cxn ang="0">
                      <a:pos x="702" y="446"/>
                    </a:cxn>
                    <a:cxn ang="0">
                      <a:pos x="676" y="498"/>
                    </a:cxn>
                    <a:cxn ang="0">
                      <a:pos x="648" y="496"/>
                    </a:cxn>
                    <a:cxn ang="0">
                      <a:pos x="583" y="538"/>
                    </a:cxn>
                    <a:cxn ang="0">
                      <a:pos x="532" y="558"/>
                    </a:cxn>
                    <a:cxn ang="0">
                      <a:pos x="476" y="585"/>
                    </a:cxn>
                    <a:cxn ang="0">
                      <a:pos x="506" y="645"/>
                    </a:cxn>
                    <a:cxn ang="0">
                      <a:pos x="546" y="694"/>
                    </a:cxn>
                    <a:cxn ang="0">
                      <a:pos x="608" y="755"/>
                    </a:cxn>
                    <a:cxn ang="0">
                      <a:pos x="590" y="793"/>
                    </a:cxn>
                    <a:cxn ang="0">
                      <a:pos x="543" y="836"/>
                    </a:cxn>
                    <a:cxn ang="0">
                      <a:pos x="544" y="892"/>
                    </a:cxn>
                    <a:cxn ang="0">
                      <a:pos x="542" y="928"/>
                    </a:cxn>
                    <a:cxn ang="0">
                      <a:pos x="506" y="912"/>
                    </a:cxn>
                    <a:cxn ang="0">
                      <a:pos x="466" y="916"/>
                    </a:cxn>
                    <a:cxn ang="0">
                      <a:pos x="423" y="931"/>
                    </a:cxn>
                    <a:cxn ang="0">
                      <a:pos x="372" y="924"/>
                    </a:cxn>
                    <a:cxn ang="0">
                      <a:pos x="328" y="946"/>
                    </a:cxn>
                    <a:cxn ang="0">
                      <a:pos x="303" y="939"/>
                    </a:cxn>
                    <a:cxn ang="0">
                      <a:pos x="230" y="890"/>
                    </a:cxn>
                    <a:cxn ang="0">
                      <a:pos x="201" y="892"/>
                    </a:cxn>
                    <a:cxn ang="0">
                      <a:pos x="169" y="893"/>
                    </a:cxn>
                    <a:cxn ang="0">
                      <a:pos x="147" y="905"/>
                    </a:cxn>
                    <a:cxn ang="0">
                      <a:pos x="98" y="871"/>
                    </a:cxn>
                    <a:cxn ang="0">
                      <a:pos x="148" y="755"/>
                    </a:cxn>
                    <a:cxn ang="0">
                      <a:pos x="132" y="721"/>
                    </a:cxn>
                    <a:cxn ang="0">
                      <a:pos x="72" y="709"/>
                    </a:cxn>
                    <a:cxn ang="0">
                      <a:pos x="31" y="676"/>
                    </a:cxn>
                    <a:cxn ang="0">
                      <a:pos x="23" y="616"/>
                    </a:cxn>
                    <a:cxn ang="0">
                      <a:pos x="21" y="558"/>
                    </a:cxn>
                    <a:cxn ang="0">
                      <a:pos x="14" y="514"/>
                    </a:cxn>
                    <a:cxn ang="0">
                      <a:pos x="0" y="461"/>
                    </a:cxn>
                    <a:cxn ang="0">
                      <a:pos x="23" y="402"/>
                    </a:cxn>
                    <a:cxn ang="0">
                      <a:pos x="38" y="366"/>
                    </a:cxn>
                    <a:cxn ang="0">
                      <a:pos x="74" y="336"/>
                    </a:cxn>
                    <a:cxn ang="0">
                      <a:pos x="74" y="293"/>
                    </a:cxn>
                    <a:cxn ang="0">
                      <a:pos x="103" y="253"/>
                    </a:cxn>
                  </a:cxnLst>
                  <a:rect l="0" t="0" r="r" b="b"/>
                  <a:pathLst>
                    <a:path w="705" h="954">
                      <a:moveTo>
                        <a:pt x="115" y="200"/>
                      </a:moveTo>
                      <a:lnTo>
                        <a:pt x="117" y="200"/>
                      </a:lnTo>
                      <a:lnTo>
                        <a:pt x="118" y="200"/>
                      </a:lnTo>
                      <a:lnTo>
                        <a:pt x="120" y="197"/>
                      </a:lnTo>
                      <a:lnTo>
                        <a:pt x="120" y="196"/>
                      </a:lnTo>
                      <a:lnTo>
                        <a:pt x="120" y="191"/>
                      </a:lnTo>
                      <a:lnTo>
                        <a:pt x="127" y="190"/>
                      </a:lnTo>
                      <a:lnTo>
                        <a:pt x="124" y="188"/>
                      </a:lnTo>
                      <a:lnTo>
                        <a:pt x="120" y="186"/>
                      </a:lnTo>
                      <a:lnTo>
                        <a:pt x="117" y="184"/>
                      </a:lnTo>
                      <a:lnTo>
                        <a:pt x="109" y="184"/>
                      </a:lnTo>
                      <a:lnTo>
                        <a:pt x="107" y="182"/>
                      </a:lnTo>
                      <a:lnTo>
                        <a:pt x="107" y="175"/>
                      </a:lnTo>
                      <a:lnTo>
                        <a:pt x="109" y="166"/>
                      </a:lnTo>
                      <a:lnTo>
                        <a:pt x="112" y="164"/>
                      </a:lnTo>
                      <a:lnTo>
                        <a:pt x="115" y="165"/>
                      </a:lnTo>
                      <a:lnTo>
                        <a:pt x="117" y="165"/>
                      </a:lnTo>
                      <a:lnTo>
                        <a:pt x="118" y="160"/>
                      </a:lnTo>
                      <a:lnTo>
                        <a:pt x="117" y="159"/>
                      </a:lnTo>
                      <a:lnTo>
                        <a:pt x="114" y="159"/>
                      </a:lnTo>
                      <a:lnTo>
                        <a:pt x="112" y="156"/>
                      </a:lnTo>
                      <a:lnTo>
                        <a:pt x="113" y="154"/>
                      </a:lnTo>
                      <a:lnTo>
                        <a:pt x="119" y="146"/>
                      </a:lnTo>
                      <a:lnTo>
                        <a:pt x="128" y="145"/>
                      </a:lnTo>
                      <a:lnTo>
                        <a:pt x="148" y="145"/>
                      </a:lnTo>
                      <a:lnTo>
                        <a:pt x="155" y="144"/>
                      </a:lnTo>
                      <a:lnTo>
                        <a:pt x="173" y="142"/>
                      </a:lnTo>
                      <a:lnTo>
                        <a:pt x="178" y="141"/>
                      </a:lnTo>
                      <a:lnTo>
                        <a:pt x="181" y="141"/>
                      </a:lnTo>
                      <a:lnTo>
                        <a:pt x="181" y="145"/>
                      </a:lnTo>
                      <a:lnTo>
                        <a:pt x="183" y="149"/>
                      </a:lnTo>
                      <a:lnTo>
                        <a:pt x="189" y="157"/>
                      </a:lnTo>
                      <a:lnTo>
                        <a:pt x="190" y="165"/>
                      </a:lnTo>
                      <a:lnTo>
                        <a:pt x="190" y="169"/>
                      </a:lnTo>
                      <a:lnTo>
                        <a:pt x="186" y="170"/>
                      </a:lnTo>
                      <a:lnTo>
                        <a:pt x="188" y="172"/>
                      </a:lnTo>
                      <a:lnTo>
                        <a:pt x="190" y="175"/>
                      </a:lnTo>
                      <a:lnTo>
                        <a:pt x="203" y="176"/>
                      </a:lnTo>
                      <a:lnTo>
                        <a:pt x="204" y="171"/>
                      </a:lnTo>
                      <a:lnTo>
                        <a:pt x="200" y="166"/>
                      </a:lnTo>
                      <a:lnTo>
                        <a:pt x="198" y="165"/>
                      </a:lnTo>
                      <a:lnTo>
                        <a:pt x="195" y="162"/>
                      </a:lnTo>
                      <a:lnTo>
                        <a:pt x="198" y="157"/>
                      </a:lnTo>
                      <a:lnTo>
                        <a:pt x="200" y="154"/>
                      </a:lnTo>
                      <a:lnTo>
                        <a:pt x="204" y="156"/>
                      </a:lnTo>
                      <a:lnTo>
                        <a:pt x="211" y="161"/>
                      </a:lnTo>
                      <a:lnTo>
                        <a:pt x="212" y="161"/>
                      </a:lnTo>
                      <a:lnTo>
                        <a:pt x="215" y="164"/>
                      </a:lnTo>
                      <a:lnTo>
                        <a:pt x="216" y="171"/>
                      </a:lnTo>
                      <a:lnTo>
                        <a:pt x="219" y="171"/>
                      </a:lnTo>
                      <a:lnTo>
                        <a:pt x="221" y="170"/>
                      </a:lnTo>
                      <a:lnTo>
                        <a:pt x="222" y="167"/>
                      </a:lnTo>
                      <a:lnTo>
                        <a:pt x="219" y="154"/>
                      </a:lnTo>
                      <a:lnTo>
                        <a:pt x="219" y="152"/>
                      </a:lnTo>
                      <a:lnTo>
                        <a:pt x="217" y="150"/>
                      </a:lnTo>
                      <a:lnTo>
                        <a:pt x="217" y="146"/>
                      </a:lnTo>
                      <a:lnTo>
                        <a:pt x="217" y="144"/>
                      </a:lnTo>
                      <a:lnTo>
                        <a:pt x="219" y="141"/>
                      </a:lnTo>
                      <a:lnTo>
                        <a:pt x="221" y="131"/>
                      </a:lnTo>
                      <a:lnTo>
                        <a:pt x="224" y="126"/>
                      </a:lnTo>
                      <a:lnTo>
                        <a:pt x="227" y="123"/>
                      </a:lnTo>
                      <a:lnTo>
                        <a:pt x="231" y="120"/>
                      </a:lnTo>
                      <a:lnTo>
                        <a:pt x="232" y="121"/>
                      </a:lnTo>
                      <a:lnTo>
                        <a:pt x="235" y="123"/>
                      </a:lnTo>
                      <a:lnTo>
                        <a:pt x="237" y="126"/>
                      </a:lnTo>
                      <a:lnTo>
                        <a:pt x="240" y="128"/>
                      </a:lnTo>
                      <a:lnTo>
                        <a:pt x="268" y="128"/>
                      </a:lnTo>
                      <a:lnTo>
                        <a:pt x="272" y="128"/>
                      </a:lnTo>
                      <a:lnTo>
                        <a:pt x="275" y="128"/>
                      </a:lnTo>
                      <a:lnTo>
                        <a:pt x="277" y="130"/>
                      </a:lnTo>
                      <a:lnTo>
                        <a:pt x="286" y="146"/>
                      </a:lnTo>
                      <a:lnTo>
                        <a:pt x="287" y="151"/>
                      </a:lnTo>
                      <a:lnTo>
                        <a:pt x="290" y="155"/>
                      </a:lnTo>
                      <a:lnTo>
                        <a:pt x="297" y="162"/>
                      </a:lnTo>
                      <a:lnTo>
                        <a:pt x="306" y="167"/>
                      </a:lnTo>
                      <a:lnTo>
                        <a:pt x="314" y="167"/>
                      </a:lnTo>
                      <a:lnTo>
                        <a:pt x="312" y="166"/>
                      </a:lnTo>
                      <a:lnTo>
                        <a:pt x="304" y="161"/>
                      </a:lnTo>
                      <a:lnTo>
                        <a:pt x="301" y="159"/>
                      </a:lnTo>
                      <a:lnTo>
                        <a:pt x="297" y="154"/>
                      </a:lnTo>
                      <a:lnTo>
                        <a:pt x="296" y="151"/>
                      </a:lnTo>
                      <a:lnTo>
                        <a:pt x="281" y="129"/>
                      </a:lnTo>
                      <a:lnTo>
                        <a:pt x="270" y="124"/>
                      </a:lnTo>
                      <a:lnTo>
                        <a:pt x="262" y="123"/>
                      </a:lnTo>
                      <a:lnTo>
                        <a:pt x="257" y="120"/>
                      </a:lnTo>
                      <a:lnTo>
                        <a:pt x="255" y="119"/>
                      </a:lnTo>
                      <a:lnTo>
                        <a:pt x="251" y="115"/>
                      </a:lnTo>
                      <a:lnTo>
                        <a:pt x="249" y="114"/>
                      </a:lnTo>
                      <a:lnTo>
                        <a:pt x="245" y="109"/>
                      </a:lnTo>
                      <a:lnTo>
                        <a:pt x="245" y="106"/>
                      </a:lnTo>
                      <a:lnTo>
                        <a:pt x="246" y="105"/>
                      </a:lnTo>
                      <a:lnTo>
                        <a:pt x="253" y="109"/>
                      </a:lnTo>
                      <a:lnTo>
                        <a:pt x="255" y="106"/>
                      </a:lnTo>
                      <a:lnTo>
                        <a:pt x="256" y="104"/>
                      </a:lnTo>
                      <a:lnTo>
                        <a:pt x="256" y="100"/>
                      </a:lnTo>
                      <a:lnTo>
                        <a:pt x="255" y="96"/>
                      </a:lnTo>
                      <a:lnTo>
                        <a:pt x="253" y="95"/>
                      </a:lnTo>
                      <a:lnTo>
                        <a:pt x="250" y="93"/>
                      </a:lnTo>
                      <a:lnTo>
                        <a:pt x="247" y="92"/>
                      </a:lnTo>
                      <a:lnTo>
                        <a:pt x="242" y="90"/>
                      </a:lnTo>
                      <a:lnTo>
                        <a:pt x="242" y="88"/>
                      </a:lnTo>
                      <a:lnTo>
                        <a:pt x="245" y="82"/>
                      </a:lnTo>
                      <a:lnTo>
                        <a:pt x="245" y="77"/>
                      </a:lnTo>
                      <a:lnTo>
                        <a:pt x="251" y="75"/>
                      </a:lnTo>
                      <a:lnTo>
                        <a:pt x="251" y="73"/>
                      </a:lnTo>
                      <a:lnTo>
                        <a:pt x="249" y="72"/>
                      </a:lnTo>
                      <a:lnTo>
                        <a:pt x="240" y="73"/>
                      </a:lnTo>
                      <a:lnTo>
                        <a:pt x="236" y="73"/>
                      </a:lnTo>
                      <a:lnTo>
                        <a:pt x="232" y="75"/>
                      </a:lnTo>
                      <a:lnTo>
                        <a:pt x="231" y="74"/>
                      </a:lnTo>
                      <a:lnTo>
                        <a:pt x="229" y="72"/>
                      </a:lnTo>
                      <a:lnTo>
                        <a:pt x="230" y="70"/>
                      </a:lnTo>
                      <a:lnTo>
                        <a:pt x="230" y="68"/>
                      </a:lnTo>
                      <a:lnTo>
                        <a:pt x="232" y="67"/>
                      </a:lnTo>
                      <a:lnTo>
                        <a:pt x="232" y="63"/>
                      </a:lnTo>
                      <a:lnTo>
                        <a:pt x="234" y="62"/>
                      </a:lnTo>
                      <a:lnTo>
                        <a:pt x="234" y="60"/>
                      </a:lnTo>
                      <a:lnTo>
                        <a:pt x="239" y="60"/>
                      </a:lnTo>
                      <a:lnTo>
                        <a:pt x="240" y="60"/>
                      </a:lnTo>
                      <a:lnTo>
                        <a:pt x="246" y="59"/>
                      </a:lnTo>
                      <a:lnTo>
                        <a:pt x="251" y="57"/>
                      </a:lnTo>
                      <a:lnTo>
                        <a:pt x="256" y="54"/>
                      </a:lnTo>
                      <a:lnTo>
                        <a:pt x="258" y="53"/>
                      </a:lnTo>
                      <a:lnTo>
                        <a:pt x="257" y="50"/>
                      </a:lnTo>
                      <a:lnTo>
                        <a:pt x="252" y="49"/>
                      </a:lnTo>
                      <a:lnTo>
                        <a:pt x="252" y="48"/>
                      </a:lnTo>
                      <a:lnTo>
                        <a:pt x="252" y="47"/>
                      </a:lnTo>
                      <a:lnTo>
                        <a:pt x="253" y="46"/>
                      </a:lnTo>
                      <a:lnTo>
                        <a:pt x="253" y="43"/>
                      </a:lnTo>
                      <a:lnTo>
                        <a:pt x="250" y="42"/>
                      </a:lnTo>
                      <a:lnTo>
                        <a:pt x="249" y="37"/>
                      </a:lnTo>
                      <a:lnTo>
                        <a:pt x="246" y="36"/>
                      </a:lnTo>
                      <a:lnTo>
                        <a:pt x="245" y="33"/>
                      </a:lnTo>
                      <a:lnTo>
                        <a:pt x="244" y="32"/>
                      </a:lnTo>
                      <a:lnTo>
                        <a:pt x="240" y="32"/>
                      </a:lnTo>
                      <a:lnTo>
                        <a:pt x="240" y="31"/>
                      </a:lnTo>
                      <a:lnTo>
                        <a:pt x="241" y="27"/>
                      </a:lnTo>
                      <a:lnTo>
                        <a:pt x="240" y="26"/>
                      </a:lnTo>
                      <a:lnTo>
                        <a:pt x="236" y="26"/>
                      </a:lnTo>
                      <a:lnTo>
                        <a:pt x="235" y="21"/>
                      </a:lnTo>
                      <a:lnTo>
                        <a:pt x="235" y="12"/>
                      </a:lnTo>
                      <a:lnTo>
                        <a:pt x="232" y="8"/>
                      </a:lnTo>
                      <a:lnTo>
                        <a:pt x="232" y="4"/>
                      </a:lnTo>
                      <a:lnTo>
                        <a:pt x="244" y="1"/>
                      </a:lnTo>
                      <a:lnTo>
                        <a:pt x="247" y="0"/>
                      </a:lnTo>
                      <a:lnTo>
                        <a:pt x="251" y="0"/>
                      </a:lnTo>
                      <a:lnTo>
                        <a:pt x="261" y="3"/>
                      </a:lnTo>
                      <a:lnTo>
                        <a:pt x="267" y="2"/>
                      </a:lnTo>
                      <a:lnTo>
                        <a:pt x="270" y="1"/>
                      </a:lnTo>
                      <a:lnTo>
                        <a:pt x="282" y="4"/>
                      </a:lnTo>
                      <a:lnTo>
                        <a:pt x="293" y="8"/>
                      </a:lnTo>
                      <a:lnTo>
                        <a:pt x="302" y="8"/>
                      </a:lnTo>
                      <a:lnTo>
                        <a:pt x="306" y="11"/>
                      </a:lnTo>
                      <a:lnTo>
                        <a:pt x="308" y="12"/>
                      </a:lnTo>
                      <a:lnTo>
                        <a:pt x="311" y="13"/>
                      </a:lnTo>
                      <a:lnTo>
                        <a:pt x="317" y="17"/>
                      </a:lnTo>
                      <a:lnTo>
                        <a:pt x="319" y="17"/>
                      </a:lnTo>
                      <a:lnTo>
                        <a:pt x="322" y="18"/>
                      </a:lnTo>
                      <a:lnTo>
                        <a:pt x="323" y="16"/>
                      </a:lnTo>
                      <a:lnTo>
                        <a:pt x="324" y="16"/>
                      </a:lnTo>
                      <a:lnTo>
                        <a:pt x="328" y="22"/>
                      </a:lnTo>
                      <a:lnTo>
                        <a:pt x="331" y="23"/>
                      </a:lnTo>
                      <a:lnTo>
                        <a:pt x="331" y="26"/>
                      </a:lnTo>
                      <a:lnTo>
                        <a:pt x="328" y="29"/>
                      </a:lnTo>
                      <a:lnTo>
                        <a:pt x="328" y="32"/>
                      </a:lnTo>
                      <a:lnTo>
                        <a:pt x="324" y="34"/>
                      </a:lnTo>
                      <a:lnTo>
                        <a:pt x="319" y="39"/>
                      </a:lnTo>
                      <a:lnTo>
                        <a:pt x="314" y="42"/>
                      </a:lnTo>
                      <a:lnTo>
                        <a:pt x="311" y="48"/>
                      </a:lnTo>
                      <a:lnTo>
                        <a:pt x="303" y="47"/>
                      </a:lnTo>
                      <a:lnTo>
                        <a:pt x="301" y="49"/>
                      </a:lnTo>
                      <a:lnTo>
                        <a:pt x="303" y="52"/>
                      </a:lnTo>
                      <a:lnTo>
                        <a:pt x="308" y="52"/>
                      </a:lnTo>
                      <a:lnTo>
                        <a:pt x="311" y="50"/>
                      </a:lnTo>
                      <a:lnTo>
                        <a:pt x="311" y="49"/>
                      </a:lnTo>
                      <a:lnTo>
                        <a:pt x="312" y="47"/>
                      </a:lnTo>
                      <a:lnTo>
                        <a:pt x="317" y="44"/>
                      </a:lnTo>
                      <a:lnTo>
                        <a:pt x="318" y="42"/>
                      </a:lnTo>
                      <a:lnTo>
                        <a:pt x="322" y="41"/>
                      </a:lnTo>
                      <a:lnTo>
                        <a:pt x="326" y="36"/>
                      </a:lnTo>
                      <a:lnTo>
                        <a:pt x="332" y="32"/>
                      </a:lnTo>
                      <a:lnTo>
                        <a:pt x="333" y="33"/>
                      </a:lnTo>
                      <a:lnTo>
                        <a:pt x="334" y="39"/>
                      </a:lnTo>
                      <a:lnTo>
                        <a:pt x="332" y="48"/>
                      </a:lnTo>
                      <a:lnTo>
                        <a:pt x="321" y="54"/>
                      </a:lnTo>
                      <a:lnTo>
                        <a:pt x="319" y="55"/>
                      </a:lnTo>
                      <a:lnTo>
                        <a:pt x="321" y="57"/>
                      </a:lnTo>
                      <a:lnTo>
                        <a:pt x="322" y="57"/>
                      </a:lnTo>
                      <a:lnTo>
                        <a:pt x="324" y="58"/>
                      </a:lnTo>
                      <a:lnTo>
                        <a:pt x="332" y="54"/>
                      </a:lnTo>
                      <a:lnTo>
                        <a:pt x="339" y="54"/>
                      </a:lnTo>
                      <a:lnTo>
                        <a:pt x="343" y="58"/>
                      </a:lnTo>
                      <a:lnTo>
                        <a:pt x="343" y="60"/>
                      </a:lnTo>
                      <a:lnTo>
                        <a:pt x="342" y="69"/>
                      </a:lnTo>
                      <a:lnTo>
                        <a:pt x="344" y="69"/>
                      </a:lnTo>
                      <a:lnTo>
                        <a:pt x="349" y="62"/>
                      </a:lnTo>
                      <a:lnTo>
                        <a:pt x="350" y="60"/>
                      </a:lnTo>
                      <a:lnTo>
                        <a:pt x="353" y="58"/>
                      </a:lnTo>
                      <a:lnTo>
                        <a:pt x="354" y="58"/>
                      </a:lnTo>
                      <a:lnTo>
                        <a:pt x="355" y="62"/>
                      </a:lnTo>
                      <a:lnTo>
                        <a:pt x="365" y="65"/>
                      </a:lnTo>
                      <a:lnTo>
                        <a:pt x="372" y="68"/>
                      </a:lnTo>
                      <a:lnTo>
                        <a:pt x="375" y="72"/>
                      </a:lnTo>
                      <a:lnTo>
                        <a:pt x="377" y="73"/>
                      </a:lnTo>
                      <a:lnTo>
                        <a:pt x="379" y="74"/>
                      </a:lnTo>
                      <a:lnTo>
                        <a:pt x="383" y="73"/>
                      </a:lnTo>
                      <a:lnTo>
                        <a:pt x="388" y="72"/>
                      </a:lnTo>
                      <a:lnTo>
                        <a:pt x="389" y="70"/>
                      </a:lnTo>
                      <a:lnTo>
                        <a:pt x="394" y="68"/>
                      </a:lnTo>
                      <a:lnTo>
                        <a:pt x="396" y="65"/>
                      </a:lnTo>
                      <a:lnTo>
                        <a:pt x="401" y="65"/>
                      </a:lnTo>
                      <a:lnTo>
                        <a:pt x="405" y="67"/>
                      </a:lnTo>
                      <a:lnTo>
                        <a:pt x="408" y="70"/>
                      </a:lnTo>
                      <a:lnTo>
                        <a:pt x="409" y="75"/>
                      </a:lnTo>
                      <a:lnTo>
                        <a:pt x="408" y="82"/>
                      </a:lnTo>
                      <a:lnTo>
                        <a:pt x="408" y="87"/>
                      </a:lnTo>
                      <a:lnTo>
                        <a:pt x="406" y="89"/>
                      </a:lnTo>
                      <a:lnTo>
                        <a:pt x="403" y="94"/>
                      </a:lnTo>
                      <a:lnTo>
                        <a:pt x="399" y="96"/>
                      </a:lnTo>
                      <a:lnTo>
                        <a:pt x="385" y="105"/>
                      </a:lnTo>
                      <a:lnTo>
                        <a:pt x="384" y="113"/>
                      </a:lnTo>
                      <a:lnTo>
                        <a:pt x="384" y="115"/>
                      </a:lnTo>
                      <a:lnTo>
                        <a:pt x="385" y="116"/>
                      </a:lnTo>
                      <a:lnTo>
                        <a:pt x="390" y="113"/>
                      </a:lnTo>
                      <a:lnTo>
                        <a:pt x="392" y="114"/>
                      </a:lnTo>
                      <a:lnTo>
                        <a:pt x="393" y="118"/>
                      </a:lnTo>
                      <a:lnTo>
                        <a:pt x="394" y="118"/>
                      </a:lnTo>
                      <a:lnTo>
                        <a:pt x="409" y="110"/>
                      </a:lnTo>
                      <a:lnTo>
                        <a:pt x="413" y="110"/>
                      </a:lnTo>
                      <a:lnTo>
                        <a:pt x="418" y="113"/>
                      </a:lnTo>
                      <a:lnTo>
                        <a:pt x="420" y="119"/>
                      </a:lnTo>
                      <a:lnTo>
                        <a:pt x="428" y="120"/>
                      </a:lnTo>
                      <a:lnTo>
                        <a:pt x="429" y="121"/>
                      </a:lnTo>
                      <a:lnTo>
                        <a:pt x="431" y="124"/>
                      </a:lnTo>
                      <a:lnTo>
                        <a:pt x="434" y="124"/>
                      </a:lnTo>
                      <a:lnTo>
                        <a:pt x="435" y="123"/>
                      </a:lnTo>
                      <a:lnTo>
                        <a:pt x="436" y="121"/>
                      </a:lnTo>
                      <a:lnTo>
                        <a:pt x="436" y="118"/>
                      </a:lnTo>
                      <a:lnTo>
                        <a:pt x="439" y="114"/>
                      </a:lnTo>
                      <a:lnTo>
                        <a:pt x="439" y="113"/>
                      </a:lnTo>
                      <a:lnTo>
                        <a:pt x="444" y="108"/>
                      </a:lnTo>
                      <a:lnTo>
                        <a:pt x="445" y="106"/>
                      </a:lnTo>
                      <a:lnTo>
                        <a:pt x="445" y="105"/>
                      </a:lnTo>
                      <a:lnTo>
                        <a:pt x="444" y="101"/>
                      </a:lnTo>
                      <a:lnTo>
                        <a:pt x="446" y="100"/>
                      </a:lnTo>
                      <a:lnTo>
                        <a:pt x="449" y="99"/>
                      </a:lnTo>
                      <a:lnTo>
                        <a:pt x="452" y="98"/>
                      </a:lnTo>
                      <a:lnTo>
                        <a:pt x="466" y="95"/>
                      </a:lnTo>
                      <a:lnTo>
                        <a:pt x="470" y="94"/>
                      </a:lnTo>
                      <a:lnTo>
                        <a:pt x="472" y="93"/>
                      </a:lnTo>
                      <a:lnTo>
                        <a:pt x="490" y="79"/>
                      </a:lnTo>
                      <a:lnTo>
                        <a:pt x="493" y="74"/>
                      </a:lnTo>
                      <a:lnTo>
                        <a:pt x="497" y="67"/>
                      </a:lnTo>
                      <a:lnTo>
                        <a:pt x="502" y="60"/>
                      </a:lnTo>
                      <a:lnTo>
                        <a:pt x="505" y="58"/>
                      </a:lnTo>
                      <a:lnTo>
                        <a:pt x="508" y="55"/>
                      </a:lnTo>
                      <a:lnTo>
                        <a:pt x="521" y="59"/>
                      </a:lnTo>
                      <a:lnTo>
                        <a:pt x="531" y="57"/>
                      </a:lnTo>
                      <a:lnTo>
                        <a:pt x="535" y="58"/>
                      </a:lnTo>
                      <a:lnTo>
                        <a:pt x="533" y="60"/>
                      </a:lnTo>
                      <a:lnTo>
                        <a:pt x="528" y="62"/>
                      </a:lnTo>
                      <a:lnTo>
                        <a:pt x="525" y="62"/>
                      </a:lnTo>
                      <a:lnTo>
                        <a:pt x="522" y="62"/>
                      </a:lnTo>
                      <a:lnTo>
                        <a:pt x="518" y="63"/>
                      </a:lnTo>
                      <a:lnTo>
                        <a:pt x="521" y="65"/>
                      </a:lnTo>
                      <a:lnTo>
                        <a:pt x="527" y="67"/>
                      </a:lnTo>
                      <a:lnTo>
                        <a:pt x="530" y="70"/>
                      </a:lnTo>
                      <a:lnTo>
                        <a:pt x="537" y="62"/>
                      </a:lnTo>
                      <a:lnTo>
                        <a:pt x="539" y="62"/>
                      </a:lnTo>
                      <a:lnTo>
                        <a:pt x="541" y="62"/>
                      </a:lnTo>
                      <a:lnTo>
                        <a:pt x="543" y="63"/>
                      </a:lnTo>
                      <a:lnTo>
                        <a:pt x="544" y="64"/>
                      </a:lnTo>
                      <a:lnTo>
                        <a:pt x="544" y="65"/>
                      </a:lnTo>
                      <a:lnTo>
                        <a:pt x="547" y="68"/>
                      </a:lnTo>
                      <a:lnTo>
                        <a:pt x="548" y="70"/>
                      </a:lnTo>
                      <a:lnTo>
                        <a:pt x="549" y="77"/>
                      </a:lnTo>
                      <a:lnTo>
                        <a:pt x="551" y="79"/>
                      </a:lnTo>
                      <a:lnTo>
                        <a:pt x="554" y="80"/>
                      </a:lnTo>
                      <a:lnTo>
                        <a:pt x="562" y="85"/>
                      </a:lnTo>
                      <a:lnTo>
                        <a:pt x="564" y="85"/>
                      </a:lnTo>
                      <a:lnTo>
                        <a:pt x="567" y="90"/>
                      </a:lnTo>
                      <a:lnTo>
                        <a:pt x="567" y="90"/>
                      </a:lnTo>
                      <a:lnTo>
                        <a:pt x="568" y="92"/>
                      </a:lnTo>
                      <a:lnTo>
                        <a:pt x="572" y="93"/>
                      </a:lnTo>
                      <a:lnTo>
                        <a:pt x="576" y="101"/>
                      </a:lnTo>
                      <a:lnTo>
                        <a:pt x="579" y="101"/>
                      </a:lnTo>
                      <a:lnTo>
                        <a:pt x="581" y="96"/>
                      </a:lnTo>
                      <a:lnTo>
                        <a:pt x="594" y="94"/>
                      </a:lnTo>
                      <a:lnTo>
                        <a:pt x="594" y="96"/>
                      </a:lnTo>
                      <a:lnTo>
                        <a:pt x="599" y="103"/>
                      </a:lnTo>
                      <a:lnTo>
                        <a:pt x="599" y="106"/>
                      </a:lnTo>
                      <a:lnTo>
                        <a:pt x="599" y="108"/>
                      </a:lnTo>
                      <a:lnTo>
                        <a:pt x="597" y="109"/>
                      </a:lnTo>
                      <a:lnTo>
                        <a:pt x="597" y="110"/>
                      </a:lnTo>
                      <a:lnTo>
                        <a:pt x="598" y="111"/>
                      </a:lnTo>
                      <a:lnTo>
                        <a:pt x="600" y="114"/>
                      </a:lnTo>
                      <a:lnTo>
                        <a:pt x="604" y="116"/>
                      </a:lnTo>
                      <a:lnTo>
                        <a:pt x="605" y="118"/>
                      </a:lnTo>
                      <a:lnTo>
                        <a:pt x="607" y="119"/>
                      </a:lnTo>
                      <a:lnTo>
                        <a:pt x="607" y="121"/>
                      </a:lnTo>
                      <a:lnTo>
                        <a:pt x="605" y="125"/>
                      </a:lnTo>
                      <a:lnTo>
                        <a:pt x="602" y="130"/>
                      </a:lnTo>
                      <a:lnTo>
                        <a:pt x="602" y="134"/>
                      </a:lnTo>
                      <a:lnTo>
                        <a:pt x="604" y="135"/>
                      </a:lnTo>
                      <a:lnTo>
                        <a:pt x="615" y="140"/>
                      </a:lnTo>
                      <a:lnTo>
                        <a:pt x="624" y="142"/>
                      </a:lnTo>
                      <a:lnTo>
                        <a:pt x="634" y="142"/>
                      </a:lnTo>
                      <a:lnTo>
                        <a:pt x="634" y="144"/>
                      </a:lnTo>
                      <a:lnTo>
                        <a:pt x="634" y="147"/>
                      </a:lnTo>
                      <a:lnTo>
                        <a:pt x="638" y="147"/>
                      </a:lnTo>
                      <a:lnTo>
                        <a:pt x="639" y="156"/>
                      </a:lnTo>
                      <a:lnTo>
                        <a:pt x="645" y="171"/>
                      </a:lnTo>
                      <a:lnTo>
                        <a:pt x="648" y="179"/>
                      </a:lnTo>
                      <a:lnTo>
                        <a:pt x="649" y="184"/>
                      </a:lnTo>
                      <a:lnTo>
                        <a:pt x="651" y="193"/>
                      </a:lnTo>
                      <a:lnTo>
                        <a:pt x="654" y="198"/>
                      </a:lnTo>
                      <a:lnTo>
                        <a:pt x="653" y="211"/>
                      </a:lnTo>
                      <a:lnTo>
                        <a:pt x="653" y="217"/>
                      </a:lnTo>
                      <a:lnTo>
                        <a:pt x="651" y="222"/>
                      </a:lnTo>
                      <a:lnTo>
                        <a:pt x="649" y="228"/>
                      </a:lnTo>
                      <a:lnTo>
                        <a:pt x="646" y="233"/>
                      </a:lnTo>
                      <a:lnTo>
                        <a:pt x="643" y="238"/>
                      </a:lnTo>
                      <a:lnTo>
                        <a:pt x="639" y="243"/>
                      </a:lnTo>
                      <a:lnTo>
                        <a:pt x="634" y="252"/>
                      </a:lnTo>
                      <a:lnTo>
                        <a:pt x="634" y="254"/>
                      </a:lnTo>
                      <a:lnTo>
                        <a:pt x="634" y="257"/>
                      </a:lnTo>
                      <a:lnTo>
                        <a:pt x="635" y="262"/>
                      </a:lnTo>
                      <a:lnTo>
                        <a:pt x="636" y="264"/>
                      </a:lnTo>
                      <a:lnTo>
                        <a:pt x="639" y="266"/>
                      </a:lnTo>
                      <a:lnTo>
                        <a:pt x="643" y="267"/>
                      </a:lnTo>
                      <a:lnTo>
                        <a:pt x="648" y="271"/>
                      </a:lnTo>
                      <a:lnTo>
                        <a:pt x="659" y="279"/>
                      </a:lnTo>
                      <a:lnTo>
                        <a:pt x="661" y="284"/>
                      </a:lnTo>
                      <a:lnTo>
                        <a:pt x="664" y="289"/>
                      </a:lnTo>
                      <a:lnTo>
                        <a:pt x="671" y="297"/>
                      </a:lnTo>
                      <a:lnTo>
                        <a:pt x="671" y="300"/>
                      </a:lnTo>
                      <a:lnTo>
                        <a:pt x="671" y="303"/>
                      </a:lnTo>
                      <a:lnTo>
                        <a:pt x="670" y="305"/>
                      </a:lnTo>
                      <a:lnTo>
                        <a:pt x="668" y="315"/>
                      </a:lnTo>
                      <a:lnTo>
                        <a:pt x="668" y="320"/>
                      </a:lnTo>
                      <a:lnTo>
                        <a:pt x="673" y="328"/>
                      </a:lnTo>
                      <a:lnTo>
                        <a:pt x="676" y="343"/>
                      </a:lnTo>
                      <a:lnTo>
                        <a:pt x="678" y="353"/>
                      </a:lnTo>
                      <a:lnTo>
                        <a:pt x="679" y="358"/>
                      </a:lnTo>
                      <a:lnTo>
                        <a:pt x="679" y="361"/>
                      </a:lnTo>
                      <a:lnTo>
                        <a:pt x="679" y="367"/>
                      </a:lnTo>
                      <a:lnTo>
                        <a:pt x="676" y="371"/>
                      </a:lnTo>
                      <a:lnTo>
                        <a:pt x="670" y="385"/>
                      </a:lnTo>
                      <a:lnTo>
                        <a:pt x="671" y="386"/>
                      </a:lnTo>
                      <a:lnTo>
                        <a:pt x="673" y="390"/>
                      </a:lnTo>
                      <a:lnTo>
                        <a:pt x="673" y="395"/>
                      </a:lnTo>
                      <a:lnTo>
                        <a:pt x="675" y="399"/>
                      </a:lnTo>
                      <a:lnTo>
                        <a:pt x="678" y="404"/>
                      </a:lnTo>
                      <a:lnTo>
                        <a:pt x="681" y="407"/>
                      </a:lnTo>
                      <a:lnTo>
                        <a:pt x="681" y="409"/>
                      </a:lnTo>
                      <a:lnTo>
                        <a:pt x="682" y="413"/>
                      </a:lnTo>
                      <a:lnTo>
                        <a:pt x="681" y="420"/>
                      </a:lnTo>
                      <a:lnTo>
                        <a:pt x="681" y="422"/>
                      </a:lnTo>
                      <a:lnTo>
                        <a:pt x="682" y="423"/>
                      </a:lnTo>
                      <a:lnTo>
                        <a:pt x="692" y="430"/>
                      </a:lnTo>
                      <a:lnTo>
                        <a:pt x="696" y="433"/>
                      </a:lnTo>
                      <a:lnTo>
                        <a:pt x="699" y="438"/>
                      </a:lnTo>
                      <a:lnTo>
                        <a:pt x="700" y="442"/>
                      </a:lnTo>
                      <a:lnTo>
                        <a:pt x="702" y="446"/>
                      </a:lnTo>
                      <a:lnTo>
                        <a:pt x="705" y="452"/>
                      </a:lnTo>
                      <a:lnTo>
                        <a:pt x="705" y="458"/>
                      </a:lnTo>
                      <a:lnTo>
                        <a:pt x="704" y="467"/>
                      </a:lnTo>
                      <a:lnTo>
                        <a:pt x="699" y="487"/>
                      </a:lnTo>
                      <a:lnTo>
                        <a:pt x="699" y="491"/>
                      </a:lnTo>
                      <a:lnTo>
                        <a:pt x="697" y="492"/>
                      </a:lnTo>
                      <a:lnTo>
                        <a:pt x="692" y="504"/>
                      </a:lnTo>
                      <a:lnTo>
                        <a:pt x="691" y="505"/>
                      </a:lnTo>
                      <a:lnTo>
                        <a:pt x="684" y="509"/>
                      </a:lnTo>
                      <a:lnTo>
                        <a:pt x="681" y="510"/>
                      </a:lnTo>
                      <a:lnTo>
                        <a:pt x="678" y="510"/>
                      </a:lnTo>
                      <a:lnTo>
                        <a:pt x="675" y="509"/>
                      </a:lnTo>
                      <a:lnTo>
                        <a:pt x="674" y="508"/>
                      </a:lnTo>
                      <a:lnTo>
                        <a:pt x="676" y="498"/>
                      </a:lnTo>
                      <a:lnTo>
                        <a:pt x="671" y="497"/>
                      </a:lnTo>
                      <a:lnTo>
                        <a:pt x="670" y="493"/>
                      </a:lnTo>
                      <a:lnTo>
                        <a:pt x="669" y="492"/>
                      </a:lnTo>
                      <a:lnTo>
                        <a:pt x="664" y="486"/>
                      </a:lnTo>
                      <a:lnTo>
                        <a:pt x="661" y="483"/>
                      </a:lnTo>
                      <a:lnTo>
                        <a:pt x="654" y="483"/>
                      </a:lnTo>
                      <a:lnTo>
                        <a:pt x="650" y="482"/>
                      </a:lnTo>
                      <a:lnTo>
                        <a:pt x="646" y="483"/>
                      </a:lnTo>
                      <a:lnTo>
                        <a:pt x="645" y="484"/>
                      </a:lnTo>
                      <a:lnTo>
                        <a:pt x="644" y="486"/>
                      </a:lnTo>
                      <a:lnTo>
                        <a:pt x="644" y="491"/>
                      </a:lnTo>
                      <a:lnTo>
                        <a:pt x="644" y="493"/>
                      </a:lnTo>
                      <a:lnTo>
                        <a:pt x="645" y="496"/>
                      </a:lnTo>
                      <a:lnTo>
                        <a:pt x="648" y="496"/>
                      </a:lnTo>
                      <a:lnTo>
                        <a:pt x="651" y="497"/>
                      </a:lnTo>
                      <a:lnTo>
                        <a:pt x="655" y="498"/>
                      </a:lnTo>
                      <a:lnTo>
                        <a:pt x="655" y="499"/>
                      </a:lnTo>
                      <a:lnTo>
                        <a:pt x="655" y="501"/>
                      </a:lnTo>
                      <a:lnTo>
                        <a:pt x="644" y="504"/>
                      </a:lnTo>
                      <a:lnTo>
                        <a:pt x="631" y="510"/>
                      </a:lnTo>
                      <a:lnTo>
                        <a:pt x="622" y="514"/>
                      </a:lnTo>
                      <a:lnTo>
                        <a:pt x="619" y="515"/>
                      </a:lnTo>
                      <a:lnTo>
                        <a:pt x="615" y="520"/>
                      </a:lnTo>
                      <a:lnTo>
                        <a:pt x="614" y="522"/>
                      </a:lnTo>
                      <a:lnTo>
                        <a:pt x="608" y="522"/>
                      </a:lnTo>
                      <a:lnTo>
                        <a:pt x="589" y="528"/>
                      </a:lnTo>
                      <a:lnTo>
                        <a:pt x="585" y="535"/>
                      </a:lnTo>
                      <a:lnTo>
                        <a:pt x="583" y="538"/>
                      </a:lnTo>
                      <a:lnTo>
                        <a:pt x="582" y="538"/>
                      </a:lnTo>
                      <a:lnTo>
                        <a:pt x="581" y="537"/>
                      </a:lnTo>
                      <a:lnTo>
                        <a:pt x="577" y="537"/>
                      </a:lnTo>
                      <a:lnTo>
                        <a:pt x="568" y="542"/>
                      </a:lnTo>
                      <a:lnTo>
                        <a:pt x="564" y="545"/>
                      </a:lnTo>
                      <a:lnTo>
                        <a:pt x="561" y="550"/>
                      </a:lnTo>
                      <a:lnTo>
                        <a:pt x="557" y="554"/>
                      </a:lnTo>
                      <a:lnTo>
                        <a:pt x="552" y="554"/>
                      </a:lnTo>
                      <a:lnTo>
                        <a:pt x="549" y="554"/>
                      </a:lnTo>
                      <a:lnTo>
                        <a:pt x="547" y="556"/>
                      </a:lnTo>
                      <a:lnTo>
                        <a:pt x="546" y="559"/>
                      </a:lnTo>
                      <a:lnTo>
                        <a:pt x="542" y="560"/>
                      </a:lnTo>
                      <a:lnTo>
                        <a:pt x="537" y="558"/>
                      </a:lnTo>
                      <a:lnTo>
                        <a:pt x="532" y="558"/>
                      </a:lnTo>
                      <a:lnTo>
                        <a:pt x="527" y="561"/>
                      </a:lnTo>
                      <a:lnTo>
                        <a:pt x="523" y="563"/>
                      </a:lnTo>
                      <a:lnTo>
                        <a:pt x="513" y="565"/>
                      </a:lnTo>
                      <a:lnTo>
                        <a:pt x="505" y="574"/>
                      </a:lnTo>
                      <a:lnTo>
                        <a:pt x="500" y="579"/>
                      </a:lnTo>
                      <a:lnTo>
                        <a:pt x="496" y="586"/>
                      </a:lnTo>
                      <a:lnTo>
                        <a:pt x="493" y="588"/>
                      </a:lnTo>
                      <a:lnTo>
                        <a:pt x="490" y="589"/>
                      </a:lnTo>
                      <a:lnTo>
                        <a:pt x="489" y="586"/>
                      </a:lnTo>
                      <a:lnTo>
                        <a:pt x="485" y="578"/>
                      </a:lnTo>
                      <a:lnTo>
                        <a:pt x="477" y="579"/>
                      </a:lnTo>
                      <a:lnTo>
                        <a:pt x="477" y="580"/>
                      </a:lnTo>
                      <a:lnTo>
                        <a:pt x="477" y="584"/>
                      </a:lnTo>
                      <a:lnTo>
                        <a:pt x="476" y="585"/>
                      </a:lnTo>
                      <a:lnTo>
                        <a:pt x="477" y="590"/>
                      </a:lnTo>
                      <a:lnTo>
                        <a:pt x="480" y="593"/>
                      </a:lnTo>
                      <a:lnTo>
                        <a:pt x="485" y="596"/>
                      </a:lnTo>
                      <a:lnTo>
                        <a:pt x="485" y="599"/>
                      </a:lnTo>
                      <a:lnTo>
                        <a:pt x="486" y="601"/>
                      </a:lnTo>
                      <a:lnTo>
                        <a:pt x="487" y="604"/>
                      </a:lnTo>
                      <a:lnTo>
                        <a:pt x="490" y="607"/>
                      </a:lnTo>
                      <a:lnTo>
                        <a:pt x="495" y="612"/>
                      </a:lnTo>
                      <a:lnTo>
                        <a:pt x="506" y="619"/>
                      </a:lnTo>
                      <a:lnTo>
                        <a:pt x="507" y="621"/>
                      </a:lnTo>
                      <a:lnTo>
                        <a:pt x="511" y="625"/>
                      </a:lnTo>
                      <a:lnTo>
                        <a:pt x="508" y="636"/>
                      </a:lnTo>
                      <a:lnTo>
                        <a:pt x="507" y="636"/>
                      </a:lnTo>
                      <a:lnTo>
                        <a:pt x="506" y="645"/>
                      </a:lnTo>
                      <a:lnTo>
                        <a:pt x="505" y="645"/>
                      </a:lnTo>
                      <a:lnTo>
                        <a:pt x="503" y="647"/>
                      </a:lnTo>
                      <a:lnTo>
                        <a:pt x="503" y="650"/>
                      </a:lnTo>
                      <a:lnTo>
                        <a:pt x="503" y="652"/>
                      </a:lnTo>
                      <a:lnTo>
                        <a:pt x="510" y="660"/>
                      </a:lnTo>
                      <a:lnTo>
                        <a:pt x="512" y="663"/>
                      </a:lnTo>
                      <a:lnTo>
                        <a:pt x="513" y="667"/>
                      </a:lnTo>
                      <a:lnTo>
                        <a:pt x="526" y="685"/>
                      </a:lnTo>
                      <a:lnTo>
                        <a:pt x="531" y="692"/>
                      </a:lnTo>
                      <a:lnTo>
                        <a:pt x="533" y="693"/>
                      </a:lnTo>
                      <a:lnTo>
                        <a:pt x="538" y="694"/>
                      </a:lnTo>
                      <a:lnTo>
                        <a:pt x="542" y="694"/>
                      </a:lnTo>
                      <a:lnTo>
                        <a:pt x="544" y="693"/>
                      </a:lnTo>
                      <a:lnTo>
                        <a:pt x="546" y="694"/>
                      </a:lnTo>
                      <a:lnTo>
                        <a:pt x="549" y="702"/>
                      </a:lnTo>
                      <a:lnTo>
                        <a:pt x="558" y="712"/>
                      </a:lnTo>
                      <a:lnTo>
                        <a:pt x="559" y="714"/>
                      </a:lnTo>
                      <a:lnTo>
                        <a:pt x="573" y="723"/>
                      </a:lnTo>
                      <a:lnTo>
                        <a:pt x="578" y="727"/>
                      </a:lnTo>
                      <a:lnTo>
                        <a:pt x="579" y="729"/>
                      </a:lnTo>
                      <a:lnTo>
                        <a:pt x="583" y="734"/>
                      </a:lnTo>
                      <a:lnTo>
                        <a:pt x="582" y="740"/>
                      </a:lnTo>
                      <a:lnTo>
                        <a:pt x="583" y="743"/>
                      </a:lnTo>
                      <a:lnTo>
                        <a:pt x="594" y="744"/>
                      </a:lnTo>
                      <a:lnTo>
                        <a:pt x="599" y="752"/>
                      </a:lnTo>
                      <a:lnTo>
                        <a:pt x="602" y="753"/>
                      </a:lnTo>
                      <a:lnTo>
                        <a:pt x="603" y="753"/>
                      </a:lnTo>
                      <a:lnTo>
                        <a:pt x="608" y="755"/>
                      </a:lnTo>
                      <a:lnTo>
                        <a:pt x="609" y="759"/>
                      </a:lnTo>
                      <a:lnTo>
                        <a:pt x="610" y="760"/>
                      </a:lnTo>
                      <a:lnTo>
                        <a:pt x="612" y="762"/>
                      </a:lnTo>
                      <a:lnTo>
                        <a:pt x="614" y="763"/>
                      </a:lnTo>
                      <a:lnTo>
                        <a:pt x="615" y="764"/>
                      </a:lnTo>
                      <a:lnTo>
                        <a:pt x="615" y="767"/>
                      </a:lnTo>
                      <a:lnTo>
                        <a:pt x="617" y="773"/>
                      </a:lnTo>
                      <a:lnTo>
                        <a:pt x="617" y="779"/>
                      </a:lnTo>
                      <a:lnTo>
                        <a:pt x="614" y="785"/>
                      </a:lnTo>
                      <a:lnTo>
                        <a:pt x="610" y="796"/>
                      </a:lnTo>
                      <a:lnTo>
                        <a:pt x="607" y="796"/>
                      </a:lnTo>
                      <a:lnTo>
                        <a:pt x="597" y="793"/>
                      </a:lnTo>
                      <a:lnTo>
                        <a:pt x="594" y="791"/>
                      </a:lnTo>
                      <a:lnTo>
                        <a:pt x="590" y="793"/>
                      </a:lnTo>
                      <a:lnTo>
                        <a:pt x="588" y="793"/>
                      </a:lnTo>
                      <a:lnTo>
                        <a:pt x="585" y="793"/>
                      </a:lnTo>
                      <a:lnTo>
                        <a:pt x="585" y="800"/>
                      </a:lnTo>
                      <a:lnTo>
                        <a:pt x="585" y="804"/>
                      </a:lnTo>
                      <a:lnTo>
                        <a:pt x="585" y="806"/>
                      </a:lnTo>
                      <a:lnTo>
                        <a:pt x="585" y="809"/>
                      </a:lnTo>
                      <a:lnTo>
                        <a:pt x="584" y="814"/>
                      </a:lnTo>
                      <a:lnTo>
                        <a:pt x="581" y="820"/>
                      </a:lnTo>
                      <a:lnTo>
                        <a:pt x="578" y="821"/>
                      </a:lnTo>
                      <a:lnTo>
                        <a:pt x="568" y="825"/>
                      </a:lnTo>
                      <a:lnTo>
                        <a:pt x="561" y="829"/>
                      </a:lnTo>
                      <a:lnTo>
                        <a:pt x="554" y="831"/>
                      </a:lnTo>
                      <a:lnTo>
                        <a:pt x="547" y="835"/>
                      </a:lnTo>
                      <a:lnTo>
                        <a:pt x="543" y="836"/>
                      </a:lnTo>
                      <a:lnTo>
                        <a:pt x="541" y="839"/>
                      </a:lnTo>
                      <a:lnTo>
                        <a:pt x="536" y="842"/>
                      </a:lnTo>
                      <a:lnTo>
                        <a:pt x="531" y="849"/>
                      </a:lnTo>
                      <a:lnTo>
                        <a:pt x="531" y="851"/>
                      </a:lnTo>
                      <a:lnTo>
                        <a:pt x="532" y="855"/>
                      </a:lnTo>
                      <a:lnTo>
                        <a:pt x="536" y="862"/>
                      </a:lnTo>
                      <a:lnTo>
                        <a:pt x="543" y="870"/>
                      </a:lnTo>
                      <a:lnTo>
                        <a:pt x="546" y="876"/>
                      </a:lnTo>
                      <a:lnTo>
                        <a:pt x="547" y="880"/>
                      </a:lnTo>
                      <a:lnTo>
                        <a:pt x="546" y="883"/>
                      </a:lnTo>
                      <a:lnTo>
                        <a:pt x="548" y="886"/>
                      </a:lnTo>
                      <a:lnTo>
                        <a:pt x="548" y="891"/>
                      </a:lnTo>
                      <a:lnTo>
                        <a:pt x="547" y="891"/>
                      </a:lnTo>
                      <a:lnTo>
                        <a:pt x="544" y="892"/>
                      </a:lnTo>
                      <a:lnTo>
                        <a:pt x="543" y="895"/>
                      </a:lnTo>
                      <a:lnTo>
                        <a:pt x="541" y="900"/>
                      </a:lnTo>
                      <a:lnTo>
                        <a:pt x="543" y="901"/>
                      </a:lnTo>
                      <a:lnTo>
                        <a:pt x="549" y="905"/>
                      </a:lnTo>
                      <a:lnTo>
                        <a:pt x="551" y="906"/>
                      </a:lnTo>
                      <a:lnTo>
                        <a:pt x="552" y="910"/>
                      </a:lnTo>
                      <a:lnTo>
                        <a:pt x="553" y="916"/>
                      </a:lnTo>
                      <a:lnTo>
                        <a:pt x="553" y="924"/>
                      </a:lnTo>
                      <a:lnTo>
                        <a:pt x="552" y="927"/>
                      </a:lnTo>
                      <a:lnTo>
                        <a:pt x="551" y="928"/>
                      </a:lnTo>
                      <a:lnTo>
                        <a:pt x="548" y="931"/>
                      </a:lnTo>
                      <a:lnTo>
                        <a:pt x="547" y="931"/>
                      </a:lnTo>
                      <a:lnTo>
                        <a:pt x="544" y="929"/>
                      </a:lnTo>
                      <a:lnTo>
                        <a:pt x="542" y="928"/>
                      </a:lnTo>
                      <a:lnTo>
                        <a:pt x="541" y="926"/>
                      </a:lnTo>
                      <a:lnTo>
                        <a:pt x="537" y="919"/>
                      </a:lnTo>
                      <a:lnTo>
                        <a:pt x="532" y="917"/>
                      </a:lnTo>
                      <a:lnTo>
                        <a:pt x="532" y="912"/>
                      </a:lnTo>
                      <a:lnTo>
                        <a:pt x="532" y="911"/>
                      </a:lnTo>
                      <a:lnTo>
                        <a:pt x="531" y="908"/>
                      </a:lnTo>
                      <a:lnTo>
                        <a:pt x="526" y="905"/>
                      </a:lnTo>
                      <a:lnTo>
                        <a:pt x="525" y="903"/>
                      </a:lnTo>
                      <a:lnTo>
                        <a:pt x="522" y="905"/>
                      </a:lnTo>
                      <a:lnTo>
                        <a:pt x="515" y="912"/>
                      </a:lnTo>
                      <a:lnTo>
                        <a:pt x="513" y="913"/>
                      </a:lnTo>
                      <a:lnTo>
                        <a:pt x="511" y="914"/>
                      </a:lnTo>
                      <a:lnTo>
                        <a:pt x="508" y="913"/>
                      </a:lnTo>
                      <a:lnTo>
                        <a:pt x="506" y="912"/>
                      </a:lnTo>
                      <a:lnTo>
                        <a:pt x="502" y="910"/>
                      </a:lnTo>
                      <a:lnTo>
                        <a:pt x="498" y="908"/>
                      </a:lnTo>
                      <a:lnTo>
                        <a:pt x="490" y="910"/>
                      </a:lnTo>
                      <a:lnTo>
                        <a:pt x="490" y="908"/>
                      </a:lnTo>
                      <a:lnTo>
                        <a:pt x="490" y="907"/>
                      </a:lnTo>
                      <a:lnTo>
                        <a:pt x="489" y="905"/>
                      </a:lnTo>
                      <a:lnTo>
                        <a:pt x="486" y="905"/>
                      </a:lnTo>
                      <a:lnTo>
                        <a:pt x="484" y="905"/>
                      </a:lnTo>
                      <a:lnTo>
                        <a:pt x="482" y="906"/>
                      </a:lnTo>
                      <a:lnTo>
                        <a:pt x="480" y="908"/>
                      </a:lnTo>
                      <a:lnTo>
                        <a:pt x="481" y="912"/>
                      </a:lnTo>
                      <a:lnTo>
                        <a:pt x="477" y="914"/>
                      </a:lnTo>
                      <a:lnTo>
                        <a:pt x="476" y="916"/>
                      </a:lnTo>
                      <a:lnTo>
                        <a:pt x="466" y="916"/>
                      </a:lnTo>
                      <a:lnTo>
                        <a:pt x="464" y="914"/>
                      </a:lnTo>
                      <a:lnTo>
                        <a:pt x="462" y="914"/>
                      </a:lnTo>
                      <a:lnTo>
                        <a:pt x="460" y="917"/>
                      </a:lnTo>
                      <a:lnTo>
                        <a:pt x="455" y="921"/>
                      </a:lnTo>
                      <a:lnTo>
                        <a:pt x="452" y="921"/>
                      </a:lnTo>
                      <a:lnTo>
                        <a:pt x="447" y="921"/>
                      </a:lnTo>
                      <a:lnTo>
                        <a:pt x="445" y="922"/>
                      </a:lnTo>
                      <a:lnTo>
                        <a:pt x="444" y="922"/>
                      </a:lnTo>
                      <a:lnTo>
                        <a:pt x="436" y="919"/>
                      </a:lnTo>
                      <a:lnTo>
                        <a:pt x="433" y="919"/>
                      </a:lnTo>
                      <a:lnTo>
                        <a:pt x="431" y="922"/>
                      </a:lnTo>
                      <a:lnTo>
                        <a:pt x="429" y="927"/>
                      </a:lnTo>
                      <a:lnTo>
                        <a:pt x="428" y="929"/>
                      </a:lnTo>
                      <a:lnTo>
                        <a:pt x="423" y="931"/>
                      </a:lnTo>
                      <a:lnTo>
                        <a:pt x="420" y="929"/>
                      </a:lnTo>
                      <a:lnTo>
                        <a:pt x="413" y="933"/>
                      </a:lnTo>
                      <a:lnTo>
                        <a:pt x="413" y="936"/>
                      </a:lnTo>
                      <a:lnTo>
                        <a:pt x="409" y="936"/>
                      </a:lnTo>
                      <a:lnTo>
                        <a:pt x="409" y="936"/>
                      </a:lnTo>
                      <a:lnTo>
                        <a:pt x="403" y="939"/>
                      </a:lnTo>
                      <a:lnTo>
                        <a:pt x="401" y="938"/>
                      </a:lnTo>
                      <a:lnTo>
                        <a:pt x="399" y="938"/>
                      </a:lnTo>
                      <a:lnTo>
                        <a:pt x="396" y="937"/>
                      </a:lnTo>
                      <a:lnTo>
                        <a:pt x="382" y="938"/>
                      </a:lnTo>
                      <a:lnTo>
                        <a:pt x="374" y="931"/>
                      </a:lnTo>
                      <a:lnTo>
                        <a:pt x="372" y="928"/>
                      </a:lnTo>
                      <a:lnTo>
                        <a:pt x="372" y="926"/>
                      </a:lnTo>
                      <a:lnTo>
                        <a:pt x="372" y="924"/>
                      </a:lnTo>
                      <a:lnTo>
                        <a:pt x="372" y="923"/>
                      </a:lnTo>
                      <a:lnTo>
                        <a:pt x="369" y="922"/>
                      </a:lnTo>
                      <a:lnTo>
                        <a:pt x="360" y="922"/>
                      </a:lnTo>
                      <a:lnTo>
                        <a:pt x="358" y="919"/>
                      </a:lnTo>
                      <a:lnTo>
                        <a:pt x="352" y="917"/>
                      </a:lnTo>
                      <a:lnTo>
                        <a:pt x="349" y="917"/>
                      </a:lnTo>
                      <a:lnTo>
                        <a:pt x="348" y="917"/>
                      </a:lnTo>
                      <a:lnTo>
                        <a:pt x="346" y="921"/>
                      </a:lnTo>
                      <a:lnTo>
                        <a:pt x="339" y="921"/>
                      </a:lnTo>
                      <a:lnTo>
                        <a:pt x="338" y="918"/>
                      </a:lnTo>
                      <a:lnTo>
                        <a:pt x="336" y="918"/>
                      </a:lnTo>
                      <a:lnTo>
                        <a:pt x="337" y="933"/>
                      </a:lnTo>
                      <a:lnTo>
                        <a:pt x="334" y="941"/>
                      </a:lnTo>
                      <a:lnTo>
                        <a:pt x="328" y="946"/>
                      </a:lnTo>
                      <a:lnTo>
                        <a:pt x="321" y="952"/>
                      </a:lnTo>
                      <a:lnTo>
                        <a:pt x="317" y="952"/>
                      </a:lnTo>
                      <a:lnTo>
                        <a:pt x="311" y="954"/>
                      </a:lnTo>
                      <a:lnTo>
                        <a:pt x="309" y="954"/>
                      </a:lnTo>
                      <a:lnTo>
                        <a:pt x="309" y="953"/>
                      </a:lnTo>
                      <a:lnTo>
                        <a:pt x="314" y="948"/>
                      </a:lnTo>
                      <a:lnTo>
                        <a:pt x="316" y="942"/>
                      </a:lnTo>
                      <a:lnTo>
                        <a:pt x="316" y="941"/>
                      </a:lnTo>
                      <a:lnTo>
                        <a:pt x="313" y="941"/>
                      </a:lnTo>
                      <a:lnTo>
                        <a:pt x="307" y="944"/>
                      </a:lnTo>
                      <a:lnTo>
                        <a:pt x="306" y="944"/>
                      </a:lnTo>
                      <a:lnTo>
                        <a:pt x="304" y="943"/>
                      </a:lnTo>
                      <a:lnTo>
                        <a:pt x="303" y="942"/>
                      </a:lnTo>
                      <a:lnTo>
                        <a:pt x="303" y="939"/>
                      </a:lnTo>
                      <a:lnTo>
                        <a:pt x="303" y="936"/>
                      </a:lnTo>
                      <a:lnTo>
                        <a:pt x="297" y="928"/>
                      </a:lnTo>
                      <a:lnTo>
                        <a:pt x="296" y="926"/>
                      </a:lnTo>
                      <a:lnTo>
                        <a:pt x="293" y="922"/>
                      </a:lnTo>
                      <a:lnTo>
                        <a:pt x="290" y="919"/>
                      </a:lnTo>
                      <a:lnTo>
                        <a:pt x="283" y="921"/>
                      </a:lnTo>
                      <a:lnTo>
                        <a:pt x="280" y="922"/>
                      </a:lnTo>
                      <a:lnTo>
                        <a:pt x="277" y="924"/>
                      </a:lnTo>
                      <a:lnTo>
                        <a:pt x="275" y="921"/>
                      </a:lnTo>
                      <a:lnTo>
                        <a:pt x="262" y="917"/>
                      </a:lnTo>
                      <a:lnTo>
                        <a:pt x="256" y="906"/>
                      </a:lnTo>
                      <a:lnTo>
                        <a:pt x="249" y="905"/>
                      </a:lnTo>
                      <a:lnTo>
                        <a:pt x="244" y="902"/>
                      </a:lnTo>
                      <a:lnTo>
                        <a:pt x="230" y="890"/>
                      </a:lnTo>
                      <a:lnTo>
                        <a:pt x="227" y="888"/>
                      </a:lnTo>
                      <a:lnTo>
                        <a:pt x="226" y="890"/>
                      </a:lnTo>
                      <a:lnTo>
                        <a:pt x="232" y="897"/>
                      </a:lnTo>
                      <a:lnTo>
                        <a:pt x="234" y="901"/>
                      </a:lnTo>
                      <a:lnTo>
                        <a:pt x="230" y="903"/>
                      </a:lnTo>
                      <a:lnTo>
                        <a:pt x="229" y="903"/>
                      </a:lnTo>
                      <a:lnTo>
                        <a:pt x="226" y="902"/>
                      </a:lnTo>
                      <a:lnTo>
                        <a:pt x="222" y="902"/>
                      </a:lnTo>
                      <a:lnTo>
                        <a:pt x="216" y="903"/>
                      </a:lnTo>
                      <a:lnTo>
                        <a:pt x="211" y="903"/>
                      </a:lnTo>
                      <a:lnTo>
                        <a:pt x="205" y="900"/>
                      </a:lnTo>
                      <a:lnTo>
                        <a:pt x="204" y="893"/>
                      </a:lnTo>
                      <a:lnTo>
                        <a:pt x="204" y="892"/>
                      </a:lnTo>
                      <a:lnTo>
                        <a:pt x="201" y="892"/>
                      </a:lnTo>
                      <a:lnTo>
                        <a:pt x="199" y="892"/>
                      </a:lnTo>
                      <a:lnTo>
                        <a:pt x="198" y="895"/>
                      </a:lnTo>
                      <a:lnTo>
                        <a:pt x="196" y="896"/>
                      </a:lnTo>
                      <a:lnTo>
                        <a:pt x="190" y="896"/>
                      </a:lnTo>
                      <a:lnTo>
                        <a:pt x="189" y="895"/>
                      </a:lnTo>
                      <a:lnTo>
                        <a:pt x="193" y="891"/>
                      </a:lnTo>
                      <a:lnTo>
                        <a:pt x="193" y="887"/>
                      </a:lnTo>
                      <a:lnTo>
                        <a:pt x="190" y="886"/>
                      </a:lnTo>
                      <a:lnTo>
                        <a:pt x="189" y="885"/>
                      </a:lnTo>
                      <a:lnTo>
                        <a:pt x="186" y="886"/>
                      </a:lnTo>
                      <a:lnTo>
                        <a:pt x="185" y="886"/>
                      </a:lnTo>
                      <a:lnTo>
                        <a:pt x="184" y="883"/>
                      </a:lnTo>
                      <a:lnTo>
                        <a:pt x="180" y="882"/>
                      </a:lnTo>
                      <a:lnTo>
                        <a:pt x="169" y="893"/>
                      </a:lnTo>
                      <a:lnTo>
                        <a:pt x="166" y="897"/>
                      </a:lnTo>
                      <a:lnTo>
                        <a:pt x="168" y="901"/>
                      </a:lnTo>
                      <a:lnTo>
                        <a:pt x="170" y="902"/>
                      </a:lnTo>
                      <a:lnTo>
                        <a:pt x="174" y="902"/>
                      </a:lnTo>
                      <a:lnTo>
                        <a:pt x="180" y="898"/>
                      </a:lnTo>
                      <a:lnTo>
                        <a:pt x="183" y="901"/>
                      </a:lnTo>
                      <a:lnTo>
                        <a:pt x="183" y="902"/>
                      </a:lnTo>
                      <a:lnTo>
                        <a:pt x="180" y="906"/>
                      </a:lnTo>
                      <a:lnTo>
                        <a:pt x="171" y="906"/>
                      </a:lnTo>
                      <a:lnTo>
                        <a:pt x="171" y="908"/>
                      </a:lnTo>
                      <a:lnTo>
                        <a:pt x="166" y="908"/>
                      </a:lnTo>
                      <a:lnTo>
                        <a:pt x="160" y="908"/>
                      </a:lnTo>
                      <a:lnTo>
                        <a:pt x="149" y="906"/>
                      </a:lnTo>
                      <a:lnTo>
                        <a:pt x="147" y="905"/>
                      </a:lnTo>
                      <a:lnTo>
                        <a:pt x="138" y="911"/>
                      </a:lnTo>
                      <a:lnTo>
                        <a:pt x="134" y="911"/>
                      </a:lnTo>
                      <a:lnTo>
                        <a:pt x="130" y="911"/>
                      </a:lnTo>
                      <a:lnTo>
                        <a:pt x="127" y="907"/>
                      </a:lnTo>
                      <a:lnTo>
                        <a:pt x="112" y="908"/>
                      </a:lnTo>
                      <a:lnTo>
                        <a:pt x="106" y="905"/>
                      </a:lnTo>
                      <a:lnTo>
                        <a:pt x="107" y="903"/>
                      </a:lnTo>
                      <a:lnTo>
                        <a:pt x="106" y="902"/>
                      </a:lnTo>
                      <a:lnTo>
                        <a:pt x="103" y="901"/>
                      </a:lnTo>
                      <a:lnTo>
                        <a:pt x="101" y="897"/>
                      </a:lnTo>
                      <a:lnTo>
                        <a:pt x="99" y="892"/>
                      </a:lnTo>
                      <a:lnTo>
                        <a:pt x="98" y="887"/>
                      </a:lnTo>
                      <a:lnTo>
                        <a:pt x="98" y="882"/>
                      </a:lnTo>
                      <a:lnTo>
                        <a:pt x="98" y="871"/>
                      </a:lnTo>
                      <a:lnTo>
                        <a:pt x="99" y="862"/>
                      </a:lnTo>
                      <a:lnTo>
                        <a:pt x="103" y="860"/>
                      </a:lnTo>
                      <a:lnTo>
                        <a:pt x="103" y="857"/>
                      </a:lnTo>
                      <a:lnTo>
                        <a:pt x="104" y="855"/>
                      </a:lnTo>
                      <a:lnTo>
                        <a:pt x="104" y="850"/>
                      </a:lnTo>
                      <a:lnTo>
                        <a:pt x="102" y="842"/>
                      </a:lnTo>
                      <a:lnTo>
                        <a:pt x="103" y="839"/>
                      </a:lnTo>
                      <a:lnTo>
                        <a:pt x="122" y="798"/>
                      </a:lnTo>
                      <a:lnTo>
                        <a:pt x="123" y="790"/>
                      </a:lnTo>
                      <a:lnTo>
                        <a:pt x="127" y="781"/>
                      </a:lnTo>
                      <a:lnTo>
                        <a:pt x="139" y="763"/>
                      </a:lnTo>
                      <a:lnTo>
                        <a:pt x="143" y="762"/>
                      </a:lnTo>
                      <a:lnTo>
                        <a:pt x="147" y="755"/>
                      </a:lnTo>
                      <a:lnTo>
                        <a:pt x="148" y="755"/>
                      </a:lnTo>
                      <a:lnTo>
                        <a:pt x="149" y="754"/>
                      </a:lnTo>
                      <a:lnTo>
                        <a:pt x="154" y="750"/>
                      </a:lnTo>
                      <a:lnTo>
                        <a:pt x="160" y="739"/>
                      </a:lnTo>
                      <a:lnTo>
                        <a:pt x="163" y="737"/>
                      </a:lnTo>
                      <a:lnTo>
                        <a:pt x="165" y="735"/>
                      </a:lnTo>
                      <a:lnTo>
                        <a:pt x="165" y="733"/>
                      </a:lnTo>
                      <a:lnTo>
                        <a:pt x="164" y="732"/>
                      </a:lnTo>
                      <a:lnTo>
                        <a:pt x="153" y="729"/>
                      </a:lnTo>
                      <a:lnTo>
                        <a:pt x="152" y="729"/>
                      </a:lnTo>
                      <a:lnTo>
                        <a:pt x="149" y="728"/>
                      </a:lnTo>
                      <a:lnTo>
                        <a:pt x="148" y="726"/>
                      </a:lnTo>
                      <a:lnTo>
                        <a:pt x="147" y="724"/>
                      </a:lnTo>
                      <a:lnTo>
                        <a:pt x="140" y="719"/>
                      </a:lnTo>
                      <a:lnTo>
                        <a:pt x="132" y="721"/>
                      </a:lnTo>
                      <a:lnTo>
                        <a:pt x="128" y="721"/>
                      </a:lnTo>
                      <a:lnTo>
                        <a:pt x="122" y="719"/>
                      </a:lnTo>
                      <a:lnTo>
                        <a:pt x="118" y="719"/>
                      </a:lnTo>
                      <a:lnTo>
                        <a:pt x="112" y="716"/>
                      </a:lnTo>
                      <a:lnTo>
                        <a:pt x="109" y="714"/>
                      </a:lnTo>
                      <a:lnTo>
                        <a:pt x="107" y="712"/>
                      </a:lnTo>
                      <a:lnTo>
                        <a:pt x="106" y="707"/>
                      </a:lnTo>
                      <a:lnTo>
                        <a:pt x="102" y="704"/>
                      </a:lnTo>
                      <a:lnTo>
                        <a:pt x="97" y="706"/>
                      </a:lnTo>
                      <a:lnTo>
                        <a:pt x="87" y="709"/>
                      </a:lnTo>
                      <a:lnTo>
                        <a:pt x="83" y="709"/>
                      </a:lnTo>
                      <a:lnTo>
                        <a:pt x="78" y="711"/>
                      </a:lnTo>
                      <a:lnTo>
                        <a:pt x="74" y="711"/>
                      </a:lnTo>
                      <a:lnTo>
                        <a:pt x="72" y="709"/>
                      </a:lnTo>
                      <a:lnTo>
                        <a:pt x="69" y="708"/>
                      </a:lnTo>
                      <a:lnTo>
                        <a:pt x="69" y="707"/>
                      </a:lnTo>
                      <a:lnTo>
                        <a:pt x="67" y="703"/>
                      </a:lnTo>
                      <a:lnTo>
                        <a:pt x="61" y="701"/>
                      </a:lnTo>
                      <a:lnTo>
                        <a:pt x="56" y="699"/>
                      </a:lnTo>
                      <a:lnTo>
                        <a:pt x="55" y="699"/>
                      </a:lnTo>
                      <a:lnTo>
                        <a:pt x="51" y="701"/>
                      </a:lnTo>
                      <a:lnTo>
                        <a:pt x="47" y="699"/>
                      </a:lnTo>
                      <a:lnTo>
                        <a:pt x="45" y="701"/>
                      </a:lnTo>
                      <a:lnTo>
                        <a:pt x="42" y="698"/>
                      </a:lnTo>
                      <a:lnTo>
                        <a:pt x="40" y="692"/>
                      </a:lnTo>
                      <a:lnTo>
                        <a:pt x="40" y="689"/>
                      </a:lnTo>
                      <a:lnTo>
                        <a:pt x="33" y="682"/>
                      </a:lnTo>
                      <a:lnTo>
                        <a:pt x="31" y="676"/>
                      </a:lnTo>
                      <a:lnTo>
                        <a:pt x="28" y="671"/>
                      </a:lnTo>
                      <a:lnTo>
                        <a:pt x="27" y="667"/>
                      </a:lnTo>
                      <a:lnTo>
                        <a:pt x="26" y="666"/>
                      </a:lnTo>
                      <a:lnTo>
                        <a:pt x="25" y="663"/>
                      </a:lnTo>
                      <a:lnTo>
                        <a:pt x="22" y="662"/>
                      </a:lnTo>
                      <a:lnTo>
                        <a:pt x="17" y="662"/>
                      </a:lnTo>
                      <a:lnTo>
                        <a:pt x="16" y="661"/>
                      </a:lnTo>
                      <a:lnTo>
                        <a:pt x="20" y="648"/>
                      </a:lnTo>
                      <a:lnTo>
                        <a:pt x="26" y="639"/>
                      </a:lnTo>
                      <a:lnTo>
                        <a:pt x="31" y="634"/>
                      </a:lnTo>
                      <a:lnTo>
                        <a:pt x="32" y="626"/>
                      </a:lnTo>
                      <a:lnTo>
                        <a:pt x="33" y="622"/>
                      </a:lnTo>
                      <a:lnTo>
                        <a:pt x="31" y="619"/>
                      </a:lnTo>
                      <a:lnTo>
                        <a:pt x="23" y="616"/>
                      </a:lnTo>
                      <a:lnTo>
                        <a:pt x="16" y="611"/>
                      </a:lnTo>
                      <a:lnTo>
                        <a:pt x="11" y="604"/>
                      </a:lnTo>
                      <a:lnTo>
                        <a:pt x="6" y="600"/>
                      </a:lnTo>
                      <a:lnTo>
                        <a:pt x="6" y="591"/>
                      </a:lnTo>
                      <a:lnTo>
                        <a:pt x="4" y="578"/>
                      </a:lnTo>
                      <a:lnTo>
                        <a:pt x="4" y="576"/>
                      </a:lnTo>
                      <a:lnTo>
                        <a:pt x="5" y="575"/>
                      </a:lnTo>
                      <a:lnTo>
                        <a:pt x="6" y="575"/>
                      </a:lnTo>
                      <a:lnTo>
                        <a:pt x="7" y="570"/>
                      </a:lnTo>
                      <a:lnTo>
                        <a:pt x="9" y="565"/>
                      </a:lnTo>
                      <a:lnTo>
                        <a:pt x="15" y="563"/>
                      </a:lnTo>
                      <a:lnTo>
                        <a:pt x="18" y="559"/>
                      </a:lnTo>
                      <a:lnTo>
                        <a:pt x="20" y="558"/>
                      </a:lnTo>
                      <a:lnTo>
                        <a:pt x="21" y="558"/>
                      </a:lnTo>
                      <a:lnTo>
                        <a:pt x="23" y="556"/>
                      </a:lnTo>
                      <a:lnTo>
                        <a:pt x="25" y="555"/>
                      </a:lnTo>
                      <a:lnTo>
                        <a:pt x="25" y="553"/>
                      </a:lnTo>
                      <a:lnTo>
                        <a:pt x="25" y="545"/>
                      </a:lnTo>
                      <a:lnTo>
                        <a:pt x="26" y="543"/>
                      </a:lnTo>
                      <a:lnTo>
                        <a:pt x="26" y="542"/>
                      </a:lnTo>
                      <a:lnTo>
                        <a:pt x="25" y="540"/>
                      </a:lnTo>
                      <a:lnTo>
                        <a:pt x="22" y="538"/>
                      </a:lnTo>
                      <a:lnTo>
                        <a:pt x="20" y="537"/>
                      </a:lnTo>
                      <a:lnTo>
                        <a:pt x="12" y="527"/>
                      </a:lnTo>
                      <a:lnTo>
                        <a:pt x="12" y="523"/>
                      </a:lnTo>
                      <a:lnTo>
                        <a:pt x="14" y="518"/>
                      </a:lnTo>
                      <a:lnTo>
                        <a:pt x="15" y="515"/>
                      </a:lnTo>
                      <a:lnTo>
                        <a:pt x="14" y="514"/>
                      </a:lnTo>
                      <a:lnTo>
                        <a:pt x="11" y="512"/>
                      </a:lnTo>
                      <a:lnTo>
                        <a:pt x="6" y="507"/>
                      </a:lnTo>
                      <a:lnTo>
                        <a:pt x="2" y="502"/>
                      </a:lnTo>
                      <a:lnTo>
                        <a:pt x="2" y="498"/>
                      </a:lnTo>
                      <a:lnTo>
                        <a:pt x="0" y="498"/>
                      </a:lnTo>
                      <a:lnTo>
                        <a:pt x="2" y="489"/>
                      </a:lnTo>
                      <a:lnTo>
                        <a:pt x="5" y="486"/>
                      </a:lnTo>
                      <a:lnTo>
                        <a:pt x="6" y="483"/>
                      </a:lnTo>
                      <a:lnTo>
                        <a:pt x="7" y="481"/>
                      </a:lnTo>
                      <a:lnTo>
                        <a:pt x="7" y="477"/>
                      </a:lnTo>
                      <a:lnTo>
                        <a:pt x="7" y="476"/>
                      </a:lnTo>
                      <a:lnTo>
                        <a:pt x="1" y="467"/>
                      </a:lnTo>
                      <a:lnTo>
                        <a:pt x="0" y="464"/>
                      </a:lnTo>
                      <a:lnTo>
                        <a:pt x="0" y="461"/>
                      </a:lnTo>
                      <a:lnTo>
                        <a:pt x="0" y="459"/>
                      </a:lnTo>
                      <a:lnTo>
                        <a:pt x="1" y="458"/>
                      </a:lnTo>
                      <a:lnTo>
                        <a:pt x="9" y="456"/>
                      </a:lnTo>
                      <a:lnTo>
                        <a:pt x="10" y="455"/>
                      </a:lnTo>
                      <a:lnTo>
                        <a:pt x="11" y="452"/>
                      </a:lnTo>
                      <a:lnTo>
                        <a:pt x="12" y="451"/>
                      </a:lnTo>
                      <a:lnTo>
                        <a:pt x="15" y="445"/>
                      </a:lnTo>
                      <a:lnTo>
                        <a:pt x="20" y="432"/>
                      </a:lnTo>
                      <a:lnTo>
                        <a:pt x="22" y="427"/>
                      </a:lnTo>
                      <a:lnTo>
                        <a:pt x="22" y="423"/>
                      </a:lnTo>
                      <a:lnTo>
                        <a:pt x="23" y="418"/>
                      </a:lnTo>
                      <a:lnTo>
                        <a:pt x="25" y="412"/>
                      </a:lnTo>
                      <a:lnTo>
                        <a:pt x="25" y="407"/>
                      </a:lnTo>
                      <a:lnTo>
                        <a:pt x="23" y="402"/>
                      </a:lnTo>
                      <a:lnTo>
                        <a:pt x="18" y="395"/>
                      </a:lnTo>
                      <a:lnTo>
                        <a:pt x="10" y="379"/>
                      </a:lnTo>
                      <a:lnTo>
                        <a:pt x="7" y="376"/>
                      </a:lnTo>
                      <a:lnTo>
                        <a:pt x="6" y="372"/>
                      </a:lnTo>
                      <a:lnTo>
                        <a:pt x="6" y="367"/>
                      </a:lnTo>
                      <a:lnTo>
                        <a:pt x="7" y="367"/>
                      </a:lnTo>
                      <a:lnTo>
                        <a:pt x="10" y="366"/>
                      </a:lnTo>
                      <a:lnTo>
                        <a:pt x="12" y="367"/>
                      </a:lnTo>
                      <a:lnTo>
                        <a:pt x="17" y="365"/>
                      </a:lnTo>
                      <a:lnTo>
                        <a:pt x="20" y="366"/>
                      </a:lnTo>
                      <a:lnTo>
                        <a:pt x="23" y="365"/>
                      </a:lnTo>
                      <a:lnTo>
                        <a:pt x="28" y="360"/>
                      </a:lnTo>
                      <a:lnTo>
                        <a:pt x="28" y="360"/>
                      </a:lnTo>
                      <a:lnTo>
                        <a:pt x="38" y="366"/>
                      </a:lnTo>
                      <a:lnTo>
                        <a:pt x="42" y="365"/>
                      </a:lnTo>
                      <a:lnTo>
                        <a:pt x="53" y="365"/>
                      </a:lnTo>
                      <a:lnTo>
                        <a:pt x="57" y="361"/>
                      </a:lnTo>
                      <a:lnTo>
                        <a:pt x="61" y="360"/>
                      </a:lnTo>
                      <a:lnTo>
                        <a:pt x="67" y="360"/>
                      </a:lnTo>
                      <a:lnTo>
                        <a:pt x="76" y="359"/>
                      </a:lnTo>
                      <a:lnTo>
                        <a:pt x="78" y="356"/>
                      </a:lnTo>
                      <a:lnTo>
                        <a:pt x="78" y="354"/>
                      </a:lnTo>
                      <a:lnTo>
                        <a:pt x="78" y="353"/>
                      </a:lnTo>
                      <a:lnTo>
                        <a:pt x="77" y="351"/>
                      </a:lnTo>
                      <a:lnTo>
                        <a:pt x="74" y="350"/>
                      </a:lnTo>
                      <a:lnTo>
                        <a:pt x="69" y="344"/>
                      </a:lnTo>
                      <a:lnTo>
                        <a:pt x="71" y="338"/>
                      </a:lnTo>
                      <a:lnTo>
                        <a:pt x="74" y="336"/>
                      </a:lnTo>
                      <a:lnTo>
                        <a:pt x="81" y="333"/>
                      </a:lnTo>
                      <a:lnTo>
                        <a:pt x="86" y="329"/>
                      </a:lnTo>
                      <a:lnTo>
                        <a:pt x="92" y="324"/>
                      </a:lnTo>
                      <a:lnTo>
                        <a:pt x="94" y="320"/>
                      </a:lnTo>
                      <a:lnTo>
                        <a:pt x="94" y="314"/>
                      </a:lnTo>
                      <a:lnTo>
                        <a:pt x="96" y="308"/>
                      </a:lnTo>
                      <a:lnTo>
                        <a:pt x="96" y="303"/>
                      </a:lnTo>
                      <a:lnTo>
                        <a:pt x="96" y="300"/>
                      </a:lnTo>
                      <a:lnTo>
                        <a:pt x="93" y="298"/>
                      </a:lnTo>
                      <a:lnTo>
                        <a:pt x="89" y="299"/>
                      </a:lnTo>
                      <a:lnTo>
                        <a:pt x="86" y="299"/>
                      </a:lnTo>
                      <a:lnTo>
                        <a:pt x="82" y="295"/>
                      </a:lnTo>
                      <a:lnTo>
                        <a:pt x="77" y="294"/>
                      </a:lnTo>
                      <a:lnTo>
                        <a:pt x="74" y="293"/>
                      </a:lnTo>
                      <a:lnTo>
                        <a:pt x="71" y="289"/>
                      </a:lnTo>
                      <a:lnTo>
                        <a:pt x="71" y="285"/>
                      </a:lnTo>
                      <a:lnTo>
                        <a:pt x="72" y="284"/>
                      </a:lnTo>
                      <a:lnTo>
                        <a:pt x="76" y="280"/>
                      </a:lnTo>
                      <a:lnTo>
                        <a:pt x="76" y="274"/>
                      </a:lnTo>
                      <a:lnTo>
                        <a:pt x="79" y="271"/>
                      </a:lnTo>
                      <a:lnTo>
                        <a:pt x="82" y="269"/>
                      </a:lnTo>
                      <a:lnTo>
                        <a:pt x="88" y="269"/>
                      </a:lnTo>
                      <a:lnTo>
                        <a:pt x="94" y="272"/>
                      </a:lnTo>
                      <a:lnTo>
                        <a:pt x="96" y="272"/>
                      </a:lnTo>
                      <a:lnTo>
                        <a:pt x="99" y="268"/>
                      </a:lnTo>
                      <a:lnTo>
                        <a:pt x="101" y="264"/>
                      </a:lnTo>
                      <a:lnTo>
                        <a:pt x="101" y="261"/>
                      </a:lnTo>
                      <a:lnTo>
                        <a:pt x="103" y="253"/>
                      </a:lnTo>
                      <a:lnTo>
                        <a:pt x="103" y="249"/>
                      </a:lnTo>
                      <a:lnTo>
                        <a:pt x="106" y="243"/>
                      </a:lnTo>
                      <a:lnTo>
                        <a:pt x="109" y="234"/>
                      </a:lnTo>
                      <a:lnTo>
                        <a:pt x="114" y="227"/>
                      </a:lnTo>
                      <a:lnTo>
                        <a:pt x="114" y="222"/>
                      </a:lnTo>
                      <a:lnTo>
                        <a:pt x="113" y="212"/>
                      </a:lnTo>
                      <a:lnTo>
                        <a:pt x="113" y="208"/>
                      </a:lnTo>
                      <a:lnTo>
                        <a:pt x="115" y="200"/>
                      </a:lnTo>
                      <a:close/>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79" name="Freeform 1348">
                  <a:extLst>
                    <a:ext uri="{FF2B5EF4-FFF2-40B4-BE49-F238E27FC236}">
                      <a16:creationId xmlns:a16="http://schemas.microsoft.com/office/drawing/2014/main" id="{7CD6804C-4CD1-9341-6887-202CEBB2307D}"/>
                    </a:ext>
                  </a:extLst>
                </p:cNvPr>
                <p:cNvSpPr>
                  <a:spLocks/>
                </p:cNvSpPr>
                <p:nvPr/>
              </p:nvSpPr>
              <p:spPr bwMode="auto">
                <a:xfrm>
                  <a:off x="4375151" y="3479801"/>
                  <a:ext cx="15875" cy="11113"/>
                </a:xfrm>
                <a:custGeom>
                  <a:avLst/>
                  <a:gdLst/>
                  <a:ahLst/>
                  <a:cxnLst>
                    <a:cxn ang="0">
                      <a:pos x="1" y="1"/>
                    </a:cxn>
                    <a:cxn ang="0">
                      <a:pos x="3" y="0"/>
                    </a:cxn>
                    <a:cxn ang="0">
                      <a:pos x="7" y="0"/>
                    </a:cxn>
                    <a:cxn ang="0">
                      <a:pos x="10" y="2"/>
                    </a:cxn>
                    <a:cxn ang="0">
                      <a:pos x="8" y="5"/>
                    </a:cxn>
                    <a:cxn ang="0">
                      <a:pos x="5" y="7"/>
                    </a:cxn>
                    <a:cxn ang="0">
                      <a:pos x="0" y="5"/>
                    </a:cxn>
                    <a:cxn ang="0">
                      <a:pos x="1" y="2"/>
                    </a:cxn>
                    <a:cxn ang="0">
                      <a:pos x="1" y="1"/>
                    </a:cxn>
                  </a:cxnLst>
                  <a:rect l="0" t="0" r="r" b="b"/>
                  <a:pathLst>
                    <a:path w="10" h="7">
                      <a:moveTo>
                        <a:pt x="1" y="1"/>
                      </a:moveTo>
                      <a:lnTo>
                        <a:pt x="3" y="0"/>
                      </a:lnTo>
                      <a:lnTo>
                        <a:pt x="7" y="0"/>
                      </a:lnTo>
                      <a:lnTo>
                        <a:pt x="10" y="2"/>
                      </a:lnTo>
                      <a:lnTo>
                        <a:pt x="8" y="5"/>
                      </a:lnTo>
                      <a:lnTo>
                        <a:pt x="5" y="7"/>
                      </a:lnTo>
                      <a:lnTo>
                        <a:pt x="0" y="5"/>
                      </a:lnTo>
                      <a:lnTo>
                        <a:pt x="1" y="2"/>
                      </a:lnTo>
                      <a:lnTo>
                        <a:pt x="1"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0" name="Freeform 1349">
                  <a:extLst>
                    <a:ext uri="{FF2B5EF4-FFF2-40B4-BE49-F238E27FC236}">
                      <a16:creationId xmlns:a16="http://schemas.microsoft.com/office/drawing/2014/main" id="{E9964D26-0A83-FA60-5032-4D526AB878DF}"/>
                    </a:ext>
                  </a:extLst>
                </p:cNvPr>
                <p:cNvSpPr>
                  <a:spLocks/>
                </p:cNvSpPr>
                <p:nvPr/>
              </p:nvSpPr>
              <p:spPr bwMode="auto">
                <a:xfrm>
                  <a:off x="4375151" y="3479801"/>
                  <a:ext cx="15875" cy="11113"/>
                </a:xfrm>
                <a:custGeom>
                  <a:avLst/>
                  <a:gdLst/>
                  <a:ahLst/>
                  <a:cxnLst>
                    <a:cxn ang="0">
                      <a:pos x="1" y="1"/>
                    </a:cxn>
                    <a:cxn ang="0">
                      <a:pos x="3" y="0"/>
                    </a:cxn>
                    <a:cxn ang="0">
                      <a:pos x="7" y="0"/>
                    </a:cxn>
                    <a:cxn ang="0">
                      <a:pos x="10" y="2"/>
                    </a:cxn>
                    <a:cxn ang="0">
                      <a:pos x="8" y="5"/>
                    </a:cxn>
                    <a:cxn ang="0">
                      <a:pos x="5" y="7"/>
                    </a:cxn>
                    <a:cxn ang="0">
                      <a:pos x="0" y="5"/>
                    </a:cxn>
                    <a:cxn ang="0">
                      <a:pos x="1" y="2"/>
                    </a:cxn>
                    <a:cxn ang="0">
                      <a:pos x="1" y="1"/>
                    </a:cxn>
                  </a:cxnLst>
                  <a:rect l="0" t="0" r="r" b="b"/>
                  <a:pathLst>
                    <a:path w="10" h="7">
                      <a:moveTo>
                        <a:pt x="1" y="1"/>
                      </a:moveTo>
                      <a:lnTo>
                        <a:pt x="3" y="0"/>
                      </a:lnTo>
                      <a:lnTo>
                        <a:pt x="7" y="0"/>
                      </a:lnTo>
                      <a:lnTo>
                        <a:pt x="10" y="2"/>
                      </a:lnTo>
                      <a:lnTo>
                        <a:pt x="8" y="5"/>
                      </a:lnTo>
                      <a:lnTo>
                        <a:pt x="5" y="7"/>
                      </a:lnTo>
                      <a:lnTo>
                        <a:pt x="0" y="5"/>
                      </a:lnTo>
                      <a:lnTo>
                        <a:pt x="1" y="2"/>
                      </a:lnTo>
                      <a:lnTo>
                        <a:pt x="1"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1" name="Freeform 1756">
                  <a:extLst>
                    <a:ext uri="{FF2B5EF4-FFF2-40B4-BE49-F238E27FC236}">
                      <a16:creationId xmlns:a16="http://schemas.microsoft.com/office/drawing/2014/main" id="{6929EAD5-D2F1-22CD-FF03-E9D4FF884A9D}"/>
                    </a:ext>
                  </a:extLst>
                </p:cNvPr>
                <p:cNvSpPr>
                  <a:spLocks/>
                </p:cNvSpPr>
                <p:nvPr/>
              </p:nvSpPr>
              <p:spPr bwMode="auto">
                <a:xfrm>
                  <a:off x="4313238" y="3497263"/>
                  <a:ext cx="14288" cy="6350"/>
                </a:xfrm>
                <a:custGeom>
                  <a:avLst/>
                  <a:gdLst/>
                  <a:ahLst/>
                  <a:cxnLst>
                    <a:cxn ang="0">
                      <a:pos x="4" y="4"/>
                    </a:cxn>
                    <a:cxn ang="0">
                      <a:pos x="9" y="2"/>
                    </a:cxn>
                    <a:cxn ang="0">
                      <a:pos x="9" y="1"/>
                    </a:cxn>
                    <a:cxn ang="0">
                      <a:pos x="8" y="0"/>
                    </a:cxn>
                    <a:cxn ang="0">
                      <a:pos x="0" y="1"/>
                    </a:cxn>
                    <a:cxn ang="0">
                      <a:pos x="0" y="2"/>
                    </a:cxn>
                    <a:cxn ang="0">
                      <a:pos x="0" y="4"/>
                    </a:cxn>
                    <a:cxn ang="0">
                      <a:pos x="0" y="4"/>
                    </a:cxn>
                    <a:cxn ang="0">
                      <a:pos x="3" y="4"/>
                    </a:cxn>
                    <a:cxn ang="0">
                      <a:pos x="4" y="4"/>
                    </a:cxn>
                  </a:cxnLst>
                  <a:rect l="0" t="0" r="r" b="b"/>
                  <a:pathLst>
                    <a:path w="9" h="4">
                      <a:moveTo>
                        <a:pt x="4" y="4"/>
                      </a:moveTo>
                      <a:lnTo>
                        <a:pt x="9" y="2"/>
                      </a:lnTo>
                      <a:lnTo>
                        <a:pt x="9" y="1"/>
                      </a:lnTo>
                      <a:lnTo>
                        <a:pt x="8" y="0"/>
                      </a:lnTo>
                      <a:lnTo>
                        <a:pt x="0" y="1"/>
                      </a:lnTo>
                      <a:lnTo>
                        <a:pt x="0" y="2"/>
                      </a:lnTo>
                      <a:lnTo>
                        <a:pt x="0" y="4"/>
                      </a:lnTo>
                      <a:lnTo>
                        <a:pt x="0" y="4"/>
                      </a:lnTo>
                      <a:lnTo>
                        <a:pt x="3" y="4"/>
                      </a:lnTo>
                      <a:lnTo>
                        <a:pt x="4"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82" name="Freeform 1757">
                  <a:extLst>
                    <a:ext uri="{FF2B5EF4-FFF2-40B4-BE49-F238E27FC236}">
                      <a16:creationId xmlns:a16="http://schemas.microsoft.com/office/drawing/2014/main" id="{4EEC833A-D050-53D5-F9BA-F539C653F5BF}"/>
                    </a:ext>
                  </a:extLst>
                </p:cNvPr>
                <p:cNvSpPr>
                  <a:spLocks/>
                </p:cNvSpPr>
                <p:nvPr/>
              </p:nvSpPr>
              <p:spPr bwMode="auto">
                <a:xfrm>
                  <a:off x="4313238" y="3497263"/>
                  <a:ext cx="14288" cy="6350"/>
                </a:xfrm>
                <a:custGeom>
                  <a:avLst/>
                  <a:gdLst/>
                  <a:ahLst/>
                  <a:cxnLst>
                    <a:cxn ang="0">
                      <a:pos x="4" y="4"/>
                    </a:cxn>
                    <a:cxn ang="0">
                      <a:pos x="9" y="2"/>
                    </a:cxn>
                    <a:cxn ang="0">
                      <a:pos x="9" y="1"/>
                    </a:cxn>
                    <a:cxn ang="0">
                      <a:pos x="8" y="0"/>
                    </a:cxn>
                    <a:cxn ang="0">
                      <a:pos x="0" y="1"/>
                    </a:cxn>
                    <a:cxn ang="0">
                      <a:pos x="0" y="2"/>
                    </a:cxn>
                    <a:cxn ang="0">
                      <a:pos x="0" y="4"/>
                    </a:cxn>
                    <a:cxn ang="0">
                      <a:pos x="0" y="4"/>
                    </a:cxn>
                    <a:cxn ang="0">
                      <a:pos x="3" y="4"/>
                    </a:cxn>
                    <a:cxn ang="0">
                      <a:pos x="4" y="4"/>
                    </a:cxn>
                  </a:cxnLst>
                  <a:rect l="0" t="0" r="r" b="b"/>
                  <a:pathLst>
                    <a:path w="9" h="4">
                      <a:moveTo>
                        <a:pt x="4" y="4"/>
                      </a:moveTo>
                      <a:lnTo>
                        <a:pt x="9" y="2"/>
                      </a:lnTo>
                      <a:lnTo>
                        <a:pt x="9" y="1"/>
                      </a:lnTo>
                      <a:lnTo>
                        <a:pt x="8" y="0"/>
                      </a:lnTo>
                      <a:lnTo>
                        <a:pt x="0" y="1"/>
                      </a:lnTo>
                      <a:lnTo>
                        <a:pt x="0" y="2"/>
                      </a:lnTo>
                      <a:lnTo>
                        <a:pt x="0" y="4"/>
                      </a:lnTo>
                      <a:lnTo>
                        <a:pt x="0" y="4"/>
                      </a:lnTo>
                      <a:lnTo>
                        <a:pt x="3" y="4"/>
                      </a:lnTo>
                      <a:lnTo>
                        <a:pt x="4"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grpSp>
        <p:grpSp>
          <p:nvGrpSpPr>
            <p:cNvPr id="1125" name="Gruppe 2104">
              <a:extLst>
                <a:ext uri="{FF2B5EF4-FFF2-40B4-BE49-F238E27FC236}">
                  <a16:creationId xmlns:a16="http://schemas.microsoft.com/office/drawing/2014/main" id="{9189C580-3756-745D-631F-24F0F764427F}"/>
                </a:ext>
              </a:extLst>
            </p:cNvPr>
            <p:cNvGrpSpPr>
              <a:grpSpLocks/>
            </p:cNvGrpSpPr>
            <p:nvPr/>
          </p:nvGrpSpPr>
          <p:grpSpPr>
            <a:xfrm>
              <a:off x="2869420" y="2701240"/>
              <a:ext cx="694065" cy="573723"/>
              <a:chOff x="4560888" y="2693988"/>
              <a:chExt cx="787400" cy="650875"/>
            </a:xfrm>
            <a:grpFill/>
          </p:grpSpPr>
          <p:sp>
            <p:nvSpPr>
              <p:cNvPr id="1393" name="Freeform 1745">
                <a:extLst>
                  <a:ext uri="{FF2B5EF4-FFF2-40B4-BE49-F238E27FC236}">
                    <a16:creationId xmlns:a16="http://schemas.microsoft.com/office/drawing/2014/main" id="{E573074C-ECE1-BC3D-B9A9-E245EC40742A}"/>
                  </a:ext>
                </a:extLst>
              </p:cNvPr>
              <p:cNvSpPr>
                <a:spLocks/>
              </p:cNvSpPr>
              <p:nvPr/>
            </p:nvSpPr>
            <p:spPr bwMode="auto">
              <a:xfrm>
                <a:off x="4572000" y="3117850"/>
                <a:ext cx="6350" cy="6350"/>
              </a:xfrm>
              <a:custGeom>
                <a:avLst/>
                <a:gdLst/>
                <a:ahLst/>
                <a:cxnLst>
                  <a:cxn ang="0">
                    <a:pos x="2" y="4"/>
                  </a:cxn>
                  <a:cxn ang="0">
                    <a:pos x="0" y="1"/>
                  </a:cxn>
                  <a:cxn ang="0">
                    <a:pos x="2" y="4"/>
                  </a:cxn>
                  <a:cxn ang="0">
                    <a:pos x="4" y="4"/>
                  </a:cxn>
                  <a:cxn ang="0">
                    <a:pos x="1" y="0"/>
                  </a:cxn>
                  <a:cxn ang="0">
                    <a:pos x="4" y="4"/>
                  </a:cxn>
                </a:cxnLst>
                <a:rect l="0" t="0" r="r" b="b"/>
                <a:pathLst>
                  <a:path w="4" h="4">
                    <a:moveTo>
                      <a:pt x="2" y="4"/>
                    </a:moveTo>
                    <a:lnTo>
                      <a:pt x="0" y="1"/>
                    </a:lnTo>
                    <a:lnTo>
                      <a:pt x="2" y="4"/>
                    </a:lnTo>
                    <a:close/>
                    <a:moveTo>
                      <a:pt x="4" y="4"/>
                    </a:moveTo>
                    <a:lnTo>
                      <a:pt x="1" y="0"/>
                    </a:lnTo>
                    <a:lnTo>
                      <a:pt x="4"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4" name="Line 1746">
                <a:extLst>
                  <a:ext uri="{FF2B5EF4-FFF2-40B4-BE49-F238E27FC236}">
                    <a16:creationId xmlns:a16="http://schemas.microsoft.com/office/drawing/2014/main" id="{C674BBA3-4A7C-A6B5-B5D0-E7CA877AE9DB}"/>
                  </a:ext>
                </a:extLst>
              </p:cNvPr>
              <p:cNvSpPr>
                <a:spLocks/>
              </p:cNvSpPr>
              <p:nvPr/>
            </p:nvSpPr>
            <p:spPr bwMode="auto">
              <a:xfrm flipH="1" flipV="1">
                <a:off x="4572000" y="3119438"/>
                <a:ext cx="3175" cy="4763"/>
              </a:xfrm>
              <a:prstGeom prst="line">
                <a:avLst/>
              </a:pr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5" name="Line 1747">
                <a:extLst>
                  <a:ext uri="{FF2B5EF4-FFF2-40B4-BE49-F238E27FC236}">
                    <a16:creationId xmlns:a16="http://schemas.microsoft.com/office/drawing/2014/main" id="{CCFBF4F9-E067-AFD1-C16A-C5F170F32D8E}"/>
                  </a:ext>
                </a:extLst>
              </p:cNvPr>
              <p:cNvSpPr>
                <a:spLocks/>
              </p:cNvSpPr>
              <p:nvPr/>
            </p:nvSpPr>
            <p:spPr bwMode="auto">
              <a:xfrm flipH="1" flipV="1">
                <a:off x="4573588" y="3117850"/>
                <a:ext cx="4763" cy="6350"/>
              </a:xfrm>
              <a:prstGeom prst="line">
                <a:avLst/>
              </a:pr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6" name="Freeform 1748">
                <a:extLst>
                  <a:ext uri="{FF2B5EF4-FFF2-40B4-BE49-F238E27FC236}">
                    <a16:creationId xmlns:a16="http://schemas.microsoft.com/office/drawing/2014/main" id="{70EA9F07-2C1A-B16A-41BB-64F66665E02F}"/>
                  </a:ext>
                </a:extLst>
              </p:cNvPr>
              <p:cNvSpPr>
                <a:spLocks/>
              </p:cNvSpPr>
              <p:nvPr/>
            </p:nvSpPr>
            <p:spPr bwMode="auto">
              <a:xfrm>
                <a:off x="4573588" y="3214688"/>
                <a:ext cx="28575" cy="53975"/>
              </a:xfrm>
              <a:custGeom>
                <a:avLst/>
                <a:gdLst/>
                <a:ahLst/>
                <a:cxnLst>
                  <a:cxn ang="0">
                    <a:pos x="1" y="27"/>
                  </a:cxn>
                  <a:cxn ang="0">
                    <a:pos x="0" y="29"/>
                  </a:cxn>
                  <a:cxn ang="0">
                    <a:pos x="1" y="30"/>
                  </a:cxn>
                  <a:cxn ang="0">
                    <a:pos x="1" y="30"/>
                  </a:cxn>
                  <a:cxn ang="0">
                    <a:pos x="0" y="31"/>
                  </a:cxn>
                  <a:cxn ang="0">
                    <a:pos x="0" y="32"/>
                  </a:cxn>
                  <a:cxn ang="0">
                    <a:pos x="1" y="34"/>
                  </a:cxn>
                  <a:cxn ang="0">
                    <a:pos x="3" y="34"/>
                  </a:cxn>
                  <a:cxn ang="0">
                    <a:pos x="3" y="30"/>
                  </a:cxn>
                  <a:cxn ang="0">
                    <a:pos x="3" y="27"/>
                  </a:cxn>
                  <a:cxn ang="0">
                    <a:pos x="3" y="26"/>
                  </a:cxn>
                  <a:cxn ang="0">
                    <a:pos x="3" y="21"/>
                  </a:cxn>
                  <a:cxn ang="0">
                    <a:pos x="6" y="21"/>
                  </a:cxn>
                  <a:cxn ang="0">
                    <a:pos x="10" y="24"/>
                  </a:cxn>
                  <a:cxn ang="0">
                    <a:pos x="13" y="24"/>
                  </a:cxn>
                  <a:cxn ang="0">
                    <a:pos x="18" y="22"/>
                  </a:cxn>
                  <a:cxn ang="0">
                    <a:pos x="18" y="21"/>
                  </a:cxn>
                  <a:cxn ang="0">
                    <a:pos x="16" y="19"/>
                  </a:cxn>
                  <a:cxn ang="0">
                    <a:pos x="13" y="18"/>
                  </a:cxn>
                  <a:cxn ang="0">
                    <a:pos x="11" y="15"/>
                  </a:cxn>
                  <a:cxn ang="0">
                    <a:pos x="10" y="15"/>
                  </a:cxn>
                  <a:cxn ang="0">
                    <a:pos x="10" y="10"/>
                  </a:cxn>
                  <a:cxn ang="0">
                    <a:pos x="11" y="8"/>
                  </a:cxn>
                  <a:cxn ang="0">
                    <a:pos x="15" y="1"/>
                  </a:cxn>
                  <a:cxn ang="0">
                    <a:pos x="14" y="0"/>
                  </a:cxn>
                  <a:cxn ang="0">
                    <a:pos x="14" y="0"/>
                  </a:cxn>
                  <a:cxn ang="0">
                    <a:pos x="10" y="5"/>
                  </a:cxn>
                  <a:cxn ang="0">
                    <a:pos x="6" y="9"/>
                  </a:cxn>
                  <a:cxn ang="0">
                    <a:pos x="3" y="20"/>
                  </a:cxn>
                  <a:cxn ang="0">
                    <a:pos x="1" y="27"/>
                  </a:cxn>
                </a:cxnLst>
                <a:rect l="0" t="0" r="r" b="b"/>
                <a:pathLst>
                  <a:path w="18" h="34">
                    <a:moveTo>
                      <a:pt x="1" y="27"/>
                    </a:moveTo>
                    <a:lnTo>
                      <a:pt x="0" y="29"/>
                    </a:lnTo>
                    <a:lnTo>
                      <a:pt x="1" y="30"/>
                    </a:lnTo>
                    <a:lnTo>
                      <a:pt x="1" y="30"/>
                    </a:lnTo>
                    <a:lnTo>
                      <a:pt x="0" y="31"/>
                    </a:lnTo>
                    <a:lnTo>
                      <a:pt x="0" y="32"/>
                    </a:lnTo>
                    <a:lnTo>
                      <a:pt x="1" y="34"/>
                    </a:lnTo>
                    <a:lnTo>
                      <a:pt x="3" y="34"/>
                    </a:lnTo>
                    <a:lnTo>
                      <a:pt x="3" y="30"/>
                    </a:lnTo>
                    <a:lnTo>
                      <a:pt x="3" y="27"/>
                    </a:lnTo>
                    <a:lnTo>
                      <a:pt x="3" y="26"/>
                    </a:lnTo>
                    <a:lnTo>
                      <a:pt x="3" y="21"/>
                    </a:lnTo>
                    <a:lnTo>
                      <a:pt x="6" y="21"/>
                    </a:lnTo>
                    <a:lnTo>
                      <a:pt x="10" y="24"/>
                    </a:lnTo>
                    <a:lnTo>
                      <a:pt x="13" y="24"/>
                    </a:lnTo>
                    <a:lnTo>
                      <a:pt x="18" y="22"/>
                    </a:lnTo>
                    <a:lnTo>
                      <a:pt x="18" y="21"/>
                    </a:lnTo>
                    <a:lnTo>
                      <a:pt x="16" y="19"/>
                    </a:lnTo>
                    <a:lnTo>
                      <a:pt x="13" y="18"/>
                    </a:lnTo>
                    <a:lnTo>
                      <a:pt x="11" y="15"/>
                    </a:lnTo>
                    <a:lnTo>
                      <a:pt x="10" y="15"/>
                    </a:lnTo>
                    <a:lnTo>
                      <a:pt x="10" y="10"/>
                    </a:lnTo>
                    <a:lnTo>
                      <a:pt x="11" y="8"/>
                    </a:lnTo>
                    <a:lnTo>
                      <a:pt x="15" y="1"/>
                    </a:lnTo>
                    <a:lnTo>
                      <a:pt x="14" y="0"/>
                    </a:lnTo>
                    <a:lnTo>
                      <a:pt x="14" y="0"/>
                    </a:lnTo>
                    <a:lnTo>
                      <a:pt x="10" y="5"/>
                    </a:lnTo>
                    <a:lnTo>
                      <a:pt x="6" y="9"/>
                    </a:lnTo>
                    <a:lnTo>
                      <a:pt x="3" y="20"/>
                    </a:lnTo>
                    <a:lnTo>
                      <a:pt x="1" y="2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7" name="Freeform 1749">
                <a:extLst>
                  <a:ext uri="{FF2B5EF4-FFF2-40B4-BE49-F238E27FC236}">
                    <a16:creationId xmlns:a16="http://schemas.microsoft.com/office/drawing/2014/main" id="{A52236F1-7366-1AF3-7F47-68C85BE913EB}"/>
                  </a:ext>
                </a:extLst>
              </p:cNvPr>
              <p:cNvSpPr>
                <a:spLocks/>
              </p:cNvSpPr>
              <p:nvPr/>
            </p:nvSpPr>
            <p:spPr bwMode="auto">
              <a:xfrm>
                <a:off x="4573588" y="3214688"/>
                <a:ext cx="28575" cy="53975"/>
              </a:xfrm>
              <a:custGeom>
                <a:avLst/>
                <a:gdLst/>
                <a:ahLst/>
                <a:cxnLst>
                  <a:cxn ang="0">
                    <a:pos x="1" y="27"/>
                  </a:cxn>
                  <a:cxn ang="0">
                    <a:pos x="0" y="29"/>
                  </a:cxn>
                  <a:cxn ang="0">
                    <a:pos x="1" y="30"/>
                  </a:cxn>
                  <a:cxn ang="0">
                    <a:pos x="1" y="30"/>
                  </a:cxn>
                  <a:cxn ang="0">
                    <a:pos x="0" y="31"/>
                  </a:cxn>
                  <a:cxn ang="0">
                    <a:pos x="0" y="32"/>
                  </a:cxn>
                  <a:cxn ang="0">
                    <a:pos x="1" y="34"/>
                  </a:cxn>
                  <a:cxn ang="0">
                    <a:pos x="3" y="34"/>
                  </a:cxn>
                  <a:cxn ang="0">
                    <a:pos x="3" y="30"/>
                  </a:cxn>
                  <a:cxn ang="0">
                    <a:pos x="3" y="27"/>
                  </a:cxn>
                  <a:cxn ang="0">
                    <a:pos x="3" y="26"/>
                  </a:cxn>
                  <a:cxn ang="0">
                    <a:pos x="3" y="21"/>
                  </a:cxn>
                  <a:cxn ang="0">
                    <a:pos x="6" y="21"/>
                  </a:cxn>
                  <a:cxn ang="0">
                    <a:pos x="10" y="24"/>
                  </a:cxn>
                  <a:cxn ang="0">
                    <a:pos x="13" y="24"/>
                  </a:cxn>
                  <a:cxn ang="0">
                    <a:pos x="18" y="22"/>
                  </a:cxn>
                  <a:cxn ang="0">
                    <a:pos x="18" y="21"/>
                  </a:cxn>
                  <a:cxn ang="0">
                    <a:pos x="16" y="19"/>
                  </a:cxn>
                  <a:cxn ang="0">
                    <a:pos x="13" y="18"/>
                  </a:cxn>
                  <a:cxn ang="0">
                    <a:pos x="11" y="15"/>
                  </a:cxn>
                  <a:cxn ang="0">
                    <a:pos x="10" y="15"/>
                  </a:cxn>
                  <a:cxn ang="0">
                    <a:pos x="10" y="10"/>
                  </a:cxn>
                  <a:cxn ang="0">
                    <a:pos x="11" y="8"/>
                  </a:cxn>
                  <a:cxn ang="0">
                    <a:pos x="15" y="1"/>
                  </a:cxn>
                  <a:cxn ang="0">
                    <a:pos x="14" y="0"/>
                  </a:cxn>
                  <a:cxn ang="0">
                    <a:pos x="14" y="0"/>
                  </a:cxn>
                  <a:cxn ang="0">
                    <a:pos x="10" y="5"/>
                  </a:cxn>
                  <a:cxn ang="0">
                    <a:pos x="6" y="9"/>
                  </a:cxn>
                  <a:cxn ang="0">
                    <a:pos x="3" y="20"/>
                  </a:cxn>
                  <a:cxn ang="0">
                    <a:pos x="1" y="27"/>
                  </a:cxn>
                </a:cxnLst>
                <a:rect l="0" t="0" r="r" b="b"/>
                <a:pathLst>
                  <a:path w="18" h="34">
                    <a:moveTo>
                      <a:pt x="1" y="27"/>
                    </a:moveTo>
                    <a:lnTo>
                      <a:pt x="0" y="29"/>
                    </a:lnTo>
                    <a:lnTo>
                      <a:pt x="1" y="30"/>
                    </a:lnTo>
                    <a:lnTo>
                      <a:pt x="1" y="30"/>
                    </a:lnTo>
                    <a:lnTo>
                      <a:pt x="0" y="31"/>
                    </a:lnTo>
                    <a:lnTo>
                      <a:pt x="0" y="32"/>
                    </a:lnTo>
                    <a:lnTo>
                      <a:pt x="1" y="34"/>
                    </a:lnTo>
                    <a:lnTo>
                      <a:pt x="3" y="34"/>
                    </a:lnTo>
                    <a:lnTo>
                      <a:pt x="3" y="30"/>
                    </a:lnTo>
                    <a:lnTo>
                      <a:pt x="3" y="27"/>
                    </a:lnTo>
                    <a:lnTo>
                      <a:pt x="3" y="26"/>
                    </a:lnTo>
                    <a:lnTo>
                      <a:pt x="3" y="21"/>
                    </a:lnTo>
                    <a:lnTo>
                      <a:pt x="6" y="21"/>
                    </a:lnTo>
                    <a:lnTo>
                      <a:pt x="10" y="24"/>
                    </a:lnTo>
                    <a:lnTo>
                      <a:pt x="13" y="24"/>
                    </a:lnTo>
                    <a:lnTo>
                      <a:pt x="18" y="22"/>
                    </a:lnTo>
                    <a:lnTo>
                      <a:pt x="18" y="21"/>
                    </a:lnTo>
                    <a:lnTo>
                      <a:pt x="16" y="19"/>
                    </a:lnTo>
                    <a:lnTo>
                      <a:pt x="13" y="18"/>
                    </a:lnTo>
                    <a:lnTo>
                      <a:pt x="11" y="15"/>
                    </a:lnTo>
                    <a:lnTo>
                      <a:pt x="10" y="15"/>
                    </a:lnTo>
                    <a:lnTo>
                      <a:pt x="10" y="10"/>
                    </a:lnTo>
                    <a:lnTo>
                      <a:pt x="11" y="8"/>
                    </a:lnTo>
                    <a:lnTo>
                      <a:pt x="15" y="1"/>
                    </a:lnTo>
                    <a:lnTo>
                      <a:pt x="14" y="0"/>
                    </a:lnTo>
                    <a:lnTo>
                      <a:pt x="14" y="0"/>
                    </a:lnTo>
                    <a:lnTo>
                      <a:pt x="10" y="5"/>
                    </a:lnTo>
                    <a:lnTo>
                      <a:pt x="6" y="9"/>
                    </a:lnTo>
                    <a:lnTo>
                      <a:pt x="3" y="20"/>
                    </a:lnTo>
                    <a:lnTo>
                      <a:pt x="1" y="2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8" name="Freeform 1750">
                <a:extLst>
                  <a:ext uri="{FF2B5EF4-FFF2-40B4-BE49-F238E27FC236}">
                    <a16:creationId xmlns:a16="http://schemas.microsoft.com/office/drawing/2014/main" id="{443C1A51-B7D2-A9EB-85E4-7D77789140BA}"/>
                  </a:ext>
                </a:extLst>
              </p:cNvPr>
              <p:cNvSpPr>
                <a:spLocks/>
              </p:cNvSpPr>
              <p:nvPr/>
            </p:nvSpPr>
            <p:spPr bwMode="auto">
              <a:xfrm>
                <a:off x="4573588" y="3214688"/>
                <a:ext cx="28575" cy="53975"/>
              </a:xfrm>
              <a:custGeom>
                <a:avLst/>
                <a:gdLst/>
                <a:ahLst/>
                <a:cxnLst>
                  <a:cxn ang="0">
                    <a:pos x="1" y="27"/>
                  </a:cxn>
                  <a:cxn ang="0">
                    <a:pos x="0" y="29"/>
                  </a:cxn>
                  <a:cxn ang="0">
                    <a:pos x="1" y="30"/>
                  </a:cxn>
                  <a:cxn ang="0">
                    <a:pos x="1" y="30"/>
                  </a:cxn>
                  <a:cxn ang="0">
                    <a:pos x="0" y="31"/>
                  </a:cxn>
                  <a:cxn ang="0">
                    <a:pos x="0" y="32"/>
                  </a:cxn>
                  <a:cxn ang="0">
                    <a:pos x="1" y="34"/>
                  </a:cxn>
                  <a:cxn ang="0">
                    <a:pos x="3" y="34"/>
                  </a:cxn>
                  <a:cxn ang="0">
                    <a:pos x="3" y="30"/>
                  </a:cxn>
                  <a:cxn ang="0">
                    <a:pos x="3" y="27"/>
                  </a:cxn>
                  <a:cxn ang="0">
                    <a:pos x="3" y="26"/>
                  </a:cxn>
                  <a:cxn ang="0">
                    <a:pos x="3" y="21"/>
                  </a:cxn>
                  <a:cxn ang="0">
                    <a:pos x="6" y="21"/>
                  </a:cxn>
                  <a:cxn ang="0">
                    <a:pos x="10" y="24"/>
                  </a:cxn>
                  <a:cxn ang="0">
                    <a:pos x="13" y="24"/>
                  </a:cxn>
                  <a:cxn ang="0">
                    <a:pos x="18" y="22"/>
                  </a:cxn>
                  <a:cxn ang="0">
                    <a:pos x="18" y="21"/>
                  </a:cxn>
                  <a:cxn ang="0">
                    <a:pos x="16" y="19"/>
                  </a:cxn>
                  <a:cxn ang="0">
                    <a:pos x="13" y="18"/>
                  </a:cxn>
                  <a:cxn ang="0">
                    <a:pos x="11" y="15"/>
                  </a:cxn>
                  <a:cxn ang="0">
                    <a:pos x="10" y="15"/>
                  </a:cxn>
                  <a:cxn ang="0">
                    <a:pos x="10" y="10"/>
                  </a:cxn>
                  <a:cxn ang="0">
                    <a:pos x="11" y="8"/>
                  </a:cxn>
                  <a:cxn ang="0">
                    <a:pos x="15" y="1"/>
                  </a:cxn>
                  <a:cxn ang="0">
                    <a:pos x="14" y="0"/>
                  </a:cxn>
                  <a:cxn ang="0">
                    <a:pos x="14" y="0"/>
                  </a:cxn>
                  <a:cxn ang="0">
                    <a:pos x="10" y="5"/>
                  </a:cxn>
                  <a:cxn ang="0">
                    <a:pos x="6" y="9"/>
                  </a:cxn>
                  <a:cxn ang="0">
                    <a:pos x="3" y="20"/>
                  </a:cxn>
                  <a:cxn ang="0">
                    <a:pos x="1" y="27"/>
                  </a:cxn>
                </a:cxnLst>
                <a:rect l="0" t="0" r="r" b="b"/>
                <a:pathLst>
                  <a:path w="18" h="34">
                    <a:moveTo>
                      <a:pt x="1" y="27"/>
                    </a:moveTo>
                    <a:lnTo>
                      <a:pt x="0" y="29"/>
                    </a:lnTo>
                    <a:lnTo>
                      <a:pt x="1" y="30"/>
                    </a:lnTo>
                    <a:lnTo>
                      <a:pt x="1" y="30"/>
                    </a:lnTo>
                    <a:lnTo>
                      <a:pt x="0" y="31"/>
                    </a:lnTo>
                    <a:lnTo>
                      <a:pt x="0" y="32"/>
                    </a:lnTo>
                    <a:lnTo>
                      <a:pt x="1" y="34"/>
                    </a:lnTo>
                    <a:lnTo>
                      <a:pt x="3" y="34"/>
                    </a:lnTo>
                    <a:lnTo>
                      <a:pt x="3" y="30"/>
                    </a:lnTo>
                    <a:lnTo>
                      <a:pt x="3" y="27"/>
                    </a:lnTo>
                    <a:lnTo>
                      <a:pt x="3" y="26"/>
                    </a:lnTo>
                    <a:lnTo>
                      <a:pt x="3" y="21"/>
                    </a:lnTo>
                    <a:lnTo>
                      <a:pt x="6" y="21"/>
                    </a:lnTo>
                    <a:lnTo>
                      <a:pt x="10" y="24"/>
                    </a:lnTo>
                    <a:lnTo>
                      <a:pt x="13" y="24"/>
                    </a:lnTo>
                    <a:lnTo>
                      <a:pt x="18" y="22"/>
                    </a:lnTo>
                    <a:lnTo>
                      <a:pt x="18" y="21"/>
                    </a:lnTo>
                    <a:lnTo>
                      <a:pt x="16" y="19"/>
                    </a:lnTo>
                    <a:lnTo>
                      <a:pt x="13" y="18"/>
                    </a:lnTo>
                    <a:lnTo>
                      <a:pt x="11" y="15"/>
                    </a:lnTo>
                    <a:lnTo>
                      <a:pt x="10" y="15"/>
                    </a:lnTo>
                    <a:lnTo>
                      <a:pt x="10" y="10"/>
                    </a:lnTo>
                    <a:lnTo>
                      <a:pt x="11" y="8"/>
                    </a:lnTo>
                    <a:lnTo>
                      <a:pt x="15" y="1"/>
                    </a:lnTo>
                    <a:lnTo>
                      <a:pt x="14" y="0"/>
                    </a:lnTo>
                    <a:lnTo>
                      <a:pt x="14" y="0"/>
                    </a:lnTo>
                    <a:lnTo>
                      <a:pt x="10" y="5"/>
                    </a:lnTo>
                    <a:lnTo>
                      <a:pt x="6" y="9"/>
                    </a:lnTo>
                    <a:lnTo>
                      <a:pt x="3" y="20"/>
                    </a:lnTo>
                    <a:lnTo>
                      <a:pt x="1" y="2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9" name="Freeform 1751">
                <a:extLst>
                  <a:ext uri="{FF2B5EF4-FFF2-40B4-BE49-F238E27FC236}">
                    <a16:creationId xmlns:a16="http://schemas.microsoft.com/office/drawing/2014/main" id="{C1386EB9-02E8-4C36-2766-4C0D801DCF07}"/>
                  </a:ext>
                </a:extLst>
              </p:cNvPr>
              <p:cNvSpPr>
                <a:spLocks/>
              </p:cNvSpPr>
              <p:nvPr/>
            </p:nvSpPr>
            <p:spPr bwMode="auto">
              <a:xfrm>
                <a:off x="4573588" y="3214688"/>
                <a:ext cx="28575" cy="53975"/>
              </a:xfrm>
              <a:custGeom>
                <a:avLst/>
                <a:gdLst/>
                <a:ahLst/>
                <a:cxnLst>
                  <a:cxn ang="0">
                    <a:pos x="1" y="27"/>
                  </a:cxn>
                  <a:cxn ang="0">
                    <a:pos x="0" y="29"/>
                  </a:cxn>
                  <a:cxn ang="0">
                    <a:pos x="1" y="30"/>
                  </a:cxn>
                  <a:cxn ang="0">
                    <a:pos x="1" y="30"/>
                  </a:cxn>
                  <a:cxn ang="0">
                    <a:pos x="0" y="31"/>
                  </a:cxn>
                  <a:cxn ang="0">
                    <a:pos x="0" y="32"/>
                  </a:cxn>
                  <a:cxn ang="0">
                    <a:pos x="1" y="34"/>
                  </a:cxn>
                  <a:cxn ang="0">
                    <a:pos x="3" y="34"/>
                  </a:cxn>
                  <a:cxn ang="0">
                    <a:pos x="3" y="30"/>
                  </a:cxn>
                  <a:cxn ang="0">
                    <a:pos x="3" y="27"/>
                  </a:cxn>
                  <a:cxn ang="0">
                    <a:pos x="3" y="26"/>
                  </a:cxn>
                  <a:cxn ang="0">
                    <a:pos x="3" y="21"/>
                  </a:cxn>
                  <a:cxn ang="0">
                    <a:pos x="6" y="21"/>
                  </a:cxn>
                  <a:cxn ang="0">
                    <a:pos x="10" y="24"/>
                  </a:cxn>
                  <a:cxn ang="0">
                    <a:pos x="13" y="24"/>
                  </a:cxn>
                  <a:cxn ang="0">
                    <a:pos x="18" y="22"/>
                  </a:cxn>
                  <a:cxn ang="0">
                    <a:pos x="18" y="21"/>
                  </a:cxn>
                  <a:cxn ang="0">
                    <a:pos x="16" y="19"/>
                  </a:cxn>
                  <a:cxn ang="0">
                    <a:pos x="13" y="18"/>
                  </a:cxn>
                  <a:cxn ang="0">
                    <a:pos x="11" y="15"/>
                  </a:cxn>
                  <a:cxn ang="0">
                    <a:pos x="10" y="15"/>
                  </a:cxn>
                  <a:cxn ang="0">
                    <a:pos x="10" y="10"/>
                  </a:cxn>
                  <a:cxn ang="0">
                    <a:pos x="11" y="8"/>
                  </a:cxn>
                  <a:cxn ang="0">
                    <a:pos x="15" y="1"/>
                  </a:cxn>
                  <a:cxn ang="0">
                    <a:pos x="14" y="0"/>
                  </a:cxn>
                  <a:cxn ang="0">
                    <a:pos x="14" y="0"/>
                  </a:cxn>
                  <a:cxn ang="0">
                    <a:pos x="10" y="5"/>
                  </a:cxn>
                  <a:cxn ang="0">
                    <a:pos x="6" y="9"/>
                  </a:cxn>
                  <a:cxn ang="0">
                    <a:pos x="3" y="20"/>
                  </a:cxn>
                  <a:cxn ang="0">
                    <a:pos x="1" y="27"/>
                  </a:cxn>
                </a:cxnLst>
                <a:rect l="0" t="0" r="r" b="b"/>
                <a:pathLst>
                  <a:path w="18" h="34">
                    <a:moveTo>
                      <a:pt x="1" y="27"/>
                    </a:moveTo>
                    <a:lnTo>
                      <a:pt x="0" y="29"/>
                    </a:lnTo>
                    <a:lnTo>
                      <a:pt x="1" y="30"/>
                    </a:lnTo>
                    <a:lnTo>
                      <a:pt x="1" y="30"/>
                    </a:lnTo>
                    <a:lnTo>
                      <a:pt x="0" y="31"/>
                    </a:lnTo>
                    <a:lnTo>
                      <a:pt x="0" y="32"/>
                    </a:lnTo>
                    <a:lnTo>
                      <a:pt x="1" y="34"/>
                    </a:lnTo>
                    <a:lnTo>
                      <a:pt x="3" y="34"/>
                    </a:lnTo>
                    <a:lnTo>
                      <a:pt x="3" y="30"/>
                    </a:lnTo>
                    <a:lnTo>
                      <a:pt x="3" y="27"/>
                    </a:lnTo>
                    <a:lnTo>
                      <a:pt x="3" y="26"/>
                    </a:lnTo>
                    <a:lnTo>
                      <a:pt x="3" y="21"/>
                    </a:lnTo>
                    <a:lnTo>
                      <a:pt x="6" y="21"/>
                    </a:lnTo>
                    <a:lnTo>
                      <a:pt x="10" y="24"/>
                    </a:lnTo>
                    <a:lnTo>
                      <a:pt x="13" y="24"/>
                    </a:lnTo>
                    <a:lnTo>
                      <a:pt x="18" y="22"/>
                    </a:lnTo>
                    <a:lnTo>
                      <a:pt x="18" y="21"/>
                    </a:lnTo>
                    <a:lnTo>
                      <a:pt x="16" y="19"/>
                    </a:lnTo>
                    <a:lnTo>
                      <a:pt x="13" y="18"/>
                    </a:lnTo>
                    <a:lnTo>
                      <a:pt x="11" y="15"/>
                    </a:lnTo>
                    <a:lnTo>
                      <a:pt x="10" y="15"/>
                    </a:lnTo>
                    <a:lnTo>
                      <a:pt x="10" y="10"/>
                    </a:lnTo>
                    <a:lnTo>
                      <a:pt x="11" y="8"/>
                    </a:lnTo>
                    <a:lnTo>
                      <a:pt x="15" y="1"/>
                    </a:lnTo>
                    <a:lnTo>
                      <a:pt x="14" y="0"/>
                    </a:lnTo>
                    <a:lnTo>
                      <a:pt x="14" y="0"/>
                    </a:lnTo>
                    <a:lnTo>
                      <a:pt x="10" y="5"/>
                    </a:lnTo>
                    <a:lnTo>
                      <a:pt x="6" y="9"/>
                    </a:lnTo>
                    <a:lnTo>
                      <a:pt x="3" y="20"/>
                    </a:lnTo>
                    <a:lnTo>
                      <a:pt x="1" y="2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0" name="Freeform 1752">
                <a:extLst>
                  <a:ext uri="{FF2B5EF4-FFF2-40B4-BE49-F238E27FC236}">
                    <a16:creationId xmlns:a16="http://schemas.microsoft.com/office/drawing/2014/main" id="{9F70DEBC-21EE-9A37-8A41-8E01A80D74A4}"/>
                  </a:ext>
                </a:extLst>
              </p:cNvPr>
              <p:cNvSpPr>
                <a:spLocks/>
              </p:cNvSpPr>
              <p:nvPr/>
            </p:nvSpPr>
            <p:spPr bwMode="auto">
              <a:xfrm>
                <a:off x="4886325" y="3317875"/>
                <a:ext cx="31750" cy="26988"/>
              </a:xfrm>
              <a:custGeom>
                <a:avLst/>
                <a:gdLst/>
                <a:ahLst/>
                <a:cxnLst>
                  <a:cxn ang="0">
                    <a:pos x="16" y="17"/>
                  </a:cxn>
                  <a:cxn ang="0">
                    <a:pos x="18" y="16"/>
                  </a:cxn>
                  <a:cxn ang="0">
                    <a:pos x="20" y="15"/>
                  </a:cxn>
                  <a:cxn ang="0">
                    <a:pos x="18" y="8"/>
                  </a:cxn>
                  <a:cxn ang="0">
                    <a:pos x="15" y="3"/>
                  </a:cxn>
                  <a:cxn ang="0">
                    <a:pos x="11" y="1"/>
                  </a:cxn>
                  <a:cxn ang="0">
                    <a:pos x="8" y="0"/>
                  </a:cxn>
                  <a:cxn ang="0">
                    <a:pos x="6" y="0"/>
                  </a:cxn>
                  <a:cxn ang="0">
                    <a:pos x="3" y="1"/>
                  </a:cxn>
                  <a:cxn ang="0">
                    <a:pos x="2" y="2"/>
                  </a:cxn>
                  <a:cxn ang="0">
                    <a:pos x="0" y="6"/>
                  </a:cxn>
                  <a:cxn ang="0">
                    <a:pos x="0" y="7"/>
                  </a:cxn>
                  <a:cxn ang="0">
                    <a:pos x="0" y="10"/>
                  </a:cxn>
                  <a:cxn ang="0">
                    <a:pos x="1" y="11"/>
                  </a:cxn>
                  <a:cxn ang="0">
                    <a:pos x="3" y="11"/>
                  </a:cxn>
                  <a:cxn ang="0">
                    <a:pos x="5" y="11"/>
                  </a:cxn>
                  <a:cxn ang="0">
                    <a:pos x="6" y="13"/>
                  </a:cxn>
                  <a:cxn ang="0">
                    <a:pos x="10" y="12"/>
                  </a:cxn>
                  <a:cxn ang="0">
                    <a:pos x="12" y="16"/>
                  </a:cxn>
                  <a:cxn ang="0">
                    <a:pos x="13" y="16"/>
                  </a:cxn>
                  <a:cxn ang="0">
                    <a:pos x="16" y="17"/>
                  </a:cxn>
                </a:cxnLst>
                <a:rect l="0" t="0" r="r" b="b"/>
                <a:pathLst>
                  <a:path w="20" h="17">
                    <a:moveTo>
                      <a:pt x="16" y="17"/>
                    </a:moveTo>
                    <a:lnTo>
                      <a:pt x="18" y="16"/>
                    </a:lnTo>
                    <a:lnTo>
                      <a:pt x="20" y="15"/>
                    </a:lnTo>
                    <a:lnTo>
                      <a:pt x="18" y="8"/>
                    </a:lnTo>
                    <a:lnTo>
                      <a:pt x="15" y="3"/>
                    </a:lnTo>
                    <a:lnTo>
                      <a:pt x="11" y="1"/>
                    </a:lnTo>
                    <a:lnTo>
                      <a:pt x="8" y="0"/>
                    </a:lnTo>
                    <a:lnTo>
                      <a:pt x="6" y="0"/>
                    </a:lnTo>
                    <a:lnTo>
                      <a:pt x="3" y="1"/>
                    </a:lnTo>
                    <a:lnTo>
                      <a:pt x="2" y="2"/>
                    </a:lnTo>
                    <a:lnTo>
                      <a:pt x="0" y="6"/>
                    </a:lnTo>
                    <a:lnTo>
                      <a:pt x="0" y="7"/>
                    </a:lnTo>
                    <a:lnTo>
                      <a:pt x="0" y="10"/>
                    </a:lnTo>
                    <a:lnTo>
                      <a:pt x="1" y="11"/>
                    </a:lnTo>
                    <a:lnTo>
                      <a:pt x="3" y="11"/>
                    </a:lnTo>
                    <a:lnTo>
                      <a:pt x="5" y="11"/>
                    </a:lnTo>
                    <a:lnTo>
                      <a:pt x="6" y="13"/>
                    </a:lnTo>
                    <a:lnTo>
                      <a:pt x="10" y="12"/>
                    </a:lnTo>
                    <a:lnTo>
                      <a:pt x="12" y="16"/>
                    </a:lnTo>
                    <a:lnTo>
                      <a:pt x="13" y="16"/>
                    </a:lnTo>
                    <a:lnTo>
                      <a:pt x="16" y="1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1" name="Freeform 1753">
                <a:extLst>
                  <a:ext uri="{FF2B5EF4-FFF2-40B4-BE49-F238E27FC236}">
                    <a16:creationId xmlns:a16="http://schemas.microsoft.com/office/drawing/2014/main" id="{792464A8-1797-E3C5-09C6-6AA3BFFE9A93}"/>
                  </a:ext>
                </a:extLst>
              </p:cNvPr>
              <p:cNvSpPr>
                <a:spLocks/>
              </p:cNvSpPr>
              <p:nvPr/>
            </p:nvSpPr>
            <p:spPr bwMode="auto">
              <a:xfrm>
                <a:off x="4886325" y="3317875"/>
                <a:ext cx="31750" cy="26988"/>
              </a:xfrm>
              <a:custGeom>
                <a:avLst/>
                <a:gdLst/>
                <a:ahLst/>
                <a:cxnLst>
                  <a:cxn ang="0">
                    <a:pos x="16" y="17"/>
                  </a:cxn>
                  <a:cxn ang="0">
                    <a:pos x="18" y="16"/>
                  </a:cxn>
                  <a:cxn ang="0">
                    <a:pos x="20" y="15"/>
                  </a:cxn>
                  <a:cxn ang="0">
                    <a:pos x="18" y="8"/>
                  </a:cxn>
                  <a:cxn ang="0">
                    <a:pos x="15" y="3"/>
                  </a:cxn>
                  <a:cxn ang="0">
                    <a:pos x="11" y="1"/>
                  </a:cxn>
                  <a:cxn ang="0">
                    <a:pos x="8" y="0"/>
                  </a:cxn>
                  <a:cxn ang="0">
                    <a:pos x="6" y="0"/>
                  </a:cxn>
                  <a:cxn ang="0">
                    <a:pos x="3" y="1"/>
                  </a:cxn>
                  <a:cxn ang="0">
                    <a:pos x="2" y="2"/>
                  </a:cxn>
                  <a:cxn ang="0">
                    <a:pos x="0" y="6"/>
                  </a:cxn>
                  <a:cxn ang="0">
                    <a:pos x="0" y="7"/>
                  </a:cxn>
                  <a:cxn ang="0">
                    <a:pos x="0" y="10"/>
                  </a:cxn>
                  <a:cxn ang="0">
                    <a:pos x="1" y="11"/>
                  </a:cxn>
                  <a:cxn ang="0">
                    <a:pos x="3" y="11"/>
                  </a:cxn>
                  <a:cxn ang="0">
                    <a:pos x="5" y="11"/>
                  </a:cxn>
                  <a:cxn ang="0">
                    <a:pos x="6" y="13"/>
                  </a:cxn>
                  <a:cxn ang="0">
                    <a:pos x="10" y="12"/>
                  </a:cxn>
                  <a:cxn ang="0">
                    <a:pos x="12" y="16"/>
                  </a:cxn>
                  <a:cxn ang="0">
                    <a:pos x="13" y="16"/>
                  </a:cxn>
                  <a:cxn ang="0">
                    <a:pos x="16" y="17"/>
                  </a:cxn>
                </a:cxnLst>
                <a:rect l="0" t="0" r="r" b="b"/>
                <a:pathLst>
                  <a:path w="20" h="17">
                    <a:moveTo>
                      <a:pt x="16" y="17"/>
                    </a:moveTo>
                    <a:lnTo>
                      <a:pt x="18" y="16"/>
                    </a:lnTo>
                    <a:lnTo>
                      <a:pt x="20" y="15"/>
                    </a:lnTo>
                    <a:lnTo>
                      <a:pt x="18" y="8"/>
                    </a:lnTo>
                    <a:lnTo>
                      <a:pt x="15" y="3"/>
                    </a:lnTo>
                    <a:lnTo>
                      <a:pt x="11" y="1"/>
                    </a:lnTo>
                    <a:lnTo>
                      <a:pt x="8" y="0"/>
                    </a:lnTo>
                    <a:lnTo>
                      <a:pt x="6" y="0"/>
                    </a:lnTo>
                    <a:lnTo>
                      <a:pt x="3" y="1"/>
                    </a:lnTo>
                    <a:lnTo>
                      <a:pt x="2" y="2"/>
                    </a:lnTo>
                    <a:lnTo>
                      <a:pt x="0" y="6"/>
                    </a:lnTo>
                    <a:lnTo>
                      <a:pt x="0" y="7"/>
                    </a:lnTo>
                    <a:lnTo>
                      <a:pt x="0" y="10"/>
                    </a:lnTo>
                    <a:lnTo>
                      <a:pt x="1" y="11"/>
                    </a:lnTo>
                    <a:lnTo>
                      <a:pt x="3" y="11"/>
                    </a:lnTo>
                    <a:lnTo>
                      <a:pt x="5" y="11"/>
                    </a:lnTo>
                    <a:lnTo>
                      <a:pt x="6" y="13"/>
                    </a:lnTo>
                    <a:lnTo>
                      <a:pt x="10" y="12"/>
                    </a:lnTo>
                    <a:lnTo>
                      <a:pt x="12" y="16"/>
                    </a:lnTo>
                    <a:lnTo>
                      <a:pt x="13" y="16"/>
                    </a:lnTo>
                    <a:lnTo>
                      <a:pt x="16"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2" name="Freeform 1754">
                <a:extLst>
                  <a:ext uri="{FF2B5EF4-FFF2-40B4-BE49-F238E27FC236}">
                    <a16:creationId xmlns:a16="http://schemas.microsoft.com/office/drawing/2014/main" id="{34B570E1-313C-EF6A-E243-EE1C28FF5254}"/>
                  </a:ext>
                </a:extLst>
              </p:cNvPr>
              <p:cNvSpPr>
                <a:spLocks/>
              </p:cNvSpPr>
              <p:nvPr/>
            </p:nvSpPr>
            <p:spPr bwMode="auto">
              <a:xfrm>
                <a:off x="4886325" y="3317875"/>
                <a:ext cx="31750" cy="26988"/>
              </a:xfrm>
              <a:custGeom>
                <a:avLst/>
                <a:gdLst/>
                <a:ahLst/>
                <a:cxnLst>
                  <a:cxn ang="0">
                    <a:pos x="16" y="17"/>
                  </a:cxn>
                  <a:cxn ang="0">
                    <a:pos x="18" y="16"/>
                  </a:cxn>
                  <a:cxn ang="0">
                    <a:pos x="20" y="15"/>
                  </a:cxn>
                  <a:cxn ang="0">
                    <a:pos x="18" y="8"/>
                  </a:cxn>
                  <a:cxn ang="0">
                    <a:pos x="15" y="3"/>
                  </a:cxn>
                  <a:cxn ang="0">
                    <a:pos x="11" y="1"/>
                  </a:cxn>
                  <a:cxn ang="0">
                    <a:pos x="8" y="0"/>
                  </a:cxn>
                  <a:cxn ang="0">
                    <a:pos x="6" y="0"/>
                  </a:cxn>
                  <a:cxn ang="0">
                    <a:pos x="3" y="1"/>
                  </a:cxn>
                  <a:cxn ang="0">
                    <a:pos x="2" y="2"/>
                  </a:cxn>
                  <a:cxn ang="0">
                    <a:pos x="0" y="6"/>
                  </a:cxn>
                  <a:cxn ang="0">
                    <a:pos x="0" y="7"/>
                  </a:cxn>
                  <a:cxn ang="0">
                    <a:pos x="0" y="10"/>
                  </a:cxn>
                  <a:cxn ang="0">
                    <a:pos x="1" y="11"/>
                  </a:cxn>
                  <a:cxn ang="0">
                    <a:pos x="3" y="11"/>
                  </a:cxn>
                  <a:cxn ang="0">
                    <a:pos x="5" y="11"/>
                  </a:cxn>
                  <a:cxn ang="0">
                    <a:pos x="6" y="13"/>
                  </a:cxn>
                  <a:cxn ang="0">
                    <a:pos x="10" y="12"/>
                  </a:cxn>
                  <a:cxn ang="0">
                    <a:pos x="12" y="16"/>
                  </a:cxn>
                  <a:cxn ang="0">
                    <a:pos x="13" y="16"/>
                  </a:cxn>
                  <a:cxn ang="0">
                    <a:pos x="16" y="17"/>
                  </a:cxn>
                </a:cxnLst>
                <a:rect l="0" t="0" r="r" b="b"/>
                <a:pathLst>
                  <a:path w="20" h="17">
                    <a:moveTo>
                      <a:pt x="16" y="17"/>
                    </a:moveTo>
                    <a:lnTo>
                      <a:pt x="18" y="16"/>
                    </a:lnTo>
                    <a:lnTo>
                      <a:pt x="20" y="15"/>
                    </a:lnTo>
                    <a:lnTo>
                      <a:pt x="18" y="8"/>
                    </a:lnTo>
                    <a:lnTo>
                      <a:pt x="15" y="3"/>
                    </a:lnTo>
                    <a:lnTo>
                      <a:pt x="11" y="1"/>
                    </a:lnTo>
                    <a:lnTo>
                      <a:pt x="8" y="0"/>
                    </a:lnTo>
                    <a:lnTo>
                      <a:pt x="6" y="0"/>
                    </a:lnTo>
                    <a:lnTo>
                      <a:pt x="3" y="1"/>
                    </a:lnTo>
                    <a:lnTo>
                      <a:pt x="2" y="2"/>
                    </a:lnTo>
                    <a:lnTo>
                      <a:pt x="0" y="6"/>
                    </a:lnTo>
                    <a:lnTo>
                      <a:pt x="0" y="7"/>
                    </a:lnTo>
                    <a:lnTo>
                      <a:pt x="0" y="10"/>
                    </a:lnTo>
                    <a:lnTo>
                      <a:pt x="1" y="11"/>
                    </a:lnTo>
                    <a:lnTo>
                      <a:pt x="3" y="11"/>
                    </a:lnTo>
                    <a:lnTo>
                      <a:pt x="5" y="11"/>
                    </a:lnTo>
                    <a:lnTo>
                      <a:pt x="6" y="13"/>
                    </a:lnTo>
                    <a:lnTo>
                      <a:pt x="10" y="12"/>
                    </a:lnTo>
                    <a:lnTo>
                      <a:pt x="12" y="16"/>
                    </a:lnTo>
                    <a:lnTo>
                      <a:pt x="13" y="16"/>
                    </a:lnTo>
                    <a:lnTo>
                      <a:pt x="16" y="1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3" name="Freeform 1755">
                <a:extLst>
                  <a:ext uri="{FF2B5EF4-FFF2-40B4-BE49-F238E27FC236}">
                    <a16:creationId xmlns:a16="http://schemas.microsoft.com/office/drawing/2014/main" id="{046F251B-4117-DE6A-E910-1F81639258B5}"/>
                  </a:ext>
                </a:extLst>
              </p:cNvPr>
              <p:cNvSpPr>
                <a:spLocks/>
              </p:cNvSpPr>
              <p:nvPr/>
            </p:nvSpPr>
            <p:spPr bwMode="auto">
              <a:xfrm>
                <a:off x="4886325" y="3317875"/>
                <a:ext cx="31750" cy="26988"/>
              </a:xfrm>
              <a:custGeom>
                <a:avLst/>
                <a:gdLst/>
                <a:ahLst/>
                <a:cxnLst>
                  <a:cxn ang="0">
                    <a:pos x="16" y="17"/>
                  </a:cxn>
                  <a:cxn ang="0">
                    <a:pos x="18" y="16"/>
                  </a:cxn>
                  <a:cxn ang="0">
                    <a:pos x="20" y="15"/>
                  </a:cxn>
                  <a:cxn ang="0">
                    <a:pos x="18" y="8"/>
                  </a:cxn>
                  <a:cxn ang="0">
                    <a:pos x="15" y="3"/>
                  </a:cxn>
                  <a:cxn ang="0">
                    <a:pos x="11" y="1"/>
                  </a:cxn>
                  <a:cxn ang="0">
                    <a:pos x="8" y="0"/>
                  </a:cxn>
                  <a:cxn ang="0">
                    <a:pos x="6" y="0"/>
                  </a:cxn>
                  <a:cxn ang="0">
                    <a:pos x="3" y="1"/>
                  </a:cxn>
                  <a:cxn ang="0">
                    <a:pos x="2" y="2"/>
                  </a:cxn>
                  <a:cxn ang="0">
                    <a:pos x="0" y="6"/>
                  </a:cxn>
                  <a:cxn ang="0">
                    <a:pos x="0" y="7"/>
                  </a:cxn>
                  <a:cxn ang="0">
                    <a:pos x="0" y="10"/>
                  </a:cxn>
                  <a:cxn ang="0">
                    <a:pos x="1" y="11"/>
                  </a:cxn>
                  <a:cxn ang="0">
                    <a:pos x="3" y="11"/>
                  </a:cxn>
                  <a:cxn ang="0">
                    <a:pos x="5" y="11"/>
                  </a:cxn>
                  <a:cxn ang="0">
                    <a:pos x="6" y="13"/>
                  </a:cxn>
                  <a:cxn ang="0">
                    <a:pos x="10" y="12"/>
                  </a:cxn>
                  <a:cxn ang="0">
                    <a:pos x="12" y="16"/>
                  </a:cxn>
                  <a:cxn ang="0">
                    <a:pos x="13" y="16"/>
                  </a:cxn>
                  <a:cxn ang="0">
                    <a:pos x="16" y="17"/>
                  </a:cxn>
                </a:cxnLst>
                <a:rect l="0" t="0" r="r" b="b"/>
                <a:pathLst>
                  <a:path w="20" h="17">
                    <a:moveTo>
                      <a:pt x="16" y="17"/>
                    </a:moveTo>
                    <a:lnTo>
                      <a:pt x="18" y="16"/>
                    </a:lnTo>
                    <a:lnTo>
                      <a:pt x="20" y="15"/>
                    </a:lnTo>
                    <a:lnTo>
                      <a:pt x="18" y="8"/>
                    </a:lnTo>
                    <a:lnTo>
                      <a:pt x="15" y="3"/>
                    </a:lnTo>
                    <a:lnTo>
                      <a:pt x="11" y="1"/>
                    </a:lnTo>
                    <a:lnTo>
                      <a:pt x="8" y="0"/>
                    </a:lnTo>
                    <a:lnTo>
                      <a:pt x="6" y="0"/>
                    </a:lnTo>
                    <a:lnTo>
                      <a:pt x="3" y="1"/>
                    </a:lnTo>
                    <a:lnTo>
                      <a:pt x="2" y="2"/>
                    </a:lnTo>
                    <a:lnTo>
                      <a:pt x="0" y="6"/>
                    </a:lnTo>
                    <a:lnTo>
                      <a:pt x="0" y="7"/>
                    </a:lnTo>
                    <a:lnTo>
                      <a:pt x="0" y="10"/>
                    </a:lnTo>
                    <a:lnTo>
                      <a:pt x="1" y="11"/>
                    </a:lnTo>
                    <a:lnTo>
                      <a:pt x="3" y="11"/>
                    </a:lnTo>
                    <a:lnTo>
                      <a:pt x="5" y="11"/>
                    </a:lnTo>
                    <a:lnTo>
                      <a:pt x="6" y="13"/>
                    </a:lnTo>
                    <a:lnTo>
                      <a:pt x="10" y="12"/>
                    </a:lnTo>
                    <a:lnTo>
                      <a:pt x="12" y="16"/>
                    </a:lnTo>
                    <a:lnTo>
                      <a:pt x="13" y="16"/>
                    </a:lnTo>
                    <a:lnTo>
                      <a:pt x="16"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4" name="Freeform 1758">
                <a:extLst>
                  <a:ext uri="{FF2B5EF4-FFF2-40B4-BE49-F238E27FC236}">
                    <a16:creationId xmlns:a16="http://schemas.microsoft.com/office/drawing/2014/main" id="{601F950A-F8D7-5007-2358-12B87612D51C}"/>
                  </a:ext>
                </a:extLst>
              </p:cNvPr>
              <p:cNvSpPr>
                <a:spLocks/>
              </p:cNvSpPr>
              <p:nvPr/>
            </p:nvSpPr>
            <p:spPr bwMode="auto">
              <a:xfrm>
                <a:off x="4560888" y="2824163"/>
                <a:ext cx="320675" cy="431800"/>
              </a:xfrm>
              <a:custGeom>
                <a:avLst/>
                <a:gdLst/>
                <a:ahLst/>
                <a:cxnLst>
                  <a:cxn ang="0">
                    <a:pos x="5" y="153"/>
                  </a:cxn>
                  <a:cxn ang="0">
                    <a:pos x="5" y="91"/>
                  </a:cxn>
                  <a:cxn ang="0">
                    <a:pos x="7" y="75"/>
                  </a:cxn>
                  <a:cxn ang="0">
                    <a:pos x="9" y="45"/>
                  </a:cxn>
                  <a:cxn ang="0">
                    <a:pos x="18" y="57"/>
                  </a:cxn>
                  <a:cxn ang="0">
                    <a:pos x="36" y="58"/>
                  </a:cxn>
                  <a:cxn ang="0">
                    <a:pos x="41" y="67"/>
                  </a:cxn>
                  <a:cxn ang="0">
                    <a:pos x="48" y="67"/>
                  </a:cxn>
                  <a:cxn ang="0">
                    <a:pos x="51" y="57"/>
                  </a:cxn>
                  <a:cxn ang="0">
                    <a:pos x="54" y="45"/>
                  </a:cxn>
                  <a:cxn ang="0">
                    <a:pos x="68" y="32"/>
                  </a:cxn>
                  <a:cxn ang="0">
                    <a:pos x="77" y="43"/>
                  </a:cxn>
                  <a:cxn ang="0">
                    <a:pos x="74" y="57"/>
                  </a:cxn>
                  <a:cxn ang="0">
                    <a:pos x="85" y="53"/>
                  </a:cxn>
                  <a:cxn ang="0">
                    <a:pos x="88" y="55"/>
                  </a:cxn>
                  <a:cxn ang="0">
                    <a:pos x="87" y="46"/>
                  </a:cxn>
                  <a:cxn ang="0">
                    <a:pos x="84" y="36"/>
                  </a:cxn>
                  <a:cxn ang="0">
                    <a:pos x="87" y="12"/>
                  </a:cxn>
                  <a:cxn ang="0">
                    <a:pos x="108" y="9"/>
                  </a:cxn>
                  <a:cxn ang="0">
                    <a:pos x="114" y="9"/>
                  </a:cxn>
                  <a:cxn ang="0">
                    <a:pos x="129" y="0"/>
                  </a:cxn>
                  <a:cxn ang="0">
                    <a:pos x="146" y="9"/>
                  </a:cxn>
                  <a:cxn ang="0">
                    <a:pos x="160" y="41"/>
                  </a:cxn>
                  <a:cxn ang="0">
                    <a:pos x="150" y="42"/>
                  </a:cxn>
                  <a:cxn ang="0">
                    <a:pos x="129" y="55"/>
                  </a:cxn>
                  <a:cxn ang="0">
                    <a:pos x="161" y="50"/>
                  </a:cxn>
                  <a:cxn ang="0">
                    <a:pos x="151" y="63"/>
                  </a:cxn>
                  <a:cxn ang="0">
                    <a:pos x="159" y="62"/>
                  </a:cxn>
                  <a:cxn ang="0">
                    <a:pos x="174" y="68"/>
                  </a:cxn>
                  <a:cxn ang="0">
                    <a:pos x="195" y="67"/>
                  </a:cxn>
                  <a:cxn ang="0">
                    <a:pos x="201" y="87"/>
                  </a:cxn>
                  <a:cxn ang="0">
                    <a:pos x="182" y="113"/>
                  </a:cxn>
                  <a:cxn ang="0">
                    <a:pos x="182" y="106"/>
                  </a:cxn>
                  <a:cxn ang="0">
                    <a:pos x="174" y="114"/>
                  </a:cxn>
                  <a:cxn ang="0">
                    <a:pos x="166" y="111"/>
                  </a:cxn>
                  <a:cxn ang="0">
                    <a:pos x="167" y="107"/>
                  </a:cxn>
                  <a:cxn ang="0">
                    <a:pos x="164" y="98"/>
                  </a:cxn>
                  <a:cxn ang="0">
                    <a:pos x="154" y="117"/>
                  </a:cxn>
                  <a:cxn ang="0">
                    <a:pos x="152" y="145"/>
                  </a:cxn>
                  <a:cxn ang="0">
                    <a:pos x="143" y="144"/>
                  </a:cxn>
                  <a:cxn ang="0">
                    <a:pos x="140" y="154"/>
                  </a:cxn>
                  <a:cxn ang="0">
                    <a:pos x="131" y="172"/>
                  </a:cxn>
                  <a:cxn ang="0">
                    <a:pos x="110" y="168"/>
                  </a:cxn>
                  <a:cxn ang="0">
                    <a:pos x="123" y="179"/>
                  </a:cxn>
                  <a:cxn ang="0">
                    <a:pos x="108" y="191"/>
                  </a:cxn>
                  <a:cxn ang="0">
                    <a:pos x="111" y="198"/>
                  </a:cxn>
                  <a:cxn ang="0">
                    <a:pos x="110" y="216"/>
                  </a:cxn>
                  <a:cxn ang="0">
                    <a:pos x="113" y="222"/>
                  </a:cxn>
                  <a:cxn ang="0">
                    <a:pos x="108" y="229"/>
                  </a:cxn>
                  <a:cxn ang="0">
                    <a:pos x="100" y="242"/>
                  </a:cxn>
                  <a:cxn ang="0">
                    <a:pos x="110" y="255"/>
                  </a:cxn>
                  <a:cxn ang="0">
                    <a:pos x="111" y="266"/>
                  </a:cxn>
                  <a:cxn ang="0">
                    <a:pos x="106" y="264"/>
                  </a:cxn>
                  <a:cxn ang="0">
                    <a:pos x="95" y="272"/>
                  </a:cxn>
                  <a:cxn ang="0">
                    <a:pos x="53" y="264"/>
                  </a:cxn>
                  <a:cxn ang="0">
                    <a:pos x="37" y="252"/>
                  </a:cxn>
                  <a:cxn ang="0">
                    <a:pos x="38" y="218"/>
                  </a:cxn>
                  <a:cxn ang="0">
                    <a:pos x="34" y="198"/>
                  </a:cxn>
                  <a:cxn ang="0">
                    <a:pos x="17" y="184"/>
                  </a:cxn>
                  <a:cxn ang="0">
                    <a:pos x="11" y="179"/>
                  </a:cxn>
                  <a:cxn ang="0">
                    <a:pos x="2" y="183"/>
                  </a:cxn>
                </a:cxnLst>
                <a:rect l="0" t="0" r="r" b="b"/>
                <a:pathLst>
                  <a:path w="202" h="272">
                    <a:moveTo>
                      <a:pt x="0" y="176"/>
                    </a:moveTo>
                    <a:lnTo>
                      <a:pt x="2" y="170"/>
                    </a:lnTo>
                    <a:lnTo>
                      <a:pt x="3" y="164"/>
                    </a:lnTo>
                    <a:lnTo>
                      <a:pt x="5" y="158"/>
                    </a:lnTo>
                    <a:lnTo>
                      <a:pt x="5" y="153"/>
                    </a:lnTo>
                    <a:lnTo>
                      <a:pt x="5" y="140"/>
                    </a:lnTo>
                    <a:lnTo>
                      <a:pt x="2" y="129"/>
                    </a:lnTo>
                    <a:lnTo>
                      <a:pt x="1" y="121"/>
                    </a:lnTo>
                    <a:lnTo>
                      <a:pt x="1" y="112"/>
                    </a:lnTo>
                    <a:lnTo>
                      <a:pt x="5" y="91"/>
                    </a:lnTo>
                    <a:lnTo>
                      <a:pt x="5" y="85"/>
                    </a:lnTo>
                    <a:lnTo>
                      <a:pt x="5" y="82"/>
                    </a:lnTo>
                    <a:lnTo>
                      <a:pt x="6" y="80"/>
                    </a:lnTo>
                    <a:lnTo>
                      <a:pt x="6" y="77"/>
                    </a:lnTo>
                    <a:lnTo>
                      <a:pt x="7" y="75"/>
                    </a:lnTo>
                    <a:lnTo>
                      <a:pt x="5" y="72"/>
                    </a:lnTo>
                    <a:lnTo>
                      <a:pt x="3" y="70"/>
                    </a:lnTo>
                    <a:lnTo>
                      <a:pt x="5" y="68"/>
                    </a:lnTo>
                    <a:lnTo>
                      <a:pt x="9" y="46"/>
                    </a:lnTo>
                    <a:lnTo>
                      <a:pt x="9" y="45"/>
                    </a:lnTo>
                    <a:lnTo>
                      <a:pt x="11" y="45"/>
                    </a:lnTo>
                    <a:lnTo>
                      <a:pt x="13" y="45"/>
                    </a:lnTo>
                    <a:lnTo>
                      <a:pt x="13" y="51"/>
                    </a:lnTo>
                    <a:lnTo>
                      <a:pt x="17" y="53"/>
                    </a:lnTo>
                    <a:lnTo>
                      <a:pt x="18" y="57"/>
                    </a:lnTo>
                    <a:lnTo>
                      <a:pt x="28" y="56"/>
                    </a:lnTo>
                    <a:lnTo>
                      <a:pt x="31" y="60"/>
                    </a:lnTo>
                    <a:lnTo>
                      <a:pt x="32" y="61"/>
                    </a:lnTo>
                    <a:lnTo>
                      <a:pt x="33" y="60"/>
                    </a:lnTo>
                    <a:lnTo>
                      <a:pt x="36" y="58"/>
                    </a:lnTo>
                    <a:lnTo>
                      <a:pt x="37" y="58"/>
                    </a:lnTo>
                    <a:lnTo>
                      <a:pt x="38" y="58"/>
                    </a:lnTo>
                    <a:lnTo>
                      <a:pt x="39" y="60"/>
                    </a:lnTo>
                    <a:lnTo>
                      <a:pt x="41" y="66"/>
                    </a:lnTo>
                    <a:lnTo>
                      <a:pt x="41" y="67"/>
                    </a:lnTo>
                    <a:lnTo>
                      <a:pt x="43" y="68"/>
                    </a:lnTo>
                    <a:lnTo>
                      <a:pt x="44" y="70"/>
                    </a:lnTo>
                    <a:lnTo>
                      <a:pt x="46" y="70"/>
                    </a:lnTo>
                    <a:lnTo>
                      <a:pt x="48" y="68"/>
                    </a:lnTo>
                    <a:lnTo>
                      <a:pt x="48" y="67"/>
                    </a:lnTo>
                    <a:lnTo>
                      <a:pt x="49" y="63"/>
                    </a:lnTo>
                    <a:lnTo>
                      <a:pt x="51" y="62"/>
                    </a:lnTo>
                    <a:lnTo>
                      <a:pt x="53" y="61"/>
                    </a:lnTo>
                    <a:lnTo>
                      <a:pt x="53" y="58"/>
                    </a:lnTo>
                    <a:lnTo>
                      <a:pt x="51" y="57"/>
                    </a:lnTo>
                    <a:lnTo>
                      <a:pt x="48" y="56"/>
                    </a:lnTo>
                    <a:lnTo>
                      <a:pt x="47" y="53"/>
                    </a:lnTo>
                    <a:lnTo>
                      <a:pt x="47" y="52"/>
                    </a:lnTo>
                    <a:lnTo>
                      <a:pt x="51" y="50"/>
                    </a:lnTo>
                    <a:lnTo>
                      <a:pt x="54" y="45"/>
                    </a:lnTo>
                    <a:lnTo>
                      <a:pt x="58" y="43"/>
                    </a:lnTo>
                    <a:lnTo>
                      <a:pt x="58" y="40"/>
                    </a:lnTo>
                    <a:lnTo>
                      <a:pt x="63" y="32"/>
                    </a:lnTo>
                    <a:lnTo>
                      <a:pt x="67" y="31"/>
                    </a:lnTo>
                    <a:lnTo>
                      <a:pt x="68" y="32"/>
                    </a:lnTo>
                    <a:lnTo>
                      <a:pt x="72" y="32"/>
                    </a:lnTo>
                    <a:lnTo>
                      <a:pt x="73" y="32"/>
                    </a:lnTo>
                    <a:lnTo>
                      <a:pt x="75" y="34"/>
                    </a:lnTo>
                    <a:lnTo>
                      <a:pt x="78" y="41"/>
                    </a:lnTo>
                    <a:lnTo>
                      <a:pt x="77" y="43"/>
                    </a:lnTo>
                    <a:lnTo>
                      <a:pt x="74" y="47"/>
                    </a:lnTo>
                    <a:lnTo>
                      <a:pt x="72" y="51"/>
                    </a:lnTo>
                    <a:lnTo>
                      <a:pt x="72" y="55"/>
                    </a:lnTo>
                    <a:lnTo>
                      <a:pt x="72" y="56"/>
                    </a:lnTo>
                    <a:lnTo>
                      <a:pt x="74" y="57"/>
                    </a:lnTo>
                    <a:lnTo>
                      <a:pt x="77" y="56"/>
                    </a:lnTo>
                    <a:lnTo>
                      <a:pt x="77" y="56"/>
                    </a:lnTo>
                    <a:lnTo>
                      <a:pt x="78" y="52"/>
                    </a:lnTo>
                    <a:lnTo>
                      <a:pt x="84" y="52"/>
                    </a:lnTo>
                    <a:lnTo>
                      <a:pt x="85" y="53"/>
                    </a:lnTo>
                    <a:lnTo>
                      <a:pt x="87" y="55"/>
                    </a:lnTo>
                    <a:lnTo>
                      <a:pt x="84" y="58"/>
                    </a:lnTo>
                    <a:lnTo>
                      <a:pt x="84" y="60"/>
                    </a:lnTo>
                    <a:lnTo>
                      <a:pt x="88" y="61"/>
                    </a:lnTo>
                    <a:lnTo>
                      <a:pt x="88" y="55"/>
                    </a:lnTo>
                    <a:lnTo>
                      <a:pt x="89" y="53"/>
                    </a:lnTo>
                    <a:lnTo>
                      <a:pt x="89" y="52"/>
                    </a:lnTo>
                    <a:lnTo>
                      <a:pt x="89" y="48"/>
                    </a:lnTo>
                    <a:lnTo>
                      <a:pt x="88" y="47"/>
                    </a:lnTo>
                    <a:lnTo>
                      <a:pt x="87" y="46"/>
                    </a:lnTo>
                    <a:lnTo>
                      <a:pt x="82" y="47"/>
                    </a:lnTo>
                    <a:lnTo>
                      <a:pt x="82" y="46"/>
                    </a:lnTo>
                    <a:lnTo>
                      <a:pt x="82" y="43"/>
                    </a:lnTo>
                    <a:lnTo>
                      <a:pt x="84" y="41"/>
                    </a:lnTo>
                    <a:lnTo>
                      <a:pt x="84" y="36"/>
                    </a:lnTo>
                    <a:lnTo>
                      <a:pt x="82" y="32"/>
                    </a:lnTo>
                    <a:lnTo>
                      <a:pt x="80" y="30"/>
                    </a:lnTo>
                    <a:lnTo>
                      <a:pt x="82" y="24"/>
                    </a:lnTo>
                    <a:lnTo>
                      <a:pt x="83" y="17"/>
                    </a:lnTo>
                    <a:lnTo>
                      <a:pt x="87" y="12"/>
                    </a:lnTo>
                    <a:lnTo>
                      <a:pt x="89" y="10"/>
                    </a:lnTo>
                    <a:lnTo>
                      <a:pt x="93" y="9"/>
                    </a:lnTo>
                    <a:lnTo>
                      <a:pt x="94" y="7"/>
                    </a:lnTo>
                    <a:lnTo>
                      <a:pt x="100" y="7"/>
                    </a:lnTo>
                    <a:lnTo>
                      <a:pt x="108" y="9"/>
                    </a:lnTo>
                    <a:lnTo>
                      <a:pt x="109" y="10"/>
                    </a:lnTo>
                    <a:lnTo>
                      <a:pt x="109" y="15"/>
                    </a:lnTo>
                    <a:lnTo>
                      <a:pt x="110" y="15"/>
                    </a:lnTo>
                    <a:lnTo>
                      <a:pt x="111" y="15"/>
                    </a:lnTo>
                    <a:lnTo>
                      <a:pt x="114" y="9"/>
                    </a:lnTo>
                    <a:lnTo>
                      <a:pt x="115" y="7"/>
                    </a:lnTo>
                    <a:lnTo>
                      <a:pt x="118" y="5"/>
                    </a:lnTo>
                    <a:lnTo>
                      <a:pt x="121" y="4"/>
                    </a:lnTo>
                    <a:lnTo>
                      <a:pt x="126" y="2"/>
                    </a:lnTo>
                    <a:lnTo>
                      <a:pt x="129" y="0"/>
                    </a:lnTo>
                    <a:lnTo>
                      <a:pt x="139" y="1"/>
                    </a:lnTo>
                    <a:lnTo>
                      <a:pt x="141" y="4"/>
                    </a:lnTo>
                    <a:lnTo>
                      <a:pt x="143" y="4"/>
                    </a:lnTo>
                    <a:lnTo>
                      <a:pt x="144" y="5"/>
                    </a:lnTo>
                    <a:lnTo>
                      <a:pt x="146" y="9"/>
                    </a:lnTo>
                    <a:lnTo>
                      <a:pt x="150" y="10"/>
                    </a:lnTo>
                    <a:lnTo>
                      <a:pt x="152" y="10"/>
                    </a:lnTo>
                    <a:lnTo>
                      <a:pt x="152" y="11"/>
                    </a:lnTo>
                    <a:lnTo>
                      <a:pt x="159" y="16"/>
                    </a:lnTo>
                    <a:lnTo>
                      <a:pt x="160" y="41"/>
                    </a:lnTo>
                    <a:lnTo>
                      <a:pt x="159" y="42"/>
                    </a:lnTo>
                    <a:lnTo>
                      <a:pt x="157" y="43"/>
                    </a:lnTo>
                    <a:lnTo>
                      <a:pt x="156" y="41"/>
                    </a:lnTo>
                    <a:lnTo>
                      <a:pt x="152" y="41"/>
                    </a:lnTo>
                    <a:lnTo>
                      <a:pt x="150" y="42"/>
                    </a:lnTo>
                    <a:lnTo>
                      <a:pt x="143" y="46"/>
                    </a:lnTo>
                    <a:lnTo>
                      <a:pt x="136" y="47"/>
                    </a:lnTo>
                    <a:lnTo>
                      <a:pt x="131" y="47"/>
                    </a:lnTo>
                    <a:lnTo>
                      <a:pt x="129" y="51"/>
                    </a:lnTo>
                    <a:lnTo>
                      <a:pt x="129" y="55"/>
                    </a:lnTo>
                    <a:lnTo>
                      <a:pt x="149" y="45"/>
                    </a:lnTo>
                    <a:lnTo>
                      <a:pt x="150" y="46"/>
                    </a:lnTo>
                    <a:lnTo>
                      <a:pt x="151" y="46"/>
                    </a:lnTo>
                    <a:lnTo>
                      <a:pt x="154" y="46"/>
                    </a:lnTo>
                    <a:lnTo>
                      <a:pt x="161" y="50"/>
                    </a:lnTo>
                    <a:lnTo>
                      <a:pt x="160" y="53"/>
                    </a:lnTo>
                    <a:lnTo>
                      <a:pt x="159" y="56"/>
                    </a:lnTo>
                    <a:lnTo>
                      <a:pt x="156" y="58"/>
                    </a:lnTo>
                    <a:lnTo>
                      <a:pt x="152" y="61"/>
                    </a:lnTo>
                    <a:lnTo>
                      <a:pt x="151" y="63"/>
                    </a:lnTo>
                    <a:lnTo>
                      <a:pt x="151" y="67"/>
                    </a:lnTo>
                    <a:lnTo>
                      <a:pt x="152" y="68"/>
                    </a:lnTo>
                    <a:lnTo>
                      <a:pt x="152" y="68"/>
                    </a:lnTo>
                    <a:lnTo>
                      <a:pt x="156" y="63"/>
                    </a:lnTo>
                    <a:lnTo>
                      <a:pt x="159" y="62"/>
                    </a:lnTo>
                    <a:lnTo>
                      <a:pt x="160" y="61"/>
                    </a:lnTo>
                    <a:lnTo>
                      <a:pt x="160" y="62"/>
                    </a:lnTo>
                    <a:lnTo>
                      <a:pt x="162" y="66"/>
                    </a:lnTo>
                    <a:lnTo>
                      <a:pt x="164" y="66"/>
                    </a:lnTo>
                    <a:lnTo>
                      <a:pt x="174" y="68"/>
                    </a:lnTo>
                    <a:lnTo>
                      <a:pt x="177" y="68"/>
                    </a:lnTo>
                    <a:lnTo>
                      <a:pt x="181" y="68"/>
                    </a:lnTo>
                    <a:lnTo>
                      <a:pt x="190" y="66"/>
                    </a:lnTo>
                    <a:lnTo>
                      <a:pt x="194" y="66"/>
                    </a:lnTo>
                    <a:lnTo>
                      <a:pt x="195" y="67"/>
                    </a:lnTo>
                    <a:lnTo>
                      <a:pt x="195" y="67"/>
                    </a:lnTo>
                    <a:lnTo>
                      <a:pt x="196" y="68"/>
                    </a:lnTo>
                    <a:lnTo>
                      <a:pt x="201" y="75"/>
                    </a:lnTo>
                    <a:lnTo>
                      <a:pt x="202" y="77"/>
                    </a:lnTo>
                    <a:lnTo>
                      <a:pt x="201" y="87"/>
                    </a:lnTo>
                    <a:lnTo>
                      <a:pt x="194" y="96"/>
                    </a:lnTo>
                    <a:lnTo>
                      <a:pt x="190" y="103"/>
                    </a:lnTo>
                    <a:lnTo>
                      <a:pt x="186" y="109"/>
                    </a:lnTo>
                    <a:lnTo>
                      <a:pt x="185" y="113"/>
                    </a:lnTo>
                    <a:lnTo>
                      <a:pt x="182" y="113"/>
                    </a:lnTo>
                    <a:lnTo>
                      <a:pt x="180" y="109"/>
                    </a:lnTo>
                    <a:lnTo>
                      <a:pt x="180" y="109"/>
                    </a:lnTo>
                    <a:lnTo>
                      <a:pt x="182" y="108"/>
                    </a:lnTo>
                    <a:lnTo>
                      <a:pt x="182" y="107"/>
                    </a:lnTo>
                    <a:lnTo>
                      <a:pt x="182" y="106"/>
                    </a:lnTo>
                    <a:lnTo>
                      <a:pt x="181" y="104"/>
                    </a:lnTo>
                    <a:lnTo>
                      <a:pt x="180" y="103"/>
                    </a:lnTo>
                    <a:lnTo>
                      <a:pt x="179" y="104"/>
                    </a:lnTo>
                    <a:lnTo>
                      <a:pt x="175" y="111"/>
                    </a:lnTo>
                    <a:lnTo>
                      <a:pt x="174" y="114"/>
                    </a:lnTo>
                    <a:lnTo>
                      <a:pt x="172" y="114"/>
                    </a:lnTo>
                    <a:lnTo>
                      <a:pt x="172" y="113"/>
                    </a:lnTo>
                    <a:lnTo>
                      <a:pt x="171" y="112"/>
                    </a:lnTo>
                    <a:lnTo>
                      <a:pt x="167" y="109"/>
                    </a:lnTo>
                    <a:lnTo>
                      <a:pt x="166" y="111"/>
                    </a:lnTo>
                    <a:lnTo>
                      <a:pt x="164" y="111"/>
                    </a:lnTo>
                    <a:lnTo>
                      <a:pt x="164" y="107"/>
                    </a:lnTo>
                    <a:lnTo>
                      <a:pt x="164" y="106"/>
                    </a:lnTo>
                    <a:lnTo>
                      <a:pt x="165" y="106"/>
                    </a:lnTo>
                    <a:lnTo>
                      <a:pt x="167" y="107"/>
                    </a:lnTo>
                    <a:lnTo>
                      <a:pt x="169" y="107"/>
                    </a:lnTo>
                    <a:lnTo>
                      <a:pt x="169" y="106"/>
                    </a:lnTo>
                    <a:lnTo>
                      <a:pt x="171" y="98"/>
                    </a:lnTo>
                    <a:lnTo>
                      <a:pt x="166" y="96"/>
                    </a:lnTo>
                    <a:lnTo>
                      <a:pt x="164" y="98"/>
                    </a:lnTo>
                    <a:lnTo>
                      <a:pt x="160" y="103"/>
                    </a:lnTo>
                    <a:lnTo>
                      <a:pt x="159" y="104"/>
                    </a:lnTo>
                    <a:lnTo>
                      <a:pt x="157" y="104"/>
                    </a:lnTo>
                    <a:lnTo>
                      <a:pt x="154" y="112"/>
                    </a:lnTo>
                    <a:lnTo>
                      <a:pt x="154" y="117"/>
                    </a:lnTo>
                    <a:lnTo>
                      <a:pt x="155" y="129"/>
                    </a:lnTo>
                    <a:lnTo>
                      <a:pt x="156" y="134"/>
                    </a:lnTo>
                    <a:lnTo>
                      <a:pt x="155" y="131"/>
                    </a:lnTo>
                    <a:lnTo>
                      <a:pt x="155" y="139"/>
                    </a:lnTo>
                    <a:lnTo>
                      <a:pt x="152" y="145"/>
                    </a:lnTo>
                    <a:lnTo>
                      <a:pt x="149" y="148"/>
                    </a:lnTo>
                    <a:lnTo>
                      <a:pt x="148" y="149"/>
                    </a:lnTo>
                    <a:lnTo>
                      <a:pt x="146" y="148"/>
                    </a:lnTo>
                    <a:lnTo>
                      <a:pt x="144" y="145"/>
                    </a:lnTo>
                    <a:lnTo>
                      <a:pt x="143" y="144"/>
                    </a:lnTo>
                    <a:lnTo>
                      <a:pt x="133" y="145"/>
                    </a:lnTo>
                    <a:lnTo>
                      <a:pt x="129" y="147"/>
                    </a:lnTo>
                    <a:lnTo>
                      <a:pt x="129" y="149"/>
                    </a:lnTo>
                    <a:lnTo>
                      <a:pt x="130" y="152"/>
                    </a:lnTo>
                    <a:lnTo>
                      <a:pt x="140" y="154"/>
                    </a:lnTo>
                    <a:lnTo>
                      <a:pt x="140" y="163"/>
                    </a:lnTo>
                    <a:lnTo>
                      <a:pt x="138" y="167"/>
                    </a:lnTo>
                    <a:lnTo>
                      <a:pt x="138" y="168"/>
                    </a:lnTo>
                    <a:lnTo>
                      <a:pt x="133" y="170"/>
                    </a:lnTo>
                    <a:lnTo>
                      <a:pt x="131" y="172"/>
                    </a:lnTo>
                    <a:lnTo>
                      <a:pt x="126" y="172"/>
                    </a:lnTo>
                    <a:lnTo>
                      <a:pt x="121" y="170"/>
                    </a:lnTo>
                    <a:lnTo>
                      <a:pt x="111" y="167"/>
                    </a:lnTo>
                    <a:lnTo>
                      <a:pt x="110" y="168"/>
                    </a:lnTo>
                    <a:lnTo>
                      <a:pt x="110" y="168"/>
                    </a:lnTo>
                    <a:lnTo>
                      <a:pt x="113" y="170"/>
                    </a:lnTo>
                    <a:lnTo>
                      <a:pt x="115" y="172"/>
                    </a:lnTo>
                    <a:lnTo>
                      <a:pt x="119" y="176"/>
                    </a:lnTo>
                    <a:lnTo>
                      <a:pt x="120" y="178"/>
                    </a:lnTo>
                    <a:lnTo>
                      <a:pt x="123" y="179"/>
                    </a:lnTo>
                    <a:lnTo>
                      <a:pt x="123" y="183"/>
                    </a:lnTo>
                    <a:lnTo>
                      <a:pt x="121" y="186"/>
                    </a:lnTo>
                    <a:lnTo>
                      <a:pt x="121" y="189"/>
                    </a:lnTo>
                    <a:lnTo>
                      <a:pt x="119" y="190"/>
                    </a:lnTo>
                    <a:lnTo>
                      <a:pt x="108" y="191"/>
                    </a:lnTo>
                    <a:lnTo>
                      <a:pt x="105" y="193"/>
                    </a:lnTo>
                    <a:lnTo>
                      <a:pt x="105" y="193"/>
                    </a:lnTo>
                    <a:lnTo>
                      <a:pt x="110" y="195"/>
                    </a:lnTo>
                    <a:lnTo>
                      <a:pt x="111" y="195"/>
                    </a:lnTo>
                    <a:lnTo>
                      <a:pt x="111" y="198"/>
                    </a:lnTo>
                    <a:lnTo>
                      <a:pt x="109" y="200"/>
                    </a:lnTo>
                    <a:lnTo>
                      <a:pt x="106" y="209"/>
                    </a:lnTo>
                    <a:lnTo>
                      <a:pt x="109" y="211"/>
                    </a:lnTo>
                    <a:lnTo>
                      <a:pt x="110" y="215"/>
                    </a:lnTo>
                    <a:lnTo>
                      <a:pt x="110" y="216"/>
                    </a:lnTo>
                    <a:lnTo>
                      <a:pt x="103" y="220"/>
                    </a:lnTo>
                    <a:lnTo>
                      <a:pt x="103" y="224"/>
                    </a:lnTo>
                    <a:lnTo>
                      <a:pt x="111" y="220"/>
                    </a:lnTo>
                    <a:lnTo>
                      <a:pt x="113" y="221"/>
                    </a:lnTo>
                    <a:lnTo>
                      <a:pt x="113" y="222"/>
                    </a:lnTo>
                    <a:lnTo>
                      <a:pt x="113" y="227"/>
                    </a:lnTo>
                    <a:lnTo>
                      <a:pt x="111" y="230"/>
                    </a:lnTo>
                    <a:lnTo>
                      <a:pt x="110" y="230"/>
                    </a:lnTo>
                    <a:lnTo>
                      <a:pt x="109" y="231"/>
                    </a:lnTo>
                    <a:lnTo>
                      <a:pt x="108" y="229"/>
                    </a:lnTo>
                    <a:lnTo>
                      <a:pt x="99" y="234"/>
                    </a:lnTo>
                    <a:lnTo>
                      <a:pt x="98" y="237"/>
                    </a:lnTo>
                    <a:lnTo>
                      <a:pt x="100" y="240"/>
                    </a:lnTo>
                    <a:lnTo>
                      <a:pt x="100" y="241"/>
                    </a:lnTo>
                    <a:lnTo>
                      <a:pt x="100" y="242"/>
                    </a:lnTo>
                    <a:lnTo>
                      <a:pt x="93" y="247"/>
                    </a:lnTo>
                    <a:lnTo>
                      <a:pt x="93" y="249"/>
                    </a:lnTo>
                    <a:lnTo>
                      <a:pt x="94" y="251"/>
                    </a:lnTo>
                    <a:lnTo>
                      <a:pt x="104" y="250"/>
                    </a:lnTo>
                    <a:lnTo>
                      <a:pt x="110" y="255"/>
                    </a:lnTo>
                    <a:lnTo>
                      <a:pt x="115" y="259"/>
                    </a:lnTo>
                    <a:lnTo>
                      <a:pt x="116" y="262"/>
                    </a:lnTo>
                    <a:lnTo>
                      <a:pt x="115" y="265"/>
                    </a:lnTo>
                    <a:lnTo>
                      <a:pt x="111" y="265"/>
                    </a:lnTo>
                    <a:lnTo>
                      <a:pt x="111" y="266"/>
                    </a:lnTo>
                    <a:lnTo>
                      <a:pt x="113" y="270"/>
                    </a:lnTo>
                    <a:lnTo>
                      <a:pt x="114" y="271"/>
                    </a:lnTo>
                    <a:lnTo>
                      <a:pt x="113" y="272"/>
                    </a:lnTo>
                    <a:lnTo>
                      <a:pt x="110" y="272"/>
                    </a:lnTo>
                    <a:lnTo>
                      <a:pt x="106" y="264"/>
                    </a:lnTo>
                    <a:lnTo>
                      <a:pt x="104" y="261"/>
                    </a:lnTo>
                    <a:lnTo>
                      <a:pt x="103" y="262"/>
                    </a:lnTo>
                    <a:lnTo>
                      <a:pt x="102" y="265"/>
                    </a:lnTo>
                    <a:lnTo>
                      <a:pt x="95" y="271"/>
                    </a:lnTo>
                    <a:lnTo>
                      <a:pt x="95" y="272"/>
                    </a:lnTo>
                    <a:lnTo>
                      <a:pt x="84" y="268"/>
                    </a:lnTo>
                    <a:lnTo>
                      <a:pt x="72" y="265"/>
                    </a:lnTo>
                    <a:lnTo>
                      <a:pt x="69" y="266"/>
                    </a:lnTo>
                    <a:lnTo>
                      <a:pt x="63" y="267"/>
                    </a:lnTo>
                    <a:lnTo>
                      <a:pt x="53" y="264"/>
                    </a:lnTo>
                    <a:lnTo>
                      <a:pt x="49" y="264"/>
                    </a:lnTo>
                    <a:lnTo>
                      <a:pt x="46" y="265"/>
                    </a:lnTo>
                    <a:lnTo>
                      <a:pt x="34" y="268"/>
                    </a:lnTo>
                    <a:lnTo>
                      <a:pt x="38" y="256"/>
                    </a:lnTo>
                    <a:lnTo>
                      <a:pt x="37" y="252"/>
                    </a:lnTo>
                    <a:lnTo>
                      <a:pt x="36" y="245"/>
                    </a:lnTo>
                    <a:lnTo>
                      <a:pt x="38" y="239"/>
                    </a:lnTo>
                    <a:lnTo>
                      <a:pt x="39" y="232"/>
                    </a:lnTo>
                    <a:lnTo>
                      <a:pt x="39" y="225"/>
                    </a:lnTo>
                    <a:lnTo>
                      <a:pt x="38" y="218"/>
                    </a:lnTo>
                    <a:lnTo>
                      <a:pt x="39" y="213"/>
                    </a:lnTo>
                    <a:lnTo>
                      <a:pt x="39" y="208"/>
                    </a:lnTo>
                    <a:lnTo>
                      <a:pt x="38" y="203"/>
                    </a:lnTo>
                    <a:lnTo>
                      <a:pt x="37" y="200"/>
                    </a:lnTo>
                    <a:lnTo>
                      <a:pt x="34" y="198"/>
                    </a:lnTo>
                    <a:lnTo>
                      <a:pt x="32" y="196"/>
                    </a:lnTo>
                    <a:lnTo>
                      <a:pt x="23" y="195"/>
                    </a:lnTo>
                    <a:lnTo>
                      <a:pt x="21" y="193"/>
                    </a:lnTo>
                    <a:lnTo>
                      <a:pt x="18" y="189"/>
                    </a:lnTo>
                    <a:lnTo>
                      <a:pt x="17" y="184"/>
                    </a:lnTo>
                    <a:lnTo>
                      <a:pt x="16" y="179"/>
                    </a:lnTo>
                    <a:lnTo>
                      <a:pt x="14" y="176"/>
                    </a:lnTo>
                    <a:lnTo>
                      <a:pt x="13" y="176"/>
                    </a:lnTo>
                    <a:lnTo>
                      <a:pt x="11" y="178"/>
                    </a:lnTo>
                    <a:lnTo>
                      <a:pt x="11" y="179"/>
                    </a:lnTo>
                    <a:lnTo>
                      <a:pt x="11" y="180"/>
                    </a:lnTo>
                    <a:lnTo>
                      <a:pt x="9" y="183"/>
                    </a:lnTo>
                    <a:lnTo>
                      <a:pt x="7" y="184"/>
                    </a:lnTo>
                    <a:lnTo>
                      <a:pt x="3" y="184"/>
                    </a:lnTo>
                    <a:lnTo>
                      <a:pt x="2" y="183"/>
                    </a:lnTo>
                    <a:lnTo>
                      <a:pt x="1" y="180"/>
                    </a:lnTo>
                    <a:lnTo>
                      <a:pt x="0" y="178"/>
                    </a:lnTo>
                    <a:lnTo>
                      <a:pt x="0" y="17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5" name="Freeform 1759">
                <a:extLst>
                  <a:ext uri="{FF2B5EF4-FFF2-40B4-BE49-F238E27FC236}">
                    <a16:creationId xmlns:a16="http://schemas.microsoft.com/office/drawing/2014/main" id="{46341786-D761-434A-FF08-2D20C9C8BEFD}"/>
                  </a:ext>
                </a:extLst>
              </p:cNvPr>
              <p:cNvSpPr>
                <a:spLocks/>
              </p:cNvSpPr>
              <p:nvPr/>
            </p:nvSpPr>
            <p:spPr bwMode="auto">
              <a:xfrm>
                <a:off x="4560888" y="2824163"/>
                <a:ext cx="320675" cy="431800"/>
              </a:xfrm>
              <a:custGeom>
                <a:avLst/>
                <a:gdLst/>
                <a:ahLst/>
                <a:cxnLst>
                  <a:cxn ang="0">
                    <a:pos x="5" y="153"/>
                  </a:cxn>
                  <a:cxn ang="0">
                    <a:pos x="5" y="91"/>
                  </a:cxn>
                  <a:cxn ang="0">
                    <a:pos x="7" y="75"/>
                  </a:cxn>
                  <a:cxn ang="0">
                    <a:pos x="9" y="45"/>
                  </a:cxn>
                  <a:cxn ang="0">
                    <a:pos x="18" y="57"/>
                  </a:cxn>
                  <a:cxn ang="0">
                    <a:pos x="36" y="58"/>
                  </a:cxn>
                  <a:cxn ang="0">
                    <a:pos x="41" y="67"/>
                  </a:cxn>
                  <a:cxn ang="0">
                    <a:pos x="48" y="67"/>
                  </a:cxn>
                  <a:cxn ang="0">
                    <a:pos x="51" y="57"/>
                  </a:cxn>
                  <a:cxn ang="0">
                    <a:pos x="54" y="45"/>
                  </a:cxn>
                  <a:cxn ang="0">
                    <a:pos x="68" y="32"/>
                  </a:cxn>
                  <a:cxn ang="0">
                    <a:pos x="77" y="43"/>
                  </a:cxn>
                  <a:cxn ang="0">
                    <a:pos x="74" y="57"/>
                  </a:cxn>
                  <a:cxn ang="0">
                    <a:pos x="85" y="53"/>
                  </a:cxn>
                  <a:cxn ang="0">
                    <a:pos x="88" y="55"/>
                  </a:cxn>
                  <a:cxn ang="0">
                    <a:pos x="87" y="46"/>
                  </a:cxn>
                  <a:cxn ang="0">
                    <a:pos x="84" y="36"/>
                  </a:cxn>
                  <a:cxn ang="0">
                    <a:pos x="87" y="12"/>
                  </a:cxn>
                  <a:cxn ang="0">
                    <a:pos x="108" y="9"/>
                  </a:cxn>
                  <a:cxn ang="0">
                    <a:pos x="114" y="9"/>
                  </a:cxn>
                  <a:cxn ang="0">
                    <a:pos x="129" y="0"/>
                  </a:cxn>
                  <a:cxn ang="0">
                    <a:pos x="146" y="9"/>
                  </a:cxn>
                  <a:cxn ang="0">
                    <a:pos x="160" y="41"/>
                  </a:cxn>
                  <a:cxn ang="0">
                    <a:pos x="150" y="42"/>
                  </a:cxn>
                  <a:cxn ang="0">
                    <a:pos x="129" y="55"/>
                  </a:cxn>
                  <a:cxn ang="0">
                    <a:pos x="161" y="50"/>
                  </a:cxn>
                  <a:cxn ang="0">
                    <a:pos x="151" y="63"/>
                  </a:cxn>
                  <a:cxn ang="0">
                    <a:pos x="159" y="62"/>
                  </a:cxn>
                  <a:cxn ang="0">
                    <a:pos x="174" y="68"/>
                  </a:cxn>
                  <a:cxn ang="0">
                    <a:pos x="195" y="67"/>
                  </a:cxn>
                  <a:cxn ang="0">
                    <a:pos x="201" y="87"/>
                  </a:cxn>
                  <a:cxn ang="0">
                    <a:pos x="182" y="113"/>
                  </a:cxn>
                  <a:cxn ang="0">
                    <a:pos x="182" y="106"/>
                  </a:cxn>
                  <a:cxn ang="0">
                    <a:pos x="174" y="114"/>
                  </a:cxn>
                  <a:cxn ang="0">
                    <a:pos x="166" y="111"/>
                  </a:cxn>
                  <a:cxn ang="0">
                    <a:pos x="167" y="107"/>
                  </a:cxn>
                  <a:cxn ang="0">
                    <a:pos x="164" y="98"/>
                  </a:cxn>
                  <a:cxn ang="0">
                    <a:pos x="154" y="117"/>
                  </a:cxn>
                  <a:cxn ang="0">
                    <a:pos x="152" y="145"/>
                  </a:cxn>
                  <a:cxn ang="0">
                    <a:pos x="143" y="144"/>
                  </a:cxn>
                  <a:cxn ang="0">
                    <a:pos x="140" y="154"/>
                  </a:cxn>
                  <a:cxn ang="0">
                    <a:pos x="131" y="172"/>
                  </a:cxn>
                  <a:cxn ang="0">
                    <a:pos x="110" y="168"/>
                  </a:cxn>
                  <a:cxn ang="0">
                    <a:pos x="123" y="179"/>
                  </a:cxn>
                  <a:cxn ang="0">
                    <a:pos x="108" y="191"/>
                  </a:cxn>
                  <a:cxn ang="0">
                    <a:pos x="111" y="198"/>
                  </a:cxn>
                  <a:cxn ang="0">
                    <a:pos x="110" y="216"/>
                  </a:cxn>
                  <a:cxn ang="0">
                    <a:pos x="113" y="222"/>
                  </a:cxn>
                  <a:cxn ang="0">
                    <a:pos x="108" y="229"/>
                  </a:cxn>
                  <a:cxn ang="0">
                    <a:pos x="100" y="242"/>
                  </a:cxn>
                  <a:cxn ang="0">
                    <a:pos x="110" y="255"/>
                  </a:cxn>
                  <a:cxn ang="0">
                    <a:pos x="111" y="266"/>
                  </a:cxn>
                  <a:cxn ang="0">
                    <a:pos x="106" y="264"/>
                  </a:cxn>
                  <a:cxn ang="0">
                    <a:pos x="95" y="272"/>
                  </a:cxn>
                  <a:cxn ang="0">
                    <a:pos x="53" y="264"/>
                  </a:cxn>
                  <a:cxn ang="0">
                    <a:pos x="37" y="252"/>
                  </a:cxn>
                  <a:cxn ang="0">
                    <a:pos x="38" y="218"/>
                  </a:cxn>
                  <a:cxn ang="0">
                    <a:pos x="34" y="198"/>
                  </a:cxn>
                  <a:cxn ang="0">
                    <a:pos x="17" y="184"/>
                  </a:cxn>
                  <a:cxn ang="0">
                    <a:pos x="11" y="179"/>
                  </a:cxn>
                  <a:cxn ang="0">
                    <a:pos x="2" y="183"/>
                  </a:cxn>
                </a:cxnLst>
                <a:rect l="0" t="0" r="r" b="b"/>
                <a:pathLst>
                  <a:path w="202" h="272">
                    <a:moveTo>
                      <a:pt x="0" y="176"/>
                    </a:moveTo>
                    <a:lnTo>
                      <a:pt x="2" y="170"/>
                    </a:lnTo>
                    <a:lnTo>
                      <a:pt x="3" y="164"/>
                    </a:lnTo>
                    <a:lnTo>
                      <a:pt x="5" y="158"/>
                    </a:lnTo>
                    <a:lnTo>
                      <a:pt x="5" y="153"/>
                    </a:lnTo>
                    <a:lnTo>
                      <a:pt x="5" y="140"/>
                    </a:lnTo>
                    <a:lnTo>
                      <a:pt x="2" y="129"/>
                    </a:lnTo>
                    <a:lnTo>
                      <a:pt x="1" y="121"/>
                    </a:lnTo>
                    <a:lnTo>
                      <a:pt x="1" y="112"/>
                    </a:lnTo>
                    <a:lnTo>
                      <a:pt x="5" y="91"/>
                    </a:lnTo>
                    <a:lnTo>
                      <a:pt x="5" y="85"/>
                    </a:lnTo>
                    <a:lnTo>
                      <a:pt x="5" y="82"/>
                    </a:lnTo>
                    <a:lnTo>
                      <a:pt x="6" y="80"/>
                    </a:lnTo>
                    <a:lnTo>
                      <a:pt x="6" y="77"/>
                    </a:lnTo>
                    <a:lnTo>
                      <a:pt x="7" y="75"/>
                    </a:lnTo>
                    <a:lnTo>
                      <a:pt x="5" y="72"/>
                    </a:lnTo>
                    <a:lnTo>
                      <a:pt x="3" y="70"/>
                    </a:lnTo>
                    <a:lnTo>
                      <a:pt x="5" y="68"/>
                    </a:lnTo>
                    <a:lnTo>
                      <a:pt x="9" y="46"/>
                    </a:lnTo>
                    <a:lnTo>
                      <a:pt x="9" y="45"/>
                    </a:lnTo>
                    <a:lnTo>
                      <a:pt x="11" y="45"/>
                    </a:lnTo>
                    <a:lnTo>
                      <a:pt x="13" y="45"/>
                    </a:lnTo>
                    <a:lnTo>
                      <a:pt x="13" y="51"/>
                    </a:lnTo>
                    <a:lnTo>
                      <a:pt x="17" y="53"/>
                    </a:lnTo>
                    <a:lnTo>
                      <a:pt x="18" y="57"/>
                    </a:lnTo>
                    <a:lnTo>
                      <a:pt x="28" y="56"/>
                    </a:lnTo>
                    <a:lnTo>
                      <a:pt x="31" y="60"/>
                    </a:lnTo>
                    <a:lnTo>
                      <a:pt x="32" y="61"/>
                    </a:lnTo>
                    <a:lnTo>
                      <a:pt x="33" y="60"/>
                    </a:lnTo>
                    <a:lnTo>
                      <a:pt x="36" y="58"/>
                    </a:lnTo>
                    <a:lnTo>
                      <a:pt x="37" y="58"/>
                    </a:lnTo>
                    <a:lnTo>
                      <a:pt x="38" y="58"/>
                    </a:lnTo>
                    <a:lnTo>
                      <a:pt x="39" y="60"/>
                    </a:lnTo>
                    <a:lnTo>
                      <a:pt x="41" y="66"/>
                    </a:lnTo>
                    <a:lnTo>
                      <a:pt x="41" y="67"/>
                    </a:lnTo>
                    <a:lnTo>
                      <a:pt x="43" y="68"/>
                    </a:lnTo>
                    <a:lnTo>
                      <a:pt x="44" y="70"/>
                    </a:lnTo>
                    <a:lnTo>
                      <a:pt x="46" y="70"/>
                    </a:lnTo>
                    <a:lnTo>
                      <a:pt x="48" y="68"/>
                    </a:lnTo>
                    <a:lnTo>
                      <a:pt x="48" y="67"/>
                    </a:lnTo>
                    <a:lnTo>
                      <a:pt x="49" y="63"/>
                    </a:lnTo>
                    <a:lnTo>
                      <a:pt x="51" y="62"/>
                    </a:lnTo>
                    <a:lnTo>
                      <a:pt x="53" y="61"/>
                    </a:lnTo>
                    <a:lnTo>
                      <a:pt x="53" y="58"/>
                    </a:lnTo>
                    <a:lnTo>
                      <a:pt x="51" y="57"/>
                    </a:lnTo>
                    <a:lnTo>
                      <a:pt x="48" y="56"/>
                    </a:lnTo>
                    <a:lnTo>
                      <a:pt x="47" y="53"/>
                    </a:lnTo>
                    <a:lnTo>
                      <a:pt x="47" y="52"/>
                    </a:lnTo>
                    <a:lnTo>
                      <a:pt x="51" y="50"/>
                    </a:lnTo>
                    <a:lnTo>
                      <a:pt x="54" y="45"/>
                    </a:lnTo>
                    <a:lnTo>
                      <a:pt x="58" y="43"/>
                    </a:lnTo>
                    <a:lnTo>
                      <a:pt x="58" y="40"/>
                    </a:lnTo>
                    <a:lnTo>
                      <a:pt x="63" y="32"/>
                    </a:lnTo>
                    <a:lnTo>
                      <a:pt x="67" y="31"/>
                    </a:lnTo>
                    <a:lnTo>
                      <a:pt x="68" y="32"/>
                    </a:lnTo>
                    <a:lnTo>
                      <a:pt x="72" y="32"/>
                    </a:lnTo>
                    <a:lnTo>
                      <a:pt x="73" y="32"/>
                    </a:lnTo>
                    <a:lnTo>
                      <a:pt x="75" y="34"/>
                    </a:lnTo>
                    <a:lnTo>
                      <a:pt x="78" y="41"/>
                    </a:lnTo>
                    <a:lnTo>
                      <a:pt x="77" y="43"/>
                    </a:lnTo>
                    <a:lnTo>
                      <a:pt x="74" y="47"/>
                    </a:lnTo>
                    <a:lnTo>
                      <a:pt x="72" y="51"/>
                    </a:lnTo>
                    <a:lnTo>
                      <a:pt x="72" y="55"/>
                    </a:lnTo>
                    <a:lnTo>
                      <a:pt x="72" y="56"/>
                    </a:lnTo>
                    <a:lnTo>
                      <a:pt x="74" y="57"/>
                    </a:lnTo>
                    <a:lnTo>
                      <a:pt x="77" y="56"/>
                    </a:lnTo>
                    <a:lnTo>
                      <a:pt x="77" y="56"/>
                    </a:lnTo>
                    <a:lnTo>
                      <a:pt x="78" y="52"/>
                    </a:lnTo>
                    <a:lnTo>
                      <a:pt x="84" y="52"/>
                    </a:lnTo>
                    <a:lnTo>
                      <a:pt x="85" y="53"/>
                    </a:lnTo>
                    <a:lnTo>
                      <a:pt x="87" y="55"/>
                    </a:lnTo>
                    <a:lnTo>
                      <a:pt x="84" y="58"/>
                    </a:lnTo>
                    <a:lnTo>
                      <a:pt x="84" y="60"/>
                    </a:lnTo>
                    <a:lnTo>
                      <a:pt x="88" y="61"/>
                    </a:lnTo>
                    <a:lnTo>
                      <a:pt x="88" y="55"/>
                    </a:lnTo>
                    <a:lnTo>
                      <a:pt x="89" y="53"/>
                    </a:lnTo>
                    <a:lnTo>
                      <a:pt x="89" y="52"/>
                    </a:lnTo>
                    <a:lnTo>
                      <a:pt x="89" y="48"/>
                    </a:lnTo>
                    <a:lnTo>
                      <a:pt x="88" y="47"/>
                    </a:lnTo>
                    <a:lnTo>
                      <a:pt x="87" y="46"/>
                    </a:lnTo>
                    <a:lnTo>
                      <a:pt x="82" y="47"/>
                    </a:lnTo>
                    <a:lnTo>
                      <a:pt x="82" y="46"/>
                    </a:lnTo>
                    <a:lnTo>
                      <a:pt x="82" y="43"/>
                    </a:lnTo>
                    <a:lnTo>
                      <a:pt x="84" y="41"/>
                    </a:lnTo>
                    <a:lnTo>
                      <a:pt x="84" y="36"/>
                    </a:lnTo>
                    <a:lnTo>
                      <a:pt x="82" y="32"/>
                    </a:lnTo>
                    <a:lnTo>
                      <a:pt x="80" y="30"/>
                    </a:lnTo>
                    <a:lnTo>
                      <a:pt x="82" y="24"/>
                    </a:lnTo>
                    <a:lnTo>
                      <a:pt x="83" y="17"/>
                    </a:lnTo>
                    <a:lnTo>
                      <a:pt x="87" y="12"/>
                    </a:lnTo>
                    <a:lnTo>
                      <a:pt x="89" y="10"/>
                    </a:lnTo>
                    <a:lnTo>
                      <a:pt x="93" y="9"/>
                    </a:lnTo>
                    <a:lnTo>
                      <a:pt x="94" y="7"/>
                    </a:lnTo>
                    <a:lnTo>
                      <a:pt x="100" y="7"/>
                    </a:lnTo>
                    <a:lnTo>
                      <a:pt x="108" y="9"/>
                    </a:lnTo>
                    <a:lnTo>
                      <a:pt x="109" y="10"/>
                    </a:lnTo>
                    <a:lnTo>
                      <a:pt x="109" y="15"/>
                    </a:lnTo>
                    <a:lnTo>
                      <a:pt x="110" y="15"/>
                    </a:lnTo>
                    <a:lnTo>
                      <a:pt x="111" y="15"/>
                    </a:lnTo>
                    <a:lnTo>
                      <a:pt x="114" y="9"/>
                    </a:lnTo>
                    <a:lnTo>
                      <a:pt x="115" y="7"/>
                    </a:lnTo>
                    <a:lnTo>
                      <a:pt x="118" y="5"/>
                    </a:lnTo>
                    <a:lnTo>
                      <a:pt x="121" y="4"/>
                    </a:lnTo>
                    <a:lnTo>
                      <a:pt x="126" y="2"/>
                    </a:lnTo>
                    <a:lnTo>
                      <a:pt x="129" y="0"/>
                    </a:lnTo>
                    <a:lnTo>
                      <a:pt x="139" y="1"/>
                    </a:lnTo>
                    <a:lnTo>
                      <a:pt x="141" y="4"/>
                    </a:lnTo>
                    <a:lnTo>
                      <a:pt x="143" y="4"/>
                    </a:lnTo>
                    <a:lnTo>
                      <a:pt x="144" y="5"/>
                    </a:lnTo>
                    <a:lnTo>
                      <a:pt x="146" y="9"/>
                    </a:lnTo>
                    <a:lnTo>
                      <a:pt x="150" y="10"/>
                    </a:lnTo>
                    <a:lnTo>
                      <a:pt x="152" y="10"/>
                    </a:lnTo>
                    <a:lnTo>
                      <a:pt x="152" y="11"/>
                    </a:lnTo>
                    <a:lnTo>
                      <a:pt x="159" y="16"/>
                    </a:lnTo>
                    <a:lnTo>
                      <a:pt x="160" y="41"/>
                    </a:lnTo>
                    <a:lnTo>
                      <a:pt x="159" y="42"/>
                    </a:lnTo>
                    <a:lnTo>
                      <a:pt x="157" y="43"/>
                    </a:lnTo>
                    <a:lnTo>
                      <a:pt x="156" y="41"/>
                    </a:lnTo>
                    <a:lnTo>
                      <a:pt x="152" y="41"/>
                    </a:lnTo>
                    <a:lnTo>
                      <a:pt x="150" y="42"/>
                    </a:lnTo>
                    <a:lnTo>
                      <a:pt x="143" y="46"/>
                    </a:lnTo>
                    <a:lnTo>
                      <a:pt x="136" y="47"/>
                    </a:lnTo>
                    <a:lnTo>
                      <a:pt x="131" y="47"/>
                    </a:lnTo>
                    <a:lnTo>
                      <a:pt x="129" y="51"/>
                    </a:lnTo>
                    <a:lnTo>
                      <a:pt x="129" y="55"/>
                    </a:lnTo>
                    <a:lnTo>
                      <a:pt x="149" y="45"/>
                    </a:lnTo>
                    <a:lnTo>
                      <a:pt x="150" y="46"/>
                    </a:lnTo>
                    <a:lnTo>
                      <a:pt x="151" y="46"/>
                    </a:lnTo>
                    <a:lnTo>
                      <a:pt x="154" y="46"/>
                    </a:lnTo>
                    <a:lnTo>
                      <a:pt x="161" y="50"/>
                    </a:lnTo>
                    <a:lnTo>
                      <a:pt x="160" y="53"/>
                    </a:lnTo>
                    <a:lnTo>
                      <a:pt x="159" y="56"/>
                    </a:lnTo>
                    <a:lnTo>
                      <a:pt x="156" y="58"/>
                    </a:lnTo>
                    <a:lnTo>
                      <a:pt x="152" y="61"/>
                    </a:lnTo>
                    <a:lnTo>
                      <a:pt x="151" y="63"/>
                    </a:lnTo>
                    <a:lnTo>
                      <a:pt x="151" y="67"/>
                    </a:lnTo>
                    <a:lnTo>
                      <a:pt x="152" y="68"/>
                    </a:lnTo>
                    <a:lnTo>
                      <a:pt x="152" y="68"/>
                    </a:lnTo>
                    <a:lnTo>
                      <a:pt x="156" y="63"/>
                    </a:lnTo>
                    <a:lnTo>
                      <a:pt x="159" y="62"/>
                    </a:lnTo>
                    <a:lnTo>
                      <a:pt x="160" y="61"/>
                    </a:lnTo>
                    <a:lnTo>
                      <a:pt x="160" y="62"/>
                    </a:lnTo>
                    <a:lnTo>
                      <a:pt x="162" y="66"/>
                    </a:lnTo>
                    <a:lnTo>
                      <a:pt x="164" y="66"/>
                    </a:lnTo>
                    <a:lnTo>
                      <a:pt x="174" y="68"/>
                    </a:lnTo>
                    <a:lnTo>
                      <a:pt x="177" y="68"/>
                    </a:lnTo>
                    <a:lnTo>
                      <a:pt x="181" y="68"/>
                    </a:lnTo>
                    <a:lnTo>
                      <a:pt x="190" y="66"/>
                    </a:lnTo>
                    <a:lnTo>
                      <a:pt x="194" y="66"/>
                    </a:lnTo>
                    <a:lnTo>
                      <a:pt x="195" y="67"/>
                    </a:lnTo>
                    <a:lnTo>
                      <a:pt x="195" y="67"/>
                    </a:lnTo>
                    <a:lnTo>
                      <a:pt x="196" y="68"/>
                    </a:lnTo>
                    <a:lnTo>
                      <a:pt x="201" y="75"/>
                    </a:lnTo>
                    <a:lnTo>
                      <a:pt x="202" y="77"/>
                    </a:lnTo>
                    <a:lnTo>
                      <a:pt x="201" y="87"/>
                    </a:lnTo>
                    <a:lnTo>
                      <a:pt x="194" y="96"/>
                    </a:lnTo>
                    <a:lnTo>
                      <a:pt x="190" y="103"/>
                    </a:lnTo>
                    <a:lnTo>
                      <a:pt x="186" y="109"/>
                    </a:lnTo>
                    <a:lnTo>
                      <a:pt x="185" y="113"/>
                    </a:lnTo>
                    <a:lnTo>
                      <a:pt x="182" y="113"/>
                    </a:lnTo>
                    <a:lnTo>
                      <a:pt x="180" y="109"/>
                    </a:lnTo>
                    <a:lnTo>
                      <a:pt x="180" y="109"/>
                    </a:lnTo>
                    <a:lnTo>
                      <a:pt x="182" y="108"/>
                    </a:lnTo>
                    <a:lnTo>
                      <a:pt x="182" y="107"/>
                    </a:lnTo>
                    <a:lnTo>
                      <a:pt x="182" y="106"/>
                    </a:lnTo>
                    <a:lnTo>
                      <a:pt x="181" y="104"/>
                    </a:lnTo>
                    <a:lnTo>
                      <a:pt x="180" y="103"/>
                    </a:lnTo>
                    <a:lnTo>
                      <a:pt x="179" y="104"/>
                    </a:lnTo>
                    <a:lnTo>
                      <a:pt x="175" y="111"/>
                    </a:lnTo>
                    <a:lnTo>
                      <a:pt x="174" y="114"/>
                    </a:lnTo>
                    <a:lnTo>
                      <a:pt x="172" y="114"/>
                    </a:lnTo>
                    <a:lnTo>
                      <a:pt x="172" y="113"/>
                    </a:lnTo>
                    <a:lnTo>
                      <a:pt x="171" y="112"/>
                    </a:lnTo>
                    <a:lnTo>
                      <a:pt x="167" y="109"/>
                    </a:lnTo>
                    <a:lnTo>
                      <a:pt x="166" y="111"/>
                    </a:lnTo>
                    <a:lnTo>
                      <a:pt x="164" y="111"/>
                    </a:lnTo>
                    <a:lnTo>
                      <a:pt x="164" y="107"/>
                    </a:lnTo>
                    <a:lnTo>
                      <a:pt x="164" y="106"/>
                    </a:lnTo>
                    <a:lnTo>
                      <a:pt x="165" y="106"/>
                    </a:lnTo>
                    <a:lnTo>
                      <a:pt x="167" y="107"/>
                    </a:lnTo>
                    <a:lnTo>
                      <a:pt x="169" y="107"/>
                    </a:lnTo>
                    <a:lnTo>
                      <a:pt x="169" y="106"/>
                    </a:lnTo>
                    <a:lnTo>
                      <a:pt x="171" y="98"/>
                    </a:lnTo>
                    <a:lnTo>
                      <a:pt x="166" y="96"/>
                    </a:lnTo>
                    <a:lnTo>
                      <a:pt x="164" y="98"/>
                    </a:lnTo>
                    <a:lnTo>
                      <a:pt x="160" y="103"/>
                    </a:lnTo>
                    <a:lnTo>
                      <a:pt x="159" y="104"/>
                    </a:lnTo>
                    <a:lnTo>
                      <a:pt x="157" y="104"/>
                    </a:lnTo>
                    <a:lnTo>
                      <a:pt x="154" y="112"/>
                    </a:lnTo>
                    <a:lnTo>
                      <a:pt x="154" y="117"/>
                    </a:lnTo>
                    <a:lnTo>
                      <a:pt x="155" y="129"/>
                    </a:lnTo>
                    <a:lnTo>
                      <a:pt x="156" y="134"/>
                    </a:lnTo>
                    <a:lnTo>
                      <a:pt x="155" y="131"/>
                    </a:lnTo>
                    <a:lnTo>
                      <a:pt x="155" y="139"/>
                    </a:lnTo>
                    <a:lnTo>
                      <a:pt x="152" y="145"/>
                    </a:lnTo>
                    <a:lnTo>
                      <a:pt x="149" y="148"/>
                    </a:lnTo>
                    <a:lnTo>
                      <a:pt x="148" y="149"/>
                    </a:lnTo>
                    <a:lnTo>
                      <a:pt x="146" y="148"/>
                    </a:lnTo>
                    <a:lnTo>
                      <a:pt x="144" y="145"/>
                    </a:lnTo>
                    <a:lnTo>
                      <a:pt x="143" y="144"/>
                    </a:lnTo>
                    <a:lnTo>
                      <a:pt x="133" y="145"/>
                    </a:lnTo>
                    <a:lnTo>
                      <a:pt x="129" y="147"/>
                    </a:lnTo>
                    <a:lnTo>
                      <a:pt x="129" y="149"/>
                    </a:lnTo>
                    <a:lnTo>
                      <a:pt x="130" y="152"/>
                    </a:lnTo>
                    <a:lnTo>
                      <a:pt x="140" y="154"/>
                    </a:lnTo>
                    <a:lnTo>
                      <a:pt x="140" y="163"/>
                    </a:lnTo>
                    <a:lnTo>
                      <a:pt x="138" y="167"/>
                    </a:lnTo>
                    <a:lnTo>
                      <a:pt x="138" y="168"/>
                    </a:lnTo>
                    <a:lnTo>
                      <a:pt x="133" y="170"/>
                    </a:lnTo>
                    <a:lnTo>
                      <a:pt x="131" y="172"/>
                    </a:lnTo>
                    <a:lnTo>
                      <a:pt x="126" y="172"/>
                    </a:lnTo>
                    <a:lnTo>
                      <a:pt x="121" y="170"/>
                    </a:lnTo>
                    <a:lnTo>
                      <a:pt x="111" y="167"/>
                    </a:lnTo>
                    <a:lnTo>
                      <a:pt x="110" y="168"/>
                    </a:lnTo>
                    <a:lnTo>
                      <a:pt x="110" y="168"/>
                    </a:lnTo>
                    <a:lnTo>
                      <a:pt x="113" y="170"/>
                    </a:lnTo>
                    <a:lnTo>
                      <a:pt x="115" y="172"/>
                    </a:lnTo>
                    <a:lnTo>
                      <a:pt x="119" y="176"/>
                    </a:lnTo>
                    <a:lnTo>
                      <a:pt x="120" y="178"/>
                    </a:lnTo>
                    <a:lnTo>
                      <a:pt x="123" y="179"/>
                    </a:lnTo>
                    <a:lnTo>
                      <a:pt x="123" y="183"/>
                    </a:lnTo>
                    <a:lnTo>
                      <a:pt x="121" y="186"/>
                    </a:lnTo>
                    <a:lnTo>
                      <a:pt x="121" y="189"/>
                    </a:lnTo>
                    <a:lnTo>
                      <a:pt x="119" y="190"/>
                    </a:lnTo>
                    <a:lnTo>
                      <a:pt x="108" y="191"/>
                    </a:lnTo>
                    <a:lnTo>
                      <a:pt x="105" y="193"/>
                    </a:lnTo>
                    <a:lnTo>
                      <a:pt x="105" y="193"/>
                    </a:lnTo>
                    <a:lnTo>
                      <a:pt x="110" y="195"/>
                    </a:lnTo>
                    <a:lnTo>
                      <a:pt x="111" y="195"/>
                    </a:lnTo>
                    <a:lnTo>
                      <a:pt x="111" y="198"/>
                    </a:lnTo>
                    <a:lnTo>
                      <a:pt x="109" y="200"/>
                    </a:lnTo>
                    <a:lnTo>
                      <a:pt x="106" y="209"/>
                    </a:lnTo>
                    <a:lnTo>
                      <a:pt x="109" y="211"/>
                    </a:lnTo>
                    <a:lnTo>
                      <a:pt x="110" y="215"/>
                    </a:lnTo>
                    <a:lnTo>
                      <a:pt x="110" y="216"/>
                    </a:lnTo>
                    <a:lnTo>
                      <a:pt x="103" y="220"/>
                    </a:lnTo>
                    <a:lnTo>
                      <a:pt x="103" y="224"/>
                    </a:lnTo>
                    <a:lnTo>
                      <a:pt x="111" y="220"/>
                    </a:lnTo>
                    <a:lnTo>
                      <a:pt x="113" y="221"/>
                    </a:lnTo>
                    <a:lnTo>
                      <a:pt x="113" y="222"/>
                    </a:lnTo>
                    <a:lnTo>
                      <a:pt x="113" y="227"/>
                    </a:lnTo>
                    <a:lnTo>
                      <a:pt x="111" y="230"/>
                    </a:lnTo>
                    <a:lnTo>
                      <a:pt x="110" y="230"/>
                    </a:lnTo>
                    <a:lnTo>
                      <a:pt x="109" y="231"/>
                    </a:lnTo>
                    <a:lnTo>
                      <a:pt x="108" y="229"/>
                    </a:lnTo>
                    <a:lnTo>
                      <a:pt x="99" y="234"/>
                    </a:lnTo>
                    <a:lnTo>
                      <a:pt x="98" y="237"/>
                    </a:lnTo>
                    <a:lnTo>
                      <a:pt x="100" y="240"/>
                    </a:lnTo>
                    <a:lnTo>
                      <a:pt x="100" y="241"/>
                    </a:lnTo>
                    <a:lnTo>
                      <a:pt x="100" y="242"/>
                    </a:lnTo>
                    <a:lnTo>
                      <a:pt x="93" y="247"/>
                    </a:lnTo>
                    <a:lnTo>
                      <a:pt x="93" y="249"/>
                    </a:lnTo>
                    <a:lnTo>
                      <a:pt x="94" y="251"/>
                    </a:lnTo>
                    <a:lnTo>
                      <a:pt x="104" y="250"/>
                    </a:lnTo>
                    <a:lnTo>
                      <a:pt x="110" y="255"/>
                    </a:lnTo>
                    <a:lnTo>
                      <a:pt x="115" y="259"/>
                    </a:lnTo>
                    <a:lnTo>
                      <a:pt x="116" y="262"/>
                    </a:lnTo>
                    <a:lnTo>
                      <a:pt x="115" y="265"/>
                    </a:lnTo>
                    <a:lnTo>
                      <a:pt x="111" y="265"/>
                    </a:lnTo>
                    <a:lnTo>
                      <a:pt x="111" y="266"/>
                    </a:lnTo>
                    <a:lnTo>
                      <a:pt x="113" y="270"/>
                    </a:lnTo>
                    <a:lnTo>
                      <a:pt x="114" y="271"/>
                    </a:lnTo>
                    <a:lnTo>
                      <a:pt x="113" y="272"/>
                    </a:lnTo>
                    <a:lnTo>
                      <a:pt x="110" y="272"/>
                    </a:lnTo>
                    <a:lnTo>
                      <a:pt x="106" y="264"/>
                    </a:lnTo>
                    <a:lnTo>
                      <a:pt x="104" y="261"/>
                    </a:lnTo>
                    <a:lnTo>
                      <a:pt x="103" y="262"/>
                    </a:lnTo>
                    <a:lnTo>
                      <a:pt x="102" y="265"/>
                    </a:lnTo>
                    <a:lnTo>
                      <a:pt x="95" y="271"/>
                    </a:lnTo>
                    <a:lnTo>
                      <a:pt x="95" y="272"/>
                    </a:lnTo>
                    <a:lnTo>
                      <a:pt x="84" y="268"/>
                    </a:lnTo>
                    <a:lnTo>
                      <a:pt x="72" y="265"/>
                    </a:lnTo>
                    <a:lnTo>
                      <a:pt x="69" y="266"/>
                    </a:lnTo>
                    <a:lnTo>
                      <a:pt x="63" y="267"/>
                    </a:lnTo>
                    <a:lnTo>
                      <a:pt x="53" y="264"/>
                    </a:lnTo>
                    <a:lnTo>
                      <a:pt x="49" y="264"/>
                    </a:lnTo>
                    <a:lnTo>
                      <a:pt x="46" y="265"/>
                    </a:lnTo>
                    <a:lnTo>
                      <a:pt x="34" y="268"/>
                    </a:lnTo>
                    <a:lnTo>
                      <a:pt x="38" y="256"/>
                    </a:lnTo>
                    <a:lnTo>
                      <a:pt x="37" y="252"/>
                    </a:lnTo>
                    <a:lnTo>
                      <a:pt x="36" y="245"/>
                    </a:lnTo>
                    <a:lnTo>
                      <a:pt x="38" y="239"/>
                    </a:lnTo>
                    <a:lnTo>
                      <a:pt x="39" y="232"/>
                    </a:lnTo>
                    <a:lnTo>
                      <a:pt x="39" y="225"/>
                    </a:lnTo>
                    <a:lnTo>
                      <a:pt x="38" y="218"/>
                    </a:lnTo>
                    <a:lnTo>
                      <a:pt x="39" y="213"/>
                    </a:lnTo>
                    <a:lnTo>
                      <a:pt x="39" y="208"/>
                    </a:lnTo>
                    <a:lnTo>
                      <a:pt x="38" y="203"/>
                    </a:lnTo>
                    <a:lnTo>
                      <a:pt x="37" y="200"/>
                    </a:lnTo>
                    <a:lnTo>
                      <a:pt x="34" y="198"/>
                    </a:lnTo>
                    <a:lnTo>
                      <a:pt x="32" y="196"/>
                    </a:lnTo>
                    <a:lnTo>
                      <a:pt x="23" y="195"/>
                    </a:lnTo>
                    <a:lnTo>
                      <a:pt x="21" y="193"/>
                    </a:lnTo>
                    <a:lnTo>
                      <a:pt x="18" y="189"/>
                    </a:lnTo>
                    <a:lnTo>
                      <a:pt x="17" y="184"/>
                    </a:lnTo>
                    <a:lnTo>
                      <a:pt x="16" y="179"/>
                    </a:lnTo>
                    <a:lnTo>
                      <a:pt x="14" y="176"/>
                    </a:lnTo>
                    <a:lnTo>
                      <a:pt x="13" y="176"/>
                    </a:lnTo>
                    <a:lnTo>
                      <a:pt x="11" y="178"/>
                    </a:lnTo>
                    <a:lnTo>
                      <a:pt x="11" y="179"/>
                    </a:lnTo>
                    <a:lnTo>
                      <a:pt x="11" y="180"/>
                    </a:lnTo>
                    <a:lnTo>
                      <a:pt x="9" y="183"/>
                    </a:lnTo>
                    <a:lnTo>
                      <a:pt x="7" y="184"/>
                    </a:lnTo>
                    <a:lnTo>
                      <a:pt x="3" y="184"/>
                    </a:lnTo>
                    <a:lnTo>
                      <a:pt x="2" y="183"/>
                    </a:lnTo>
                    <a:lnTo>
                      <a:pt x="1" y="180"/>
                    </a:lnTo>
                    <a:lnTo>
                      <a:pt x="0" y="178"/>
                    </a:lnTo>
                    <a:lnTo>
                      <a:pt x="0" y="17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6" name="Freeform 1760">
                <a:extLst>
                  <a:ext uri="{FF2B5EF4-FFF2-40B4-BE49-F238E27FC236}">
                    <a16:creationId xmlns:a16="http://schemas.microsoft.com/office/drawing/2014/main" id="{0F519036-568E-4098-4E50-99B71033D28B}"/>
                  </a:ext>
                </a:extLst>
              </p:cNvPr>
              <p:cNvSpPr>
                <a:spLocks/>
              </p:cNvSpPr>
              <p:nvPr/>
            </p:nvSpPr>
            <p:spPr bwMode="auto">
              <a:xfrm>
                <a:off x="4560888" y="2824163"/>
                <a:ext cx="320675" cy="431800"/>
              </a:xfrm>
              <a:custGeom>
                <a:avLst/>
                <a:gdLst/>
                <a:ahLst/>
                <a:cxnLst>
                  <a:cxn ang="0">
                    <a:pos x="5" y="153"/>
                  </a:cxn>
                  <a:cxn ang="0">
                    <a:pos x="5" y="91"/>
                  </a:cxn>
                  <a:cxn ang="0">
                    <a:pos x="7" y="75"/>
                  </a:cxn>
                  <a:cxn ang="0">
                    <a:pos x="9" y="45"/>
                  </a:cxn>
                  <a:cxn ang="0">
                    <a:pos x="18" y="57"/>
                  </a:cxn>
                  <a:cxn ang="0">
                    <a:pos x="36" y="58"/>
                  </a:cxn>
                  <a:cxn ang="0">
                    <a:pos x="41" y="67"/>
                  </a:cxn>
                  <a:cxn ang="0">
                    <a:pos x="48" y="67"/>
                  </a:cxn>
                  <a:cxn ang="0">
                    <a:pos x="51" y="57"/>
                  </a:cxn>
                  <a:cxn ang="0">
                    <a:pos x="54" y="45"/>
                  </a:cxn>
                  <a:cxn ang="0">
                    <a:pos x="68" y="32"/>
                  </a:cxn>
                  <a:cxn ang="0">
                    <a:pos x="77" y="43"/>
                  </a:cxn>
                  <a:cxn ang="0">
                    <a:pos x="74" y="57"/>
                  </a:cxn>
                  <a:cxn ang="0">
                    <a:pos x="85" y="53"/>
                  </a:cxn>
                  <a:cxn ang="0">
                    <a:pos x="88" y="55"/>
                  </a:cxn>
                  <a:cxn ang="0">
                    <a:pos x="87" y="46"/>
                  </a:cxn>
                  <a:cxn ang="0">
                    <a:pos x="84" y="36"/>
                  </a:cxn>
                  <a:cxn ang="0">
                    <a:pos x="87" y="12"/>
                  </a:cxn>
                  <a:cxn ang="0">
                    <a:pos x="108" y="9"/>
                  </a:cxn>
                  <a:cxn ang="0">
                    <a:pos x="114" y="9"/>
                  </a:cxn>
                  <a:cxn ang="0">
                    <a:pos x="129" y="0"/>
                  </a:cxn>
                  <a:cxn ang="0">
                    <a:pos x="146" y="9"/>
                  </a:cxn>
                  <a:cxn ang="0">
                    <a:pos x="160" y="41"/>
                  </a:cxn>
                  <a:cxn ang="0">
                    <a:pos x="150" y="42"/>
                  </a:cxn>
                  <a:cxn ang="0">
                    <a:pos x="129" y="55"/>
                  </a:cxn>
                  <a:cxn ang="0">
                    <a:pos x="161" y="50"/>
                  </a:cxn>
                  <a:cxn ang="0">
                    <a:pos x="151" y="63"/>
                  </a:cxn>
                  <a:cxn ang="0">
                    <a:pos x="159" y="62"/>
                  </a:cxn>
                  <a:cxn ang="0">
                    <a:pos x="174" y="68"/>
                  </a:cxn>
                  <a:cxn ang="0">
                    <a:pos x="195" y="67"/>
                  </a:cxn>
                  <a:cxn ang="0">
                    <a:pos x="201" y="87"/>
                  </a:cxn>
                  <a:cxn ang="0">
                    <a:pos x="182" y="113"/>
                  </a:cxn>
                  <a:cxn ang="0">
                    <a:pos x="182" y="106"/>
                  </a:cxn>
                  <a:cxn ang="0">
                    <a:pos x="174" y="114"/>
                  </a:cxn>
                  <a:cxn ang="0">
                    <a:pos x="166" y="111"/>
                  </a:cxn>
                  <a:cxn ang="0">
                    <a:pos x="167" y="107"/>
                  </a:cxn>
                  <a:cxn ang="0">
                    <a:pos x="164" y="98"/>
                  </a:cxn>
                  <a:cxn ang="0">
                    <a:pos x="154" y="117"/>
                  </a:cxn>
                  <a:cxn ang="0">
                    <a:pos x="152" y="145"/>
                  </a:cxn>
                  <a:cxn ang="0">
                    <a:pos x="143" y="144"/>
                  </a:cxn>
                  <a:cxn ang="0">
                    <a:pos x="140" y="154"/>
                  </a:cxn>
                  <a:cxn ang="0">
                    <a:pos x="131" y="172"/>
                  </a:cxn>
                  <a:cxn ang="0">
                    <a:pos x="110" y="168"/>
                  </a:cxn>
                  <a:cxn ang="0">
                    <a:pos x="123" y="179"/>
                  </a:cxn>
                  <a:cxn ang="0">
                    <a:pos x="108" y="191"/>
                  </a:cxn>
                  <a:cxn ang="0">
                    <a:pos x="111" y="198"/>
                  </a:cxn>
                  <a:cxn ang="0">
                    <a:pos x="110" y="216"/>
                  </a:cxn>
                  <a:cxn ang="0">
                    <a:pos x="113" y="222"/>
                  </a:cxn>
                  <a:cxn ang="0">
                    <a:pos x="108" y="229"/>
                  </a:cxn>
                  <a:cxn ang="0">
                    <a:pos x="100" y="242"/>
                  </a:cxn>
                  <a:cxn ang="0">
                    <a:pos x="110" y="255"/>
                  </a:cxn>
                  <a:cxn ang="0">
                    <a:pos x="111" y="266"/>
                  </a:cxn>
                  <a:cxn ang="0">
                    <a:pos x="106" y="264"/>
                  </a:cxn>
                  <a:cxn ang="0">
                    <a:pos x="95" y="272"/>
                  </a:cxn>
                  <a:cxn ang="0">
                    <a:pos x="53" y="264"/>
                  </a:cxn>
                  <a:cxn ang="0">
                    <a:pos x="37" y="252"/>
                  </a:cxn>
                  <a:cxn ang="0">
                    <a:pos x="38" y="218"/>
                  </a:cxn>
                  <a:cxn ang="0">
                    <a:pos x="34" y="198"/>
                  </a:cxn>
                  <a:cxn ang="0">
                    <a:pos x="17" y="184"/>
                  </a:cxn>
                  <a:cxn ang="0">
                    <a:pos x="11" y="179"/>
                  </a:cxn>
                  <a:cxn ang="0">
                    <a:pos x="2" y="183"/>
                  </a:cxn>
                </a:cxnLst>
                <a:rect l="0" t="0" r="r" b="b"/>
                <a:pathLst>
                  <a:path w="202" h="272">
                    <a:moveTo>
                      <a:pt x="0" y="176"/>
                    </a:moveTo>
                    <a:lnTo>
                      <a:pt x="2" y="170"/>
                    </a:lnTo>
                    <a:lnTo>
                      <a:pt x="3" y="164"/>
                    </a:lnTo>
                    <a:lnTo>
                      <a:pt x="5" y="158"/>
                    </a:lnTo>
                    <a:lnTo>
                      <a:pt x="5" y="153"/>
                    </a:lnTo>
                    <a:lnTo>
                      <a:pt x="5" y="140"/>
                    </a:lnTo>
                    <a:lnTo>
                      <a:pt x="2" y="129"/>
                    </a:lnTo>
                    <a:lnTo>
                      <a:pt x="1" y="121"/>
                    </a:lnTo>
                    <a:lnTo>
                      <a:pt x="1" y="112"/>
                    </a:lnTo>
                    <a:lnTo>
                      <a:pt x="5" y="91"/>
                    </a:lnTo>
                    <a:lnTo>
                      <a:pt x="5" y="85"/>
                    </a:lnTo>
                    <a:lnTo>
                      <a:pt x="5" y="82"/>
                    </a:lnTo>
                    <a:lnTo>
                      <a:pt x="6" y="80"/>
                    </a:lnTo>
                    <a:lnTo>
                      <a:pt x="6" y="77"/>
                    </a:lnTo>
                    <a:lnTo>
                      <a:pt x="7" y="75"/>
                    </a:lnTo>
                    <a:lnTo>
                      <a:pt x="5" y="72"/>
                    </a:lnTo>
                    <a:lnTo>
                      <a:pt x="3" y="70"/>
                    </a:lnTo>
                    <a:lnTo>
                      <a:pt x="5" y="68"/>
                    </a:lnTo>
                    <a:lnTo>
                      <a:pt x="9" y="46"/>
                    </a:lnTo>
                    <a:lnTo>
                      <a:pt x="9" y="45"/>
                    </a:lnTo>
                    <a:lnTo>
                      <a:pt x="11" y="45"/>
                    </a:lnTo>
                    <a:lnTo>
                      <a:pt x="13" y="45"/>
                    </a:lnTo>
                    <a:lnTo>
                      <a:pt x="13" y="51"/>
                    </a:lnTo>
                    <a:lnTo>
                      <a:pt x="17" y="53"/>
                    </a:lnTo>
                    <a:lnTo>
                      <a:pt x="18" y="57"/>
                    </a:lnTo>
                    <a:lnTo>
                      <a:pt x="28" y="56"/>
                    </a:lnTo>
                    <a:lnTo>
                      <a:pt x="31" y="60"/>
                    </a:lnTo>
                    <a:lnTo>
                      <a:pt x="32" y="61"/>
                    </a:lnTo>
                    <a:lnTo>
                      <a:pt x="33" y="60"/>
                    </a:lnTo>
                    <a:lnTo>
                      <a:pt x="36" y="58"/>
                    </a:lnTo>
                    <a:lnTo>
                      <a:pt x="37" y="58"/>
                    </a:lnTo>
                    <a:lnTo>
                      <a:pt x="38" y="58"/>
                    </a:lnTo>
                    <a:lnTo>
                      <a:pt x="39" y="60"/>
                    </a:lnTo>
                    <a:lnTo>
                      <a:pt x="41" y="66"/>
                    </a:lnTo>
                    <a:lnTo>
                      <a:pt x="41" y="67"/>
                    </a:lnTo>
                    <a:lnTo>
                      <a:pt x="43" y="68"/>
                    </a:lnTo>
                    <a:lnTo>
                      <a:pt x="44" y="70"/>
                    </a:lnTo>
                    <a:lnTo>
                      <a:pt x="46" y="70"/>
                    </a:lnTo>
                    <a:lnTo>
                      <a:pt x="48" y="68"/>
                    </a:lnTo>
                    <a:lnTo>
                      <a:pt x="48" y="67"/>
                    </a:lnTo>
                    <a:lnTo>
                      <a:pt x="49" y="63"/>
                    </a:lnTo>
                    <a:lnTo>
                      <a:pt x="51" y="62"/>
                    </a:lnTo>
                    <a:lnTo>
                      <a:pt x="53" y="61"/>
                    </a:lnTo>
                    <a:lnTo>
                      <a:pt x="53" y="58"/>
                    </a:lnTo>
                    <a:lnTo>
                      <a:pt x="51" y="57"/>
                    </a:lnTo>
                    <a:lnTo>
                      <a:pt x="48" y="56"/>
                    </a:lnTo>
                    <a:lnTo>
                      <a:pt x="47" y="53"/>
                    </a:lnTo>
                    <a:lnTo>
                      <a:pt x="47" y="52"/>
                    </a:lnTo>
                    <a:lnTo>
                      <a:pt x="51" y="50"/>
                    </a:lnTo>
                    <a:lnTo>
                      <a:pt x="54" y="45"/>
                    </a:lnTo>
                    <a:lnTo>
                      <a:pt x="58" y="43"/>
                    </a:lnTo>
                    <a:lnTo>
                      <a:pt x="58" y="40"/>
                    </a:lnTo>
                    <a:lnTo>
                      <a:pt x="63" y="32"/>
                    </a:lnTo>
                    <a:lnTo>
                      <a:pt x="67" y="31"/>
                    </a:lnTo>
                    <a:lnTo>
                      <a:pt x="68" y="32"/>
                    </a:lnTo>
                    <a:lnTo>
                      <a:pt x="72" y="32"/>
                    </a:lnTo>
                    <a:lnTo>
                      <a:pt x="73" y="32"/>
                    </a:lnTo>
                    <a:lnTo>
                      <a:pt x="75" y="34"/>
                    </a:lnTo>
                    <a:lnTo>
                      <a:pt x="78" y="41"/>
                    </a:lnTo>
                    <a:lnTo>
                      <a:pt x="77" y="43"/>
                    </a:lnTo>
                    <a:lnTo>
                      <a:pt x="74" y="47"/>
                    </a:lnTo>
                    <a:lnTo>
                      <a:pt x="72" y="51"/>
                    </a:lnTo>
                    <a:lnTo>
                      <a:pt x="72" y="55"/>
                    </a:lnTo>
                    <a:lnTo>
                      <a:pt x="72" y="56"/>
                    </a:lnTo>
                    <a:lnTo>
                      <a:pt x="74" y="57"/>
                    </a:lnTo>
                    <a:lnTo>
                      <a:pt x="77" y="56"/>
                    </a:lnTo>
                    <a:lnTo>
                      <a:pt x="77" y="56"/>
                    </a:lnTo>
                    <a:lnTo>
                      <a:pt x="78" y="52"/>
                    </a:lnTo>
                    <a:lnTo>
                      <a:pt x="84" y="52"/>
                    </a:lnTo>
                    <a:lnTo>
                      <a:pt x="85" y="53"/>
                    </a:lnTo>
                    <a:lnTo>
                      <a:pt x="87" y="55"/>
                    </a:lnTo>
                    <a:lnTo>
                      <a:pt x="84" y="58"/>
                    </a:lnTo>
                    <a:lnTo>
                      <a:pt x="84" y="60"/>
                    </a:lnTo>
                    <a:lnTo>
                      <a:pt x="88" y="61"/>
                    </a:lnTo>
                    <a:lnTo>
                      <a:pt x="88" y="55"/>
                    </a:lnTo>
                    <a:lnTo>
                      <a:pt x="89" y="53"/>
                    </a:lnTo>
                    <a:lnTo>
                      <a:pt x="89" y="52"/>
                    </a:lnTo>
                    <a:lnTo>
                      <a:pt x="89" y="48"/>
                    </a:lnTo>
                    <a:lnTo>
                      <a:pt x="88" y="47"/>
                    </a:lnTo>
                    <a:lnTo>
                      <a:pt x="87" y="46"/>
                    </a:lnTo>
                    <a:lnTo>
                      <a:pt x="82" y="47"/>
                    </a:lnTo>
                    <a:lnTo>
                      <a:pt x="82" y="46"/>
                    </a:lnTo>
                    <a:lnTo>
                      <a:pt x="82" y="43"/>
                    </a:lnTo>
                    <a:lnTo>
                      <a:pt x="84" y="41"/>
                    </a:lnTo>
                    <a:lnTo>
                      <a:pt x="84" y="36"/>
                    </a:lnTo>
                    <a:lnTo>
                      <a:pt x="82" y="32"/>
                    </a:lnTo>
                    <a:lnTo>
                      <a:pt x="80" y="30"/>
                    </a:lnTo>
                    <a:lnTo>
                      <a:pt x="82" y="24"/>
                    </a:lnTo>
                    <a:lnTo>
                      <a:pt x="83" y="17"/>
                    </a:lnTo>
                    <a:lnTo>
                      <a:pt x="87" y="12"/>
                    </a:lnTo>
                    <a:lnTo>
                      <a:pt x="89" y="10"/>
                    </a:lnTo>
                    <a:lnTo>
                      <a:pt x="93" y="9"/>
                    </a:lnTo>
                    <a:lnTo>
                      <a:pt x="94" y="7"/>
                    </a:lnTo>
                    <a:lnTo>
                      <a:pt x="100" y="7"/>
                    </a:lnTo>
                    <a:lnTo>
                      <a:pt x="108" y="9"/>
                    </a:lnTo>
                    <a:lnTo>
                      <a:pt x="109" y="10"/>
                    </a:lnTo>
                    <a:lnTo>
                      <a:pt x="109" y="15"/>
                    </a:lnTo>
                    <a:lnTo>
                      <a:pt x="110" y="15"/>
                    </a:lnTo>
                    <a:lnTo>
                      <a:pt x="111" y="15"/>
                    </a:lnTo>
                    <a:lnTo>
                      <a:pt x="114" y="9"/>
                    </a:lnTo>
                    <a:lnTo>
                      <a:pt x="115" y="7"/>
                    </a:lnTo>
                    <a:lnTo>
                      <a:pt x="118" y="5"/>
                    </a:lnTo>
                    <a:lnTo>
                      <a:pt x="121" y="4"/>
                    </a:lnTo>
                    <a:lnTo>
                      <a:pt x="126" y="2"/>
                    </a:lnTo>
                    <a:lnTo>
                      <a:pt x="129" y="0"/>
                    </a:lnTo>
                    <a:lnTo>
                      <a:pt x="139" y="1"/>
                    </a:lnTo>
                    <a:lnTo>
                      <a:pt x="141" y="4"/>
                    </a:lnTo>
                    <a:lnTo>
                      <a:pt x="143" y="4"/>
                    </a:lnTo>
                    <a:lnTo>
                      <a:pt x="144" y="5"/>
                    </a:lnTo>
                    <a:lnTo>
                      <a:pt x="146" y="9"/>
                    </a:lnTo>
                    <a:lnTo>
                      <a:pt x="150" y="10"/>
                    </a:lnTo>
                    <a:lnTo>
                      <a:pt x="152" y="10"/>
                    </a:lnTo>
                    <a:lnTo>
                      <a:pt x="152" y="11"/>
                    </a:lnTo>
                    <a:lnTo>
                      <a:pt x="159" y="16"/>
                    </a:lnTo>
                    <a:lnTo>
                      <a:pt x="160" y="41"/>
                    </a:lnTo>
                    <a:lnTo>
                      <a:pt x="159" y="42"/>
                    </a:lnTo>
                    <a:lnTo>
                      <a:pt x="157" y="43"/>
                    </a:lnTo>
                    <a:lnTo>
                      <a:pt x="156" y="41"/>
                    </a:lnTo>
                    <a:lnTo>
                      <a:pt x="152" y="41"/>
                    </a:lnTo>
                    <a:lnTo>
                      <a:pt x="150" y="42"/>
                    </a:lnTo>
                    <a:lnTo>
                      <a:pt x="143" y="46"/>
                    </a:lnTo>
                    <a:lnTo>
                      <a:pt x="136" y="47"/>
                    </a:lnTo>
                    <a:lnTo>
                      <a:pt x="131" y="47"/>
                    </a:lnTo>
                    <a:lnTo>
                      <a:pt x="129" y="51"/>
                    </a:lnTo>
                    <a:lnTo>
                      <a:pt x="129" y="55"/>
                    </a:lnTo>
                    <a:lnTo>
                      <a:pt x="149" y="45"/>
                    </a:lnTo>
                    <a:lnTo>
                      <a:pt x="150" y="46"/>
                    </a:lnTo>
                    <a:lnTo>
                      <a:pt x="151" y="46"/>
                    </a:lnTo>
                    <a:lnTo>
                      <a:pt x="154" y="46"/>
                    </a:lnTo>
                    <a:lnTo>
                      <a:pt x="161" y="50"/>
                    </a:lnTo>
                    <a:lnTo>
                      <a:pt x="160" y="53"/>
                    </a:lnTo>
                    <a:lnTo>
                      <a:pt x="159" y="56"/>
                    </a:lnTo>
                    <a:lnTo>
                      <a:pt x="156" y="58"/>
                    </a:lnTo>
                    <a:lnTo>
                      <a:pt x="152" y="61"/>
                    </a:lnTo>
                    <a:lnTo>
                      <a:pt x="151" y="63"/>
                    </a:lnTo>
                    <a:lnTo>
                      <a:pt x="151" y="67"/>
                    </a:lnTo>
                    <a:lnTo>
                      <a:pt x="152" y="68"/>
                    </a:lnTo>
                    <a:lnTo>
                      <a:pt x="152" y="68"/>
                    </a:lnTo>
                    <a:lnTo>
                      <a:pt x="156" y="63"/>
                    </a:lnTo>
                    <a:lnTo>
                      <a:pt x="159" y="62"/>
                    </a:lnTo>
                    <a:lnTo>
                      <a:pt x="160" y="61"/>
                    </a:lnTo>
                    <a:lnTo>
                      <a:pt x="160" y="62"/>
                    </a:lnTo>
                    <a:lnTo>
                      <a:pt x="162" y="66"/>
                    </a:lnTo>
                    <a:lnTo>
                      <a:pt x="164" y="66"/>
                    </a:lnTo>
                    <a:lnTo>
                      <a:pt x="174" y="68"/>
                    </a:lnTo>
                    <a:lnTo>
                      <a:pt x="177" y="68"/>
                    </a:lnTo>
                    <a:lnTo>
                      <a:pt x="181" y="68"/>
                    </a:lnTo>
                    <a:lnTo>
                      <a:pt x="190" y="66"/>
                    </a:lnTo>
                    <a:lnTo>
                      <a:pt x="194" y="66"/>
                    </a:lnTo>
                    <a:lnTo>
                      <a:pt x="195" y="67"/>
                    </a:lnTo>
                    <a:lnTo>
                      <a:pt x="195" y="67"/>
                    </a:lnTo>
                    <a:lnTo>
                      <a:pt x="196" y="68"/>
                    </a:lnTo>
                    <a:lnTo>
                      <a:pt x="201" y="75"/>
                    </a:lnTo>
                    <a:lnTo>
                      <a:pt x="202" y="77"/>
                    </a:lnTo>
                    <a:lnTo>
                      <a:pt x="201" y="87"/>
                    </a:lnTo>
                    <a:lnTo>
                      <a:pt x="194" y="96"/>
                    </a:lnTo>
                    <a:lnTo>
                      <a:pt x="190" y="103"/>
                    </a:lnTo>
                    <a:lnTo>
                      <a:pt x="186" y="109"/>
                    </a:lnTo>
                    <a:lnTo>
                      <a:pt x="185" y="113"/>
                    </a:lnTo>
                    <a:lnTo>
                      <a:pt x="182" y="113"/>
                    </a:lnTo>
                    <a:lnTo>
                      <a:pt x="180" y="109"/>
                    </a:lnTo>
                    <a:lnTo>
                      <a:pt x="180" y="109"/>
                    </a:lnTo>
                    <a:lnTo>
                      <a:pt x="182" y="108"/>
                    </a:lnTo>
                    <a:lnTo>
                      <a:pt x="182" y="107"/>
                    </a:lnTo>
                    <a:lnTo>
                      <a:pt x="182" y="106"/>
                    </a:lnTo>
                    <a:lnTo>
                      <a:pt x="181" y="104"/>
                    </a:lnTo>
                    <a:lnTo>
                      <a:pt x="180" y="103"/>
                    </a:lnTo>
                    <a:lnTo>
                      <a:pt x="179" y="104"/>
                    </a:lnTo>
                    <a:lnTo>
                      <a:pt x="175" y="111"/>
                    </a:lnTo>
                    <a:lnTo>
                      <a:pt x="174" y="114"/>
                    </a:lnTo>
                    <a:lnTo>
                      <a:pt x="172" y="114"/>
                    </a:lnTo>
                    <a:lnTo>
                      <a:pt x="172" y="113"/>
                    </a:lnTo>
                    <a:lnTo>
                      <a:pt x="171" y="112"/>
                    </a:lnTo>
                    <a:lnTo>
                      <a:pt x="167" y="109"/>
                    </a:lnTo>
                    <a:lnTo>
                      <a:pt x="166" y="111"/>
                    </a:lnTo>
                    <a:lnTo>
                      <a:pt x="164" y="111"/>
                    </a:lnTo>
                    <a:lnTo>
                      <a:pt x="164" y="107"/>
                    </a:lnTo>
                    <a:lnTo>
                      <a:pt x="164" y="106"/>
                    </a:lnTo>
                    <a:lnTo>
                      <a:pt x="165" y="106"/>
                    </a:lnTo>
                    <a:lnTo>
                      <a:pt x="167" y="107"/>
                    </a:lnTo>
                    <a:lnTo>
                      <a:pt x="169" y="107"/>
                    </a:lnTo>
                    <a:lnTo>
                      <a:pt x="169" y="106"/>
                    </a:lnTo>
                    <a:lnTo>
                      <a:pt x="171" y="98"/>
                    </a:lnTo>
                    <a:lnTo>
                      <a:pt x="166" y="96"/>
                    </a:lnTo>
                    <a:lnTo>
                      <a:pt x="164" y="98"/>
                    </a:lnTo>
                    <a:lnTo>
                      <a:pt x="160" y="103"/>
                    </a:lnTo>
                    <a:lnTo>
                      <a:pt x="159" y="104"/>
                    </a:lnTo>
                    <a:lnTo>
                      <a:pt x="157" y="104"/>
                    </a:lnTo>
                    <a:lnTo>
                      <a:pt x="154" y="112"/>
                    </a:lnTo>
                    <a:lnTo>
                      <a:pt x="154" y="117"/>
                    </a:lnTo>
                    <a:lnTo>
                      <a:pt x="155" y="129"/>
                    </a:lnTo>
                    <a:lnTo>
                      <a:pt x="156" y="134"/>
                    </a:lnTo>
                    <a:lnTo>
                      <a:pt x="155" y="131"/>
                    </a:lnTo>
                    <a:lnTo>
                      <a:pt x="155" y="139"/>
                    </a:lnTo>
                    <a:lnTo>
                      <a:pt x="152" y="145"/>
                    </a:lnTo>
                    <a:lnTo>
                      <a:pt x="149" y="148"/>
                    </a:lnTo>
                    <a:lnTo>
                      <a:pt x="148" y="149"/>
                    </a:lnTo>
                    <a:lnTo>
                      <a:pt x="146" y="148"/>
                    </a:lnTo>
                    <a:lnTo>
                      <a:pt x="144" y="145"/>
                    </a:lnTo>
                    <a:lnTo>
                      <a:pt x="143" y="144"/>
                    </a:lnTo>
                    <a:lnTo>
                      <a:pt x="133" y="145"/>
                    </a:lnTo>
                    <a:lnTo>
                      <a:pt x="129" y="147"/>
                    </a:lnTo>
                    <a:lnTo>
                      <a:pt x="129" y="149"/>
                    </a:lnTo>
                    <a:lnTo>
                      <a:pt x="130" y="152"/>
                    </a:lnTo>
                    <a:lnTo>
                      <a:pt x="140" y="154"/>
                    </a:lnTo>
                    <a:lnTo>
                      <a:pt x="140" y="163"/>
                    </a:lnTo>
                    <a:lnTo>
                      <a:pt x="138" y="167"/>
                    </a:lnTo>
                    <a:lnTo>
                      <a:pt x="138" y="168"/>
                    </a:lnTo>
                    <a:lnTo>
                      <a:pt x="133" y="170"/>
                    </a:lnTo>
                    <a:lnTo>
                      <a:pt x="131" y="172"/>
                    </a:lnTo>
                    <a:lnTo>
                      <a:pt x="126" y="172"/>
                    </a:lnTo>
                    <a:lnTo>
                      <a:pt x="121" y="170"/>
                    </a:lnTo>
                    <a:lnTo>
                      <a:pt x="111" y="167"/>
                    </a:lnTo>
                    <a:lnTo>
                      <a:pt x="110" y="168"/>
                    </a:lnTo>
                    <a:lnTo>
                      <a:pt x="110" y="168"/>
                    </a:lnTo>
                    <a:lnTo>
                      <a:pt x="113" y="170"/>
                    </a:lnTo>
                    <a:lnTo>
                      <a:pt x="115" y="172"/>
                    </a:lnTo>
                    <a:lnTo>
                      <a:pt x="119" y="176"/>
                    </a:lnTo>
                    <a:lnTo>
                      <a:pt x="120" y="178"/>
                    </a:lnTo>
                    <a:lnTo>
                      <a:pt x="123" y="179"/>
                    </a:lnTo>
                    <a:lnTo>
                      <a:pt x="123" y="183"/>
                    </a:lnTo>
                    <a:lnTo>
                      <a:pt x="121" y="186"/>
                    </a:lnTo>
                    <a:lnTo>
                      <a:pt x="121" y="189"/>
                    </a:lnTo>
                    <a:lnTo>
                      <a:pt x="119" y="190"/>
                    </a:lnTo>
                    <a:lnTo>
                      <a:pt x="108" y="191"/>
                    </a:lnTo>
                    <a:lnTo>
                      <a:pt x="105" y="193"/>
                    </a:lnTo>
                    <a:lnTo>
                      <a:pt x="105" y="193"/>
                    </a:lnTo>
                    <a:lnTo>
                      <a:pt x="110" y="195"/>
                    </a:lnTo>
                    <a:lnTo>
                      <a:pt x="111" y="195"/>
                    </a:lnTo>
                    <a:lnTo>
                      <a:pt x="111" y="198"/>
                    </a:lnTo>
                    <a:lnTo>
                      <a:pt x="109" y="200"/>
                    </a:lnTo>
                    <a:lnTo>
                      <a:pt x="106" y="209"/>
                    </a:lnTo>
                    <a:lnTo>
                      <a:pt x="109" y="211"/>
                    </a:lnTo>
                    <a:lnTo>
                      <a:pt x="110" y="215"/>
                    </a:lnTo>
                    <a:lnTo>
                      <a:pt x="110" y="216"/>
                    </a:lnTo>
                    <a:lnTo>
                      <a:pt x="103" y="220"/>
                    </a:lnTo>
                    <a:lnTo>
                      <a:pt x="103" y="224"/>
                    </a:lnTo>
                    <a:lnTo>
                      <a:pt x="111" y="220"/>
                    </a:lnTo>
                    <a:lnTo>
                      <a:pt x="113" y="221"/>
                    </a:lnTo>
                    <a:lnTo>
                      <a:pt x="113" y="222"/>
                    </a:lnTo>
                    <a:lnTo>
                      <a:pt x="113" y="227"/>
                    </a:lnTo>
                    <a:lnTo>
                      <a:pt x="111" y="230"/>
                    </a:lnTo>
                    <a:lnTo>
                      <a:pt x="110" y="230"/>
                    </a:lnTo>
                    <a:lnTo>
                      <a:pt x="109" y="231"/>
                    </a:lnTo>
                    <a:lnTo>
                      <a:pt x="108" y="229"/>
                    </a:lnTo>
                    <a:lnTo>
                      <a:pt x="99" y="234"/>
                    </a:lnTo>
                    <a:lnTo>
                      <a:pt x="98" y="237"/>
                    </a:lnTo>
                    <a:lnTo>
                      <a:pt x="100" y="240"/>
                    </a:lnTo>
                    <a:lnTo>
                      <a:pt x="100" y="241"/>
                    </a:lnTo>
                    <a:lnTo>
                      <a:pt x="100" y="242"/>
                    </a:lnTo>
                    <a:lnTo>
                      <a:pt x="93" y="247"/>
                    </a:lnTo>
                    <a:lnTo>
                      <a:pt x="93" y="249"/>
                    </a:lnTo>
                    <a:lnTo>
                      <a:pt x="94" y="251"/>
                    </a:lnTo>
                    <a:lnTo>
                      <a:pt x="104" y="250"/>
                    </a:lnTo>
                    <a:lnTo>
                      <a:pt x="110" y="255"/>
                    </a:lnTo>
                    <a:lnTo>
                      <a:pt x="115" y="259"/>
                    </a:lnTo>
                    <a:lnTo>
                      <a:pt x="116" y="262"/>
                    </a:lnTo>
                    <a:lnTo>
                      <a:pt x="115" y="265"/>
                    </a:lnTo>
                    <a:lnTo>
                      <a:pt x="111" y="265"/>
                    </a:lnTo>
                    <a:lnTo>
                      <a:pt x="111" y="266"/>
                    </a:lnTo>
                    <a:lnTo>
                      <a:pt x="113" y="270"/>
                    </a:lnTo>
                    <a:lnTo>
                      <a:pt x="114" y="271"/>
                    </a:lnTo>
                    <a:lnTo>
                      <a:pt x="113" y="272"/>
                    </a:lnTo>
                    <a:lnTo>
                      <a:pt x="110" y="272"/>
                    </a:lnTo>
                    <a:lnTo>
                      <a:pt x="106" y="264"/>
                    </a:lnTo>
                    <a:lnTo>
                      <a:pt x="104" y="261"/>
                    </a:lnTo>
                    <a:lnTo>
                      <a:pt x="103" y="262"/>
                    </a:lnTo>
                    <a:lnTo>
                      <a:pt x="102" y="265"/>
                    </a:lnTo>
                    <a:lnTo>
                      <a:pt x="95" y="271"/>
                    </a:lnTo>
                    <a:lnTo>
                      <a:pt x="95" y="272"/>
                    </a:lnTo>
                    <a:lnTo>
                      <a:pt x="84" y="268"/>
                    </a:lnTo>
                    <a:lnTo>
                      <a:pt x="72" y="265"/>
                    </a:lnTo>
                    <a:lnTo>
                      <a:pt x="69" y="266"/>
                    </a:lnTo>
                    <a:lnTo>
                      <a:pt x="63" y="267"/>
                    </a:lnTo>
                    <a:lnTo>
                      <a:pt x="53" y="264"/>
                    </a:lnTo>
                    <a:lnTo>
                      <a:pt x="49" y="264"/>
                    </a:lnTo>
                    <a:lnTo>
                      <a:pt x="46" y="265"/>
                    </a:lnTo>
                    <a:lnTo>
                      <a:pt x="34" y="268"/>
                    </a:lnTo>
                    <a:lnTo>
                      <a:pt x="38" y="256"/>
                    </a:lnTo>
                    <a:lnTo>
                      <a:pt x="37" y="252"/>
                    </a:lnTo>
                    <a:lnTo>
                      <a:pt x="36" y="245"/>
                    </a:lnTo>
                    <a:lnTo>
                      <a:pt x="38" y="239"/>
                    </a:lnTo>
                    <a:lnTo>
                      <a:pt x="39" y="232"/>
                    </a:lnTo>
                    <a:lnTo>
                      <a:pt x="39" y="225"/>
                    </a:lnTo>
                    <a:lnTo>
                      <a:pt x="38" y="218"/>
                    </a:lnTo>
                    <a:lnTo>
                      <a:pt x="39" y="213"/>
                    </a:lnTo>
                    <a:lnTo>
                      <a:pt x="39" y="208"/>
                    </a:lnTo>
                    <a:lnTo>
                      <a:pt x="38" y="203"/>
                    </a:lnTo>
                    <a:lnTo>
                      <a:pt x="37" y="200"/>
                    </a:lnTo>
                    <a:lnTo>
                      <a:pt x="34" y="198"/>
                    </a:lnTo>
                    <a:lnTo>
                      <a:pt x="32" y="196"/>
                    </a:lnTo>
                    <a:lnTo>
                      <a:pt x="23" y="195"/>
                    </a:lnTo>
                    <a:lnTo>
                      <a:pt x="21" y="193"/>
                    </a:lnTo>
                    <a:lnTo>
                      <a:pt x="18" y="189"/>
                    </a:lnTo>
                    <a:lnTo>
                      <a:pt x="17" y="184"/>
                    </a:lnTo>
                    <a:lnTo>
                      <a:pt x="16" y="179"/>
                    </a:lnTo>
                    <a:lnTo>
                      <a:pt x="14" y="176"/>
                    </a:lnTo>
                    <a:lnTo>
                      <a:pt x="13" y="176"/>
                    </a:lnTo>
                    <a:lnTo>
                      <a:pt x="11" y="178"/>
                    </a:lnTo>
                    <a:lnTo>
                      <a:pt x="11" y="179"/>
                    </a:lnTo>
                    <a:lnTo>
                      <a:pt x="11" y="180"/>
                    </a:lnTo>
                    <a:lnTo>
                      <a:pt x="9" y="183"/>
                    </a:lnTo>
                    <a:lnTo>
                      <a:pt x="7" y="184"/>
                    </a:lnTo>
                    <a:lnTo>
                      <a:pt x="3" y="184"/>
                    </a:lnTo>
                    <a:lnTo>
                      <a:pt x="2" y="183"/>
                    </a:lnTo>
                    <a:lnTo>
                      <a:pt x="1" y="180"/>
                    </a:lnTo>
                    <a:lnTo>
                      <a:pt x="0" y="178"/>
                    </a:lnTo>
                    <a:lnTo>
                      <a:pt x="0" y="17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7" name="Freeform 1761">
                <a:extLst>
                  <a:ext uri="{FF2B5EF4-FFF2-40B4-BE49-F238E27FC236}">
                    <a16:creationId xmlns:a16="http://schemas.microsoft.com/office/drawing/2014/main" id="{29EE49F5-B8F7-078F-D276-26B315198669}"/>
                  </a:ext>
                </a:extLst>
              </p:cNvPr>
              <p:cNvSpPr>
                <a:spLocks/>
              </p:cNvSpPr>
              <p:nvPr/>
            </p:nvSpPr>
            <p:spPr bwMode="auto">
              <a:xfrm>
                <a:off x="4560888" y="2824163"/>
                <a:ext cx="320675" cy="431800"/>
              </a:xfrm>
              <a:custGeom>
                <a:avLst/>
                <a:gdLst/>
                <a:ahLst/>
                <a:cxnLst>
                  <a:cxn ang="0">
                    <a:pos x="5" y="153"/>
                  </a:cxn>
                  <a:cxn ang="0">
                    <a:pos x="5" y="91"/>
                  </a:cxn>
                  <a:cxn ang="0">
                    <a:pos x="7" y="75"/>
                  </a:cxn>
                  <a:cxn ang="0">
                    <a:pos x="9" y="45"/>
                  </a:cxn>
                  <a:cxn ang="0">
                    <a:pos x="18" y="57"/>
                  </a:cxn>
                  <a:cxn ang="0">
                    <a:pos x="36" y="58"/>
                  </a:cxn>
                  <a:cxn ang="0">
                    <a:pos x="41" y="67"/>
                  </a:cxn>
                  <a:cxn ang="0">
                    <a:pos x="48" y="67"/>
                  </a:cxn>
                  <a:cxn ang="0">
                    <a:pos x="51" y="57"/>
                  </a:cxn>
                  <a:cxn ang="0">
                    <a:pos x="54" y="45"/>
                  </a:cxn>
                  <a:cxn ang="0">
                    <a:pos x="68" y="32"/>
                  </a:cxn>
                  <a:cxn ang="0">
                    <a:pos x="77" y="43"/>
                  </a:cxn>
                  <a:cxn ang="0">
                    <a:pos x="74" y="57"/>
                  </a:cxn>
                  <a:cxn ang="0">
                    <a:pos x="85" y="53"/>
                  </a:cxn>
                  <a:cxn ang="0">
                    <a:pos x="88" y="55"/>
                  </a:cxn>
                  <a:cxn ang="0">
                    <a:pos x="87" y="46"/>
                  </a:cxn>
                  <a:cxn ang="0">
                    <a:pos x="84" y="36"/>
                  </a:cxn>
                  <a:cxn ang="0">
                    <a:pos x="87" y="12"/>
                  </a:cxn>
                  <a:cxn ang="0">
                    <a:pos x="108" y="9"/>
                  </a:cxn>
                  <a:cxn ang="0">
                    <a:pos x="114" y="9"/>
                  </a:cxn>
                  <a:cxn ang="0">
                    <a:pos x="129" y="0"/>
                  </a:cxn>
                  <a:cxn ang="0">
                    <a:pos x="146" y="9"/>
                  </a:cxn>
                  <a:cxn ang="0">
                    <a:pos x="160" y="41"/>
                  </a:cxn>
                  <a:cxn ang="0">
                    <a:pos x="150" y="42"/>
                  </a:cxn>
                  <a:cxn ang="0">
                    <a:pos x="129" y="55"/>
                  </a:cxn>
                  <a:cxn ang="0">
                    <a:pos x="161" y="50"/>
                  </a:cxn>
                  <a:cxn ang="0">
                    <a:pos x="151" y="63"/>
                  </a:cxn>
                  <a:cxn ang="0">
                    <a:pos x="159" y="62"/>
                  </a:cxn>
                  <a:cxn ang="0">
                    <a:pos x="174" y="68"/>
                  </a:cxn>
                  <a:cxn ang="0">
                    <a:pos x="195" y="67"/>
                  </a:cxn>
                  <a:cxn ang="0">
                    <a:pos x="201" y="87"/>
                  </a:cxn>
                  <a:cxn ang="0">
                    <a:pos x="182" y="113"/>
                  </a:cxn>
                  <a:cxn ang="0">
                    <a:pos x="182" y="106"/>
                  </a:cxn>
                  <a:cxn ang="0">
                    <a:pos x="174" y="114"/>
                  </a:cxn>
                  <a:cxn ang="0">
                    <a:pos x="166" y="111"/>
                  </a:cxn>
                  <a:cxn ang="0">
                    <a:pos x="167" y="107"/>
                  </a:cxn>
                  <a:cxn ang="0">
                    <a:pos x="164" y="98"/>
                  </a:cxn>
                  <a:cxn ang="0">
                    <a:pos x="154" y="117"/>
                  </a:cxn>
                  <a:cxn ang="0">
                    <a:pos x="152" y="145"/>
                  </a:cxn>
                  <a:cxn ang="0">
                    <a:pos x="143" y="144"/>
                  </a:cxn>
                  <a:cxn ang="0">
                    <a:pos x="140" y="154"/>
                  </a:cxn>
                  <a:cxn ang="0">
                    <a:pos x="131" y="172"/>
                  </a:cxn>
                  <a:cxn ang="0">
                    <a:pos x="110" y="168"/>
                  </a:cxn>
                  <a:cxn ang="0">
                    <a:pos x="123" y="179"/>
                  </a:cxn>
                  <a:cxn ang="0">
                    <a:pos x="108" y="191"/>
                  </a:cxn>
                  <a:cxn ang="0">
                    <a:pos x="111" y="198"/>
                  </a:cxn>
                  <a:cxn ang="0">
                    <a:pos x="110" y="216"/>
                  </a:cxn>
                  <a:cxn ang="0">
                    <a:pos x="113" y="222"/>
                  </a:cxn>
                  <a:cxn ang="0">
                    <a:pos x="108" y="229"/>
                  </a:cxn>
                  <a:cxn ang="0">
                    <a:pos x="100" y="242"/>
                  </a:cxn>
                  <a:cxn ang="0">
                    <a:pos x="110" y="255"/>
                  </a:cxn>
                  <a:cxn ang="0">
                    <a:pos x="111" y="266"/>
                  </a:cxn>
                  <a:cxn ang="0">
                    <a:pos x="106" y="264"/>
                  </a:cxn>
                  <a:cxn ang="0">
                    <a:pos x="95" y="272"/>
                  </a:cxn>
                  <a:cxn ang="0">
                    <a:pos x="53" y="264"/>
                  </a:cxn>
                  <a:cxn ang="0">
                    <a:pos x="37" y="252"/>
                  </a:cxn>
                  <a:cxn ang="0">
                    <a:pos x="38" y="218"/>
                  </a:cxn>
                  <a:cxn ang="0">
                    <a:pos x="34" y="198"/>
                  </a:cxn>
                  <a:cxn ang="0">
                    <a:pos x="17" y="184"/>
                  </a:cxn>
                  <a:cxn ang="0">
                    <a:pos x="11" y="179"/>
                  </a:cxn>
                  <a:cxn ang="0">
                    <a:pos x="2" y="183"/>
                  </a:cxn>
                </a:cxnLst>
                <a:rect l="0" t="0" r="r" b="b"/>
                <a:pathLst>
                  <a:path w="202" h="272">
                    <a:moveTo>
                      <a:pt x="0" y="176"/>
                    </a:moveTo>
                    <a:lnTo>
                      <a:pt x="2" y="170"/>
                    </a:lnTo>
                    <a:lnTo>
                      <a:pt x="3" y="164"/>
                    </a:lnTo>
                    <a:lnTo>
                      <a:pt x="5" y="158"/>
                    </a:lnTo>
                    <a:lnTo>
                      <a:pt x="5" y="153"/>
                    </a:lnTo>
                    <a:lnTo>
                      <a:pt x="5" y="140"/>
                    </a:lnTo>
                    <a:lnTo>
                      <a:pt x="2" y="129"/>
                    </a:lnTo>
                    <a:lnTo>
                      <a:pt x="1" y="121"/>
                    </a:lnTo>
                    <a:lnTo>
                      <a:pt x="1" y="112"/>
                    </a:lnTo>
                    <a:lnTo>
                      <a:pt x="5" y="91"/>
                    </a:lnTo>
                    <a:lnTo>
                      <a:pt x="5" y="85"/>
                    </a:lnTo>
                    <a:lnTo>
                      <a:pt x="5" y="82"/>
                    </a:lnTo>
                    <a:lnTo>
                      <a:pt x="6" y="80"/>
                    </a:lnTo>
                    <a:lnTo>
                      <a:pt x="6" y="77"/>
                    </a:lnTo>
                    <a:lnTo>
                      <a:pt x="7" y="75"/>
                    </a:lnTo>
                    <a:lnTo>
                      <a:pt x="5" y="72"/>
                    </a:lnTo>
                    <a:lnTo>
                      <a:pt x="3" y="70"/>
                    </a:lnTo>
                    <a:lnTo>
                      <a:pt x="5" y="68"/>
                    </a:lnTo>
                    <a:lnTo>
                      <a:pt x="9" y="46"/>
                    </a:lnTo>
                    <a:lnTo>
                      <a:pt x="9" y="45"/>
                    </a:lnTo>
                    <a:lnTo>
                      <a:pt x="11" y="45"/>
                    </a:lnTo>
                    <a:lnTo>
                      <a:pt x="13" y="45"/>
                    </a:lnTo>
                    <a:lnTo>
                      <a:pt x="13" y="51"/>
                    </a:lnTo>
                    <a:lnTo>
                      <a:pt x="17" y="53"/>
                    </a:lnTo>
                    <a:lnTo>
                      <a:pt x="18" y="57"/>
                    </a:lnTo>
                    <a:lnTo>
                      <a:pt x="28" y="56"/>
                    </a:lnTo>
                    <a:lnTo>
                      <a:pt x="31" y="60"/>
                    </a:lnTo>
                    <a:lnTo>
                      <a:pt x="32" y="61"/>
                    </a:lnTo>
                    <a:lnTo>
                      <a:pt x="33" y="60"/>
                    </a:lnTo>
                    <a:lnTo>
                      <a:pt x="36" y="58"/>
                    </a:lnTo>
                    <a:lnTo>
                      <a:pt x="37" y="58"/>
                    </a:lnTo>
                    <a:lnTo>
                      <a:pt x="38" y="58"/>
                    </a:lnTo>
                    <a:lnTo>
                      <a:pt x="39" y="60"/>
                    </a:lnTo>
                    <a:lnTo>
                      <a:pt x="41" y="66"/>
                    </a:lnTo>
                    <a:lnTo>
                      <a:pt x="41" y="67"/>
                    </a:lnTo>
                    <a:lnTo>
                      <a:pt x="43" y="68"/>
                    </a:lnTo>
                    <a:lnTo>
                      <a:pt x="44" y="70"/>
                    </a:lnTo>
                    <a:lnTo>
                      <a:pt x="46" y="70"/>
                    </a:lnTo>
                    <a:lnTo>
                      <a:pt x="48" y="68"/>
                    </a:lnTo>
                    <a:lnTo>
                      <a:pt x="48" y="67"/>
                    </a:lnTo>
                    <a:lnTo>
                      <a:pt x="49" y="63"/>
                    </a:lnTo>
                    <a:lnTo>
                      <a:pt x="51" y="62"/>
                    </a:lnTo>
                    <a:lnTo>
                      <a:pt x="53" y="61"/>
                    </a:lnTo>
                    <a:lnTo>
                      <a:pt x="53" y="58"/>
                    </a:lnTo>
                    <a:lnTo>
                      <a:pt x="51" y="57"/>
                    </a:lnTo>
                    <a:lnTo>
                      <a:pt x="48" y="56"/>
                    </a:lnTo>
                    <a:lnTo>
                      <a:pt x="47" y="53"/>
                    </a:lnTo>
                    <a:lnTo>
                      <a:pt x="47" y="52"/>
                    </a:lnTo>
                    <a:lnTo>
                      <a:pt x="51" y="50"/>
                    </a:lnTo>
                    <a:lnTo>
                      <a:pt x="54" y="45"/>
                    </a:lnTo>
                    <a:lnTo>
                      <a:pt x="58" y="43"/>
                    </a:lnTo>
                    <a:lnTo>
                      <a:pt x="58" y="40"/>
                    </a:lnTo>
                    <a:lnTo>
                      <a:pt x="63" y="32"/>
                    </a:lnTo>
                    <a:lnTo>
                      <a:pt x="67" y="31"/>
                    </a:lnTo>
                    <a:lnTo>
                      <a:pt x="68" y="32"/>
                    </a:lnTo>
                    <a:lnTo>
                      <a:pt x="72" y="32"/>
                    </a:lnTo>
                    <a:lnTo>
                      <a:pt x="73" y="32"/>
                    </a:lnTo>
                    <a:lnTo>
                      <a:pt x="75" y="34"/>
                    </a:lnTo>
                    <a:lnTo>
                      <a:pt x="78" y="41"/>
                    </a:lnTo>
                    <a:lnTo>
                      <a:pt x="77" y="43"/>
                    </a:lnTo>
                    <a:lnTo>
                      <a:pt x="74" y="47"/>
                    </a:lnTo>
                    <a:lnTo>
                      <a:pt x="72" y="51"/>
                    </a:lnTo>
                    <a:lnTo>
                      <a:pt x="72" y="55"/>
                    </a:lnTo>
                    <a:lnTo>
                      <a:pt x="72" y="56"/>
                    </a:lnTo>
                    <a:lnTo>
                      <a:pt x="74" y="57"/>
                    </a:lnTo>
                    <a:lnTo>
                      <a:pt x="77" y="56"/>
                    </a:lnTo>
                    <a:lnTo>
                      <a:pt x="77" y="56"/>
                    </a:lnTo>
                    <a:lnTo>
                      <a:pt x="78" y="52"/>
                    </a:lnTo>
                    <a:lnTo>
                      <a:pt x="84" y="52"/>
                    </a:lnTo>
                    <a:lnTo>
                      <a:pt x="85" y="53"/>
                    </a:lnTo>
                    <a:lnTo>
                      <a:pt x="87" y="55"/>
                    </a:lnTo>
                    <a:lnTo>
                      <a:pt x="84" y="58"/>
                    </a:lnTo>
                    <a:lnTo>
                      <a:pt x="84" y="60"/>
                    </a:lnTo>
                    <a:lnTo>
                      <a:pt x="88" y="61"/>
                    </a:lnTo>
                    <a:lnTo>
                      <a:pt x="88" y="55"/>
                    </a:lnTo>
                    <a:lnTo>
                      <a:pt x="89" y="53"/>
                    </a:lnTo>
                    <a:lnTo>
                      <a:pt x="89" y="52"/>
                    </a:lnTo>
                    <a:lnTo>
                      <a:pt x="89" y="48"/>
                    </a:lnTo>
                    <a:lnTo>
                      <a:pt x="88" y="47"/>
                    </a:lnTo>
                    <a:lnTo>
                      <a:pt x="87" y="46"/>
                    </a:lnTo>
                    <a:lnTo>
                      <a:pt x="82" y="47"/>
                    </a:lnTo>
                    <a:lnTo>
                      <a:pt x="82" y="46"/>
                    </a:lnTo>
                    <a:lnTo>
                      <a:pt x="82" y="43"/>
                    </a:lnTo>
                    <a:lnTo>
                      <a:pt x="84" y="41"/>
                    </a:lnTo>
                    <a:lnTo>
                      <a:pt x="84" y="36"/>
                    </a:lnTo>
                    <a:lnTo>
                      <a:pt x="82" y="32"/>
                    </a:lnTo>
                    <a:lnTo>
                      <a:pt x="80" y="30"/>
                    </a:lnTo>
                    <a:lnTo>
                      <a:pt x="82" y="24"/>
                    </a:lnTo>
                    <a:lnTo>
                      <a:pt x="83" y="17"/>
                    </a:lnTo>
                    <a:lnTo>
                      <a:pt x="87" y="12"/>
                    </a:lnTo>
                    <a:lnTo>
                      <a:pt x="89" y="10"/>
                    </a:lnTo>
                    <a:lnTo>
                      <a:pt x="93" y="9"/>
                    </a:lnTo>
                    <a:lnTo>
                      <a:pt x="94" y="7"/>
                    </a:lnTo>
                    <a:lnTo>
                      <a:pt x="100" y="7"/>
                    </a:lnTo>
                    <a:lnTo>
                      <a:pt x="108" y="9"/>
                    </a:lnTo>
                    <a:lnTo>
                      <a:pt x="109" y="10"/>
                    </a:lnTo>
                    <a:lnTo>
                      <a:pt x="109" y="15"/>
                    </a:lnTo>
                    <a:lnTo>
                      <a:pt x="110" y="15"/>
                    </a:lnTo>
                    <a:lnTo>
                      <a:pt x="111" y="15"/>
                    </a:lnTo>
                    <a:lnTo>
                      <a:pt x="114" y="9"/>
                    </a:lnTo>
                    <a:lnTo>
                      <a:pt x="115" y="7"/>
                    </a:lnTo>
                    <a:lnTo>
                      <a:pt x="118" y="5"/>
                    </a:lnTo>
                    <a:lnTo>
                      <a:pt x="121" y="4"/>
                    </a:lnTo>
                    <a:lnTo>
                      <a:pt x="126" y="2"/>
                    </a:lnTo>
                    <a:lnTo>
                      <a:pt x="129" y="0"/>
                    </a:lnTo>
                    <a:lnTo>
                      <a:pt x="139" y="1"/>
                    </a:lnTo>
                    <a:lnTo>
                      <a:pt x="141" y="4"/>
                    </a:lnTo>
                    <a:lnTo>
                      <a:pt x="143" y="4"/>
                    </a:lnTo>
                    <a:lnTo>
                      <a:pt x="144" y="5"/>
                    </a:lnTo>
                    <a:lnTo>
                      <a:pt x="146" y="9"/>
                    </a:lnTo>
                    <a:lnTo>
                      <a:pt x="150" y="10"/>
                    </a:lnTo>
                    <a:lnTo>
                      <a:pt x="152" y="10"/>
                    </a:lnTo>
                    <a:lnTo>
                      <a:pt x="152" y="11"/>
                    </a:lnTo>
                    <a:lnTo>
                      <a:pt x="159" y="16"/>
                    </a:lnTo>
                    <a:lnTo>
                      <a:pt x="160" y="41"/>
                    </a:lnTo>
                    <a:lnTo>
                      <a:pt x="159" y="42"/>
                    </a:lnTo>
                    <a:lnTo>
                      <a:pt x="157" y="43"/>
                    </a:lnTo>
                    <a:lnTo>
                      <a:pt x="156" y="41"/>
                    </a:lnTo>
                    <a:lnTo>
                      <a:pt x="152" y="41"/>
                    </a:lnTo>
                    <a:lnTo>
                      <a:pt x="150" y="42"/>
                    </a:lnTo>
                    <a:lnTo>
                      <a:pt x="143" y="46"/>
                    </a:lnTo>
                    <a:lnTo>
                      <a:pt x="136" y="47"/>
                    </a:lnTo>
                    <a:lnTo>
                      <a:pt x="131" y="47"/>
                    </a:lnTo>
                    <a:lnTo>
                      <a:pt x="129" y="51"/>
                    </a:lnTo>
                    <a:lnTo>
                      <a:pt x="129" y="55"/>
                    </a:lnTo>
                    <a:lnTo>
                      <a:pt x="149" y="45"/>
                    </a:lnTo>
                    <a:lnTo>
                      <a:pt x="150" y="46"/>
                    </a:lnTo>
                    <a:lnTo>
                      <a:pt x="151" y="46"/>
                    </a:lnTo>
                    <a:lnTo>
                      <a:pt x="154" y="46"/>
                    </a:lnTo>
                    <a:lnTo>
                      <a:pt x="161" y="50"/>
                    </a:lnTo>
                    <a:lnTo>
                      <a:pt x="160" y="53"/>
                    </a:lnTo>
                    <a:lnTo>
                      <a:pt x="159" y="56"/>
                    </a:lnTo>
                    <a:lnTo>
                      <a:pt x="156" y="58"/>
                    </a:lnTo>
                    <a:lnTo>
                      <a:pt x="152" y="61"/>
                    </a:lnTo>
                    <a:lnTo>
                      <a:pt x="151" y="63"/>
                    </a:lnTo>
                    <a:lnTo>
                      <a:pt x="151" y="67"/>
                    </a:lnTo>
                    <a:lnTo>
                      <a:pt x="152" y="68"/>
                    </a:lnTo>
                    <a:lnTo>
                      <a:pt x="152" y="68"/>
                    </a:lnTo>
                    <a:lnTo>
                      <a:pt x="156" y="63"/>
                    </a:lnTo>
                    <a:lnTo>
                      <a:pt x="159" y="62"/>
                    </a:lnTo>
                    <a:lnTo>
                      <a:pt x="160" y="61"/>
                    </a:lnTo>
                    <a:lnTo>
                      <a:pt x="160" y="62"/>
                    </a:lnTo>
                    <a:lnTo>
                      <a:pt x="162" y="66"/>
                    </a:lnTo>
                    <a:lnTo>
                      <a:pt x="164" y="66"/>
                    </a:lnTo>
                    <a:lnTo>
                      <a:pt x="174" y="68"/>
                    </a:lnTo>
                    <a:lnTo>
                      <a:pt x="177" y="68"/>
                    </a:lnTo>
                    <a:lnTo>
                      <a:pt x="181" y="68"/>
                    </a:lnTo>
                    <a:lnTo>
                      <a:pt x="190" y="66"/>
                    </a:lnTo>
                    <a:lnTo>
                      <a:pt x="194" y="66"/>
                    </a:lnTo>
                    <a:lnTo>
                      <a:pt x="195" y="67"/>
                    </a:lnTo>
                    <a:lnTo>
                      <a:pt x="195" y="67"/>
                    </a:lnTo>
                    <a:lnTo>
                      <a:pt x="196" y="68"/>
                    </a:lnTo>
                    <a:lnTo>
                      <a:pt x="201" y="75"/>
                    </a:lnTo>
                    <a:lnTo>
                      <a:pt x="202" y="77"/>
                    </a:lnTo>
                    <a:lnTo>
                      <a:pt x="201" y="87"/>
                    </a:lnTo>
                    <a:lnTo>
                      <a:pt x="194" y="96"/>
                    </a:lnTo>
                    <a:lnTo>
                      <a:pt x="190" y="103"/>
                    </a:lnTo>
                    <a:lnTo>
                      <a:pt x="186" y="109"/>
                    </a:lnTo>
                    <a:lnTo>
                      <a:pt x="185" y="113"/>
                    </a:lnTo>
                    <a:lnTo>
                      <a:pt x="182" y="113"/>
                    </a:lnTo>
                    <a:lnTo>
                      <a:pt x="180" y="109"/>
                    </a:lnTo>
                    <a:lnTo>
                      <a:pt x="180" y="109"/>
                    </a:lnTo>
                    <a:lnTo>
                      <a:pt x="182" y="108"/>
                    </a:lnTo>
                    <a:lnTo>
                      <a:pt x="182" y="107"/>
                    </a:lnTo>
                    <a:lnTo>
                      <a:pt x="182" y="106"/>
                    </a:lnTo>
                    <a:lnTo>
                      <a:pt x="181" y="104"/>
                    </a:lnTo>
                    <a:lnTo>
                      <a:pt x="180" y="103"/>
                    </a:lnTo>
                    <a:lnTo>
                      <a:pt x="179" y="104"/>
                    </a:lnTo>
                    <a:lnTo>
                      <a:pt x="175" y="111"/>
                    </a:lnTo>
                    <a:lnTo>
                      <a:pt x="174" y="114"/>
                    </a:lnTo>
                    <a:lnTo>
                      <a:pt x="172" y="114"/>
                    </a:lnTo>
                    <a:lnTo>
                      <a:pt x="172" y="113"/>
                    </a:lnTo>
                    <a:lnTo>
                      <a:pt x="171" y="112"/>
                    </a:lnTo>
                    <a:lnTo>
                      <a:pt x="167" y="109"/>
                    </a:lnTo>
                    <a:lnTo>
                      <a:pt x="166" y="111"/>
                    </a:lnTo>
                    <a:lnTo>
                      <a:pt x="164" y="111"/>
                    </a:lnTo>
                    <a:lnTo>
                      <a:pt x="164" y="107"/>
                    </a:lnTo>
                    <a:lnTo>
                      <a:pt x="164" y="106"/>
                    </a:lnTo>
                    <a:lnTo>
                      <a:pt x="165" y="106"/>
                    </a:lnTo>
                    <a:lnTo>
                      <a:pt x="167" y="107"/>
                    </a:lnTo>
                    <a:lnTo>
                      <a:pt x="169" y="107"/>
                    </a:lnTo>
                    <a:lnTo>
                      <a:pt x="169" y="106"/>
                    </a:lnTo>
                    <a:lnTo>
                      <a:pt x="171" y="98"/>
                    </a:lnTo>
                    <a:lnTo>
                      <a:pt x="166" y="96"/>
                    </a:lnTo>
                    <a:lnTo>
                      <a:pt x="164" y="98"/>
                    </a:lnTo>
                    <a:lnTo>
                      <a:pt x="160" y="103"/>
                    </a:lnTo>
                    <a:lnTo>
                      <a:pt x="159" y="104"/>
                    </a:lnTo>
                    <a:lnTo>
                      <a:pt x="157" y="104"/>
                    </a:lnTo>
                    <a:lnTo>
                      <a:pt x="154" y="112"/>
                    </a:lnTo>
                    <a:lnTo>
                      <a:pt x="154" y="117"/>
                    </a:lnTo>
                    <a:lnTo>
                      <a:pt x="155" y="129"/>
                    </a:lnTo>
                    <a:lnTo>
                      <a:pt x="156" y="134"/>
                    </a:lnTo>
                    <a:lnTo>
                      <a:pt x="155" y="131"/>
                    </a:lnTo>
                    <a:lnTo>
                      <a:pt x="155" y="139"/>
                    </a:lnTo>
                    <a:lnTo>
                      <a:pt x="152" y="145"/>
                    </a:lnTo>
                    <a:lnTo>
                      <a:pt x="149" y="148"/>
                    </a:lnTo>
                    <a:lnTo>
                      <a:pt x="148" y="149"/>
                    </a:lnTo>
                    <a:lnTo>
                      <a:pt x="146" y="148"/>
                    </a:lnTo>
                    <a:lnTo>
                      <a:pt x="144" y="145"/>
                    </a:lnTo>
                    <a:lnTo>
                      <a:pt x="143" y="144"/>
                    </a:lnTo>
                    <a:lnTo>
                      <a:pt x="133" y="145"/>
                    </a:lnTo>
                    <a:lnTo>
                      <a:pt x="129" y="147"/>
                    </a:lnTo>
                    <a:lnTo>
                      <a:pt x="129" y="149"/>
                    </a:lnTo>
                    <a:lnTo>
                      <a:pt x="130" y="152"/>
                    </a:lnTo>
                    <a:lnTo>
                      <a:pt x="140" y="154"/>
                    </a:lnTo>
                    <a:lnTo>
                      <a:pt x="140" y="163"/>
                    </a:lnTo>
                    <a:lnTo>
                      <a:pt x="138" y="167"/>
                    </a:lnTo>
                    <a:lnTo>
                      <a:pt x="138" y="168"/>
                    </a:lnTo>
                    <a:lnTo>
                      <a:pt x="133" y="170"/>
                    </a:lnTo>
                    <a:lnTo>
                      <a:pt x="131" y="172"/>
                    </a:lnTo>
                    <a:lnTo>
                      <a:pt x="126" y="172"/>
                    </a:lnTo>
                    <a:lnTo>
                      <a:pt x="121" y="170"/>
                    </a:lnTo>
                    <a:lnTo>
                      <a:pt x="111" y="167"/>
                    </a:lnTo>
                    <a:lnTo>
                      <a:pt x="110" y="168"/>
                    </a:lnTo>
                    <a:lnTo>
                      <a:pt x="110" y="168"/>
                    </a:lnTo>
                    <a:lnTo>
                      <a:pt x="113" y="170"/>
                    </a:lnTo>
                    <a:lnTo>
                      <a:pt x="115" y="172"/>
                    </a:lnTo>
                    <a:lnTo>
                      <a:pt x="119" y="176"/>
                    </a:lnTo>
                    <a:lnTo>
                      <a:pt x="120" y="178"/>
                    </a:lnTo>
                    <a:lnTo>
                      <a:pt x="123" y="179"/>
                    </a:lnTo>
                    <a:lnTo>
                      <a:pt x="123" y="183"/>
                    </a:lnTo>
                    <a:lnTo>
                      <a:pt x="121" y="186"/>
                    </a:lnTo>
                    <a:lnTo>
                      <a:pt x="121" y="189"/>
                    </a:lnTo>
                    <a:lnTo>
                      <a:pt x="119" y="190"/>
                    </a:lnTo>
                    <a:lnTo>
                      <a:pt x="108" y="191"/>
                    </a:lnTo>
                    <a:lnTo>
                      <a:pt x="105" y="193"/>
                    </a:lnTo>
                    <a:lnTo>
                      <a:pt x="105" y="193"/>
                    </a:lnTo>
                    <a:lnTo>
                      <a:pt x="110" y="195"/>
                    </a:lnTo>
                    <a:lnTo>
                      <a:pt x="111" y="195"/>
                    </a:lnTo>
                    <a:lnTo>
                      <a:pt x="111" y="198"/>
                    </a:lnTo>
                    <a:lnTo>
                      <a:pt x="109" y="200"/>
                    </a:lnTo>
                    <a:lnTo>
                      <a:pt x="106" y="209"/>
                    </a:lnTo>
                    <a:lnTo>
                      <a:pt x="109" y="211"/>
                    </a:lnTo>
                    <a:lnTo>
                      <a:pt x="110" y="215"/>
                    </a:lnTo>
                    <a:lnTo>
                      <a:pt x="110" y="216"/>
                    </a:lnTo>
                    <a:lnTo>
                      <a:pt x="103" y="220"/>
                    </a:lnTo>
                    <a:lnTo>
                      <a:pt x="103" y="224"/>
                    </a:lnTo>
                    <a:lnTo>
                      <a:pt x="111" y="220"/>
                    </a:lnTo>
                    <a:lnTo>
                      <a:pt x="113" y="221"/>
                    </a:lnTo>
                    <a:lnTo>
                      <a:pt x="113" y="222"/>
                    </a:lnTo>
                    <a:lnTo>
                      <a:pt x="113" y="227"/>
                    </a:lnTo>
                    <a:lnTo>
                      <a:pt x="111" y="230"/>
                    </a:lnTo>
                    <a:lnTo>
                      <a:pt x="110" y="230"/>
                    </a:lnTo>
                    <a:lnTo>
                      <a:pt x="109" y="231"/>
                    </a:lnTo>
                    <a:lnTo>
                      <a:pt x="108" y="229"/>
                    </a:lnTo>
                    <a:lnTo>
                      <a:pt x="99" y="234"/>
                    </a:lnTo>
                    <a:lnTo>
                      <a:pt x="98" y="237"/>
                    </a:lnTo>
                    <a:lnTo>
                      <a:pt x="100" y="240"/>
                    </a:lnTo>
                    <a:lnTo>
                      <a:pt x="100" y="241"/>
                    </a:lnTo>
                    <a:lnTo>
                      <a:pt x="100" y="242"/>
                    </a:lnTo>
                    <a:lnTo>
                      <a:pt x="93" y="247"/>
                    </a:lnTo>
                    <a:lnTo>
                      <a:pt x="93" y="249"/>
                    </a:lnTo>
                    <a:lnTo>
                      <a:pt x="94" y="251"/>
                    </a:lnTo>
                    <a:lnTo>
                      <a:pt x="104" y="250"/>
                    </a:lnTo>
                    <a:lnTo>
                      <a:pt x="110" y="255"/>
                    </a:lnTo>
                    <a:lnTo>
                      <a:pt x="115" y="259"/>
                    </a:lnTo>
                    <a:lnTo>
                      <a:pt x="116" y="262"/>
                    </a:lnTo>
                    <a:lnTo>
                      <a:pt x="115" y="265"/>
                    </a:lnTo>
                    <a:lnTo>
                      <a:pt x="111" y="265"/>
                    </a:lnTo>
                    <a:lnTo>
                      <a:pt x="111" y="266"/>
                    </a:lnTo>
                    <a:lnTo>
                      <a:pt x="113" y="270"/>
                    </a:lnTo>
                    <a:lnTo>
                      <a:pt x="114" y="271"/>
                    </a:lnTo>
                    <a:lnTo>
                      <a:pt x="113" y="272"/>
                    </a:lnTo>
                    <a:lnTo>
                      <a:pt x="110" y="272"/>
                    </a:lnTo>
                    <a:lnTo>
                      <a:pt x="106" y="264"/>
                    </a:lnTo>
                    <a:lnTo>
                      <a:pt x="104" y="261"/>
                    </a:lnTo>
                    <a:lnTo>
                      <a:pt x="103" y="262"/>
                    </a:lnTo>
                    <a:lnTo>
                      <a:pt x="102" y="265"/>
                    </a:lnTo>
                    <a:lnTo>
                      <a:pt x="95" y="271"/>
                    </a:lnTo>
                    <a:lnTo>
                      <a:pt x="95" y="272"/>
                    </a:lnTo>
                    <a:lnTo>
                      <a:pt x="84" y="268"/>
                    </a:lnTo>
                    <a:lnTo>
                      <a:pt x="72" y="265"/>
                    </a:lnTo>
                    <a:lnTo>
                      <a:pt x="69" y="266"/>
                    </a:lnTo>
                    <a:lnTo>
                      <a:pt x="63" y="267"/>
                    </a:lnTo>
                    <a:lnTo>
                      <a:pt x="53" y="264"/>
                    </a:lnTo>
                    <a:lnTo>
                      <a:pt x="49" y="264"/>
                    </a:lnTo>
                    <a:lnTo>
                      <a:pt x="46" y="265"/>
                    </a:lnTo>
                    <a:lnTo>
                      <a:pt x="34" y="268"/>
                    </a:lnTo>
                    <a:lnTo>
                      <a:pt x="38" y="256"/>
                    </a:lnTo>
                    <a:lnTo>
                      <a:pt x="37" y="252"/>
                    </a:lnTo>
                    <a:lnTo>
                      <a:pt x="36" y="245"/>
                    </a:lnTo>
                    <a:lnTo>
                      <a:pt x="38" y="239"/>
                    </a:lnTo>
                    <a:lnTo>
                      <a:pt x="39" y="232"/>
                    </a:lnTo>
                    <a:lnTo>
                      <a:pt x="39" y="225"/>
                    </a:lnTo>
                    <a:lnTo>
                      <a:pt x="38" y="218"/>
                    </a:lnTo>
                    <a:lnTo>
                      <a:pt x="39" y="213"/>
                    </a:lnTo>
                    <a:lnTo>
                      <a:pt x="39" y="208"/>
                    </a:lnTo>
                    <a:lnTo>
                      <a:pt x="38" y="203"/>
                    </a:lnTo>
                    <a:lnTo>
                      <a:pt x="37" y="200"/>
                    </a:lnTo>
                    <a:lnTo>
                      <a:pt x="34" y="198"/>
                    </a:lnTo>
                    <a:lnTo>
                      <a:pt x="32" y="196"/>
                    </a:lnTo>
                    <a:lnTo>
                      <a:pt x="23" y="195"/>
                    </a:lnTo>
                    <a:lnTo>
                      <a:pt x="21" y="193"/>
                    </a:lnTo>
                    <a:lnTo>
                      <a:pt x="18" y="189"/>
                    </a:lnTo>
                    <a:lnTo>
                      <a:pt x="17" y="184"/>
                    </a:lnTo>
                    <a:lnTo>
                      <a:pt x="16" y="179"/>
                    </a:lnTo>
                    <a:lnTo>
                      <a:pt x="14" y="176"/>
                    </a:lnTo>
                    <a:lnTo>
                      <a:pt x="13" y="176"/>
                    </a:lnTo>
                    <a:lnTo>
                      <a:pt x="11" y="178"/>
                    </a:lnTo>
                    <a:lnTo>
                      <a:pt x="11" y="179"/>
                    </a:lnTo>
                    <a:lnTo>
                      <a:pt x="11" y="180"/>
                    </a:lnTo>
                    <a:lnTo>
                      <a:pt x="9" y="183"/>
                    </a:lnTo>
                    <a:lnTo>
                      <a:pt x="7" y="184"/>
                    </a:lnTo>
                    <a:lnTo>
                      <a:pt x="3" y="184"/>
                    </a:lnTo>
                    <a:lnTo>
                      <a:pt x="2" y="183"/>
                    </a:lnTo>
                    <a:lnTo>
                      <a:pt x="1" y="180"/>
                    </a:lnTo>
                    <a:lnTo>
                      <a:pt x="0" y="178"/>
                    </a:lnTo>
                    <a:lnTo>
                      <a:pt x="0" y="176"/>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8" name="Freeform 1762">
                <a:extLst>
                  <a:ext uri="{FF2B5EF4-FFF2-40B4-BE49-F238E27FC236}">
                    <a16:creationId xmlns:a16="http://schemas.microsoft.com/office/drawing/2014/main" id="{BAA4290E-BF7C-CCBE-D93A-957145343217}"/>
                  </a:ext>
                </a:extLst>
              </p:cNvPr>
              <p:cNvSpPr>
                <a:spLocks/>
              </p:cNvSpPr>
              <p:nvPr/>
            </p:nvSpPr>
            <p:spPr bwMode="auto">
              <a:xfrm>
                <a:off x="4581525" y="2693988"/>
                <a:ext cx="268288" cy="214313"/>
              </a:xfrm>
              <a:custGeom>
                <a:avLst/>
                <a:gdLst/>
                <a:ahLst/>
                <a:cxnLst>
                  <a:cxn ang="0">
                    <a:pos x="139" y="91"/>
                  </a:cxn>
                  <a:cxn ang="0">
                    <a:pos x="128" y="81"/>
                  </a:cxn>
                  <a:cxn ang="0">
                    <a:pos x="115" y="79"/>
                  </a:cxn>
                  <a:cxn ang="0">
                    <a:pos x="110" y="76"/>
                  </a:cxn>
                  <a:cxn ang="0">
                    <a:pos x="97" y="77"/>
                  </a:cxn>
                  <a:cxn ang="0">
                    <a:pos x="81" y="86"/>
                  </a:cxn>
                  <a:cxn ang="0">
                    <a:pos x="77" y="88"/>
                  </a:cxn>
                  <a:cxn ang="0">
                    <a:pos x="71" y="88"/>
                  </a:cxn>
                  <a:cxn ang="0">
                    <a:pos x="66" y="84"/>
                  </a:cxn>
                  <a:cxn ang="0">
                    <a:pos x="54" y="86"/>
                  </a:cxn>
                  <a:cxn ang="0">
                    <a:pos x="49" y="88"/>
                  </a:cxn>
                  <a:cxn ang="0">
                    <a:pos x="47" y="86"/>
                  </a:cxn>
                  <a:cxn ang="0">
                    <a:pos x="42" y="88"/>
                  </a:cxn>
                  <a:cxn ang="0">
                    <a:pos x="42" y="92"/>
                  </a:cxn>
                  <a:cxn ang="0">
                    <a:pos x="35" y="93"/>
                  </a:cxn>
                  <a:cxn ang="0">
                    <a:pos x="31" y="96"/>
                  </a:cxn>
                  <a:cxn ang="0">
                    <a:pos x="19" y="116"/>
                  </a:cxn>
                  <a:cxn ang="0">
                    <a:pos x="18" y="123"/>
                  </a:cxn>
                  <a:cxn ang="0">
                    <a:pos x="16" y="125"/>
                  </a:cxn>
                  <a:cxn ang="0">
                    <a:pos x="23" y="127"/>
                  </a:cxn>
                  <a:cxn ang="0">
                    <a:pos x="25" y="135"/>
                  </a:cxn>
                  <a:cxn ang="0">
                    <a:pos x="20" y="134"/>
                  </a:cxn>
                  <a:cxn ang="0">
                    <a:pos x="11" y="124"/>
                  </a:cxn>
                  <a:cxn ang="0">
                    <a:pos x="4" y="116"/>
                  </a:cxn>
                  <a:cxn ang="0">
                    <a:pos x="1" y="118"/>
                  </a:cxn>
                  <a:cxn ang="0">
                    <a:pos x="0" y="118"/>
                  </a:cxn>
                  <a:cxn ang="0">
                    <a:pos x="3" y="111"/>
                  </a:cxn>
                  <a:cxn ang="0">
                    <a:pos x="9" y="94"/>
                  </a:cxn>
                  <a:cxn ang="0">
                    <a:pos x="20" y="83"/>
                  </a:cxn>
                  <a:cxn ang="0">
                    <a:pos x="33" y="71"/>
                  </a:cxn>
                  <a:cxn ang="0">
                    <a:pos x="49" y="73"/>
                  </a:cxn>
                  <a:cxn ang="0">
                    <a:pos x="55" y="67"/>
                  </a:cxn>
                  <a:cxn ang="0">
                    <a:pos x="61" y="67"/>
                  </a:cxn>
                  <a:cxn ang="0">
                    <a:pos x="65" y="71"/>
                  </a:cxn>
                  <a:cxn ang="0">
                    <a:pos x="86" y="68"/>
                  </a:cxn>
                  <a:cxn ang="0">
                    <a:pos x="101" y="51"/>
                  </a:cxn>
                  <a:cxn ang="0">
                    <a:pos x="118" y="20"/>
                  </a:cxn>
                  <a:cxn ang="0">
                    <a:pos x="126" y="15"/>
                  </a:cxn>
                  <a:cxn ang="0">
                    <a:pos x="132" y="15"/>
                  </a:cxn>
                  <a:cxn ang="0">
                    <a:pos x="139" y="16"/>
                  </a:cxn>
                  <a:cxn ang="0">
                    <a:pos x="147" y="14"/>
                  </a:cxn>
                  <a:cxn ang="0">
                    <a:pos x="158" y="4"/>
                  </a:cxn>
                  <a:cxn ang="0">
                    <a:pos x="167" y="0"/>
                  </a:cxn>
                  <a:cxn ang="0">
                    <a:pos x="167" y="4"/>
                  </a:cxn>
                  <a:cxn ang="0">
                    <a:pos x="158" y="14"/>
                  </a:cxn>
                  <a:cxn ang="0">
                    <a:pos x="157" y="20"/>
                  </a:cxn>
                  <a:cxn ang="0">
                    <a:pos x="159" y="31"/>
                  </a:cxn>
                  <a:cxn ang="0">
                    <a:pos x="163" y="36"/>
                  </a:cxn>
                  <a:cxn ang="0">
                    <a:pos x="163" y="43"/>
                  </a:cxn>
                  <a:cxn ang="0">
                    <a:pos x="163" y="61"/>
                  </a:cxn>
                  <a:cxn ang="0">
                    <a:pos x="158" y="67"/>
                  </a:cxn>
                  <a:cxn ang="0">
                    <a:pos x="151" y="84"/>
                  </a:cxn>
                  <a:cxn ang="0">
                    <a:pos x="147" y="93"/>
                  </a:cxn>
                  <a:cxn ang="0">
                    <a:pos x="139" y="91"/>
                  </a:cxn>
                </a:cxnLst>
                <a:rect l="0" t="0" r="r" b="b"/>
                <a:pathLst>
                  <a:path w="169" h="135">
                    <a:moveTo>
                      <a:pt x="139" y="91"/>
                    </a:moveTo>
                    <a:lnTo>
                      <a:pt x="139" y="91"/>
                    </a:lnTo>
                    <a:lnTo>
                      <a:pt x="137" y="87"/>
                    </a:lnTo>
                    <a:lnTo>
                      <a:pt x="128" y="81"/>
                    </a:lnTo>
                    <a:lnTo>
                      <a:pt x="126" y="81"/>
                    </a:lnTo>
                    <a:lnTo>
                      <a:pt x="115" y="79"/>
                    </a:lnTo>
                    <a:lnTo>
                      <a:pt x="112" y="77"/>
                    </a:lnTo>
                    <a:lnTo>
                      <a:pt x="110" y="76"/>
                    </a:lnTo>
                    <a:lnTo>
                      <a:pt x="101" y="76"/>
                    </a:lnTo>
                    <a:lnTo>
                      <a:pt x="97" y="77"/>
                    </a:lnTo>
                    <a:lnTo>
                      <a:pt x="90" y="81"/>
                    </a:lnTo>
                    <a:lnTo>
                      <a:pt x="81" y="86"/>
                    </a:lnTo>
                    <a:lnTo>
                      <a:pt x="81" y="87"/>
                    </a:lnTo>
                    <a:lnTo>
                      <a:pt x="77" y="88"/>
                    </a:lnTo>
                    <a:lnTo>
                      <a:pt x="74" y="88"/>
                    </a:lnTo>
                    <a:lnTo>
                      <a:pt x="71" y="88"/>
                    </a:lnTo>
                    <a:lnTo>
                      <a:pt x="70" y="87"/>
                    </a:lnTo>
                    <a:lnTo>
                      <a:pt x="66" y="84"/>
                    </a:lnTo>
                    <a:lnTo>
                      <a:pt x="59" y="86"/>
                    </a:lnTo>
                    <a:lnTo>
                      <a:pt x="54" y="86"/>
                    </a:lnTo>
                    <a:lnTo>
                      <a:pt x="50" y="89"/>
                    </a:lnTo>
                    <a:lnTo>
                      <a:pt x="49" y="88"/>
                    </a:lnTo>
                    <a:lnTo>
                      <a:pt x="47" y="87"/>
                    </a:lnTo>
                    <a:lnTo>
                      <a:pt x="47" y="86"/>
                    </a:lnTo>
                    <a:lnTo>
                      <a:pt x="44" y="88"/>
                    </a:lnTo>
                    <a:lnTo>
                      <a:pt x="42" y="88"/>
                    </a:lnTo>
                    <a:lnTo>
                      <a:pt x="42" y="89"/>
                    </a:lnTo>
                    <a:lnTo>
                      <a:pt x="42" y="92"/>
                    </a:lnTo>
                    <a:lnTo>
                      <a:pt x="40" y="93"/>
                    </a:lnTo>
                    <a:lnTo>
                      <a:pt x="35" y="93"/>
                    </a:lnTo>
                    <a:lnTo>
                      <a:pt x="33" y="94"/>
                    </a:lnTo>
                    <a:lnTo>
                      <a:pt x="31" y="96"/>
                    </a:lnTo>
                    <a:lnTo>
                      <a:pt x="30" y="102"/>
                    </a:lnTo>
                    <a:lnTo>
                      <a:pt x="19" y="116"/>
                    </a:lnTo>
                    <a:lnTo>
                      <a:pt x="20" y="122"/>
                    </a:lnTo>
                    <a:lnTo>
                      <a:pt x="18" y="123"/>
                    </a:lnTo>
                    <a:lnTo>
                      <a:pt x="16" y="124"/>
                    </a:lnTo>
                    <a:lnTo>
                      <a:pt x="16" y="125"/>
                    </a:lnTo>
                    <a:lnTo>
                      <a:pt x="20" y="127"/>
                    </a:lnTo>
                    <a:lnTo>
                      <a:pt x="23" y="127"/>
                    </a:lnTo>
                    <a:lnTo>
                      <a:pt x="26" y="134"/>
                    </a:lnTo>
                    <a:lnTo>
                      <a:pt x="25" y="135"/>
                    </a:lnTo>
                    <a:lnTo>
                      <a:pt x="23" y="135"/>
                    </a:lnTo>
                    <a:lnTo>
                      <a:pt x="20" y="134"/>
                    </a:lnTo>
                    <a:lnTo>
                      <a:pt x="15" y="130"/>
                    </a:lnTo>
                    <a:lnTo>
                      <a:pt x="11" y="124"/>
                    </a:lnTo>
                    <a:lnTo>
                      <a:pt x="5" y="117"/>
                    </a:lnTo>
                    <a:lnTo>
                      <a:pt x="4" y="116"/>
                    </a:lnTo>
                    <a:lnTo>
                      <a:pt x="4" y="117"/>
                    </a:lnTo>
                    <a:lnTo>
                      <a:pt x="1" y="118"/>
                    </a:lnTo>
                    <a:lnTo>
                      <a:pt x="0" y="119"/>
                    </a:lnTo>
                    <a:lnTo>
                      <a:pt x="0" y="118"/>
                    </a:lnTo>
                    <a:lnTo>
                      <a:pt x="0" y="116"/>
                    </a:lnTo>
                    <a:lnTo>
                      <a:pt x="3" y="111"/>
                    </a:lnTo>
                    <a:lnTo>
                      <a:pt x="3" y="108"/>
                    </a:lnTo>
                    <a:lnTo>
                      <a:pt x="9" y="94"/>
                    </a:lnTo>
                    <a:lnTo>
                      <a:pt x="14" y="88"/>
                    </a:lnTo>
                    <a:lnTo>
                      <a:pt x="20" y="83"/>
                    </a:lnTo>
                    <a:lnTo>
                      <a:pt x="30" y="72"/>
                    </a:lnTo>
                    <a:lnTo>
                      <a:pt x="33" y="71"/>
                    </a:lnTo>
                    <a:lnTo>
                      <a:pt x="46" y="75"/>
                    </a:lnTo>
                    <a:lnTo>
                      <a:pt x="49" y="73"/>
                    </a:lnTo>
                    <a:lnTo>
                      <a:pt x="50" y="73"/>
                    </a:lnTo>
                    <a:lnTo>
                      <a:pt x="55" y="67"/>
                    </a:lnTo>
                    <a:lnTo>
                      <a:pt x="57" y="67"/>
                    </a:lnTo>
                    <a:lnTo>
                      <a:pt x="61" y="67"/>
                    </a:lnTo>
                    <a:lnTo>
                      <a:pt x="62" y="68"/>
                    </a:lnTo>
                    <a:lnTo>
                      <a:pt x="65" y="71"/>
                    </a:lnTo>
                    <a:lnTo>
                      <a:pt x="80" y="70"/>
                    </a:lnTo>
                    <a:lnTo>
                      <a:pt x="86" y="68"/>
                    </a:lnTo>
                    <a:lnTo>
                      <a:pt x="96" y="57"/>
                    </a:lnTo>
                    <a:lnTo>
                      <a:pt x="101" y="51"/>
                    </a:lnTo>
                    <a:lnTo>
                      <a:pt x="115" y="27"/>
                    </a:lnTo>
                    <a:lnTo>
                      <a:pt x="118" y="20"/>
                    </a:lnTo>
                    <a:lnTo>
                      <a:pt x="122" y="16"/>
                    </a:lnTo>
                    <a:lnTo>
                      <a:pt x="126" y="15"/>
                    </a:lnTo>
                    <a:lnTo>
                      <a:pt x="128" y="15"/>
                    </a:lnTo>
                    <a:lnTo>
                      <a:pt x="132" y="15"/>
                    </a:lnTo>
                    <a:lnTo>
                      <a:pt x="138" y="16"/>
                    </a:lnTo>
                    <a:lnTo>
                      <a:pt x="139" y="16"/>
                    </a:lnTo>
                    <a:lnTo>
                      <a:pt x="143" y="16"/>
                    </a:lnTo>
                    <a:lnTo>
                      <a:pt x="147" y="14"/>
                    </a:lnTo>
                    <a:lnTo>
                      <a:pt x="151" y="11"/>
                    </a:lnTo>
                    <a:lnTo>
                      <a:pt x="158" y="4"/>
                    </a:lnTo>
                    <a:lnTo>
                      <a:pt x="162" y="0"/>
                    </a:lnTo>
                    <a:lnTo>
                      <a:pt x="167" y="0"/>
                    </a:lnTo>
                    <a:lnTo>
                      <a:pt x="169" y="1"/>
                    </a:lnTo>
                    <a:lnTo>
                      <a:pt x="167" y="4"/>
                    </a:lnTo>
                    <a:lnTo>
                      <a:pt x="159" y="11"/>
                    </a:lnTo>
                    <a:lnTo>
                      <a:pt x="158" y="14"/>
                    </a:lnTo>
                    <a:lnTo>
                      <a:pt x="157" y="17"/>
                    </a:lnTo>
                    <a:lnTo>
                      <a:pt x="157" y="20"/>
                    </a:lnTo>
                    <a:lnTo>
                      <a:pt x="159" y="30"/>
                    </a:lnTo>
                    <a:lnTo>
                      <a:pt x="159" y="31"/>
                    </a:lnTo>
                    <a:lnTo>
                      <a:pt x="162" y="32"/>
                    </a:lnTo>
                    <a:lnTo>
                      <a:pt x="163" y="36"/>
                    </a:lnTo>
                    <a:lnTo>
                      <a:pt x="163" y="40"/>
                    </a:lnTo>
                    <a:lnTo>
                      <a:pt x="163" y="43"/>
                    </a:lnTo>
                    <a:lnTo>
                      <a:pt x="163" y="53"/>
                    </a:lnTo>
                    <a:lnTo>
                      <a:pt x="163" y="61"/>
                    </a:lnTo>
                    <a:lnTo>
                      <a:pt x="162" y="63"/>
                    </a:lnTo>
                    <a:lnTo>
                      <a:pt x="158" y="67"/>
                    </a:lnTo>
                    <a:lnTo>
                      <a:pt x="154" y="75"/>
                    </a:lnTo>
                    <a:lnTo>
                      <a:pt x="151" y="84"/>
                    </a:lnTo>
                    <a:lnTo>
                      <a:pt x="149" y="89"/>
                    </a:lnTo>
                    <a:lnTo>
                      <a:pt x="147" y="93"/>
                    </a:lnTo>
                    <a:lnTo>
                      <a:pt x="141" y="92"/>
                    </a:lnTo>
                    <a:lnTo>
                      <a:pt x="139" y="9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09" name="Freeform 1763">
                <a:extLst>
                  <a:ext uri="{FF2B5EF4-FFF2-40B4-BE49-F238E27FC236}">
                    <a16:creationId xmlns:a16="http://schemas.microsoft.com/office/drawing/2014/main" id="{F66A1407-DE8C-31EB-5E36-F223237CCD9C}"/>
                  </a:ext>
                </a:extLst>
              </p:cNvPr>
              <p:cNvSpPr>
                <a:spLocks/>
              </p:cNvSpPr>
              <p:nvPr/>
            </p:nvSpPr>
            <p:spPr bwMode="auto">
              <a:xfrm>
                <a:off x="4581525" y="2693988"/>
                <a:ext cx="268288" cy="214313"/>
              </a:xfrm>
              <a:custGeom>
                <a:avLst/>
                <a:gdLst/>
                <a:ahLst/>
                <a:cxnLst>
                  <a:cxn ang="0">
                    <a:pos x="139" y="91"/>
                  </a:cxn>
                  <a:cxn ang="0">
                    <a:pos x="128" y="81"/>
                  </a:cxn>
                  <a:cxn ang="0">
                    <a:pos x="115" y="79"/>
                  </a:cxn>
                  <a:cxn ang="0">
                    <a:pos x="110" y="76"/>
                  </a:cxn>
                  <a:cxn ang="0">
                    <a:pos x="97" y="77"/>
                  </a:cxn>
                  <a:cxn ang="0">
                    <a:pos x="81" y="86"/>
                  </a:cxn>
                  <a:cxn ang="0">
                    <a:pos x="77" y="88"/>
                  </a:cxn>
                  <a:cxn ang="0">
                    <a:pos x="71" y="88"/>
                  </a:cxn>
                  <a:cxn ang="0">
                    <a:pos x="66" y="84"/>
                  </a:cxn>
                  <a:cxn ang="0">
                    <a:pos x="54" y="86"/>
                  </a:cxn>
                  <a:cxn ang="0">
                    <a:pos x="49" y="88"/>
                  </a:cxn>
                  <a:cxn ang="0">
                    <a:pos x="47" y="86"/>
                  </a:cxn>
                  <a:cxn ang="0">
                    <a:pos x="42" y="88"/>
                  </a:cxn>
                  <a:cxn ang="0">
                    <a:pos x="42" y="92"/>
                  </a:cxn>
                  <a:cxn ang="0">
                    <a:pos x="35" y="93"/>
                  </a:cxn>
                  <a:cxn ang="0">
                    <a:pos x="31" y="96"/>
                  </a:cxn>
                  <a:cxn ang="0">
                    <a:pos x="19" y="116"/>
                  </a:cxn>
                  <a:cxn ang="0">
                    <a:pos x="18" y="123"/>
                  </a:cxn>
                  <a:cxn ang="0">
                    <a:pos x="16" y="125"/>
                  </a:cxn>
                  <a:cxn ang="0">
                    <a:pos x="23" y="127"/>
                  </a:cxn>
                  <a:cxn ang="0">
                    <a:pos x="25" y="135"/>
                  </a:cxn>
                  <a:cxn ang="0">
                    <a:pos x="20" y="134"/>
                  </a:cxn>
                  <a:cxn ang="0">
                    <a:pos x="11" y="124"/>
                  </a:cxn>
                  <a:cxn ang="0">
                    <a:pos x="4" y="116"/>
                  </a:cxn>
                  <a:cxn ang="0">
                    <a:pos x="1" y="118"/>
                  </a:cxn>
                  <a:cxn ang="0">
                    <a:pos x="0" y="118"/>
                  </a:cxn>
                  <a:cxn ang="0">
                    <a:pos x="3" y="111"/>
                  </a:cxn>
                  <a:cxn ang="0">
                    <a:pos x="9" y="94"/>
                  </a:cxn>
                  <a:cxn ang="0">
                    <a:pos x="20" y="83"/>
                  </a:cxn>
                  <a:cxn ang="0">
                    <a:pos x="33" y="71"/>
                  </a:cxn>
                  <a:cxn ang="0">
                    <a:pos x="49" y="73"/>
                  </a:cxn>
                  <a:cxn ang="0">
                    <a:pos x="55" y="67"/>
                  </a:cxn>
                  <a:cxn ang="0">
                    <a:pos x="61" y="67"/>
                  </a:cxn>
                  <a:cxn ang="0">
                    <a:pos x="65" y="71"/>
                  </a:cxn>
                  <a:cxn ang="0">
                    <a:pos x="86" y="68"/>
                  </a:cxn>
                  <a:cxn ang="0">
                    <a:pos x="101" y="51"/>
                  </a:cxn>
                  <a:cxn ang="0">
                    <a:pos x="118" y="20"/>
                  </a:cxn>
                  <a:cxn ang="0">
                    <a:pos x="126" y="15"/>
                  </a:cxn>
                  <a:cxn ang="0">
                    <a:pos x="132" y="15"/>
                  </a:cxn>
                  <a:cxn ang="0">
                    <a:pos x="139" y="16"/>
                  </a:cxn>
                  <a:cxn ang="0">
                    <a:pos x="147" y="14"/>
                  </a:cxn>
                  <a:cxn ang="0">
                    <a:pos x="158" y="4"/>
                  </a:cxn>
                  <a:cxn ang="0">
                    <a:pos x="167" y="0"/>
                  </a:cxn>
                  <a:cxn ang="0">
                    <a:pos x="167" y="4"/>
                  </a:cxn>
                  <a:cxn ang="0">
                    <a:pos x="158" y="14"/>
                  </a:cxn>
                  <a:cxn ang="0">
                    <a:pos x="157" y="20"/>
                  </a:cxn>
                  <a:cxn ang="0">
                    <a:pos x="159" y="31"/>
                  </a:cxn>
                  <a:cxn ang="0">
                    <a:pos x="163" y="36"/>
                  </a:cxn>
                  <a:cxn ang="0">
                    <a:pos x="163" y="43"/>
                  </a:cxn>
                  <a:cxn ang="0">
                    <a:pos x="163" y="61"/>
                  </a:cxn>
                  <a:cxn ang="0">
                    <a:pos x="158" y="67"/>
                  </a:cxn>
                  <a:cxn ang="0">
                    <a:pos x="151" y="84"/>
                  </a:cxn>
                  <a:cxn ang="0">
                    <a:pos x="147" y="93"/>
                  </a:cxn>
                  <a:cxn ang="0">
                    <a:pos x="139" y="91"/>
                  </a:cxn>
                </a:cxnLst>
                <a:rect l="0" t="0" r="r" b="b"/>
                <a:pathLst>
                  <a:path w="169" h="135">
                    <a:moveTo>
                      <a:pt x="139" y="91"/>
                    </a:moveTo>
                    <a:lnTo>
                      <a:pt x="139" y="91"/>
                    </a:lnTo>
                    <a:lnTo>
                      <a:pt x="137" y="87"/>
                    </a:lnTo>
                    <a:lnTo>
                      <a:pt x="128" y="81"/>
                    </a:lnTo>
                    <a:lnTo>
                      <a:pt x="126" y="81"/>
                    </a:lnTo>
                    <a:lnTo>
                      <a:pt x="115" y="79"/>
                    </a:lnTo>
                    <a:lnTo>
                      <a:pt x="112" y="77"/>
                    </a:lnTo>
                    <a:lnTo>
                      <a:pt x="110" y="76"/>
                    </a:lnTo>
                    <a:lnTo>
                      <a:pt x="101" y="76"/>
                    </a:lnTo>
                    <a:lnTo>
                      <a:pt x="97" y="77"/>
                    </a:lnTo>
                    <a:lnTo>
                      <a:pt x="90" y="81"/>
                    </a:lnTo>
                    <a:lnTo>
                      <a:pt x="81" y="86"/>
                    </a:lnTo>
                    <a:lnTo>
                      <a:pt x="81" y="87"/>
                    </a:lnTo>
                    <a:lnTo>
                      <a:pt x="77" y="88"/>
                    </a:lnTo>
                    <a:lnTo>
                      <a:pt x="74" y="88"/>
                    </a:lnTo>
                    <a:lnTo>
                      <a:pt x="71" y="88"/>
                    </a:lnTo>
                    <a:lnTo>
                      <a:pt x="70" y="87"/>
                    </a:lnTo>
                    <a:lnTo>
                      <a:pt x="66" y="84"/>
                    </a:lnTo>
                    <a:lnTo>
                      <a:pt x="59" y="86"/>
                    </a:lnTo>
                    <a:lnTo>
                      <a:pt x="54" y="86"/>
                    </a:lnTo>
                    <a:lnTo>
                      <a:pt x="50" y="89"/>
                    </a:lnTo>
                    <a:lnTo>
                      <a:pt x="49" y="88"/>
                    </a:lnTo>
                    <a:lnTo>
                      <a:pt x="47" y="87"/>
                    </a:lnTo>
                    <a:lnTo>
                      <a:pt x="47" y="86"/>
                    </a:lnTo>
                    <a:lnTo>
                      <a:pt x="44" y="88"/>
                    </a:lnTo>
                    <a:lnTo>
                      <a:pt x="42" y="88"/>
                    </a:lnTo>
                    <a:lnTo>
                      <a:pt x="42" y="89"/>
                    </a:lnTo>
                    <a:lnTo>
                      <a:pt x="42" y="92"/>
                    </a:lnTo>
                    <a:lnTo>
                      <a:pt x="40" y="93"/>
                    </a:lnTo>
                    <a:lnTo>
                      <a:pt x="35" y="93"/>
                    </a:lnTo>
                    <a:lnTo>
                      <a:pt x="33" y="94"/>
                    </a:lnTo>
                    <a:lnTo>
                      <a:pt x="31" y="96"/>
                    </a:lnTo>
                    <a:lnTo>
                      <a:pt x="30" y="102"/>
                    </a:lnTo>
                    <a:lnTo>
                      <a:pt x="19" y="116"/>
                    </a:lnTo>
                    <a:lnTo>
                      <a:pt x="20" y="122"/>
                    </a:lnTo>
                    <a:lnTo>
                      <a:pt x="18" y="123"/>
                    </a:lnTo>
                    <a:lnTo>
                      <a:pt x="16" y="124"/>
                    </a:lnTo>
                    <a:lnTo>
                      <a:pt x="16" y="125"/>
                    </a:lnTo>
                    <a:lnTo>
                      <a:pt x="20" y="127"/>
                    </a:lnTo>
                    <a:lnTo>
                      <a:pt x="23" y="127"/>
                    </a:lnTo>
                    <a:lnTo>
                      <a:pt x="26" y="134"/>
                    </a:lnTo>
                    <a:lnTo>
                      <a:pt x="25" y="135"/>
                    </a:lnTo>
                    <a:lnTo>
                      <a:pt x="23" y="135"/>
                    </a:lnTo>
                    <a:lnTo>
                      <a:pt x="20" y="134"/>
                    </a:lnTo>
                    <a:lnTo>
                      <a:pt x="15" y="130"/>
                    </a:lnTo>
                    <a:lnTo>
                      <a:pt x="11" y="124"/>
                    </a:lnTo>
                    <a:lnTo>
                      <a:pt x="5" y="117"/>
                    </a:lnTo>
                    <a:lnTo>
                      <a:pt x="4" y="116"/>
                    </a:lnTo>
                    <a:lnTo>
                      <a:pt x="4" y="117"/>
                    </a:lnTo>
                    <a:lnTo>
                      <a:pt x="1" y="118"/>
                    </a:lnTo>
                    <a:lnTo>
                      <a:pt x="0" y="119"/>
                    </a:lnTo>
                    <a:lnTo>
                      <a:pt x="0" y="118"/>
                    </a:lnTo>
                    <a:lnTo>
                      <a:pt x="0" y="116"/>
                    </a:lnTo>
                    <a:lnTo>
                      <a:pt x="3" y="111"/>
                    </a:lnTo>
                    <a:lnTo>
                      <a:pt x="3" y="108"/>
                    </a:lnTo>
                    <a:lnTo>
                      <a:pt x="9" y="94"/>
                    </a:lnTo>
                    <a:lnTo>
                      <a:pt x="14" y="88"/>
                    </a:lnTo>
                    <a:lnTo>
                      <a:pt x="20" y="83"/>
                    </a:lnTo>
                    <a:lnTo>
                      <a:pt x="30" y="72"/>
                    </a:lnTo>
                    <a:lnTo>
                      <a:pt x="33" y="71"/>
                    </a:lnTo>
                    <a:lnTo>
                      <a:pt x="46" y="75"/>
                    </a:lnTo>
                    <a:lnTo>
                      <a:pt x="49" y="73"/>
                    </a:lnTo>
                    <a:lnTo>
                      <a:pt x="50" y="73"/>
                    </a:lnTo>
                    <a:lnTo>
                      <a:pt x="55" y="67"/>
                    </a:lnTo>
                    <a:lnTo>
                      <a:pt x="57" y="67"/>
                    </a:lnTo>
                    <a:lnTo>
                      <a:pt x="61" y="67"/>
                    </a:lnTo>
                    <a:lnTo>
                      <a:pt x="62" y="68"/>
                    </a:lnTo>
                    <a:lnTo>
                      <a:pt x="65" y="71"/>
                    </a:lnTo>
                    <a:lnTo>
                      <a:pt x="80" y="70"/>
                    </a:lnTo>
                    <a:lnTo>
                      <a:pt x="86" y="68"/>
                    </a:lnTo>
                    <a:lnTo>
                      <a:pt x="96" y="57"/>
                    </a:lnTo>
                    <a:lnTo>
                      <a:pt x="101" y="51"/>
                    </a:lnTo>
                    <a:lnTo>
                      <a:pt x="115" y="27"/>
                    </a:lnTo>
                    <a:lnTo>
                      <a:pt x="118" y="20"/>
                    </a:lnTo>
                    <a:lnTo>
                      <a:pt x="122" y="16"/>
                    </a:lnTo>
                    <a:lnTo>
                      <a:pt x="126" y="15"/>
                    </a:lnTo>
                    <a:lnTo>
                      <a:pt x="128" y="15"/>
                    </a:lnTo>
                    <a:lnTo>
                      <a:pt x="132" y="15"/>
                    </a:lnTo>
                    <a:lnTo>
                      <a:pt x="138" y="16"/>
                    </a:lnTo>
                    <a:lnTo>
                      <a:pt x="139" y="16"/>
                    </a:lnTo>
                    <a:lnTo>
                      <a:pt x="143" y="16"/>
                    </a:lnTo>
                    <a:lnTo>
                      <a:pt x="147" y="14"/>
                    </a:lnTo>
                    <a:lnTo>
                      <a:pt x="151" y="11"/>
                    </a:lnTo>
                    <a:lnTo>
                      <a:pt x="158" y="4"/>
                    </a:lnTo>
                    <a:lnTo>
                      <a:pt x="162" y="0"/>
                    </a:lnTo>
                    <a:lnTo>
                      <a:pt x="167" y="0"/>
                    </a:lnTo>
                    <a:lnTo>
                      <a:pt x="169" y="1"/>
                    </a:lnTo>
                    <a:lnTo>
                      <a:pt x="167" y="4"/>
                    </a:lnTo>
                    <a:lnTo>
                      <a:pt x="159" y="11"/>
                    </a:lnTo>
                    <a:lnTo>
                      <a:pt x="158" y="14"/>
                    </a:lnTo>
                    <a:lnTo>
                      <a:pt x="157" y="17"/>
                    </a:lnTo>
                    <a:lnTo>
                      <a:pt x="157" y="20"/>
                    </a:lnTo>
                    <a:lnTo>
                      <a:pt x="159" y="30"/>
                    </a:lnTo>
                    <a:lnTo>
                      <a:pt x="159" y="31"/>
                    </a:lnTo>
                    <a:lnTo>
                      <a:pt x="162" y="32"/>
                    </a:lnTo>
                    <a:lnTo>
                      <a:pt x="163" y="36"/>
                    </a:lnTo>
                    <a:lnTo>
                      <a:pt x="163" y="40"/>
                    </a:lnTo>
                    <a:lnTo>
                      <a:pt x="163" y="43"/>
                    </a:lnTo>
                    <a:lnTo>
                      <a:pt x="163" y="53"/>
                    </a:lnTo>
                    <a:lnTo>
                      <a:pt x="163" y="61"/>
                    </a:lnTo>
                    <a:lnTo>
                      <a:pt x="162" y="63"/>
                    </a:lnTo>
                    <a:lnTo>
                      <a:pt x="158" y="67"/>
                    </a:lnTo>
                    <a:lnTo>
                      <a:pt x="154" y="75"/>
                    </a:lnTo>
                    <a:lnTo>
                      <a:pt x="151" y="84"/>
                    </a:lnTo>
                    <a:lnTo>
                      <a:pt x="149" y="89"/>
                    </a:lnTo>
                    <a:lnTo>
                      <a:pt x="147" y="93"/>
                    </a:lnTo>
                    <a:lnTo>
                      <a:pt x="141" y="92"/>
                    </a:lnTo>
                    <a:lnTo>
                      <a:pt x="139" y="9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0" name="Freeform 1764">
                <a:extLst>
                  <a:ext uri="{FF2B5EF4-FFF2-40B4-BE49-F238E27FC236}">
                    <a16:creationId xmlns:a16="http://schemas.microsoft.com/office/drawing/2014/main" id="{4C99A6CC-9402-7B05-FD04-F0524748383C}"/>
                  </a:ext>
                </a:extLst>
              </p:cNvPr>
              <p:cNvSpPr>
                <a:spLocks/>
              </p:cNvSpPr>
              <p:nvPr/>
            </p:nvSpPr>
            <p:spPr bwMode="auto">
              <a:xfrm>
                <a:off x="4581525" y="2693988"/>
                <a:ext cx="268288" cy="214313"/>
              </a:xfrm>
              <a:custGeom>
                <a:avLst/>
                <a:gdLst/>
                <a:ahLst/>
                <a:cxnLst>
                  <a:cxn ang="0">
                    <a:pos x="139" y="91"/>
                  </a:cxn>
                  <a:cxn ang="0">
                    <a:pos x="128" y="81"/>
                  </a:cxn>
                  <a:cxn ang="0">
                    <a:pos x="115" y="79"/>
                  </a:cxn>
                  <a:cxn ang="0">
                    <a:pos x="110" y="76"/>
                  </a:cxn>
                  <a:cxn ang="0">
                    <a:pos x="97" y="77"/>
                  </a:cxn>
                  <a:cxn ang="0">
                    <a:pos x="81" y="86"/>
                  </a:cxn>
                  <a:cxn ang="0">
                    <a:pos x="77" y="88"/>
                  </a:cxn>
                  <a:cxn ang="0">
                    <a:pos x="71" y="88"/>
                  </a:cxn>
                  <a:cxn ang="0">
                    <a:pos x="66" y="84"/>
                  </a:cxn>
                  <a:cxn ang="0">
                    <a:pos x="54" y="86"/>
                  </a:cxn>
                  <a:cxn ang="0">
                    <a:pos x="49" y="88"/>
                  </a:cxn>
                  <a:cxn ang="0">
                    <a:pos x="47" y="86"/>
                  </a:cxn>
                  <a:cxn ang="0">
                    <a:pos x="42" y="88"/>
                  </a:cxn>
                  <a:cxn ang="0">
                    <a:pos x="42" y="92"/>
                  </a:cxn>
                  <a:cxn ang="0">
                    <a:pos x="35" y="93"/>
                  </a:cxn>
                  <a:cxn ang="0">
                    <a:pos x="31" y="96"/>
                  </a:cxn>
                  <a:cxn ang="0">
                    <a:pos x="19" y="116"/>
                  </a:cxn>
                  <a:cxn ang="0">
                    <a:pos x="18" y="123"/>
                  </a:cxn>
                  <a:cxn ang="0">
                    <a:pos x="16" y="125"/>
                  </a:cxn>
                  <a:cxn ang="0">
                    <a:pos x="23" y="127"/>
                  </a:cxn>
                  <a:cxn ang="0">
                    <a:pos x="25" y="135"/>
                  </a:cxn>
                  <a:cxn ang="0">
                    <a:pos x="20" y="134"/>
                  </a:cxn>
                  <a:cxn ang="0">
                    <a:pos x="11" y="124"/>
                  </a:cxn>
                  <a:cxn ang="0">
                    <a:pos x="4" y="116"/>
                  </a:cxn>
                  <a:cxn ang="0">
                    <a:pos x="1" y="118"/>
                  </a:cxn>
                  <a:cxn ang="0">
                    <a:pos x="0" y="118"/>
                  </a:cxn>
                  <a:cxn ang="0">
                    <a:pos x="3" y="111"/>
                  </a:cxn>
                  <a:cxn ang="0">
                    <a:pos x="9" y="94"/>
                  </a:cxn>
                  <a:cxn ang="0">
                    <a:pos x="20" y="83"/>
                  </a:cxn>
                  <a:cxn ang="0">
                    <a:pos x="33" y="71"/>
                  </a:cxn>
                  <a:cxn ang="0">
                    <a:pos x="49" y="73"/>
                  </a:cxn>
                  <a:cxn ang="0">
                    <a:pos x="55" y="67"/>
                  </a:cxn>
                  <a:cxn ang="0">
                    <a:pos x="61" y="67"/>
                  </a:cxn>
                  <a:cxn ang="0">
                    <a:pos x="65" y="71"/>
                  </a:cxn>
                  <a:cxn ang="0">
                    <a:pos x="86" y="68"/>
                  </a:cxn>
                  <a:cxn ang="0">
                    <a:pos x="101" y="51"/>
                  </a:cxn>
                  <a:cxn ang="0">
                    <a:pos x="118" y="20"/>
                  </a:cxn>
                  <a:cxn ang="0">
                    <a:pos x="126" y="15"/>
                  </a:cxn>
                  <a:cxn ang="0">
                    <a:pos x="132" y="15"/>
                  </a:cxn>
                  <a:cxn ang="0">
                    <a:pos x="139" y="16"/>
                  </a:cxn>
                  <a:cxn ang="0">
                    <a:pos x="147" y="14"/>
                  </a:cxn>
                  <a:cxn ang="0">
                    <a:pos x="158" y="4"/>
                  </a:cxn>
                  <a:cxn ang="0">
                    <a:pos x="167" y="0"/>
                  </a:cxn>
                  <a:cxn ang="0">
                    <a:pos x="167" y="4"/>
                  </a:cxn>
                  <a:cxn ang="0">
                    <a:pos x="158" y="14"/>
                  </a:cxn>
                  <a:cxn ang="0">
                    <a:pos x="157" y="20"/>
                  </a:cxn>
                  <a:cxn ang="0">
                    <a:pos x="159" y="31"/>
                  </a:cxn>
                  <a:cxn ang="0">
                    <a:pos x="163" y="36"/>
                  </a:cxn>
                  <a:cxn ang="0">
                    <a:pos x="163" y="43"/>
                  </a:cxn>
                  <a:cxn ang="0">
                    <a:pos x="163" y="61"/>
                  </a:cxn>
                  <a:cxn ang="0">
                    <a:pos x="158" y="67"/>
                  </a:cxn>
                  <a:cxn ang="0">
                    <a:pos x="151" y="84"/>
                  </a:cxn>
                  <a:cxn ang="0">
                    <a:pos x="147" y="93"/>
                  </a:cxn>
                  <a:cxn ang="0">
                    <a:pos x="139" y="91"/>
                  </a:cxn>
                </a:cxnLst>
                <a:rect l="0" t="0" r="r" b="b"/>
                <a:pathLst>
                  <a:path w="169" h="135">
                    <a:moveTo>
                      <a:pt x="139" y="91"/>
                    </a:moveTo>
                    <a:lnTo>
                      <a:pt x="139" y="91"/>
                    </a:lnTo>
                    <a:lnTo>
                      <a:pt x="137" y="87"/>
                    </a:lnTo>
                    <a:lnTo>
                      <a:pt x="128" y="81"/>
                    </a:lnTo>
                    <a:lnTo>
                      <a:pt x="126" y="81"/>
                    </a:lnTo>
                    <a:lnTo>
                      <a:pt x="115" y="79"/>
                    </a:lnTo>
                    <a:lnTo>
                      <a:pt x="112" y="77"/>
                    </a:lnTo>
                    <a:lnTo>
                      <a:pt x="110" y="76"/>
                    </a:lnTo>
                    <a:lnTo>
                      <a:pt x="101" y="76"/>
                    </a:lnTo>
                    <a:lnTo>
                      <a:pt x="97" y="77"/>
                    </a:lnTo>
                    <a:lnTo>
                      <a:pt x="90" y="81"/>
                    </a:lnTo>
                    <a:lnTo>
                      <a:pt x="81" y="86"/>
                    </a:lnTo>
                    <a:lnTo>
                      <a:pt x="81" y="87"/>
                    </a:lnTo>
                    <a:lnTo>
                      <a:pt x="77" y="88"/>
                    </a:lnTo>
                    <a:lnTo>
                      <a:pt x="74" y="88"/>
                    </a:lnTo>
                    <a:lnTo>
                      <a:pt x="71" y="88"/>
                    </a:lnTo>
                    <a:lnTo>
                      <a:pt x="70" y="87"/>
                    </a:lnTo>
                    <a:lnTo>
                      <a:pt x="66" y="84"/>
                    </a:lnTo>
                    <a:lnTo>
                      <a:pt x="59" y="86"/>
                    </a:lnTo>
                    <a:lnTo>
                      <a:pt x="54" y="86"/>
                    </a:lnTo>
                    <a:lnTo>
                      <a:pt x="50" y="89"/>
                    </a:lnTo>
                    <a:lnTo>
                      <a:pt x="49" y="88"/>
                    </a:lnTo>
                    <a:lnTo>
                      <a:pt x="47" y="87"/>
                    </a:lnTo>
                    <a:lnTo>
                      <a:pt x="47" y="86"/>
                    </a:lnTo>
                    <a:lnTo>
                      <a:pt x="44" y="88"/>
                    </a:lnTo>
                    <a:lnTo>
                      <a:pt x="42" y="88"/>
                    </a:lnTo>
                    <a:lnTo>
                      <a:pt x="42" y="89"/>
                    </a:lnTo>
                    <a:lnTo>
                      <a:pt x="42" y="92"/>
                    </a:lnTo>
                    <a:lnTo>
                      <a:pt x="40" y="93"/>
                    </a:lnTo>
                    <a:lnTo>
                      <a:pt x="35" y="93"/>
                    </a:lnTo>
                    <a:lnTo>
                      <a:pt x="33" y="94"/>
                    </a:lnTo>
                    <a:lnTo>
                      <a:pt x="31" y="96"/>
                    </a:lnTo>
                    <a:lnTo>
                      <a:pt x="30" y="102"/>
                    </a:lnTo>
                    <a:lnTo>
                      <a:pt x="19" y="116"/>
                    </a:lnTo>
                    <a:lnTo>
                      <a:pt x="20" y="122"/>
                    </a:lnTo>
                    <a:lnTo>
                      <a:pt x="18" y="123"/>
                    </a:lnTo>
                    <a:lnTo>
                      <a:pt x="16" y="124"/>
                    </a:lnTo>
                    <a:lnTo>
                      <a:pt x="16" y="125"/>
                    </a:lnTo>
                    <a:lnTo>
                      <a:pt x="20" y="127"/>
                    </a:lnTo>
                    <a:lnTo>
                      <a:pt x="23" y="127"/>
                    </a:lnTo>
                    <a:lnTo>
                      <a:pt x="26" y="134"/>
                    </a:lnTo>
                    <a:lnTo>
                      <a:pt x="25" y="135"/>
                    </a:lnTo>
                    <a:lnTo>
                      <a:pt x="23" y="135"/>
                    </a:lnTo>
                    <a:lnTo>
                      <a:pt x="20" y="134"/>
                    </a:lnTo>
                    <a:lnTo>
                      <a:pt x="15" y="130"/>
                    </a:lnTo>
                    <a:lnTo>
                      <a:pt x="11" y="124"/>
                    </a:lnTo>
                    <a:lnTo>
                      <a:pt x="5" y="117"/>
                    </a:lnTo>
                    <a:lnTo>
                      <a:pt x="4" y="116"/>
                    </a:lnTo>
                    <a:lnTo>
                      <a:pt x="4" y="117"/>
                    </a:lnTo>
                    <a:lnTo>
                      <a:pt x="1" y="118"/>
                    </a:lnTo>
                    <a:lnTo>
                      <a:pt x="0" y="119"/>
                    </a:lnTo>
                    <a:lnTo>
                      <a:pt x="0" y="118"/>
                    </a:lnTo>
                    <a:lnTo>
                      <a:pt x="0" y="116"/>
                    </a:lnTo>
                    <a:lnTo>
                      <a:pt x="3" y="111"/>
                    </a:lnTo>
                    <a:lnTo>
                      <a:pt x="3" y="108"/>
                    </a:lnTo>
                    <a:lnTo>
                      <a:pt x="9" y="94"/>
                    </a:lnTo>
                    <a:lnTo>
                      <a:pt x="14" y="88"/>
                    </a:lnTo>
                    <a:lnTo>
                      <a:pt x="20" y="83"/>
                    </a:lnTo>
                    <a:lnTo>
                      <a:pt x="30" y="72"/>
                    </a:lnTo>
                    <a:lnTo>
                      <a:pt x="33" y="71"/>
                    </a:lnTo>
                    <a:lnTo>
                      <a:pt x="46" y="75"/>
                    </a:lnTo>
                    <a:lnTo>
                      <a:pt x="49" y="73"/>
                    </a:lnTo>
                    <a:lnTo>
                      <a:pt x="50" y="73"/>
                    </a:lnTo>
                    <a:lnTo>
                      <a:pt x="55" y="67"/>
                    </a:lnTo>
                    <a:lnTo>
                      <a:pt x="57" y="67"/>
                    </a:lnTo>
                    <a:lnTo>
                      <a:pt x="61" y="67"/>
                    </a:lnTo>
                    <a:lnTo>
                      <a:pt x="62" y="68"/>
                    </a:lnTo>
                    <a:lnTo>
                      <a:pt x="65" y="71"/>
                    </a:lnTo>
                    <a:lnTo>
                      <a:pt x="80" y="70"/>
                    </a:lnTo>
                    <a:lnTo>
                      <a:pt x="86" y="68"/>
                    </a:lnTo>
                    <a:lnTo>
                      <a:pt x="96" y="57"/>
                    </a:lnTo>
                    <a:lnTo>
                      <a:pt x="101" y="51"/>
                    </a:lnTo>
                    <a:lnTo>
                      <a:pt x="115" y="27"/>
                    </a:lnTo>
                    <a:lnTo>
                      <a:pt x="118" y="20"/>
                    </a:lnTo>
                    <a:lnTo>
                      <a:pt x="122" y="16"/>
                    </a:lnTo>
                    <a:lnTo>
                      <a:pt x="126" y="15"/>
                    </a:lnTo>
                    <a:lnTo>
                      <a:pt x="128" y="15"/>
                    </a:lnTo>
                    <a:lnTo>
                      <a:pt x="132" y="15"/>
                    </a:lnTo>
                    <a:lnTo>
                      <a:pt x="138" y="16"/>
                    </a:lnTo>
                    <a:lnTo>
                      <a:pt x="139" y="16"/>
                    </a:lnTo>
                    <a:lnTo>
                      <a:pt x="143" y="16"/>
                    </a:lnTo>
                    <a:lnTo>
                      <a:pt x="147" y="14"/>
                    </a:lnTo>
                    <a:lnTo>
                      <a:pt x="151" y="11"/>
                    </a:lnTo>
                    <a:lnTo>
                      <a:pt x="158" y="4"/>
                    </a:lnTo>
                    <a:lnTo>
                      <a:pt x="162" y="0"/>
                    </a:lnTo>
                    <a:lnTo>
                      <a:pt x="167" y="0"/>
                    </a:lnTo>
                    <a:lnTo>
                      <a:pt x="169" y="1"/>
                    </a:lnTo>
                    <a:lnTo>
                      <a:pt x="167" y="4"/>
                    </a:lnTo>
                    <a:lnTo>
                      <a:pt x="159" y="11"/>
                    </a:lnTo>
                    <a:lnTo>
                      <a:pt x="158" y="14"/>
                    </a:lnTo>
                    <a:lnTo>
                      <a:pt x="157" y="17"/>
                    </a:lnTo>
                    <a:lnTo>
                      <a:pt x="157" y="20"/>
                    </a:lnTo>
                    <a:lnTo>
                      <a:pt x="159" y="30"/>
                    </a:lnTo>
                    <a:lnTo>
                      <a:pt x="159" y="31"/>
                    </a:lnTo>
                    <a:lnTo>
                      <a:pt x="162" y="32"/>
                    </a:lnTo>
                    <a:lnTo>
                      <a:pt x="163" y="36"/>
                    </a:lnTo>
                    <a:lnTo>
                      <a:pt x="163" y="40"/>
                    </a:lnTo>
                    <a:lnTo>
                      <a:pt x="163" y="43"/>
                    </a:lnTo>
                    <a:lnTo>
                      <a:pt x="163" y="53"/>
                    </a:lnTo>
                    <a:lnTo>
                      <a:pt x="163" y="61"/>
                    </a:lnTo>
                    <a:lnTo>
                      <a:pt x="162" y="63"/>
                    </a:lnTo>
                    <a:lnTo>
                      <a:pt x="158" y="67"/>
                    </a:lnTo>
                    <a:lnTo>
                      <a:pt x="154" y="75"/>
                    </a:lnTo>
                    <a:lnTo>
                      <a:pt x="151" y="84"/>
                    </a:lnTo>
                    <a:lnTo>
                      <a:pt x="149" y="89"/>
                    </a:lnTo>
                    <a:lnTo>
                      <a:pt x="147" y="93"/>
                    </a:lnTo>
                    <a:lnTo>
                      <a:pt x="141" y="92"/>
                    </a:lnTo>
                    <a:lnTo>
                      <a:pt x="139" y="9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1" name="Freeform 1765">
                <a:extLst>
                  <a:ext uri="{FF2B5EF4-FFF2-40B4-BE49-F238E27FC236}">
                    <a16:creationId xmlns:a16="http://schemas.microsoft.com/office/drawing/2014/main" id="{6833DA1D-F443-CD2B-D2CC-4DBC8B7C7EA5}"/>
                  </a:ext>
                </a:extLst>
              </p:cNvPr>
              <p:cNvSpPr>
                <a:spLocks/>
              </p:cNvSpPr>
              <p:nvPr/>
            </p:nvSpPr>
            <p:spPr bwMode="auto">
              <a:xfrm>
                <a:off x="4581525" y="2693988"/>
                <a:ext cx="268288" cy="214313"/>
              </a:xfrm>
              <a:custGeom>
                <a:avLst/>
                <a:gdLst/>
                <a:ahLst/>
                <a:cxnLst>
                  <a:cxn ang="0">
                    <a:pos x="139" y="91"/>
                  </a:cxn>
                  <a:cxn ang="0">
                    <a:pos x="128" y="81"/>
                  </a:cxn>
                  <a:cxn ang="0">
                    <a:pos x="115" y="79"/>
                  </a:cxn>
                  <a:cxn ang="0">
                    <a:pos x="110" y="76"/>
                  </a:cxn>
                  <a:cxn ang="0">
                    <a:pos x="97" y="77"/>
                  </a:cxn>
                  <a:cxn ang="0">
                    <a:pos x="81" y="86"/>
                  </a:cxn>
                  <a:cxn ang="0">
                    <a:pos x="77" y="88"/>
                  </a:cxn>
                  <a:cxn ang="0">
                    <a:pos x="71" y="88"/>
                  </a:cxn>
                  <a:cxn ang="0">
                    <a:pos x="66" y="84"/>
                  </a:cxn>
                  <a:cxn ang="0">
                    <a:pos x="54" y="86"/>
                  </a:cxn>
                  <a:cxn ang="0">
                    <a:pos x="49" y="88"/>
                  </a:cxn>
                  <a:cxn ang="0">
                    <a:pos x="47" y="86"/>
                  </a:cxn>
                  <a:cxn ang="0">
                    <a:pos x="42" y="88"/>
                  </a:cxn>
                  <a:cxn ang="0">
                    <a:pos x="42" y="92"/>
                  </a:cxn>
                  <a:cxn ang="0">
                    <a:pos x="35" y="93"/>
                  </a:cxn>
                  <a:cxn ang="0">
                    <a:pos x="31" y="96"/>
                  </a:cxn>
                  <a:cxn ang="0">
                    <a:pos x="19" y="116"/>
                  </a:cxn>
                  <a:cxn ang="0">
                    <a:pos x="18" y="123"/>
                  </a:cxn>
                  <a:cxn ang="0">
                    <a:pos x="16" y="125"/>
                  </a:cxn>
                  <a:cxn ang="0">
                    <a:pos x="23" y="127"/>
                  </a:cxn>
                  <a:cxn ang="0">
                    <a:pos x="25" y="135"/>
                  </a:cxn>
                  <a:cxn ang="0">
                    <a:pos x="20" y="134"/>
                  </a:cxn>
                  <a:cxn ang="0">
                    <a:pos x="11" y="124"/>
                  </a:cxn>
                  <a:cxn ang="0">
                    <a:pos x="4" y="116"/>
                  </a:cxn>
                  <a:cxn ang="0">
                    <a:pos x="1" y="118"/>
                  </a:cxn>
                  <a:cxn ang="0">
                    <a:pos x="0" y="118"/>
                  </a:cxn>
                  <a:cxn ang="0">
                    <a:pos x="3" y="111"/>
                  </a:cxn>
                  <a:cxn ang="0">
                    <a:pos x="9" y="94"/>
                  </a:cxn>
                  <a:cxn ang="0">
                    <a:pos x="20" y="83"/>
                  </a:cxn>
                  <a:cxn ang="0">
                    <a:pos x="33" y="71"/>
                  </a:cxn>
                  <a:cxn ang="0">
                    <a:pos x="49" y="73"/>
                  </a:cxn>
                  <a:cxn ang="0">
                    <a:pos x="55" y="67"/>
                  </a:cxn>
                  <a:cxn ang="0">
                    <a:pos x="61" y="67"/>
                  </a:cxn>
                  <a:cxn ang="0">
                    <a:pos x="65" y="71"/>
                  </a:cxn>
                  <a:cxn ang="0">
                    <a:pos x="86" y="68"/>
                  </a:cxn>
                  <a:cxn ang="0">
                    <a:pos x="101" y="51"/>
                  </a:cxn>
                  <a:cxn ang="0">
                    <a:pos x="118" y="20"/>
                  </a:cxn>
                  <a:cxn ang="0">
                    <a:pos x="126" y="15"/>
                  </a:cxn>
                  <a:cxn ang="0">
                    <a:pos x="132" y="15"/>
                  </a:cxn>
                  <a:cxn ang="0">
                    <a:pos x="139" y="16"/>
                  </a:cxn>
                  <a:cxn ang="0">
                    <a:pos x="147" y="14"/>
                  </a:cxn>
                  <a:cxn ang="0">
                    <a:pos x="158" y="4"/>
                  </a:cxn>
                  <a:cxn ang="0">
                    <a:pos x="167" y="0"/>
                  </a:cxn>
                  <a:cxn ang="0">
                    <a:pos x="167" y="4"/>
                  </a:cxn>
                  <a:cxn ang="0">
                    <a:pos x="158" y="14"/>
                  </a:cxn>
                  <a:cxn ang="0">
                    <a:pos x="157" y="20"/>
                  </a:cxn>
                  <a:cxn ang="0">
                    <a:pos x="159" y="31"/>
                  </a:cxn>
                  <a:cxn ang="0">
                    <a:pos x="163" y="36"/>
                  </a:cxn>
                  <a:cxn ang="0">
                    <a:pos x="163" y="43"/>
                  </a:cxn>
                  <a:cxn ang="0">
                    <a:pos x="163" y="61"/>
                  </a:cxn>
                  <a:cxn ang="0">
                    <a:pos x="158" y="67"/>
                  </a:cxn>
                  <a:cxn ang="0">
                    <a:pos x="151" y="84"/>
                  </a:cxn>
                  <a:cxn ang="0">
                    <a:pos x="147" y="93"/>
                  </a:cxn>
                  <a:cxn ang="0">
                    <a:pos x="139" y="91"/>
                  </a:cxn>
                </a:cxnLst>
                <a:rect l="0" t="0" r="r" b="b"/>
                <a:pathLst>
                  <a:path w="169" h="135">
                    <a:moveTo>
                      <a:pt x="139" y="91"/>
                    </a:moveTo>
                    <a:lnTo>
                      <a:pt x="139" y="91"/>
                    </a:lnTo>
                    <a:lnTo>
                      <a:pt x="137" y="87"/>
                    </a:lnTo>
                    <a:lnTo>
                      <a:pt x="128" y="81"/>
                    </a:lnTo>
                    <a:lnTo>
                      <a:pt x="126" y="81"/>
                    </a:lnTo>
                    <a:lnTo>
                      <a:pt x="115" y="79"/>
                    </a:lnTo>
                    <a:lnTo>
                      <a:pt x="112" y="77"/>
                    </a:lnTo>
                    <a:lnTo>
                      <a:pt x="110" y="76"/>
                    </a:lnTo>
                    <a:lnTo>
                      <a:pt x="101" y="76"/>
                    </a:lnTo>
                    <a:lnTo>
                      <a:pt x="97" y="77"/>
                    </a:lnTo>
                    <a:lnTo>
                      <a:pt x="90" y="81"/>
                    </a:lnTo>
                    <a:lnTo>
                      <a:pt x="81" y="86"/>
                    </a:lnTo>
                    <a:lnTo>
                      <a:pt x="81" y="87"/>
                    </a:lnTo>
                    <a:lnTo>
                      <a:pt x="77" y="88"/>
                    </a:lnTo>
                    <a:lnTo>
                      <a:pt x="74" y="88"/>
                    </a:lnTo>
                    <a:lnTo>
                      <a:pt x="71" y="88"/>
                    </a:lnTo>
                    <a:lnTo>
                      <a:pt x="70" y="87"/>
                    </a:lnTo>
                    <a:lnTo>
                      <a:pt x="66" y="84"/>
                    </a:lnTo>
                    <a:lnTo>
                      <a:pt x="59" y="86"/>
                    </a:lnTo>
                    <a:lnTo>
                      <a:pt x="54" y="86"/>
                    </a:lnTo>
                    <a:lnTo>
                      <a:pt x="50" y="89"/>
                    </a:lnTo>
                    <a:lnTo>
                      <a:pt x="49" y="88"/>
                    </a:lnTo>
                    <a:lnTo>
                      <a:pt x="47" y="87"/>
                    </a:lnTo>
                    <a:lnTo>
                      <a:pt x="47" y="86"/>
                    </a:lnTo>
                    <a:lnTo>
                      <a:pt x="44" y="88"/>
                    </a:lnTo>
                    <a:lnTo>
                      <a:pt x="42" y="88"/>
                    </a:lnTo>
                    <a:lnTo>
                      <a:pt x="42" y="89"/>
                    </a:lnTo>
                    <a:lnTo>
                      <a:pt x="42" y="92"/>
                    </a:lnTo>
                    <a:lnTo>
                      <a:pt x="40" y="93"/>
                    </a:lnTo>
                    <a:lnTo>
                      <a:pt x="35" y="93"/>
                    </a:lnTo>
                    <a:lnTo>
                      <a:pt x="33" y="94"/>
                    </a:lnTo>
                    <a:lnTo>
                      <a:pt x="31" y="96"/>
                    </a:lnTo>
                    <a:lnTo>
                      <a:pt x="30" y="102"/>
                    </a:lnTo>
                    <a:lnTo>
                      <a:pt x="19" y="116"/>
                    </a:lnTo>
                    <a:lnTo>
                      <a:pt x="20" y="122"/>
                    </a:lnTo>
                    <a:lnTo>
                      <a:pt x="18" y="123"/>
                    </a:lnTo>
                    <a:lnTo>
                      <a:pt x="16" y="124"/>
                    </a:lnTo>
                    <a:lnTo>
                      <a:pt x="16" y="125"/>
                    </a:lnTo>
                    <a:lnTo>
                      <a:pt x="20" y="127"/>
                    </a:lnTo>
                    <a:lnTo>
                      <a:pt x="23" y="127"/>
                    </a:lnTo>
                    <a:lnTo>
                      <a:pt x="26" y="134"/>
                    </a:lnTo>
                    <a:lnTo>
                      <a:pt x="25" y="135"/>
                    </a:lnTo>
                    <a:lnTo>
                      <a:pt x="23" y="135"/>
                    </a:lnTo>
                    <a:lnTo>
                      <a:pt x="20" y="134"/>
                    </a:lnTo>
                    <a:lnTo>
                      <a:pt x="15" y="130"/>
                    </a:lnTo>
                    <a:lnTo>
                      <a:pt x="11" y="124"/>
                    </a:lnTo>
                    <a:lnTo>
                      <a:pt x="5" y="117"/>
                    </a:lnTo>
                    <a:lnTo>
                      <a:pt x="4" y="116"/>
                    </a:lnTo>
                    <a:lnTo>
                      <a:pt x="4" y="117"/>
                    </a:lnTo>
                    <a:lnTo>
                      <a:pt x="1" y="118"/>
                    </a:lnTo>
                    <a:lnTo>
                      <a:pt x="0" y="119"/>
                    </a:lnTo>
                    <a:lnTo>
                      <a:pt x="0" y="118"/>
                    </a:lnTo>
                    <a:lnTo>
                      <a:pt x="0" y="116"/>
                    </a:lnTo>
                    <a:lnTo>
                      <a:pt x="3" y="111"/>
                    </a:lnTo>
                    <a:lnTo>
                      <a:pt x="3" y="108"/>
                    </a:lnTo>
                    <a:lnTo>
                      <a:pt x="9" y="94"/>
                    </a:lnTo>
                    <a:lnTo>
                      <a:pt x="14" y="88"/>
                    </a:lnTo>
                    <a:lnTo>
                      <a:pt x="20" y="83"/>
                    </a:lnTo>
                    <a:lnTo>
                      <a:pt x="30" y="72"/>
                    </a:lnTo>
                    <a:lnTo>
                      <a:pt x="33" y="71"/>
                    </a:lnTo>
                    <a:lnTo>
                      <a:pt x="46" y="75"/>
                    </a:lnTo>
                    <a:lnTo>
                      <a:pt x="49" y="73"/>
                    </a:lnTo>
                    <a:lnTo>
                      <a:pt x="50" y="73"/>
                    </a:lnTo>
                    <a:lnTo>
                      <a:pt x="55" y="67"/>
                    </a:lnTo>
                    <a:lnTo>
                      <a:pt x="57" y="67"/>
                    </a:lnTo>
                    <a:lnTo>
                      <a:pt x="61" y="67"/>
                    </a:lnTo>
                    <a:lnTo>
                      <a:pt x="62" y="68"/>
                    </a:lnTo>
                    <a:lnTo>
                      <a:pt x="65" y="71"/>
                    </a:lnTo>
                    <a:lnTo>
                      <a:pt x="80" y="70"/>
                    </a:lnTo>
                    <a:lnTo>
                      <a:pt x="86" y="68"/>
                    </a:lnTo>
                    <a:lnTo>
                      <a:pt x="96" y="57"/>
                    </a:lnTo>
                    <a:lnTo>
                      <a:pt x="101" y="51"/>
                    </a:lnTo>
                    <a:lnTo>
                      <a:pt x="115" y="27"/>
                    </a:lnTo>
                    <a:lnTo>
                      <a:pt x="118" y="20"/>
                    </a:lnTo>
                    <a:lnTo>
                      <a:pt x="122" y="16"/>
                    </a:lnTo>
                    <a:lnTo>
                      <a:pt x="126" y="15"/>
                    </a:lnTo>
                    <a:lnTo>
                      <a:pt x="128" y="15"/>
                    </a:lnTo>
                    <a:lnTo>
                      <a:pt x="132" y="15"/>
                    </a:lnTo>
                    <a:lnTo>
                      <a:pt x="138" y="16"/>
                    </a:lnTo>
                    <a:lnTo>
                      <a:pt x="139" y="16"/>
                    </a:lnTo>
                    <a:lnTo>
                      <a:pt x="143" y="16"/>
                    </a:lnTo>
                    <a:lnTo>
                      <a:pt x="147" y="14"/>
                    </a:lnTo>
                    <a:lnTo>
                      <a:pt x="151" y="11"/>
                    </a:lnTo>
                    <a:lnTo>
                      <a:pt x="158" y="4"/>
                    </a:lnTo>
                    <a:lnTo>
                      <a:pt x="162" y="0"/>
                    </a:lnTo>
                    <a:lnTo>
                      <a:pt x="167" y="0"/>
                    </a:lnTo>
                    <a:lnTo>
                      <a:pt x="169" y="1"/>
                    </a:lnTo>
                    <a:lnTo>
                      <a:pt x="167" y="4"/>
                    </a:lnTo>
                    <a:lnTo>
                      <a:pt x="159" y="11"/>
                    </a:lnTo>
                    <a:lnTo>
                      <a:pt x="158" y="14"/>
                    </a:lnTo>
                    <a:lnTo>
                      <a:pt x="157" y="17"/>
                    </a:lnTo>
                    <a:lnTo>
                      <a:pt x="157" y="20"/>
                    </a:lnTo>
                    <a:lnTo>
                      <a:pt x="159" y="30"/>
                    </a:lnTo>
                    <a:lnTo>
                      <a:pt x="159" y="31"/>
                    </a:lnTo>
                    <a:lnTo>
                      <a:pt x="162" y="32"/>
                    </a:lnTo>
                    <a:lnTo>
                      <a:pt x="163" y="36"/>
                    </a:lnTo>
                    <a:lnTo>
                      <a:pt x="163" y="40"/>
                    </a:lnTo>
                    <a:lnTo>
                      <a:pt x="163" y="43"/>
                    </a:lnTo>
                    <a:lnTo>
                      <a:pt x="163" y="53"/>
                    </a:lnTo>
                    <a:lnTo>
                      <a:pt x="163" y="61"/>
                    </a:lnTo>
                    <a:lnTo>
                      <a:pt x="162" y="63"/>
                    </a:lnTo>
                    <a:lnTo>
                      <a:pt x="158" y="67"/>
                    </a:lnTo>
                    <a:lnTo>
                      <a:pt x="154" y="75"/>
                    </a:lnTo>
                    <a:lnTo>
                      <a:pt x="151" y="84"/>
                    </a:lnTo>
                    <a:lnTo>
                      <a:pt x="149" y="89"/>
                    </a:lnTo>
                    <a:lnTo>
                      <a:pt x="147" y="93"/>
                    </a:lnTo>
                    <a:lnTo>
                      <a:pt x="141" y="92"/>
                    </a:lnTo>
                    <a:lnTo>
                      <a:pt x="139" y="91"/>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2" name="Freeform 1766">
                <a:extLst>
                  <a:ext uri="{FF2B5EF4-FFF2-40B4-BE49-F238E27FC236}">
                    <a16:creationId xmlns:a16="http://schemas.microsoft.com/office/drawing/2014/main" id="{414AC9D1-422B-AAB9-2531-A34C00870B85}"/>
                  </a:ext>
                </a:extLst>
              </p:cNvPr>
              <p:cNvSpPr>
                <a:spLocks/>
              </p:cNvSpPr>
              <p:nvPr/>
            </p:nvSpPr>
            <p:spPr bwMode="auto">
              <a:xfrm>
                <a:off x="4749800" y="3106738"/>
                <a:ext cx="120650" cy="115888"/>
              </a:xfrm>
              <a:custGeom>
                <a:avLst/>
                <a:gdLst/>
                <a:ahLst/>
                <a:cxnLst>
                  <a:cxn ang="0">
                    <a:pos x="57" y="71"/>
                  </a:cxn>
                  <a:cxn ang="0">
                    <a:pos x="48" y="72"/>
                  </a:cxn>
                  <a:cxn ang="0">
                    <a:pos x="43" y="69"/>
                  </a:cxn>
                  <a:cxn ang="0">
                    <a:pos x="35" y="69"/>
                  </a:cxn>
                  <a:cxn ang="0">
                    <a:pos x="22" y="67"/>
                  </a:cxn>
                  <a:cxn ang="0">
                    <a:pos x="26" y="62"/>
                  </a:cxn>
                  <a:cxn ang="0">
                    <a:pos x="22" y="56"/>
                  </a:cxn>
                  <a:cxn ang="0">
                    <a:pos x="14" y="53"/>
                  </a:cxn>
                  <a:cxn ang="0">
                    <a:pos x="9" y="47"/>
                  </a:cxn>
                  <a:cxn ang="0">
                    <a:pos x="10" y="35"/>
                  </a:cxn>
                  <a:cxn ang="0">
                    <a:pos x="5" y="23"/>
                  </a:cxn>
                  <a:cxn ang="0">
                    <a:pos x="0" y="17"/>
                  </a:cxn>
                  <a:cxn ang="0">
                    <a:pos x="11" y="12"/>
                  </a:cxn>
                  <a:cxn ang="0">
                    <a:pos x="24" y="7"/>
                  </a:cxn>
                  <a:cxn ang="0">
                    <a:pos x="30" y="7"/>
                  </a:cxn>
                  <a:cxn ang="0">
                    <a:pos x="38" y="3"/>
                  </a:cxn>
                  <a:cxn ang="0">
                    <a:pos x="41" y="0"/>
                  </a:cxn>
                  <a:cxn ang="0">
                    <a:pos x="43" y="2"/>
                  </a:cxn>
                  <a:cxn ang="0">
                    <a:pos x="53" y="13"/>
                  </a:cxn>
                  <a:cxn ang="0">
                    <a:pos x="55" y="17"/>
                  </a:cxn>
                  <a:cxn ang="0">
                    <a:pos x="48" y="18"/>
                  </a:cxn>
                  <a:cxn ang="0">
                    <a:pos x="55" y="21"/>
                  </a:cxn>
                  <a:cxn ang="0">
                    <a:pos x="57" y="17"/>
                  </a:cxn>
                  <a:cxn ang="0">
                    <a:pos x="60" y="12"/>
                  </a:cxn>
                  <a:cxn ang="0">
                    <a:pos x="61" y="8"/>
                  </a:cxn>
                  <a:cxn ang="0">
                    <a:pos x="67" y="17"/>
                  </a:cxn>
                  <a:cxn ang="0">
                    <a:pos x="65" y="20"/>
                  </a:cxn>
                  <a:cxn ang="0">
                    <a:pos x="57" y="20"/>
                  </a:cxn>
                  <a:cxn ang="0">
                    <a:pos x="56" y="25"/>
                  </a:cxn>
                  <a:cxn ang="0">
                    <a:pos x="62" y="25"/>
                  </a:cxn>
                  <a:cxn ang="0">
                    <a:pos x="67" y="28"/>
                  </a:cxn>
                  <a:cxn ang="0">
                    <a:pos x="76" y="40"/>
                  </a:cxn>
                  <a:cxn ang="0">
                    <a:pos x="73" y="42"/>
                  </a:cxn>
                  <a:cxn ang="0">
                    <a:pos x="70" y="43"/>
                  </a:cxn>
                  <a:cxn ang="0">
                    <a:pos x="72" y="52"/>
                  </a:cxn>
                  <a:cxn ang="0">
                    <a:pos x="70" y="63"/>
                  </a:cxn>
                  <a:cxn ang="0">
                    <a:pos x="67" y="67"/>
                  </a:cxn>
                  <a:cxn ang="0">
                    <a:pos x="60" y="72"/>
                  </a:cxn>
                </a:cxnLst>
                <a:rect l="0" t="0" r="r" b="b"/>
                <a:pathLst>
                  <a:path w="76" h="73">
                    <a:moveTo>
                      <a:pt x="58" y="72"/>
                    </a:moveTo>
                    <a:lnTo>
                      <a:pt x="57" y="71"/>
                    </a:lnTo>
                    <a:lnTo>
                      <a:pt x="51" y="73"/>
                    </a:lnTo>
                    <a:lnTo>
                      <a:pt x="48" y="72"/>
                    </a:lnTo>
                    <a:lnTo>
                      <a:pt x="45" y="71"/>
                    </a:lnTo>
                    <a:lnTo>
                      <a:pt x="43" y="69"/>
                    </a:lnTo>
                    <a:lnTo>
                      <a:pt x="40" y="71"/>
                    </a:lnTo>
                    <a:lnTo>
                      <a:pt x="35" y="69"/>
                    </a:lnTo>
                    <a:lnTo>
                      <a:pt x="29" y="69"/>
                    </a:lnTo>
                    <a:lnTo>
                      <a:pt x="22" y="67"/>
                    </a:lnTo>
                    <a:lnTo>
                      <a:pt x="24" y="63"/>
                    </a:lnTo>
                    <a:lnTo>
                      <a:pt x="26" y="62"/>
                    </a:lnTo>
                    <a:lnTo>
                      <a:pt x="26" y="59"/>
                    </a:lnTo>
                    <a:lnTo>
                      <a:pt x="22" y="56"/>
                    </a:lnTo>
                    <a:lnTo>
                      <a:pt x="20" y="54"/>
                    </a:lnTo>
                    <a:lnTo>
                      <a:pt x="14" y="53"/>
                    </a:lnTo>
                    <a:lnTo>
                      <a:pt x="11" y="51"/>
                    </a:lnTo>
                    <a:lnTo>
                      <a:pt x="9" y="47"/>
                    </a:lnTo>
                    <a:lnTo>
                      <a:pt x="9" y="43"/>
                    </a:lnTo>
                    <a:lnTo>
                      <a:pt x="10" y="35"/>
                    </a:lnTo>
                    <a:lnTo>
                      <a:pt x="5" y="28"/>
                    </a:lnTo>
                    <a:lnTo>
                      <a:pt x="5" y="23"/>
                    </a:lnTo>
                    <a:lnTo>
                      <a:pt x="1" y="20"/>
                    </a:lnTo>
                    <a:lnTo>
                      <a:pt x="0" y="17"/>
                    </a:lnTo>
                    <a:lnTo>
                      <a:pt x="5" y="11"/>
                    </a:lnTo>
                    <a:lnTo>
                      <a:pt x="11" y="12"/>
                    </a:lnTo>
                    <a:lnTo>
                      <a:pt x="15" y="12"/>
                    </a:lnTo>
                    <a:lnTo>
                      <a:pt x="24" y="7"/>
                    </a:lnTo>
                    <a:lnTo>
                      <a:pt x="26" y="7"/>
                    </a:lnTo>
                    <a:lnTo>
                      <a:pt x="30" y="7"/>
                    </a:lnTo>
                    <a:lnTo>
                      <a:pt x="33" y="3"/>
                    </a:lnTo>
                    <a:lnTo>
                      <a:pt x="38" y="3"/>
                    </a:lnTo>
                    <a:lnTo>
                      <a:pt x="38" y="0"/>
                    </a:lnTo>
                    <a:lnTo>
                      <a:pt x="41" y="0"/>
                    </a:lnTo>
                    <a:lnTo>
                      <a:pt x="41" y="2"/>
                    </a:lnTo>
                    <a:lnTo>
                      <a:pt x="43" y="2"/>
                    </a:lnTo>
                    <a:lnTo>
                      <a:pt x="53" y="6"/>
                    </a:lnTo>
                    <a:lnTo>
                      <a:pt x="53" y="13"/>
                    </a:lnTo>
                    <a:lnTo>
                      <a:pt x="55" y="16"/>
                    </a:lnTo>
                    <a:lnTo>
                      <a:pt x="55" y="17"/>
                    </a:lnTo>
                    <a:lnTo>
                      <a:pt x="52" y="18"/>
                    </a:lnTo>
                    <a:lnTo>
                      <a:pt x="48" y="18"/>
                    </a:lnTo>
                    <a:lnTo>
                      <a:pt x="50" y="25"/>
                    </a:lnTo>
                    <a:lnTo>
                      <a:pt x="55" y="21"/>
                    </a:lnTo>
                    <a:lnTo>
                      <a:pt x="57" y="18"/>
                    </a:lnTo>
                    <a:lnTo>
                      <a:pt x="57" y="17"/>
                    </a:lnTo>
                    <a:lnTo>
                      <a:pt x="58" y="16"/>
                    </a:lnTo>
                    <a:lnTo>
                      <a:pt x="60" y="12"/>
                    </a:lnTo>
                    <a:lnTo>
                      <a:pt x="60" y="10"/>
                    </a:lnTo>
                    <a:lnTo>
                      <a:pt x="61" y="8"/>
                    </a:lnTo>
                    <a:lnTo>
                      <a:pt x="61" y="6"/>
                    </a:lnTo>
                    <a:lnTo>
                      <a:pt x="67" y="17"/>
                    </a:lnTo>
                    <a:lnTo>
                      <a:pt x="67" y="18"/>
                    </a:lnTo>
                    <a:lnTo>
                      <a:pt x="65" y="20"/>
                    </a:lnTo>
                    <a:lnTo>
                      <a:pt x="58" y="21"/>
                    </a:lnTo>
                    <a:lnTo>
                      <a:pt x="57" y="20"/>
                    </a:lnTo>
                    <a:lnTo>
                      <a:pt x="56" y="20"/>
                    </a:lnTo>
                    <a:lnTo>
                      <a:pt x="56" y="25"/>
                    </a:lnTo>
                    <a:lnTo>
                      <a:pt x="60" y="25"/>
                    </a:lnTo>
                    <a:lnTo>
                      <a:pt x="62" y="25"/>
                    </a:lnTo>
                    <a:lnTo>
                      <a:pt x="63" y="25"/>
                    </a:lnTo>
                    <a:lnTo>
                      <a:pt x="67" y="28"/>
                    </a:lnTo>
                    <a:lnTo>
                      <a:pt x="76" y="36"/>
                    </a:lnTo>
                    <a:lnTo>
                      <a:pt x="76" y="40"/>
                    </a:lnTo>
                    <a:lnTo>
                      <a:pt x="75" y="42"/>
                    </a:lnTo>
                    <a:lnTo>
                      <a:pt x="73" y="42"/>
                    </a:lnTo>
                    <a:lnTo>
                      <a:pt x="71" y="42"/>
                    </a:lnTo>
                    <a:lnTo>
                      <a:pt x="70" y="43"/>
                    </a:lnTo>
                    <a:lnTo>
                      <a:pt x="71" y="47"/>
                    </a:lnTo>
                    <a:lnTo>
                      <a:pt x="72" y="52"/>
                    </a:lnTo>
                    <a:lnTo>
                      <a:pt x="71" y="57"/>
                    </a:lnTo>
                    <a:lnTo>
                      <a:pt x="70" y="63"/>
                    </a:lnTo>
                    <a:lnTo>
                      <a:pt x="70" y="64"/>
                    </a:lnTo>
                    <a:lnTo>
                      <a:pt x="67" y="67"/>
                    </a:lnTo>
                    <a:lnTo>
                      <a:pt x="61" y="71"/>
                    </a:lnTo>
                    <a:lnTo>
                      <a:pt x="60" y="72"/>
                    </a:lnTo>
                    <a:lnTo>
                      <a:pt x="58" y="7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3" name="Freeform 1767">
                <a:extLst>
                  <a:ext uri="{FF2B5EF4-FFF2-40B4-BE49-F238E27FC236}">
                    <a16:creationId xmlns:a16="http://schemas.microsoft.com/office/drawing/2014/main" id="{3C509F45-33D0-40EF-E828-2D25CB2F337C}"/>
                  </a:ext>
                </a:extLst>
              </p:cNvPr>
              <p:cNvSpPr>
                <a:spLocks/>
              </p:cNvSpPr>
              <p:nvPr/>
            </p:nvSpPr>
            <p:spPr bwMode="auto">
              <a:xfrm>
                <a:off x="4749800" y="3106738"/>
                <a:ext cx="120650" cy="115888"/>
              </a:xfrm>
              <a:custGeom>
                <a:avLst/>
                <a:gdLst/>
                <a:ahLst/>
                <a:cxnLst>
                  <a:cxn ang="0">
                    <a:pos x="57" y="71"/>
                  </a:cxn>
                  <a:cxn ang="0">
                    <a:pos x="48" y="72"/>
                  </a:cxn>
                  <a:cxn ang="0">
                    <a:pos x="43" y="69"/>
                  </a:cxn>
                  <a:cxn ang="0">
                    <a:pos x="35" y="69"/>
                  </a:cxn>
                  <a:cxn ang="0">
                    <a:pos x="22" y="67"/>
                  </a:cxn>
                  <a:cxn ang="0">
                    <a:pos x="26" y="62"/>
                  </a:cxn>
                  <a:cxn ang="0">
                    <a:pos x="22" y="56"/>
                  </a:cxn>
                  <a:cxn ang="0">
                    <a:pos x="14" y="53"/>
                  </a:cxn>
                  <a:cxn ang="0">
                    <a:pos x="9" y="47"/>
                  </a:cxn>
                  <a:cxn ang="0">
                    <a:pos x="10" y="35"/>
                  </a:cxn>
                  <a:cxn ang="0">
                    <a:pos x="5" y="23"/>
                  </a:cxn>
                  <a:cxn ang="0">
                    <a:pos x="0" y="17"/>
                  </a:cxn>
                  <a:cxn ang="0">
                    <a:pos x="11" y="12"/>
                  </a:cxn>
                  <a:cxn ang="0">
                    <a:pos x="24" y="7"/>
                  </a:cxn>
                  <a:cxn ang="0">
                    <a:pos x="30" y="7"/>
                  </a:cxn>
                  <a:cxn ang="0">
                    <a:pos x="38" y="3"/>
                  </a:cxn>
                  <a:cxn ang="0">
                    <a:pos x="41" y="0"/>
                  </a:cxn>
                  <a:cxn ang="0">
                    <a:pos x="43" y="2"/>
                  </a:cxn>
                  <a:cxn ang="0">
                    <a:pos x="53" y="13"/>
                  </a:cxn>
                  <a:cxn ang="0">
                    <a:pos x="55" y="17"/>
                  </a:cxn>
                  <a:cxn ang="0">
                    <a:pos x="48" y="18"/>
                  </a:cxn>
                  <a:cxn ang="0">
                    <a:pos x="55" y="21"/>
                  </a:cxn>
                  <a:cxn ang="0">
                    <a:pos x="57" y="17"/>
                  </a:cxn>
                  <a:cxn ang="0">
                    <a:pos x="60" y="12"/>
                  </a:cxn>
                  <a:cxn ang="0">
                    <a:pos x="61" y="8"/>
                  </a:cxn>
                  <a:cxn ang="0">
                    <a:pos x="67" y="17"/>
                  </a:cxn>
                  <a:cxn ang="0">
                    <a:pos x="65" y="20"/>
                  </a:cxn>
                  <a:cxn ang="0">
                    <a:pos x="57" y="20"/>
                  </a:cxn>
                  <a:cxn ang="0">
                    <a:pos x="56" y="25"/>
                  </a:cxn>
                  <a:cxn ang="0">
                    <a:pos x="62" y="25"/>
                  </a:cxn>
                  <a:cxn ang="0">
                    <a:pos x="67" y="28"/>
                  </a:cxn>
                  <a:cxn ang="0">
                    <a:pos x="76" y="40"/>
                  </a:cxn>
                  <a:cxn ang="0">
                    <a:pos x="73" y="42"/>
                  </a:cxn>
                  <a:cxn ang="0">
                    <a:pos x="70" y="43"/>
                  </a:cxn>
                  <a:cxn ang="0">
                    <a:pos x="72" y="52"/>
                  </a:cxn>
                  <a:cxn ang="0">
                    <a:pos x="70" y="63"/>
                  </a:cxn>
                  <a:cxn ang="0">
                    <a:pos x="67" y="67"/>
                  </a:cxn>
                  <a:cxn ang="0">
                    <a:pos x="60" y="72"/>
                  </a:cxn>
                </a:cxnLst>
                <a:rect l="0" t="0" r="r" b="b"/>
                <a:pathLst>
                  <a:path w="76" h="73">
                    <a:moveTo>
                      <a:pt x="58" y="72"/>
                    </a:moveTo>
                    <a:lnTo>
                      <a:pt x="57" y="71"/>
                    </a:lnTo>
                    <a:lnTo>
                      <a:pt x="51" y="73"/>
                    </a:lnTo>
                    <a:lnTo>
                      <a:pt x="48" y="72"/>
                    </a:lnTo>
                    <a:lnTo>
                      <a:pt x="45" y="71"/>
                    </a:lnTo>
                    <a:lnTo>
                      <a:pt x="43" y="69"/>
                    </a:lnTo>
                    <a:lnTo>
                      <a:pt x="40" y="71"/>
                    </a:lnTo>
                    <a:lnTo>
                      <a:pt x="35" y="69"/>
                    </a:lnTo>
                    <a:lnTo>
                      <a:pt x="29" y="69"/>
                    </a:lnTo>
                    <a:lnTo>
                      <a:pt x="22" y="67"/>
                    </a:lnTo>
                    <a:lnTo>
                      <a:pt x="24" y="63"/>
                    </a:lnTo>
                    <a:lnTo>
                      <a:pt x="26" y="62"/>
                    </a:lnTo>
                    <a:lnTo>
                      <a:pt x="26" y="59"/>
                    </a:lnTo>
                    <a:lnTo>
                      <a:pt x="22" y="56"/>
                    </a:lnTo>
                    <a:lnTo>
                      <a:pt x="20" y="54"/>
                    </a:lnTo>
                    <a:lnTo>
                      <a:pt x="14" y="53"/>
                    </a:lnTo>
                    <a:lnTo>
                      <a:pt x="11" y="51"/>
                    </a:lnTo>
                    <a:lnTo>
                      <a:pt x="9" y="47"/>
                    </a:lnTo>
                    <a:lnTo>
                      <a:pt x="9" y="43"/>
                    </a:lnTo>
                    <a:lnTo>
                      <a:pt x="10" y="35"/>
                    </a:lnTo>
                    <a:lnTo>
                      <a:pt x="5" y="28"/>
                    </a:lnTo>
                    <a:lnTo>
                      <a:pt x="5" y="23"/>
                    </a:lnTo>
                    <a:lnTo>
                      <a:pt x="1" y="20"/>
                    </a:lnTo>
                    <a:lnTo>
                      <a:pt x="0" y="17"/>
                    </a:lnTo>
                    <a:lnTo>
                      <a:pt x="5" y="11"/>
                    </a:lnTo>
                    <a:lnTo>
                      <a:pt x="11" y="12"/>
                    </a:lnTo>
                    <a:lnTo>
                      <a:pt x="15" y="12"/>
                    </a:lnTo>
                    <a:lnTo>
                      <a:pt x="24" y="7"/>
                    </a:lnTo>
                    <a:lnTo>
                      <a:pt x="26" y="7"/>
                    </a:lnTo>
                    <a:lnTo>
                      <a:pt x="30" y="7"/>
                    </a:lnTo>
                    <a:lnTo>
                      <a:pt x="33" y="3"/>
                    </a:lnTo>
                    <a:lnTo>
                      <a:pt x="38" y="3"/>
                    </a:lnTo>
                    <a:lnTo>
                      <a:pt x="38" y="0"/>
                    </a:lnTo>
                    <a:lnTo>
                      <a:pt x="41" y="0"/>
                    </a:lnTo>
                    <a:lnTo>
                      <a:pt x="41" y="2"/>
                    </a:lnTo>
                    <a:lnTo>
                      <a:pt x="43" y="2"/>
                    </a:lnTo>
                    <a:lnTo>
                      <a:pt x="53" y="6"/>
                    </a:lnTo>
                    <a:lnTo>
                      <a:pt x="53" y="13"/>
                    </a:lnTo>
                    <a:lnTo>
                      <a:pt x="55" y="16"/>
                    </a:lnTo>
                    <a:lnTo>
                      <a:pt x="55" y="17"/>
                    </a:lnTo>
                    <a:lnTo>
                      <a:pt x="52" y="18"/>
                    </a:lnTo>
                    <a:lnTo>
                      <a:pt x="48" y="18"/>
                    </a:lnTo>
                    <a:lnTo>
                      <a:pt x="50" y="25"/>
                    </a:lnTo>
                    <a:lnTo>
                      <a:pt x="55" y="21"/>
                    </a:lnTo>
                    <a:lnTo>
                      <a:pt x="57" y="18"/>
                    </a:lnTo>
                    <a:lnTo>
                      <a:pt x="57" y="17"/>
                    </a:lnTo>
                    <a:lnTo>
                      <a:pt x="58" y="16"/>
                    </a:lnTo>
                    <a:lnTo>
                      <a:pt x="60" y="12"/>
                    </a:lnTo>
                    <a:lnTo>
                      <a:pt x="60" y="10"/>
                    </a:lnTo>
                    <a:lnTo>
                      <a:pt x="61" y="8"/>
                    </a:lnTo>
                    <a:lnTo>
                      <a:pt x="61" y="6"/>
                    </a:lnTo>
                    <a:lnTo>
                      <a:pt x="67" y="17"/>
                    </a:lnTo>
                    <a:lnTo>
                      <a:pt x="67" y="18"/>
                    </a:lnTo>
                    <a:lnTo>
                      <a:pt x="65" y="20"/>
                    </a:lnTo>
                    <a:lnTo>
                      <a:pt x="58" y="21"/>
                    </a:lnTo>
                    <a:lnTo>
                      <a:pt x="57" y="20"/>
                    </a:lnTo>
                    <a:lnTo>
                      <a:pt x="56" y="20"/>
                    </a:lnTo>
                    <a:lnTo>
                      <a:pt x="56" y="25"/>
                    </a:lnTo>
                    <a:lnTo>
                      <a:pt x="60" y="25"/>
                    </a:lnTo>
                    <a:lnTo>
                      <a:pt x="62" y="25"/>
                    </a:lnTo>
                    <a:lnTo>
                      <a:pt x="63" y="25"/>
                    </a:lnTo>
                    <a:lnTo>
                      <a:pt x="67" y="28"/>
                    </a:lnTo>
                    <a:lnTo>
                      <a:pt x="76" y="36"/>
                    </a:lnTo>
                    <a:lnTo>
                      <a:pt x="76" y="40"/>
                    </a:lnTo>
                    <a:lnTo>
                      <a:pt x="75" y="42"/>
                    </a:lnTo>
                    <a:lnTo>
                      <a:pt x="73" y="42"/>
                    </a:lnTo>
                    <a:lnTo>
                      <a:pt x="71" y="42"/>
                    </a:lnTo>
                    <a:lnTo>
                      <a:pt x="70" y="43"/>
                    </a:lnTo>
                    <a:lnTo>
                      <a:pt x="71" y="47"/>
                    </a:lnTo>
                    <a:lnTo>
                      <a:pt x="72" y="52"/>
                    </a:lnTo>
                    <a:lnTo>
                      <a:pt x="71" y="57"/>
                    </a:lnTo>
                    <a:lnTo>
                      <a:pt x="70" y="63"/>
                    </a:lnTo>
                    <a:lnTo>
                      <a:pt x="70" y="64"/>
                    </a:lnTo>
                    <a:lnTo>
                      <a:pt x="67" y="67"/>
                    </a:lnTo>
                    <a:lnTo>
                      <a:pt x="61" y="71"/>
                    </a:lnTo>
                    <a:lnTo>
                      <a:pt x="60" y="72"/>
                    </a:lnTo>
                    <a:lnTo>
                      <a:pt x="58" y="7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4" name="Freeform 1768">
                <a:extLst>
                  <a:ext uri="{FF2B5EF4-FFF2-40B4-BE49-F238E27FC236}">
                    <a16:creationId xmlns:a16="http://schemas.microsoft.com/office/drawing/2014/main" id="{B90190A9-4524-34F3-8CCD-BC47C6DF8074}"/>
                  </a:ext>
                </a:extLst>
              </p:cNvPr>
              <p:cNvSpPr>
                <a:spLocks/>
              </p:cNvSpPr>
              <p:nvPr/>
            </p:nvSpPr>
            <p:spPr bwMode="auto">
              <a:xfrm>
                <a:off x="4749800" y="3106738"/>
                <a:ext cx="120650" cy="115888"/>
              </a:xfrm>
              <a:custGeom>
                <a:avLst/>
                <a:gdLst/>
                <a:ahLst/>
                <a:cxnLst>
                  <a:cxn ang="0">
                    <a:pos x="57" y="71"/>
                  </a:cxn>
                  <a:cxn ang="0">
                    <a:pos x="48" y="72"/>
                  </a:cxn>
                  <a:cxn ang="0">
                    <a:pos x="43" y="69"/>
                  </a:cxn>
                  <a:cxn ang="0">
                    <a:pos x="35" y="69"/>
                  </a:cxn>
                  <a:cxn ang="0">
                    <a:pos x="22" y="67"/>
                  </a:cxn>
                  <a:cxn ang="0">
                    <a:pos x="26" y="62"/>
                  </a:cxn>
                  <a:cxn ang="0">
                    <a:pos x="22" y="56"/>
                  </a:cxn>
                  <a:cxn ang="0">
                    <a:pos x="14" y="53"/>
                  </a:cxn>
                  <a:cxn ang="0">
                    <a:pos x="9" y="47"/>
                  </a:cxn>
                  <a:cxn ang="0">
                    <a:pos x="10" y="35"/>
                  </a:cxn>
                  <a:cxn ang="0">
                    <a:pos x="5" y="23"/>
                  </a:cxn>
                  <a:cxn ang="0">
                    <a:pos x="0" y="17"/>
                  </a:cxn>
                  <a:cxn ang="0">
                    <a:pos x="11" y="12"/>
                  </a:cxn>
                  <a:cxn ang="0">
                    <a:pos x="24" y="7"/>
                  </a:cxn>
                  <a:cxn ang="0">
                    <a:pos x="30" y="7"/>
                  </a:cxn>
                  <a:cxn ang="0">
                    <a:pos x="38" y="3"/>
                  </a:cxn>
                  <a:cxn ang="0">
                    <a:pos x="41" y="0"/>
                  </a:cxn>
                  <a:cxn ang="0">
                    <a:pos x="43" y="2"/>
                  </a:cxn>
                  <a:cxn ang="0">
                    <a:pos x="53" y="13"/>
                  </a:cxn>
                  <a:cxn ang="0">
                    <a:pos x="55" y="17"/>
                  </a:cxn>
                  <a:cxn ang="0">
                    <a:pos x="48" y="18"/>
                  </a:cxn>
                  <a:cxn ang="0">
                    <a:pos x="55" y="21"/>
                  </a:cxn>
                  <a:cxn ang="0">
                    <a:pos x="57" y="17"/>
                  </a:cxn>
                  <a:cxn ang="0">
                    <a:pos x="60" y="12"/>
                  </a:cxn>
                  <a:cxn ang="0">
                    <a:pos x="61" y="8"/>
                  </a:cxn>
                  <a:cxn ang="0">
                    <a:pos x="67" y="17"/>
                  </a:cxn>
                  <a:cxn ang="0">
                    <a:pos x="65" y="20"/>
                  </a:cxn>
                  <a:cxn ang="0">
                    <a:pos x="57" y="20"/>
                  </a:cxn>
                  <a:cxn ang="0">
                    <a:pos x="56" y="25"/>
                  </a:cxn>
                  <a:cxn ang="0">
                    <a:pos x="62" y="25"/>
                  </a:cxn>
                  <a:cxn ang="0">
                    <a:pos x="67" y="28"/>
                  </a:cxn>
                  <a:cxn ang="0">
                    <a:pos x="76" y="40"/>
                  </a:cxn>
                  <a:cxn ang="0">
                    <a:pos x="73" y="42"/>
                  </a:cxn>
                  <a:cxn ang="0">
                    <a:pos x="70" y="43"/>
                  </a:cxn>
                  <a:cxn ang="0">
                    <a:pos x="72" y="52"/>
                  </a:cxn>
                  <a:cxn ang="0">
                    <a:pos x="70" y="63"/>
                  </a:cxn>
                  <a:cxn ang="0">
                    <a:pos x="67" y="67"/>
                  </a:cxn>
                  <a:cxn ang="0">
                    <a:pos x="60" y="72"/>
                  </a:cxn>
                </a:cxnLst>
                <a:rect l="0" t="0" r="r" b="b"/>
                <a:pathLst>
                  <a:path w="76" h="73">
                    <a:moveTo>
                      <a:pt x="58" y="72"/>
                    </a:moveTo>
                    <a:lnTo>
                      <a:pt x="57" y="71"/>
                    </a:lnTo>
                    <a:lnTo>
                      <a:pt x="51" y="73"/>
                    </a:lnTo>
                    <a:lnTo>
                      <a:pt x="48" y="72"/>
                    </a:lnTo>
                    <a:lnTo>
                      <a:pt x="45" y="71"/>
                    </a:lnTo>
                    <a:lnTo>
                      <a:pt x="43" y="69"/>
                    </a:lnTo>
                    <a:lnTo>
                      <a:pt x="40" y="71"/>
                    </a:lnTo>
                    <a:lnTo>
                      <a:pt x="35" y="69"/>
                    </a:lnTo>
                    <a:lnTo>
                      <a:pt x="29" y="69"/>
                    </a:lnTo>
                    <a:lnTo>
                      <a:pt x="22" y="67"/>
                    </a:lnTo>
                    <a:lnTo>
                      <a:pt x="24" y="63"/>
                    </a:lnTo>
                    <a:lnTo>
                      <a:pt x="26" y="62"/>
                    </a:lnTo>
                    <a:lnTo>
                      <a:pt x="26" y="59"/>
                    </a:lnTo>
                    <a:lnTo>
                      <a:pt x="22" y="56"/>
                    </a:lnTo>
                    <a:lnTo>
                      <a:pt x="20" y="54"/>
                    </a:lnTo>
                    <a:lnTo>
                      <a:pt x="14" y="53"/>
                    </a:lnTo>
                    <a:lnTo>
                      <a:pt x="11" y="51"/>
                    </a:lnTo>
                    <a:lnTo>
                      <a:pt x="9" y="47"/>
                    </a:lnTo>
                    <a:lnTo>
                      <a:pt x="9" y="43"/>
                    </a:lnTo>
                    <a:lnTo>
                      <a:pt x="10" y="35"/>
                    </a:lnTo>
                    <a:lnTo>
                      <a:pt x="5" y="28"/>
                    </a:lnTo>
                    <a:lnTo>
                      <a:pt x="5" y="23"/>
                    </a:lnTo>
                    <a:lnTo>
                      <a:pt x="1" y="20"/>
                    </a:lnTo>
                    <a:lnTo>
                      <a:pt x="0" y="17"/>
                    </a:lnTo>
                    <a:lnTo>
                      <a:pt x="5" y="11"/>
                    </a:lnTo>
                    <a:lnTo>
                      <a:pt x="11" y="12"/>
                    </a:lnTo>
                    <a:lnTo>
                      <a:pt x="15" y="12"/>
                    </a:lnTo>
                    <a:lnTo>
                      <a:pt x="24" y="7"/>
                    </a:lnTo>
                    <a:lnTo>
                      <a:pt x="26" y="7"/>
                    </a:lnTo>
                    <a:lnTo>
                      <a:pt x="30" y="7"/>
                    </a:lnTo>
                    <a:lnTo>
                      <a:pt x="33" y="3"/>
                    </a:lnTo>
                    <a:lnTo>
                      <a:pt x="38" y="3"/>
                    </a:lnTo>
                    <a:lnTo>
                      <a:pt x="38" y="0"/>
                    </a:lnTo>
                    <a:lnTo>
                      <a:pt x="41" y="0"/>
                    </a:lnTo>
                    <a:lnTo>
                      <a:pt x="41" y="2"/>
                    </a:lnTo>
                    <a:lnTo>
                      <a:pt x="43" y="2"/>
                    </a:lnTo>
                    <a:lnTo>
                      <a:pt x="53" y="6"/>
                    </a:lnTo>
                    <a:lnTo>
                      <a:pt x="53" y="13"/>
                    </a:lnTo>
                    <a:lnTo>
                      <a:pt x="55" y="16"/>
                    </a:lnTo>
                    <a:lnTo>
                      <a:pt x="55" y="17"/>
                    </a:lnTo>
                    <a:lnTo>
                      <a:pt x="52" y="18"/>
                    </a:lnTo>
                    <a:lnTo>
                      <a:pt x="48" y="18"/>
                    </a:lnTo>
                    <a:lnTo>
                      <a:pt x="50" y="25"/>
                    </a:lnTo>
                    <a:lnTo>
                      <a:pt x="55" y="21"/>
                    </a:lnTo>
                    <a:lnTo>
                      <a:pt x="57" y="18"/>
                    </a:lnTo>
                    <a:lnTo>
                      <a:pt x="57" y="17"/>
                    </a:lnTo>
                    <a:lnTo>
                      <a:pt x="58" y="16"/>
                    </a:lnTo>
                    <a:lnTo>
                      <a:pt x="60" y="12"/>
                    </a:lnTo>
                    <a:lnTo>
                      <a:pt x="60" y="10"/>
                    </a:lnTo>
                    <a:lnTo>
                      <a:pt x="61" y="8"/>
                    </a:lnTo>
                    <a:lnTo>
                      <a:pt x="61" y="6"/>
                    </a:lnTo>
                    <a:lnTo>
                      <a:pt x="67" y="17"/>
                    </a:lnTo>
                    <a:lnTo>
                      <a:pt x="67" y="18"/>
                    </a:lnTo>
                    <a:lnTo>
                      <a:pt x="65" y="20"/>
                    </a:lnTo>
                    <a:lnTo>
                      <a:pt x="58" y="21"/>
                    </a:lnTo>
                    <a:lnTo>
                      <a:pt x="57" y="20"/>
                    </a:lnTo>
                    <a:lnTo>
                      <a:pt x="56" y="20"/>
                    </a:lnTo>
                    <a:lnTo>
                      <a:pt x="56" y="25"/>
                    </a:lnTo>
                    <a:lnTo>
                      <a:pt x="60" y="25"/>
                    </a:lnTo>
                    <a:lnTo>
                      <a:pt x="62" y="25"/>
                    </a:lnTo>
                    <a:lnTo>
                      <a:pt x="63" y="25"/>
                    </a:lnTo>
                    <a:lnTo>
                      <a:pt x="67" y="28"/>
                    </a:lnTo>
                    <a:lnTo>
                      <a:pt x="76" y="36"/>
                    </a:lnTo>
                    <a:lnTo>
                      <a:pt x="76" y="40"/>
                    </a:lnTo>
                    <a:lnTo>
                      <a:pt x="75" y="42"/>
                    </a:lnTo>
                    <a:lnTo>
                      <a:pt x="73" y="42"/>
                    </a:lnTo>
                    <a:lnTo>
                      <a:pt x="71" y="42"/>
                    </a:lnTo>
                    <a:lnTo>
                      <a:pt x="70" y="43"/>
                    </a:lnTo>
                    <a:lnTo>
                      <a:pt x="71" y="47"/>
                    </a:lnTo>
                    <a:lnTo>
                      <a:pt x="72" y="52"/>
                    </a:lnTo>
                    <a:lnTo>
                      <a:pt x="71" y="57"/>
                    </a:lnTo>
                    <a:lnTo>
                      <a:pt x="70" y="63"/>
                    </a:lnTo>
                    <a:lnTo>
                      <a:pt x="70" y="64"/>
                    </a:lnTo>
                    <a:lnTo>
                      <a:pt x="67" y="67"/>
                    </a:lnTo>
                    <a:lnTo>
                      <a:pt x="61" y="71"/>
                    </a:lnTo>
                    <a:lnTo>
                      <a:pt x="60" y="72"/>
                    </a:lnTo>
                    <a:lnTo>
                      <a:pt x="58" y="7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5" name="Freeform 1769">
                <a:extLst>
                  <a:ext uri="{FF2B5EF4-FFF2-40B4-BE49-F238E27FC236}">
                    <a16:creationId xmlns:a16="http://schemas.microsoft.com/office/drawing/2014/main" id="{E92B47D8-E303-8559-B29F-CA6013DE7DCD}"/>
                  </a:ext>
                </a:extLst>
              </p:cNvPr>
              <p:cNvSpPr>
                <a:spLocks/>
              </p:cNvSpPr>
              <p:nvPr/>
            </p:nvSpPr>
            <p:spPr bwMode="auto">
              <a:xfrm>
                <a:off x="4749800" y="3106738"/>
                <a:ext cx="120650" cy="115888"/>
              </a:xfrm>
              <a:custGeom>
                <a:avLst/>
                <a:gdLst/>
                <a:ahLst/>
                <a:cxnLst>
                  <a:cxn ang="0">
                    <a:pos x="57" y="71"/>
                  </a:cxn>
                  <a:cxn ang="0">
                    <a:pos x="48" y="72"/>
                  </a:cxn>
                  <a:cxn ang="0">
                    <a:pos x="43" y="69"/>
                  </a:cxn>
                  <a:cxn ang="0">
                    <a:pos x="35" y="69"/>
                  </a:cxn>
                  <a:cxn ang="0">
                    <a:pos x="22" y="67"/>
                  </a:cxn>
                  <a:cxn ang="0">
                    <a:pos x="26" y="62"/>
                  </a:cxn>
                  <a:cxn ang="0">
                    <a:pos x="22" y="56"/>
                  </a:cxn>
                  <a:cxn ang="0">
                    <a:pos x="14" y="53"/>
                  </a:cxn>
                  <a:cxn ang="0">
                    <a:pos x="9" y="47"/>
                  </a:cxn>
                  <a:cxn ang="0">
                    <a:pos x="10" y="35"/>
                  </a:cxn>
                  <a:cxn ang="0">
                    <a:pos x="5" y="23"/>
                  </a:cxn>
                  <a:cxn ang="0">
                    <a:pos x="0" y="17"/>
                  </a:cxn>
                  <a:cxn ang="0">
                    <a:pos x="11" y="12"/>
                  </a:cxn>
                  <a:cxn ang="0">
                    <a:pos x="24" y="7"/>
                  </a:cxn>
                  <a:cxn ang="0">
                    <a:pos x="30" y="7"/>
                  </a:cxn>
                  <a:cxn ang="0">
                    <a:pos x="38" y="3"/>
                  </a:cxn>
                  <a:cxn ang="0">
                    <a:pos x="41" y="0"/>
                  </a:cxn>
                  <a:cxn ang="0">
                    <a:pos x="43" y="2"/>
                  </a:cxn>
                  <a:cxn ang="0">
                    <a:pos x="53" y="13"/>
                  </a:cxn>
                  <a:cxn ang="0">
                    <a:pos x="55" y="17"/>
                  </a:cxn>
                  <a:cxn ang="0">
                    <a:pos x="48" y="18"/>
                  </a:cxn>
                  <a:cxn ang="0">
                    <a:pos x="55" y="21"/>
                  </a:cxn>
                  <a:cxn ang="0">
                    <a:pos x="57" y="17"/>
                  </a:cxn>
                  <a:cxn ang="0">
                    <a:pos x="60" y="12"/>
                  </a:cxn>
                  <a:cxn ang="0">
                    <a:pos x="61" y="8"/>
                  </a:cxn>
                  <a:cxn ang="0">
                    <a:pos x="67" y="17"/>
                  </a:cxn>
                  <a:cxn ang="0">
                    <a:pos x="65" y="20"/>
                  </a:cxn>
                  <a:cxn ang="0">
                    <a:pos x="57" y="20"/>
                  </a:cxn>
                  <a:cxn ang="0">
                    <a:pos x="56" y="25"/>
                  </a:cxn>
                  <a:cxn ang="0">
                    <a:pos x="62" y="25"/>
                  </a:cxn>
                  <a:cxn ang="0">
                    <a:pos x="67" y="28"/>
                  </a:cxn>
                  <a:cxn ang="0">
                    <a:pos x="76" y="40"/>
                  </a:cxn>
                  <a:cxn ang="0">
                    <a:pos x="73" y="42"/>
                  </a:cxn>
                  <a:cxn ang="0">
                    <a:pos x="70" y="43"/>
                  </a:cxn>
                  <a:cxn ang="0">
                    <a:pos x="72" y="52"/>
                  </a:cxn>
                  <a:cxn ang="0">
                    <a:pos x="70" y="63"/>
                  </a:cxn>
                  <a:cxn ang="0">
                    <a:pos x="67" y="67"/>
                  </a:cxn>
                  <a:cxn ang="0">
                    <a:pos x="60" y="72"/>
                  </a:cxn>
                </a:cxnLst>
                <a:rect l="0" t="0" r="r" b="b"/>
                <a:pathLst>
                  <a:path w="76" h="73">
                    <a:moveTo>
                      <a:pt x="58" y="72"/>
                    </a:moveTo>
                    <a:lnTo>
                      <a:pt x="57" y="71"/>
                    </a:lnTo>
                    <a:lnTo>
                      <a:pt x="51" y="73"/>
                    </a:lnTo>
                    <a:lnTo>
                      <a:pt x="48" y="72"/>
                    </a:lnTo>
                    <a:lnTo>
                      <a:pt x="45" y="71"/>
                    </a:lnTo>
                    <a:lnTo>
                      <a:pt x="43" y="69"/>
                    </a:lnTo>
                    <a:lnTo>
                      <a:pt x="40" y="71"/>
                    </a:lnTo>
                    <a:lnTo>
                      <a:pt x="35" y="69"/>
                    </a:lnTo>
                    <a:lnTo>
                      <a:pt x="29" y="69"/>
                    </a:lnTo>
                    <a:lnTo>
                      <a:pt x="22" y="67"/>
                    </a:lnTo>
                    <a:lnTo>
                      <a:pt x="24" y="63"/>
                    </a:lnTo>
                    <a:lnTo>
                      <a:pt x="26" y="62"/>
                    </a:lnTo>
                    <a:lnTo>
                      <a:pt x="26" y="59"/>
                    </a:lnTo>
                    <a:lnTo>
                      <a:pt x="22" y="56"/>
                    </a:lnTo>
                    <a:lnTo>
                      <a:pt x="20" y="54"/>
                    </a:lnTo>
                    <a:lnTo>
                      <a:pt x="14" y="53"/>
                    </a:lnTo>
                    <a:lnTo>
                      <a:pt x="11" y="51"/>
                    </a:lnTo>
                    <a:lnTo>
                      <a:pt x="9" y="47"/>
                    </a:lnTo>
                    <a:lnTo>
                      <a:pt x="9" y="43"/>
                    </a:lnTo>
                    <a:lnTo>
                      <a:pt x="10" y="35"/>
                    </a:lnTo>
                    <a:lnTo>
                      <a:pt x="5" y="28"/>
                    </a:lnTo>
                    <a:lnTo>
                      <a:pt x="5" y="23"/>
                    </a:lnTo>
                    <a:lnTo>
                      <a:pt x="1" y="20"/>
                    </a:lnTo>
                    <a:lnTo>
                      <a:pt x="0" y="17"/>
                    </a:lnTo>
                    <a:lnTo>
                      <a:pt x="5" y="11"/>
                    </a:lnTo>
                    <a:lnTo>
                      <a:pt x="11" y="12"/>
                    </a:lnTo>
                    <a:lnTo>
                      <a:pt x="15" y="12"/>
                    </a:lnTo>
                    <a:lnTo>
                      <a:pt x="24" y="7"/>
                    </a:lnTo>
                    <a:lnTo>
                      <a:pt x="26" y="7"/>
                    </a:lnTo>
                    <a:lnTo>
                      <a:pt x="30" y="7"/>
                    </a:lnTo>
                    <a:lnTo>
                      <a:pt x="33" y="3"/>
                    </a:lnTo>
                    <a:lnTo>
                      <a:pt x="38" y="3"/>
                    </a:lnTo>
                    <a:lnTo>
                      <a:pt x="38" y="0"/>
                    </a:lnTo>
                    <a:lnTo>
                      <a:pt x="41" y="0"/>
                    </a:lnTo>
                    <a:lnTo>
                      <a:pt x="41" y="2"/>
                    </a:lnTo>
                    <a:lnTo>
                      <a:pt x="43" y="2"/>
                    </a:lnTo>
                    <a:lnTo>
                      <a:pt x="53" y="6"/>
                    </a:lnTo>
                    <a:lnTo>
                      <a:pt x="53" y="13"/>
                    </a:lnTo>
                    <a:lnTo>
                      <a:pt x="55" y="16"/>
                    </a:lnTo>
                    <a:lnTo>
                      <a:pt x="55" y="17"/>
                    </a:lnTo>
                    <a:lnTo>
                      <a:pt x="52" y="18"/>
                    </a:lnTo>
                    <a:lnTo>
                      <a:pt x="48" y="18"/>
                    </a:lnTo>
                    <a:lnTo>
                      <a:pt x="50" y="25"/>
                    </a:lnTo>
                    <a:lnTo>
                      <a:pt x="55" y="21"/>
                    </a:lnTo>
                    <a:lnTo>
                      <a:pt x="57" y="18"/>
                    </a:lnTo>
                    <a:lnTo>
                      <a:pt x="57" y="17"/>
                    </a:lnTo>
                    <a:lnTo>
                      <a:pt x="58" y="16"/>
                    </a:lnTo>
                    <a:lnTo>
                      <a:pt x="60" y="12"/>
                    </a:lnTo>
                    <a:lnTo>
                      <a:pt x="60" y="10"/>
                    </a:lnTo>
                    <a:lnTo>
                      <a:pt x="61" y="8"/>
                    </a:lnTo>
                    <a:lnTo>
                      <a:pt x="61" y="6"/>
                    </a:lnTo>
                    <a:lnTo>
                      <a:pt x="67" y="17"/>
                    </a:lnTo>
                    <a:lnTo>
                      <a:pt x="67" y="18"/>
                    </a:lnTo>
                    <a:lnTo>
                      <a:pt x="65" y="20"/>
                    </a:lnTo>
                    <a:lnTo>
                      <a:pt x="58" y="21"/>
                    </a:lnTo>
                    <a:lnTo>
                      <a:pt x="57" y="20"/>
                    </a:lnTo>
                    <a:lnTo>
                      <a:pt x="56" y="20"/>
                    </a:lnTo>
                    <a:lnTo>
                      <a:pt x="56" y="25"/>
                    </a:lnTo>
                    <a:lnTo>
                      <a:pt x="60" y="25"/>
                    </a:lnTo>
                    <a:lnTo>
                      <a:pt x="62" y="25"/>
                    </a:lnTo>
                    <a:lnTo>
                      <a:pt x="63" y="25"/>
                    </a:lnTo>
                    <a:lnTo>
                      <a:pt x="67" y="28"/>
                    </a:lnTo>
                    <a:lnTo>
                      <a:pt x="76" y="36"/>
                    </a:lnTo>
                    <a:lnTo>
                      <a:pt x="76" y="40"/>
                    </a:lnTo>
                    <a:lnTo>
                      <a:pt x="75" y="42"/>
                    </a:lnTo>
                    <a:lnTo>
                      <a:pt x="73" y="42"/>
                    </a:lnTo>
                    <a:lnTo>
                      <a:pt x="71" y="42"/>
                    </a:lnTo>
                    <a:lnTo>
                      <a:pt x="70" y="43"/>
                    </a:lnTo>
                    <a:lnTo>
                      <a:pt x="71" y="47"/>
                    </a:lnTo>
                    <a:lnTo>
                      <a:pt x="72" y="52"/>
                    </a:lnTo>
                    <a:lnTo>
                      <a:pt x="71" y="57"/>
                    </a:lnTo>
                    <a:lnTo>
                      <a:pt x="70" y="63"/>
                    </a:lnTo>
                    <a:lnTo>
                      <a:pt x="70" y="64"/>
                    </a:lnTo>
                    <a:lnTo>
                      <a:pt x="67" y="67"/>
                    </a:lnTo>
                    <a:lnTo>
                      <a:pt x="61" y="71"/>
                    </a:lnTo>
                    <a:lnTo>
                      <a:pt x="60" y="72"/>
                    </a:lnTo>
                    <a:lnTo>
                      <a:pt x="58" y="7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6" name="Freeform 1770">
                <a:extLst>
                  <a:ext uri="{FF2B5EF4-FFF2-40B4-BE49-F238E27FC236}">
                    <a16:creationId xmlns:a16="http://schemas.microsoft.com/office/drawing/2014/main" id="{220303A4-0D4A-9E67-2CB6-4C3137932C91}"/>
                  </a:ext>
                </a:extLst>
              </p:cNvPr>
              <p:cNvSpPr>
                <a:spLocks/>
              </p:cNvSpPr>
              <p:nvPr/>
            </p:nvSpPr>
            <p:spPr bwMode="auto">
              <a:xfrm>
                <a:off x="4833938" y="3224213"/>
                <a:ext cx="15875" cy="15875"/>
              </a:xfrm>
              <a:custGeom>
                <a:avLst/>
                <a:gdLst/>
                <a:ahLst/>
                <a:cxnLst>
                  <a:cxn ang="0">
                    <a:pos x="3" y="10"/>
                  </a:cxn>
                  <a:cxn ang="0">
                    <a:pos x="10" y="8"/>
                  </a:cxn>
                  <a:cxn ang="0">
                    <a:pos x="9" y="7"/>
                  </a:cxn>
                  <a:cxn ang="0">
                    <a:pos x="8" y="2"/>
                  </a:cxn>
                  <a:cxn ang="0">
                    <a:pos x="5" y="0"/>
                  </a:cxn>
                  <a:cxn ang="0">
                    <a:pos x="2" y="3"/>
                  </a:cxn>
                  <a:cxn ang="0">
                    <a:pos x="2" y="4"/>
                  </a:cxn>
                  <a:cxn ang="0">
                    <a:pos x="0" y="10"/>
                  </a:cxn>
                  <a:cxn ang="0">
                    <a:pos x="2" y="10"/>
                  </a:cxn>
                  <a:cxn ang="0">
                    <a:pos x="3" y="10"/>
                  </a:cxn>
                </a:cxnLst>
                <a:rect l="0" t="0" r="r" b="b"/>
                <a:pathLst>
                  <a:path w="10" h="10">
                    <a:moveTo>
                      <a:pt x="3" y="10"/>
                    </a:moveTo>
                    <a:lnTo>
                      <a:pt x="10" y="8"/>
                    </a:lnTo>
                    <a:lnTo>
                      <a:pt x="9" y="7"/>
                    </a:lnTo>
                    <a:lnTo>
                      <a:pt x="8" y="2"/>
                    </a:lnTo>
                    <a:lnTo>
                      <a:pt x="5" y="0"/>
                    </a:lnTo>
                    <a:lnTo>
                      <a:pt x="2" y="3"/>
                    </a:lnTo>
                    <a:lnTo>
                      <a:pt x="2" y="4"/>
                    </a:lnTo>
                    <a:lnTo>
                      <a:pt x="0" y="10"/>
                    </a:lnTo>
                    <a:lnTo>
                      <a:pt x="2" y="10"/>
                    </a:lnTo>
                    <a:lnTo>
                      <a:pt x="3"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7" name="Freeform 1771">
                <a:extLst>
                  <a:ext uri="{FF2B5EF4-FFF2-40B4-BE49-F238E27FC236}">
                    <a16:creationId xmlns:a16="http://schemas.microsoft.com/office/drawing/2014/main" id="{0F4F3315-DC70-DA7A-E0FC-0219F4F247A3}"/>
                  </a:ext>
                </a:extLst>
              </p:cNvPr>
              <p:cNvSpPr>
                <a:spLocks/>
              </p:cNvSpPr>
              <p:nvPr/>
            </p:nvSpPr>
            <p:spPr bwMode="auto">
              <a:xfrm>
                <a:off x="4833938" y="3224213"/>
                <a:ext cx="15875" cy="15875"/>
              </a:xfrm>
              <a:custGeom>
                <a:avLst/>
                <a:gdLst/>
                <a:ahLst/>
                <a:cxnLst>
                  <a:cxn ang="0">
                    <a:pos x="3" y="10"/>
                  </a:cxn>
                  <a:cxn ang="0">
                    <a:pos x="10" y="8"/>
                  </a:cxn>
                  <a:cxn ang="0">
                    <a:pos x="9" y="7"/>
                  </a:cxn>
                  <a:cxn ang="0">
                    <a:pos x="8" y="2"/>
                  </a:cxn>
                  <a:cxn ang="0">
                    <a:pos x="5" y="0"/>
                  </a:cxn>
                  <a:cxn ang="0">
                    <a:pos x="2" y="3"/>
                  </a:cxn>
                  <a:cxn ang="0">
                    <a:pos x="2" y="4"/>
                  </a:cxn>
                  <a:cxn ang="0">
                    <a:pos x="0" y="10"/>
                  </a:cxn>
                  <a:cxn ang="0">
                    <a:pos x="2" y="10"/>
                  </a:cxn>
                  <a:cxn ang="0">
                    <a:pos x="3" y="10"/>
                  </a:cxn>
                </a:cxnLst>
                <a:rect l="0" t="0" r="r" b="b"/>
                <a:pathLst>
                  <a:path w="10" h="10">
                    <a:moveTo>
                      <a:pt x="3" y="10"/>
                    </a:moveTo>
                    <a:lnTo>
                      <a:pt x="10" y="8"/>
                    </a:lnTo>
                    <a:lnTo>
                      <a:pt x="9" y="7"/>
                    </a:lnTo>
                    <a:lnTo>
                      <a:pt x="8" y="2"/>
                    </a:lnTo>
                    <a:lnTo>
                      <a:pt x="5" y="0"/>
                    </a:lnTo>
                    <a:lnTo>
                      <a:pt x="2" y="3"/>
                    </a:lnTo>
                    <a:lnTo>
                      <a:pt x="2" y="4"/>
                    </a:lnTo>
                    <a:lnTo>
                      <a:pt x="0" y="10"/>
                    </a:lnTo>
                    <a:lnTo>
                      <a:pt x="2" y="10"/>
                    </a:lnTo>
                    <a:lnTo>
                      <a:pt x="3"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8" name="Freeform 1772">
                <a:extLst>
                  <a:ext uri="{FF2B5EF4-FFF2-40B4-BE49-F238E27FC236}">
                    <a16:creationId xmlns:a16="http://schemas.microsoft.com/office/drawing/2014/main" id="{8CAC798F-B03B-F7E7-A319-D0E0BB915921}"/>
                  </a:ext>
                </a:extLst>
              </p:cNvPr>
              <p:cNvSpPr>
                <a:spLocks/>
              </p:cNvSpPr>
              <p:nvPr/>
            </p:nvSpPr>
            <p:spPr bwMode="auto">
              <a:xfrm>
                <a:off x="4833938" y="3224213"/>
                <a:ext cx="15875" cy="15875"/>
              </a:xfrm>
              <a:custGeom>
                <a:avLst/>
                <a:gdLst/>
                <a:ahLst/>
                <a:cxnLst>
                  <a:cxn ang="0">
                    <a:pos x="3" y="10"/>
                  </a:cxn>
                  <a:cxn ang="0">
                    <a:pos x="10" y="8"/>
                  </a:cxn>
                  <a:cxn ang="0">
                    <a:pos x="9" y="7"/>
                  </a:cxn>
                  <a:cxn ang="0">
                    <a:pos x="8" y="2"/>
                  </a:cxn>
                  <a:cxn ang="0">
                    <a:pos x="5" y="0"/>
                  </a:cxn>
                  <a:cxn ang="0">
                    <a:pos x="2" y="3"/>
                  </a:cxn>
                  <a:cxn ang="0">
                    <a:pos x="2" y="4"/>
                  </a:cxn>
                  <a:cxn ang="0">
                    <a:pos x="0" y="10"/>
                  </a:cxn>
                  <a:cxn ang="0">
                    <a:pos x="2" y="10"/>
                  </a:cxn>
                  <a:cxn ang="0">
                    <a:pos x="3" y="10"/>
                  </a:cxn>
                </a:cxnLst>
                <a:rect l="0" t="0" r="r" b="b"/>
                <a:pathLst>
                  <a:path w="10" h="10">
                    <a:moveTo>
                      <a:pt x="3" y="10"/>
                    </a:moveTo>
                    <a:lnTo>
                      <a:pt x="10" y="8"/>
                    </a:lnTo>
                    <a:lnTo>
                      <a:pt x="9" y="7"/>
                    </a:lnTo>
                    <a:lnTo>
                      <a:pt x="8" y="2"/>
                    </a:lnTo>
                    <a:lnTo>
                      <a:pt x="5" y="0"/>
                    </a:lnTo>
                    <a:lnTo>
                      <a:pt x="2" y="3"/>
                    </a:lnTo>
                    <a:lnTo>
                      <a:pt x="2" y="4"/>
                    </a:lnTo>
                    <a:lnTo>
                      <a:pt x="0" y="10"/>
                    </a:lnTo>
                    <a:lnTo>
                      <a:pt x="2" y="10"/>
                    </a:lnTo>
                    <a:lnTo>
                      <a:pt x="3"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19" name="Freeform 1773">
                <a:extLst>
                  <a:ext uri="{FF2B5EF4-FFF2-40B4-BE49-F238E27FC236}">
                    <a16:creationId xmlns:a16="http://schemas.microsoft.com/office/drawing/2014/main" id="{5E391240-E233-75F3-3E34-08C8ECCA779B}"/>
                  </a:ext>
                </a:extLst>
              </p:cNvPr>
              <p:cNvSpPr>
                <a:spLocks/>
              </p:cNvSpPr>
              <p:nvPr/>
            </p:nvSpPr>
            <p:spPr bwMode="auto">
              <a:xfrm>
                <a:off x="4833938" y="3224213"/>
                <a:ext cx="15875" cy="15875"/>
              </a:xfrm>
              <a:custGeom>
                <a:avLst/>
                <a:gdLst/>
                <a:ahLst/>
                <a:cxnLst>
                  <a:cxn ang="0">
                    <a:pos x="3" y="10"/>
                  </a:cxn>
                  <a:cxn ang="0">
                    <a:pos x="10" y="8"/>
                  </a:cxn>
                  <a:cxn ang="0">
                    <a:pos x="9" y="7"/>
                  </a:cxn>
                  <a:cxn ang="0">
                    <a:pos x="8" y="2"/>
                  </a:cxn>
                  <a:cxn ang="0">
                    <a:pos x="5" y="0"/>
                  </a:cxn>
                  <a:cxn ang="0">
                    <a:pos x="2" y="3"/>
                  </a:cxn>
                  <a:cxn ang="0">
                    <a:pos x="2" y="4"/>
                  </a:cxn>
                  <a:cxn ang="0">
                    <a:pos x="0" y="10"/>
                  </a:cxn>
                  <a:cxn ang="0">
                    <a:pos x="2" y="10"/>
                  </a:cxn>
                  <a:cxn ang="0">
                    <a:pos x="3" y="10"/>
                  </a:cxn>
                </a:cxnLst>
                <a:rect l="0" t="0" r="r" b="b"/>
                <a:pathLst>
                  <a:path w="10" h="10">
                    <a:moveTo>
                      <a:pt x="3" y="10"/>
                    </a:moveTo>
                    <a:lnTo>
                      <a:pt x="10" y="8"/>
                    </a:lnTo>
                    <a:lnTo>
                      <a:pt x="9" y="7"/>
                    </a:lnTo>
                    <a:lnTo>
                      <a:pt x="8" y="2"/>
                    </a:lnTo>
                    <a:lnTo>
                      <a:pt x="5" y="0"/>
                    </a:lnTo>
                    <a:lnTo>
                      <a:pt x="2" y="3"/>
                    </a:lnTo>
                    <a:lnTo>
                      <a:pt x="2" y="4"/>
                    </a:lnTo>
                    <a:lnTo>
                      <a:pt x="0" y="10"/>
                    </a:lnTo>
                    <a:lnTo>
                      <a:pt x="2" y="10"/>
                    </a:lnTo>
                    <a:lnTo>
                      <a:pt x="3"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0" name="Freeform 1774">
                <a:extLst>
                  <a:ext uri="{FF2B5EF4-FFF2-40B4-BE49-F238E27FC236}">
                    <a16:creationId xmlns:a16="http://schemas.microsoft.com/office/drawing/2014/main" id="{A73F6C8D-65A6-8B9F-D10A-F17BDC8362D1}"/>
                  </a:ext>
                </a:extLst>
              </p:cNvPr>
              <p:cNvSpPr>
                <a:spLocks/>
              </p:cNvSpPr>
              <p:nvPr/>
            </p:nvSpPr>
            <p:spPr bwMode="auto">
              <a:xfrm>
                <a:off x="4889500" y="3009900"/>
                <a:ext cx="176213" cy="228600"/>
              </a:xfrm>
              <a:custGeom>
                <a:avLst/>
                <a:gdLst/>
                <a:ahLst/>
                <a:cxnLst>
                  <a:cxn ang="0">
                    <a:pos x="95" y="107"/>
                  </a:cxn>
                  <a:cxn ang="0">
                    <a:pos x="95" y="99"/>
                  </a:cxn>
                  <a:cxn ang="0">
                    <a:pos x="80" y="83"/>
                  </a:cxn>
                  <a:cxn ang="0">
                    <a:pos x="85" y="71"/>
                  </a:cxn>
                  <a:cxn ang="0">
                    <a:pos x="98" y="63"/>
                  </a:cxn>
                  <a:cxn ang="0">
                    <a:pos x="110" y="69"/>
                  </a:cxn>
                  <a:cxn ang="0">
                    <a:pos x="110" y="55"/>
                  </a:cxn>
                  <a:cxn ang="0">
                    <a:pos x="108" y="51"/>
                  </a:cxn>
                  <a:cxn ang="0">
                    <a:pos x="105" y="33"/>
                  </a:cxn>
                  <a:cxn ang="0">
                    <a:pos x="106" y="16"/>
                  </a:cxn>
                  <a:cxn ang="0">
                    <a:pos x="102" y="6"/>
                  </a:cxn>
                  <a:cxn ang="0">
                    <a:pos x="88" y="1"/>
                  </a:cxn>
                  <a:cxn ang="0">
                    <a:pos x="75" y="7"/>
                  </a:cxn>
                  <a:cxn ang="0">
                    <a:pos x="71" y="22"/>
                  </a:cxn>
                  <a:cxn ang="0">
                    <a:pos x="74" y="32"/>
                  </a:cxn>
                  <a:cxn ang="0">
                    <a:pos x="79" y="48"/>
                  </a:cxn>
                  <a:cxn ang="0">
                    <a:pos x="74" y="57"/>
                  </a:cxn>
                  <a:cxn ang="0">
                    <a:pos x="71" y="57"/>
                  </a:cxn>
                  <a:cxn ang="0">
                    <a:pos x="75" y="48"/>
                  </a:cxn>
                  <a:cxn ang="0">
                    <a:pos x="71" y="40"/>
                  </a:cxn>
                  <a:cxn ang="0">
                    <a:pos x="70" y="33"/>
                  </a:cxn>
                  <a:cxn ang="0">
                    <a:pos x="67" y="37"/>
                  </a:cxn>
                  <a:cxn ang="0">
                    <a:pos x="61" y="42"/>
                  </a:cxn>
                  <a:cxn ang="0">
                    <a:pos x="56" y="53"/>
                  </a:cxn>
                  <a:cxn ang="0">
                    <a:pos x="54" y="45"/>
                  </a:cxn>
                  <a:cxn ang="0">
                    <a:pos x="47" y="43"/>
                  </a:cxn>
                  <a:cxn ang="0">
                    <a:pos x="51" y="38"/>
                  </a:cxn>
                  <a:cxn ang="0">
                    <a:pos x="47" y="30"/>
                  </a:cxn>
                  <a:cxn ang="0">
                    <a:pos x="51" y="23"/>
                  </a:cxn>
                  <a:cxn ang="0">
                    <a:pos x="44" y="23"/>
                  </a:cxn>
                  <a:cxn ang="0">
                    <a:pos x="26" y="23"/>
                  </a:cxn>
                  <a:cxn ang="0">
                    <a:pos x="36" y="30"/>
                  </a:cxn>
                  <a:cxn ang="0">
                    <a:pos x="31" y="37"/>
                  </a:cxn>
                  <a:cxn ang="0">
                    <a:pos x="26" y="37"/>
                  </a:cxn>
                  <a:cxn ang="0">
                    <a:pos x="24" y="45"/>
                  </a:cxn>
                  <a:cxn ang="0">
                    <a:pos x="18" y="50"/>
                  </a:cxn>
                  <a:cxn ang="0">
                    <a:pos x="1" y="51"/>
                  </a:cxn>
                  <a:cxn ang="0">
                    <a:pos x="5" y="58"/>
                  </a:cxn>
                  <a:cxn ang="0">
                    <a:pos x="8" y="66"/>
                  </a:cxn>
                  <a:cxn ang="0">
                    <a:pos x="10" y="74"/>
                  </a:cxn>
                  <a:cxn ang="0">
                    <a:pos x="10" y="78"/>
                  </a:cxn>
                  <a:cxn ang="0">
                    <a:pos x="8" y="93"/>
                  </a:cxn>
                  <a:cxn ang="0">
                    <a:pos x="8" y="99"/>
                  </a:cxn>
                  <a:cxn ang="0">
                    <a:pos x="20" y="115"/>
                  </a:cxn>
                  <a:cxn ang="0">
                    <a:pos x="28" y="114"/>
                  </a:cxn>
                  <a:cxn ang="0">
                    <a:pos x="35" y="114"/>
                  </a:cxn>
                  <a:cxn ang="0">
                    <a:pos x="44" y="118"/>
                  </a:cxn>
                  <a:cxn ang="0">
                    <a:pos x="52" y="115"/>
                  </a:cxn>
                  <a:cxn ang="0">
                    <a:pos x="55" y="123"/>
                  </a:cxn>
                  <a:cxn ang="0">
                    <a:pos x="55" y="132"/>
                  </a:cxn>
                  <a:cxn ang="0">
                    <a:pos x="64" y="140"/>
                  </a:cxn>
                  <a:cxn ang="0">
                    <a:pos x="77" y="134"/>
                  </a:cxn>
                  <a:cxn ang="0">
                    <a:pos x="81" y="129"/>
                  </a:cxn>
                  <a:cxn ang="0">
                    <a:pos x="77" y="125"/>
                  </a:cxn>
                  <a:cxn ang="0">
                    <a:pos x="71" y="123"/>
                  </a:cxn>
                  <a:cxn ang="0">
                    <a:pos x="75" y="118"/>
                  </a:cxn>
                </a:cxnLst>
                <a:rect l="0" t="0" r="r" b="b"/>
                <a:pathLst>
                  <a:path w="111" h="144">
                    <a:moveTo>
                      <a:pt x="82" y="113"/>
                    </a:moveTo>
                    <a:lnTo>
                      <a:pt x="92" y="108"/>
                    </a:lnTo>
                    <a:lnTo>
                      <a:pt x="95" y="107"/>
                    </a:lnTo>
                    <a:lnTo>
                      <a:pt x="95" y="105"/>
                    </a:lnTo>
                    <a:lnTo>
                      <a:pt x="96" y="104"/>
                    </a:lnTo>
                    <a:lnTo>
                      <a:pt x="95" y="99"/>
                    </a:lnTo>
                    <a:lnTo>
                      <a:pt x="93" y="94"/>
                    </a:lnTo>
                    <a:lnTo>
                      <a:pt x="85" y="88"/>
                    </a:lnTo>
                    <a:lnTo>
                      <a:pt x="80" y="83"/>
                    </a:lnTo>
                    <a:lnTo>
                      <a:pt x="79" y="81"/>
                    </a:lnTo>
                    <a:lnTo>
                      <a:pt x="79" y="77"/>
                    </a:lnTo>
                    <a:lnTo>
                      <a:pt x="85" y="71"/>
                    </a:lnTo>
                    <a:lnTo>
                      <a:pt x="90" y="67"/>
                    </a:lnTo>
                    <a:lnTo>
                      <a:pt x="96" y="64"/>
                    </a:lnTo>
                    <a:lnTo>
                      <a:pt x="98" y="63"/>
                    </a:lnTo>
                    <a:lnTo>
                      <a:pt x="101" y="64"/>
                    </a:lnTo>
                    <a:lnTo>
                      <a:pt x="108" y="69"/>
                    </a:lnTo>
                    <a:lnTo>
                      <a:pt x="110" y="69"/>
                    </a:lnTo>
                    <a:lnTo>
                      <a:pt x="111" y="67"/>
                    </a:lnTo>
                    <a:lnTo>
                      <a:pt x="111" y="62"/>
                    </a:lnTo>
                    <a:lnTo>
                      <a:pt x="110" y="55"/>
                    </a:lnTo>
                    <a:lnTo>
                      <a:pt x="110" y="55"/>
                    </a:lnTo>
                    <a:lnTo>
                      <a:pt x="110" y="53"/>
                    </a:lnTo>
                    <a:lnTo>
                      <a:pt x="108" y="51"/>
                    </a:lnTo>
                    <a:lnTo>
                      <a:pt x="107" y="43"/>
                    </a:lnTo>
                    <a:lnTo>
                      <a:pt x="106" y="36"/>
                    </a:lnTo>
                    <a:lnTo>
                      <a:pt x="105" y="33"/>
                    </a:lnTo>
                    <a:lnTo>
                      <a:pt x="105" y="27"/>
                    </a:lnTo>
                    <a:lnTo>
                      <a:pt x="105" y="25"/>
                    </a:lnTo>
                    <a:lnTo>
                      <a:pt x="106" y="16"/>
                    </a:lnTo>
                    <a:lnTo>
                      <a:pt x="106" y="10"/>
                    </a:lnTo>
                    <a:lnTo>
                      <a:pt x="105" y="7"/>
                    </a:lnTo>
                    <a:lnTo>
                      <a:pt x="102" y="6"/>
                    </a:lnTo>
                    <a:lnTo>
                      <a:pt x="101" y="5"/>
                    </a:lnTo>
                    <a:lnTo>
                      <a:pt x="91" y="2"/>
                    </a:lnTo>
                    <a:lnTo>
                      <a:pt x="88" y="1"/>
                    </a:lnTo>
                    <a:lnTo>
                      <a:pt x="86" y="0"/>
                    </a:lnTo>
                    <a:lnTo>
                      <a:pt x="79" y="0"/>
                    </a:lnTo>
                    <a:lnTo>
                      <a:pt x="75" y="7"/>
                    </a:lnTo>
                    <a:lnTo>
                      <a:pt x="61" y="17"/>
                    </a:lnTo>
                    <a:lnTo>
                      <a:pt x="61" y="20"/>
                    </a:lnTo>
                    <a:lnTo>
                      <a:pt x="71" y="22"/>
                    </a:lnTo>
                    <a:lnTo>
                      <a:pt x="72" y="22"/>
                    </a:lnTo>
                    <a:lnTo>
                      <a:pt x="74" y="25"/>
                    </a:lnTo>
                    <a:lnTo>
                      <a:pt x="74" y="32"/>
                    </a:lnTo>
                    <a:lnTo>
                      <a:pt x="76" y="37"/>
                    </a:lnTo>
                    <a:lnTo>
                      <a:pt x="77" y="42"/>
                    </a:lnTo>
                    <a:lnTo>
                      <a:pt x="79" y="48"/>
                    </a:lnTo>
                    <a:lnTo>
                      <a:pt x="79" y="51"/>
                    </a:lnTo>
                    <a:lnTo>
                      <a:pt x="76" y="56"/>
                    </a:lnTo>
                    <a:lnTo>
                      <a:pt x="74" y="57"/>
                    </a:lnTo>
                    <a:lnTo>
                      <a:pt x="72" y="58"/>
                    </a:lnTo>
                    <a:lnTo>
                      <a:pt x="71" y="58"/>
                    </a:lnTo>
                    <a:lnTo>
                      <a:pt x="71" y="57"/>
                    </a:lnTo>
                    <a:lnTo>
                      <a:pt x="69" y="56"/>
                    </a:lnTo>
                    <a:lnTo>
                      <a:pt x="69" y="52"/>
                    </a:lnTo>
                    <a:lnTo>
                      <a:pt x="75" y="48"/>
                    </a:lnTo>
                    <a:lnTo>
                      <a:pt x="76" y="47"/>
                    </a:lnTo>
                    <a:lnTo>
                      <a:pt x="72" y="40"/>
                    </a:lnTo>
                    <a:lnTo>
                      <a:pt x="71" y="40"/>
                    </a:lnTo>
                    <a:lnTo>
                      <a:pt x="71" y="37"/>
                    </a:lnTo>
                    <a:lnTo>
                      <a:pt x="71" y="35"/>
                    </a:lnTo>
                    <a:lnTo>
                      <a:pt x="70" y="33"/>
                    </a:lnTo>
                    <a:lnTo>
                      <a:pt x="67" y="33"/>
                    </a:lnTo>
                    <a:lnTo>
                      <a:pt x="66" y="35"/>
                    </a:lnTo>
                    <a:lnTo>
                      <a:pt x="67" y="37"/>
                    </a:lnTo>
                    <a:lnTo>
                      <a:pt x="66" y="38"/>
                    </a:lnTo>
                    <a:lnTo>
                      <a:pt x="62" y="41"/>
                    </a:lnTo>
                    <a:lnTo>
                      <a:pt x="61" y="42"/>
                    </a:lnTo>
                    <a:lnTo>
                      <a:pt x="60" y="51"/>
                    </a:lnTo>
                    <a:lnTo>
                      <a:pt x="59" y="52"/>
                    </a:lnTo>
                    <a:lnTo>
                      <a:pt x="56" y="53"/>
                    </a:lnTo>
                    <a:lnTo>
                      <a:pt x="51" y="51"/>
                    </a:lnTo>
                    <a:lnTo>
                      <a:pt x="52" y="48"/>
                    </a:lnTo>
                    <a:lnTo>
                      <a:pt x="54" y="45"/>
                    </a:lnTo>
                    <a:lnTo>
                      <a:pt x="52" y="45"/>
                    </a:lnTo>
                    <a:lnTo>
                      <a:pt x="49" y="45"/>
                    </a:lnTo>
                    <a:lnTo>
                      <a:pt x="47" y="43"/>
                    </a:lnTo>
                    <a:lnTo>
                      <a:pt x="49" y="42"/>
                    </a:lnTo>
                    <a:lnTo>
                      <a:pt x="50" y="41"/>
                    </a:lnTo>
                    <a:lnTo>
                      <a:pt x="51" y="38"/>
                    </a:lnTo>
                    <a:lnTo>
                      <a:pt x="50" y="35"/>
                    </a:lnTo>
                    <a:lnTo>
                      <a:pt x="47" y="33"/>
                    </a:lnTo>
                    <a:lnTo>
                      <a:pt x="47" y="30"/>
                    </a:lnTo>
                    <a:lnTo>
                      <a:pt x="51" y="28"/>
                    </a:lnTo>
                    <a:lnTo>
                      <a:pt x="52" y="27"/>
                    </a:lnTo>
                    <a:lnTo>
                      <a:pt x="51" y="23"/>
                    </a:lnTo>
                    <a:lnTo>
                      <a:pt x="50" y="22"/>
                    </a:lnTo>
                    <a:lnTo>
                      <a:pt x="46" y="22"/>
                    </a:lnTo>
                    <a:lnTo>
                      <a:pt x="44" y="23"/>
                    </a:lnTo>
                    <a:lnTo>
                      <a:pt x="39" y="22"/>
                    </a:lnTo>
                    <a:lnTo>
                      <a:pt x="26" y="20"/>
                    </a:lnTo>
                    <a:lnTo>
                      <a:pt x="26" y="23"/>
                    </a:lnTo>
                    <a:lnTo>
                      <a:pt x="35" y="27"/>
                    </a:lnTo>
                    <a:lnTo>
                      <a:pt x="36" y="28"/>
                    </a:lnTo>
                    <a:lnTo>
                      <a:pt x="36" y="30"/>
                    </a:lnTo>
                    <a:lnTo>
                      <a:pt x="36" y="31"/>
                    </a:lnTo>
                    <a:lnTo>
                      <a:pt x="35" y="33"/>
                    </a:lnTo>
                    <a:lnTo>
                      <a:pt x="31" y="37"/>
                    </a:lnTo>
                    <a:lnTo>
                      <a:pt x="29" y="37"/>
                    </a:lnTo>
                    <a:lnTo>
                      <a:pt x="26" y="37"/>
                    </a:lnTo>
                    <a:lnTo>
                      <a:pt x="26" y="37"/>
                    </a:lnTo>
                    <a:lnTo>
                      <a:pt x="25" y="38"/>
                    </a:lnTo>
                    <a:lnTo>
                      <a:pt x="26" y="42"/>
                    </a:lnTo>
                    <a:lnTo>
                      <a:pt x="24" y="45"/>
                    </a:lnTo>
                    <a:lnTo>
                      <a:pt x="23" y="46"/>
                    </a:lnTo>
                    <a:lnTo>
                      <a:pt x="20" y="48"/>
                    </a:lnTo>
                    <a:lnTo>
                      <a:pt x="18" y="50"/>
                    </a:lnTo>
                    <a:lnTo>
                      <a:pt x="15" y="48"/>
                    </a:lnTo>
                    <a:lnTo>
                      <a:pt x="11" y="48"/>
                    </a:lnTo>
                    <a:lnTo>
                      <a:pt x="1" y="51"/>
                    </a:lnTo>
                    <a:lnTo>
                      <a:pt x="0" y="52"/>
                    </a:lnTo>
                    <a:lnTo>
                      <a:pt x="1" y="53"/>
                    </a:lnTo>
                    <a:lnTo>
                      <a:pt x="5" y="58"/>
                    </a:lnTo>
                    <a:lnTo>
                      <a:pt x="4" y="59"/>
                    </a:lnTo>
                    <a:lnTo>
                      <a:pt x="5" y="62"/>
                    </a:lnTo>
                    <a:lnTo>
                      <a:pt x="8" y="66"/>
                    </a:lnTo>
                    <a:lnTo>
                      <a:pt x="11" y="69"/>
                    </a:lnTo>
                    <a:lnTo>
                      <a:pt x="11" y="73"/>
                    </a:lnTo>
                    <a:lnTo>
                      <a:pt x="10" y="74"/>
                    </a:lnTo>
                    <a:lnTo>
                      <a:pt x="9" y="76"/>
                    </a:lnTo>
                    <a:lnTo>
                      <a:pt x="9" y="77"/>
                    </a:lnTo>
                    <a:lnTo>
                      <a:pt x="10" y="78"/>
                    </a:lnTo>
                    <a:lnTo>
                      <a:pt x="11" y="79"/>
                    </a:lnTo>
                    <a:lnTo>
                      <a:pt x="14" y="89"/>
                    </a:lnTo>
                    <a:lnTo>
                      <a:pt x="8" y="93"/>
                    </a:lnTo>
                    <a:lnTo>
                      <a:pt x="8" y="94"/>
                    </a:lnTo>
                    <a:lnTo>
                      <a:pt x="8" y="97"/>
                    </a:lnTo>
                    <a:lnTo>
                      <a:pt x="8" y="99"/>
                    </a:lnTo>
                    <a:lnTo>
                      <a:pt x="11" y="103"/>
                    </a:lnTo>
                    <a:lnTo>
                      <a:pt x="16" y="108"/>
                    </a:lnTo>
                    <a:lnTo>
                      <a:pt x="20" y="115"/>
                    </a:lnTo>
                    <a:lnTo>
                      <a:pt x="23" y="117"/>
                    </a:lnTo>
                    <a:lnTo>
                      <a:pt x="24" y="117"/>
                    </a:lnTo>
                    <a:lnTo>
                      <a:pt x="28" y="114"/>
                    </a:lnTo>
                    <a:lnTo>
                      <a:pt x="30" y="113"/>
                    </a:lnTo>
                    <a:lnTo>
                      <a:pt x="33" y="113"/>
                    </a:lnTo>
                    <a:lnTo>
                      <a:pt x="35" y="114"/>
                    </a:lnTo>
                    <a:lnTo>
                      <a:pt x="39" y="118"/>
                    </a:lnTo>
                    <a:lnTo>
                      <a:pt x="41" y="119"/>
                    </a:lnTo>
                    <a:lnTo>
                      <a:pt x="44" y="118"/>
                    </a:lnTo>
                    <a:lnTo>
                      <a:pt x="46" y="117"/>
                    </a:lnTo>
                    <a:lnTo>
                      <a:pt x="50" y="115"/>
                    </a:lnTo>
                    <a:lnTo>
                      <a:pt x="52" y="115"/>
                    </a:lnTo>
                    <a:lnTo>
                      <a:pt x="54" y="118"/>
                    </a:lnTo>
                    <a:lnTo>
                      <a:pt x="55" y="120"/>
                    </a:lnTo>
                    <a:lnTo>
                      <a:pt x="55" y="123"/>
                    </a:lnTo>
                    <a:lnTo>
                      <a:pt x="52" y="127"/>
                    </a:lnTo>
                    <a:lnTo>
                      <a:pt x="55" y="130"/>
                    </a:lnTo>
                    <a:lnTo>
                      <a:pt x="55" y="132"/>
                    </a:lnTo>
                    <a:lnTo>
                      <a:pt x="50" y="134"/>
                    </a:lnTo>
                    <a:lnTo>
                      <a:pt x="54" y="137"/>
                    </a:lnTo>
                    <a:lnTo>
                      <a:pt x="64" y="140"/>
                    </a:lnTo>
                    <a:lnTo>
                      <a:pt x="72" y="144"/>
                    </a:lnTo>
                    <a:lnTo>
                      <a:pt x="79" y="137"/>
                    </a:lnTo>
                    <a:lnTo>
                      <a:pt x="77" y="134"/>
                    </a:lnTo>
                    <a:lnTo>
                      <a:pt x="77" y="130"/>
                    </a:lnTo>
                    <a:lnTo>
                      <a:pt x="79" y="129"/>
                    </a:lnTo>
                    <a:lnTo>
                      <a:pt x="81" y="129"/>
                    </a:lnTo>
                    <a:lnTo>
                      <a:pt x="82" y="127"/>
                    </a:lnTo>
                    <a:lnTo>
                      <a:pt x="81" y="125"/>
                    </a:lnTo>
                    <a:lnTo>
                      <a:pt x="77" y="125"/>
                    </a:lnTo>
                    <a:lnTo>
                      <a:pt x="76" y="124"/>
                    </a:lnTo>
                    <a:lnTo>
                      <a:pt x="74" y="125"/>
                    </a:lnTo>
                    <a:lnTo>
                      <a:pt x="71" y="123"/>
                    </a:lnTo>
                    <a:lnTo>
                      <a:pt x="71" y="122"/>
                    </a:lnTo>
                    <a:lnTo>
                      <a:pt x="72" y="119"/>
                    </a:lnTo>
                    <a:lnTo>
                      <a:pt x="75" y="118"/>
                    </a:lnTo>
                    <a:lnTo>
                      <a:pt x="76" y="119"/>
                    </a:lnTo>
                    <a:lnTo>
                      <a:pt x="82" y="1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1" name="Freeform 1775">
                <a:extLst>
                  <a:ext uri="{FF2B5EF4-FFF2-40B4-BE49-F238E27FC236}">
                    <a16:creationId xmlns:a16="http://schemas.microsoft.com/office/drawing/2014/main" id="{B873198F-670D-B147-9EF3-9FC2CFA3A673}"/>
                  </a:ext>
                </a:extLst>
              </p:cNvPr>
              <p:cNvSpPr>
                <a:spLocks/>
              </p:cNvSpPr>
              <p:nvPr/>
            </p:nvSpPr>
            <p:spPr bwMode="auto">
              <a:xfrm>
                <a:off x="4889500" y="3009900"/>
                <a:ext cx="176213" cy="228600"/>
              </a:xfrm>
              <a:custGeom>
                <a:avLst/>
                <a:gdLst/>
                <a:ahLst/>
                <a:cxnLst>
                  <a:cxn ang="0">
                    <a:pos x="95" y="107"/>
                  </a:cxn>
                  <a:cxn ang="0">
                    <a:pos x="95" y="99"/>
                  </a:cxn>
                  <a:cxn ang="0">
                    <a:pos x="80" y="83"/>
                  </a:cxn>
                  <a:cxn ang="0">
                    <a:pos x="85" y="71"/>
                  </a:cxn>
                  <a:cxn ang="0">
                    <a:pos x="98" y="63"/>
                  </a:cxn>
                  <a:cxn ang="0">
                    <a:pos x="110" y="69"/>
                  </a:cxn>
                  <a:cxn ang="0">
                    <a:pos x="110" y="55"/>
                  </a:cxn>
                  <a:cxn ang="0">
                    <a:pos x="108" y="51"/>
                  </a:cxn>
                  <a:cxn ang="0">
                    <a:pos x="105" y="33"/>
                  </a:cxn>
                  <a:cxn ang="0">
                    <a:pos x="106" y="16"/>
                  </a:cxn>
                  <a:cxn ang="0">
                    <a:pos x="102" y="6"/>
                  </a:cxn>
                  <a:cxn ang="0">
                    <a:pos x="88" y="1"/>
                  </a:cxn>
                  <a:cxn ang="0">
                    <a:pos x="75" y="7"/>
                  </a:cxn>
                  <a:cxn ang="0">
                    <a:pos x="71" y="22"/>
                  </a:cxn>
                  <a:cxn ang="0">
                    <a:pos x="74" y="32"/>
                  </a:cxn>
                  <a:cxn ang="0">
                    <a:pos x="79" y="48"/>
                  </a:cxn>
                  <a:cxn ang="0">
                    <a:pos x="74" y="57"/>
                  </a:cxn>
                  <a:cxn ang="0">
                    <a:pos x="71" y="57"/>
                  </a:cxn>
                  <a:cxn ang="0">
                    <a:pos x="75" y="48"/>
                  </a:cxn>
                  <a:cxn ang="0">
                    <a:pos x="71" y="40"/>
                  </a:cxn>
                  <a:cxn ang="0">
                    <a:pos x="70" y="33"/>
                  </a:cxn>
                  <a:cxn ang="0">
                    <a:pos x="67" y="37"/>
                  </a:cxn>
                  <a:cxn ang="0">
                    <a:pos x="61" y="42"/>
                  </a:cxn>
                  <a:cxn ang="0">
                    <a:pos x="56" y="53"/>
                  </a:cxn>
                  <a:cxn ang="0">
                    <a:pos x="54" y="45"/>
                  </a:cxn>
                  <a:cxn ang="0">
                    <a:pos x="47" y="43"/>
                  </a:cxn>
                  <a:cxn ang="0">
                    <a:pos x="51" y="38"/>
                  </a:cxn>
                  <a:cxn ang="0">
                    <a:pos x="47" y="30"/>
                  </a:cxn>
                  <a:cxn ang="0">
                    <a:pos x="51" y="23"/>
                  </a:cxn>
                  <a:cxn ang="0">
                    <a:pos x="44" y="23"/>
                  </a:cxn>
                  <a:cxn ang="0">
                    <a:pos x="26" y="23"/>
                  </a:cxn>
                  <a:cxn ang="0">
                    <a:pos x="36" y="30"/>
                  </a:cxn>
                  <a:cxn ang="0">
                    <a:pos x="31" y="37"/>
                  </a:cxn>
                  <a:cxn ang="0">
                    <a:pos x="26" y="37"/>
                  </a:cxn>
                  <a:cxn ang="0">
                    <a:pos x="24" y="45"/>
                  </a:cxn>
                  <a:cxn ang="0">
                    <a:pos x="18" y="50"/>
                  </a:cxn>
                  <a:cxn ang="0">
                    <a:pos x="1" y="51"/>
                  </a:cxn>
                  <a:cxn ang="0">
                    <a:pos x="5" y="58"/>
                  </a:cxn>
                  <a:cxn ang="0">
                    <a:pos x="8" y="66"/>
                  </a:cxn>
                  <a:cxn ang="0">
                    <a:pos x="10" y="74"/>
                  </a:cxn>
                  <a:cxn ang="0">
                    <a:pos x="10" y="78"/>
                  </a:cxn>
                  <a:cxn ang="0">
                    <a:pos x="8" y="93"/>
                  </a:cxn>
                  <a:cxn ang="0">
                    <a:pos x="8" y="99"/>
                  </a:cxn>
                  <a:cxn ang="0">
                    <a:pos x="20" y="115"/>
                  </a:cxn>
                  <a:cxn ang="0">
                    <a:pos x="28" y="114"/>
                  </a:cxn>
                  <a:cxn ang="0">
                    <a:pos x="35" y="114"/>
                  </a:cxn>
                  <a:cxn ang="0">
                    <a:pos x="44" y="118"/>
                  </a:cxn>
                  <a:cxn ang="0">
                    <a:pos x="52" y="115"/>
                  </a:cxn>
                  <a:cxn ang="0">
                    <a:pos x="55" y="123"/>
                  </a:cxn>
                  <a:cxn ang="0">
                    <a:pos x="55" y="132"/>
                  </a:cxn>
                  <a:cxn ang="0">
                    <a:pos x="64" y="140"/>
                  </a:cxn>
                  <a:cxn ang="0">
                    <a:pos x="77" y="134"/>
                  </a:cxn>
                  <a:cxn ang="0">
                    <a:pos x="81" y="129"/>
                  </a:cxn>
                  <a:cxn ang="0">
                    <a:pos x="77" y="125"/>
                  </a:cxn>
                  <a:cxn ang="0">
                    <a:pos x="71" y="123"/>
                  </a:cxn>
                  <a:cxn ang="0">
                    <a:pos x="75" y="118"/>
                  </a:cxn>
                </a:cxnLst>
                <a:rect l="0" t="0" r="r" b="b"/>
                <a:pathLst>
                  <a:path w="111" h="144">
                    <a:moveTo>
                      <a:pt x="82" y="113"/>
                    </a:moveTo>
                    <a:lnTo>
                      <a:pt x="92" y="108"/>
                    </a:lnTo>
                    <a:lnTo>
                      <a:pt x="95" y="107"/>
                    </a:lnTo>
                    <a:lnTo>
                      <a:pt x="95" y="105"/>
                    </a:lnTo>
                    <a:lnTo>
                      <a:pt x="96" y="104"/>
                    </a:lnTo>
                    <a:lnTo>
                      <a:pt x="95" y="99"/>
                    </a:lnTo>
                    <a:lnTo>
                      <a:pt x="93" y="94"/>
                    </a:lnTo>
                    <a:lnTo>
                      <a:pt x="85" y="88"/>
                    </a:lnTo>
                    <a:lnTo>
                      <a:pt x="80" y="83"/>
                    </a:lnTo>
                    <a:lnTo>
                      <a:pt x="79" y="81"/>
                    </a:lnTo>
                    <a:lnTo>
                      <a:pt x="79" y="77"/>
                    </a:lnTo>
                    <a:lnTo>
                      <a:pt x="85" y="71"/>
                    </a:lnTo>
                    <a:lnTo>
                      <a:pt x="90" y="67"/>
                    </a:lnTo>
                    <a:lnTo>
                      <a:pt x="96" y="64"/>
                    </a:lnTo>
                    <a:lnTo>
                      <a:pt x="98" y="63"/>
                    </a:lnTo>
                    <a:lnTo>
                      <a:pt x="101" y="64"/>
                    </a:lnTo>
                    <a:lnTo>
                      <a:pt x="108" y="69"/>
                    </a:lnTo>
                    <a:lnTo>
                      <a:pt x="110" y="69"/>
                    </a:lnTo>
                    <a:lnTo>
                      <a:pt x="111" y="67"/>
                    </a:lnTo>
                    <a:lnTo>
                      <a:pt x="111" y="62"/>
                    </a:lnTo>
                    <a:lnTo>
                      <a:pt x="110" y="55"/>
                    </a:lnTo>
                    <a:lnTo>
                      <a:pt x="110" y="55"/>
                    </a:lnTo>
                    <a:lnTo>
                      <a:pt x="110" y="53"/>
                    </a:lnTo>
                    <a:lnTo>
                      <a:pt x="108" y="51"/>
                    </a:lnTo>
                    <a:lnTo>
                      <a:pt x="107" y="43"/>
                    </a:lnTo>
                    <a:lnTo>
                      <a:pt x="106" y="36"/>
                    </a:lnTo>
                    <a:lnTo>
                      <a:pt x="105" y="33"/>
                    </a:lnTo>
                    <a:lnTo>
                      <a:pt x="105" y="27"/>
                    </a:lnTo>
                    <a:lnTo>
                      <a:pt x="105" y="25"/>
                    </a:lnTo>
                    <a:lnTo>
                      <a:pt x="106" y="16"/>
                    </a:lnTo>
                    <a:lnTo>
                      <a:pt x="106" y="10"/>
                    </a:lnTo>
                    <a:lnTo>
                      <a:pt x="105" y="7"/>
                    </a:lnTo>
                    <a:lnTo>
                      <a:pt x="102" y="6"/>
                    </a:lnTo>
                    <a:lnTo>
                      <a:pt x="101" y="5"/>
                    </a:lnTo>
                    <a:lnTo>
                      <a:pt x="91" y="2"/>
                    </a:lnTo>
                    <a:lnTo>
                      <a:pt x="88" y="1"/>
                    </a:lnTo>
                    <a:lnTo>
                      <a:pt x="86" y="0"/>
                    </a:lnTo>
                    <a:lnTo>
                      <a:pt x="79" y="0"/>
                    </a:lnTo>
                    <a:lnTo>
                      <a:pt x="75" y="7"/>
                    </a:lnTo>
                    <a:lnTo>
                      <a:pt x="61" y="17"/>
                    </a:lnTo>
                    <a:lnTo>
                      <a:pt x="61" y="20"/>
                    </a:lnTo>
                    <a:lnTo>
                      <a:pt x="71" y="22"/>
                    </a:lnTo>
                    <a:lnTo>
                      <a:pt x="72" y="22"/>
                    </a:lnTo>
                    <a:lnTo>
                      <a:pt x="74" y="25"/>
                    </a:lnTo>
                    <a:lnTo>
                      <a:pt x="74" y="32"/>
                    </a:lnTo>
                    <a:lnTo>
                      <a:pt x="76" y="37"/>
                    </a:lnTo>
                    <a:lnTo>
                      <a:pt x="77" y="42"/>
                    </a:lnTo>
                    <a:lnTo>
                      <a:pt x="79" y="48"/>
                    </a:lnTo>
                    <a:lnTo>
                      <a:pt x="79" y="51"/>
                    </a:lnTo>
                    <a:lnTo>
                      <a:pt x="76" y="56"/>
                    </a:lnTo>
                    <a:lnTo>
                      <a:pt x="74" y="57"/>
                    </a:lnTo>
                    <a:lnTo>
                      <a:pt x="72" y="58"/>
                    </a:lnTo>
                    <a:lnTo>
                      <a:pt x="71" y="58"/>
                    </a:lnTo>
                    <a:lnTo>
                      <a:pt x="71" y="57"/>
                    </a:lnTo>
                    <a:lnTo>
                      <a:pt x="69" y="56"/>
                    </a:lnTo>
                    <a:lnTo>
                      <a:pt x="69" y="52"/>
                    </a:lnTo>
                    <a:lnTo>
                      <a:pt x="75" y="48"/>
                    </a:lnTo>
                    <a:lnTo>
                      <a:pt x="76" y="47"/>
                    </a:lnTo>
                    <a:lnTo>
                      <a:pt x="72" y="40"/>
                    </a:lnTo>
                    <a:lnTo>
                      <a:pt x="71" y="40"/>
                    </a:lnTo>
                    <a:lnTo>
                      <a:pt x="71" y="37"/>
                    </a:lnTo>
                    <a:lnTo>
                      <a:pt x="71" y="35"/>
                    </a:lnTo>
                    <a:lnTo>
                      <a:pt x="70" y="33"/>
                    </a:lnTo>
                    <a:lnTo>
                      <a:pt x="67" y="33"/>
                    </a:lnTo>
                    <a:lnTo>
                      <a:pt x="66" y="35"/>
                    </a:lnTo>
                    <a:lnTo>
                      <a:pt x="67" y="37"/>
                    </a:lnTo>
                    <a:lnTo>
                      <a:pt x="66" y="38"/>
                    </a:lnTo>
                    <a:lnTo>
                      <a:pt x="62" y="41"/>
                    </a:lnTo>
                    <a:lnTo>
                      <a:pt x="61" y="42"/>
                    </a:lnTo>
                    <a:lnTo>
                      <a:pt x="60" y="51"/>
                    </a:lnTo>
                    <a:lnTo>
                      <a:pt x="59" y="52"/>
                    </a:lnTo>
                    <a:lnTo>
                      <a:pt x="56" y="53"/>
                    </a:lnTo>
                    <a:lnTo>
                      <a:pt x="51" y="51"/>
                    </a:lnTo>
                    <a:lnTo>
                      <a:pt x="52" y="48"/>
                    </a:lnTo>
                    <a:lnTo>
                      <a:pt x="54" y="45"/>
                    </a:lnTo>
                    <a:lnTo>
                      <a:pt x="52" y="45"/>
                    </a:lnTo>
                    <a:lnTo>
                      <a:pt x="49" y="45"/>
                    </a:lnTo>
                    <a:lnTo>
                      <a:pt x="47" y="43"/>
                    </a:lnTo>
                    <a:lnTo>
                      <a:pt x="49" y="42"/>
                    </a:lnTo>
                    <a:lnTo>
                      <a:pt x="50" y="41"/>
                    </a:lnTo>
                    <a:lnTo>
                      <a:pt x="51" y="38"/>
                    </a:lnTo>
                    <a:lnTo>
                      <a:pt x="50" y="35"/>
                    </a:lnTo>
                    <a:lnTo>
                      <a:pt x="47" y="33"/>
                    </a:lnTo>
                    <a:lnTo>
                      <a:pt x="47" y="30"/>
                    </a:lnTo>
                    <a:lnTo>
                      <a:pt x="51" y="28"/>
                    </a:lnTo>
                    <a:lnTo>
                      <a:pt x="52" y="27"/>
                    </a:lnTo>
                    <a:lnTo>
                      <a:pt x="51" y="23"/>
                    </a:lnTo>
                    <a:lnTo>
                      <a:pt x="50" y="22"/>
                    </a:lnTo>
                    <a:lnTo>
                      <a:pt x="46" y="22"/>
                    </a:lnTo>
                    <a:lnTo>
                      <a:pt x="44" y="23"/>
                    </a:lnTo>
                    <a:lnTo>
                      <a:pt x="39" y="22"/>
                    </a:lnTo>
                    <a:lnTo>
                      <a:pt x="26" y="20"/>
                    </a:lnTo>
                    <a:lnTo>
                      <a:pt x="26" y="23"/>
                    </a:lnTo>
                    <a:lnTo>
                      <a:pt x="35" y="27"/>
                    </a:lnTo>
                    <a:lnTo>
                      <a:pt x="36" y="28"/>
                    </a:lnTo>
                    <a:lnTo>
                      <a:pt x="36" y="30"/>
                    </a:lnTo>
                    <a:lnTo>
                      <a:pt x="36" y="31"/>
                    </a:lnTo>
                    <a:lnTo>
                      <a:pt x="35" y="33"/>
                    </a:lnTo>
                    <a:lnTo>
                      <a:pt x="31" y="37"/>
                    </a:lnTo>
                    <a:lnTo>
                      <a:pt x="29" y="37"/>
                    </a:lnTo>
                    <a:lnTo>
                      <a:pt x="26" y="37"/>
                    </a:lnTo>
                    <a:lnTo>
                      <a:pt x="26" y="37"/>
                    </a:lnTo>
                    <a:lnTo>
                      <a:pt x="25" y="38"/>
                    </a:lnTo>
                    <a:lnTo>
                      <a:pt x="26" y="42"/>
                    </a:lnTo>
                    <a:lnTo>
                      <a:pt x="24" y="45"/>
                    </a:lnTo>
                    <a:lnTo>
                      <a:pt x="23" y="46"/>
                    </a:lnTo>
                    <a:lnTo>
                      <a:pt x="20" y="48"/>
                    </a:lnTo>
                    <a:lnTo>
                      <a:pt x="18" y="50"/>
                    </a:lnTo>
                    <a:lnTo>
                      <a:pt x="15" y="48"/>
                    </a:lnTo>
                    <a:lnTo>
                      <a:pt x="11" y="48"/>
                    </a:lnTo>
                    <a:lnTo>
                      <a:pt x="1" y="51"/>
                    </a:lnTo>
                    <a:lnTo>
                      <a:pt x="0" y="52"/>
                    </a:lnTo>
                    <a:lnTo>
                      <a:pt x="1" y="53"/>
                    </a:lnTo>
                    <a:lnTo>
                      <a:pt x="5" y="58"/>
                    </a:lnTo>
                    <a:lnTo>
                      <a:pt x="4" y="59"/>
                    </a:lnTo>
                    <a:lnTo>
                      <a:pt x="5" y="62"/>
                    </a:lnTo>
                    <a:lnTo>
                      <a:pt x="8" y="66"/>
                    </a:lnTo>
                    <a:lnTo>
                      <a:pt x="11" y="69"/>
                    </a:lnTo>
                    <a:lnTo>
                      <a:pt x="11" y="73"/>
                    </a:lnTo>
                    <a:lnTo>
                      <a:pt x="10" y="74"/>
                    </a:lnTo>
                    <a:lnTo>
                      <a:pt x="9" y="76"/>
                    </a:lnTo>
                    <a:lnTo>
                      <a:pt x="9" y="77"/>
                    </a:lnTo>
                    <a:lnTo>
                      <a:pt x="10" y="78"/>
                    </a:lnTo>
                    <a:lnTo>
                      <a:pt x="11" y="79"/>
                    </a:lnTo>
                    <a:lnTo>
                      <a:pt x="14" y="89"/>
                    </a:lnTo>
                    <a:lnTo>
                      <a:pt x="8" y="93"/>
                    </a:lnTo>
                    <a:lnTo>
                      <a:pt x="8" y="94"/>
                    </a:lnTo>
                    <a:lnTo>
                      <a:pt x="8" y="97"/>
                    </a:lnTo>
                    <a:lnTo>
                      <a:pt x="8" y="99"/>
                    </a:lnTo>
                    <a:lnTo>
                      <a:pt x="11" y="103"/>
                    </a:lnTo>
                    <a:lnTo>
                      <a:pt x="16" y="108"/>
                    </a:lnTo>
                    <a:lnTo>
                      <a:pt x="20" y="115"/>
                    </a:lnTo>
                    <a:lnTo>
                      <a:pt x="23" y="117"/>
                    </a:lnTo>
                    <a:lnTo>
                      <a:pt x="24" y="117"/>
                    </a:lnTo>
                    <a:lnTo>
                      <a:pt x="28" y="114"/>
                    </a:lnTo>
                    <a:lnTo>
                      <a:pt x="30" y="113"/>
                    </a:lnTo>
                    <a:lnTo>
                      <a:pt x="33" y="113"/>
                    </a:lnTo>
                    <a:lnTo>
                      <a:pt x="35" y="114"/>
                    </a:lnTo>
                    <a:lnTo>
                      <a:pt x="39" y="118"/>
                    </a:lnTo>
                    <a:lnTo>
                      <a:pt x="41" y="119"/>
                    </a:lnTo>
                    <a:lnTo>
                      <a:pt x="44" y="118"/>
                    </a:lnTo>
                    <a:lnTo>
                      <a:pt x="46" y="117"/>
                    </a:lnTo>
                    <a:lnTo>
                      <a:pt x="50" y="115"/>
                    </a:lnTo>
                    <a:lnTo>
                      <a:pt x="52" y="115"/>
                    </a:lnTo>
                    <a:lnTo>
                      <a:pt x="54" y="118"/>
                    </a:lnTo>
                    <a:lnTo>
                      <a:pt x="55" y="120"/>
                    </a:lnTo>
                    <a:lnTo>
                      <a:pt x="55" y="123"/>
                    </a:lnTo>
                    <a:lnTo>
                      <a:pt x="52" y="127"/>
                    </a:lnTo>
                    <a:lnTo>
                      <a:pt x="55" y="130"/>
                    </a:lnTo>
                    <a:lnTo>
                      <a:pt x="55" y="132"/>
                    </a:lnTo>
                    <a:lnTo>
                      <a:pt x="50" y="134"/>
                    </a:lnTo>
                    <a:lnTo>
                      <a:pt x="54" y="137"/>
                    </a:lnTo>
                    <a:lnTo>
                      <a:pt x="64" y="140"/>
                    </a:lnTo>
                    <a:lnTo>
                      <a:pt x="72" y="144"/>
                    </a:lnTo>
                    <a:lnTo>
                      <a:pt x="79" y="137"/>
                    </a:lnTo>
                    <a:lnTo>
                      <a:pt x="77" y="134"/>
                    </a:lnTo>
                    <a:lnTo>
                      <a:pt x="77" y="130"/>
                    </a:lnTo>
                    <a:lnTo>
                      <a:pt x="79" y="129"/>
                    </a:lnTo>
                    <a:lnTo>
                      <a:pt x="81" y="129"/>
                    </a:lnTo>
                    <a:lnTo>
                      <a:pt x="82" y="127"/>
                    </a:lnTo>
                    <a:lnTo>
                      <a:pt x="81" y="125"/>
                    </a:lnTo>
                    <a:lnTo>
                      <a:pt x="77" y="125"/>
                    </a:lnTo>
                    <a:lnTo>
                      <a:pt x="76" y="124"/>
                    </a:lnTo>
                    <a:lnTo>
                      <a:pt x="74" y="125"/>
                    </a:lnTo>
                    <a:lnTo>
                      <a:pt x="71" y="123"/>
                    </a:lnTo>
                    <a:lnTo>
                      <a:pt x="71" y="122"/>
                    </a:lnTo>
                    <a:lnTo>
                      <a:pt x="72" y="119"/>
                    </a:lnTo>
                    <a:lnTo>
                      <a:pt x="75" y="118"/>
                    </a:lnTo>
                    <a:lnTo>
                      <a:pt x="76" y="119"/>
                    </a:lnTo>
                    <a:lnTo>
                      <a:pt x="82" y="1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2" name="Freeform 1776">
                <a:extLst>
                  <a:ext uri="{FF2B5EF4-FFF2-40B4-BE49-F238E27FC236}">
                    <a16:creationId xmlns:a16="http://schemas.microsoft.com/office/drawing/2014/main" id="{15315236-B49D-A78F-C205-504AA52180A0}"/>
                  </a:ext>
                </a:extLst>
              </p:cNvPr>
              <p:cNvSpPr>
                <a:spLocks/>
              </p:cNvSpPr>
              <p:nvPr/>
            </p:nvSpPr>
            <p:spPr bwMode="auto">
              <a:xfrm>
                <a:off x="4889500" y="3009900"/>
                <a:ext cx="176213" cy="228600"/>
              </a:xfrm>
              <a:custGeom>
                <a:avLst/>
                <a:gdLst/>
                <a:ahLst/>
                <a:cxnLst>
                  <a:cxn ang="0">
                    <a:pos x="95" y="107"/>
                  </a:cxn>
                  <a:cxn ang="0">
                    <a:pos x="95" y="99"/>
                  </a:cxn>
                  <a:cxn ang="0">
                    <a:pos x="80" y="83"/>
                  </a:cxn>
                  <a:cxn ang="0">
                    <a:pos x="85" y="71"/>
                  </a:cxn>
                  <a:cxn ang="0">
                    <a:pos x="98" y="63"/>
                  </a:cxn>
                  <a:cxn ang="0">
                    <a:pos x="110" y="69"/>
                  </a:cxn>
                  <a:cxn ang="0">
                    <a:pos x="110" y="55"/>
                  </a:cxn>
                  <a:cxn ang="0">
                    <a:pos x="108" y="51"/>
                  </a:cxn>
                  <a:cxn ang="0">
                    <a:pos x="105" y="33"/>
                  </a:cxn>
                  <a:cxn ang="0">
                    <a:pos x="106" y="16"/>
                  </a:cxn>
                  <a:cxn ang="0">
                    <a:pos x="102" y="6"/>
                  </a:cxn>
                  <a:cxn ang="0">
                    <a:pos x="88" y="1"/>
                  </a:cxn>
                  <a:cxn ang="0">
                    <a:pos x="75" y="7"/>
                  </a:cxn>
                  <a:cxn ang="0">
                    <a:pos x="71" y="22"/>
                  </a:cxn>
                  <a:cxn ang="0">
                    <a:pos x="74" y="32"/>
                  </a:cxn>
                  <a:cxn ang="0">
                    <a:pos x="79" y="48"/>
                  </a:cxn>
                  <a:cxn ang="0">
                    <a:pos x="74" y="57"/>
                  </a:cxn>
                  <a:cxn ang="0">
                    <a:pos x="71" y="57"/>
                  </a:cxn>
                  <a:cxn ang="0">
                    <a:pos x="75" y="48"/>
                  </a:cxn>
                  <a:cxn ang="0">
                    <a:pos x="71" y="40"/>
                  </a:cxn>
                  <a:cxn ang="0">
                    <a:pos x="70" y="33"/>
                  </a:cxn>
                  <a:cxn ang="0">
                    <a:pos x="67" y="37"/>
                  </a:cxn>
                  <a:cxn ang="0">
                    <a:pos x="61" y="42"/>
                  </a:cxn>
                  <a:cxn ang="0">
                    <a:pos x="56" y="53"/>
                  </a:cxn>
                  <a:cxn ang="0">
                    <a:pos x="54" y="45"/>
                  </a:cxn>
                  <a:cxn ang="0">
                    <a:pos x="47" y="43"/>
                  </a:cxn>
                  <a:cxn ang="0">
                    <a:pos x="51" y="38"/>
                  </a:cxn>
                  <a:cxn ang="0">
                    <a:pos x="47" y="30"/>
                  </a:cxn>
                  <a:cxn ang="0">
                    <a:pos x="51" y="23"/>
                  </a:cxn>
                  <a:cxn ang="0">
                    <a:pos x="44" y="23"/>
                  </a:cxn>
                  <a:cxn ang="0">
                    <a:pos x="26" y="23"/>
                  </a:cxn>
                  <a:cxn ang="0">
                    <a:pos x="36" y="30"/>
                  </a:cxn>
                  <a:cxn ang="0">
                    <a:pos x="31" y="37"/>
                  </a:cxn>
                  <a:cxn ang="0">
                    <a:pos x="26" y="37"/>
                  </a:cxn>
                  <a:cxn ang="0">
                    <a:pos x="24" y="45"/>
                  </a:cxn>
                  <a:cxn ang="0">
                    <a:pos x="18" y="50"/>
                  </a:cxn>
                  <a:cxn ang="0">
                    <a:pos x="1" y="51"/>
                  </a:cxn>
                  <a:cxn ang="0">
                    <a:pos x="5" y="58"/>
                  </a:cxn>
                  <a:cxn ang="0">
                    <a:pos x="8" y="66"/>
                  </a:cxn>
                  <a:cxn ang="0">
                    <a:pos x="10" y="74"/>
                  </a:cxn>
                  <a:cxn ang="0">
                    <a:pos x="10" y="78"/>
                  </a:cxn>
                  <a:cxn ang="0">
                    <a:pos x="8" y="93"/>
                  </a:cxn>
                  <a:cxn ang="0">
                    <a:pos x="8" y="99"/>
                  </a:cxn>
                  <a:cxn ang="0">
                    <a:pos x="20" y="115"/>
                  </a:cxn>
                  <a:cxn ang="0">
                    <a:pos x="28" y="114"/>
                  </a:cxn>
                  <a:cxn ang="0">
                    <a:pos x="35" y="114"/>
                  </a:cxn>
                  <a:cxn ang="0">
                    <a:pos x="44" y="118"/>
                  </a:cxn>
                  <a:cxn ang="0">
                    <a:pos x="52" y="115"/>
                  </a:cxn>
                  <a:cxn ang="0">
                    <a:pos x="55" y="123"/>
                  </a:cxn>
                  <a:cxn ang="0">
                    <a:pos x="55" y="132"/>
                  </a:cxn>
                  <a:cxn ang="0">
                    <a:pos x="64" y="140"/>
                  </a:cxn>
                  <a:cxn ang="0">
                    <a:pos x="77" y="134"/>
                  </a:cxn>
                  <a:cxn ang="0">
                    <a:pos x="81" y="129"/>
                  </a:cxn>
                  <a:cxn ang="0">
                    <a:pos x="77" y="125"/>
                  </a:cxn>
                  <a:cxn ang="0">
                    <a:pos x="71" y="123"/>
                  </a:cxn>
                  <a:cxn ang="0">
                    <a:pos x="75" y="118"/>
                  </a:cxn>
                </a:cxnLst>
                <a:rect l="0" t="0" r="r" b="b"/>
                <a:pathLst>
                  <a:path w="111" h="144">
                    <a:moveTo>
                      <a:pt x="82" y="113"/>
                    </a:moveTo>
                    <a:lnTo>
                      <a:pt x="92" y="108"/>
                    </a:lnTo>
                    <a:lnTo>
                      <a:pt x="95" y="107"/>
                    </a:lnTo>
                    <a:lnTo>
                      <a:pt x="95" y="105"/>
                    </a:lnTo>
                    <a:lnTo>
                      <a:pt x="96" y="104"/>
                    </a:lnTo>
                    <a:lnTo>
                      <a:pt x="95" y="99"/>
                    </a:lnTo>
                    <a:lnTo>
                      <a:pt x="93" y="94"/>
                    </a:lnTo>
                    <a:lnTo>
                      <a:pt x="85" y="88"/>
                    </a:lnTo>
                    <a:lnTo>
                      <a:pt x="80" y="83"/>
                    </a:lnTo>
                    <a:lnTo>
                      <a:pt x="79" y="81"/>
                    </a:lnTo>
                    <a:lnTo>
                      <a:pt x="79" y="77"/>
                    </a:lnTo>
                    <a:lnTo>
                      <a:pt x="85" y="71"/>
                    </a:lnTo>
                    <a:lnTo>
                      <a:pt x="90" y="67"/>
                    </a:lnTo>
                    <a:lnTo>
                      <a:pt x="96" y="64"/>
                    </a:lnTo>
                    <a:lnTo>
                      <a:pt x="98" y="63"/>
                    </a:lnTo>
                    <a:lnTo>
                      <a:pt x="101" y="64"/>
                    </a:lnTo>
                    <a:lnTo>
                      <a:pt x="108" y="69"/>
                    </a:lnTo>
                    <a:lnTo>
                      <a:pt x="110" y="69"/>
                    </a:lnTo>
                    <a:lnTo>
                      <a:pt x="111" y="67"/>
                    </a:lnTo>
                    <a:lnTo>
                      <a:pt x="111" y="62"/>
                    </a:lnTo>
                    <a:lnTo>
                      <a:pt x="110" y="55"/>
                    </a:lnTo>
                    <a:lnTo>
                      <a:pt x="110" y="55"/>
                    </a:lnTo>
                    <a:lnTo>
                      <a:pt x="110" y="53"/>
                    </a:lnTo>
                    <a:lnTo>
                      <a:pt x="108" y="51"/>
                    </a:lnTo>
                    <a:lnTo>
                      <a:pt x="107" y="43"/>
                    </a:lnTo>
                    <a:lnTo>
                      <a:pt x="106" y="36"/>
                    </a:lnTo>
                    <a:lnTo>
                      <a:pt x="105" y="33"/>
                    </a:lnTo>
                    <a:lnTo>
                      <a:pt x="105" y="27"/>
                    </a:lnTo>
                    <a:lnTo>
                      <a:pt x="105" y="25"/>
                    </a:lnTo>
                    <a:lnTo>
                      <a:pt x="106" y="16"/>
                    </a:lnTo>
                    <a:lnTo>
                      <a:pt x="106" y="10"/>
                    </a:lnTo>
                    <a:lnTo>
                      <a:pt x="105" y="7"/>
                    </a:lnTo>
                    <a:lnTo>
                      <a:pt x="102" y="6"/>
                    </a:lnTo>
                    <a:lnTo>
                      <a:pt x="101" y="5"/>
                    </a:lnTo>
                    <a:lnTo>
                      <a:pt x="91" y="2"/>
                    </a:lnTo>
                    <a:lnTo>
                      <a:pt x="88" y="1"/>
                    </a:lnTo>
                    <a:lnTo>
                      <a:pt x="86" y="0"/>
                    </a:lnTo>
                    <a:lnTo>
                      <a:pt x="79" y="0"/>
                    </a:lnTo>
                    <a:lnTo>
                      <a:pt x="75" y="7"/>
                    </a:lnTo>
                    <a:lnTo>
                      <a:pt x="61" y="17"/>
                    </a:lnTo>
                    <a:lnTo>
                      <a:pt x="61" y="20"/>
                    </a:lnTo>
                    <a:lnTo>
                      <a:pt x="71" y="22"/>
                    </a:lnTo>
                    <a:lnTo>
                      <a:pt x="72" y="22"/>
                    </a:lnTo>
                    <a:lnTo>
                      <a:pt x="74" y="25"/>
                    </a:lnTo>
                    <a:lnTo>
                      <a:pt x="74" y="32"/>
                    </a:lnTo>
                    <a:lnTo>
                      <a:pt x="76" y="37"/>
                    </a:lnTo>
                    <a:lnTo>
                      <a:pt x="77" y="42"/>
                    </a:lnTo>
                    <a:lnTo>
                      <a:pt x="79" y="48"/>
                    </a:lnTo>
                    <a:lnTo>
                      <a:pt x="79" y="51"/>
                    </a:lnTo>
                    <a:lnTo>
                      <a:pt x="76" y="56"/>
                    </a:lnTo>
                    <a:lnTo>
                      <a:pt x="74" y="57"/>
                    </a:lnTo>
                    <a:lnTo>
                      <a:pt x="72" y="58"/>
                    </a:lnTo>
                    <a:lnTo>
                      <a:pt x="71" y="58"/>
                    </a:lnTo>
                    <a:lnTo>
                      <a:pt x="71" y="57"/>
                    </a:lnTo>
                    <a:lnTo>
                      <a:pt x="69" y="56"/>
                    </a:lnTo>
                    <a:lnTo>
                      <a:pt x="69" y="52"/>
                    </a:lnTo>
                    <a:lnTo>
                      <a:pt x="75" y="48"/>
                    </a:lnTo>
                    <a:lnTo>
                      <a:pt x="76" y="47"/>
                    </a:lnTo>
                    <a:lnTo>
                      <a:pt x="72" y="40"/>
                    </a:lnTo>
                    <a:lnTo>
                      <a:pt x="71" y="40"/>
                    </a:lnTo>
                    <a:lnTo>
                      <a:pt x="71" y="37"/>
                    </a:lnTo>
                    <a:lnTo>
                      <a:pt x="71" y="35"/>
                    </a:lnTo>
                    <a:lnTo>
                      <a:pt x="70" y="33"/>
                    </a:lnTo>
                    <a:lnTo>
                      <a:pt x="67" y="33"/>
                    </a:lnTo>
                    <a:lnTo>
                      <a:pt x="66" y="35"/>
                    </a:lnTo>
                    <a:lnTo>
                      <a:pt x="67" y="37"/>
                    </a:lnTo>
                    <a:lnTo>
                      <a:pt x="66" y="38"/>
                    </a:lnTo>
                    <a:lnTo>
                      <a:pt x="62" y="41"/>
                    </a:lnTo>
                    <a:lnTo>
                      <a:pt x="61" y="42"/>
                    </a:lnTo>
                    <a:lnTo>
                      <a:pt x="60" y="51"/>
                    </a:lnTo>
                    <a:lnTo>
                      <a:pt x="59" y="52"/>
                    </a:lnTo>
                    <a:lnTo>
                      <a:pt x="56" y="53"/>
                    </a:lnTo>
                    <a:lnTo>
                      <a:pt x="51" y="51"/>
                    </a:lnTo>
                    <a:lnTo>
                      <a:pt x="52" y="48"/>
                    </a:lnTo>
                    <a:lnTo>
                      <a:pt x="54" y="45"/>
                    </a:lnTo>
                    <a:lnTo>
                      <a:pt x="52" y="45"/>
                    </a:lnTo>
                    <a:lnTo>
                      <a:pt x="49" y="45"/>
                    </a:lnTo>
                    <a:lnTo>
                      <a:pt x="47" y="43"/>
                    </a:lnTo>
                    <a:lnTo>
                      <a:pt x="49" y="42"/>
                    </a:lnTo>
                    <a:lnTo>
                      <a:pt x="50" y="41"/>
                    </a:lnTo>
                    <a:lnTo>
                      <a:pt x="51" y="38"/>
                    </a:lnTo>
                    <a:lnTo>
                      <a:pt x="50" y="35"/>
                    </a:lnTo>
                    <a:lnTo>
                      <a:pt x="47" y="33"/>
                    </a:lnTo>
                    <a:lnTo>
                      <a:pt x="47" y="30"/>
                    </a:lnTo>
                    <a:lnTo>
                      <a:pt x="51" y="28"/>
                    </a:lnTo>
                    <a:lnTo>
                      <a:pt x="52" y="27"/>
                    </a:lnTo>
                    <a:lnTo>
                      <a:pt x="51" y="23"/>
                    </a:lnTo>
                    <a:lnTo>
                      <a:pt x="50" y="22"/>
                    </a:lnTo>
                    <a:lnTo>
                      <a:pt x="46" y="22"/>
                    </a:lnTo>
                    <a:lnTo>
                      <a:pt x="44" y="23"/>
                    </a:lnTo>
                    <a:lnTo>
                      <a:pt x="39" y="22"/>
                    </a:lnTo>
                    <a:lnTo>
                      <a:pt x="26" y="20"/>
                    </a:lnTo>
                    <a:lnTo>
                      <a:pt x="26" y="23"/>
                    </a:lnTo>
                    <a:lnTo>
                      <a:pt x="35" y="27"/>
                    </a:lnTo>
                    <a:lnTo>
                      <a:pt x="36" y="28"/>
                    </a:lnTo>
                    <a:lnTo>
                      <a:pt x="36" y="30"/>
                    </a:lnTo>
                    <a:lnTo>
                      <a:pt x="36" y="31"/>
                    </a:lnTo>
                    <a:lnTo>
                      <a:pt x="35" y="33"/>
                    </a:lnTo>
                    <a:lnTo>
                      <a:pt x="31" y="37"/>
                    </a:lnTo>
                    <a:lnTo>
                      <a:pt x="29" y="37"/>
                    </a:lnTo>
                    <a:lnTo>
                      <a:pt x="26" y="37"/>
                    </a:lnTo>
                    <a:lnTo>
                      <a:pt x="26" y="37"/>
                    </a:lnTo>
                    <a:lnTo>
                      <a:pt x="25" y="38"/>
                    </a:lnTo>
                    <a:lnTo>
                      <a:pt x="26" y="42"/>
                    </a:lnTo>
                    <a:lnTo>
                      <a:pt x="24" y="45"/>
                    </a:lnTo>
                    <a:lnTo>
                      <a:pt x="23" y="46"/>
                    </a:lnTo>
                    <a:lnTo>
                      <a:pt x="20" y="48"/>
                    </a:lnTo>
                    <a:lnTo>
                      <a:pt x="18" y="50"/>
                    </a:lnTo>
                    <a:lnTo>
                      <a:pt x="15" y="48"/>
                    </a:lnTo>
                    <a:lnTo>
                      <a:pt x="11" y="48"/>
                    </a:lnTo>
                    <a:lnTo>
                      <a:pt x="1" y="51"/>
                    </a:lnTo>
                    <a:lnTo>
                      <a:pt x="0" y="52"/>
                    </a:lnTo>
                    <a:lnTo>
                      <a:pt x="1" y="53"/>
                    </a:lnTo>
                    <a:lnTo>
                      <a:pt x="5" y="58"/>
                    </a:lnTo>
                    <a:lnTo>
                      <a:pt x="4" y="59"/>
                    </a:lnTo>
                    <a:lnTo>
                      <a:pt x="5" y="62"/>
                    </a:lnTo>
                    <a:lnTo>
                      <a:pt x="8" y="66"/>
                    </a:lnTo>
                    <a:lnTo>
                      <a:pt x="11" y="69"/>
                    </a:lnTo>
                    <a:lnTo>
                      <a:pt x="11" y="73"/>
                    </a:lnTo>
                    <a:lnTo>
                      <a:pt x="10" y="74"/>
                    </a:lnTo>
                    <a:lnTo>
                      <a:pt x="9" y="76"/>
                    </a:lnTo>
                    <a:lnTo>
                      <a:pt x="9" y="77"/>
                    </a:lnTo>
                    <a:lnTo>
                      <a:pt x="10" y="78"/>
                    </a:lnTo>
                    <a:lnTo>
                      <a:pt x="11" y="79"/>
                    </a:lnTo>
                    <a:lnTo>
                      <a:pt x="14" y="89"/>
                    </a:lnTo>
                    <a:lnTo>
                      <a:pt x="8" y="93"/>
                    </a:lnTo>
                    <a:lnTo>
                      <a:pt x="8" y="94"/>
                    </a:lnTo>
                    <a:lnTo>
                      <a:pt x="8" y="97"/>
                    </a:lnTo>
                    <a:lnTo>
                      <a:pt x="8" y="99"/>
                    </a:lnTo>
                    <a:lnTo>
                      <a:pt x="11" y="103"/>
                    </a:lnTo>
                    <a:lnTo>
                      <a:pt x="16" y="108"/>
                    </a:lnTo>
                    <a:lnTo>
                      <a:pt x="20" y="115"/>
                    </a:lnTo>
                    <a:lnTo>
                      <a:pt x="23" y="117"/>
                    </a:lnTo>
                    <a:lnTo>
                      <a:pt x="24" y="117"/>
                    </a:lnTo>
                    <a:lnTo>
                      <a:pt x="28" y="114"/>
                    </a:lnTo>
                    <a:lnTo>
                      <a:pt x="30" y="113"/>
                    </a:lnTo>
                    <a:lnTo>
                      <a:pt x="33" y="113"/>
                    </a:lnTo>
                    <a:lnTo>
                      <a:pt x="35" y="114"/>
                    </a:lnTo>
                    <a:lnTo>
                      <a:pt x="39" y="118"/>
                    </a:lnTo>
                    <a:lnTo>
                      <a:pt x="41" y="119"/>
                    </a:lnTo>
                    <a:lnTo>
                      <a:pt x="44" y="118"/>
                    </a:lnTo>
                    <a:lnTo>
                      <a:pt x="46" y="117"/>
                    </a:lnTo>
                    <a:lnTo>
                      <a:pt x="50" y="115"/>
                    </a:lnTo>
                    <a:lnTo>
                      <a:pt x="52" y="115"/>
                    </a:lnTo>
                    <a:lnTo>
                      <a:pt x="54" y="118"/>
                    </a:lnTo>
                    <a:lnTo>
                      <a:pt x="55" y="120"/>
                    </a:lnTo>
                    <a:lnTo>
                      <a:pt x="55" y="123"/>
                    </a:lnTo>
                    <a:lnTo>
                      <a:pt x="52" y="127"/>
                    </a:lnTo>
                    <a:lnTo>
                      <a:pt x="55" y="130"/>
                    </a:lnTo>
                    <a:lnTo>
                      <a:pt x="55" y="132"/>
                    </a:lnTo>
                    <a:lnTo>
                      <a:pt x="50" y="134"/>
                    </a:lnTo>
                    <a:lnTo>
                      <a:pt x="54" y="137"/>
                    </a:lnTo>
                    <a:lnTo>
                      <a:pt x="64" y="140"/>
                    </a:lnTo>
                    <a:lnTo>
                      <a:pt x="72" y="144"/>
                    </a:lnTo>
                    <a:lnTo>
                      <a:pt x="79" y="137"/>
                    </a:lnTo>
                    <a:lnTo>
                      <a:pt x="77" y="134"/>
                    </a:lnTo>
                    <a:lnTo>
                      <a:pt x="77" y="130"/>
                    </a:lnTo>
                    <a:lnTo>
                      <a:pt x="79" y="129"/>
                    </a:lnTo>
                    <a:lnTo>
                      <a:pt x="81" y="129"/>
                    </a:lnTo>
                    <a:lnTo>
                      <a:pt x="82" y="127"/>
                    </a:lnTo>
                    <a:lnTo>
                      <a:pt x="81" y="125"/>
                    </a:lnTo>
                    <a:lnTo>
                      <a:pt x="77" y="125"/>
                    </a:lnTo>
                    <a:lnTo>
                      <a:pt x="76" y="124"/>
                    </a:lnTo>
                    <a:lnTo>
                      <a:pt x="74" y="125"/>
                    </a:lnTo>
                    <a:lnTo>
                      <a:pt x="71" y="123"/>
                    </a:lnTo>
                    <a:lnTo>
                      <a:pt x="71" y="122"/>
                    </a:lnTo>
                    <a:lnTo>
                      <a:pt x="72" y="119"/>
                    </a:lnTo>
                    <a:lnTo>
                      <a:pt x="75" y="118"/>
                    </a:lnTo>
                    <a:lnTo>
                      <a:pt x="76" y="119"/>
                    </a:lnTo>
                    <a:lnTo>
                      <a:pt x="82" y="1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3" name="Freeform 1777">
                <a:extLst>
                  <a:ext uri="{FF2B5EF4-FFF2-40B4-BE49-F238E27FC236}">
                    <a16:creationId xmlns:a16="http://schemas.microsoft.com/office/drawing/2014/main" id="{2FA8A281-7226-C309-9C5A-C7D4C7AB86E2}"/>
                  </a:ext>
                </a:extLst>
              </p:cNvPr>
              <p:cNvSpPr>
                <a:spLocks/>
              </p:cNvSpPr>
              <p:nvPr/>
            </p:nvSpPr>
            <p:spPr bwMode="auto">
              <a:xfrm>
                <a:off x="4889500" y="3009900"/>
                <a:ext cx="176213" cy="228600"/>
              </a:xfrm>
              <a:custGeom>
                <a:avLst/>
                <a:gdLst/>
                <a:ahLst/>
                <a:cxnLst>
                  <a:cxn ang="0">
                    <a:pos x="95" y="107"/>
                  </a:cxn>
                  <a:cxn ang="0">
                    <a:pos x="95" y="99"/>
                  </a:cxn>
                  <a:cxn ang="0">
                    <a:pos x="80" y="83"/>
                  </a:cxn>
                  <a:cxn ang="0">
                    <a:pos x="85" y="71"/>
                  </a:cxn>
                  <a:cxn ang="0">
                    <a:pos x="98" y="63"/>
                  </a:cxn>
                  <a:cxn ang="0">
                    <a:pos x="110" y="69"/>
                  </a:cxn>
                  <a:cxn ang="0">
                    <a:pos x="110" y="55"/>
                  </a:cxn>
                  <a:cxn ang="0">
                    <a:pos x="108" y="51"/>
                  </a:cxn>
                  <a:cxn ang="0">
                    <a:pos x="105" y="33"/>
                  </a:cxn>
                  <a:cxn ang="0">
                    <a:pos x="106" y="16"/>
                  </a:cxn>
                  <a:cxn ang="0">
                    <a:pos x="102" y="6"/>
                  </a:cxn>
                  <a:cxn ang="0">
                    <a:pos x="88" y="1"/>
                  </a:cxn>
                  <a:cxn ang="0">
                    <a:pos x="75" y="7"/>
                  </a:cxn>
                  <a:cxn ang="0">
                    <a:pos x="71" y="22"/>
                  </a:cxn>
                  <a:cxn ang="0">
                    <a:pos x="74" y="32"/>
                  </a:cxn>
                  <a:cxn ang="0">
                    <a:pos x="79" y="48"/>
                  </a:cxn>
                  <a:cxn ang="0">
                    <a:pos x="74" y="57"/>
                  </a:cxn>
                  <a:cxn ang="0">
                    <a:pos x="71" y="57"/>
                  </a:cxn>
                  <a:cxn ang="0">
                    <a:pos x="75" y="48"/>
                  </a:cxn>
                  <a:cxn ang="0">
                    <a:pos x="71" y="40"/>
                  </a:cxn>
                  <a:cxn ang="0">
                    <a:pos x="70" y="33"/>
                  </a:cxn>
                  <a:cxn ang="0">
                    <a:pos x="67" y="37"/>
                  </a:cxn>
                  <a:cxn ang="0">
                    <a:pos x="61" y="42"/>
                  </a:cxn>
                  <a:cxn ang="0">
                    <a:pos x="56" y="53"/>
                  </a:cxn>
                  <a:cxn ang="0">
                    <a:pos x="54" y="45"/>
                  </a:cxn>
                  <a:cxn ang="0">
                    <a:pos x="47" y="43"/>
                  </a:cxn>
                  <a:cxn ang="0">
                    <a:pos x="51" y="38"/>
                  </a:cxn>
                  <a:cxn ang="0">
                    <a:pos x="47" y="30"/>
                  </a:cxn>
                  <a:cxn ang="0">
                    <a:pos x="51" y="23"/>
                  </a:cxn>
                  <a:cxn ang="0">
                    <a:pos x="44" y="23"/>
                  </a:cxn>
                  <a:cxn ang="0">
                    <a:pos x="26" y="23"/>
                  </a:cxn>
                  <a:cxn ang="0">
                    <a:pos x="36" y="30"/>
                  </a:cxn>
                  <a:cxn ang="0">
                    <a:pos x="31" y="37"/>
                  </a:cxn>
                  <a:cxn ang="0">
                    <a:pos x="26" y="37"/>
                  </a:cxn>
                  <a:cxn ang="0">
                    <a:pos x="24" y="45"/>
                  </a:cxn>
                  <a:cxn ang="0">
                    <a:pos x="18" y="50"/>
                  </a:cxn>
                  <a:cxn ang="0">
                    <a:pos x="1" y="51"/>
                  </a:cxn>
                  <a:cxn ang="0">
                    <a:pos x="5" y="58"/>
                  </a:cxn>
                  <a:cxn ang="0">
                    <a:pos x="8" y="66"/>
                  </a:cxn>
                  <a:cxn ang="0">
                    <a:pos x="10" y="74"/>
                  </a:cxn>
                  <a:cxn ang="0">
                    <a:pos x="10" y="78"/>
                  </a:cxn>
                  <a:cxn ang="0">
                    <a:pos x="8" y="93"/>
                  </a:cxn>
                  <a:cxn ang="0">
                    <a:pos x="8" y="99"/>
                  </a:cxn>
                  <a:cxn ang="0">
                    <a:pos x="20" y="115"/>
                  </a:cxn>
                  <a:cxn ang="0">
                    <a:pos x="28" y="114"/>
                  </a:cxn>
                  <a:cxn ang="0">
                    <a:pos x="35" y="114"/>
                  </a:cxn>
                  <a:cxn ang="0">
                    <a:pos x="44" y="118"/>
                  </a:cxn>
                  <a:cxn ang="0">
                    <a:pos x="52" y="115"/>
                  </a:cxn>
                  <a:cxn ang="0">
                    <a:pos x="55" y="123"/>
                  </a:cxn>
                  <a:cxn ang="0">
                    <a:pos x="55" y="132"/>
                  </a:cxn>
                  <a:cxn ang="0">
                    <a:pos x="64" y="140"/>
                  </a:cxn>
                  <a:cxn ang="0">
                    <a:pos x="77" y="134"/>
                  </a:cxn>
                  <a:cxn ang="0">
                    <a:pos x="81" y="129"/>
                  </a:cxn>
                  <a:cxn ang="0">
                    <a:pos x="77" y="125"/>
                  </a:cxn>
                  <a:cxn ang="0">
                    <a:pos x="71" y="123"/>
                  </a:cxn>
                  <a:cxn ang="0">
                    <a:pos x="75" y="118"/>
                  </a:cxn>
                </a:cxnLst>
                <a:rect l="0" t="0" r="r" b="b"/>
                <a:pathLst>
                  <a:path w="111" h="144">
                    <a:moveTo>
                      <a:pt x="82" y="113"/>
                    </a:moveTo>
                    <a:lnTo>
                      <a:pt x="92" y="108"/>
                    </a:lnTo>
                    <a:lnTo>
                      <a:pt x="95" y="107"/>
                    </a:lnTo>
                    <a:lnTo>
                      <a:pt x="95" y="105"/>
                    </a:lnTo>
                    <a:lnTo>
                      <a:pt x="96" y="104"/>
                    </a:lnTo>
                    <a:lnTo>
                      <a:pt x="95" y="99"/>
                    </a:lnTo>
                    <a:lnTo>
                      <a:pt x="93" y="94"/>
                    </a:lnTo>
                    <a:lnTo>
                      <a:pt x="85" y="88"/>
                    </a:lnTo>
                    <a:lnTo>
                      <a:pt x="80" y="83"/>
                    </a:lnTo>
                    <a:lnTo>
                      <a:pt x="79" y="81"/>
                    </a:lnTo>
                    <a:lnTo>
                      <a:pt x="79" y="77"/>
                    </a:lnTo>
                    <a:lnTo>
                      <a:pt x="85" y="71"/>
                    </a:lnTo>
                    <a:lnTo>
                      <a:pt x="90" y="67"/>
                    </a:lnTo>
                    <a:lnTo>
                      <a:pt x="96" y="64"/>
                    </a:lnTo>
                    <a:lnTo>
                      <a:pt x="98" y="63"/>
                    </a:lnTo>
                    <a:lnTo>
                      <a:pt x="101" y="64"/>
                    </a:lnTo>
                    <a:lnTo>
                      <a:pt x="108" y="69"/>
                    </a:lnTo>
                    <a:lnTo>
                      <a:pt x="110" y="69"/>
                    </a:lnTo>
                    <a:lnTo>
                      <a:pt x="111" y="67"/>
                    </a:lnTo>
                    <a:lnTo>
                      <a:pt x="111" y="62"/>
                    </a:lnTo>
                    <a:lnTo>
                      <a:pt x="110" y="55"/>
                    </a:lnTo>
                    <a:lnTo>
                      <a:pt x="110" y="55"/>
                    </a:lnTo>
                    <a:lnTo>
                      <a:pt x="110" y="53"/>
                    </a:lnTo>
                    <a:lnTo>
                      <a:pt x="108" y="51"/>
                    </a:lnTo>
                    <a:lnTo>
                      <a:pt x="107" y="43"/>
                    </a:lnTo>
                    <a:lnTo>
                      <a:pt x="106" y="36"/>
                    </a:lnTo>
                    <a:lnTo>
                      <a:pt x="105" y="33"/>
                    </a:lnTo>
                    <a:lnTo>
                      <a:pt x="105" y="27"/>
                    </a:lnTo>
                    <a:lnTo>
                      <a:pt x="105" y="25"/>
                    </a:lnTo>
                    <a:lnTo>
                      <a:pt x="106" y="16"/>
                    </a:lnTo>
                    <a:lnTo>
                      <a:pt x="106" y="10"/>
                    </a:lnTo>
                    <a:lnTo>
                      <a:pt x="105" y="7"/>
                    </a:lnTo>
                    <a:lnTo>
                      <a:pt x="102" y="6"/>
                    </a:lnTo>
                    <a:lnTo>
                      <a:pt x="101" y="5"/>
                    </a:lnTo>
                    <a:lnTo>
                      <a:pt x="91" y="2"/>
                    </a:lnTo>
                    <a:lnTo>
                      <a:pt x="88" y="1"/>
                    </a:lnTo>
                    <a:lnTo>
                      <a:pt x="86" y="0"/>
                    </a:lnTo>
                    <a:lnTo>
                      <a:pt x="79" y="0"/>
                    </a:lnTo>
                    <a:lnTo>
                      <a:pt x="75" y="7"/>
                    </a:lnTo>
                    <a:lnTo>
                      <a:pt x="61" y="17"/>
                    </a:lnTo>
                    <a:lnTo>
                      <a:pt x="61" y="20"/>
                    </a:lnTo>
                    <a:lnTo>
                      <a:pt x="71" y="22"/>
                    </a:lnTo>
                    <a:lnTo>
                      <a:pt x="72" y="22"/>
                    </a:lnTo>
                    <a:lnTo>
                      <a:pt x="74" y="25"/>
                    </a:lnTo>
                    <a:lnTo>
                      <a:pt x="74" y="32"/>
                    </a:lnTo>
                    <a:lnTo>
                      <a:pt x="76" y="37"/>
                    </a:lnTo>
                    <a:lnTo>
                      <a:pt x="77" y="42"/>
                    </a:lnTo>
                    <a:lnTo>
                      <a:pt x="79" y="48"/>
                    </a:lnTo>
                    <a:lnTo>
                      <a:pt x="79" y="51"/>
                    </a:lnTo>
                    <a:lnTo>
                      <a:pt x="76" y="56"/>
                    </a:lnTo>
                    <a:lnTo>
                      <a:pt x="74" y="57"/>
                    </a:lnTo>
                    <a:lnTo>
                      <a:pt x="72" y="58"/>
                    </a:lnTo>
                    <a:lnTo>
                      <a:pt x="71" y="58"/>
                    </a:lnTo>
                    <a:lnTo>
                      <a:pt x="71" y="57"/>
                    </a:lnTo>
                    <a:lnTo>
                      <a:pt x="69" y="56"/>
                    </a:lnTo>
                    <a:lnTo>
                      <a:pt x="69" y="52"/>
                    </a:lnTo>
                    <a:lnTo>
                      <a:pt x="75" y="48"/>
                    </a:lnTo>
                    <a:lnTo>
                      <a:pt x="76" y="47"/>
                    </a:lnTo>
                    <a:lnTo>
                      <a:pt x="72" y="40"/>
                    </a:lnTo>
                    <a:lnTo>
                      <a:pt x="71" y="40"/>
                    </a:lnTo>
                    <a:lnTo>
                      <a:pt x="71" y="37"/>
                    </a:lnTo>
                    <a:lnTo>
                      <a:pt x="71" y="35"/>
                    </a:lnTo>
                    <a:lnTo>
                      <a:pt x="70" y="33"/>
                    </a:lnTo>
                    <a:lnTo>
                      <a:pt x="67" y="33"/>
                    </a:lnTo>
                    <a:lnTo>
                      <a:pt x="66" y="35"/>
                    </a:lnTo>
                    <a:lnTo>
                      <a:pt x="67" y="37"/>
                    </a:lnTo>
                    <a:lnTo>
                      <a:pt x="66" y="38"/>
                    </a:lnTo>
                    <a:lnTo>
                      <a:pt x="62" y="41"/>
                    </a:lnTo>
                    <a:lnTo>
                      <a:pt x="61" y="42"/>
                    </a:lnTo>
                    <a:lnTo>
                      <a:pt x="60" y="51"/>
                    </a:lnTo>
                    <a:lnTo>
                      <a:pt x="59" y="52"/>
                    </a:lnTo>
                    <a:lnTo>
                      <a:pt x="56" y="53"/>
                    </a:lnTo>
                    <a:lnTo>
                      <a:pt x="51" y="51"/>
                    </a:lnTo>
                    <a:lnTo>
                      <a:pt x="52" y="48"/>
                    </a:lnTo>
                    <a:lnTo>
                      <a:pt x="54" y="45"/>
                    </a:lnTo>
                    <a:lnTo>
                      <a:pt x="52" y="45"/>
                    </a:lnTo>
                    <a:lnTo>
                      <a:pt x="49" y="45"/>
                    </a:lnTo>
                    <a:lnTo>
                      <a:pt x="47" y="43"/>
                    </a:lnTo>
                    <a:lnTo>
                      <a:pt x="49" y="42"/>
                    </a:lnTo>
                    <a:lnTo>
                      <a:pt x="50" y="41"/>
                    </a:lnTo>
                    <a:lnTo>
                      <a:pt x="51" y="38"/>
                    </a:lnTo>
                    <a:lnTo>
                      <a:pt x="50" y="35"/>
                    </a:lnTo>
                    <a:lnTo>
                      <a:pt x="47" y="33"/>
                    </a:lnTo>
                    <a:lnTo>
                      <a:pt x="47" y="30"/>
                    </a:lnTo>
                    <a:lnTo>
                      <a:pt x="51" y="28"/>
                    </a:lnTo>
                    <a:lnTo>
                      <a:pt x="52" y="27"/>
                    </a:lnTo>
                    <a:lnTo>
                      <a:pt x="51" y="23"/>
                    </a:lnTo>
                    <a:lnTo>
                      <a:pt x="50" y="22"/>
                    </a:lnTo>
                    <a:lnTo>
                      <a:pt x="46" y="22"/>
                    </a:lnTo>
                    <a:lnTo>
                      <a:pt x="44" y="23"/>
                    </a:lnTo>
                    <a:lnTo>
                      <a:pt x="39" y="22"/>
                    </a:lnTo>
                    <a:lnTo>
                      <a:pt x="26" y="20"/>
                    </a:lnTo>
                    <a:lnTo>
                      <a:pt x="26" y="23"/>
                    </a:lnTo>
                    <a:lnTo>
                      <a:pt x="35" y="27"/>
                    </a:lnTo>
                    <a:lnTo>
                      <a:pt x="36" y="28"/>
                    </a:lnTo>
                    <a:lnTo>
                      <a:pt x="36" y="30"/>
                    </a:lnTo>
                    <a:lnTo>
                      <a:pt x="36" y="31"/>
                    </a:lnTo>
                    <a:lnTo>
                      <a:pt x="35" y="33"/>
                    </a:lnTo>
                    <a:lnTo>
                      <a:pt x="31" y="37"/>
                    </a:lnTo>
                    <a:lnTo>
                      <a:pt x="29" y="37"/>
                    </a:lnTo>
                    <a:lnTo>
                      <a:pt x="26" y="37"/>
                    </a:lnTo>
                    <a:lnTo>
                      <a:pt x="26" y="37"/>
                    </a:lnTo>
                    <a:lnTo>
                      <a:pt x="25" y="38"/>
                    </a:lnTo>
                    <a:lnTo>
                      <a:pt x="26" y="42"/>
                    </a:lnTo>
                    <a:lnTo>
                      <a:pt x="24" y="45"/>
                    </a:lnTo>
                    <a:lnTo>
                      <a:pt x="23" y="46"/>
                    </a:lnTo>
                    <a:lnTo>
                      <a:pt x="20" y="48"/>
                    </a:lnTo>
                    <a:lnTo>
                      <a:pt x="18" y="50"/>
                    </a:lnTo>
                    <a:lnTo>
                      <a:pt x="15" y="48"/>
                    </a:lnTo>
                    <a:lnTo>
                      <a:pt x="11" y="48"/>
                    </a:lnTo>
                    <a:lnTo>
                      <a:pt x="1" y="51"/>
                    </a:lnTo>
                    <a:lnTo>
                      <a:pt x="0" y="52"/>
                    </a:lnTo>
                    <a:lnTo>
                      <a:pt x="1" y="53"/>
                    </a:lnTo>
                    <a:lnTo>
                      <a:pt x="5" y="58"/>
                    </a:lnTo>
                    <a:lnTo>
                      <a:pt x="4" y="59"/>
                    </a:lnTo>
                    <a:lnTo>
                      <a:pt x="5" y="62"/>
                    </a:lnTo>
                    <a:lnTo>
                      <a:pt x="8" y="66"/>
                    </a:lnTo>
                    <a:lnTo>
                      <a:pt x="11" y="69"/>
                    </a:lnTo>
                    <a:lnTo>
                      <a:pt x="11" y="73"/>
                    </a:lnTo>
                    <a:lnTo>
                      <a:pt x="10" y="74"/>
                    </a:lnTo>
                    <a:lnTo>
                      <a:pt x="9" y="76"/>
                    </a:lnTo>
                    <a:lnTo>
                      <a:pt x="9" y="77"/>
                    </a:lnTo>
                    <a:lnTo>
                      <a:pt x="10" y="78"/>
                    </a:lnTo>
                    <a:lnTo>
                      <a:pt x="11" y="79"/>
                    </a:lnTo>
                    <a:lnTo>
                      <a:pt x="14" y="89"/>
                    </a:lnTo>
                    <a:lnTo>
                      <a:pt x="8" y="93"/>
                    </a:lnTo>
                    <a:lnTo>
                      <a:pt x="8" y="94"/>
                    </a:lnTo>
                    <a:lnTo>
                      <a:pt x="8" y="97"/>
                    </a:lnTo>
                    <a:lnTo>
                      <a:pt x="8" y="99"/>
                    </a:lnTo>
                    <a:lnTo>
                      <a:pt x="11" y="103"/>
                    </a:lnTo>
                    <a:lnTo>
                      <a:pt x="16" y="108"/>
                    </a:lnTo>
                    <a:lnTo>
                      <a:pt x="20" y="115"/>
                    </a:lnTo>
                    <a:lnTo>
                      <a:pt x="23" y="117"/>
                    </a:lnTo>
                    <a:lnTo>
                      <a:pt x="24" y="117"/>
                    </a:lnTo>
                    <a:lnTo>
                      <a:pt x="28" y="114"/>
                    </a:lnTo>
                    <a:lnTo>
                      <a:pt x="30" y="113"/>
                    </a:lnTo>
                    <a:lnTo>
                      <a:pt x="33" y="113"/>
                    </a:lnTo>
                    <a:lnTo>
                      <a:pt x="35" y="114"/>
                    </a:lnTo>
                    <a:lnTo>
                      <a:pt x="39" y="118"/>
                    </a:lnTo>
                    <a:lnTo>
                      <a:pt x="41" y="119"/>
                    </a:lnTo>
                    <a:lnTo>
                      <a:pt x="44" y="118"/>
                    </a:lnTo>
                    <a:lnTo>
                      <a:pt x="46" y="117"/>
                    </a:lnTo>
                    <a:lnTo>
                      <a:pt x="50" y="115"/>
                    </a:lnTo>
                    <a:lnTo>
                      <a:pt x="52" y="115"/>
                    </a:lnTo>
                    <a:lnTo>
                      <a:pt x="54" y="118"/>
                    </a:lnTo>
                    <a:lnTo>
                      <a:pt x="55" y="120"/>
                    </a:lnTo>
                    <a:lnTo>
                      <a:pt x="55" y="123"/>
                    </a:lnTo>
                    <a:lnTo>
                      <a:pt x="52" y="127"/>
                    </a:lnTo>
                    <a:lnTo>
                      <a:pt x="55" y="130"/>
                    </a:lnTo>
                    <a:lnTo>
                      <a:pt x="55" y="132"/>
                    </a:lnTo>
                    <a:lnTo>
                      <a:pt x="50" y="134"/>
                    </a:lnTo>
                    <a:lnTo>
                      <a:pt x="54" y="137"/>
                    </a:lnTo>
                    <a:lnTo>
                      <a:pt x="64" y="140"/>
                    </a:lnTo>
                    <a:lnTo>
                      <a:pt x="72" y="144"/>
                    </a:lnTo>
                    <a:lnTo>
                      <a:pt x="79" y="137"/>
                    </a:lnTo>
                    <a:lnTo>
                      <a:pt x="77" y="134"/>
                    </a:lnTo>
                    <a:lnTo>
                      <a:pt x="77" y="130"/>
                    </a:lnTo>
                    <a:lnTo>
                      <a:pt x="79" y="129"/>
                    </a:lnTo>
                    <a:lnTo>
                      <a:pt x="81" y="129"/>
                    </a:lnTo>
                    <a:lnTo>
                      <a:pt x="82" y="127"/>
                    </a:lnTo>
                    <a:lnTo>
                      <a:pt x="81" y="125"/>
                    </a:lnTo>
                    <a:lnTo>
                      <a:pt x="77" y="125"/>
                    </a:lnTo>
                    <a:lnTo>
                      <a:pt x="76" y="124"/>
                    </a:lnTo>
                    <a:lnTo>
                      <a:pt x="74" y="125"/>
                    </a:lnTo>
                    <a:lnTo>
                      <a:pt x="71" y="123"/>
                    </a:lnTo>
                    <a:lnTo>
                      <a:pt x="71" y="122"/>
                    </a:lnTo>
                    <a:lnTo>
                      <a:pt x="72" y="119"/>
                    </a:lnTo>
                    <a:lnTo>
                      <a:pt x="75" y="118"/>
                    </a:lnTo>
                    <a:lnTo>
                      <a:pt x="76" y="119"/>
                    </a:lnTo>
                    <a:lnTo>
                      <a:pt x="82" y="113"/>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4" name="Freeform 1778">
                <a:extLst>
                  <a:ext uri="{FF2B5EF4-FFF2-40B4-BE49-F238E27FC236}">
                    <a16:creationId xmlns:a16="http://schemas.microsoft.com/office/drawing/2014/main" id="{7C6BB72D-66A7-99FE-B9FD-34953A138410}"/>
                  </a:ext>
                </a:extLst>
              </p:cNvPr>
              <p:cNvSpPr>
                <a:spLocks/>
              </p:cNvSpPr>
              <p:nvPr/>
            </p:nvSpPr>
            <p:spPr bwMode="auto">
              <a:xfrm>
                <a:off x="4970463" y="3240088"/>
                <a:ext cx="46038" cy="76200"/>
              </a:xfrm>
              <a:custGeom>
                <a:avLst/>
                <a:gdLst/>
                <a:ahLst/>
                <a:cxnLst>
                  <a:cxn ang="0">
                    <a:pos x="14" y="48"/>
                  </a:cxn>
                  <a:cxn ang="0">
                    <a:pos x="13" y="45"/>
                  </a:cxn>
                  <a:cxn ang="0">
                    <a:pos x="11" y="26"/>
                  </a:cxn>
                  <a:cxn ang="0">
                    <a:pos x="8" y="24"/>
                  </a:cxn>
                  <a:cxn ang="0">
                    <a:pos x="6" y="20"/>
                  </a:cxn>
                  <a:cxn ang="0">
                    <a:pos x="5" y="18"/>
                  </a:cxn>
                  <a:cxn ang="0">
                    <a:pos x="3" y="14"/>
                  </a:cxn>
                  <a:cxn ang="0">
                    <a:pos x="1" y="13"/>
                  </a:cxn>
                  <a:cxn ang="0">
                    <a:pos x="0" y="10"/>
                  </a:cxn>
                  <a:cxn ang="0">
                    <a:pos x="0" y="8"/>
                  </a:cxn>
                  <a:cxn ang="0">
                    <a:pos x="0" y="2"/>
                  </a:cxn>
                  <a:cxn ang="0">
                    <a:pos x="3" y="0"/>
                  </a:cxn>
                  <a:cxn ang="0">
                    <a:pos x="5" y="0"/>
                  </a:cxn>
                  <a:cxn ang="0">
                    <a:pos x="11" y="2"/>
                  </a:cxn>
                  <a:cxn ang="0">
                    <a:pos x="21" y="9"/>
                  </a:cxn>
                  <a:cxn ang="0">
                    <a:pos x="26" y="10"/>
                  </a:cxn>
                  <a:cxn ang="0">
                    <a:pos x="28" y="10"/>
                  </a:cxn>
                  <a:cxn ang="0">
                    <a:pos x="29" y="14"/>
                  </a:cxn>
                  <a:cxn ang="0">
                    <a:pos x="29" y="15"/>
                  </a:cxn>
                  <a:cxn ang="0">
                    <a:pos x="29" y="19"/>
                  </a:cxn>
                  <a:cxn ang="0">
                    <a:pos x="28" y="21"/>
                  </a:cxn>
                  <a:cxn ang="0">
                    <a:pos x="24" y="24"/>
                  </a:cxn>
                  <a:cxn ang="0">
                    <a:pos x="20" y="30"/>
                  </a:cxn>
                  <a:cxn ang="0">
                    <a:pos x="18" y="36"/>
                  </a:cxn>
                  <a:cxn ang="0">
                    <a:pos x="16" y="48"/>
                  </a:cxn>
                  <a:cxn ang="0">
                    <a:pos x="15" y="48"/>
                  </a:cxn>
                  <a:cxn ang="0">
                    <a:pos x="14" y="48"/>
                  </a:cxn>
                </a:cxnLst>
                <a:rect l="0" t="0" r="r" b="b"/>
                <a:pathLst>
                  <a:path w="29" h="48">
                    <a:moveTo>
                      <a:pt x="14" y="48"/>
                    </a:moveTo>
                    <a:lnTo>
                      <a:pt x="13" y="45"/>
                    </a:lnTo>
                    <a:lnTo>
                      <a:pt x="11" y="26"/>
                    </a:lnTo>
                    <a:lnTo>
                      <a:pt x="8" y="24"/>
                    </a:lnTo>
                    <a:lnTo>
                      <a:pt x="6" y="20"/>
                    </a:lnTo>
                    <a:lnTo>
                      <a:pt x="5" y="18"/>
                    </a:lnTo>
                    <a:lnTo>
                      <a:pt x="3" y="14"/>
                    </a:lnTo>
                    <a:lnTo>
                      <a:pt x="1" y="13"/>
                    </a:lnTo>
                    <a:lnTo>
                      <a:pt x="0" y="10"/>
                    </a:lnTo>
                    <a:lnTo>
                      <a:pt x="0" y="8"/>
                    </a:lnTo>
                    <a:lnTo>
                      <a:pt x="0" y="2"/>
                    </a:lnTo>
                    <a:lnTo>
                      <a:pt x="3" y="0"/>
                    </a:lnTo>
                    <a:lnTo>
                      <a:pt x="5" y="0"/>
                    </a:lnTo>
                    <a:lnTo>
                      <a:pt x="11" y="2"/>
                    </a:lnTo>
                    <a:lnTo>
                      <a:pt x="21" y="9"/>
                    </a:lnTo>
                    <a:lnTo>
                      <a:pt x="26" y="10"/>
                    </a:lnTo>
                    <a:lnTo>
                      <a:pt x="28" y="10"/>
                    </a:lnTo>
                    <a:lnTo>
                      <a:pt x="29" y="14"/>
                    </a:lnTo>
                    <a:lnTo>
                      <a:pt x="29" y="15"/>
                    </a:lnTo>
                    <a:lnTo>
                      <a:pt x="29" y="19"/>
                    </a:lnTo>
                    <a:lnTo>
                      <a:pt x="28" y="21"/>
                    </a:lnTo>
                    <a:lnTo>
                      <a:pt x="24" y="24"/>
                    </a:lnTo>
                    <a:lnTo>
                      <a:pt x="20" y="30"/>
                    </a:lnTo>
                    <a:lnTo>
                      <a:pt x="18" y="36"/>
                    </a:lnTo>
                    <a:lnTo>
                      <a:pt x="16" y="48"/>
                    </a:lnTo>
                    <a:lnTo>
                      <a:pt x="15" y="48"/>
                    </a:lnTo>
                    <a:lnTo>
                      <a:pt x="14" y="4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5" name="Freeform 1779">
                <a:extLst>
                  <a:ext uri="{FF2B5EF4-FFF2-40B4-BE49-F238E27FC236}">
                    <a16:creationId xmlns:a16="http://schemas.microsoft.com/office/drawing/2014/main" id="{C79CB353-8ADB-2A41-3305-1CFEFAC590FD}"/>
                  </a:ext>
                </a:extLst>
              </p:cNvPr>
              <p:cNvSpPr>
                <a:spLocks/>
              </p:cNvSpPr>
              <p:nvPr/>
            </p:nvSpPr>
            <p:spPr bwMode="auto">
              <a:xfrm>
                <a:off x="4970463" y="3240088"/>
                <a:ext cx="46038" cy="76200"/>
              </a:xfrm>
              <a:custGeom>
                <a:avLst/>
                <a:gdLst/>
                <a:ahLst/>
                <a:cxnLst>
                  <a:cxn ang="0">
                    <a:pos x="14" y="48"/>
                  </a:cxn>
                  <a:cxn ang="0">
                    <a:pos x="13" y="45"/>
                  </a:cxn>
                  <a:cxn ang="0">
                    <a:pos x="11" y="26"/>
                  </a:cxn>
                  <a:cxn ang="0">
                    <a:pos x="8" y="24"/>
                  </a:cxn>
                  <a:cxn ang="0">
                    <a:pos x="6" y="20"/>
                  </a:cxn>
                  <a:cxn ang="0">
                    <a:pos x="5" y="18"/>
                  </a:cxn>
                  <a:cxn ang="0">
                    <a:pos x="3" y="14"/>
                  </a:cxn>
                  <a:cxn ang="0">
                    <a:pos x="1" y="13"/>
                  </a:cxn>
                  <a:cxn ang="0">
                    <a:pos x="0" y="10"/>
                  </a:cxn>
                  <a:cxn ang="0">
                    <a:pos x="0" y="8"/>
                  </a:cxn>
                  <a:cxn ang="0">
                    <a:pos x="0" y="2"/>
                  </a:cxn>
                  <a:cxn ang="0">
                    <a:pos x="3" y="0"/>
                  </a:cxn>
                  <a:cxn ang="0">
                    <a:pos x="5" y="0"/>
                  </a:cxn>
                  <a:cxn ang="0">
                    <a:pos x="11" y="2"/>
                  </a:cxn>
                  <a:cxn ang="0">
                    <a:pos x="21" y="9"/>
                  </a:cxn>
                  <a:cxn ang="0">
                    <a:pos x="26" y="10"/>
                  </a:cxn>
                  <a:cxn ang="0">
                    <a:pos x="28" y="10"/>
                  </a:cxn>
                  <a:cxn ang="0">
                    <a:pos x="29" y="14"/>
                  </a:cxn>
                  <a:cxn ang="0">
                    <a:pos x="29" y="15"/>
                  </a:cxn>
                  <a:cxn ang="0">
                    <a:pos x="29" y="19"/>
                  </a:cxn>
                  <a:cxn ang="0">
                    <a:pos x="28" y="21"/>
                  </a:cxn>
                  <a:cxn ang="0">
                    <a:pos x="24" y="24"/>
                  </a:cxn>
                  <a:cxn ang="0">
                    <a:pos x="20" y="30"/>
                  </a:cxn>
                  <a:cxn ang="0">
                    <a:pos x="18" y="36"/>
                  </a:cxn>
                  <a:cxn ang="0">
                    <a:pos x="16" y="48"/>
                  </a:cxn>
                  <a:cxn ang="0">
                    <a:pos x="15" y="48"/>
                  </a:cxn>
                  <a:cxn ang="0">
                    <a:pos x="14" y="48"/>
                  </a:cxn>
                </a:cxnLst>
                <a:rect l="0" t="0" r="r" b="b"/>
                <a:pathLst>
                  <a:path w="29" h="48">
                    <a:moveTo>
                      <a:pt x="14" y="48"/>
                    </a:moveTo>
                    <a:lnTo>
                      <a:pt x="13" y="45"/>
                    </a:lnTo>
                    <a:lnTo>
                      <a:pt x="11" y="26"/>
                    </a:lnTo>
                    <a:lnTo>
                      <a:pt x="8" y="24"/>
                    </a:lnTo>
                    <a:lnTo>
                      <a:pt x="6" y="20"/>
                    </a:lnTo>
                    <a:lnTo>
                      <a:pt x="5" y="18"/>
                    </a:lnTo>
                    <a:lnTo>
                      <a:pt x="3" y="14"/>
                    </a:lnTo>
                    <a:lnTo>
                      <a:pt x="1" y="13"/>
                    </a:lnTo>
                    <a:lnTo>
                      <a:pt x="0" y="10"/>
                    </a:lnTo>
                    <a:lnTo>
                      <a:pt x="0" y="8"/>
                    </a:lnTo>
                    <a:lnTo>
                      <a:pt x="0" y="2"/>
                    </a:lnTo>
                    <a:lnTo>
                      <a:pt x="3" y="0"/>
                    </a:lnTo>
                    <a:lnTo>
                      <a:pt x="5" y="0"/>
                    </a:lnTo>
                    <a:lnTo>
                      <a:pt x="11" y="2"/>
                    </a:lnTo>
                    <a:lnTo>
                      <a:pt x="21" y="9"/>
                    </a:lnTo>
                    <a:lnTo>
                      <a:pt x="26" y="10"/>
                    </a:lnTo>
                    <a:lnTo>
                      <a:pt x="28" y="10"/>
                    </a:lnTo>
                    <a:lnTo>
                      <a:pt x="29" y="14"/>
                    </a:lnTo>
                    <a:lnTo>
                      <a:pt x="29" y="15"/>
                    </a:lnTo>
                    <a:lnTo>
                      <a:pt x="29" y="19"/>
                    </a:lnTo>
                    <a:lnTo>
                      <a:pt x="28" y="21"/>
                    </a:lnTo>
                    <a:lnTo>
                      <a:pt x="24" y="24"/>
                    </a:lnTo>
                    <a:lnTo>
                      <a:pt x="20" y="30"/>
                    </a:lnTo>
                    <a:lnTo>
                      <a:pt x="18" y="36"/>
                    </a:lnTo>
                    <a:lnTo>
                      <a:pt x="16" y="48"/>
                    </a:lnTo>
                    <a:lnTo>
                      <a:pt x="15" y="48"/>
                    </a:lnTo>
                    <a:lnTo>
                      <a:pt x="14" y="4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6" name="Freeform 1780">
                <a:extLst>
                  <a:ext uri="{FF2B5EF4-FFF2-40B4-BE49-F238E27FC236}">
                    <a16:creationId xmlns:a16="http://schemas.microsoft.com/office/drawing/2014/main" id="{5C6F1FF5-2B69-2071-70D5-C77400296CCE}"/>
                  </a:ext>
                </a:extLst>
              </p:cNvPr>
              <p:cNvSpPr>
                <a:spLocks/>
              </p:cNvSpPr>
              <p:nvPr/>
            </p:nvSpPr>
            <p:spPr bwMode="auto">
              <a:xfrm>
                <a:off x="4970463" y="3240088"/>
                <a:ext cx="46038" cy="76200"/>
              </a:xfrm>
              <a:custGeom>
                <a:avLst/>
                <a:gdLst/>
                <a:ahLst/>
                <a:cxnLst>
                  <a:cxn ang="0">
                    <a:pos x="14" y="48"/>
                  </a:cxn>
                  <a:cxn ang="0">
                    <a:pos x="13" y="45"/>
                  </a:cxn>
                  <a:cxn ang="0">
                    <a:pos x="11" y="26"/>
                  </a:cxn>
                  <a:cxn ang="0">
                    <a:pos x="8" y="24"/>
                  </a:cxn>
                  <a:cxn ang="0">
                    <a:pos x="6" y="20"/>
                  </a:cxn>
                  <a:cxn ang="0">
                    <a:pos x="5" y="18"/>
                  </a:cxn>
                  <a:cxn ang="0">
                    <a:pos x="3" y="14"/>
                  </a:cxn>
                  <a:cxn ang="0">
                    <a:pos x="1" y="13"/>
                  </a:cxn>
                  <a:cxn ang="0">
                    <a:pos x="0" y="10"/>
                  </a:cxn>
                  <a:cxn ang="0">
                    <a:pos x="0" y="8"/>
                  </a:cxn>
                  <a:cxn ang="0">
                    <a:pos x="0" y="2"/>
                  </a:cxn>
                  <a:cxn ang="0">
                    <a:pos x="3" y="0"/>
                  </a:cxn>
                  <a:cxn ang="0">
                    <a:pos x="5" y="0"/>
                  </a:cxn>
                  <a:cxn ang="0">
                    <a:pos x="11" y="2"/>
                  </a:cxn>
                  <a:cxn ang="0">
                    <a:pos x="21" y="9"/>
                  </a:cxn>
                  <a:cxn ang="0">
                    <a:pos x="26" y="10"/>
                  </a:cxn>
                  <a:cxn ang="0">
                    <a:pos x="28" y="10"/>
                  </a:cxn>
                  <a:cxn ang="0">
                    <a:pos x="29" y="14"/>
                  </a:cxn>
                  <a:cxn ang="0">
                    <a:pos x="29" y="15"/>
                  </a:cxn>
                  <a:cxn ang="0">
                    <a:pos x="29" y="19"/>
                  </a:cxn>
                  <a:cxn ang="0">
                    <a:pos x="28" y="21"/>
                  </a:cxn>
                  <a:cxn ang="0">
                    <a:pos x="24" y="24"/>
                  </a:cxn>
                  <a:cxn ang="0">
                    <a:pos x="20" y="30"/>
                  </a:cxn>
                  <a:cxn ang="0">
                    <a:pos x="18" y="36"/>
                  </a:cxn>
                  <a:cxn ang="0">
                    <a:pos x="16" y="48"/>
                  </a:cxn>
                  <a:cxn ang="0">
                    <a:pos x="15" y="48"/>
                  </a:cxn>
                  <a:cxn ang="0">
                    <a:pos x="14" y="48"/>
                  </a:cxn>
                </a:cxnLst>
                <a:rect l="0" t="0" r="r" b="b"/>
                <a:pathLst>
                  <a:path w="29" h="48">
                    <a:moveTo>
                      <a:pt x="14" y="48"/>
                    </a:moveTo>
                    <a:lnTo>
                      <a:pt x="13" y="45"/>
                    </a:lnTo>
                    <a:lnTo>
                      <a:pt x="11" y="26"/>
                    </a:lnTo>
                    <a:lnTo>
                      <a:pt x="8" y="24"/>
                    </a:lnTo>
                    <a:lnTo>
                      <a:pt x="6" y="20"/>
                    </a:lnTo>
                    <a:lnTo>
                      <a:pt x="5" y="18"/>
                    </a:lnTo>
                    <a:lnTo>
                      <a:pt x="3" y="14"/>
                    </a:lnTo>
                    <a:lnTo>
                      <a:pt x="1" y="13"/>
                    </a:lnTo>
                    <a:lnTo>
                      <a:pt x="0" y="10"/>
                    </a:lnTo>
                    <a:lnTo>
                      <a:pt x="0" y="8"/>
                    </a:lnTo>
                    <a:lnTo>
                      <a:pt x="0" y="2"/>
                    </a:lnTo>
                    <a:lnTo>
                      <a:pt x="3" y="0"/>
                    </a:lnTo>
                    <a:lnTo>
                      <a:pt x="5" y="0"/>
                    </a:lnTo>
                    <a:lnTo>
                      <a:pt x="11" y="2"/>
                    </a:lnTo>
                    <a:lnTo>
                      <a:pt x="21" y="9"/>
                    </a:lnTo>
                    <a:lnTo>
                      <a:pt x="26" y="10"/>
                    </a:lnTo>
                    <a:lnTo>
                      <a:pt x="28" y="10"/>
                    </a:lnTo>
                    <a:lnTo>
                      <a:pt x="29" y="14"/>
                    </a:lnTo>
                    <a:lnTo>
                      <a:pt x="29" y="15"/>
                    </a:lnTo>
                    <a:lnTo>
                      <a:pt x="29" y="19"/>
                    </a:lnTo>
                    <a:lnTo>
                      <a:pt x="28" y="21"/>
                    </a:lnTo>
                    <a:lnTo>
                      <a:pt x="24" y="24"/>
                    </a:lnTo>
                    <a:lnTo>
                      <a:pt x="20" y="30"/>
                    </a:lnTo>
                    <a:lnTo>
                      <a:pt x="18" y="36"/>
                    </a:lnTo>
                    <a:lnTo>
                      <a:pt x="16" y="48"/>
                    </a:lnTo>
                    <a:lnTo>
                      <a:pt x="15" y="48"/>
                    </a:lnTo>
                    <a:lnTo>
                      <a:pt x="14" y="4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7" name="Freeform 1781">
                <a:extLst>
                  <a:ext uri="{FF2B5EF4-FFF2-40B4-BE49-F238E27FC236}">
                    <a16:creationId xmlns:a16="http://schemas.microsoft.com/office/drawing/2014/main" id="{D63CCD16-9511-32CD-FE2E-3A2EDB8C5ED6}"/>
                  </a:ext>
                </a:extLst>
              </p:cNvPr>
              <p:cNvSpPr>
                <a:spLocks/>
              </p:cNvSpPr>
              <p:nvPr/>
            </p:nvSpPr>
            <p:spPr bwMode="auto">
              <a:xfrm>
                <a:off x="4970463" y="3240088"/>
                <a:ext cx="46038" cy="76200"/>
              </a:xfrm>
              <a:custGeom>
                <a:avLst/>
                <a:gdLst/>
                <a:ahLst/>
                <a:cxnLst>
                  <a:cxn ang="0">
                    <a:pos x="14" y="48"/>
                  </a:cxn>
                  <a:cxn ang="0">
                    <a:pos x="13" y="45"/>
                  </a:cxn>
                  <a:cxn ang="0">
                    <a:pos x="11" y="26"/>
                  </a:cxn>
                  <a:cxn ang="0">
                    <a:pos x="8" y="24"/>
                  </a:cxn>
                  <a:cxn ang="0">
                    <a:pos x="6" y="20"/>
                  </a:cxn>
                  <a:cxn ang="0">
                    <a:pos x="5" y="18"/>
                  </a:cxn>
                  <a:cxn ang="0">
                    <a:pos x="3" y="14"/>
                  </a:cxn>
                  <a:cxn ang="0">
                    <a:pos x="1" y="13"/>
                  </a:cxn>
                  <a:cxn ang="0">
                    <a:pos x="0" y="10"/>
                  </a:cxn>
                  <a:cxn ang="0">
                    <a:pos x="0" y="8"/>
                  </a:cxn>
                  <a:cxn ang="0">
                    <a:pos x="0" y="2"/>
                  </a:cxn>
                  <a:cxn ang="0">
                    <a:pos x="3" y="0"/>
                  </a:cxn>
                  <a:cxn ang="0">
                    <a:pos x="5" y="0"/>
                  </a:cxn>
                  <a:cxn ang="0">
                    <a:pos x="11" y="2"/>
                  </a:cxn>
                  <a:cxn ang="0">
                    <a:pos x="21" y="9"/>
                  </a:cxn>
                  <a:cxn ang="0">
                    <a:pos x="26" y="10"/>
                  </a:cxn>
                  <a:cxn ang="0">
                    <a:pos x="28" y="10"/>
                  </a:cxn>
                  <a:cxn ang="0">
                    <a:pos x="29" y="14"/>
                  </a:cxn>
                  <a:cxn ang="0">
                    <a:pos x="29" y="15"/>
                  </a:cxn>
                  <a:cxn ang="0">
                    <a:pos x="29" y="19"/>
                  </a:cxn>
                  <a:cxn ang="0">
                    <a:pos x="28" y="21"/>
                  </a:cxn>
                  <a:cxn ang="0">
                    <a:pos x="24" y="24"/>
                  </a:cxn>
                  <a:cxn ang="0">
                    <a:pos x="20" y="30"/>
                  </a:cxn>
                  <a:cxn ang="0">
                    <a:pos x="18" y="36"/>
                  </a:cxn>
                  <a:cxn ang="0">
                    <a:pos x="16" y="48"/>
                  </a:cxn>
                  <a:cxn ang="0">
                    <a:pos x="15" y="48"/>
                  </a:cxn>
                  <a:cxn ang="0">
                    <a:pos x="14" y="48"/>
                  </a:cxn>
                </a:cxnLst>
                <a:rect l="0" t="0" r="r" b="b"/>
                <a:pathLst>
                  <a:path w="29" h="48">
                    <a:moveTo>
                      <a:pt x="14" y="48"/>
                    </a:moveTo>
                    <a:lnTo>
                      <a:pt x="13" y="45"/>
                    </a:lnTo>
                    <a:lnTo>
                      <a:pt x="11" y="26"/>
                    </a:lnTo>
                    <a:lnTo>
                      <a:pt x="8" y="24"/>
                    </a:lnTo>
                    <a:lnTo>
                      <a:pt x="6" y="20"/>
                    </a:lnTo>
                    <a:lnTo>
                      <a:pt x="5" y="18"/>
                    </a:lnTo>
                    <a:lnTo>
                      <a:pt x="3" y="14"/>
                    </a:lnTo>
                    <a:lnTo>
                      <a:pt x="1" y="13"/>
                    </a:lnTo>
                    <a:lnTo>
                      <a:pt x="0" y="10"/>
                    </a:lnTo>
                    <a:lnTo>
                      <a:pt x="0" y="8"/>
                    </a:lnTo>
                    <a:lnTo>
                      <a:pt x="0" y="2"/>
                    </a:lnTo>
                    <a:lnTo>
                      <a:pt x="3" y="0"/>
                    </a:lnTo>
                    <a:lnTo>
                      <a:pt x="5" y="0"/>
                    </a:lnTo>
                    <a:lnTo>
                      <a:pt x="11" y="2"/>
                    </a:lnTo>
                    <a:lnTo>
                      <a:pt x="21" y="9"/>
                    </a:lnTo>
                    <a:lnTo>
                      <a:pt x="26" y="10"/>
                    </a:lnTo>
                    <a:lnTo>
                      <a:pt x="28" y="10"/>
                    </a:lnTo>
                    <a:lnTo>
                      <a:pt x="29" y="14"/>
                    </a:lnTo>
                    <a:lnTo>
                      <a:pt x="29" y="15"/>
                    </a:lnTo>
                    <a:lnTo>
                      <a:pt x="29" y="19"/>
                    </a:lnTo>
                    <a:lnTo>
                      <a:pt x="28" y="21"/>
                    </a:lnTo>
                    <a:lnTo>
                      <a:pt x="24" y="24"/>
                    </a:lnTo>
                    <a:lnTo>
                      <a:pt x="20" y="30"/>
                    </a:lnTo>
                    <a:lnTo>
                      <a:pt x="18" y="36"/>
                    </a:lnTo>
                    <a:lnTo>
                      <a:pt x="16" y="48"/>
                    </a:lnTo>
                    <a:lnTo>
                      <a:pt x="15" y="48"/>
                    </a:lnTo>
                    <a:lnTo>
                      <a:pt x="14" y="48"/>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8" name="Freeform 1782">
                <a:extLst>
                  <a:ext uri="{FF2B5EF4-FFF2-40B4-BE49-F238E27FC236}">
                    <a16:creationId xmlns:a16="http://schemas.microsoft.com/office/drawing/2014/main" id="{80E28D52-EA47-1E02-F8DA-E8312CB66F8D}"/>
                  </a:ext>
                </a:extLst>
              </p:cNvPr>
              <p:cNvSpPr>
                <a:spLocks/>
              </p:cNvSpPr>
              <p:nvPr/>
            </p:nvSpPr>
            <p:spPr bwMode="auto">
              <a:xfrm>
                <a:off x="4886325" y="3236913"/>
                <a:ext cx="96838" cy="65088"/>
              </a:xfrm>
              <a:custGeom>
                <a:avLst/>
                <a:gdLst/>
                <a:ahLst/>
                <a:cxnLst>
                  <a:cxn ang="0">
                    <a:pos x="47" y="41"/>
                  </a:cxn>
                  <a:cxn ang="0">
                    <a:pos x="43" y="40"/>
                  </a:cxn>
                  <a:cxn ang="0">
                    <a:pos x="31" y="41"/>
                  </a:cxn>
                  <a:cxn ang="0">
                    <a:pos x="26" y="38"/>
                  </a:cxn>
                  <a:cxn ang="0">
                    <a:pos x="23" y="37"/>
                  </a:cxn>
                  <a:cxn ang="0">
                    <a:pos x="18" y="32"/>
                  </a:cxn>
                  <a:cxn ang="0">
                    <a:pos x="16" y="30"/>
                  </a:cxn>
                  <a:cxn ang="0">
                    <a:pos x="8" y="27"/>
                  </a:cxn>
                  <a:cxn ang="0">
                    <a:pos x="5" y="27"/>
                  </a:cxn>
                  <a:cxn ang="0">
                    <a:pos x="2" y="26"/>
                  </a:cxn>
                  <a:cxn ang="0">
                    <a:pos x="1" y="25"/>
                  </a:cxn>
                  <a:cxn ang="0">
                    <a:pos x="0" y="23"/>
                  </a:cxn>
                  <a:cxn ang="0">
                    <a:pos x="1" y="21"/>
                  </a:cxn>
                  <a:cxn ang="0">
                    <a:pos x="2" y="20"/>
                  </a:cxn>
                  <a:cxn ang="0">
                    <a:pos x="10" y="20"/>
                  </a:cxn>
                  <a:cxn ang="0">
                    <a:pos x="10" y="17"/>
                  </a:cxn>
                  <a:cxn ang="0">
                    <a:pos x="10" y="15"/>
                  </a:cxn>
                  <a:cxn ang="0">
                    <a:pos x="6" y="11"/>
                  </a:cxn>
                  <a:cxn ang="0">
                    <a:pos x="5" y="8"/>
                  </a:cxn>
                  <a:cxn ang="0">
                    <a:pos x="5" y="7"/>
                  </a:cxn>
                  <a:cxn ang="0">
                    <a:pos x="6" y="4"/>
                  </a:cxn>
                  <a:cxn ang="0">
                    <a:pos x="11" y="0"/>
                  </a:cxn>
                  <a:cxn ang="0">
                    <a:pos x="15" y="0"/>
                  </a:cxn>
                  <a:cxn ang="0">
                    <a:pos x="17" y="1"/>
                  </a:cxn>
                  <a:cxn ang="0">
                    <a:pos x="22" y="4"/>
                  </a:cxn>
                  <a:cxn ang="0">
                    <a:pos x="33" y="15"/>
                  </a:cxn>
                  <a:cxn ang="0">
                    <a:pos x="36" y="16"/>
                  </a:cxn>
                  <a:cxn ang="0">
                    <a:pos x="39" y="17"/>
                  </a:cxn>
                  <a:cxn ang="0">
                    <a:pos x="43" y="16"/>
                  </a:cxn>
                  <a:cxn ang="0">
                    <a:pos x="46" y="15"/>
                  </a:cxn>
                  <a:cxn ang="0">
                    <a:pos x="47" y="12"/>
                  </a:cxn>
                  <a:cxn ang="0">
                    <a:pos x="52" y="18"/>
                  </a:cxn>
                  <a:cxn ang="0">
                    <a:pos x="54" y="21"/>
                  </a:cxn>
                  <a:cxn ang="0">
                    <a:pos x="56" y="25"/>
                  </a:cxn>
                  <a:cxn ang="0">
                    <a:pos x="58" y="26"/>
                  </a:cxn>
                  <a:cxn ang="0">
                    <a:pos x="61" y="28"/>
                  </a:cxn>
                  <a:cxn ang="0">
                    <a:pos x="58" y="38"/>
                  </a:cxn>
                  <a:cxn ang="0">
                    <a:pos x="54" y="40"/>
                  </a:cxn>
                  <a:cxn ang="0">
                    <a:pos x="48" y="40"/>
                  </a:cxn>
                  <a:cxn ang="0">
                    <a:pos x="47" y="41"/>
                  </a:cxn>
                </a:cxnLst>
                <a:rect l="0" t="0" r="r" b="b"/>
                <a:pathLst>
                  <a:path w="61" h="41">
                    <a:moveTo>
                      <a:pt x="47" y="41"/>
                    </a:moveTo>
                    <a:lnTo>
                      <a:pt x="43" y="40"/>
                    </a:lnTo>
                    <a:lnTo>
                      <a:pt x="31" y="41"/>
                    </a:lnTo>
                    <a:lnTo>
                      <a:pt x="26" y="38"/>
                    </a:lnTo>
                    <a:lnTo>
                      <a:pt x="23" y="37"/>
                    </a:lnTo>
                    <a:lnTo>
                      <a:pt x="18" y="32"/>
                    </a:lnTo>
                    <a:lnTo>
                      <a:pt x="16" y="30"/>
                    </a:lnTo>
                    <a:lnTo>
                      <a:pt x="8" y="27"/>
                    </a:lnTo>
                    <a:lnTo>
                      <a:pt x="5" y="27"/>
                    </a:lnTo>
                    <a:lnTo>
                      <a:pt x="2" y="26"/>
                    </a:lnTo>
                    <a:lnTo>
                      <a:pt x="1" y="25"/>
                    </a:lnTo>
                    <a:lnTo>
                      <a:pt x="0" y="23"/>
                    </a:lnTo>
                    <a:lnTo>
                      <a:pt x="1" y="21"/>
                    </a:lnTo>
                    <a:lnTo>
                      <a:pt x="2" y="20"/>
                    </a:lnTo>
                    <a:lnTo>
                      <a:pt x="10" y="20"/>
                    </a:lnTo>
                    <a:lnTo>
                      <a:pt x="10" y="17"/>
                    </a:lnTo>
                    <a:lnTo>
                      <a:pt x="10" y="15"/>
                    </a:lnTo>
                    <a:lnTo>
                      <a:pt x="6" y="11"/>
                    </a:lnTo>
                    <a:lnTo>
                      <a:pt x="5" y="8"/>
                    </a:lnTo>
                    <a:lnTo>
                      <a:pt x="5" y="7"/>
                    </a:lnTo>
                    <a:lnTo>
                      <a:pt x="6" y="4"/>
                    </a:lnTo>
                    <a:lnTo>
                      <a:pt x="11" y="0"/>
                    </a:lnTo>
                    <a:lnTo>
                      <a:pt x="15" y="0"/>
                    </a:lnTo>
                    <a:lnTo>
                      <a:pt x="17" y="1"/>
                    </a:lnTo>
                    <a:lnTo>
                      <a:pt x="22" y="4"/>
                    </a:lnTo>
                    <a:lnTo>
                      <a:pt x="33" y="15"/>
                    </a:lnTo>
                    <a:lnTo>
                      <a:pt x="36" y="16"/>
                    </a:lnTo>
                    <a:lnTo>
                      <a:pt x="39" y="17"/>
                    </a:lnTo>
                    <a:lnTo>
                      <a:pt x="43" y="16"/>
                    </a:lnTo>
                    <a:lnTo>
                      <a:pt x="46" y="15"/>
                    </a:lnTo>
                    <a:lnTo>
                      <a:pt x="47" y="12"/>
                    </a:lnTo>
                    <a:lnTo>
                      <a:pt x="52" y="18"/>
                    </a:lnTo>
                    <a:lnTo>
                      <a:pt x="54" y="21"/>
                    </a:lnTo>
                    <a:lnTo>
                      <a:pt x="56" y="25"/>
                    </a:lnTo>
                    <a:lnTo>
                      <a:pt x="58" y="26"/>
                    </a:lnTo>
                    <a:lnTo>
                      <a:pt x="61" y="28"/>
                    </a:lnTo>
                    <a:lnTo>
                      <a:pt x="58" y="38"/>
                    </a:lnTo>
                    <a:lnTo>
                      <a:pt x="54" y="40"/>
                    </a:lnTo>
                    <a:lnTo>
                      <a:pt x="48" y="40"/>
                    </a:lnTo>
                    <a:lnTo>
                      <a:pt x="47" y="4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29" name="Freeform 1783">
                <a:extLst>
                  <a:ext uri="{FF2B5EF4-FFF2-40B4-BE49-F238E27FC236}">
                    <a16:creationId xmlns:a16="http://schemas.microsoft.com/office/drawing/2014/main" id="{D1042D4F-1F46-8495-EF3F-32909DCEDCC8}"/>
                  </a:ext>
                </a:extLst>
              </p:cNvPr>
              <p:cNvSpPr>
                <a:spLocks/>
              </p:cNvSpPr>
              <p:nvPr/>
            </p:nvSpPr>
            <p:spPr bwMode="auto">
              <a:xfrm>
                <a:off x="4886325" y="3236913"/>
                <a:ext cx="96838" cy="65088"/>
              </a:xfrm>
              <a:custGeom>
                <a:avLst/>
                <a:gdLst/>
                <a:ahLst/>
                <a:cxnLst>
                  <a:cxn ang="0">
                    <a:pos x="47" y="41"/>
                  </a:cxn>
                  <a:cxn ang="0">
                    <a:pos x="43" y="40"/>
                  </a:cxn>
                  <a:cxn ang="0">
                    <a:pos x="31" y="41"/>
                  </a:cxn>
                  <a:cxn ang="0">
                    <a:pos x="26" y="38"/>
                  </a:cxn>
                  <a:cxn ang="0">
                    <a:pos x="23" y="37"/>
                  </a:cxn>
                  <a:cxn ang="0">
                    <a:pos x="18" y="32"/>
                  </a:cxn>
                  <a:cxn ang="0">
                    <a:pos x="16" y="30"/>
                  </a:cxn>
                  <a:cxn ang="0">
                    <a:pos x="8" y="27"/>
                  </a:cxn>
                  <a:cxn ang="0">
                    <a:pos x="5" y="27"/>
                  </a:cxn>
                  <a:cxn ang="0">
                    <a:pos x="2" y="26"/>
                  </a:cxn>
                  <a:cxn ang="0">
                    <a:pos x="1" y="25"/>
                  </a:cxn>
                  <a:cxn ang="0">
                    <a:pos x="0" y="23"/>
                  </a:cxn>
                  <a:cxn ang="0">
                    <a:pos x="1" y="21"/>
                  </a:cxn>
                  <a:cxn ang="0">
                    <a:pos x="2" y="20"/>
                  </a:cxn>
                  <a:cxn ang="0">
                    <a:pos x="10" y="20"/>
                  </a:cxn>
                  <a:cxn ang="0">
                    <a:pos x="10" y="17"/>
                  </a:cxn>
                  <a:cxn ang="0">
                    <a:pos x="10" y="15"/>
                  </a:cxn>
                  <a:cxn ang="0">
                    <a:pos x="6" y="11"/>
                  </a:cxn>
                  <a:cxn ang="0">
                    <a:pos x="5" y="8"/>
                  </a:cxn>
                  <a:cxn ang="0">
                    <a:pos x="5" y="7"/>
                  </a:cxn>
                  <a:cxn ang="0">
                    <a:pos x="6" y="4"/>
                  </a:cxn>
                  <a:cxn ang="0">
                    <a:pos x="11" y="0"/>
                  </a:cxn>
                  <a:cxn ang="0">
                    <a:pos x="15" y="0"/>
                  </a:cxn>
                  <a:cxn ang="0">
                    <a:pos x="17" y="1"/>
                  </a:cxn>
                  <a:cxn ang="0">
                    <a:pos x="22" y="4"/>
                  </a:cxn>
                  <a:cxn ang="0">
                    <a:pos x="33" y="15"/>
                  </a:cxn>
                  <a:cxn ang="0">
                    <a:pos x="36" y="16"/>
                  </a:cxn>
                  <a:cxn ang="0">
                    <a:pos x="39" y="17"/>
                  </a:cxn>
                  <a:cxn ang="0">
                    <a:pos x="43" y="16"/>
                  </a:cxn>
                  <a:cxn ang="0">
                    <a:pos x="46" y="15"/>
                  </a:cxn>
                  <a:cxn ang="0">
                    <a:pos x="47" y="12"/>
                  </a:cxn>
                  <a:cxn ang="0">
                    <a:pos x="52" y="18"/>
                  </a:cxn>
                  <a:cxn ang="0">
                    <a:pos x="54" y="21"/>
                  </a:cxn>
                  <a:cxn ang="0">
                    <a:pos x="56" y="25"/>
                  </a:cxn>
                  <a:cxn ang="0">
                    <a:pos x="58" y="26"/>
                  </a:cxn>
                  <a:cxn ang="0">
                    <a:pos x="61" y="28"/>
                  </a:cxn>
                  <a:cxn ang="0">
                    <a:pos x="58" y="38"/>
                  </a:cxn>
                  <a:cxn ang="0">
                    <a:pos x="54" y="40"/>
                  </a:cxn>
                  <a:cxn ang="0">
                    <a:pos x="48" y="40"/>
                  </a:cxn>
                  <a:cxn ang="0">
                    <a:pos x="47" y="41"/>
                  </a:cxn>
                </a:cxnLst>
                <a:rect l="0" t="0" r="r" b="b"/>
                <a:pathLst>
                  <a:path w="61" h="41">
                    <a:moveTo>
                      <a:pt x="47" y="41"/>
                    </a:moveTo>
                    <a:lnTo>
                      <a:pt x="43" y="40"/>
                    </a:lnTo>
                    <a:lnTo>
                      <a:pt x="31" y="41"/>
                    </a:lnTo>
                    <a:lnTo>
                      <a:pt x="26" y="38"/>
                    </a:lnTo>
                    <a:lnTo>
                      <a:pt x="23" y="37"/>
                    </a:lnTo>
                    <a:lnTo>
                      <a:pt x="18" y="32"/>
                    </a:lnTo>
                    <a:lnTo>
                      <a:pt x="16" y="30"/>
                    </a:lnTo>
                    <a:lnTo>
                      <a:pt x="8" y="27"/>
                    </a:lnTo>
                    <a:lnTo>
                      <a:pt x="5" y="27"/>
                    </a:lnTo>
                    <a:lnTo>
                      <a:pt x="2" y="26"/>
                    </a:lnTo>
                    <a:lnTo>
                      <a:pt x="1" y="25"/>
                    </a:lnTo>
                    <a:lnTo>
                      <a:pt x="0" y="23"/>
                    </a:lnTo>
                    <a:lnTo>
                      <a:pt x="1" y="21"/>
                    </a:lnTo>
                    <a:lnTo>
                      <a:pt x="2" y="20"/>
                    </a:lnTo>
                    <a:lnTo>
                      <a:pt x="10" y="20"/>
                    </a:lnTo>
                    <a:lnTo>
                      <a:pt x="10" y="17"/>
                    </a:lnTo>
                    <a:lnTo>
                      <a:pt x="10" y="15"/>
                    </a:lnTo>
                    <a:lnTo>
                      <a:pt x="6" y="11"/>
                    </a:lnTo>
                    <a:lnTo>
                      <a:pt x="5" y="8"/>
                    </a:lnTo>
                    <a:lnTo>
                      <a:pt x="5" y="7"/>
                    </a:lnTo>
                    <a:lnTo>
                      <a:pt x="6" y="4"/>
                    </a:lnTo>
                    <a:lnTo>
                      <a:pt x="11" y="0"/>
                    </a:lnTo>
                    <a:lnTo>
                      <a:pt x="15" y="0"/>
                    </a:lnTo>
                    <a:lnTo>
                      <a:pt x="17" y="1"/>
                    </a:lnTo>
                    <a:lnTo>
                      <a:pt x="22" y="4"/>
                    </a:lnTo>
                    <a:lnTo>
                      <a:pt x="33" y="15"/>
                    </a:lnTo>
                    <a:lnTo>
                      <a:pt x="36" y="16"/>
                    </a:lnTo>
                    <a:lnTo>
                      <a:pt x="39" y="17"/>
                    </a:lnTo>
                    <a:lnTo>
                      <a:pt x="43" y="16"/>
                    </a:lnTo>
                    <a:lnTo>
                      <a:pt x="46" y="15"/>
                    </a:lnTo>
                    <a:lnTo>
                      <a:pt x="47" y="12"/>
                    </a:lnTo>
                    <a:lnTo>
                      <a:pt x="52" y="18"/>
                    </a:lnTo>
                    <a:lnTo>
                      <a:pt x="54" y="21"/>
                    </a:lnTo>
                    <a:lnTo>
                      <a:pt x="56" y="25"/>
                    </a:lnTo>
                    <a:lnTo>
                      <a:pt x="58" y="26"/>
                    </a:lnTo>
                    <a:lnTo>
                      <a:pt x="61" y="28"/>
                    </a:lnTo>
                    <a:lnTo>
                      <a:pt x="58" y="38"/>
                    </a:lnTo>
                    <a:lnTo>
                      <a:pt x="54" y="40"/>
                    </a:lnTo>
                    <a:lnTo>
                      <a:pt x="48" y="40"/>
                    </a:lnTo>
                    <a:lnTo>
                      <a:pt x="47" y="4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0" name="Freeform 1784">
                <a:extLst>
                  <a:ext uri="{FF2B5EF4-FFF2-40B4-BE49-F238E27FC236}">
                    <a16:creationId xmlns:a16="http://schemas.microsoft.com/office/drawing/2014/main" id="{91430C5B-A872-446E-4B71-02BF6E572F5D}"/>
                  </a:ext>
                </a:extLst>
              </p:cNvPr>
              <p:cNvSpPr>
                <a:spLocks/>
              </p:cNvSpPr>
              <p:nvPr/>
            </p:nvSpPr>
            <p:spPr bwMode="auto">
              <a:xfrm>
                <a:off x="4886325" y="3236913"/>
                <a:ext cx="96838" cy="65088"/>
              </a:xfrm>
              <a:custGeom>
                <a:avLst/>
                <a:gdLst/>
                <a:ahLst/>
                <a:cxnLst>
                  <a:cxn ang="0">
                    <a:pos x="47" y="41"/>
                  </a:cxn>
                  <a:cxn ang="0">
                    <a:pos x="43" y="40"/>
                  </a:cxn>
                  <a:cxn ang="0">
                    <a:pos x="31" y="41"/>
                  </a:cxn>
                  <a:cxn ang="0">
                    <a:pos x="26" y="38"/>
                  </a:cxn>
                  <a:cxn ang="0">
                    <a:pos x="23" y="37"/>
                  </a:cxn>
                  <a:cxn ang="0">
                    <a:pos x="18" y="32"/>
                  </a:cxn>
                  <a:cxn ang="0">
                    <a:pos x="16" y="30"/>
                  </a:cxn>
                  <a:cxn ang="0">
                    <a:pos x="8" y="27"/>
                  </a:cxn>
                  <a:cxn ang="0">
                    <a:pos x="5" y="27"/>
                  </a:cxn>
                  <a:cxn ang="0">
                    <a:pos x="2" y="26"/>
                  </a:cxn>
                  <a:cxn ang="0">
                    <a:pos x="1" y="25"/>
                  </a:cxn>
                  <a:cxn ang="0">
                    <a:pos x="0" y="23"/>
                  </a:cxn>
                  <a:cxn ang="0">
                    <a:pos x="1" y="21"/>
                  </a:cxn>
                  <a:cxn ang="0">
                    <a:pos x="2" y="20"/>
                  </a:cxn>
                  <a:cxn ang="0">
                    <a:pos x="10" y="20"/>
                  </a:cxn>
                  <a:cxn ang="0">
                    <a:pos x="10" y="17"/>
                  </a:cxn>
                  <a:cxn ang="0">
                    <a:pos x="10" y="15"/>
                  </a:cxn>
                  <a:cxn ang="0">
                    <a:pos x="6" y="11"/>
                  </a:cxn>
                  <a:cxn ang="0">
                    <a:pos x="5" y="8"/>
                  </a:cxn>
                  <a:cxn ang="0">
                    <a:pos x="5" y="7"/>
                  </a:cxn>
                  <a:cxn ang="0">
                    <a:pos x="6" y="4"/>
                  </a:cxn>
                  <a:cxn ang="0">
                    <a:pos x="11" y="0"/>
                  </a:cxn>
                  <a:cxn ang="0">
                    <a:pos x="15" y="0"/>
                  </a:cxn>
                  <a:cxn ang="0">
                    <a:pos x="17" y="1"/>
                  </a:cxn>
                  <a:cxn ang="0">
                    <a:pos x="22" y="4"/>
                  </a:cxn>
                  <a:cxn ang="0">
                    <a:pos x="33" y="15"/>
                  </a:cxn>
                  <a:cxn ang="0">
                    <a:pos x="36" y="16"/>
                  </a:cxn>
                  <a:cxn ang="0">
                    <a:pos x="39" y="17"/>
                  </a:cxn>
                  <a:cxn ang="0">
                    <a:pos x="43" y="16"/>
                  </a:cxn>
                  <a:cxn ang="0">
                    <a:pos x="46" y="15"/>
                  </a:cxn>
                  <a:cxn ang="0">
                    <a:pos x="47" y="12"/>
                  </a:cxn>
                  <a:cxn ang="0">
                    <a:pos x="52" y="18"/>
                  </a:cxn>
                  <a:cxn ang="0">
                    <a:pos x="54" y="21"/>
                  </a:cxn>
                  <a:cxn ang="0">
                    <a:pos x="56" y="25"/>
                  </a:cxn>
                  <a:cxn ang="0">
                    <a:pos x="58" y="26"/>
                  </a:cxn>
                  <a:cxn ang="0">
                    <a:pos x="61" y="28"/>
                  </a:cxn>
                  <a:cxn ang="0">
                    <a:pos x="58" y="38"/>
                  </a:cxn>
                  <a:cxn ang="0">
                    <a:pos x="54" y="40"/>
                  </a:cxn>
                  <a:cxn ang="0">
                    <a:pos x="48" y="40"/>
                  </a:cxn>
                  <a:cxn ang="0">
                    <a:pos x="47" y="41"/>
                  </a:cxn>
                </a:cxnLst>
                <a:rect l="0" t="0" r="r" b="b"/>
                <a:pathLst>
                  <a:path w="61" h="41">
                    <a:moveTo>
                      <a:pt x="47" y="41"/>
                    </a:moveTo>
                    <a:lnTo>
                      <a:pt x="43" y="40"/>
                    </a:lnTo>
                    <a:lnTo>
                      <a:pt x="31" y="41"/>
                    </a:lnTo>
                    <a:lnTo>
                      <a:pt x="26" y="38"/>
                    </a:lnTo>
                    <a:lnTo>
                      <a:pt x="23" y="37"/>
                    </a:lnTo>
                    <a:lnTo>
                      <a:pt x="18" y="32"/>
                    </a:lnTo>
                    <a:lnTo>
                      <a:pt x="16" y="30"/>
                    </a:lnTo>
                    <a:lnTo>
                      <a:pt x="8" y="27"/>
                    </a:lnTo>
                    <a:lnTo>
                      <a:pt x="5" y="27"/>
                    </a:lnTo>
                    <a:lnTo>
                      <a:pt x="2" y="26"/>
                    </a:lnTo>
                    <a:lnTo>
                      <a:pt x="1" y="25"/>
                    </a:lnTo>
                    <a:lnTo>
                      <a:pt x="0" y="23"/>
                    </a:lnTo>
                    <a:lnTo>
                      <a:pt x="1" y="21"/>
                    </a:lnTo>
                    <a:lnTo>
                      <a:pt x="2" y="20"/>
                    </a:lnTo>
                    <a:lnTo>
                      <a:pt x="10" y="20"/>
                    </a:lnTo>
                    <a:lnTo>
                      <a:pt x="10" y="17"/>
                    </a:lnTo>
                    <a:lnTo>
                      <a:pt x="10" y="15"/>
                    </a:lnTo>
                    <a:lnTo>
                      <a:pt x="6" y="11"/>
                    </a:lnTo>
                    <a:lnTo>
                      <a:pt x="5" y="8"/>
                    </a:lnTo>
                    <a:lnTo>
                      <a:pt x="5" y="7"/>
                    </a:lnTo>
                    <a:lnTo>
                      <a:pt x="6" y="4"/>
                    </a:lnTo>
                    <a:lnTo>
                      <a:pt x="11" y="0"/>
                    </a:lnTo>
                    <a:lnTo>
                      <a:pt x="15" y="0"/>
                    </a:lnTo>
                    <a:lnTo>
                      <a:pt x="17" y="1"/>
                    </a:lnTo>
                    <a:lnTo>
                      <a:pt x="22" y="4"/>
                    </a:lnTo>
                    <a:lnTo>
                      <a:pt x="33" y="15"/>
                    </a:lnTo>
                    <a:lnTo>
                      <a:pt x="36" y="16"/>
                    </a:lnTo>
                    <a:lnTo>
                      <a:pt x="39" y="17"/>
                    </a:lnTo>
                    <a:lnTo>
                      <a:pt x="43" y="16"/>
                    </a:lnTo>
                    <a:lnTo>
                      <a:pt x="46" y="15"/>
                    </a:lnTo>
                    <a:lnTo>
                      <a:pt x="47" y="12"/>
                    </a:lnTo>
                    <a:lnTo>
                      <a:pt x="52" y="18"/>
                    </a:lnTo>
                    <a:lnTo>
                      <a:pt x="54" y="21"/>
                    </a:lnTo>
                    <a:lnTo>
                      <a:pt x="56" y="25"/>
                    </a:lnTo>
                    <a:lnTo>
                      <a:pt x="58" y="26"/>
                    </a:lnTo>
                    <a:lnTo>
                      <a:pt x="61" y="28"/>
                    </a:lnTo>
                    <a:lnTo>
                      <a:pt x="58" y="38"/>
                    </a:lnTo>
                    <a:lnTo>
                      <a:pt x="54" y="40"/>
                    </a:lnTo>
                    <a:lnTo>
                      <a:pt x="48" y="40"/>
                    </a:lnTo>
                    <a:lnTo>
                      <a:pt x="47" y="4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1" name="Freeform 1785">
                <a:extLst>
                  <a:ext uri="{FF2B5EF4-FFF2-40B4-BE49-F238E27FC236}">
                    <a16:creationId xmlns:a16="http://schemas.microsoft.com/office/drawing/2014/main" id="{739F5BFB-514B-1B19-D555-4A8F2B89BCDA}"/>
                  </a:ext>
                </a:extLst>
              </p:cNvPr>
              <p:cNvSpPr>
                <a:spLocks/>
              </p:cNvSpPr>
              <p:nvPr/>
            </p:nvSpPr>
            <p:spPr bwMode="auto">
              <a:xfrm>
                <a:off x="4886325" y="3236913"/>
                <a:ext cx="96838" cy="65088"/>
              </a:xfrm>
              <a:custGeom>
                <a:avLst/>
                <a:gdLst/>
                <a:ahLst/>
                <a:cxnLst>
                  <a:cxn ang="0">
                    <a:pos x="47" y="41"/>
                  </a:cxn>
                  <a:cxn ang="0">
                    <a:pos x="43" y="40"/>
                  </a:cxn>
                  <a:cxn ang="0">
                    <a:pos x="31" y="41"/>
                  </a:cxn>
                  <a:cxn ang="0">
                    <a:pos x="26" y="38"/>
                  </a:cxn>
                  <a:cxn ang="0">
                    <a:pos x="23" y="37"/>
                  </a:cxn>
                  <a:cxn ang="0">
                    <a:pos x="18" y="32"/>
                  </a:cxn>
                  <a:cxn ang="0">
                    <a:pos x="16" y="30"/>
                  </a:cxn>
                  <a:cxn ang="0">
                    <a:pos x="8" y="27"/>
                  </a:cxn>
                  <a:cxn ang="0">
                    <a:pos x="5" y="27"/>
                  </a:cxn>
                  <a:cxn ang="0">
                    <a:pos x="2" y="26"/>
                  </a:cxn>
                  <a:cxn ang="0">
                    <a:pos x="1" y="25"/>
                  </a:cxn>
                  <a:cxn ang="0">
                    <a:pos x="0" y="23"/>
                  </a:cxn>
                  <a:cxn ang="0">
                    <a:pos x="1" y="21"/>
                  </a:cxn>
                  <a:cxn ang="0">
                    <a:pos x="2" y="20"/>
                  </a:cxn>
                  <a:cxn ang="0">
                    <a:pos x="10" y="20"/>
                  </a:cxn>
                  <a:cxn ang="0">
                    <a:pos x="10" y="17"/>
                  </a:cxn>
                  <a:cxn ang="0">
                    <a:pos x="10" y="15"/>
                  </a:cxn>
                  <a:cxn ang="0">
                    <a:pos x="6" y="11"/>
                  </a:cxn>
                  <a:cxn ang="0">
                    <a:pos x="5" y="8"/>
                  </a:cxn>
                  <a:cxn ang="0">
                    <a:pos x="5" y="7"/>
                  </a:cxn>
                  <a:cxn ang="0">
                    <a:pos x="6" y="4"/>
                  </a:cxn>
                  <a:cxn ang="0">
                    <a:pos x="11" y="0"/>
                  </a:cxn>
                  <a:cxn ang="0">
                    <a:pos x="15" y="0"/>
                  </a:cxn>
                  <a:cxn ang="0">
                    <a:pos x="17" y="1"/>
                  </a:cxn>
                  <a:cxn ang="0">
                    <a:pos x="22" y="4"/>
                  </a:cxn>
                  <a:cxn ang="0">
                    <a:pos x="33" y="15"/>
                  </a:cxn>
                  <a:cxn ang="0">
                    <a:pos x="36" y="16"/>
                  </a:cxn>
                  <a:cxn ang="0">
                    <a:pos x="39" y="17"/>
                  </a:cxn>
                  <a:cxn ang="0">
                    <a:pos x="43" y="16"/>
                  </a:cxn>
                  <a:cxn ang="0">
                    <a:pos x="46" y="15"/>
                  </a:cxn>
                  <a:cxn ang="0">
                    <a:pos x="47" y="12"/>
                  </a:cxn>
                  <a:cxn ang="0">
                    <a:pos x="52" y="18"/>
                  </a:cxn>
                  <a:cxn ang="0">
                    <a:pos x="54" y="21"/>
                  </a:cxn>
                  <a:cxn ang="0">
                    <a:pos x="56" y="25"/>
                  </a:cxn>
                  <a:cxn ang="0">
                    <a:pos x="58" y="26"/>
                  </a:cxn>
                  <a:cxn ang="0">
                    <a:pos x="61" y="28"/>
                  </a:cxn>
                  <a:cxn ang="0">
                    <a:pos x="58" y="38"/>
                  </a:cxn>
                  <a:cxn ang="0">
                    <a:pos x="54" y="40"/>
                  </a:cxn>
                  <a:cxn ang="0">
                    <a:pos x="48" y="40"/>
                  </a:cxn>
                  <a:cxn ang="0">
                    <a:pos x="47" y="41"/>
                  </a:cxn>
                </a:cxnLst>
                <a:rect l="0" t="0" r="r" b="b"/>
                <a:pathLst>
                  <a:path w="61" h="41">
                    <a:moveTo>
                      <a:pt x="47" y="41"/>
                    </a:moveTo>
                    <a:lnTo>
                      <a:pt x="43" y="40"/>
                    </a:lnTo>
                    <a:lnTo>
                      <a:pt x="31" y="41"/>
                    </a:lnTo>
                    <a:lnTo>
                      <a:pt x="26" y="38"/>
                    </a:lnTo>
                    <a:lnTo>
                      <a:pt x="23" y="37"/>
                    </a:lnTo>
                    <a:lnTo>
                      <a:pt x="18" y="32"/>
                    </a:lnTo>
                    <a:lnTo>
                      <a:pt x="16" y="30"/>
                    </a:lnTo>
                    <a:lnTo>
                      <a:pt x="8" y="27"/>
                    </a:lnTo>
                    <a:lnTo>
                      <a:pt x="5" y="27"/>
                    </a:lnTo>
                    <a:lnTo>
                      <a:pt x="2" y="26"/>
                    </a:lnTo>
                    <a:lnTo>
                      <a:pt x="1" y="25"/>
                    </a:lnTo>
                    <a:lnTo>
                      <a:pt x="0" y="23"/>
                    </a:lnTo>
                    <a:lnTo>
                      <a:pt x="1" y="21"/>
                    </a:lnTo>
                    <a:lnTo>
                      <a:pt x="2" y="20"/>
                    </a:lnTo>
                    <a:lnTo>
                      <a:pt x="10" y="20"/>
                    </a:lnTo>
                    <a:lnTo>
                      <a:pt x="10" y="17"/>
                    </a:lnTo>
                    <a:lnTo>
                      <a:pt x="10" y="15"/>
                    </a:lnTo>
                    <a:lnTo>
                      <a:pt x="6" y="11"/>
                    </a:lnTo>
                    <a:lnTo>
                      <a:pt x="5" y="8"/>
                    </a:lnTo>
                    <a:lnTo>
                      <a:pt x="5" y="7"/>
                    </a:lnTo>
                    <a:lnTo>
                      <a:pt x="6" y="4"/>
                    </a:lnTo>
                    <a:lnTo>
                      <a:pt x="11" y="0"/>
                    </a:lnTo>
                    <a:lnTo>
                      <a:pt x="15" y="0"/>
                    </a:lnTo>
                    <a:lnTo>
                      <a:pt x="17" y="1"/>
                    </a:lnTo>
                    <a:lnTo>
                      <a:pt x="22" y="4"/>
                    </a:lnTo>
                    <a:lnTo>
                      <a:pt x="33" y="15"/>
                    </a:lnTo>
                    <a:lnTo>
                      <a:pt x="36" y="16"/>
                    </a:lnTo>
                    <a:lnTo>
                      <a:pt x="39" y="17"/>
                    </a:lnTo>
                    <a:lnTo>
                      <a:pt x="43" y="16"/>
                    </a:lnTo>
                    <a:lnTo>
                      <a:pt x="46" y="15"/>
                    </a:lnTo>
                    <a:lnTo>
                      <a:pt x="47" y="12"/>
                    </a:lnTo>
                    <a:lnTo>
                      <a:pt x="52" y="18"/>
                    </a:lnTo>
                    <a:lnTo>
                      <a:pt x="54" y="21"/>
                    </a:lnTo>
                    <a:lnTo>
                      <a:pt x="56" y="25"/>
                    </a:lnTo>
                    <a:lnTo>
                      <a:pt x="58" y="26"/>
                    </a:lnTo>
                    <a:lnTo>
                      <a:pt x="61" y="28"/>
                    </a:lnTo>
                    <a:lnTo>
                      <a:pt x="58" y="38"/>
                    </a:lnTo>
                    <a:lnTo>
                      <a:pt x="54" y="40"/>
                    </a:lnTo>
                    <a:lnTo>
                      <a:pt x="48" y="40"/>
                    </a:lnTo>
                    <a:lnTo>
                      <a:pt x="47" y="41"/>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2" name="Freeform 1786">
                <a:extLst>
                  <a:ext uri="{FF2B5EF4-FFF2-40B4-BE49-F238E27FC236}">
                    <a16:creationId xmlns:a16="http://schemas.microsoft.com/office/drawing/2014/main" id="{5769F628-EEAC-AB88-1E27-A117F3ABFC31}"/>
                  </a:ext>
                </a:extLst>
              </p:cNvPr>
              <p:cNvSpPr>
                <a:spLocks/>
              </p:cNvSpPr>
              <p:nvPr/>
            </p:nvSpPr>
            <p:spPr bwMode="auto">
              <a:xfrm>
                <a:off x="5294313" y="3167063"/>
                <a:ext cx="53975" cy="60325"/>
              </a:xfrm>
              <a:custGeom>
                <a:avLst/>
                <a:gdLst/>
                <a:ahLst/>
                <a:cxnLst>
                  <a:cxn ang="0">
                    <a:pos x="26" y="38"/>
                  </a:cxn>
                  <a:cxn ang="0">
                    <a:pos x="29" y="36"/>
                  </a:cxn>
                  <a:cxn ang="0">
                    <a:pos x="31" y="34"/>
                  </a:cxn>
                  <a:cxn ang="0">
                    <a:pos x="34" y="19"/>
                  </a:cxn>
                  <a:cxn ang="0">
                    <a:pos x="34" y="16"/>
                  </a:cxn>
                  <a:cxn ang="0">
                    <a:pos x="32" y="14"/>
                  </a:cxn>
                  <a:cxn ang="0">
                    <a:pos x="30" y="13"/>
                  </a:cxn>
                  <a:cxn ang="0">
                    <a:pos x="27" y="13"/>
                  </a:cxn>
                  <a:cxn ang="0">
                    <a:pos x="25" y="11"/>
                  </a:cxn>
                  <a:cxn ang="0">
                    <a:pos x="14" y="4"/>
                  </a:cxn>
                  <a:cxn ang="0">
                    <a:pos x="11" y="4"/>
                  </a:cxn>
                  <a:cxn ang="0">
                    <a:pos x="10" y="3"/>
                  </a:cxn>
                  <a:cxn ang="0">
                    <a:pos x="8" y="2"/>
                  </a:cxn>
                  <a:cxn ang="0">
                    <a:pos x="5" y="0"/>
                  </a:cxn>
                  <a:cxn ang="0">
                    <a:pos x="3" y="5"/>
                  </a:cxn>
                  <a:cxn ang="0">
                    <a:pos x="0" y="21"/>
                  </a:cxn>
                  <a:cxn ang="0">
                    <a:pos x="0" y="24"/>
                  </a:cxn>
                  <a:cxn ang="0">
                    <a:pos x="1" y="26"/>
                  </a:cxn>
                  <a:cxn ang="0">
                    <a:pos x="3" y="28"/>
                  </a:cxn>
                  <a:cxn ang="0">
                    <a:pos x="4" y="29"/>
                  </a:cxn>
                  <a:cxn ang="0">
                    <a:pos x="13" y="30"/>
                  </a:cxn>
                  <a:cxn ang="0">
                    <a:pos x="16" y="33"/>
                  </a:cxn>
                  <a:cxn ang="0">
                    <a:pos x="21" y="34"/>
                  </a:cxn>
                  <a:cxn ang="0">
                    <a:pos x="22" y="38"/>
                  </a:cxn>
                  <a:cxn ang="0">
                    <a:pos x="26" y="38"/>
                  </a:cxn>
                </a:cxnLst>
                <a:rect l="0" t="0" r="r" b="b"/>
                <a:pathLst>
                  <a:path w="34" h="38">
                    <a:moveTo>
                      <a:pt x="26" y="38"/>
                    </a:moveTo>
                    <a:lnTo>
                      <a:pt x="29" y="36"/>
                    </a:lnTo>
                    <a:lnTo>
                      <a:pt x="31" y="34"/>
                    </a:lnTo>
                    <a:lnTo>
                      <a:pt x="34" y="19"/>
                    </a:lnTo>
                    <a:lnTo>
                      <a:pt x="34" y="16"/>
                    </a:lnTo>
                    <a:lnTo>
                      <a:pt x="32" y="14"/>
                    </a:lnTo>
                    <a:lnTo>
                      <a:pt x="30" y="13"/>
                    </a:lnTo>
                    <a:lnTo>
                      <a:pt x="27" y="13"/>
                    </a:lnTo>
                    <a:lnTo>
                      <a:pt x="25" y="11"/>
                    </a:lnTo>
                    <a:lnTo>
                      <a:pt x="14" y="4"/>
                    </a:lnTo>
                    <a:lnTo>
                      <a:pt x="11" y="4"/>
                    </a:lnTo>
                    <a:lnTo>
                      <a:pt x="10" y="3"/>
                    </a:lnTo>
                    <a:lnTo>
                      <a:pt x="8" y="2"/>
                    </a:lnTo>
                    <a:lnTo>
                      <a:pt x="5" y="0"/>
                    </a:lnTo>
                    <a:lnTo>
                      <a:pt x="3" y="5"/>
                    </a:lnTo>
                    <a:lnTo>
                      <a:pt x="0" y="21"/>
                    </a:lnTo>
                    <a:lnTo>
                      <a:pt x="0" y="24"/>
                    </a:lnTo>
                    <a:lnTo>
                      <a:pt x="1" y="26"/>
                    </a:lnTo>
                    <a:lnTo>
                      <a:pt x="3" y="28"/>
                    </a:lnTo>
                    <a:lnTo>
                      <a:pt x="4" y="29"/>
                    </a:lnTo>
                    <a:lnTo>
                      <a:pt x="13" y="30"/>
                    </a:lnTo>
                    <a:lnTo>
                      <a:pt x="16" y="33"/>
                    </a:lnTo>
                    <a:lnTo>
                      <a:pt x="21" y="34"/>
                    </a:lnTo>
                    <a:lnTo>
                      <a:pt x="22" y="38"/>
                    </a:lnTo>
                    <a:lnTo>
                      <a:pt x="26" y="3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3" name="Freeform 1787">
                <a:extLst>
                  <a:ext uri="{FF2B5EF4-FFF2-40B4-BE49-F238E27FC236}">
                    <a16:creationId xmlns:a16="http://schemas.microsoft.com/office/drawing/2014/main" id="{235D265D-7CE2-76DA-ABB7-3F4C4C31790D}"/>
                  </a:ext>
                </a:extLst>
              </p:cNvPr>
              <p:cNvSpPr>
                <a:spLocks/>
              </p:cNvSpPr>
              <p:nvPr/>
            </p:nvSpPr>
            <p:spPr bwMode="auto">
              <a:xfrm>
                <a:off x="5294313" y="3167063"/>
                <a:ext cx="53975" cy="60325"/>
              </a:xfrm>
              <a:custGeom>
                <a:avLst/>
                <a:gdLst/>
                <a:ahLst/>
                <a:cxnLst>
                  <a:cxn ang="0">
                    <a:pos x="26" y="38"/>
                  </a:cxn>
                  <a:cxn ang="0">
                    <a:pos x="29" y="36"/>
                  </a:cxn>
                  <a:cxn ang="0">
                    <a:pos x="31" y="34"/>
                  </a:cxn>
                  <a:cxn ang="0">
                    <a:pos x="34" y="19"/>
                  </a:cxn>
                  <a:cxn ang="0">
                    <a:pos x="34" y="16"/>
                  </a:cxn>
                  <a:cxn ang="0">
                    <a:pos x="32" y="14"/>
                  </a:cxn>
                  <a:cxn ang="0">
                    <a:pos x="30" y="13"/>
                  </a:cxn>
                  <a:cxn ang="0">
                    <a:pos x="27" y="13"/>
                  </a:cxn>
                  <a:cxn ang="0">
                    <a:pos x="25" y="11"/>
                  </a:cxn>
                  <a:cxn ang="0">
                    <a:pos x="14" y="4"/>
                  </a:cxn>
                  <a:cxn ang="0">
                    <a:pos x="11" y="4"/>
                  </a:cxn>
                  <a:cxn ang="0">
                    <a:pos x="10" y="3"/>
                  </a:cxn>
                  <a:cxn ang="0">
                    <a:pos x="8" y="2"/>
                  </a:cxn>
                  <a:cxn ang="0">
                    <a:pos x="5" y="0"/>
                  </a:cxn>
                  <a:cxn ang="0">
                    <a:pos x="3" y="5"/>
                  </a:cxn>
                  <a:cxn ang="0">
                    <a:pos x="0" y="21"/>
                  </a:cxn>
                  <a:cxn ang="0">
                    <a:pos x="0" y="24"/>
                  </a:cxn>
                  <a:cxn ang="0">
                    <a:pos x="1" y="26"/>
                  </a:cxn>
                  <a:cxn ang="0">
                    <a:pos x="3" y="28"/>
                  </a:cxn>
                  <a:cxn ang="0">
                    <a:pos x="4" y="29"/>
                  </a:cxn>
                  <a:cxn ang="0">
                    <a:pos x="13" y="30"/>
                  </a:cxn>
                  <a:cxn ang="0">
                    <a:pos x="16" y="33"/>
                  </a:cxn>
                  <a:cxn ang="0">
                    <a:pos x="21" y="34"/>
                  </a:cxn>
                  <a:cxn ang="0">
                    <a:pos x="22" y="38"/>
                  </a:cxn>
                  <a:cxn ang="0">
                    <a:pos x="26" y="38"/>
                  </a:cxn>
                </a:cxnLst>
                <a:rect l="0" t="0" r="r" b="b"/>
                <a:pathLst>
                  <a:path w="34" h="38">
                    <a:moveTo>
                      <a:pt x="26" y="38"/>
                    </a:moveTo>
                    <a:lnTo>
                      <a:pt x="29" y="36"/>
                    </a:lnTo>
                    <a:lnTo>
                      <a:pt x="31" y="34"/>
                    </a:lnTo>
                    <a:lnTo>
                      <a:pt x="34" y="19"/>
                    </a:lnTo>
                    <a:lnTo>
                      <a:pt x="34" y="16"/>
                    </a:lnTo>
                    <a:lnTo>
                      <a:pt x="32" y="14"/>
                    </a:lnTo>
                    <a:lnTo>
                      <a:pt x="30" y="13"/>
                    </a:lnTo>
                    <a:lnTo>
                      <a:pt x="27" y="13"/>
                    </a:lnTo>
                    <a:lnTo>
                      <a:pt x="25" y="11"/>
                    </a:lnTo>
                    <a:lnTo>
                      <a:pt x="14" y="4"/>
                    </a:lnTo>
                    <a:lnTo>
                      <a:pt x="11" y="4"/>
                    </a:lnTo>
                    <a:lnTo>
                      <a:pt x="10" y="3"/>
                    </a:lnTo>
                    <a:lnTo>
                      <a:pt x="8" y="2"/>
                    </a:lnTo>
                    <a:lnTo>
                      <a:pt x="5" y="0"/>
                    </a:lnTo>
                    <a:lnTo>
                      <a:pt x="3" y="5"/>
                    </a:lnTo>
                    <a:lnTo>
                      <a:pt x="0" y="21"/>
                    </a:lnTo>
                    <a:lnTo>
                      <a:pt x="0" y="24"/>
                    </a:lnTo>
                    <a:lnTo>
                      <a:pt x="1" y="26"/>
                    </a:lnTo>
                    <a:lnTo>
                      <a:pt x="3" y="28"/>
                    </a:lnTo>
                    <a:lnTo>
                      <a:pt x="4" y="29"/>
                    </a:lnTo>
                    <a:lnTo>
                      <a:pt x="13" y="30"/>
                    </a:lnTo>
                    <a:lnTo>
                      <a:pt x="16" y="33"/>
                    </a:lnTo>
                    <a:lnTo>
                      <a:pt x="21" y="34"/>
                    </a:lnTo>
                    <a:lnTo>
                      <a:pt x="22" y="38"/>
                    </a:lnTo>
                    <a:lnTo>
                      <a:pt x="26" y="3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4" name="Freeform 1788">
                <a:extLst>
                  <a:ext uri="{FF2B5EF4-FFF2-40B4-BE49-F238E27FC236}">
                    <a16:creationId xmlns:a16="http://schemas.microsoft.com/office/drawing/2014/main" id="{78195098-FF42-9806-186F-39C1EEC77493}"/>
                  </a:ext>
                </a:extLst>
              </p:cNvPr>
              <p:cNvSpPr>
                <a:spLocks/>
              </p:cNvSpPr>
              <p:nvPr/>
            </p:nvSpPr>
            <p:spPr bwMode="auto">
              <a:xfrm>
                <a:off x="4598988" y="3184525"/>
                <a:ext cx="12700" cy="22225"/>
              </a:xfrm>
              <a:custGeom>
                <a:avLst/>
                <a:gdLst/>
                <a:ahLst/>
                <a:cxnLst>
                  <a:cxn ang="0">
                    <a:pos x="3" y="14"/>
                  </a:cxn>
                  <a:cxn ang="0">
                    <a:pos x="4" y="13"/>
                  </a:cxn>
                  <a:cxn ang="0">
                    <a:pos x="5" y="12"/>
                  </a:cxn>
                  <a:cxn ang="0">
                    <a:pos x="8" y="4"/>
                  </a:cxn>
                  <a:cxn ang="0">
                    <a:pos x="8" y="2"/>
                  </a:cxn>
                  <a:cxn ang="0">
                    <a:pos x="5" y="0"/>
                  </a:cxn>
                  <a:cxn ang="0">
                    <a:pos x="3" y="0"/>
                  </a:cxn>
                  <a:cxn ang="0">
                    <a:pos x="3" y="2"/>
                  </a:cxn>
                  <a:cxn ang="0">
                    <a:pos x="2" y="8"/>
                  </a:cxn>
                  <a:cxn ang="0">
                    <a:pos x="0" y="10"/>
                  </a:cxn>
                  <a:cxn ang="0">
                    <a:pos x="0" y="13"/>
                  </a:cxn>
                  <a:cxn ang="0">
                    <a:pos x="3" y="14"/>
                  </a:cxn>
                </a:cxnLst>
                <a:rect l="0" t="0" r="r" b="b"/>
                <a:pathLst>
                  <a:path w="8" h="14">
                    <a:moveTo>
                      <a:pt x="3" y="14"/>
                    </a:moveTo>
                    <a:lnTo>
                      <a:pt x="4" y="13"/>
                    </a:lnTo>
                    <a:lnTo>
                      <a:pt x="5" y="12"/>
                    </a:lnTo>
                    <a:lnTo>
                      <a:pt x="8" y="4"/>
                    </a:lnTo>
                    <a:lnTo>
                      <a:pt x="8" y="2"/>
                    </a:lnTo>
                    <a:lnTo>
                      <a:pt x="5" y="0"/>
                    </a:lnTo>
                    <a:lnTo>
                      <a:pt x="3" y="0"/>
                    </a:lnTo>
                    <a:lnTo>
                      <a:pt x="3" y="2"/>
                    </a:lnTo>
                    <a:lnTo>
                      <a:pt x="2" y="8"/>
                    </a:lnTo>
                    <a:lnTo>
                      <a:pt x="0" y="10"/>
                    </a:lnTo>
                    <a:lnTo>
                      <a:pt x="0" y="13"/>
                    </a:lnTo>
                    <a:lnTo>
                      <a:pt x="3" y="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5" name="Freeform 1789">
                <a:extLst>
                  <a:ext uri="{FF2B5EF4-FFF2-40B4-BE49-F238E27FC236}">
                    <a16:creationId xmlns:a16="http://schemas.microsoft.com/office/drawing/2014/main" id="{52FF8E1C-F1C9-E27A-EEB6-E8E9893C52DE}"/>
                  </a:ext>
                </a:extLst>
              </p:cNvPr>
              <p:cNvSpPr>
                <a:spLocks/>
              </p:cNvSpPr>
              <p:nvPr/>
            </p:nvSpPr>
            <p:spPr bwMode="auto">
              <a:xfrm>
                <a:off x="4598988" y="3184525"/>
                <a:ext cx="12700" cy="22225"/>
              </a:xfrm>
              <a:custGeom>
                <a:avLst/>
                <a:gdLst/>
                <a:ahLst/>
                <a:cxnLst>
                  <a:cxn ang="0">
                    <a:pos x="3" y="14"/>
                  </a:cxn>
                  <a:cxn ang="0">
                    <a:pos x="4" y="13"/>
                  </a:cxn>
                  <a:cxn ang="0">
                    <a:pos x="5" y="12"/>
                  </a:cxn>
                  <a:cxn ang="0">
                    <a:pos x="8" y="4"/>
                  </a:cxn>
                  <a:cxn ang="0">
                    <a:pos x="8" y="2"/>
                  </a:cxn>
                  <a:cxn ang="0">
                    <a:pos x="5" y="0"/>
                  </a:cxn>
                  <a:cxn ang="0">
                    <a:pos x="3" y="0"/>
                  </a:cxn>
                  <a:cxn ang="0">
                    <a:pos x="3" y="2"/>
                  </a:cxn>
                  <a:cxn ang="0">
                    <a:pos x="2" y="8"/>
                  </a:cxn>
                  <a:cxn ang="0">
                    <a:pos x="0" y="10"/>
                  </a:cxn>
                  <a:cxn ang="0">
                    <a:pos x="0" y="13"/>
                  </a:cxn>
                  <a:cxn ang="0">
                    <a:pos x="3" y="14"/>
                  </a:cxn>
                </a:cxnLst>
                <a:rect l="0" t="0" r="r" b="b"/>
                <a:pathLst>
                  <a:path w="8" h="14">
                    <a:moveTo>
                      <a:pt x="3" y="14"/>
                    </a:moveTo>
                    <a:lnTo>
                      <a:pt x="4" y="13"/>
                    </a:lnTo>
                    <a:lnTo>
                      <a:pt x="5" y="12"/>
                    </a:lnTo>
                    <a:lnTo>
                      <a:pt x="8" y="4"/>
                    </a:lnTo>
                    <a:lnTo>
                      <a:pt x="8" y="2"/>
                    </a:lnTo>
                    <a:lnTo>
                      <a:pt x="5" y="0"/>
                    </a:lnTo>
                    <a:lnTo>
                      <a:pt x="3" y="0"/>
                    </a:lnTo>
                    <a:lnTo>
                      <a:pt x="3" y="2"/>
                    </a:lnTo>
                    <a:lnTo>
                      <a:pt x="2" y="8"/>
                    </a:lnTo>
                    <a:lnTo>
                      <a:pt x="0" y="10"/>
                    </a:lnTo>
                    <a:lnTo>
                      <a:pt x="0" y="13"/>
                    </a:lnTo>
                    <a:lnTo>
                      <a:pt x="3" y="1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6" name="Freeform 1790">
                <a:extLst>
                  <a:ext uri="{FF2B5EF4-FFF2-40B4-BE49-F238E27FC236}">
                    <a16:creationId xmlns:a16="http://schemas.microsoft.com/office/drawing/2014/main" id="{F37D7065-D69A-6F2F-C7F7-9238899A0131}"/>
                  </a:ext>
                </a:extLst>
              </p:cNvPr>
              <p:cNvSpPr>
                <a:spLocks/>
              </p:cNvSpPr>
              <p:nvPr/>
            </p:nvSpPr>
            <p:spPr bwMode="auto">
              <a:xfrm>
                <a:off x="4598988" y="3184525"/>
                <a:ext cx="12700" cy="22225"/>
              </a:xfrm>
              <a:custGeom>
                <a:avLst/>
                <a:gdLst/>
                <a:ahLst/>
                <a:cxnLst>
                  <a:cxn ang="0">
                    <a:pos x="3" y="14"/>
                  </a:cxn>
                  <a:cxn ang="0">
                    <a:pos x="4" y="13"/>
                  </a:cxn>
                  <a:cxn ang="0">
                    <a:pos x="5" y="12"/>
                  </a:cxn>
                  <a:cxn ang="0">
                    <a:pos x="8" y="4"/>
                  </a:cxn>
                  <a:cxn ang="0">
                    <a:pos x="8" y="2"/>
                  </a:cxn>
                  <a:cxn ang="0">
                    <a:pos x="5" y="0"/>
                  </a:cxn>
                  <a:cxn ang="0">
                    <a:pos x="3" y="0"/>
                  </a:cxn>
                  <a:cxn ang="0">
                    <a:pos x="3" y="2"/>
                  </a:cxn>
                  <a:cxn ang="0">
                    <a:pos x="2" y="8"/>
                  </a:cxn>
                  <a:cxn ang="0">
                    <a:pos x="0" y="10"/>
                  </a:cxn>
                  <a:cxn ang="0">
                    <a:pos x="0" y="13"/>
                  </a:cxn>
                  <a:cxn ang="0">
                    <a:pos x="3" y="14"/>
                  </a:cxn>
                </a:cxnLst>
                <a:rect l="0" t="0" r="r" b="b"/>
                <a:pathLst>
                  <a:path w="8" h="14">
                    <a:moveTo>
                      <a:pt x="3" y="14"/>
                    </a:moveTo>
                    <a:lnTo>
                      <a:pt x="4" y="13"/>
                    </a:lnTo>
                    <a:lnTo>
                      <a:pt x="5" y="12"/>
                    </a:lnTo>
                    <a:lnTo>
                      <a:pt x="8" y="4"/>
                    </a:lnTo>
                    <a:lnTo>
                      <a:pt x="8" y="2"/>
                    </a:lnTo>
                    <a:lnTo>
                      <a:pt x="5" y="0"/>
                    </a:lnTo>
                    <a:lnTo>
                      <a:pt x="3" y="0"/>
                    </a:lnTo>
                    <a:lnTo>
                      <a:pt x="3" y="2"/>
                    </a:lnTo>
                    <a:lnTo>
                      <a:pt x="2" y="8"/>
                    </a:lnTo>
                    <a:lnTo>
                      <a:pt x="0" y="10"/>
                    </a:lnTo>
                    <a:lnTo>
                      <a:pt x="0" y="13"/>
                    </a:lnTo>
                    <a:lnTo>
                      <a:pt x="3" y="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7" name="Freeform 1791">
                <a:extLst>
                  <a:ext uri="{FF2B5EF4-FFF2-40B4-BE49-F238E27FC236}">
                    <a16:creationId xmlns:a16="http://schemas.microsoft.com/office/drawing/2014/main" id="{79592B02-BF81-CA7E-5DB4-098FC6DDE756}"/>
                  </a:ext>
                </a:extLst>
              </p:cNvPr>
              <p:cNvSpPr>
                <a:spLocks/>
              </p:cNvSpPr>
              <p:nvPr/>
            </p:nvSpPr>
            <p:spPr bwMode="auto">
              <a:xfrm>
                <a:off x="4598988" y="3184525"/>
                <a:ext cx="12700" cy="22225"/>
              </a:xfrm>
              <a:custGeom>
                <a:avLst/>
                <a:gdLst/>
                <a:ahLst/>
                <a:cxnLst>
                  <a:cxn ang="0">
                    <a:pos x="3" y="14"/>
                  </a:cxn>
                  <a:cxn ang="0">
                    <a:pos x="4" y="13"/>
                  </a:cxn>
                  <a:cxn ang="0">
                    <a:pos x="5" y="12"/>
                  </a:cxn>
                  <a:cxn ang="0">
                    <a:pos x="8" y="4"/>
                  </a:cxn>
                  <a:cxn ang="0">
                    <a:pos x="8" y="2"/>
                  </a:cxn>
                  <a:cxn ang="0">
                    <a:pos x="5" y="0"/>
                  </a:cxn>
                  <a:cxn ang="0">
                    <a:pos x="3" y="0"/>
                  </a:cxn>
                  <a:cxn ang="0">
                    <a:pos x="3" y="2"/>
                  </a:cxn>
                  <a:cxn ang="0">
                    <a:pos x="2" y="8"/>
                  </a:cxn>
                  <a:cxn ang="0">
                    <a:pos x="0" y="10"/>
                  </a:cxn>
                  <a:cxn ang="0">
                    <a:pos x="0" y="13"/>
                  </a:cxn>
                  <a:cxn ang="0">
                    <a:pos x="3" y="14"/>
                  </a:cxn>
                </a:cxnLst>
                <a:rect l="0" t="0" r="r" b="b"/>
                <a:pathLst>
                  <a:path w="8" h="14">
                    <a:moveTo>
                      <a:pt x="3" y="14"/>
                    </a:moveTo>
                    <a:lnTo>
                      <a:pt x="4" y="13"/>
                    </a:lnTo>
                    <a:lnTo>
                      <a:pt x="5" y="12"/>
                    </a:lnTo>
                    <a:lnTo>
                      <a:pt x="8" y="4"/>
                    </a:lnTo>
                    <a:lnTo>
                      <a:pt x="8" y="2"/>
                    </a:lnTo>
                    <a:lnTo>
                      <a:pt x="5" y="0"/>
                    </a:lnTo>
                    <a:lnTo>
                      <a:pt x="3" y="0"/>
                    </a:lnTo>
                    <a:lnTo>
                      <a:pt x="3" y="2"/>
                    </a:lnTo>
                    <a:lnTo>
                      <a:pt x="2" y="8"/>
                    </a:lnTo>
                    <a:lnTo>
                      <a:pt x="0" y="10"/>
                    </a:lnTo>
                    <a:lnTo>
                      <a:pt x="0" y="13"/>
                    </a:lnTo>
                    <a:lnTo>
                      <a:pt x="3" y="1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8" name="Freeform 1792">
                <a:extLst>
                  <a:ext uri="{FF2B5EF4-FFF2-40B4-BE49-F238E27FC236}">
                    <a16:creationId xmlns:a16="http://schemas.microsoft.com/office/drawing/2014/main" id="{E28137C6-0F20-30E2-5623-997A8A69DDF0}"/>
                  </a:ext>
                </a:extLst>
              </p:cNvPr>
              <p:cNvSpPr>
                <a:spLocks/>
              </p:cNvSpPr>
              <p:nvPr/>
            </p:nvSpPr>
            <p:spPr bwMode="auto">
              <a:xfrm>
                <a:off x="4589463" y="3133725"/>
                <a:ext cx="12700" cy="17463"/>
              </a:xfrm>
              <a:custGeom>
                <a:avLst/>
                <a:gdLst/>
                <a:ahLst/>
                <a:cxnLst>
                  <a:cxn ang="0">
                    <a:pos x="4" y="11"/>
                  </a:cxn>
                  <a:cxn ang="0">
                    <a:pos x="3" y="10"/>
                  </a:cxn>
                  <a:cxn ang="0">
                    <a:pos x="0" y="1"/>
                  </a:cxn>
                  <a:cxn ang="0">
                    <a:pos x="1" y="0"/>
                  </a:cxn>
                  <a:cxn ang="0">
                    <a:pos x="3" y="0"/>
                  </a:cxn>
                  <a:cxn ang="0">
                    <a:pos x="5" y="3"/>
                  </a:cxn>
                  <a:cxn ang="0">
                    <a:pos x="8" y="9"/>
                  </a:cxn>
                  <a:cxn ang="0">
                    <a:pos x="6" y="10"/>
                  </a:cxn>
                  <a:cxn ang="0">
                    <a:pos x="5" y="11"/>
                  </a:cxn>
                  <a:cxn ang="0">
                    <a:pos x="4" y="11"/>
                  </a:cxn>
                </a:cxnLst>
                <a:rect l="0" t="0" r="r" b="b"/>
                <a:pathLst>
                  <a:path w="8" h="11">
                    <a:moveTo>
                      <a:pt x="4" y="11"/>
                    </a:moveTo>
                    <a:lnTo>
                      <a:pt x="3" y="10"/>
                    </a:lnTo>
                    <a:lnTo>
                      <a:pt x="0" y="1"/>
                    </a:lnTo>
                    <a:lnTo>
                      <a:pt x="1" y="0"/>
                    </a:lnTo>
                    <a:lnTo>
                      <a:pt x="3" y="0"/>
                    </a:lnTo>
                    <a:lnTo>
                      <a:pt x="5" y="3"/>
                    </a:lnTo>
                    <a:lnTo>
                      <a:pt x="8" y="9"/>
                    </a:lnTo>
                    <a:lnTo>
                      <a:pt x="6" y="10"/>
                    </a:lnTo>
                    <a:lnTo>
                      <a:pt x="5" y="11"/>
                    </a:lnTo>
                    <a:lnTo>
                      <a:pt x="4"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39" name="Freeform 1793">
                <a:extLst>
                  <a:ext uri="{FF2B5EF4-FFF2-40B4-BE49-F238E27FC236}">
                    <a16:creationId xmlns:a16="http://schemas.microsoft.com/office/drawing/2014/main" id="{772F06BA-D700-388D-48E0-64B2B8C1E255}"/>
                  </a:ext>
                </a:extLst>
              </p:cNvPr>
              <p:cNvSpPr>
                <a:spLocks/>
              </p:cNvSpPr>
              <p:nvPr/>
            </p:nvSpPr>
            <p:spPr bwMode="auto">
              <a:xfrm>
                <a:off x="4589463" y="3133725"/>
                <a:ext cx="12700" cy="17463"/>
              </a:xfrm>
              <a:custGeom>
                <a:avLst/>
                <a:gdLst/>
                <a:ahLst/>
                <a:cxnLst>
                  <a:cxn ang="0">
                    <a:pos x="4" y="11"/>
                  </a:cxn>
                  <a:cxn ang="0">
                    <a:pos x="3" y="10"/>
                  </a:cxn>
                  <a:cxn ang="0">
                    <a:pos x="0" y="1"/>
                  </a:cxn>
                  <a:cxn ang="0">
                    <a:pos x="1" y="0"/>
                  </a:cxn>
                  <a:cxn ang="0">
                    <a:pos x="3" y="0"/>
                  </a:cxn>
                  <a:cxn ang="0">
                    <a:pos x="5" y="3"/>
                  </a:cxn>
                  <a:cxn ang="0">
                    <a:pos x="8" y="9"/>
                  </a:cxn>
                  <a:cxn ang="0">
                    <a:pos x="6" y="10"/>
                  </a:cxn>
                  <a:cxn ang="0">
                    <a:pos x="5" y="11"/>
                  </a:cxn>
                  <a:cxn ang="0">
                    <a:pos x="4" y="11"/>
                  </a:cxn>
                </a:cxnLst>
                <a:rect l="0" t="0" r="r" b="b"/>
                <a:pathLst>
                  <a:path w="8" h="11">
                    <a:moveTo>
                      <a:pt x="4" y="11"/>
                    </a:moveTo>
                    <a:lnTo>
                      <a:pt x="3" y="10"/>
                    </a:lnTo>
                    <a:lnTo>
                      <a:pt x="0" y="1"/>
                    </a:lnTo>
                    <a:lnTo>
                      <a:pt x="1" y="0"/>
                    </a:lnTo>
                    <a:lnTo>
                      <a:pt x="3" y="0"/>
                    </a:lnTo>
                    <a:lnTo>
                      <a:pt x="5" y="3"/>
                    </a:lnTo>
                    <a:lnTo>
                      <a:pt x="8" y="9"/>
                    </a:lnTo>
                    <a:lnTo>
                      <a:pt x="6" y="10"/>
                    </a:lnTo>
                    <a:lnTo>
                      <a:pt x="5" y="11"/>
                    </a:lnTo>
                    <a:lnTo>
                      <a:pt x="4"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0" name="Freeform 1794">
                <a:extLst>
                  <a:ext uri="{FF2B5EF4-FFF2-40B4-BE49-F238E27FC236}">
                    <a16:creationId xmlns:a16="http://schemas.microsoft.com/office/drawing/2014/main" id="{4947F9CE-5E1D-7EA8-0907-BA183C6D4C8B}"/>
                  </a:ext>
                </a:extLst>
              </p:cNvPr>
              <p:cNvSpPr>
                <a:spLocks/>
              </p:cNvSpPr>
              <p:nvPr/>
            </p:nvSpPr>
            <p:spPr bwMode="auto">
              <a:xfrm>
                <a:off x="4589463" y="3133725"/>
                <a:ext cx="12700" cy="17463"/>
              </a:xfrm>
              <a:custGeom>
                <a:avLst/>
                <a:gdLst/>
                <a:ahLst/>
                <a:cxnLst>
                  <a:cxn ang="0">
                    <a:pos x="4" y="11"/>
                  </a:cxn>
                  <a:cxn ang="0">
                    <a:pos x="3" y="10"/>
                  </a:cxn>
                  <a:cxn ang="0">
                    <a:pos x="0" y="1"/>
                  </a:cxn>
                  <a:cxn ang="0">
                    <a:pos x="1" y="0"/>
                  </a:cxn>
                  <a:cxn ang="0">
                    <a:pos x="3" y="0"/>
                  </a:cxn>
                  <a:cxn ang="0">
                    <a:pos x="5" y="3"/>
                  </a:cxn>
                  <a:cxn ang="0">
                    <a:pos x="8" y="9"/>
                  </a:cxn>
                  <a:cxn ang="0">
                    <a:pos x="6" y="10"/>
                  </a:cxn>
                  <a:cxn ang="0">
                    <a:pos x="5" y="11"/>
                  </a:cxn>
                  <a:cxn ang="0">
                    <a:pos x="4" y="11"/>
                  </a:cxn>
                </a:cxnLst>
                <a:rect l="0" t="0" r="r" b="b"/>
                <a:pathLst>
                  <a:path w="8" h="11">
                    <a:moveTo>
                      <a:pt x="4" y="11"/>
                    </a:moveTo>
                    <a:lnTo>
                      <a:pt x="3" y="10"/>
                    </a:lnTo>
                    <a:lnTo>
                      <a:pt x="0" y="1"/>
                    </a:lnTo>
                    <a:lnTo>
                      <a:pt x="1" y="0"/>
                    </a:lnTo>
                    <a:lnTo>
                      <a:pt x="3" y="0"/>
                    </a:lnTo>
                    <a:lnTo>
                      <a:pt x="5" y="3"/>
                    </a:lnTo>
                    <a:lnTo>
                      <a:pt x="8" y="9"/>
                    </a:lnTo>
                    <a:lnTo>
                      <a:pt x="6" y="10"/>
                    </a:lnTo>
                    <a:lnTo>
                      <a:pt x="5" y="11"/>
                    </a:lnTo>
                    <a:lnTo>
                      <a:pt x="4"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1" name="Freeform 1795">
                <a:extLst>
                  <a:ext uri="{FF2B5EF4-FFF2-40B4-BE49-F238E27FC236}">
                    <a16:creationId xmlns:a16="http://schemas.microsoft.com/office/drawing/2014/main" id="{5C123A9E-F953-0128-B8FE-3EBA4A2CF6D2}"/>
                  </a:ext>
                </a:extLst>
              </p:cNvPr>
              <p:cNvSpPr>
                <a:spLocks/>
              </p:cNvSpPr>
              <p:nvPr/>
            </p:nvSpPr>
            <p:spPr bwMode="auto">
              <a:xfrm>
                <a:off x="4589463" y="3133725"/>
                <a:ext cx="12700" cy="17463"/>
              </a:xfrm>
              <a:custGeom>
                <a:avLst/>
                <a:gdLst/>
                <a:ahLst/>
                <a:cxnLst>
                  <a:cxn ang="0">
                    <a:pos x="4" y="11"/>
                  </a:cxn>
                  <a:cxn ang="0">
                    <a:pos x="3" y="10"/>
                  </a:cxn>
                  <a:cxn ang="0">
                    <a:pos x="0" y="1"/>
                  </a:cxn>
                  <a:cxn ang="0">
                    <a:pos x="1" y="0"/>
                  </a:cxn>
                  <a:cxn ang="0">
                    <a:pos x="3" y="0"/>
                  </a:cxn>
                  <a:cxn ang="0">
                    <a:pos x="5" y="3"/>
                  </a:cxn>
                  <a:cxn ang="0">
                    <a:pos x="8" y="9"/>
                  </a:cxn>
                  <a:cxn ang="0">
                    <a:pos x="6" y="10"/>
                  </a:cxn>
                  <a:cxn ang="0">
                    <a:pos x="5" y="11"/>
                  </a:cxn>
                  <a:cxn ang="0">
                    <a:pos x="4" y="11"/>
                  </a:cxn>
                </a:cxnLst>
                <a:rect l="0" t="0" r="r" b="b"/>
                <a:pathLst>
                  <a:path w="8" h="11">
                    <a:moveTo>
                      <a:pt x="4" y="11"/>
                    </a:moveTo>
                    <a:lnTo>
                      <a:pt x="3" y="10"/>
                    </a:lnTo>
                    <a:lnTo>
                      <a:pt x="0" y="1"/>
                    </a:lnTo>
                    <a:lnTo>
                      <a:pt x="1" y="0"/>
                    </a:lnTo>
                    <a:lnTo>
                      <a:pt x="3" y="0"/>
                    </a:lnTo>
                    <a:lnTo>
                      <a:pt x="5" y="3"/>
                    </a:lnTo>
                    <a:lnTo>
                      <a:pt x="8" y="9"/>
                    </a:lnTo>
                    <a:lnTo>
                      <a:pt x="6" y="10"/>
                    </a:lnTo>
                    <a:lnTo>
                      <a:pt x="5" y="11"/>
                    </a:lnTo>
                    <a:lnTo>
                      <a:pt x="4"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2" name="Freeform 1796">
                <a:extLst>
                  <a:ext uri="{FF2B5EF4-FFF2-40B4-BE49-F238E27FC236}">
                    <a16:creationId xmlns:a16="http://schemas.microsoft.com/office/drawing/2014/main" id="{647EACD7-6DCC-95DB-0B3F-04A37EAF6686}"/>
                  </a:ext>
                </a:extLst>
              </p:cNvPr>
              <p:cNvSpPr>
                <a:spLocks/>
              </p:cNvSpPr>
              <p:nvPr/>
            </p:nvSpPr>
            <p:spPr bwMode="auto">
              <a:xfrm>
                <a:off x="4838700" y="3041650"/>
                <a:ext cx="14288" cy="39688"/>
              </a:xfrm>
              <a:custGeom>
                <a:avLst/>
                <a:gdLst/>
                <a:ahLst/>
                <a:cxnLst>
                  <a:cxn ang="0">
                    <a:pos x="2" y="25"/>
                  </a:cxn>
                  <a:cxn ang="0">
                    <a:pos x="0" y="22"/>
                  </a:cxn>
                  <a:cxn ang="0">
                    <a:pos x="0" y="18"/>
                  </a:cxn>
                  <a:cxn ang="0">
                    <a:pos x="0" y="16"/>
                  </a:cxn>
                  <a:cxn ang="0">
                    <a:pos x="1" y="7"/>
                  </a:cxn>
                  <a:cxn ang="0">
                    <a:pos x="1" y="5"/>
                  </a:cxn>
                  <a:cxn ang="0">
                    <a:pos x="1" y="2"/>
                  </a:cxn>
                  <a:cxn ang="0">
                    <a:pos x="0" y="0"/>
                  </a:cxn>
                  <a:cxn ang="0">
                    <a:pos x="1" y="2"/>
                  </a:cxn>
                  <a:cxn ang="0">
                    <a:pos x="5" y="3"/>
                  </a:cxn>
                  <a:cxn ang="0">
                    <a:pos x="5" y="7"/>
                  </a:cxn>
                  <a:cxn ang="0">
                    <a:pos x="6" y="8"/>
                  </a:cxn>
                  <a:cxn ang="0">
                    <a:pos x="7" y="8"/>
                  </a:cxn>
                  <a:cxn ang="0">
                    <a:pos x="9" y="10"/>
                  </a:cxn>
                  <a:cxn ang="0">
                    <a:pos x="7" y="13"/>
                  </a:cxn>
                  <a:cxn ang="0">
                    <a:pos x="6" y="20"/>
                  </a:cxn>
                  <a:cxn ang="0">
                    <a:pos x="6" y="22"/>
                  </a:cxn>
                  <a:cxn ang="0">
                    <a:pos x="4" y="23"/>
                  </a:cxn>
                  <a:cxn ang="0">
                    <a:pos x="2" y="25"/>
                  </a:cxn>
                </a:cxnLst>
                <a:rect l="0" t="0" r="r" b="b"/>
                <a:pathLst>
                  <a:path w="9" h="25">
                    <a:moveTo>
                      <a:pt x="2" y="25"/>
                    </a:moveTo>
                    <a:lnTo>
                      <a:pt x="0" y="22"/>
                    </a:lnTo>
                    <a:lnTo>
                      <a:pt x="0" y="18"/>
                    </a:lnTo>
                    <a:lnTo>
                      <a:pt x="0" y="16"/>
                    </a:lnTo>
                    <a:lnTo>
                      <a:pt x="1" y="7"/>
                    </a:lnTo>
                    <a:lnTo>
                      <a:pt x="1" y="5"/>
                    </a:lnTo>
                    <a:lnTo>
                      <a:pt x="1" y="2"/>
                    </a:lnTo>
                    <a:lnTo>
                      <a:pt x="0" y="0"/>
                    </a:lnTo>
                    <a:lnTo>
                      <a:pt x="1" y="2"/>
                    </a:lnTo>
                    <a:lnTo>
                      <a:pt x="5" y="3"/>
                    </a:lnTo>
                    <a:lnTo>
                      <a:pt x="5" y="7"/>
                    </a:lnTo>
                    <a:lnTo>
                      <a:pt x="6" y="8"/>
                    </a:lnTo>
                    <a:lnTo>
                      <a:pt x="7" y="8"/>
                    </a:lnTo>
                    <a:lnTo>
                      <a:pt x="9" y="10"/>
                    </a:lnTo>
                    <a:lnTo>
                      <a:pt x="7" y="13"/>
                    </a:lnTo>
                    <a:lnTo>
                      <a:pt x="6" y="20"/>
                    </a:lnTo>
                    <a:lnTo>
                      <a:pt x="6" y="22"/>
                    </a:lnTo>
                    <a:lnTo>
                      <a:pt x="4" y="23"/>
                    </a:lnTo>
                    <a:lnTo>
                      <a:pt x="2" y="2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3" name="Freeform 1797">
                <a:extLst>
                  <a:ext uri="{FF2B5EF4-FFF2-40B4-BE49-F238E27FC236}">
                    <a16:creationId xmlns:a16="http://schemas.microsoft.com/office/drawing/2014/main" id="{9E33C95E-1380-F311-EE5C-FB084573C6A6}"/>
                  </a:ext>
                </a:extLst>
              </p:cNvPr>
              <p:cNvSpPr>
                <a:spLocks/>
              </p:cNvSpPr>
              <p:nvPr/>
            </p:nvSpPr>
            <p:spPr bwMode="auto">
              <a:xfrm>
                <a:off x="4838700" y="3041650"/>
                <a:ext cx="14288" cy="39688"/>
              </a:xfrm>
              <a:custGeom>
                <a:avLst/>
                <a:gdLst/>
                <a:ahLst/>
                <a:cxnLst>
                  <a:cxn ang="0">
                    <a:pos x="2" y="25"/>
                  </a:cxn>
                  <a:cxn ang="0">
                    <a:pos x="0" y="22"/>
                  </a:cxn>
                  <a:cxn ang="0">
                    <a:pos x="0" y="18"/>
                  </a:cxn>
                  <a:cxn ang="0">
                    <a:pos x="0" y="16"/>
                  </a:cxn>
                  <a:cxn ang="0">
                    <a:pos x="1" y="7"/>
                  </a:cxn>
                  <a:cxn ang="0">
                    <a:pos x="1" y="5"/>
                  </a:cxn>
                  <a:cxn ang="0">
                    <a:pos x="1" y="2"/>
                  </a:cxn>
                  <a:cxn ang="0">
                    <a:pos x="0" y="0"/>
                  </a:cxn>
                  <a:cxn ang="0">
                    <a:pos x="1" y="2"/>
                  </a:cxn>
                  <a:cxn ang="0">
                    <a:pos x="5" y="3"/>
                  </a:cxn>
                  <a:cxn ang="0">
                    <a:pos x="5" y="7"/>
                  </a:cxn>
                  <a:cxn ang="0">
                    <a:pos x="6" y="8"/>
                  </a:cxn>
                  <a:cxn ang="0">
                    <a:pos x="7" y="8"/>
                  </a:cxn>
                  <a:cxn ang="0">
                    <a:pos x="9" y="10"/>
                  </a:cxn>
                  <a:cxn ang="0">
                    <a:pos x="7" y="13"/>
                  </a:cxn>
                  <a:cxn ang="0">
                    <a:pos x="6" y="20"/>
                  </a:cxn>
                  <a:cxn ang="0">
                    <a:pos x="6" y="22"/>
                  </a:cxn>
                  <a:cxn ang="0">
                    <a:pos x="4" y="23"/>
                  </a:cxn>
                  <a:cxn ang="0">
                    <a:pos x="2" y="25"/>
                  </a:cxn>
                </a:cxnLst>
                <a:rect l="0" t="0" r="r" b="b"/>
                <a:pathLst>
                  <a:path w="9" h="25">
                    <a:moveTo>
                      <a:pt x="2" y="25"/>
                    </a:moveTo>
                    <a:lnTo>
                      <a:pt x="0" y="22"/>
                    </a:lnTo>
                    <a:lnTo>
                      <a:pt x="0" y="18"/>
                    </a:lnTo>
                    <a:lnTo>
                      <a:pt x="0" y="16"/>
                    </a:lnTo>
                    <a:lnTo>
                      <a:pt x="1" y="7"/>
                    </a:lnTo>
                    <a:lnTo>
                      <a:pt x="1" y="5"/>
                    </a:lnTo>
                    <a:lnTo>
                      <a:pt x="1" y="2"/>
                    </a:lnTo>
                    <a:lnTo>
                      <a:pt x="0" y="0"/>
                    </a:lnTo>
                    <a:lnTo>
                      <a:pt x="1" y="2"/>
                    </a:lnTo>
                    <a:lnTo>
                      <a:pt x="5" y="3"/>
                    </a:lnTo>
                    <a:lnTo>
                      <a:pt x="5" y="7"/>
                    </a:lnTo>
                    <a:lnTo>
                      <a:pt x="6" y="8"/>
                    </a:lnTo>
                    <a:lnTo>
                      <a:pt x="7" y="8"/>
                    </a:lnTo>
                    <a:lnTo>
                      <a:pt x="9" y="10"/>
                    </a:lnTo>
                    <a:lnTo>
                      <a:pt x="7" y="13"/>
                    </a:lnTo>
                    <a:lnTo>
                      <a:pt x="6" y="20"/>
                    </a:lnTo>
                    <a:lnTo>
                      <a:pt x="6" y="22"/>
                    </a:lnTo>
                    <a:lnTo>
                      <a:pt x="4" y="23"/>
                    </a:lnTo>
                    <a:lnTo>
                      <a:pt x="2" y="2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4" name="Freeform 1798">
                <a:extLst>
                  <a:ext uri="{FF2B5EF4-FFF2-40B4-BE49-F238E27FC236}">
                    <a16:creationId xmlns:a16="http://schemas.microsoft.com/office/drawing/2014/main" id="{FEB99822-EA2A-B20F-C084-2F8ADCB73E49}"/>
                  </a:ext>
                </a:extLst>
              </p:cNvPr>
              <p:cNvSpPr>
                <a:spLocks/>
              </p:cNvSpPr>
              <p:nvPr/>
            </p:nvSpPr>
            <p:spPr bwMode="auto">
              <a:xfrm>
                <a:off x="4838700" y="3041650"/>
                <a:ext cx="14288" cy="39688"/>
              </a:xfrm>
              <a:custGeom>
                <a:avLst/>
                <a:gdLst/>
                <a:ahLst/>
                <a:cxnLst>
                  <a:cxn ang="0">
                    <a:pos x="2" y="25"/>
                  </a:cxn>
                  <a:cxn ang="0">
                    <a:pos x="0" y="22"/>
                  </a:cxn>
                  <a:cxn ang="0">
                    <a:pos x="0" y="18"/>
                  </a:cxn>
                  <a:cxn ang="0">
                    <a:pos x="0" y="16"/>
                  </a:cxn>
                  <a:cxn ang="0">
                    <a:pos x="1" y="7"/>
                  </a:cxn>
                  <a:cxn ang="0">
                    <a:pos x="1" y="5"/>
                  </a:cxn>
                  <a:cxn ang="0">
                    <a:pos x="1" y="2"/>
                  </a:cxn>
                  <a:cxn ang="0">
                    <a:pos x="0" y="0"/>
                  </a:cxn>
                  <a:cxn ang="0">
                    <a:pos x="1" y="2"/>
                  </a:cxn>
                  <a:cxn ang="0">
                    <a:pos x="5" y="3"/>
                  </a:cxn>
                  <a:cxn ang="0">
                    <a:pos x="5" y="7"/>
                  </a:cxn>
                  <a:cxn ang="0">
                    <a:pos x="6" y="8"/>
                  </a:cxn>
                  <a:cxn ang="0">
                    <a:pos x="7" y="8"/>
                  </a:cxn>
                  <a:cxn ang="0">
                    <a:pos x="9" y="10"/>
                  </a:cxn>
                  <a:cxn ang="0">
                    <a:pos x="7" y="13"/>
                  </a:cxn>
                  <a:cxn ang="0">
                    <a:pos x="6" y="20"/>
                  </a:cxn>
                  <a:cxn ang="0">
                    <a:pos x="6" y="22"/>
                  </a:cxn>
                  <a:cxn ang="0">
                    <a:pos x="4" y="23"/>
                  </a:cxn>
                  <a:cxn ang="0">
                    <a:pos x="2" y="25"/>
                  </a:cxn>
                </a:cxnLst>
                <a:rect l="0" t="0" r="r" b="b"/>
                <a:pathLst>
                  <a:path w="9" h="25">
                    <a:moveTo>
                      <a:pt x="2" y="25"/>
                    </a:moveTo>
                    <a:lnTo>
                      <a:pt x="0" y="22"/>
                    </a:lnTo>
                    <a:lnTo>
                      <a:pt x="0" y="18"/>
                    </a:lnTo>
                    <a:lnTo>
                      <a:pt x="0" y="16"/>
                    </a:lnTo>
                    <a:lnTo>
                      <a:pt x="1" y="7"/>
                    </a:lnTo>
                    <a:lnTo>
                      <a:pt x="1" y="5"/>
                    </a:lnTo>
                    <a:lnTo>
                      <a:pt x="1" y="2"/>
                    </a:lnTo>
                    <a:lnTo>
                      <a:pt x="0" y="0"/>
                    </a:lnTo>
                    <a:lnTo>
                      <a:pt x="1" y="2"/>
                    </a:lnTo>
                    <a:lnTo>
                      <a:pt x="5" y="3"/>
                    </a:lnTo>
                    <a:lnTo>
                      <a:pt x="5" y="7"/>
                    </a:lnTo>
                    <a:lnTo>
                      <a:pt x="6" y="8"/>
                    </a:lnTo>
                    <a:lnTo>
                      <a:pt x="7" y="8"/>
                    </a:lnTo>
                    <a:lnTo>
                      <a:pt x="9" y="10"/>
                    </a:lnTo>
                    <a:lnTo>
                      <a:pt x="7" y="13"/>
                    </a:lnTo>
                    <a:lnTo>
                      <a:pt x="6" y="20"/>
                    </a:lnTo>
                    <a:lnTo>
                      <a:pt x="6" y="22"/>
                    </a:lnTo>
                    <a:lnTo>
                      <a:pt x="4" y="23"/>
                    </a:lnTo>
                    <a:lnTo>
                      <a:pt x="2" y="2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5" name="Freeform 1799">
                <a:extLst>
                  <a:ext uri="{FF2B5EF4-FFF2-40B4-BE49-F238E27FC236}">
                    <a16:creationId xmlns:a16="http://schemas.microsoft.com/office/drawing/2014/main" id="{94F49297-5823-210A-9093-769B84F33E72}"/>
                  </a:ext>
                </a:extLst>
              </p:cNvPr>
              <p:cNvSpPr>
                <a:spLocks/>
              </p:cNvSpPr>
              <p:nvPr/>
            </p:nvSpPr>
            <p:spPr bwMode="auto">
              <a:xfrm>
                <a:off x="4838700" y="3041650"/>
                <a:ext cx="14288" cy="39688"/>
              </a:xfrm>
              <a:custGeom>
                <a:avLst/>
                <a:gdLst/>
                <a:ahLst/>
                <a:cxnLst>
                  <a:cxn ang="0">
                    <a:pos x="2" y="25"/>
                  </a:cxn>
                  <a:cxn ang="0">
                    <a:pos x="0" y="22"/>
                  </a:cxn>
                  <a:cxn ang="0">
                    <a:pos x="0" y="18"/>
                  </a:cxn>
                  <a:cxn ang="0">
                    <a:pos x="0" y="16"/>
                  </a:cxn>
                  <a:cxn ang="0">
                    <a:pos x="1" y="7"/>
                  </a:cxn>
                  <a:cxn ang="0">
                    <a:pos x="1" y="5"/>
                  </a:cxn>
                  <a:cxn ang="0">
                    <a:pos x="1" y="2"/>
                  </a:cxn>
                  <a:cxn ang="0">
                    <a:pos x="0" y="0"/>
                  </a:cxn>
                  <a:cxn ang="0">
                    <a:pos x="1" y="2"/>
                  </a:cxn>
                  <a:cxn ang="0">
                    <a:pos x="5" y="3"/>
                  </a:cxn>
                  <a:cxn ang="0">
                    <a:pos x="5" y="7"/>
                  </a:cxn>
                  <a:cxn ang="0">
                    <a:pos x="6" y="8"/>
                  </a:cxn>
                  <a:cxn ang="0">
                    <a:pos x="7" y="8"/>
                  </a:cxn>
                  <a:cxn ang="0">
                    <a:pos x="9" y="10"/>
                  </a:cxn>
                  <a:cxn ang="0">
                    <a:pos x="7" y="13"/>
                  </a:cxn>
                  <a:cxn ang="0">
                    <a:pos x="6" y="20"/>
                  </a:cxn>
                  <a:cxn ang="0">
                    <a:pos x="6" y="22"/>
                  </a:cxn>
                  <a:cxn ang="0">
                    <a:pos x="4" y="23"/>
                  </a:cxn>
                  <a:cxn ang="0">
                    <a:pos x="2" y="25"/>
                  </a:cxn>
                </a:cxnLst>
                <a:rect l="0" t="0" r="r" b="b"/>
                <a:pathLst>
                  <a:path w="9" h="25">
                    <a:moveTo>
                      <a:pt x="2" y="25"/>
                    </a:moveTo>
                    <a:lnTo>
                      <a:pt x="0" y="22"/>
                    </a:lnTo>
                    <a:lnTo>
                      <a:pt x="0" y="18"/>
                    </a:lnTo>
                    <a:lnTo>
                      <a:pt x="0" y="16"/>
                    </a:lnTo>
                    <a:lnTo>
                      <a:pt x="1" y="7"/>
                    </a:lnTo>
                    <a:lnTo>
                      <a:pt x="1" y="5"/>
                    </a:lnTo>
                    <a:lnTo>
                      <a:pt x="1" y="2"/>
                    </a:lnTo>
                    <a:lnTo>
                      <a:pt x="0" y="0"/>
                    </a:lnTo>
                    <a:lnTo>
                      <a:pt x="1" y="2"/>
                    </a:lnTo>
                    <a:lnTo>
                      <a:pt x="5" y="3"/>
                    </a:lnTo>
                    <a:lnTo>
                      <a:pt x="5" y="7"/>
                    </a:lnTo>
                    <a:lnTo>
                      <a:pt x="6" y="8"/>
                    </a:lnTo>
                    <a:lnTo>
                      <a:pt x="7" y="8"/>
                    </a:lnTo>
                    <a:lnTo>
                      <a:pt x="9" y="10"/>
                    </a:lnTo>
                    <a:lnTo>
                      <a:pt x="7" y="13"/>
                    </a:lnTo>
                    <a:lnTo>
                      <a:pt x="6" y="20"/>
                    </a:lnTo>
                    <a:lnTo>
                      <a:pt x="6" y="22"/>
                    </a:lnTo>
                    <a:lnTo>
                      <a:pt x="4" y="23"/>
                    </a:lnTo>
                    <a:lnTo>
                      <a:pt x="2" y="25"/>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6" name="Freeform 1800">
                <a:extLst>
                  <a:ext uri="{FF2B5EF4-FFF2-40B4-BE49-F238E27FC236}">
                    <a16:creationId xmlns:a16="http://schemas.microsoft.com/office/drawing/2014/main" id="{1885F62A-CF73-3A1A-2EDE-643CD3750CB5}"/>
                  </a:ext>
                </a:extLst>
              </p:cNvPr>
              <p:cNvSpPr>
                <a:spLocks/>
              </p:cNvSpPr>
              <p:nvPr/>
            </p:nvSpPr>
            <p:spPr bwMode="auto">
              <a:xfrm>
                <a:off x="4846638" y="3203575"/>
                <a:ext cx="34925" cy="80963"/>
              </a:xfrm>
              <a:custGeom>
                <a:avLst/>
                <a:gdLst/>
                <a:ahLst/>
                <a:cxnLst>
                  <a:cxn ang="0">
                    <a:pos x="7" y="22"/>
                  </a:cxn>
                  <a:cxn ang="0">
                    <a:pos x="10" y="20"/>
                  </a:cxn>
                  <a:cxn ang="0">
                    <a:pos x="11" y="18"/>
                  </a:cxn>
                  <a:cxn ang="0">
                    <a:pos x="15" y="11"/>
                  </a:cxn>
                  <a:cxn ang="0">
                    <a:pos x="17" y="3"/>
                  </a:cxn>
                  <a:cxn ang="0">
                    <a:pos x="18" y="0"/>
                  </a:cxn>
                  <a:cxn ang="0">
                    <a:pos x="20" y="1"/>
                  </a:cxn>
                  <a:cxn ang="0">
                    <a:pos x="21" y="3"/>
                  </a:cxn>
                  <a:cxn ang="0">
                    <a:pos x="22" y="7"/>
                  </a:cxn>
                  <a:cxn ang="0">
                    <a:pos x="21" y="10"/>
                  </a:cxn>
                  <a:cxn ang="0">
                    <a:pos x="20" y="12"/>
                  </a:cxn>
                  <a:cxn ang="0">
                    <a:pos x="15" y="22"/>
                  </a:cxn>
                  <a:cxn ang="0">
                    <a:pos x="14" y="28"/>
                  </a:cxn>
                  <a:cxn ang="0">
                    <a:pos x="12" y="33"/>
                  </a:cxn>
                  <a:cxn ang="0">
                    <a:pos x="6" y="47"/>
                  </a:cxn>
                  <a:cxn ang="0">
                    <a:pos x="6" y="48"/>
                  </a:cxn>
                  <a:cxn ang="0">
                    <a:pos x="4" y="51"/>
                  </a:cxn>
                  <a:cxn ang="0">
                    <a:pos x="0" y="39"/>
                  </a:cxn>
                  <a:cxn ang="0">
                    <a:pos x="1" y="33"/>
                  </a:cxn>
                  <a:cxn ang="0">
                    <a:pos x="4" y="32"/>
                  </a:cxn>
                  <a:cxn ang="0">
                    <a:pos x="7" y="22"/>
                  </a:cxn>
                </a:cxnLst>
                <a:rect l="0" t="0" r="r" b="b"/>
                <a:pathLst>
                  <a:path w="22" h="51">
                    <a:moveTo>
                      <a:pt x="7" y="22"/>
                    </a:moveTo>
                    <a:lnTo>
                      <a:pt x="10" y="20"/>
                    </a:lnTo>
                    <a:lnTo>
                      <a:pt x="11" y="18"/>
                    </a:lnTo>
                    <a:lnTo>
                      <a:pt x="15" y="11"/>
                    </a:lnTo>
                    <a:lnTo>
                      <a:pt x="17" y="3"/>
                    </a:lnTo>
                    <a:lnTo>
                      <a:pt x="18" y="0"/>
                    </a:lnTo>
                    <a:lnTo>
                      <a:pt x="20" y="1"/>
                    </a:lnTo>
                    <a:lnTo>
                      <a:pt x="21" y="3"/>
                    </a:lnTo>
                    <a:lnTo>
                      <a:pt x="22" y="7"/>
                    </a:lnTo>
                    <a:lnTo>
                      <a:pt x="21" y="10"/>
                    </a:lnTo>
                    <a:lnTo>
                      <a:pt x="20" y="12"/>
                    </a:lnTo>
                    <a:lnTo>
                      <a:pt x="15" y="22"/>
                    </a:lnTo>
                    <a:lnTo>
                      <a:pt x="14" y="28"/>
                    </a:lnTo>
                    <a:lnTo>
                      <a:pt x="12" y="33"/>
                    </a:lnTo>
                    <a:lnTo>
                      <a:pt x="6" y="47"/>
                    </a:lnTo>
                    <a:lnTo>
                      <a:pt x="6" y="48"/>
                    </a:lnTo>
                    <a:lnTo>
                      <a:pt x="4" y="51"/>
                    </a:lnTo>
                    <a:lnTo>
                      <a:pt x="0" y="39"/>
                    </a:lnTo>
                    <a:lnTo>
                      <a:pt x="1" y="33"/>
                    </a:lnTo>
                    <a:lnTo>
                      <a:pt x="4" y="32"/>
                    </a:lnTo>
                    <a:lnTo>
                      <a:pt x="7" y="2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7" name="Freeform 1801">
                <a:extLst>
                  <a:ext uri="{FF2B5EF4-FFF2-40B4-BE49-F238E27FC236}">
                    <a16:creationId xmlns:a16="http://schemas.microsoft.com/office/drawing/2014/main" id="{767C960B-E18C-3434-56A4-AF69962881A5}"/>
                  </a:ext>
                </a:extLst>
              </p:cNvPr>
              <p:cNvSpPr>
                <a:spLocks/>
              </p:cNvSpPr>
              <p:nvPr/>
            </p:nvSpPr>
            <p:spPr bwMode="auto">
              <a:xfrm>
                <a:off x="4846638" y="3203575"/>
                <a:ext cx="34925" cy="80963"/>
              </a:xfrm>
              <a:custGeom>
                <a:avLst/>
                <a:gdLst/>
                <a:ahLst/>
                <a:cxnLst>
                  <a:cxn ang="0">
                    <a:pos x="7" y="22"/>
                  </a:cxn>
                  <a:cxn ang="0">
                    <a:pos x="10" y="20"/>
                  </a:cxn>
                  <a:cxn ang="0">
                    <a:pos x="11" y="18"/>
                  </a:cxn>
                  <a:cxn ang="0">
                    <a:pos x="15" y="11"/>
                  </a:cxn>
                  <a:cxn ang="0">
                    <a:pos x="17" y="3"/>
                  </a:cxn>
                  <a:cxn ang="0">
                    <a:pos x="18" y="0"/>
                  </a:cxn>
                  <a:cxn ang="0">
                    <a:pos x="20" y="1"/>
                  </a:cxn>
                  <a:cxn ang="0">
                    <a:pos x="21" y="3"/>
                  </a:cxn>
                  <a:cxn ang="0">
                    <a:pos x="22" y="7"/>
                  </a:cxn>
                  <a:cxn ang="0">
                    <a:pos x="21" y="10"/>
                  </a:cxn>
                  <a:cxn ang="0">
                    <a:pos x="20" y="12"/>
                  </a:cxn>
                  <a:cxn ang="0">
                    <a:pos x="15" y="22"/>
                  </a:cxn>
                  <a:cxn ang="0">
                    <a:pos x="14" y="28"/>
                  </a:cxn>
                  <a:cxn ang="0">
                    <a:pos x="12" y="33"/>
                  </a:cxn>
                  <a:cxn ang="0">
                    <a:pos x="6" y="47"/>
                  </a:cxn>
                  <a:cxn ang="0">
                    <a:pos x="6" y="48"/>
                  </a:cxn>
                  <a:cxn ang="0">
                    <a:pos x="4" y="51"/>
                  </a:cxn>
                  <a:cxn ang="0">
                    <a:pos x="0" y="39"/>
                  </a:cxn>
                  <a:cxn ang="0">
                    <a:pos x="1" y="33"/>
                  </a:cxn>
                  <a:cxn ang="0">
                    <a:pos x="4" y="32"/>
                  </a:cxn>
                  <a:cxn ang="0">
                    <a:pos x="7" y="22"/>
                  </a:cxn>
                </a:cxnLst>
                <a:rect l="0" t="0" r="r" b="b"/>
                <a:pathLst>
                  <a:path w="22" h="51">
                    <a:moveTo>
                      <a:pt x="7" y="22"/>
                    </a:moveTo>
                    <a:lnTo>
                      <a:pt x="10" y="20"/>
                    </a:lnTo>
                    <a:lnTo>
                      <a:pt x="11" y="18"/>
                    </a:lnTo>
                    <a:lnTo>
                      <a:pt x="15" y="11"/>
                    </a:lnTo>
                    <a:lnTo>
                      <a:pt x="17" y="3"/>
                    </a:lnTo>
                    <a:lnTo>
                      <a:pt x="18" y="0"/>
                    </a:lnTo>
                    <a:lnTo>
                      <a:pt x="20" y="1"/>
                    </a:lnTo>
                    <a:lnTo>
                      <a:pt x="21" y="3"/>
                    </a:lnTo>
                    <a:lnTo>
                      <a:pt x="22" y="7"/>
                    </a:lnTo>
                    <a:lnTo>
                      <a:pt x="21" y="10"/>
                    </a:lnTo>
                    <a:lnTo>
                      <a:pt x="20" y="12"/>
                    </a:lnTo>
                    <a:lnTo>
                      <a:pt x="15" y="22"/>
                    </a:lnTo>
                    <a:lnTo>
                      <a:pt x="14" y="28"/>
                    </a:lnTo>
                    <a:lnTo>
                      <a:pt x="12" y="33"/>
                    </a:lnTo>
                    <a:lnTo>
                      <a:pt x="6" y="47"/>
                    </a:lnTo>
                    <a:lnTo>
                      <a:pt x="6" y="48"/>
                    </a:lnTo>
                    <a:lnTo>
                      <a:pt x="4" y="51"/>
                    </a:lnTo>
                    <a:lnTo>
                      <a:pt x="0" y="39"/>
                    </a:lnTo>
                    <a:lnTo>
                      <a:pt x="1" y="33"/>
                    </a:lnTo>
                    <a:lnTo>
                      <a:pt x="4" y="32"/>
                    </a:lnTo>
                    <a:lnTo>
                      <a:pt x="7" y="2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8" name="Freeform 1802">
                <a:extLst>
                  <a:ext uri="{FF2B5EF4-FFF2-40B4-BE49-F238E27FC236}">
                    <a16:creationId xmlns:a16="http://schemas.microsoft.com/office/drawing/2014/main" id="{8E7ECD98-5ACA-C2B2-B4A9-421CBD24B08B}"/>
                  </a:ext>
                </a:extLst>
              </p:cNvPr>
              <p:cNvSpPr>
                <a:spLocks/>
              </p:cNvSpPr>
              <p:nvPr/>
            </p:nvSpPr>
            <p:spPr bwMode="auto">
              <a:xfrm>
                <a:off x="4846638" y="3203575"/>
                <a:ext cx="34925" cy="80963"/>
              </a:xfrm>
              <a:custGeom>
                <a:avLst/>
                <a:gdLst/>
                <a:ahLst/>
                <a:cxnLst>
                  <a:cxn ang="0">
                    <a:pos x="7" y="22"/>
                  </a:cxn>
                  <a:cxn ang="0">
                    <a:pos x="10" y="20"/>
                  </a:cxn>
                  <a:cxn ang="0">
                    <a:pos x="11" y="18"/>
                  </a:cxn>
                  <a:cxn ang="0">
                    <a:pos x="15" y="11"/>
                  </a:cxn>
                  <a:cxn ang="0">
                    <a:pos x="17" y="3"/>
                  </a:cxn>
                  <a:cxn ang="0">
                    <a:pos x="18" y="0"/>
                  </a:cxn>
                  <a:cxn ang="0">
                    <a:pos x="20" y="1"/>
                  </a:cxn>
                  <a:cxn ang="0">
                    <a:pos x="21" y="3"/>
                  </a:cxn>
                  <a:cxn ang="0">
                    <a:pos x="22" y="7"/>
                  </a:cxn>
                  <a:cxn ang="0">
                    <a:pos x="21" y="10"/>
                  </a:cxn>
                  <a:cxn ang="0">
                    <a:pos x="20" y="12"/>
                  </a:cxn>
                  <a:cxn ang="0">
                    <a:pos x="15" y="22"/>
                  </a:cxn>
                  <a:cxn ang="0">
                    <a:pos x="14" y="28"/>
                  </a:cxn>
                  <a:cxn ang="0">
                    <a:pos x="12" y="33"/>
                  </a:cxn>
                  <a:cxn ang="0">
                    <a:pos x="6" y="47"/>
                  </a:cxn>
                  <a:cxn ang="0">
                    <a:pos x="6" y="48"/>
                  </a:cxn>
                  <a:cxn ang="0">
                    <a:pos x="4" y="51"/>
                  </a:cxn>
                  <a:cxn ang="0">
                    <a:pos x="0" y="39"/>
                  </a:cxn>
                  <a:cxn ang="0">
                    <a:pos x="1" y="33"/>
                  </a:cxn>
                  <a:cxn ang="0">
                    <a:pos x="4" y="32"/>
                  </a:cxn>
                  <a:cxn ang="0">
                    <a:pos x="7" y="22"/>
                  </a:cxn>
                </a:cxnLst>
                <a:rect l="0" t="0" r="r" b="b"/>
                <a:pathLst>
                  <a:path w="22" h="51">
                    <a:moveTo>
                      <a:pt x="7" y="22"/>
                    </a:moveTo>
                    <a:lnTo>
                      <a:pt x="10" y="20"/>
                    </a:lnTo>
                    <a:lnTo>
                      <a:pt x="11" y="18"/>
                    </a:lnTo>
                    <a:lnTo>
                      <a:pt x="15" y="11"/>
                    </a:lnTo>
                    <a:lnTo>
                      <a:pt x="17" y="3"/>
                    </a:lnTo>
                    <a:lnTo>
                      <a:pt x="18" y="0"/>
                    </a:lnTo>
                    <a:lnTo>
                      <a:pt x="20" y="1"/>
                    </a:lnTo>
                    <a:lnTo>
                      <a:pt x="21" y="3"/>
                    </a:lnTo>
                    <a:lnTo>
                      <a:pt x="22" y="7"/>
                    </a:lnTo>
                    <a:lnTo>
                      <a:pt x="21" y="10"/>
                    </a:lnTo>
                    <a:lnTo>
                      <a:pt x="20" y="12"/>
                    </a:lnTo>
                    <a:lnTo>
                      <a:pt x="15" y="22"/>
                    </a:lnTo>
                    <a:lnTo>
                      <a:pt x="14" y="28"/>
                    </a:lnTo>
                    <a:lnTo>
                      <a:pt x="12" y="33"/>
                    </a:lnTo>
                    <a:lnTo>
                      <a:pt x="6" y="47"/>
                    </a:lnTo>
                    <a:lnTo>
                      <a:pt x="6" y="48"/>
                    </a:lnTo>
                    <a:lnTo>
                      <a:pt x="4" y="51"/>
                    </a:lnTo>
                    <a:lnTo>
                      <a:pt x="0" y="39"/>
                    </a:lnTo>
                    <a:lnTo>
                      <a:pt x="1" y="33"/>
                    </a:lnTo>
                    <a:lnTo>
                      <a:pt x="4" y="32"/>
                    </a:lnTo>
                    <a:lnTo>
                      <a:pt x="7" y="2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49" name="Freeform 1803">
                <a:extLst>
                  <a:ext uri="{FF2B5EF4-FFF2-40B4-BE49-F238E27FC236}">
                    <a16:creationId xmlns:a16="http://schemas.microsoft.com/office/drawing/2014/main" id="{7BA8DC2D-7E3E-60AC-1F6A-7D572FC22F79}"/>
                  </a:ext>
                </a:extLst>
              </p:cNvPr>
              <p:cNvSpPr>
                <a:spLocks/>
              </p:cNvSpPr>
              <p:nvPr/>
            </p:nvSpPr>
            <p:spPr bwMode="auto">
              <a:xfrm>
                <a:off x="4846638" y="3203575"/>
                <a:ext cx="34925" cy="80963"/>
              </a:xfrm>
              <a:custGeom>
                <a:avLst/>
                <a:gdLst/>
                <a:ahLst/>
                <a:cxnLst>
                  <a:cxn ang="0">
                    <a:pos x="7" y="22"/>
                  </a:cxn>
                  <a:cxn ang="0">
                    <a:pos x="10" y="20"/>
                  </a:cxn>
                  <a:cxn ang="0">
                    <a:pos x="11" y="18"/>
                  </a:cxn>
                  <a:cxn ang="0">
                    <a:pos x="15" y="11"/>
                  </a:cxn>
                  <a:cxn ang="0">
                    <a:pos x="17" y="3"/>
                  </a:cxn>
                  <a:cxn ang="0">
                    <a:pos x="18" y="0"/>
                  </a:cxn>
                  <a:cxn ang="0">
                    <a:pos x="20" y="1"/>
                  </a:cxn>
                  <a:cxn ang="0">
                    <a:pos x="21" y="3"/>
                  </a:cxn>
                  <a:cxn ang="0">
                    <a:pos x="22" y="7"/>
                  </a:cxn>
                  <a:cxn ang="0">
                    <a:pos x="21" y="10"/>
                  </a:cxn>
                  <a:cxn ang="0">
                    <a:pos x="20" y="12"/>
                  </a:cxn>
                  <a:cxn ang="0">
                    <a:pos x="15" y="22"/>
                  </a:cxn>
                  <a:cxn ang="0">
                    <a:pos x="14" y="28"/>
                  </a:cxn>
                  <a:cxn ang="0">
                    <a:pos x="12" y="33"/>
                  </a:cxn>
                  <a:cxn ang="0">
                    <a:pos x="6" y="47"/>
                  </a:cxn>
                  <a:cxn ang="0">
                    <a:pos x="6" y="48"/>
                  </a:cxn>
                  <a:cxn ang="0">
                    <a:pos x="4" y="51"/>
                  </a:cxn>
                  <a:cxn ang="0">
                    <a:pos x="0" y="39"/>
                  </a:cxn>
                  <a:cxn ang="0">
                    <a:pos x="1" y="33"/>
                  </a:cxn>
                  <a:cxn ang="0">
                    <a:pos x="4" y="32"/>
                  </a:cxn>
                  <a:cxn ang="0">
                    <a:pos x="7" y="22"/>
                  </a:cxn>
                </a:cxnLst>
                <a:rect l="0" t="0" r="r" b="b"/>
                <a:pathLst>
                  <a:path w="22" h="51">
                    <a:moveTo>
                      <a:pt x="7" y="22"/>
                    </a:moveTo>
                    <a:lnTo>
                      <a:pt x="10" y="20"/>
                    </a:lnTo>
                    <a:lnTo>
                      <a:pt x="11" y="18"/>
                    </a:lnTo>
                    <a:lnTo>
                      <a:pt x="15" y="11"/>
                    </a:lnTo>
                    <a:lnTo>
                      <a:pt x="17" y="3"/>
                    </a:lnTo>
                    <a:lnTo>
                      <a:pt x="18" y="0"/>
                    </a:lnTo>
                    <a:lnTo>
                      <a:pt x="20" y="1"/>
                    </a:lnTo>
                    <a:lnTo>
                      <a:pt x="21" y="3"/>
                    </a:lnTo>
                    <a:lnTo>
                      <a:pt x="22" y="7"/>
                    </a:lnTo>
                    <a:lnTo>
                      <a:pt x="21" y="10"/>
                    </a:lnTo>
                    <a:lnTo>
                      <a:pt x="20" y="12"/>
                    </a:lnTo>
                    <a:lnTo>
                      <a:pt x="15" y="22"/>
                    </a:lnTo>
                    <a:lnTo>
                      <a:pt x="14" y="28"/>
                    </a:lnTo>
                    <a:lnTo>
                      <a:pt x="12" y="33"/>
                    </a:lnTo>
                    <a:lnTo>
                      <a:pt x="6" y="47"/>
                    </a:lnTo>
                    <a:lnTo>
                      <a:pt x="6" y="48"/>
                    </a:lnTo>
                    <a:lnTo>
                      <a:pt x="4" y="51"/>
                    </a:lnTo>
                    <a:lnTo>
                      <a:pt x="0" y="39"/>
                    </a:lnTo>
                    <a:lnTo>
                      <a:pt x="1" y="33"/>
                    </a:lnTo>
                    <a:lnTo>
                      <a:pt x="4" y="32"/>
                    </a:lnTo>
                    <a:lnTo>
                      <a:pt x="7" y="2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0" name="Freeform 1804">
                <a:extLst>
                  <a:ext uri="{FF2B5EF4-FFF2-40B4-BE49-F238E27FC236}">
                    <a16:creationId xmlns:a16="http://schemas.microsoft.com/office/drawing/2014/main" id="{D708943F-D125-A787-F7EB-BA6FDBF77EA1}"/>
                  </a:ext>
                </a:extLst>
              </p:cNvPr>
              <p:cNvSpPr>
                <a:spLocks/>
              </p:cNvSpPr>
              <p:nvPr/>
            </p:nvSpPr>
            <p:spPr bwMode="auto">
              <a:xfrm>
                <a:off x="4799013" y="3236913"/>
                <a:ext cx="31750" cy="26988"/>
              </a:xfrm>
              <a:custGeom>
                <a:avLst/>
                <a:gdLst/>
                <a:ahLst/>
                <a:cxnLst>
                  <a:cxn ang="0">
                    <a:pos x="14" y="17"/>
                  </a:cxn>
                  <a:cxn ang="0">
                    <a:pos x="19" y="16"/>
                  </a:cxn>
                  <a:cxn ang="0">
                    <a:pos x="20" y="13"/>
                  </a:cxn>
                  <a:cxn ang="0">
                    <a:pos x="20" y="12"/>
                  </a:cxn>
                  <a:cxn ang="0">
                    <a:pos x="17" y="10"/>
                  </a:cxn>
                  <a:cxn ang="0">
                    <a:pos x="14" y="8"/>
                  </a:cxn>
                  <a:cxn ang="0">
                    <a:pos x="10" y="7"/>
                  </a:cxn>
                  <a:cxn ang="0">
                    <a:pos x="4" y="2"/>
                  </a:cxn>
                  <a:cxn ang="0">
                    <a:pos x="4" y="1"/>
                  </a:cxn>
                  <a:cxn ang="0">
                    <a:pos x="2" y="0"/>
                  </a:cxn>
                  <a:cxn ang="0">
                    <a:pos x="1" y="0"/>
                  </a:cxn>
                  <a:cxn ang="0">
                    <a:pos x="0" y="1"/>
                  </a:cxn>
                  <a:cxn ang="0">
                    <a:pos x="11" y="16"/>
                  </a:cxn>
                  <a:cxn ang="0">
                    <a:pos x="14" y="17"/>
                  </a:cxn>
                </a:cxnLst>
                <a:rect l="0" t="0" r="r" b="b"/>
                <a:pathLst>
                  <a:path w="20" h="17">
                    <a:moveTo>
                      <a:pt x="14" y="17"/>
                    </a:moveTo>
                    <a:lnTo>
                      <a:pt x="19" y="16"/>
                    </a:lnTo>
                    <a:lnTo>
                      <a:pt x="20" y="13"/>
                    </a:lnTo>
                    <a:lnTo>
                      <a:pt x="20" y="12"/>
                    </a:lnTo>
                    <a:lnTo>
                      <a:pt x="17" y="10"/>
                    </a:lnTo>
                    <a:lnTo>
                      <a:pt x="14" y="8"/>
                    </a:lnTo>
                    <a:lnTo>
                      <a:pt x="10" y="7"/>
                    </a:lnTo>
                    <a:lnTo>
                      <a:pt x="4" y="2"/>
                    </a:lnTo>
                    <a:lnTo>
                      <a:pt x="4" y="1"/>
                    </a:lnTo>
                    <a:lnTo>
                      <a:pt x="2" y="0"/>
                    </a:lnTo>
                    <a:lnTo>
                      <a:pt x="1" y="0"/>
                    </a:lnTo>
                    <a:lnTo>
                      <a:pt x="0" y="1"/>
                    </a:lnTo>
                    <a:lnTo>
                      <a:pt x="11" y="16"/>
                    </a:lnTo>
                    <a:lnTo>
                      <a:pt x="14" y="1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1" name="Freeform 1805">
                <a:extLst>
                  <a:ext uri="{FF2B5EF4-FFF2-40B4-BE49-F238E27FC236}">
                    <a16:creationId xmlns:a16="http://schemas.microsoft.com/office/drawing/2014/main" id="{D7DCE417-FD5B-15B2-82E4-C252C0056B0F}"/>
                  </a:ext>
                </a:extLst>
              </p:cNvPr>
              <p:cNvSpPr>
                <a:spLocks/>
              </p:cNvSpPr>
              <p:nvPr/>
            </p:nvSpPr>
            <p:spPr bwMode="auto">
              <a:xfrm>
                <a:off x="4799013" y="3236913"/>
                <a:ext cx="31750" cy="26988"/>
              </a:xfrm>
              <a:custGeom>
                <a:avLst/>
                <a:gdLst/>
                <a:ahLst/>
                <a:cxnLst>
                  <a:cxn ang="0">
                    <a:pos x="14" y="17"/>
                  </a:cxn>
                  <a:cxn ang="0">
                    <a:pos x="19" y="16"/>
                  </a:cxn>
                  <a:cxn ang="0">
                    <a:pos x="20" y="13"/>
                  </a:cxn>
                  <a:cxn ang="0">
                    <a:pos x="20" y="12"/>
                  </a:cxn>
                  <a:cxn ang="0">
                    <a:pos x="17" y="10"/>
                  </a:cxn>
                  <a:cxn ang="0">
                    <a:pos x="14" y="8"/>
                  </a:cxn>
                  <a:cxn ang="0">
                    <a:pos x="10" y="7"/>
                  </a:cxn>
                  <a:cxn ang="0">
                    <a:pos x="4" y="2"/>
                  </a:cxn>
                  <a:cxn ang="0">
                    <a:pos x="4" y="1"/>
                  </a:cxn>
                  <a:cxn ang="0">
                    <a:pos x="2" y="0"/>
                  </a:cxn>
                  <a:cxn ang="0">
                    <a:pos x="1" y="0"/>
                  </a:cxn>
                  <a:cxn ang="0">
                    <a:pos x="0" y="1"/>
                  </a:cxn>
                  <a:cxn ang="0">
                    <a:pos x="11" y="16"/>
                  </a:cxn>
                  <a:cxn ang="0">
                    <a:pos x="14" y="17"/>
                  </a:cxn>
                </a:cxnLst>
                <a:rect l="0" t="0" r="r" b="b"/>
                <a:pathLst>
                  <a:path w="20" h="17">
                    <a:moveTo>
                      <a:pt x="14" y="17"/>
                    </a:moveTo>
                    <a:lnTo>
                      <a:pt x="19" y="16"/>
                    </a:lnTo>
                    <a:lnTo>
                      <a:pt x="20" y="13"/>
                    </a:lnTo>
                    <a:lnTo>
                      <a:pt x="20" y="12"/>
                    </a:lnTo>
                    <a:lnTo>
                      <a:pt x="17" y="10"/>
                    </a:lnTo>
                    <a:lnTo>
                      <a:pt x="14" y="8"/>
                    </a:lnTo>
                    <a:lnTo>
                      <a:pt x="10" y="7"/>
                    </a:lnTo>
                    <a:lnTo>
                      <a:pt x="4" y="2"/>
                    </a:lnTo>
                    <a:lnTo>
                      <a:pt x="4" y="1"/>
                    </a:lnTo>
                    <a:lnTo>
                      <a:pt x="2" y="0"/>
                    </a:lnTo>
                    <a:lnTo>
                      <a:pt x="1" y="0"/>
                    </a:lnTo>
                    <a:lnTo>
                      <a:pt x="0" y="1"/>
                    </a:lnTo>
                    <a:lnTo>
                      <a:pt x="11" y="16"/>
                    </a:lnTo>
                    <a:lnTo>
                      <a:pt x="14"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2" name="Freeform 1806">
                <a:extLst>
                  <a:ext uri="{FF2B5EF4-FFF2-40B4-BE49-F238E27FC236}">
                    <a16:creationId xmlns:a16="http://schemas.microsoft.com/office/drawing/2014/main" id="{B8F4AAD3-AD7C-92AB-926D-A2034BCFCFBE}"/>
                  </a:ext>
                </a:extLst>
              </p:cNvPr>
              <p:cNvSpPr>
                <a:spLocks/>
              </p:cNvSpPr>
              <p:nvPr/>
            </p:nvSpPr>
            <p:spPr bwMode="auto">
              <a:xfrm>
                <a:off x="4799013" y="3236913"/>
                <a:ext cx="31750" cy="26988"/>
              </a:xfrm>
              <a:custGeom>
                <a:avLst/>
                <a:gdLst/>
                <a:ahLst/>
                <a:cxnLst>
                  <a:cxn ang="0">
                    <a:pos x="14" y="17"/>
                  </a:cxn>
                  <a:cxn ang="0">
                    <a:pos x="19" y="16"/>
                  </a:cxn>
                  <a:cxn ang="0">
                    <a:pos x="20" y="13"/>
                  </a:cxn>
                  <a:cxn ang="0">
                    <a:pos x="20" y="12"/>
                  </a:cxn>
                  <a:cxn ang="0">
                    <a:pos x="17" y="10"/>
                  </a:cxn>
                  <a:cxn ang="0">
                    <a:pos x="14" y="8"/>
                  </a:cxn>
                  <a:cxn ang="0">
                    <a:pos x="10" y="7"/>
                  </a:cxn>
                  <a:cxn ang="0">
                    <a:pos x="4" y="2"/>
                  </a:cxn>
                  <a:cxn ang="0">
                    <a:pos x="4" y="1"/>
                  </a:cxn>
                  <a:cxn ang="0">
                    <a:pos x="2" y="0"/>
                  </a:cxn>
                  <a:cxn ang="0">
                    <a:pos x="1" y="0"/>
                  </a:cxn>
                  <a:cxn ang="0">
                    <a:pos x="0" y="1"/>
                  </a:cxn>
                  <a:cxn ang="0">
                    <a:pos x="11" y="16"/>
                  </a:cxn>
                  <a:cxn ang="0">
                    <a:pos x="14" y="17"/>
                  </a:cxn>
                </a:cxnLst>
                <a:rect l="0" t="0" r="r" b="b"/>
                <a:pathLst>
                  <a:path w="20" h="17">
                    <a:moveTo>
                      <a:pt x="14" y="17"/>
                    </a:moveTo>
                    <a:lnTo>
                      <a:pt x="19" y="16"/>
                    </a:lnTo>
                    <a:lnTo>
                      <a:pt x="20" y="13"/>
                    </a:lnTo>
                    <a:lnTo>
                      <a:pt x="20" y="12"/>
                    </a:lnTo>
                    <a:lnTo>
                      <a:pt x="17" y="10"/>
                    </a:lnTo>
                    <a:lnTo>
                      <a:pt x="14" y="8"/>
                    </a:lnTo>
                    <a:lnTo>
                      <a:pt x="10" y="7"/>
                    </a:lnTo>
                    <a:lnTo>
                      <a:pt x="4" y="2"/>
                    </a:lnTo>
                    <a:lnTo>
                      <a:pt x="4" y="1"/>
                    </a:lnTo>
                    <a:lnTo>
                      <a:pt x="2" y="0"/>
                    </a:lnTo>
                    <a:lnTo>
                      <a:pt x="1" y="0"/>
                    </a:lnTo>
                    <a:lnTo>
                      <a:pt x="0" y="1"/>
                    </a:lnTo>
                    <a:lnTo>
                      <a:pt x="11" y="16"/>
                    </a:lnTo>
                    <a:lnTo>
                      <a:pt x="14" y="1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3" name="Freeform 1807">
                <a:extLst>
                  <a:ext uri="{FF2B5EF4-FFF2-40B4-BE49-F238E27FC236}">
                    <a16:creationId xmlns:a16="http://schemas.microsoft.com/office/drawing/2014/main" id="{0A295121-1F68-05CA-40D2-E10CE47FA8B7}"/>
                  </a:ext>
                </a:extLst>
              </p:cNvPr>
              <p:cNvSpPr>
                <a:spLocks/>
              </p:cNvSpPr>
              <p:nvPr/>
            </p:nvSpPr>
            <p:spPr bwMode="auto">
              <a:xfrm>
                <a:off x="4799013" y="3236913"/>
                <a:ext cx="31750" cy="26988"/>
              </a:xfrm>
              <a:custGeom>
                <a:avLst/>
                <a:gdLst/>
                <a:ahLst/>
                <a:cxnLst>
                  <a:cxn ang="0">
                    <a:pos x="14" y="17"/>
                  </a:cxn>
                  <a:cxn ang="0">
                    <a:pos x="19" y="16"/>
                  </a:cxn>
                  <a:cxn ang="0">
                    <a:pos x="20" y="13"/>
                  </a:cxn>
                  <a:cxn ang="0">
                    <a:pos x="20" y="12"/>
                  </a:cxn>
                  <a:cxn ang="0">
                    <a:pos x="17" y="10"/>
                  </a:cxn>
                  <a:cxn ang="0">
                    <a:pos x="14" y="8"/>
                  </a:cxn>
                  <a:cxn ang="0">
                    <a:pos x="10" y="7"/>
                  </a:cxn>
                  <a:cxn ang="0">
                    <a:pos x="4" y="2"/>
                  </a:cxn>
                  <a:cxn ang="0">
                    <a:pos x="4" y="1"/>
                  </a:cxn>
                  <a:cxn ang="0">
                    <a:pos x="2" y="0"/>
                  </a:cxn>
                  <a:cxn ang="0">
                    <a:pos x="1" y="0"/>
                  </a:cxn>
                  <a:cxn ang="0">
                    <a:pos x="0" y="1"/>
                  </a:cxn>
                  <a:cxn ang="0">
                    <a:pos x="11" y="16"/>
                  </a:cxn>
                  <a:cxn ang="0">
                    <a:pos x="14" y="17"/>
                  </a:cxn>
                </a:cxnLst>
                <a:rect l="0" t="0" r="r" b="b"/>
                <a:pathLst>
                  <a:path w="20" h="17">
                    <a:moveTo>
                      <a:pt x="14" y="17"/>
                    </a:moveTo>
                    <a:lnTo>
                      <a:pt x="19" y="16"/>
                    </a:lnTo>
                    <a:lnTo>
                      <a:pt x="20" y="13"/>
                    </a:lnTo>
                    <a:lnTo>
                      <a:pt x="20" y="12"/>
                    </a:lnTo>
                    <a:lnTo>
                      <a:pt x="17" y="10"/>
                    </a:lnTo>
                    <a:lnTo>
                      <a:pt x="14" y="8"/>
                    </a:lnTo>
                    <a:lnTo>
                      <a:pt x="10" y="7"/>
                    </a:lnTo>
                    <a:lnTo>
                      <a:pt x="4" y="2"/>
                    </a:lnTo>
                    <a:lnTo>
                      <a:pt x="4" y="1"/>
                    </a:lnTo>
                    <a:lnTo>
                      <a:pt x="2" y="0"/>
                    </a:lnTo>
                    <a:lnTo>
                      <a:pt x="1" y="0"/>
                    </a:lnTo>
                    <a:lnTo>
                      <a:pt x="0" y="1"/>
                    </a:lnTo>
                    <a:lnTo>
                      <a:pt x="11" y="16"/>
                    </a:lnTo>
                    <a:lnTo>
                      <a:pt x="14"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4" name="Freeform 1808">
                <a:extLst>
                  <a:ext uri="{FF2B5EF4-FFF2-40B4-BE49-F238E27FC236}">
                    <a16:creationId xmlns:a16="http://schemas.microsoft.com/office/drawing/2014/main" id="{28FD9B8A-72B6-DCF8-8F99-F53CE65D414A}"/>
                  </a:ext>
                </a:extLst>
              </p:cNvPr>
              <p:cNvSpPr>
                <a:spLocks/>
              </p:cNvSpPr>
              <p:nvPr/>
            </p:nvSpPr>
            <p:spPr bwMode="auto">
              <a:xfrm>
                <a:off x="4733925" y="3213100"/>
                <a:ext cx="42863" cy="39688"/>
              </a:xfrm>
              <a:custGeom>
                <a:avLst/>
                <a:gdLst/>
                <a:ahLst/>
                <a:cxnLst>
                  <a:cxn ang="0">
                    <a:pos x="24" y="10"/>
                  </a:cxn>
                  <a:cxn ang="0">
                    <a:pos x="9" y="0"/>
                  </a:cxn>
                  <a:cxn ang="0">
                    <a:pos x="5" y="0"/>
                  </a:cxn>
                  <a:cxn ang="0">
                    <a:pos x="2" y="0"/>
                  </a:cxn>
                  <a:cxn ang="0">
                    <a:pos x="1" y="1"/>
                  </a:cxn>
                  <a:cxn ang="0">
                    <a:pos x="0" y="5"/>
                  </a:cxn>
                  <a:cxn ang="0">
                    <a:pos x="2" y="6"/>
                  </a:cxn>
                  <a:cxn ang="0">
                    <a:pos x="9" y="6"/>
                  </a:cxn>
                  <a:cxn ang="0">
                    <a:pos x="10" y="7"/>
                  </a:cxn>
                  <a:cxn ang="0">
                    <a:pos x="11" y="14"/>
                  </a:cxn>
                  <a:cxn ang="0">
                    <a:pos x="12" y="16"/>
                  </a:cxn>
                  <a:cxn ang="0">
                    <a:pos x="14" y="20"/>
                  </a:cxn>
                  <a:cxn ang="0">
                    <a:pos x="15" y="20"/>
                  </a:cxn>
                  <a:cxn ang="0">
                    <a:pos x="21" y="25"/>
                  </a:cxn>
                  <a:cxn ang="0">
                    <a:pos x="22" y="25"/>
                  </a:cxn>
                  <a:cxn ang="0">
                    <a:pos x="25" y="23"/>
                  </a:cxn>
                  <a:cxn ang="0">
                    <a:pos x="26" y="15"/>
                  </a:cxn>
                  <a:cxn ang="0">
                    <a:pos x="27" y="12"/>
                  </a:cxn>
                  <a:cxn ang="0">
                    <a:pos x="24" y="10"/>
                  </a:cxn>
                </a:cxnLst>
                <a:rect l="0" t="0" r="r" b="b"/>
                <a:pathLst>
                  <a:path w="27" h="25">
                    <a:moveTo>
                      <a:pt x="24" y="10"/>
                    </a:moveTo>
                    <a:lnTo>
                      <a:pt x="9" y="0"/>
                    </a:lnTo>
                    <a:lnTo>
                      <a:pt x="5" y="0"/>
                    </a:lnTo>
                    <a:lnTo>
                      <a:pt x="2" y="0"/>
                    </a:lnTo>
                    <a:lnTo>
                      <a:pt x="1" y="1"/>
                    </a:lnTo>
                    <a:lnTo>
                      <a:pt x="0" y="5"/>
                    </a:lnTo>
                    <a:lnTo>
                      <a:pt x="2" y="6"/>
                    </a:lnTo>
                    <a:lnTo>
                      <a:pt x="9" y="6"/>
                    </a:lnTo>
                    <a:lnTo>
                      <a:pt x="10" y="7"/>
                    </a:lnTo>
                    <a:lnTo>
                      <a:pt x="11" y="14"/>
                    </a:lnTo>
                    <a:lnTo>
                      <a:pt x="12" y="16"/>
                    </a:lnTo>
                    <a:lnTo>
                      <a:pt x="14" y="20"/>
                    </a:lnTo>
                    <a:lnTo>
                      <a:pt x="15" y="20"/>
                    </a:lnTo>
                    <a:lnTo>
                      <a:pt x="21" y="25"/>
                    </a:lnTo>
                    <a:lnTo>
                      <a:pt x="22" y="25"/>
                    </a:lnTo>
                    <a:lnTo>
                      <a:pt x="25" y="23"/>
                    </a:lnTo>
                    <a:lnTo>
                      <a:pt x="26" y="15"/>
                    </a:lnTo>
                    <a:lnTo>
                      <a:pt x="27" y="12"/>
                    </a:lnTo>
                    <a:lnTo>
                      <a:pt x="24"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5" name="Freeform 1809">
                <a:extLst>
                  <a:ext uri="{FF2B5EF4-FFF2-40B4-BE49-F238E27FC236}">
                    <a16:creationId xmlns:a16="http://schemas.microsoft.com/office/drawing/2014/main" id="{A567C49C-F0CF-AC25-65ED-1897038EDFF9}"/>
                  </a:ext>
                </a:extLst>
              </p:cNvPr>
              <p:cNvSpPr>
                <a:spLocks/>
              </p:cNvSpPr>
              <p:nvPr/>
            </p:nvSpPr>
            <p:spPr bwMode="auto">
              <a:xfrm>
                <a:off x="4733925" y="3213100"/>
                <a:ext cx="42863" cy="39688"/>
              </a:xfrm>
              <a:custGeom>
                <a:avLst/>
                <a:gdLst/>
                <a:ahLst/>
                <a:cxnLst>
                  <a:cxn ang="0">
                    <a:pos x="24" y="10"/>
                  </a:cxn>
                  <a:cxn ang="0">
                    <a:pos x="9" y="0"/>
                  </a:cxn>
                  <a:cxn ang="0">
                    <a:pos x="5" y="0"/>
                  </a:cxn>
                  <a:cxn ang="0">
                    <a:pos x="2" y="0"/>
                  </a:cxn>
                  <a:cxn ang="0">
                    <a:pos x="1" y="1"/>
                  </a:cxn>
                  <a:cxn ang="0">
                    <a:pos x="0" y="5"/>
                  </a:cxn>
                  <a:cxn ang="0">
                    <a:pos x="2" y="6"/>
                  </a:cxn>
                  <a:cxn ang="0">
                    <a:pos x="9" y="6"/>
                  </a:cxn>
                  <a:cxn ang="0">
                    <a:pos x="10" y="7"/>
                  </a:cxn>
                  <a:cxn ang="0">
                    <a:pos x="11" y="14"/>
                  </a:cxn>
                  <a:cxn ang="0">
                    <a:pos x="12" y="16"/>
                  </a:cxn>
                  <a:cxn ang="0">
                    <a:pos x="14" y="20"/>
                  </a:cxn>
                  <a:cxn ang="0">
                    <a:pos x="15" y="20"/>
                  </a:cxn>
                  <a:cxn ang="0">
                    <a:pos x="21" y="25"/>
                  </a:cxn>
                  <a:cxn ang="0">
                    <a:pos x="22" y="25"/>
                  </a:cxn>
                  <a:cxn ang="0">
                    <a:pos x="25" y="23"/>
                  </a:cxn>
                  <a:cxn ang="0">
                    <a:pos x="26" y="15"/>
                  </a:cxn>
                  <a:cxn ang="0">
                    <a:pos x="27" y="12"/>
                  </a:cxn>
                  <a:cxn ang="0">
                    <a:pos x="24" y="10"/>
                  </a:cxn>
                </a:cxnLst>
                <a:rect l="0" t="0" r="r" b="b"/>
                <a:pathLst>
                  <a:path w="27" h="25">
                    <a:moveTo>
                      <a:pt x="24" y="10"/>
                    </a:moveTo>
                    <a:lnTo>
                      <a:pt x="9" y="0"/>
                    </a:lnTo>
                    <a:lnTo>
                      <a:pt x="5" y="0"/>
                    </a:lnTo>
                    <a:lnTo>
                      <a:pt x="2" y="0"/>
                    </a:lnTo>
                    <a:lnTo>
                      <a:pt x="1" y="1"/>
                    </a:lnTo>
                    <a:lnTo>
                      <a:pt x="0" y="5"/>
                    </a:lnTo>
                    <a:lnTo>
                      <a:pt x="2" y="6"/>
                    </a:lnTo>
                    <a:lnTo>
                      <a:pt x="9" y="6"/>
                    </a:lnTo>
                    <a:lnTo>
                      <a:pt x="10" y="7"/>
                    </a:lnTo>
                    <a:lnTo>
                      <a:pt x="11" y="14"/>
                    </a:lnTo>
                    <a:lnTo>
                      <a:pt x="12" y="16"/>
                    </a:lnTo>
                    <a:lnTo>
                      <a:pt x="14" y="20"/>
                    </a:lnTo>
                    <a:lnTo>
                      <a:pt x="15" y="20"/>
                    </a:lnTo>
                    <a:lnTo>
                      <a:pt x="21" y="25"/>
                    </a:lnTo>
                    <a:lnTo>
                      <a:pt x="22" y="25"/>
                    </a:lnTo>
                    <a:lnTo>
                      <a:pt x="25" y="23"/>
                    </a:lnTo>
                    <a:lnTo>
                      <a:pt x="26" y="15"/>
                    </a:lnTo>
                    <a:lnTo>
                      <a:pt x="27" y="12"/>
                    </a:lnTo>
                    <a:lnTo>
                      <a:pt x="24"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6" name="Freeform 1810">
                <a:extLst>
                  <a:ext uri="{FF2B5EF4-FFF2-40B4-BE49-F238E27FC236}">
                    <a16:creationId xmlns:a16="http://schemas.microsoft.com/office/drawing/2014/main" id="{9D35E21F-A37D-ED3C-0B07-FE5B7661EFF9}"/>
                  </a:ext>
                </a:extLst>
              </p:cNvPr>
              <p:cNvSpPr>
                <a:spLocks/>
              </p:cNvSpPr>
              <p:nvPr/>
            </p:nvSpPr>
            <p:spPr bwMode="auto">
              <a:xfrm>
                <a:off x="4733925" y="3213100"/>
                <a:ext cx="42863" cy="39688"/>
              </a:xfrm>
              <a:custGeom>
                <a:avLst/>
                <a:gdLst/>
                <a:ahLst/>
                <a:cxnLst>
                  <a:cxn ang="0">
                    <a:pos x="24" y="10"/>
                  </a:cxn>
                  <a:cxn ang="0">
                    <a:pos x="9" y="0"/>
                  </a:cxn>
                  <a:cxn ang="0">
                    <a:pos x="5" y="0"/>
                  </a:cxn>
                  <a:cxn ang="0">
                    <a:pos x="2" y="0"/>
                  </a:cxn>
                  <a:cxn ang="0">
                    <a:pos x="1" y="1"/>
                  </a:cxn>
                  <a:cxn ang="0">
                    <a:pos x="0" y="5"/>
                  </a:cxn>
                  <a:cxn ang="0">
                    <a:pos x="2" y="6"/>
                  </a:cxn>
                  <a:cxn ang="0">
                    <a:pos x="9" y="6"/>
                  </a:cxn>
                  <a:cxn ang="0">
                    <a:pos x="10" y="7"/>
                  </a:cxn>
                  <a:cxn ang="0">
                    <a:pos x="11" y="14"/>
                  </a:cxn>
                  <a:cxn ang="0">
                    <a:pos x="12" y="16"/>
                  </a:cxn>
                  <a:cxn ang="0">
                    <a:pos x="14" y="20"/>
                  </a:cxn>
                  <a:cxn ang="0">
                    <a:pos x="15" y="20"/>
                  </a:cxn>
                  <a:cxn ang="0">
                    <a:pos x="21" y="25"/>
                  </a:cxn>
                  <a:cxn ang="0">
                    <a:pos x="22" y="25"/>
                  </a:cxn>
                  <a:cxn ang="0">
                    <a:pos x="25" y="23"/>
                  </a:cxn>
                  <a:cxn ang="0">
                    <a:pos x="26" y="15"/>
                  </a:cxn>
                  <a:cxn ang="0">
                    <a:pos x="27" y="12"/>
                  </a:cxn>
                  <a:cxn ang="0">
                    <a:pos x="24" y="10"/>
                  </a:cxn>
                </a:cxnLst>
                <a:rect l="0" t="0" r="r" b="b"/>
                <a:pathLst>
                  <a:path w="27" h="25">
                    <a:moveTo>
                      <a:pt x="24" y="10"/>
                    </a:moveTo>
                    <a:lnTo>
                      <a:pt x="9" y="0"/>
                    </a:lnTo>
                    <a:lnTo>
                      <a:pt x="5" y="0"/>
                    </a:lnTo>
                    <a:lnTo>
                      <a:pt x="2" y="0"/>
                    </a:lnTo>
                    <a:lnTo>
                      <a:pt x="1" y="1"/>
                    </a:lnTo>
                    <a:lnTo>
                      <a:pt x="0" y="5"/>
                    </a:lnTo>
                    <a:lnTo>
                      <a:pt x="2" y="6"/>
                    </a:lnTo>
                    <a:lnTo>
                      <a:pt x="9" y="6"/>
                    </a:lnTo>
                    <a:lnTo>
                      <a:pt x="10" y="7"/>
                    </a:lnTo>
                    <a:lnTo>
                      <a:pt x="11" y="14"/>
                    </a:lnTo>
                    <a:lnTo>
                      <a:pt x="12" y="16"/>
                    </a:lnTo>
                    <a:lnTo>
                      <a:pt x="14" y="20"/>
                    </a:lnTo>
                    <a:lnTo>
                      <a:pt x="15" y="20"/>
                    </a:lnTo>
                    <a:lnTo>
                      <a:pt x="21" y="25"/>
                    </a:lnTo>
                    <a:lnTo>
                      <a:pt x="22" y="25"/>
                    </a:lnTo>
                    <a:lnTo>
                      <a:pt x="25" y="23"/>
                    </a:lnTo>
                    <a:lnTo>
                      <a:pt x="26" y="15"/>
                    </a:lnTo>
                    <a:lnTo>
                      <a:pt x="27" y="12"/>
                    </a:lnTo>
                    <a:lnTo>
                      <a:pt x="24" y="1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7" name="Freeform 1811">
                <a:extLst>
                  <a:ext uri="{FF2B5EF4-FFF2-40B4-BE49-F238E27FC236}">
                    <a16:creationId xmlns:a16="http://schemas.microsoft.com/office/drawing/2014/main" id="{C3ED8FD8-0247-1725-08D8-14E34497A54D}"/>
                  </a:ext>
                </a:extLst>
              </p:cNvPr>
              <p:cNvSpPr>
                <a:spLocks/>
              </p:cNvSpPr>
              <p:nvPr/>
            </p:nvSpPr>
            <p:spPr bwMode="auto">
              <a:xfrm>
                <a:off x="4733925" y="3213100"/>
                <a:ext cx="42863" cy="39688"/>
              </a:xfrm>
              <a:custGeom>
                <a:avLst/>
                <a:gdLst/>
                <a:ahLst/>
                <a:cxnLst>
                  <a:cxn ang="0">
                    <a:pos x="24" y="10"/>
                  </a:cxn>
                  <a:cxn ang="0">
                    <a:pos x="9" y="0"/>
                  </a:cxn>
                  <a:cxn ang="0">
                    <a:pos x="5" y="0"/>
                  </a:cxn>
                  <a:cxn ang="0">
                    <a:pos x="2" y="0"/>
                  </a:cxn>
                  <a:cxn ang="0">
                    <a:pos x="1" y="1"/>
                  </a:cxn>
                  <a:cxn ang="0">
                    <a:pos x="0" y="5"/>
                  </a:cxn>
                  <a:cxn ang="0">
                    <a:pos x="2" y="6"/>
                  </a:cxn>
                  <a:cxn ang="0">
                    <a:pos x="9" y="6"/>
                  </a:cxn>
                  <a:cxn ang="0">
                    <a:pos x="10" y="7"/>
                  </a:cxn>
                  <a:cxn ang="0">
                    <a:pos x="11" y="14"/>
                  </a:cxn>
                  <a:cxn ang="0">
                    <a:pos x="12" y="16"/>
                  </a:cxn>
                  <a:cxn ang="0">
                    <a:pos x="14" y="20"/>
                  </a:cxn>
                  <a:cxn ang="0">
                    <a:pos x="15" y="20"/>
                  </a:cxn>
                  <a:cxn ang="0">
                    <a:pos x="21" y="25"/>
                  </a:cxn>
                  <a:cxn ang="0">
                    <a:pos x="22" y="25"/>
                  </a:cxn>
                  <a:cxn ang="0">
                    <a:pos x="25" y="23"/>
                  </a:cxn>
                  <a:cxn ang="0">
                    <a:pos x="26" y="15"/>
                  </a:cxn>
                  <a:cxn ang="0">
                    <a:pos x="27" y="12"/>
                  </a:cxn>
                  <a:cxn ang="0">
                    <a:pos x="24" y="10"/>
                  </a:cxn>
                </a:cxnLst>
                <a:rect l="0" t="0" r="r" b="b"/>
                <a:pathLst>
                  <a:path w="27" h="25">
                    <a:moveTo>
                      <a:pt x="24" y="10"/>
                    </a:moveTo>
                    <a:lnTo>
                      <a:pt x="9" y="0"/>
                    </a:lnTo>
                    <a:lnTo>
                      <a:pt x="5" y="0"/>
                    </a:lnTo>
                    <a:lnTo>
                      <a:pt x="2" y="0"/>
                    </a:lnTo>
                    <a:lnTo>
                      <a:pt x="1" y="1"/>
                    </a:lnTo>
                    <a:lnTo>
                      <a:pt x="0" y="5"/>
                    </a:lnTo>
                    <a:lnTo>
                      <a:pt x="2" y="6"/>
                    </a:lnTo>
                    <a:lnTo>
                      <a:pt x="9" y="6"/>
                    </a:lnTo>
                    <a:lnTo>
                      <a:pt x="10" y="7"/>
                    </a:lnTo>
                    <a:lnTo>
                      <a:pt x="11" y="14"/>
                    </a:lnTo>
                    <a:lnTo>
                      <a:pt x="12" y="16"/>
                    </a:lnTo>
                    <a:lnTo>
                      <a:pt x="14" y="20"/>
                    </a:lnTo>
                    <a:lnTo>
                      <a:pt x="15" y="20"/>
                    </a:lnTo>
                    <a:lnTo>
                      <a:pt x="21" y="25"/>
                    </a:lnTo>
                    <a:lnTo>
                      <a:pt x="22" y="25"/>
                    </a:lnTo>
                    <a:lnTo>
                      <a:pt x="25" y="23"/>
                    </a:lnTo>
                    <a:lnTo>
                      <a:pt x="26" y="15"/>
                    </a:lnTo>
                    <a:lnTo>
                      <a:pt x="27" y="12"/>
                    </a:lnTo>
                    <a:lnTo>
                      <a:pt x="24" y="1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8" name="Freeform 1812">
                <a:extLst>
                  <a:ext uri="{FF2B5EF4-FFF2-40B4-BE49-F238E27FC236}">
                    <a16:creationId xmlns:a16="http://schemas.microsoft.com/office/drawing/2014/main" id="{2A874DBE-713F-53C6-3F1B-592CDDA1EFB6}"/>
                  </a:ext>
                </a:extLst>
              </p:cNvPr>
              <p:cNvSpPr>
                <a:spLocks/>
              </p:cNvSpPr>
              <p:nvPr/>
            </p:nvSpPr>
            <p:spPr bwMode="auto">
              <a:xfrm>
                <a:off x="4619625" y="2843213"/>
                <a:ext cx="39688" cy="52388"/>
              </a:xfrm>
              <a:custGeom>
                <a:avLst/>
                <a:gdLst/>
                <a:ahLst/>
                <a:cxnLst>
                  <a:cxn ang="0">
                    <a:pos x="23" y="0"/>
                  </a:cxn>
                  <a:cxn ang="0">
                    <a:pos x="21" y="4"/>
                  </a:cxn>
                  <a:cxn ang="0">
                    <a:pos x="18" y="4"/>
                  </a:cxn>
                  <a:cxn ang="0">
                    <a:pos x="17" y="8"/>
                  </a:cxn>
                  <a:cxn ang="0">
                    <a:pos x="7" y="12"/>
                  </a:cxn>
                  <a:cxn ang="0">
                    <a:pos x="5" y="15"/>
                  </a:cxn>
                  <a:cxn ang="0">
                    <a:pos x="6" y="15"/>
                  </a:cxn>
                  <a:cxn ang="0">
                    <a:pos x="7" y="17"/>
                  </a:cxn>
                  <a:cxn ang="0">
                    <a:pos x="5" y="19"/>
                  </a:cxn>
                  <a:cxn ang="0">
                    <a:pos x="0" y="25"/>
                  </a:cxn>
                  <a:cxn ang="0">
                    <a:pos x="7" y="29"/>
                  </a:cxn>
                  <a:cxn ang="0">
                    <a:pos x="4" y="30"/>
                  </a:cxn>
                  <a:cxn ang="0">
                    <a:pos x="5" y="33"/>
                  </a:cxn>
                  <a:cxn ang="0">
                    <a:pos x="11" y="33"/>
                  </a:cxn>
                  <a:cxn ang="0">
                    <a:pos x="10" y="30"/>
                  </a:cxn>
                  <a:cxn ang="0">
                    <a:pos x="23" y="19"/>
                  </a:cxn>
                  <a:cxn ang="0">
                    <a:pos x="20" y="13"/>
                  </a:cxn>
                  <a:cxn ang="0">
                    <a:pos x="20" y="10"/>
                  </a:cxn>
                  <a:cxn ang="0">
                    <a:pos x="21" y="8"/>
                  </a:cxn>
                  <a:cxn ang="0">
                    <a:pos x="23" y="9"/>
                  </a:cxn>
                  <a:cxn ang="0">
                    <a:pos x="23" y="10"/>
                  </a:cxn>
                  <a:cxn ang="0">
                    <a:pos x="25" y="8"/>
                  </a:cxn>
                  <a:cxn ang="0">
                    <a:pos x="23" y="3"/>
                  </a:cxn>
                  <a:cxn ang="0">
                    <a:pos x="25" y="0"/>
                  </a:cxn>
                  <a:cxn ang="0">
                    <a:pos x="23" y="0"/>
                  </a:cxn>
                </a:cxnLst>
                <a:rect l="0" t="0" r="r" b="b"/>
                <a:pathLst>
                  <a:path w="25" h="33">
                    <a:moveTo>
                      <a:pt x="23" y="0"/>
                    </a:moveTo>
                    <a:lnTo>
                      <a:pt x="21" y="4"/>
                    </a:lnTo>
                    <a:lnTo>
                      <a:pt x="18" y="4"/>
                    </a:lnTo>
                    <a:lnTo>
                      <a:pt x="17" y="8"/>
                    </a:lnTo>
                    <a:lnTo>
                      <a:pt x="7" y="12"/>
                    </a:lnTo>
                    <a:lnTo>
                      <a:pt x="5" y="15"/>
                    </a:lnTo>
                    <a:lnTo>
                      <a:pt x="6" y="15"/>
                    </a:lnTo>
                    <a:lnTo>
                      <a:pt x="7" y="17"/>
                    </a:lnTo>
                    <a:lnTo>
                      <a:pt x="5" y="19"/>
                    </a:lnTo>
                    <a:lnTo>
                      <a:pt x="0" y="25"/>
                    </a:lnTo>
                    <a:lnTo>
                      <a:pt x="7" y="29"/>
                    </a:lnTo>
                    <a:lnTo>
                      <a:pt x="4" y="30"/>
                    </a:lnTo>
                    <a:lnTo>
                      <a:pt x="5" y="33"/>
                    </a:lnTo>
                    <a:lnTo>
                      <a:pt x="11" y="33"/>
                    </a:lnTo>
                    <a:lnTo>
                      <a:pt x="10" y="30"/>
                    </a:lnTo>
                    <a:lnTo>
                      <a:pt x="23" y="19"/>
                    </a:lnTo>
                    <a:lnTo>
                      <a:pt x="20" y="13"/>
                    </a:lnTo>
                    <a:lnTo>
                      <a:pt x="20" y="10"/>
                    </a:lnTo>
                    <a:lnTo>
                      <a:pt x="21" y="8"/>
                    </a:lnTo>
                    <a:lnTo>
                      <a:pt x="23" y="9"/>
                    </a:lnTo>
                    <a:lnTo>
                      <a:pt x="23" y="10"/>
                    </a:lnTo>
                    <a:lnTo>
                      <a:pt x="25" y="8"/>
                    </a:lnTo>
                    <a:lnTo>
                      <a:pt x="23" y="3"/>
                    </a:lnTo>
                    <a:lnTo>
                      <a:pt x="25" y="0"/>
                    </a:lnTo>
                    <a:lnTo>
                      <a:pt x="23"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59" name="Freeform 1813">
                <a:extLst>
                  <a:ext uri="{FF2B5EF4-FFF2-40B4-BE49-F238E27FC236}">
                    <a16:creationId xmlns:a16="http://schemas.microsoft.com/office/drawing/2014/main" id="{22592621-B4AE-90D7-2B70-10B6C059B000}"/>
                  </a:ext>
                </a:extLst>
              </p:cNvPr>
              <p:cNvSpPr>
                <a:spLocks/>
              </p:cNvSpPr>
              <p:nvPr/>
            </p:nvSpPr>
            <p:spPr bwMode="auto">
              <a:xfrm>
                <a:off x="4619625" y="2843213"/>
                <a:ext cx="39688" cy="52388"/>
              </a:xfrm>
              <a:custGeom>
                <a:avLst/>
                <a:gdLst/>
                <a:ahLst/>
                <a:cxnLst>
                  <a:cxn ang="0">
                    <a:pos x="23" y="0"/>
                  </a:cxn>
                  <a:cxn ang="0">
                    <a:pos x="21" y="4"/>
                  </a:cxn>
                  <a:cxn ang="0">
                    <a:pos x="18" y="4"/>
                  </a:cxn>
                  <a:cxn ang="0">
                    <a:pos x="17" y="8"/>
                  </a:cxn>
                  <a:cxn ang="0">
                    <a:pos x="7" y="12"/>
                  </a:cxn>
                  <a:cxn ang="0">
                    <a:pos x="5" y="15"/>
                  </a:cxn>
                  <a:cxn ang="0">
                    <a:pos x="6" y="15"/>
                  </a:cxn>
                  <a:cxn ang="0">
                    <a:pos x="7" y="17"/>
                  </a:cxn>
                  <a:cxn ang="0">
                    <a:pos x="5" y="19"/>
                  </a:cxn>
                  <a:cxn ang="0">
                    <a:pos x="0" y="25"/>
                  </a:cxn>
                  <a:cxn ang="0">
                    <a:pos x="7" y="29"/>
                  </a:cxn>
                  <a:cxn ang="0">
                    <a:pos x="4" y="30"/>
                  </a:cxn>
                  <a:cxn ang="0">
                    <a:pos x="5" y="33"/>
                  </a:cxn>
                  <a:cxn ang="0">
                    <a:pos x="11" y="33"/>
                  </a:cxn>
                  <a:cxn ang="0">
                    <a:pos x="10" y="30"/>
                  </a:cxn>
                  <a:cxn ang="0">
                    <a:pos x="23" y="19"/>
                  </a:cxn>
                  <a:cxn ang="0">
                    <a:pos x="20" y="13"/>
                  </a:cxn>
                  <a:cxn ang="0">
                    <a:pos x="20" y="10"/>
                  </a:cxn>
                  <a:cxn ang="0">
                    <a:pos x="21" y="8"/>
                  </a:cxn>
                  <a:cxn ang="0">
                    <a:pos x="23" y="9"/>
                  </a:cxn>
                  <a:cxn ang="0">
                    <a:pos x="23" y="10"/>
                  </a:cxn>
                  <a:cxn ang="0">
                    <a:pos x="25" y="8"/>
                  </a:cxn>
                  <a:cxn ang="0">
                    <a:pos x="23" y="3"/>
                  </a:cxn>
                  <a:cxn ang="0">
                    <a:pos x="25" y="0"/>
                  </a:cxn>
                  <a:cxn ang="0">
                    <a:pos x="23" y="0"/>
                  </a:cxn>
                </a:cxnLst>
                <a:rect l="0" t="0" r="r" b="b"/>
                <a:pathLst>
                  <a:path w="25" h="33">
                    <a:moveTo>
                      <a:pt x="23" y="0"/>
                    </a:moveTo>
                    <a:lnTo>
                      <a:pt x="21" y="4"/>
                    </a:lnTo>
                    <a:lnTo>
                      <a:pt x="18" y="4"/>
                    </a:lnTo>
                    <a:lnTo>
                      <a:pt x="17" y="8"/>
                    </a:lnTo>
                    <a:lnTo>
                      <a:pt x="7" y="12"/>
                    </a:lnTo>
                    <a:lnTo>
                      <a:pt x="5" y="15"/>
                    </a:lnTo>
                    <a:lnTo>
                      <a:pt x="6" y="15"/>
                    </a:lnTo>
                    <a:lnTo>
                      <a:pt x="7" y="17"/>
                    </a:lnTo>
                    <a:lnTo>
                      <a:pt x="5" y="19"/>
                    </a:lnTo>
                    <a:lnTo>
                      <a:pt x="0" y="25"/>
                    </a:lnTo>
                    <a:lnTo>
                      <a:pt x="7" y="29"/>
                    </a:lnTo>
                    <a:lnTo>
                      <a:pt x="4" y="30"/>
                    </a:lnTo>
                    <a:lnTo>
                      <a:pt x="5" y="33"/>
                    </a:lnTo>
                    <a:lnTo>
                      <a:pt x="11" y="33"/>
                    </a:lnTo>
                    <a:lnTo>
                      <a:pt x="10" y="30"/>
                    </a:lnTo>
                    <a:lnTo>
                      <a:pt x="23" y="19"/>
                    </a:lnTo>
                    <a:lnTo>
                      <a:pt x="20" y="13"/>
                    </a:lnTo>
                    <a:lnTo>
                      <a:pt x="20" y="10"/>
                    </a:lnTo>
                    <a:lnTo>
                      <a:pt x="21" y="8"/>
                    </a:lnTo>
                    <a:lnTo>
                      <a:pt x="23" y="9"/>
                    </a:lnTo>
                    <a:lnTo>
                      <a:pt x="23" y="10"/>
                    </a:lnTo>
                    <a:lnTo>
                      <a:pt x="25" y="8"/>
                    </a:lnTo>
                    <a:lnTo>
                      <a:pt x="23" y="3"/>
                    </a:lnTo>
                    <a:lnTo>
                      <a:pt x="25" y="0"/>
                    </a:lnTo>
                    <a:lnTo>
                      <a:pt x="23"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0" name="Freeform 1815">
                <a:extLst>
                  <a:ext uri="{FF2B5EF4-FFF2-40B4-BE49-F238E27FC236}">
                    <a16:creationId xmlns:a16="http://schemas.microsoft.com/office/drawing/2014/main" id="{550853AE-E616-6386-C6F0-5FB4C6D8AF40}"/>
                  </a:ext>
                </a:extLst>
              </p:cNvPr>
              <p:cNvSpPr>
                <a:spLocks/>
              </p:cNvSpPr>
              <p:nvPr/>
            </p:nvSpPr>
            <p:spPr bwMode="auto">
              <a:xfrm>
                <a:off x="4619625" y="2843213"/>
                <a:ext cx="39688" cy="52388"/>
              </a:xfrm>
              <a:custGeom>
                <a:avLst/>
                <a:gdLst/>
                <a:ahLst/>
                <a:cxnLst>
                  <a:cxn ang="0">
                    <a:pos x="23" y="0"/>
                  </a:cxn>
                  <a:cxn ang="0">
                    <a:pos x="21" y="4"/>
                  </a:cxn>
                  <a:cxn ang="0">
                    <a:pos x="18" y="4"/>
                  </a:cxn>
                  <a:cxn ang="0">
                    <a:pos x="17" y="8"/>
                  </a:cxn>
                  <a:cxn ang="0">
                    <a:pos x="7" y="12"/>
                  </a:cxn>
                  <a:cxn ang="0">
                    <a:pos x="5" y="15"/>
                  </a:cxn>
                  <a:cxn ang="0">
                    <a:pos x="6" y="15"/>
                  </a:cxn>
                  <a:cxn ang="0">
                    <a:pos x="7" y="17"/>
                  </a:cxn>
                  <a:cxn ang="0">
                    <a:pos x="5" y="19"/>
                  </a:cxn>
                  <a:cxn ang="0">
                    <a:pos x="0" y="25"/>
                  </a:cxn>
                  <a:cxn ang="0">
                    <a:pos x="7" y="29"/>
                  </a:cxn>
                  <a:cxn ang="0">
                    <a:pos x="4" y="30"/>
                  </a:cxn>
                  <a:cxn ang="0">
                    <a:pos x="5" y="33"/>
                  </a:cxn>
                  <a:cxn ang="0">
                    <a:pos x="11" y="33"/>
                  </a:cxn>
                  <a:cxn ang="0">
                    <a:pos x="10" y="30"/>
                  </a:cxn>
                  <a:cxn ang="0">
                    <a:pos x="23" y="19"/>
                  </a:cxn>
                  <a:cxn ang="0">
                    <a:pos x="20" y="13"/>
                  </a:cxn>
                  <a:cxn ang="0">
                    <a:pos x="20" y="10"/>
                  </a:cxn>
                  <a:cxn ang="0">
                    <a:pos x="21" y="8"/>
                  </a:cxn>
                  <a:cxn ang="0">
                    <a:pos x="23" y="9"/>
                  </a:cxn>
                  <a:cxn ang="0">
                    <a:pos x="23" y="10"/>
                  </a:cxn>
                  <a:cxn ang="0">
                    <a:pos x="25" y="8"/>
                  </a:cxn>
                  <a:cxn ang="0">
                    <a:pos x="23" y="3"/>
                  </a:cxn>
                  <a:cxn ang="0">
                    <a:pos x="25" y="0"/>
                  </a:cxn>
                  <a:cxn ang="0">
                    <a:pos x="23" y="0"/>
                  </a:cxn>
                </a:cxnLst>
                <a:rect l="0" t="0" r="r" b="b"/>
                <a:pathLst>
                  <a:path w="25" h="33">
                    <a:moveTo>
                      <a:pt x="23" y="0"/>
                    </a:moveTo>
                    <a:lnTo>
                      <a:pt x="21" y="4"/>
                    </a:lnTo>
                    <a:lnTo>
                      <a:pt x="18" y="4"/>
                    </a:lnTo>
                    <a:lnTo>
                      <a:pt x="17" y="8"/>
                    </a:lnTo>
                    <a:lnTo>
                      <a:pt x="7" y="12"/>
                    </a:lnTo>
                    <a:lnTo>
                      <a:pt x="5" y="15"/>
                    </a:lnTo>
                    <a:lnTo>
                      <a:pt x="6" y="15"/>
                    </a:lnTo>
                    <a:lnTo>
                      <a:pt x="7" y="17"/>
                    </a:lnTo>
                    <a:lnTo>
                      <a:pt x="5" y="19"/>
                    </a:lnTo>
                    <a:lnTo>
                      <a:pt x="0" y="25"/>
                    </a:lnTo>
                    <a:lnTo>
                      <a:pt x="7" y="29"/>
                    </a:lnTo>
                    <a:lnTo>
                      <a:pt x="4" y="30"/>
                    </a:lnTo>
                    <a:lnTo>
                      <a:pt x="5" y="33"/>
                    </a:lnTo>
                    <a:lnTo>
                      <a:pt x="11" y="33"/>
                    </a:lnTo>
                    <a:lnTo>
                      <a:pt x="10" y="30"/>
                    </a:lnTo>
                    <a:lnTo>
                      <a:pt x="23" y="19"/>
                    </a:lnTo>
                    <a:lnTo>
                      <a:pt x="20" y="13"/>
                    </a:lnTo>
                    <a:lnTo>
                      <a:pt x="20" y="10"/>
                    </a:lnTo>
                    <a:lnTo>
                      <a:pt x="21" y="8"/>
                    </a:lnTo>
                    <a:lnTo>
                      <a:pt x="23" y="9"/>
                    </a:lnTo>
                    <a:lnTo>
                      <a:pt x="23" y="10"/>
                    </a:lnTo>
                    <a:lnTo>
                      <a:pt x="25" y="8"/>
                    </a:lnTo>
                    <a:lnTo>
                      <a:pt x="23" y="3"/>
                    </a:lnTo>
                    <a:lnTo>
                      <a:pt x="25" y="0"/>
                    </a:lnTo>
                    <a:lnTo>
                      <a:pt x="23"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1" name="Freeform 1816">
                <a:extLst>
                  <a:ext uri="{FF2B5EF4-FFF2-40B4-BE49-F238E27FC236}">
                    <a16:creationId xmlns:a16="http://schemas.microsoft.com/office/drawing/2014/main" id="{91AB614C-F51F-A041-192E-9E2B8A20CD62}"/>
                  </a:ext>
                </a:extLst>
              </p:cNvPr>
              <p:cNvSpPr>
                <a:spLocks/>
              </p:cNvSpPr>
              <p:nvPr/>
            </p:nvSpPr>
            <p:spPr bwMode="auto">
              <a:xfrm>
                <a:off x="4619625" y="2843213"/>
                <a:ext cx="39688" cy="52388"/>
              </a:xfrm>
              <a:custGeom>
                <a:avLst/>
                <a:gdLst/>
                <a:ahLst/>
                <a:cxnLst>
                  <a:cxn ang="0">
                    <a:pos x="23" y="0"/>
                  </a:cxn>
                  <a:cxn ang="0">
                    <a:pos x="21" y="4"/>
                  </a:cxn>
                  <a:cxn ang="0">
                    <a:pos x="18" y="4"/>
                  </a:cxn>
                  <a:cxn ang="0">
                    <a:pos x="17" y="8"/>
                  </a:cxn>
                  <a:cxn ang="0">
                    <a:pos x="7" y="12"/>
                  </a:cxn>
                  <a:cxn ang="0">
                    <a:pos x="5" y="15"/>
                  </a:cxn>
                  <a:cxn ang="0">
                    <a:pos x="6" y="15"/>
                  </a:cxn>
                  <a:cxn ang="0">
                    <a:pos x="7" y="17"/>
                  </a:cxn>
                  <a:cxn ang="0">
                    <a:pos x="5" y="19"/>
                  </a:cxn>
                  <a:cxn ang="0">
                    <a:pos x="0" y="25"/>
                  </a:cxn>
                  <a:cxn ang="0">
                    <a:pos x="7" y="29"/>
                  </a:cxn>
                  <a:cxn ang="0">
                    <a:pos x="4" y="30"/>
                  </a:cxn>
                  <a:cxn ang="0">
                    <a:pos x="5" y="33"/>
                  </a:cxn>
                  <a:cxn ang="0">
                    <a:pos x="11" y="33"/>
                  </a:cxn>
                  <a:cxn ang="0">
                    <a:pos x="10" y="30"/>
                  </a:cxn>
                  <a:cxn ang="0">
                    <a:pos x="23" y="19"/>
                  </a:cxn>
                  <a:cxn ang="0">
                    <a:pos x="20" y="13"/>
                  </a:cxn>
                  <a:cxn ang="0">
                    <a:pos x="20" y="10"/>
                  </a:cxn>
                  <a:cxn ang="0">
                    <a:pos x="21" y="8"/>
                  </a:cxn>
                  <a:cxn ang="0">
                    <a:pos x="23" y="9"/>
                  </a:cxn>
                  <a:cxn ang="0">
                    <a:pos x="23" y="10"/>
                  </a:cxn>
                  <a:cxn ang="0">
                    <a:pos x="25" y="8"/>
                  </a:cxn>
                  <a:cxn ang="0">
                    <a:pos x="23" y="3"/>
                  </a:cxn>
                  <a:cxn ang="0">
                    <a:pos x="25" y="0"/>
                  </a:cxn>
                  <a:cxn ang="0">
                    <a:pos x="23" y="0"/>
                  </a:cxn>
                </a:cxnLst>
                <a:rect l="0" t="0" r="r" b="b"/>
                <a:pathLst>
                  <a:path w="25" h="33">
                    <a:moveTo>
                      <a:pt x="23" y="0"/>
                    </a:moveTo>
                    <a:lnTo>
                      <a:pt x="21" y="4"/>
                    </a:lnTo>
                    <a:lnTo>
                      <a:pt x="18" y="4"/>
                    </a:lnTo>
                    <a:lnTo>
                      <a:pt x="17" y="8"/>
                    </a:lnTo>
                    <a:lnTo>
                      <a:pt x="7" y="12"/>
                    </a:lnTo>
                    <a:lnTo>
                      <a:pt x="5" y="15"/>
                    </a:lnTo>
                    <a:lnTo>
                      <a:pt x="6" y="15"/>
                    </a:lnTo>
                    <a:lnTo>
                      <a:pt x="7" y="17"/>
                    </a:lnTo>
                    <a:lnTo>
                      <a:pt x="5" y="19"/>
                    </a:lnTo>
                    <a:lnTo>
                      <a:pt x="0" y="25"/>
                    </a:lnTo>
                    <a:lnTo>
                      <a:pt x="7" y="29"/>
                    </a:lnTo>
                    <a:lnTo>
                      <a:pt x="4" y="30"/>
                    </a:lnTo>
                    <a:lnTo>
                      <a:pt x="5" y="33"/>
                    </a:lnTo>
                    <a:lnTo>
                      <a:pt x="11" y="33"/>
                    </a:lnTo>
                    <a:lnTo>
                      <a:pt x="10" y="30"/>
                    </a:lnTo>
                    <a:lnTo>
                      <a:pt x="23" y="19"/>
                    </a:lnTo>
                    <a:lnTo>
                      <a:pt x="20" y="13"/>
                    </a:lnTo>
                    <a:lnTo>
                      <a:pt x="20" y="10"/>
                    </a:lnTo>
                    <a:lnTo>
                      <a:pt x="21" y="8"/>
                    </a:lnTo>
                    <a:lnTo>
                      <a:pt x="23" y="9"/>
                    </a:lnTo>
                    <a:lnTo>
                      <a:pt x="23" y="10"/>
                    </a:lnTo>
                    <a:lnTo>
                      <a:pt x="25" y="8"/>
                    </a:lnTo>
                    <a:lnTo>
                      <a:pt x="23" y="3"/>
                    </a:lnTo>
                    <a:lnTo>
                      <a:pt x="25" y="0"/>
                    </a:lnTo>
                    <a:lnTo>
                      <a:pt x="23"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2" name="Freeform 1817">
                <a:extLst>
                  <a:ext uri="{FF2B5EF4-FFF2-40B4-BE49-F238E27FC236}">
                    <a16:creationId xmlns:a16="http://schemas.microsoft.com/office/drawing/2014/main" id="{4DE4CA0C-4EC7-A89A-20D2-CD0F92893BD6}"/>
                  </a:ext>
                </a:extLst>
              </p:cNvPr>
              <p:cNvSpPr>
                <a:spLocks/>
              </p:cNvSpPr>
              <p:nvPr/>
            </p:nvSpPr>
            <p:spPr bwMode="auto">
              <a:xfrm>
                <a:off x="5019675" y="3222625"/>
                <a:ext cx="33338" cy="25400"/>
              </a:xfrm>
              <a:custGeom>
                <a:avLst/>
                <a:gdLst/>
                <a:ahLst/>
                <a:cxnLst>
                  <a:cxn ang="0">
                    <a:pos x="2" y="16"/>
                  </a:cxn>
                  <a:cxn ang="0">
                    <a:pos x="5" y="13"/>
                  </a:cxn>
                  <a:cxn ang="0">
                    <a:pos x="6" y="11"/>
                  </a:cxn>
                  <a:cxn ang="0">
                    <a:pos x="10" y="10"/>
                  </a:cxn>
                  <a:cxn ang="0">
                    <a:pos x="14" y="10"/>
                  </a:cxn>
                  <a:cxn ang="0">
                    <a:pos x="21" y="10"/>
                  </a:cxn>
                  <a:cxn ang="0">
                    <a:pos x="20" y="5"/>
                  </a:cxn>
                  <a:cxn ang="0">
                    <a:pos x="4" y="1"/>
                  </a:cxn>
                  <a:cxn ang="0">
                    <a:pos x="4" y="0"/>
                  </a:cxn>
                  <a:cxn ang="0">
                    <a:pos x="3" y="0"/>
                  </a:cxn>
                  <a:cxn ang="0">
                    <a:pos x="2" y="0"/>
                  </a:cxn>
                  <a:cxn ang="0">
                    <a:pos x="0" y="1"/>
                  </a:cxn>
                  <a:cxn ang="0">
                    <a:pos x="0" y="3"/>
                  </a:cxn>
                  <a:cxn ang="0">
                    <a:pos x="2" y="3"/>
                  </a:cxn>
                  <a:cxn ang="0">
                    <a:pos x="3" y="4"/>
                  </a:cxn>
                  <a:cxn ang="0">
                    <a:pos x="5" y="8"/>
                  </a:cxn>
                  <a:cxn ang="0">
                    <a:pos x="5" y="10"/>
                  </a:cxn>
                  <a:cxn ang="0">
                    <a:pos x="3" y="10"/>
                  </a:cxn>
                  <a:cxn ang="0">
                    <a:pos x="0" y="11"/>
                  </a:cxn>
                  <a:cxn ang="0">
                    <a:pos x="0" y="15"/>
                  </a:cxn>
                  <a:cxn ang="0">
                    <a:pos x="2" y="16"/>
                  </a:cxn>
                </a:cxnLst>
                <a:rect l="0" t="0" r="r" b="b"/>
                <a:pathLst>
                  <a:path w="21" h="16">
                    <a:moveTo>
                      <a:pt x="2" y="16"/>
                    </a:moveTo>
                    <a:lnTo>
                      <a:pt x="5" y="13"/>
                    </a:lnTo>
                    <a:lnTo>
                      <a:pt x="6" y="11"/>
                    </a:lnTo>
                    <a:lnTo>
                      <a:pt x="10" y="10"/>
                    </a:lnTo>
                    <a:lnTo>
                      <a:pt x="14" y="10"/>
                    </a:lnTo>
                    <a:lnTo>
                      <a:pt x="21" y="10"/>
                    </a:lnTo>
                    <a:lnTo>
                      <a:pt x="20" y="5"/>
                    </a:lnTo>
                    <a:lnTo>
                      <a:pt x="4" y="1"/>
                    </a:lnTo>
                    <a:lnTo>
                      <a:pt x="4" y="0"/>
                    </a:lnTo>
                    <a:lnTo>
                      <a:pt x="3" y="0"/>
                    </a:lnTo>
                    <a:lnTo>
                      <a:pt x="2" y="0"/>
                    </a:lnTo>
                    <a:lnTo>
                      <a:pt x="0" y="1"/>
                    </a:lnTo>
                    <a:lnTo>
                      <a:pt x="0" y="3"/>
                    </a:lnTo>
                    <a:lnTo>
                      <a:pt x="2" y="3"/>
                    </a:lnTo>
                    <a:lnTo>
                      <a:pt x="3" y="4"/>
                    </a:lnTo>
                    <a:lnTo>
                      <a:pt x="5" y="8"/>
                    </a:lnTo>
                    <a:lnTo>
                      <a:pt x="5" y="10"/>
                    </a:lnTo>
                    <a:lnTo>
                      <a:pt x="3" y="10"/>
                    </a:lnTo>
                    <a:lnTo>
                      <a:pt x="0" y="11"/>
                    </a:lnTo>
                    <a:lnTo>
                      <a:pt x="0" y="15"/>
                    </a:lnTo>
                    <a:lnTo>
                      <a:pt x="2"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3" name="Freeform 1818">
                <a:extLst>
                  <a:ext uri="{FF2B5EF4-FFF2-40B4-BE49-F238E27FC236}">
                    <a16:creationId xmlns:a16="http://schemas.microsoft.com/office/drawing/2014/main" id="{8FBBA8A5-1B30-DE9D-673C-D330D8D8870B}"/>
                  </a:ext>
                </a:extLst>
              </p:cNvPr>
              <p:cNvSpPr>
                <a:spLocks/>
              </p:cNvSpPr>
              <p:nvPr/>
            </p:nvSpPr>
            <p:spPr bwMode="auto">
              <a:xfrm>
                <a:off x="5019675" y="3222625"/>
                <a:ext cx="33338" cy="25400"/>
              </a:xfrm>
              <a:custGeom>
                <a:avLst/>
                <a:gdLst/>
                <a:ahLst/>
                <a:cxnLst>
                  <a:cxn ang="0">
                    <a:pos x="2" y="16"/>
                  </a:cxn>
                  <a:cxn ang="0">
                    <a:pos x="5" y="13"/>
                  </a:cxn>
                  <a:cxn ang="0">
                    <a:pos x="6" y="11"/>
                  </a:cxn>
                  <a:cxn ang="0">
                    <a:pos x="10" y="10"/>
                  </a:cxn>
                  <a:cxn ang="0">
                    <a:pos x="14" y="10"/>
                  </a:cxn>
                  <a:cxn ang="0">
                    <a:pos x="21" y="10"/>
                  </a:cxn>
                  <a:cxn ang="0">
                    <a:pos x="20" y="5"/>
                  </a:cxn>
                  <a:cxn ang="0">
                    <a:pos x="4" y="1"/>
                  </a:cxn>
                  <a:cxn ang="0">
                    <a:pos x="4" y="0"/>
                  </a:cxn>
                  <a:cxn ang="0">
                    <a:pos x="3" y="0"/>
                  </a:cxn>
                  <a:cxn ang="0">
                    <a:pos x="2" y="0"/>
                  </a:cxn>
                  <a:cxn ang="0">
                    <a:pos x="0" y="1"/>
                  </a:cxn>
                  <a:cxn ang="0">
                    <a:pos x="0" y="3"/>
                  </a:cxn>
                  <a:cxn ang="0">
                    <a:pos x="2" y="3"/>
                  </a:cxn>
                  <a:cxn ang="0">
                    <a:pos x="3" y="4"/>
                  </a:cxn>
                  <a:cxn ang="0">
                    <a:pos x="5" y="8"/>
                  </a:cxn>
                  <a:cxn ang="0">
                    <a:pos x="5" y="10"/>
                  </a:cxn>
                  <a:cxn ang="0">
                    <a:pos x="3" y="10"/>
                  </a:cxn>
                  <a:cxn ang="0">
                    <a:pos x="0" y="11"/>
                  </a:cxn>
                  <a:cxn ang="0">
                    <a:pos x="0" y="15"/>
                  </a:cxn>
                  <a:cxn ang="0">
                    <a:pos x="2" y="16"/>
                  </a:cxn>
                </a:cxnLst>
                <a:rect l="0" t="0" r="r" b="b"/>
                <a:pathLst>
                  <a:path w="21" h="16">
                    <a:moveTo>
                      <a:pt x="2" y="16"/>
                    </a:moveTo>
                    <a:lnTo>
                      <a:pt x="5" y="13"/>
                    </a:lnTo>
                    <a:lnTo>
                      <a:pt x="6" y="11"/>
                    </a:lnTo>
                    <a:lnTo>
                      <a:pt x="10" y="10"/>
                    </a:lnTo>
                    <a:lnTo>
                      <a:pt x="14" y="10"/>
                    </a:lnTo>
                    <a:lnTo>
                      <a:pt x="21" y="10"/>
                    </a:lnTo>
                    <a:lnTo>
                      <a:pt x="20" y="5"/>
                    </a:lnTo>
                    <a:lnTo>
                      <a:pt x="4" y="1"/>
                    </a:lnTo>
                    <a:lnTo>
                      <a:pt x="4" y="0"/>
                    </a:lnTo>
                    <a:lnTo>
                      <a:pt x="3" y="0"/>
                    </a:lnTo>
                    <a:lnTo>
                      <a:pt x="2" y="0"/>
                    </a:lnTo>
                    <a:lnTo>
                      <a:pt x="0" y="1"/>
                    </a:lnTo>
                    <a:lnTo>
                      <a:pt x="0" y="3"/>
                    </a:lnTo>
                    <a:lnTo>
                      <a:pt x="2" y="3"/>
                    </a:lnTo>
                    <a:lnTo>
                      <a:pt x="3" y="4"/>
                    </a:lnTo>
                    <a:lnTo>
                      <a:pt x="5" y="8"/>
                    </a:lnTo>
                    <a:lnTo>
                      <a:pt x="5" y="10"/>
                    </a:lnTo>
                    <a:lnTo>
                      <a:pt x="3" y="10"/>
                    </a:lnTo>
                    <a:lnTo>
                      <a:pt x="0" y="11"/>
                    </a:lnTo>
                    <a:lnTo>
                      <a:pt x="0" y="15"/>
                    </a:lnTo>
                    <a:lnTo>
                      <a:pt x="2"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4" name="Freeform 1819">
                <a:extLst>
                  <a:ext uri="{FF2B5EF4-FFF2-40B4-BE49-F238E27FC236}">
                    <a16:creationId xmlns:a16="http://schemas.microsoft.com/office/drawing/2014/main" id="{7B231E64-90CC-D091-791F-25905B263EC2}"/>
                  </a:ext>
                </a:extLst>
              </p:cNvPr>
              <p:cNvSpPr>
                <a:spLocks/>
              </p:cNvSpPr>
              <p:nvPr/>
            </p:nvSpPr>
            <p:spPr bwMode="auto">
              <a:xfrm>
                <a:off x="5019675" y="3222625"/>
                <a:ext cx="33338" cy="25400"/>
              </a:xfrm>
              <a:custGeom>
                <a:avLst/>
                <a:gdLst/>
                <a:ahLst/>
                <a:cxnLst>
                  <a:cxn ang="0">
                    <a:pos x="2" y="16"/>
                  </a:cxn>
                  <a:cxn ang="0">
                    <a:pos x="5" y="13"/>
                  </a:cxn>
                  <a:cxn ang="0">
                    <a:pos x="6" y="11"/>
                  </a:cxn>
                  <a:cxn ang="0">
                    <a:pos x="10" y="10"/>
                  </a:cxn>
                  <a:cxn ang="0">
                    <a:pos x="14" y="10"/>
                  </a:cxn>
                  <a:cxn ang="0">
                    <a:pos x="21" y="10"/>
                  </a:cxn>
                  <a:cxn ang="0">
                    <a:pos x="20" y="5"/>
                  </a:cxn>
                  <a:cxn ang="0">
                    <a:pos x="4" y="1"/>
                  </a:cxn>
                  <a:cxn ang="0">
                    <a:pos x="4" y="0"/>
                  </a:cxn>
                  <a:cxn ang="0">
                    <a:pos x="3" y="0"/>
                  </a:cxn>
                  <a:cxn ang="0">
                    <a:pos x="2" y="0"/>
                  </a:cxn>
                  <a:cxn ang="0">
                    <a:pos x="0" y="1"/>
                  </a:cxn>
                  <a:cxn ang="0">
                    <a:pos x="0" y="3"/>
                  </a:cxn>
                  <a:cxn ang="0">
                    <a:pos x="2" y="3"/>
                  </a:cxn>
                  <a:cxn ang="0">
                    <a:pos x="3" y="4"/>
                  </a:cxn>
                  <a:cxn ang="0">
                    <a:pos x="5" y="8"/>
                  </a:cxn>
                  <a:cxn ang="0">
                    <a:pos x="5" y="10"/>
                  </a:cxn>
                  <a:cxn ang="0">
                    <a:pos x="3" y="10"/>
                  </a:cxn>
                  <a:cxn ang="0">
                    <a:pos x="0" y="11"/>
                  </a:cxn>
                  <a:cxn ang="0">
                    <a:pos x="0" y="15"/>
                  </a:cxn>
                  <a:cxn ang="0">
                    <a:pos x="2" y="16"/>
                  </a:cxn>
                </a:cxnLst>
                <a:rect l="0" t="0" r="r" b="b"/>
                <a:pathLst>
                  <a:path w="21" h="16">
                    <a:moveTo>
                      <a:pt x="2" y="16"/>
                    </a:moveTo>
                    <a:lnTo>
                      <a:pt x="5" y="13"/>
                    </a:lnTo>
                    <a:lnTo>
                      <a:pt x="6" y="11"/>
                    </a:lnTo>
                    <a:lnTo>
                      <a:pt x="10" y="10"/>
                    </a:lnTo>
                    <a:lnTo>
                      <a:pt x="14" y="10"/>
                    </a:lnTo>
                    <a:lnTo>
                      <a:pt x="21" y="10"/>
                    </a:lnTo>
                    <a:lnTo>
                      <a:pt x="20" y="5"/>
                    </a:lnTo>
                    <a:lnTo>
                      <a:pt x="4" y="1"/>
                    </a:lnTo>
                    <a:lnTo>
                      <a:pt x="4" y="0"/>
                    </a:lnTo>
                    <a:lnTo>
                      <a:pt x="3" y="0"/>
                    </a:lnTo>
                    <a:lnTo>
                      <a:pt x="2" y="0"/>
                    </a:lnTo>
                    <a:lnTo>
                      <a:pt x="0" y="1"/>
                    </a:lnTo>
                    <a:lnTo>
                      <a:pt x="0" y="3"/>
                    </a:lnTo>
                    <a:lnTo>
                      <a:pt x="2" y="3"/>
                    </a:lnTo>
                    <a:lnTo>
                      <a:pt x="3" y="4"/>
                    </a:lnTo>
                    <a:lnTo>
                      <a:pt x="5" y="8"/>
                    </a:lnTo>
                    <a:lnTo>
                      <a:pt x="5" y="10"/>
                    </a:lnTo>
                    <a:lnTo>
                      <a:pt x="3" y="10"/>
                    </a:lnTo>
                    <a:lnTo>
                      <a:pt x="0" y="11"/>
                    </a:lnTo>
                    <a:lnTo>
                      <a:pt x="0" y="15"/>
                    </a:lnTo>
                    <a:lnTo>
                      <a:pt x="2"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465" name="Freeform 1820">
                <a:extLst>
                  <a:ext uri="{FF2B5EF4-FFF2-40B4-BE49-F238E27FC236}">
                    <a16:creationId xmlns:a16="http://schemas.microsoft.com/office/drawing/2014/main" id="{45314CF0-413A-F242-AD86-83DA114C4365}"/>
                  </a:ext>
                </a:extLst>
              </p:cNvPr>
              <p:cNvSpPr>
                <a:spLocks/>
              </p:cNvSpPr>
              <p:nvPr/>
            </p:nvSpPr>
            <p:spPr bwMode="auto">
              <a:xfrm>
                <a:off x="5019675" y="3222625"/>
                <a:ext cx="33338" cy="25400"/>
              </a:xfrm>
              <a:custGeom>
                <a:avLst/>
                <a:gdLst/>
                <a:ahLst/>
                <a:cxnLst>
                  <a:cxn ang="0">
                    <a:pos x="2" y="16"/>
                  </a:cxn>
                  <a:cxn ang="0">
                    <a:pos x="5" y="13"/>
                  </a:cxn>
                  <a:cxn ang="0">
                    <a:pos x="6" y="11"/>
                  </a:cxn>
                  <a:cxn ang="0">
                    <a:pos x="10" y="10"/>
                  </a:cxn>
                  <a:cxn ang="0">
                    <a:pos x="14" y="10"/>
                  </a:cxn>
                  <a:cxn ang="0">
                    <a:pos x="21" y="10"/>
                  </a:cxn>
                  <a:cxn ang="0">
                    <a:pos x="20" y="5"/>
                  </a:cxn>
                  <a:cxn ang="0">
                    <a:pos x="4" y="1"/>
                  </a:cxn>
                  <a:cxn ang="0">
                    <a:pos x="4" y="0"/>
                  </a:cxn>
                  <a:cxn ang="0">
                    <a:pos x="3" y="0"/>
                  </a:cxn>
                  <a:cxn ang="0">
                    <a:pos x="2" y="0"/>
                  </a:cxn>
                  <a:cxn ang="0">
                    <a:pos x="0" y="1"/>
                  </a:cxn>
                  <a:cxn ang="0">
                    <a:pos x="0" y="3"/>
                  </a:cxn>
                  <a:cxn ang="0">
                    <a:pos x="2" y="3"/>
                  </a:cxn>
                  <a:cxn ang="0">
                    <a:pos x="3" y="4"/>
                  </a:cxn>
                  <a:cxn ang="0">
                    <a:pos x="5" y="8"/>
                  </a:cxn>
                  <a:cxn ang="0">
                    <a:pos x="5" y="10"/>
                  </a:cxn>
                  <a:cxn ang="0">
                    <a:pos x="3" y="10"/>
                  </a:cxn>
                  <a:cxn ang="0">
                    <a:pos x="0" y="11"/>
                  </a:cxn>
                  <a:cxn ang="0">
                    <a:pos x="0" y="15"/>
                  </a:cxn>
                  <a:cxn ang="0">
                    <a:pos x="2" y="16"/>
                  </a:cxn>
                </a:cxnLst>
                <a:rect l="0" t="0" r="r" b="b"/>
                <a:pathLst>
                  <a:path w="21" h="16">
                    <a:moveTo>
                      <a:pt x="2" y="16"/>
                    </a:moveTo>
                    <a:lnTo>
                      <a:pt x="5" y="13"/>
                    </a:lnTo>
                    <a:lnTo>
                      <a:pt x="6" y="11"/>
                    </a:lnTo>
                    <a:lnTo>
                      <a:pt x="10" y="10"/>
                    </a:lnTo>
                    <a:lnTo>
                      <a:pt x="14" y="10"/>
                    </a:lnTo>
                    <a:lnTo>
                      <a:pt x="21" y="10"/>
                    </a:lnTo>
                    <a:lnTo>
                      <a:pt x="20" y="5"/>
                    </a:lnTo>
                    <a:lnTo>
                      <a:pt x="4" y="1"/>
                    </a:lnTo>
                    <a:lnTo>
                      <a:pt x="4" y="0"/>
                    </a:lnTo>
                    <a:lnTo>
                      <a:pt x="3" y="0"/>
                    </a:lnTo>
                    <a:lnTo>
                      <a:pt x="2" y="0"/>
                    </a:lnTo>
                    <a:lnTo>
                      <a:pt x="0" y="1"/>
                    </a:lnTo>
                    <a:lnTo>
                      <a:pt x="0" y="3"/>
                    </a:lnTo>
                    <a:lnTo>
                      <a:pt x="2" y="3"/>
                    </a:lnTo>
                    <a:lnTo>
                      <a:pt x="3" y="4"/>
                    </a:lnTo>
                    <a:lnTo>
                      <a:pt x="5" y="8"/>
                    </a:lnTo>
                    <a:lnTo>
                      <a:pt x="5" y="10"/>
                    </a:lnTo>
                    <a:lnTo>
                      <a:pt x="3" y="10"/>
                    </a:lnTo>
                    <a:lnTo>
                      <a:pt x="0" y="11"/>
                    </a:lnTo>
                    <a:lnTo>
                      <a:pt x="0" y="15"/>
                    </a:lnTo>
                    <a:lnTo>
                      <a:pt x="2"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sp>
          <p:nvSpPr>
            <p:cNvPr id="1126" name="Freeform 1821">
              <a:extLst>
                <a:ext uri="{FF2B5EF4-FFF2-40B4-BE49-F238E27FC236}">
                  <a16:creationId xmlns:a16="http://schemas.microsoft.com/office/drawing/2014/main" id="{5D6B310B-F10F-7EAE-45C3-1DA62DC154DC}"/>
                </a:ext>
              </a:extLst>
            </p:cNvPr>
            <p:cNvSpPr>
              <a:spLocks/>
            </p:cNvSpPr>
            <p:nvPr/>
          </p:nvSpPr>
          <p:spPr bwMode="auto">
            <a:xfrm>
              <a:off x="3773384" y="4068381"/>
              <a:ext cx="668877" cy="351231"/>
            </a:xfrm>
            <a:custGeom>
              <a:avLst/>
              <a:gdLst/>
              <a:ahLst/>
              <a:cxnLst>
                <a:cxn ang="0">
                  <a:pos x="177" y="15"/>
                </a:cxn>
                <a:cxn ang="0">
                  <a:pos x="188" y="30"/>
                </a:cxn>
                <a:cxn ang="0">
                  <a:pos x="197" y="40"/>
                </a:cxn>
                <a:cxn ang="0">
                  <a:pos x="209" y="34"/>
                </a:cxn>
                <a:cxn ang="0">
                  <a:pos x="218" y="17"/>
                </a:cxn>
                <a:cxn ang="0">
                  <a:pos x="240" y="34"/>
                </a:cxn>
                <a:cxn ang="0">
                  <a:pos x="255" y="42"/>
                </a:cxn>
                <a:cxn ang="0">
                  <a:pos x="260" y="58"/>
                </a:cxn>
                <a:cxn ang="0">
                  <a:pos x="271" y="52"/>
                </a:cxn>
                <a:cxn ang="0">
                  <a:pos x="285" y="41"/>
                </a:cxn>
                <a:cxn ang="0">
                  <a:pos x="300" y="29"/>
                </a:cxn>
                <a:cxn ang="0">
                  <a:pos x="331" y="24"/>
                </a:cxn>
                <a:cxn ang="0">
                  <a:pos x="341" y="31"/>
                </a:cxn>
                <a:cxn ang="0">
                  <a:pos x="355" y="27"/>
                </a:cxn>
                <a:cxn ang="0">
                  <a:pos x="372" y="20"/>
                </a:cxn>
                <a:cxn ang="0">
                  <a:pos x="387" y="16"/>
                </a:cxn>
                <a:cxn ang="0">
                  <a:pos x="410" y="14"/>
                </a:cxn>
                <a:cxn ang="0">
                  <a:pos x="430" y="19"/>
                </a:cxn>
                <a:cxn ang="0">
                  <a:pos x="438" y="32"/>
                </a:cxn>
                <a:cxn ang="0">
                  <a:pos x="456" y="41"/>
                </a:cxn>
                <a:cxn ang="0">
                  <a:pos x="470" y="46"/>
                </a:cxn>
                <a:cxn ang="0">
                  <a:pos x="465" y="73"/>
                </a:cxn>
                <a:cxn ang="0">
                  <a:pos x="465" y="98"/>
                </a:cxn>
                <a:cxn ang="0">
                  <a:pos x="453" y="131"/>
                </a:cxn>
                <a:cxn ang="0">
                  <a:pos x="442" y="138"/>
                </a:cxn>
                <a:cxn ang="0">
                  <a:pos x="429" y="147"/>
                </a:cxn>
                <a:cxn ang="0">
                  <a:pos x="413" y="134"/>
                </a:cxn>
                <a:cxn ang="0">
                  <a:pos x="404" y="128"/>
                </a:cxn>
                <a:cxn ang="0">
                  <a:pos x="393" y="123"/>
                </a:cxn>
                <a:cxn ang="0">
                  <a:pos x="374" y="134"/>
                </a:cxn>
                <a:cxn ang="0">
                  <a:pos x="369" y="129"/>
                </a:cxn>
                <a:cxn ang="0">
                  <a:pos x="346" y="123"/>
                </a:cxn>
                <a:cxn ang="0">
                  <a:pos x="322" y="136"/>
                </a:cxn>
                <a:cxn ang="0">
                  <a:pos x="315" y="160"/>
                </a:cxn>
                <a:cxn ang="0">
                  <a:pos x="305" y="169"/>
                </a:cxn>
                <a:cxn ang="0">
                  <a:pos x="287" y="185"/>
                </a:cxn>
                <a:cxn ang="0">
                  <a:pos x="267" y="187"/>
                </a:cxn>
                <a:cxn ang="0">
                  <a:pos x="262" y="180"/>
                </a:cxn>
                <a:cxn ang="0">
                  <a:pos x="239" y="199"/>
                </a:cxn>
                <a:cxn ang="0">
                  <a:pos x="214" y="201"/>
                </a:cxn>
                <a:cxn ang="0">
                  <a:pos x="190" y="210"/>
                </a:cxn>
                <a:cxn ang="0">
                  <a:pos x="194" y="234"/>
                </a:cxn>
                <a:cxn ang="0">
                  <a:pos x="187" y="235"/>
                </a:cxn>
                <a:cxn ang="0">
                  <a:pos x="159" y="245"/>
                </a:cxn>
                <a:cxn ang="0">
                  <a:pos x="116" y="251"/>
                </a:cxn>
                <a:cxn ang="0">
                  <a:pos x="82" y="236"/>
                </a:cxn>
                <a:cxn ang="0">
                  <a:pos x="69" y="221"/>
                </a:cxn>
                <a:cxn ang="0">
                  <a:pos x="46" y="206"/>
                </a:cxn>
                <a:cxn ang="0">
                  <a:pos x="30" y="184"/>
                </a:cxn>
                <a:cxn ang="0">
                  <a:pos x="26" y="167"/>
                </a:cxn>
                <a:cxn ang="0">
                  <a:pos x="27" y="129"/>
                </a:cxn>
                <a:cxn ang="0">
                  <a:pos x="34" y="97"/>
                </a:cxn>
                <a:cxn ang="0">
                  <a:pos x="97" y="81"/>
                </a:cxn>
                <a:cxn ang="0">
                  <a:pos x="136" y="26"/>
                </a:cxn>
              </a:cxnLst>
              <a:rect l="0" t="0" r="r" b="b"/>
              <a:pathLst>
                <a:path w="478" h="251">
                  <a:moveTo>
                    <a:pt x="156" y="9"/>
                  </a:moveTo>
                  <a:lnTo>
                    <a:pt x="158" y="0"/>
                  </a:lnTo>
                  <a:lnTo>
                    <a:pt x="163" y="3"/>
                  </a:lnTo>
                  <a:lnTo>
                    <a:pt x="167" y="5"/>
                  </a:lnTo>
                  <a:lnTo>
                    <a:pt x="177" y="15"/>
                  </a:lnTo>
                  <a:lnTo>
                    <a:pt x="179" y="17"/>
                  </a:lnTo>
                  <a:lnTo>
                    <a:pt x="180" y="20"/>
                  </a:lnTo>
                  <a:lnTo>
                    <a:pt x="180" y="22"/>
                  </a:lnTo>
                  <a:lnTo>
                    <a:pt x="188" y="26"/>
                  </a:lnTo>
                  <a:lnTo>
                    <a:pt x="188" y="30"/>
                  </a:lnTo>
                  <a:lnTo>
                    <a:pt x="188" y="31"/>
                  </a:lnTo>
                  <a:lnTo>
                    <a:pt x="189" y="37"/>
                  </a:lnTo>
                  <a:lnTo>
                    <a:pt x="192" y="41"/>
                  </a:lnTo>
                  <a:lnTo>
                    <a:pt x="195" y="42"/>
                  </a:lnTo>
                  <a:lnTo>
                    <a:pt x="197" y="40"/>
                  </a:lnTo>
                  <a:lnTo>
                    <a:pt x="204" y="40"/>
                  </a:lnTo>
                  <a:lnTo>
                    <a:pt x="205" y="40"/>
                  </a:lnTo>
                  <a:lnTo>
                    <a:pt x="208" y="37"/>
                  </a:lnTo>
                  <a:lnTo>
                    <a:pt x="208" y="36"/>
                  </a:lnTo>
                  <a:lnTo>
                    <a:pt x="209" y="34"/>
                  </a:lnTo>
                  <a:lnTo>
                    <a:pt x="209" y="32"/>
                  </a:lnTo>
                  <a:lnTo>
                    <a:pt x="210" y="27"/>
                  </a:lnTo>
                  <a:lnTo>
                    <a:pt x="212" y="26"/>
                  </a:lnTo>
                  <a:lnTo>
                    <a:pt x="218" y="21"/>
                  </a:lnTo>
                  <a:lnTo>
                    <a:pt x="218" y="17"/>
                  </a:lnTo>
                  <a:lnTo>
                    <a:pt x="228" y="11"/>
                  </a:lnTo>
                  <a:lnTo>
                    <a:pt x="234" y="20"/>
                  </a:lnTo>
                  <a:lnTo>
                    <a:pt x="235" y="22"/>
                  </a:lnTo>
                  <a:lnTo>
                    <a:pt x="238" y="29"/>
                  </a:lnTo>
                  <a:lnTo>
                    <a:pt x="240" y="34"/>
                  </a:lnTo>
                  <a:lnTo>
                    <a:pt x="243" y="35"/>
                  </a:lnTo>
                  <a:lnTo>
                    <a:pt x="249" y="36"/>
                  </a:lnTo>
                  <a:lnTo>
                    <a:pt x="251" y="37"/>
                  </a:lnTo>
                  <a:lnTo>
                    <a:pt x="254" y="39"/>
                  </a:lnTo>
                  <a:lnTo>
                    <a:pt x="255" y="42"/>
                  </a:lnTo>
                  <a:lnTo>
                    <a:pt x="256" y="46"/>
                  </a:lnTo>
                  <a:lnTo>
                    <a:pt x="258" y="55"/>
                  </a:lnTo>
                  <a:lnTo>
                    <a:pt x="259" y="57"/>
                  </a:lnTo>
                  <a:lnTo>
                    <a:pt x="259" y="58"/>
                  </a:lnTo>
                  <a:lnTo>
                    <a:pt x="260" y="58"/>
                  </a:lnTo>
                  <a:lnTo>
                    <a:pt x="262" y="58"/>
                  </a:lnTo>
                  <a:lnTo>
                    <a:pt x="266" y="56"/>
                  </a:lnTo>
                  <a:lnTo>
                    <a:pt x="267" y="54"/>
                  </a:lnTo>
                  <a:lnTo>
                    <a:pt x="270" y="52"/>
                  </a:lnTo>
                  <a:lnTo>
                    <a:pt x="271" y="52"/>
                  </a:lnTo>
                  <a:lnTo>
                    <a:pt x="279" y="55"/>
                  </a:lnTo>
                  <a:lnTo>
                    <a:pt x="281" y="54"/>
                  </a:lnTo>
                  <a:lnTo>
                    <a:pt x="284" y="52"/>
                  </a:lnTo>
                  <a:lnTo>
                    <a:pt x="284" y="44"/>
                  </a:lnTo>
                  <a:lnTo>
                    <a:pt x="285" y="41"/>
                  </a:lnTo>
                  <a:lnTo>
                    <a:pt x="289" y="39"/>
                  </a:lnTo>
                  <a:lnTo>
                    <a:pt x="290" y="37"/>
                  </a:lnTo>
                  <a:lnTo>
                    <a:pt x="292" y="36"/>
                  </a:lnTo>
                  <a:lnTo>
                    <a:pt x="297" y="35"/>
                  </a:lnTo>
                  <a:lnTo>
                    <a:pt x="300" y="29"/>
                  </a:lnTo>
                  <a:lnTo>
                    <a:pt x="305" y="26"/>
                  </a:lnTo>
                  <a:lnTo>
                    <a:pt x="317" y="27"/>
                  </a:lnTo>
                  <a:lnTo>
                    <a:pt x="321" y="26"/>
                  </a:lnTo>
                  <a:lnTo>
                    <a:pt x="325" y="24"/>
                  </a:lnTo>
                  <a:lnTo>
                    <a:pt x="331" y="24"/>
                  </a:lnTo>
                  <a:lnTo>
                    <a:pt x="333" y="24"/>
                  </a:lnTo>
                  <a:lnTo>
                    <a:pt x="335" y="24"/>
                  </a:lnTo>
                  <a:lnTo>
                    <a:pt x="336" y="25"/>
                  </a:lnTo>
                  <a:lnTo>
                    <a:pt x="337" y="27"/>
                  </a:lnTo>
                  <a:lnTo>
                    <a:pt x="341" y="31"/>
                  </a:lnTo>
                  <a:lnTo>
                    <a:pt x="346" y="32"/>
                  </a:lnTo>
                  <a:lnTo>
                    <a:pt x="351" y="34"/>
                  </a:lnTo>
                  <a:lnTo>
                    <a:pt x="352" y="32"/>
                  </a:lnTo>
                  <a:lnTo>
                    <a:pt x="353" y="31"/>
                  </a:lnTo>
                  <a:lnTo>
                    <a:pt x="355" y="27"/>
                  </a:lnTo>
                  <a:lnTo>
                    <a:pt x="358" y="25"/>
                  </a:lnTo>
                  <a:lnTo>
                    <a:pt x="357" y="21"/>
                  </a:lnTo>
                  <a:lnTo>
                    <a:pt x="357" y="20"/>
                  </a:lnTo>
                  <a:lnTo>
                    <a:pt x="371" y="20"/>
                  </a:lnTo>
                  <a:lnTo>
                    <a:pt x="372" y="20"/>
                  </a:lnTo>
                  <a:lnTo>
                    <a:pt x="371" y="19"/>
                  </a:lnTo>
                  <a:lnTo>
                    <a:pt x="372" y="16"/>
                  </a:lnTo>
                  <a:lnTo>
                    <a:pt x="378" y="14"/>
                  </a:lnTo>
                  <a:lnTo>
                    <a:pt x="382" y="15"/>
                  </a:lnTo>
                  <a:lnTo>
                    <a:pt x="387" y="16"/>
                  </a:lnTo>
                  <a:lnTo>
                    <a:pt x="389" y="17"/>
                  </a:lnTo>
                  <a:lnTo>
                    <a:pt x="396" y="14"/>
                  </a:lnTo>
                  <a:lnTo>
                    <a:pt x="399" y="11"/>
                  </a:lnTo>
                  <a:lnTo>
                    <a:pt x="404" y="11"/>
                  </a:lnTo>
                  <a:lnTo>
                    <a:pt x="410" y="14"/>
                  </a:lnTo>
                  <a:lnTo>
                    <a:pt x="417" y="17"/>
                  </a:lnTo>
                  <a:lnTo>
                    <a:pt x="419" y="16"/>
                  </a:lnTo>
                  <a:lnTo>
                    <a:pt x="420" y="16"/>
                  </a:lnTo>
                  <a:lnTo>
                    <a:pt x="424" y="17"/>
                  </a:lnTo>
                  <a:lnTo>
                    <a:pt x="430" y="19"/>
                  </a:lnTo>
                  <a:lnTo>
                    <a:pt x="433" y="21"/>
                  </a:lnTo>
                  <a:lnTo>
                    <a:pt x="434" y="24"/>
                  </a:lnTo>
                  <a:lnTo>
                    <a:pt x="434" y="27"/>
                  </a:lnTo>
                  <a:lnTo>
                    <a:pt x="435" y="30"/>
                  </a:lnTo>
                  <a:lnTo>
                    <a:pt x="438" y="32"/>
                  </a:lnTo>
                  <a:lnTo>
                    <a:pt x="439" y="35"/>
                  </a:lnTo>
                  <a:lnTo>
                    <a:pt x="443" y="36"/>
                  </a:lnTo>
                  <a:lnTo>
                    <a:pt x="450" y="37"/>
                  </a:lnTo>
                  <a:lnTo>
                    <a:pt x="453" y="37"/>
                  </a:lnTo>
                  <a:lnTo>
                    <a:pt x="456" y="41"/>
                  </a:lnTo>
                  <a:lnTo>
                    <a:pt x="459" y="42"/>
                  </a:lnTo>
                  <a:lnTo>
                    <a:pt x="460" y="42"/>
                  </a:lnTo>
                  <a:lnTo>
                    <a:pt x="466" y="46"/>
                  </a:lnTo>
                  <a:lnTo>
                    <a:pt x="468" y="46"/>
                  </a:lnTo>
                  <a:lnTo>
                    <a:pt x="470" y="46"/>
                  </a:lnTo>
                  <a:lnTo>
                    <a:pt x="475" y="45"/>
                  </a:lnTo>
                  <a:lnTo>
                    <a:pt x="476" y="46"/>
                  </a:lnTo>
                  <a:lnTo>
                    <a:pt x="478" y="46"/>
                  </a:lnTo>
                  <a:lnTo>
                    <a:pt x="466" y="68"/>
                  </a:lnTo>
                  <a:lnTo>
                    <a:pt x="465" y="73"/>
                  </a:lnTo>
                  <a:lnTo>
                    <a:pt x="464" y="78"/>
                  </a:lnTo>
                  <a:lnTo>
                    <a:pt x="465" y="82"/>
                  </a:lnTo>
                  <a:lnTo>
                    <a:pt x="468" y="90"/>
                  </a:lnTo>
                  <a:lnTo>
                    <a:pt x="468" y="95"/>
                  </a:lnTo>
                  <a:lnTo>
                    <a:pt x="465" y="98"/>
                  </a:lnTo>
                  <a:lnTo>
                    <a:pt x="461" y="103"/>
                  </a:lnTo>
                  <a:lnTo>
                    <a:pt x="458" y="111"/>
                  </a:lnTo>
                  <a:lnTo>
                    <a:pt x="455" y="116"/>
                  </a:lnTo>
                  <a:lnTo>
                    <a:pt x="453" y="127"/>
                  </a:lnTo>
                  <a:lnTo>
                    <a:pt x="453" y="131"/>
                  </a:lnTo>
                  <a:lnTo>
                    <a:pt x="454" y="133"/>
                  </a:lnTo>
                  <a:lnTo>
                    <a:pt x="454" y="137"/>
                  </a:lnTo>
                  <a:lnTo>
                    <a:pt x="451" y="138"/>
                  </a:lnTo>
                  <a:lnTo>
                    <a:pt x="444" y="138"/>
                  </a:lnTo>
                  <a:lnTo>
                    <a:pt x="442" y="138"/>
                  </a:lnTo>
                  <a:lnTo>
                    <a:pt x="440" y="141"/>
                  </a:lnTo>
                  <a:lnTo>
                    <a:pt x="437" y="142"/>
                  </a:lnTo>
                  <a:lnTo>
                    <a:pt x="434" y="143"/>
                  </a:lnTo>
                  <a:lnTo>
                    <a:pt x="430" y="147"/>
                  </a:lnTo>
                  <a:lnTo>
                    <a:pt x="429" y="147"/>
                  </a:lnTo>
                  <a:lnTo>
                    <a:pt x="425" y="145"/>
                  </a:lnTo>
                  <a:lnTo>
                    <a:pt x="419" y="141"/>
                  </a:lnTo>
                  <a:lnTo>
                    <a:pt x="418" y="139"/>
                  </a:lnTo>
                  <a:lnTo>
                    <a:pt x="414" y="136"/>
                  </a:lnTo>
                  <a:lnTo>
                    <a:pt x="413" y="134"/>
                  </a:lnTo>
                  <a:lnTo>
                    <a:pt x="413" y="132"/>
                  </a:lnTo>
                  <a:lnTo>
                    <a:pt x="412" y="131"/>
                  </a:lnTo>
                  <a:lnTo>
                    <a:pt x="410" y="129"/>
                  </a:lnTo>
                  <a:lnTo>
                    <a:pt x="405" y="129"/>
                  </a:lnTo>
                  <a:lnTo>
                    <a:pt x="404" y="128"/>
                  </a:lnTo>
                  <a:lnTo>
                    <a:pt x="403" y="127"/>
                  </a:lnTo>
                  <a:lnTo>
                    <a:pt x="403" y="124"/>
                  </a:lnTo>
                  <a:lnTo>
                    <a:pt x="402" y="123"/>
                  </a:lnTo>
                  <a:lnTo>
                    <a:pt x="397" y="122"/>
                  </a:lnTo>
                  <a:lnTo>
                    <a:pt x="393" y="123"/>
                  </a:lnTo>
                  <a:lnTo>
                    <a:pt x="392" y="126"/>
                  </a:lnTo>
                  <a:lnTo>
                    <a:pt x="391" y="127"/>
                  </a:lnTo>
                  <a:lnTo>
                    <a:pt x="377" y="131"/>
                  </a:lnTo>
                  <a:lnTo>
                    <a:pt x="374" y="133"/>
                  </a:lnTo>
                  <a:lnTo>
                    <a:pt x="374" y="134"/>
                  </a:lnTo>
                  <a:lnTo>
                    <a:pt x="372" y="136"/>
                  </a:lnTo>
                  <a:lnTo>
                    <a:pt x="371" y="134"/>
                  </a:lnTo>
                  <a:lnTo>
                    <a:pt x="371" y="134"/>
                  </a:lnTo>
                  <a:lnTo>
                    <a:pt x="371" y="132"/>
                  </a:lnTo>
                  <a:lnTo>
                    <a:pt x="369" y="129"/>
                  </a:lnTo>
                  <a:lnTo>
                    <a:pt x="363" y="129"/>
                  </a:lnTo>
                  <a:lnTo>
                    <a:pt x="357" y="126"/>
                  </a:lnTo>
                  <a:lnTo>
                    <a:pt x="353" y="124"/>
                  </a:lnTo>
                  <a:lnTo>
                    <a:pt x="348" y="123"/>
                  </a:lnTo>
                  <a:lnTo>
                    <a:pt x="346" y="123"/>
                  </a:lnTo>
                  <a:lnTo>
                    <a:pt x="341" y="126"/>
                  </a:lnTo>
                  <a:lnTo>
                    <a:pt x="332" y="132"/>
                  </a:lnTo>
                  <a:lnTo>
                    <a:pt x="328" y="133"/>
                  </a:lnTo>
                  <a:lnTo>
                    <a:pt x="326" y="133"/>
                  </a:lnTo>
                  <a:lnTo>
                    <a:pt x="322" y="136"/>
                  </a:lnTo>
                  <a:lnTo>
                    <a:pt x="320" y="139"/>
                  </a:lnTo>
                  <a:lnTo>
                    <a:pt x="320" y="142"/>
                  </a:lnTo>
                  <a:lnTo>
                    <a:pt x="318" y="148"/>
                  </a:lnTo>
                  <a:lnTo>
                    <a:pt x="316" y="154"/>
                  </a:lnTo>
                  <a:lnTo>
                    <a:pt x="315" y="160"/>
                  </a:lnTo>
                  <a:lnTo>
                    <a:pt x="313" y="162"/>
                  </a:lnTo>
                  <a:lnTo>
                    <a:pt x="311" y="167"/>
                  </a:lnTo>
                  <a:lnTo>
                    <a:pt x="308" y="169"/>
                  </a:lnTo>
                  <a:lnTo>
                    <a:pt x="306" y="169"/>
                  </a:lnTo>
                  <a:lnTo>
                    <a:pt x="305" y="169"/>
                  </a:lnTo>
                  <a:lnTo>
                    <a:pt x="302" y="169"/>
                  </a:lnTo>
                  <a:lnTo>
                    <a:pt x="300" y="173"/>
                  </a:lnTo>
                  <a:lnTo>
                    <a:pt x="294" y="182"/>
                  </a:lnTo>
                  <a:lnTo>
                    <a:pt x="291" y="185"/>
                  </a:lnTo>
                  <a:lnTo>
                    <a:pt x="287" y="185"/>
                  </a:lnTo>
                  <a:lnTo>
                    <a:pt x="284" y="188"/>
                  </a:lnTo>
                  <a:lnTo>
                    <a:pt x="282" y="188"/>
                  </a:lnTo>
                  <a:lnTo>
                    <a:pt x="280" y="185"/>
                  </a:lnTo>
                  <a:lnTo>
                    <a:pt x="279" y="184"/>
                  </a:lnTo>
                  <a:lnTo>
                    <a:pt x="267" y="187"/>
                  </a:lnTo>
                  <a:lnTo>
                    <a:pt x="267" y="187"/>
                  </a:lnTo>
                  <a:lnTo>
                    <a:pt x="267" y="182"/>
                  </a:lnTo>
                  <a:lnTo>
                    <a:pt x="266" y="179"/>
                  </a:lnTo>
                  <a:lnTo>
                    <a:pt x="264" y="179"/>
                  </a:lnTo>
                  <a:lnTo>
                    <a:pt x="262" y="180"/>
                  </a:lnTo>
                  <a:lnTo>
                    <a:pt x="260" y="182"/>
                  </a:lnTo>
                  <a:lnTo>
                    <a:pt x="256" y="177"/>
                  </a:lnTo>
                  <a:lnTo>
                    <a:pt x="254" y="178"/>
                  </a:lnTo>
                  <a:lnTo>
                    <a:pt x="244" y="195"/>
                  </a:lnTo>
                  <a:lnTo>
                    <a:pt x="239" y="199"/>
                  </a:lnTo>
                  <a:lnTo>
                    <a:pt x="236" y="198"/>
                  </a:lnTo>
                  <a:lnTo>
                    <a:pt x="234" y="199"/>
                  </a:lnTo>
                  <a:lnTo>
                    <a:pt x="223" y="203"/>
                  </a:lnTo>
                  <a:lnTo>
                    <a:pt x="219" y="203"/>
                  </a:lnTo>
                  <a:lnTo>
                    <a:pt x="214" y="201"/>
                  </a:lnTo>
                  <a:lnTo>
                    <a:pt x="203" y="201"/>
                  </a:lnTo>
                  <a:lnTo>
                    <a:pt x="198" y="203"/>
                  </a:lnTo>
                  <a:lnTo>
                    <a:pt x="192" y="205"/>
                  </a:lnTo>
                  <a:lnTo>
                    <a:pt x="190" y="208"/>
                  </a:lnTo>
                  <a:lnTo>
                    <a:pt x="190" y="210"/>
                  </a:lnTo>
                  <a:lnTo>
                    <a:pt x="188" y="221"/>
                  </a:lnTo>
                  <a:lnTo>
                    <a:pt x="188" y="230"/>
                  </a:lnTo>
                  <a:lnTo>
                    <a:pt x="189" y="230"/>
                  </a:lnTo>
                  <a:lnTo>
                    <a:pt x="193" y="233"/>
                  </a:lnTo>
                  <a:lnTo>
                    <a:pt x="194" y="234"/>
                  </a:lnTo>
                  <a:lnTo>
                    <a:pt x="194" y="234"/>
                  </a:lnTo>
                  <a:lnTo>
                    <a:pt x="192" y="235"/>
                  </a:lnTo>
                  <a:lnTo>
                    <a:pt x="189" y="235"/>
                  </a:lnTo>
                  <a:lnTo>
                    <a:pt x="188" y="235"/>
                  </a:lnTo>
                  <a:lnTo>
                    <a:pt x="187" y="235"/>
                  </a:lnTo>
                  <a:lnTo>
                    <a:pt x="184" y="237"/>
                  </a:lnTo>
                  <a:lnTo>
                    <a:pt x="182" y="241"/>
                  </a:lnTo>
                  <a:lnTo>
                    <a:pt x="179" y="242"/>
                  </a:lnTo>
                  <a:lnTo>
                    <a:pt x="164" y="245"/>
                  </a:lnTo>
                  <a:lnTo>
                    <a:pt x="159" y="245"/>
                  </a:lnTo>
                  <a:lnTo>
                    <a:pt x="144" y="249"/>
                  </a:lnTo>
                  <a:lnTo>
                    <a:pt x="141" y="249"/>
                  </a:lnTo>
                  <a:lnTo>
                    <a:pt x="134" y="250"/>
                  </a:lnTo>
                  <a:lnTo>
                    <a:pt x="118" y="251"/>
                  </a:lnTo>
                  <a:lnTo>
                    <a:pt x="116" y="251"/>
                  </a:lnTo>
                  <a:lnTo>
                    <a:pt x="98" y="249"/>
                  </a:lnTo>
                  <a:lnTo>
                    <a:pt x="95" y="246"/>
                  </a:lnTo>
                  <a:lnTo>
                    <a:pt x="90" y="242"/>
                  </a:lnTo>
                  <a:lnTo>
                    <a:pt x="86" y="237"/>
                  </a:lnTo>
                  <a:lnTo>
                    <a:pt x="82" y="236"/>
                  </a:lnTo>
                  <a:lnTo>
                    <a:pt x="81" y="234"/>
                  </a:lnTo>
                  <a:lnTo>
                    <a:pt x="78" y="231"/>
                  </a:lnTo>
                  <a:lnTo>
                    <a:pt x="71" y="226"/>
                  </a:lnTo>
                  <a:lnTo>
                    <a:pt x="70" y="224"/>
                  </a:lnTo>
                  <a:lnTo>
                    <a:pt x="69" y="221"/>
                  </a:lnTo>
                  <a:lnTo>
                    <a:pt x="66" y="220"/>
                  </a:lnTo>
                  <a:lnTo>
                    <a:pt x="62" y="219"/>
                  </a:lnTo>
                  <a:lnTo>
                    <a:pt x="57" y="213"/>
                  </a:lnTo>
                  <a:lnTo>
                    <a:pt x="46" y="211"/>
                  </a:lnTo>
                  <a:lnTo>
                    <a:pt x="46" y="206"/>
                  </a:lnTo>
                  <a:lnTo>
                    <a:pt x="44" y="203"/>
                  </a:lnTo>
                  <a:lnTo>
                    <a:pt x="39" y="201"/>
                  </a:lnTo>
                  <a:lnTo>
                    <a:pt x="39" y="200"/>
                  </a:lnTo>
                  <a:lnTo>
                    <a:pt x="31" y="184"/>
                  </a:lnTo>
                  <a:lnTo>
                    <a:pt x="30" y="184"/>
                  </a:lnTo>
                  <a:lnTo>
                    <a:pt x="30" y="183"/>
                  </a:lnTo>
                  <a:lnTo>
                    <a:pt x="27" y="179"/>
                  </a:lnTo>
                  <a:lnTo>
                    <a:pt x="25" y="174"/>
                  </a:lnTo>
                  <a:lnTo>
                    <a:pt x="25" y="170"/>
                  </a:lnTo>
                  <a:lnTo>
                    <a:pt x="26" y="167"/>
                  </a:lnTo>
                  <a:lnTo>
                    <a:pt x="31" y="157"/>
                  </a:lnTo>
                  <a:lnTo>
                    <a:pt x="32" y="154"/>
                  </a:lnTo>
                  <a:lnTo>
                    <a:pt x="32" y="150"/>
                  </a:lnTo>
                  <a:lnTo>
                    <a:pt x="29" y="133"/>
                  </a:lnTo>
                  <a:lnTo>
                    <a:pt x="27" y="129"/>
                  </a:lnTo>
                  <a:lnTo>
                    <a:pt x="10" y="129"/>
                  </a:lnTo>
                  <a:lnTo>
                    <a:pt x="5" y="124"/>
                  </a:lnTo>
                  <a:lnTo>
                    <a:pt x="0" y="119"/>
                  </a:lnTo>
                  <a:lnTo>
                    <a:pt x="21" y="104"/>
                  </a:lnTo>
                  <a:lnTo>
                    <a:pt x="34" y="97"/>
                  </a:lnTo>
                  <a:lnTo>
                    <a:pt x="45" y="93"/>
                  </a:lnTo>
                  <a:lnTo>
                    <a:pt x="59" y="88"/>
                  </a:lnTo>
                  <a:lnTo>
                    <a:pt x="71" y="90"/>
                  </a:lnTo>
                  <a:lnTo>
                    <a:pt x="81" y="86"/>
                  </a:lnTo>
                  <a:lnTo>
                    <a:pt x="97" y="81"/>
                  </a:lnTo>
                  <a:lnTo>
                    <a:pt x="107" y="72"/>
                  </a:lnTo>
                  <a:lnTo>
                    <a:pt x="118" y="62"/>
                  </a:lnTo>
                  <a:lnTo>
                    <a:pt x="102" y="37"/>
                  </a:lnTo>
                  <a:lnTo>
                    <a:pt x="137" y="32"/>
                  </a:lnTo>
                  <a:lnTo>
                    <a:pt x="136" y="26"/>
                  </a:lnTo>
                  <a:lnTo>
                    <a:pt x="148" y="25"/>
                  </a:lnTo>
                  <a:lnTo>
                    <a:pt x="154" y="16"/>
                  </a:lnTo>
                  <a:lnTo>
                    <a:pt x="156" y="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7" name="Freeform 1823">
              <a:extLst>
                <a:ext uri="{FF2B5EF4-FFF2-40B4-BE49-F238E27FC236}">
                  <a16:creationId xmlns:a16="http://schemas.microsoft.com/office/drawing/2014/main" id="{4604BD0C-A8F2-2019-B174-C15418FA8AFE}"/>
                </a:ext>
              </a:extLst>
            </p:cNvPr>
            <p:cNvSpPr>
              <a:spLocks/>
            </p:cNvSpPr>
            <p:nvPr/>
          </p:nvSpPr>
          <p:spPr bwMode="auto">
            <a:xfrm>
              <a:off x="4137209" y="2838374"/>
              <a:ext cx="580721" cy="442186"/>
            </a:xfrm>
            <a:custGeom>
              <a:avLst/>
              <a:gdLst/>
              <a:ahLst/>
              <a:cxnLst>
                <a:cxn ang="0">
                  <a:pos x="10" y="72"/>
                </a:cxn>
                <a:cxn ang="0">
                  <a:pos x="16" y="59"/>
                </a:cxn>
                <a:cxn ang="0">
                  <a:pos x="32" y="47"/>
                </a:cxn>
                <a:cxn ang="0">
                  <a:pos x="50" y="34"/>
                </a:cxn>
                <a:cxn ang="0">
                  <a:pos x="67" y="24"/>
                </a:cxn>
                <a:cxn ang="0">
                  <a:pos x="97" y="24"/>
                </a:cxn>
                <a:cxn ang="0">
                  <a:pos x="114" y="27"/>
                </a:cxn>
                <a:cxn ang="0">
                  <a:pos x="132" y="20"/>
                </a:cxn>
                <a:cxn ang="0">
                  <a:pos x="153" y="19"/>
                </a:cxn>
                <a:cxn ang="0">
                  <a:pos x="174" y="21"/>
                </a:cxn>
                <a:cxn ang="0">
                  <a:pos x="188" y="21"/>
                </a:cxn>
                <a:cxn ang="0">
                  <a:pos x="206" y="23"/>
                </a:cxn>
                <a:cxn ang="0">
                  <a:pos x="221" y="21"/>
                </a:cxn>
                <a:cxn ang="0">
                  <a:pos x="240" y="15"/>
                </a:cxn>
                <a:cxn ang="0">
                  <a:pos x="255" y="3"/>
                </a:cxn>
                <a:cxn ang="0">
                  <a:pos x="260" y="1"/>
                </a:cxn>
                <a:cxn ang="0">
                  <a:pos x="266" y="13"/>
                </a:cxn>
                <a:cxn ang="0">
                  <a:pos x="281" y="25"/>
                </a:cxn>
                <a:cxn ang="0">
                  <a:pos x="292" y="26"/>
                </a:cxn>
                <a:cxn ang="0">
                  <a:pos x="341" y="39"/>
                </a:cxn>
                <a:cxn ang="0">
                  <a:pos x="377" y="70"/>
                </a:cxn>
                <a:cxn ang="0">
                  <a:pos x="390" y="72"/>
                </a:cxn>
                <a:cxn ang="0">
                  <a:pos x="397" y="115"/>
                </a:cxn>
                <a:cxn ang="0">
                  <a:pos x="412" y="113"/>
                </a:cxn>
                <a:cxn ang="0">
                  <a:pos x="413" y="119"/>
                </a:cxn>
                <a:cxn ang="0">
                  <a:pos x="409" y="131"/>
                </a:cxn>
                <a:cxn ang="0">
                  <a:pos x="392" y="138"/>
                </a:cxn>
                <a:cxn ang="0">
                  <a:pos x="382" y="146"/>
                </a:cxn>
                <a:cxn ang="0">
                  <a:pos x="358" y="170"/>
                </a:cxn>
                <a:cxn ang="0">
                  <a:pos x="353" y="190"/>
                </a:cxn>
                <a:cxn ang="0">
                  <a:pos x="352" y="221"/>
                </a:cxn>
                <a:cxn ang="0">
                  <a:pos x="356" y="249"/>
                </a:cxn>
                <a:cxn ang="0">
                  <a:pos x="358" y="261"/>
                </a:cxn>
                <a:cxn ang="0">
                  <a:pos x="343" y="251"/>
                </a:cxn>
                <a:cxn ang="0">
                  <a:pos x="336" y="256"/>
                </a:cxn>
                <a:cxn ang="0">
                  <a:pos x="323" y="265"/>
                </a:cxn>
                <a:cxn ang="0">
                  <a:pos x="306" y="270"/>
                </a:cxn>
                <a:cxn ang="0">
                  <a:pos x="296" y="280"/>
                </a:cxn>
                <a:cxn ang="0">
                  <a:pos x="292" y="300"/>
                </a:cxn>
                <a:cxn ang="0">
                  <a:pos x="286" y="296"/>
                </a:cxn>
                <a:cxn ang="0">
                  <a:pos x="250" y="308"/>
                </a:cxn>
                <a:cxn ang="0">
                  <a:pos x="231" y="306"/>
                </a:cxn>
                <a:cxn ang="0">
                  <a:pos x="218" y="316"/>
                </a:cxn>
                <a:cxn ang="0">
                  <a:pos x="205" y="296"/>
                </a:cxn>
                <a:cxn ang="0">
                  <a:pos x="199" y="282"/>
                </a:cxn>
                <a:cxn ang="0">
                  <a:pos x="182" y="275"/>
                </a:cxn>
                <a:cxn ang="0">
                  <a:pos x="164" y="267"/>
                </a:cxn>
                <a:cxn ang="0">
                  <a:pos x="148" y="266"/>
                </a:cxn>
                <a:cxn ang="0">
                  <a:pos x="141" y="240"/>
                </a:cxn>
                <a:cxn ang="0">
                  <a:pos x="147" y="210"/>
                </a:cxn>
                <a:cxn ang="0">
                  <a:pos x="137" y="202"/>
                </a:cxn>
                <a:cxn ang="0">
                  <a:pos x="126" y="190"/>
                </a:cxn>
                <a:cxn ang="0">
                  <a:pos x="103" y="190"/>
                </a:cxn>
                <a:cxn ang="0">
                  <a:pos x="90" y="194"/>
                </a:cxn>
                <a:cxn ang="0">
                  <a:pos x="60" y="184"/>
                </a:cxn>
                <a:cxn ang="0">
                  <a:pos x="42" y="177"/>
                </a:cxn>
                <a:cxn ang="0">
                  <a:pos x="46" y="156"/>
                </a:cxn>
                <a:cxn ang="0">
                  <a:pos x="31" y="132"/>
                </a:cxn>
                <a:cxn ang="0">
                  <a:pos x="17" y="141"/>
                </a:cxn>
                <a:cxn ang="0">
                  <a:pos x="6" y="167"/>
                </a:cxn>
                <a:cxn ang="0">
                  <a:pos x="11" y="126"/>
                </a:cxn>
              </a:cxnLst>
              <a:rect l="0" t="0" r="r" b="b"/>
              <a:pathLst>
                <a:path w="415" h="316">
                  <a:moveTo>
                    <a:pt x="0" y="80"/>
                  </a:moveTo>
                  <a:lnTo>
                    <a:pt x="0" y="75"/>
                  </a:lnTo>
                  <a:lnTo>
                    <a:pt x="7" y="73"/>
                  </a:lnTo>
                  <a:lnTo>
                    <a:pt x="10" y="72"/>
                  </a:lnTo>
                  <a:lnTo>
                    <a:pt x="10" y="71"/>
                  </a:lnTo>
                  <a:lnTo>
                    <a:pt x="14" y="61"/>
                  </a:lnTo>
                  <a:lnTo>
                    <a:pt x="15" y="60"/>
                  </a:lnTo>
                  <a:lnTo>
                    <a:pt x="16" y="59"/>
                  </a:lnTo>
                  <a:lnTo>
                    <a:pt x="24" y="55"/>
                  </a:lnTo>
                  <a:lnTo>
                    <a:pt x="26" y="52"/>
                  </a:lnTo>
                  <a:lnTo>
                    <a:pt x="29" y="51"/>
                  </a:lnTo>
                  <a:lnTo>
                    <a:pt x="32" y="47"/>
                  </a:lnTo>
                  <a:lnTo>
                    <a:pt x="34" y="45"/>
                  </a:lnTo>
                  <a:lnTo>
                    <a:pt x="34" y="44"/>
                  </a:lnTo>
                  <a:lnTo>
                    <a:pt x="39" y="41"/>
                  </a:lnTo>
                  <a:lnTo>
                    <a:pt x="50" y="34"/>
                  </a:lnTo>
                  <a:lnTo>
                    <a:pt x="55" y="31"/>
                  </a:lnTo>
                  <a:lnTo>
                    <a:pt x="58" y="30"/>
                  </a:lnTo>
                  <a:lnTo>
                    <a:pt x="63" y="26"/>
                  </a:lnTo>
                  <a:lnTo>
                    <a:pt x="67" y="24"/>
                  </a:lnTo>
                  <a:lnTo>
                    <a:pt x="75" y="23"/>
                  </a:lnTo>
                  <a:lnTo>
                    <a:pt x="76" y="23"/>
                  </a:lnTo>
                  <a:lnTo>
                    <a:pt x="78" y="25"/>
                  </a:lnTo>
                  <a:lnTo>
                    <a:pt x="97" y="24"/>
                  </a:lnTo>
                  <a:lnTo>
                    <a:pt x="101" y="25"/>
                  </a:lnTo>
                  <a:lnTo>
                    <a:pt x="108" y="29"/>
                  </a:lnTo>
                  <a:lnTo>
                    <a:pt x="111" y="30"/>
                  </a:lnTo>
                  <a:lnTo>
                    <a:pt x="114" y="27"/>
                  </a:lnTo>
                  <a:lnTo>
                    <a:pt x="122" y="27"/>
                  </a:lnTo>
                  <a:lnTo>
                    <a:pt x="129" y="21"/>
                  </a:lnTo>
                  <a:lnTo>
                    <a:pt x="131" y="20"/>
                  </a:lnTo>
                  <a:lnTo>
                    <a:pt x="132" y="20"/>
                  </a:lnTo>
                  <a:lnTo>
                    <a:pt x="139" y="27"/>
                  </a:lnTo>
                  <a:lnTo>
                    <a:pt x="141" y="27"/>
                  </a:lnTo>
                  <a:lnTo>
                    <a:pt x="148" y="20"/>
                  </a:lnTo>
                  <a:lnTo>
                    <a:pt x="153" y="19"/>
                  </a:lnTo>
                  <a:lnTo>
                    <a:pt x="155" y="19"/>
                  </a:lnTo>
                  <a:lnTo>
                    <a:pt x="160" y="21"/>
                  </a:lnTo>
                  <a:lnTo>
                    <a:pt x="165" y="23"/>
                  </a:lnTo>
                  <a:lnTo>
                    <a:pt x="174" y="21"/>
                  </a:lnTo>
                  <a:lnTo>
                    <a:pt x="178" y="19"/>
                  </a:lnTo>
                  <a:lnTo>
                    <a:pt x="182" y="18"/>
                  </a:lnTo>
                  <a:lnTo>
                    <a:pt x="185" y="21"/>
                  </a:lnTo>
                  <a:lnTo>
                    <a:pt x="188" y="21"/>
                  </a:lnTo>
                  <a:lnTo>
                    <a:pt x="195" y="19"/>
                  </a:lnTo>
                  <a:lnTo>
                    <a:pt x="199" y="19"/>
                  </a:lnTo>
                  <a:lnTo>
                    <a:pt x="201" y="20"/>
                  </a:lnTo>
                  <a:lnTo>
                    <a:pt x="206" y="23"/>
                  </a:lnTo>
                  <a:lnTo>
                    <a:pt x="213" y="24"/>
                  </a:lnTo>
                  <a:lnTo>
                    <a:pt x="215" y="24"/>
                  </a:lnTo>
                  <a:lnTo>
                    <a:pt x="218" y="23"/>
                  </a:lnTo>
                  <a:lnTo>
                    <a:pt x="221" y="21"/>
                  </a:lnTo>
                  <a:lnTo>
                    <a:pt x="224" y="20"/>
                  </a:lnTo>
                  <a:lnTo>
                    <a:pt x="234" y="21"/>
                  </a:lnTo>
                  <a:lnTo>
                    <a:pt x="237" y="19"/>
                  </a:lnTo>
                  <a:lnTo>
                    <a:pt x="240" y="15"/>
                  </a:lnTo>
                  <a:lnTo>
                    <a:pt x="241" y="13"/>
                  </a:lnTo>
                  <a:lnTo>
                    <a:pt x="242" y="9"/>
                  </a:lnTo>
                  <a:lnTo>
                    <a:pt x="254" y="3"/>
                  </a:lnTo>
                  <a:lnTo>
                    <a:pt x="255" y="3"/>
                  </a:lnTo>
                  <a:lnTo>
                    <a:pt x="256" y="3"/>
                  </a:lnTo>
                  <a:lnTo>
                    <a:pt x="257" y="3"/>
                  </a:lnTo>
                  <a:lnTo>
                    <a:pt x="257" y="0"/>
                  </a:lnTo>
                  <a:lnTo>
                    <a:pt x="260" y="1"/>
                  </a:lnTo>
                  <a:lnTo>
                    <a:pt x="261" y="1"/>
                  </a:lnTo>
                  <a:lnTo>
                    <a:pt x="261" y="3"/>
                  </a:lnTo>
                  <a:lnTo>
                    <a:pt x="265" y="10"/>
                  </a:lnTo>
                  <a:lnTo>
                    <a:pt x="266" y="13"/>
                  </a:lnTo>
                  <a:lnTo>
                    <a:pt x="269" y="14"/>
                  </a:lnTo>
                  <a:lnTo>
                    <a:pt x="272" y="20"/>
                  </a:lnTo>
                  <a:lnTo>
                    <a:pt x="276" y="23"/>
                  </a:lnTo>
                  <a:lnTo>
                    <a:pt x="281" y="25"/>
                  </a:lnTo>
                  <a:lnTo>
                    <a:pt x="282" y="25"/>
                  </a:lnTo>
                  <a:lnTo>
                    <a:pt x="287" y="25"/>
                  </a:lnTo>
                  <a:lnTo>
                    <a:pt x="290" y="25"/>
                  </a:lnTo>
                  <a:lnTo>
                    <a:pt x="292" y="26"/>
                  </a:lnTo>
                  <a:lnTo>
                    <a:pt x="298" y="27"/>
                  </a:lnTo>
                  <a:lnTo>
                    <a:pt x="302" y="27"/>
                  </a:lnTo>
                  <a:lnTo>
                    <a:pt x="320" y="26"/>
                  </a:lnTo>
                  <a:lnTo>
                    <a:pt x="341" y="39"/>
                  </a:lnTo>
                  <a:lnTo>
                    <a:pt x="354" y="47"/>
                  </a:lnTo>
                  <a:lnTo>
                    <a:pt x="367" y="59"/>
                  </a:lnTo>
                  <a:lnTo>
                    <a:pt x="374" y="69"/>
                  </a:lnTo>
                  <a:lnTo>
                    <a:pt x="377" y="70"/>
                  </a:lnTo>
                  <a:lnTo>
                    <a:pt x="379" y="69"/>
                  </a:lnTo>
                  <a:lnTo>
                    <a:pt x="387" y="70"/>
                  </a:lnTo>
                  <a:lnTo>
                    <a:pt x="389" y="71"/>
                  </a:lnTo>
                  <a:lnTo>
                    <a:pt x="390" y="72"/>
                  </a:lnTo>
                  <a:lnTo>
                    <a:pt x="398" y="91"/>
                  </a:lnTo>
                  <a:lnTo>
                    <a:pt x="395" y="102"/>
                  </a:lnTo>
                  <a:lnTo>
                    <a:pt x="395" y="108"/>
                  </a:lnTo>
                  <a:lnTo>
                    <a:pt x="397" y="115"/>
                  </a:lnTo>
                  <a:lnTo>
                    <a:pt x="398" y="116"/>
                  </a:lnTo>
                  <a:lnTo>
                    <a:pt x="400" y="115"/>
                  </a:lnTo>
                  <a:lnTo>
                    <a:pt x="410" y="113"/>
                  </a:lnTo>
                  <a:lnTo>
                    <a:pt x="412" y="113"/>
                  </a:lnTo>
                  <a:lnTo>
                    <a:pt x="414" y="113"/>
                  </a:lnTo>
                  <a:lnTo>
                    <a:pt x="415" y="115"/>
                  </a:lnTo>
                  <a:lnTo>
                    <a:pt x="415" y="116"/>
                  </a:lnTo>
                  <a:lnTo>
                    <a:pt x="413" y="119"/>
                  </a:lnTo>
                  <a:lnTo>
                    <a:pt x="412" y="121"/>
                  </a:lnTo>
                  <a:lnTo>
                    <a:pt x="410" y="126"/>
                  </a:lnTo>
                  <a:lnTo>
                    <a:pt x="410" y="128"/>
                  </a:lnTo>
                  <a:lnTo>
                    <a:pt x="409" y="131"/>
                  </a:lnTo>
                  <a:lnTo>
                    <a:pt x="405" y="133"/>
                  </a:lnTo>
                  <a:lnTo>
                    <a:pt x="403" y="136"/>
                  </a:lnTo>
                  <a:lnTo>
                    <a:pt x="399" y="136"/>
                  </a:lnTo>
                  <a:lnTo>
                    <a:pt x="392" y="138"/>
                  </a:lnTo>
                  <a:lnTo>
                    <a:pt x="388" y="138"/>
                  </a:lnTo>
                  <a:lnTo>
                    <a:pt x="385" y="141"/>
                  </a:lnTo>
                  <a:lnTo>
                    <a:pt x="383" y="143"/>
                  </a:lnTo>
                  <a:lnTo>
                    <a:pt x="382" y="146"/>
                  </a:lnTo>
                  <a:lnTo>
                    <a:pt x="379" y="148"/>
                  </a:lnTo>
                  <a:lnTo>
                    <a:pt x="379" y="153"/>
                  </a:lnTo>
                  <a:lnTo>
                    <a:pt x="378" y="156"/>
                  </a:lnTo>
                  <a:lnTo>
                    <a:pt x="358" y="170"/>
                  </a:lnTo>
                  <a:lnTo>
                    <a:pt x="356" y="174"/>
                  </a:lnTo>
                  <a:lnTo>
                    <a:pt x="354" y="179"/>
                  </a:lnTo>
                  <a:lnTo>
                    <a:pt x="353" y="184"/>
                  </a:lnTo>
                  <a:lnTo>
                    <a:pt x="353" y="190"/>
                  </a:lnTo>
                  <a:lnTo>
                    <a:pt x="353" y="197"/>
                  </a:lnTo>
                  <a:lnTo>
                    <a:pt x="354" y="211"/>
                  </a:lnTo>
                  <a:lnTo>
                    <a:pt x="353" y="218"/>
                  </a:lnTo>
                  <a:lnTo>
                    <a:pt x="352" y="221"/>
                  </a:lnTo>
                  <a:lnTo>
                    <a:pt x="349" y="225"/>
                  </a:lnTo>
                  <a:lnTo>
                    <a:pt x="346" y="241"/>
                  </a:lnTo>
                  <a:lnTo>
                    <a:pt x="347" y="244"/>
                  </a:lnTo>
                  <a:lnTo>
                    <a:pt x="356" y="249"/>
                  </a:lnTo>
                  <a:lnTo>
                    <a:pt x="359" y="255"/>
                  </a:lnTo>
                  <a:lnTo>
                    <a:pt x="359" y="259"/>
                  </a:lnTo>
                  <a:lnTo>
                    <a:pt x="359" y="260"/>
                  </a:lnTo>
                  <a:lnTo>
                    <a:pt x="358" y="261"/>
                  </a:lnTo>
                  <a:lnTo>
                    <a:pt x="354" y="262"/>
                  </a:lnTo>
                  <a:lnTo>
                    <a:pt x="352" y="261"/>
                  </a:lnTo>
                  <a:lnTo>
                    <a:pt x="348" y="257"/>
                  </a:lnTo>
                  <a:lnTo>
                    <a:pt x="343" y="251"/>
                  </a:lnTo>
                  <a:lnTo>
                    <a:pt x="343" y="250"/>
                  </a:lnTo>
                  <a:lnTo>
                    <a:pt x="342" y="250"/>
                  </a:lnTo>
                  <a:lnTo>
                    <a:pt x="338" y="255"/>
                  </a:lnTo>
                  <a:lnTo>
                    <a:pt x="336" y="256"/>
                  </a:lnTo>
                  <a:lnTo>
                    <a:pt x="330" y="255"/>
                  </a:lnTo>
                  <a:lnTo>
                    <a:pt x="328" y="255"/>
                  </a:lnTo>
                  <a:lnTo>
                    <a:pt x="327" y="256"/>
                  </a:lnTo>
                  <a:lnTo>
                    <a:pt x="323" y="265"/>
                  </a:lnTo>
                  <a:lnTo>
                    <a:pt x="318" y="270"/>
                  </a:lnTo>
                  <a:lnTo>
                    <a:pt x="317" y="271"/>
                  </a:lnTo>
                  <a:lnTo>
                    <a:pt x="310" y="272"/>
                  </a:lnTo>
                  <a:lnTo>
                    <a:pt x="306" y="270"/>
                  </a:lnTo>
                  <a:lnTo>
                    <a:pt x="303" y="271"/>
                  </a:lnTo>
                  <a:lnTo>
                    <a:pt x="300" y="274"/>
                  </a:lnTo>
                  <a:lnTo>
                    <a:pt x="297" y="277"/>
                  </a:lnTo>
                  <a:lnTo>
                    <a:pt x="296" y="280"/>
                  </a:lnTo>
                  <a:lnTo>
                    <a:pt x="296" y="294"/>
                  </a:lnTo>
                  <a:lnTo>
                    <a:pt x="296" y="297"/>
                  </a:lnTo>
                  <a:lnTo>
                    <a:pt x="295" y="298"/>
                  </a:lnTo>
                  <a:lnTo>
                    <a:pt x="292" y="300"/>
                  </a:lnTo>
                  <a:lnTo>
                    <a:pt x="290" y="301"/>
                  </a:lnTo>
                  <a:lnTo>
                    <a:pt x="288" y="301"/>
                  </a:lnTo>
                  <a:lnTo>
                    <a:pt x="287" y="296"/>
                  </a:lnTo>
                  <a:lnTo>
                    <a:pt x="286" y="296"/>
                  </a:lnTo>
                  <a:lnTo>
                    <a:pt x="270" y="310"/>
                  </a:lnTo>
                  <a:lnTo>
                    <a:pt x="266" y="311"/>
                  </a:lnTo>
                  <a:lnTo>
                    <a:pt x="256" y="311"/>
                  </a:lnTo>
                  <a:lnTo>
                    <a:pt x="250" y="308"/>
                  </a:lnTo>
                  <a:lnTo>
                    <a:pt x="244" y="307"/>
                  </a:lnTo>
                  <a:lnTo>
                    <a:pt x="241" y="308"/>
                  </a:lnTo>
                  <a:lnTo>
                    <a:pt x="233" y="306"/>
                  </a:lnTo>
                  <a:lnTo>
                    <a:pt x="231" y="306"/>
                  </a:lnTo>
                  <a:lnTo>
                    <a:pt x="230" y="307"/>
                  </a:lnTo>
                  <a:lnTo>
                    <a:pt x="230" y="312"/>
                  </a:lnTo>
                  <a:lnTo>
                    <a:pt x="229" y="313"/>
                  </a:lnTo>
                  <a:lnTo>
                    <a:pt x="218" y="316"/>
                  </a:lnTo>
                  <a:lnTo>
                    <a:pt x="211" y="316"/>
                  </a:lnTo>
                  <a:lnTo>
                    <a:pt x="210" y="315"/>
                  </a:lnTo>
                  <a:lnTo>
                    <a:pt x="209" y="313"/>
                  </a:lnTo>
                  <a:lnTo>
                    <a:pt x="205" y="296"/>
                  </a:lnTo>
                  <a:lnTo>
                    <a:pt x="203" y="292"/>
                  </a:lnTo>
                  <a:lnTo>
                    <a:pt x="201" y="290"/>
                  </a:lnTo>
                  <a:lnTo>
                    <a:pt x="200" y="286"/>
                  </a:lnTo>
                  <a:lnTo>
                    <a:pt x="199" y="282"/>
                  </a:lnTo>
                  <a:lnTo>
                    <a:pt x="196" y="280"/>
                  </a:lnTo>
                  <a:lnTo>
                    <a:pt x="191" y="277"/>
                  </a:lnTo>
                  <a:lnTo>
                    <a:pt x="188" y="276"/>
                  </a:lnTo>
                  <a:lnTo>
                    <a:pt x="182" y="275"/>
                  </a:lnTo>
                  <a:lnTo>
                    <a:pt x="180" y="274"/>
                  </a:lnTo>
                  <a:lnTo>
                    <a:pt x="173" y="274"/>
                  </a:lnTo>
                  <a:lnTo>
                    <a:pt x="165" y="269"/>
                  </a:lnTo>
                  <a:lnTo>
                    <a:pt x="164" y="267"/>
                  </a:lnTo>
                  <a:lnTo>
                    <a:pt x="162" y="267"/>
                  </a:lnTo>
                  <a:lnTo>
                    <a:pt x="158" y="266"/>
                  </a:lnTo>
                  <a:lnTo>
                    <a:pt x="148" y="267"/>
                  </a:lnTo>
                  <a:lnTo>
                    <a:pt x="148" y="266"/>
                  </a:lnTo>
                  <a:lnTo>
                    <a:pt x="144" y="256"/>
                  </a:lnTo>
                  <a:lnTo>
                    <a:pt x="144" y="255"/>
                  </a:lnTo>
                  <a:lnTo>
                    <a:pt x="142" y="249"/>
                  </a:lnTo>
                  <a:lnTo>
                    <a:pt x="141" y="240"/>
                  </a:lnTo>
                  <a:lnTo>
                    <a:pt x="143" y="223"/>
                  </a:lnTo>
                  <a:lnTo>
                    <a:pt x="144" y="218"/>
                  </a:lnTo>
                  <a:lnTo>
                    <a:pt x="147" y="215"/>
                  </a:lnTo>
                  <a:lnTo>
                    <a:pt x="147" y="210"/>
                  </a:lnTo>
                  <a:lnTo>
                    <a:pt x="145" y="208"/>
                  </a:lnTo>
                  <a:lnTo>
                    <a:pt x="144" y="204"/>
                  </a:lnTo>
                  <a:lnTo>
                    <a:pt x="144" y="203"/>
                  </a:lnTo>
                  <a:lnTo>
                    <a:pt x="137" y="202"/>
                  </a:lnTo>
                  <a:lnTo>
                    <a:pt x="134" y="197"/>
                  </a:lnTo>
                  <a:lnTo>
                    <a:pt x="133" y="197"/>
                  </a:lnTo>
                  <a:lnTo>
                    <a:pt x="129" y="197"/>
                  </a:lnTo>
                  <a:lnTo>
                    <a:pt x="126" y="190"/>
                  </a:lnTo>
                  <a:lnTo>
                    <a:pt x="123" y="189"/>
                  </a:lnTo>
                  <a:lnTo>
                    <a:pt x="118" y="189"/>
                  </a:lnTo>
                  <a:lnTo>
                    <a:pt x="109" y="190"/>
                  </a:lnTo>
                  <a:lnTo>
                    <a:pt x="103" y="190"/>
                  </a:lnTo>
                  <a:lnTo>
                    <a:pt x="96" y="194"/>
                  </a:lnTo>
                  <a:lnTo>
                    <a:pt x="93" y="195"/>
                  </a:lnTo>
                  <a:lnTo>
                    <a:pt x="92" y="195"/>
                  </a:lnTo>
                  <a:lnTo>
                    <a:pt x="90" y="194"/>
                  </a:lnTo>
                  <a:lnTo>
                    <a:pt x="87" y="192"/>
                  </a:lnTo>
                  <a:lnTo>
                    <a:pt x="85" y="190"/>
                  </a:lnTo>
                  <a:lnTo>
                    <a:pt x="72" y="188"/>
                  </a:lnTo>
                  <a:lnTo>
                    <a:pt x="60" y="184"/>
                  </a:lnTo>
                  <a:lnTo>
                    <a:pt x="56" y="184"/>
                  </a:lnTo>
                  <a:lnTo>
                    <a:pt x="51" y="182"/>
                  </a:lnTo>
                  <a:lnTo>
                    <a:pt x="46" y="179"/>
                  </a:lnTo>
                  <a:lnTo>
                    <a:pt x="42" y="177"/>
                  </a:lnTo>
                  <a:lnTo>
                    <a:pt x="44" y="172"/>
                  </a:lnTo>
                  <a:lnTo>
                    <a:pt x="40" y="162"/>
                  </a:lnTo>
                  <a:lnTo>
                    <a:pt x="46" y="162"/>
                  </a:lnTo>
                  <a:lnTo>
                    <a:pt x="46" y="156"/>
                  </a:lnTo>
                  <a:lnTo>
                    <a:pt x="36" y="156"/>
                  </a:lnTo>
                  <a:lnTo>
                    <a:pt x="37" y="149"/>
                  </a:lnTo>
                  <a:lnTo>
                    <a:pt x="36" y="141"/>
                  </a:lnTo>
                  <a:lnTo>
                    <a:pt x="31" y="132"/>
                  </a:lnTo>
                  <a:lnTo>
                    <a:pt x="25" y="119"/>
                  </a:lnTo>
                  <a:lnTo>
                    <a:pt x="15" y="117"/>
                  </a:lnTo>
                  <a:lnTo>
                    <a:pt x="15" y="127"/>
                  </a:lnTo>
                  <a:lnTo>
                    <a:pt x="17" y="141"/>
                  </a:lnTo>
                  <a:lnTo>
                    <a:pt x="17" y="147"/>
                  </a:lnTo>
                  <a:lnTo>
                    <a:pt x="16" y="158"/>
                  </a:lnTo>
                  <a:lnTo>
                    <a:pt x="14" y="168"/>
                  </a:lnTo>
                  <a:lnTo>
                    <a:pt x="6" y="167"/>
                  </a:lnTo>
                  <a:lnTo>
                    <a:pt x="11" y="157"/>
                  </a:lnTo>
                  <a:lnTo>
                    <a:pt x="12" y="151"/>
                  </a:lnTo>
                  <a:lnTo>
                    <a:pt x="12" y="139"/>
                  </a:lnTo>
                  <a:lnTo>
                    <a:pt x="11" y="126"/>
                  </a:lnTo>
                  <a:lnTo>
                    <a:pt x="7" y="115"/>
                  </a:lnTo>
                  <a:lnTo>
                    <a:pt x="0" y="87"/>
                  </a:lnTo>
                  <a:lnTo>
                    <a:pt x="0" y="8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8" name="Freeform 1824">
              <a:extLst>
                <a:ext uri="{FF2B5EF4-FFF2-40B4-BE49-F238E27FC236}">
                  <a16:creationId xmlns:a16="http://schemas.microsoft.com/office/drawing/2014/main" id="{B6F76413-EBD0-3909-0E71-E2FFA2A7A658}"/>
                </a:ext>
              </a:extLst>
            </p:cNvPr>
            <p:cNvSpPr>
              <a:spLocks/>
            </p:cNvSpPr>
            <p:nvPr/>
          </p:nvSpPr>
          <p:spPr bwMode="auto">
            <a:xfrm>
              <a:off x="4137209" y="2838374"/>
              <a:ext cx="580721" cy="442186"/>
            </a:xfrm>
            <a:custGeom>
              <a:avLst/>
              <a:gdLst/>
              <a:ahLst/>
              <a:cxnLst>
                <a:cxn ang="0">
                  <a:pos x="10" y="72"/>
                </a:cxn>
                <a:cxn ang="0">
                  <a:pos x="16" y="59"/>
                </a:cxn>
                <a:cxn ang="0">
                  <a:pos x="32" y="47"/>
                </a:cxn>
                <a:cxn ang="0">
                  <a:pos x="50" y="34"/>
                </a:cxn>
                <a:cxn ang="0">
                  <a:pos x="67" y="24"/>
                </a:cxn>
                <a:cxn ang="0">
                  <a:pos x="97" y="24"/>
                </a:cxn>
                <a:cxn ang="0">
                  <a:pos x="114" y="27"/>
                </a:cxn>
                <a:cxn ang="0">
                  <a:pos x="132" y="20"/>
                </a:cxn>
                <a:cxn ang="0">
                  <a:pos x="153" y="19"/>
                </a:cxn>
                <a:cxn ang="0">
                  <a:pos x="174" y="21"/>
                </a:cxn>
                <a:cxn ang="0">
                  <a:pos x="188" y="21"/>
                </a:cxn>
                <a:cxn ang="0">
                  <a:pos x="206" y="23"/>
                </a:cxn>
                <a:cxn ang="0">
                  <a:pos x="221" y="21"/>
                </a:cxn>
                <a:cxn ang="0">
                  <a:pos x="240" y="15"/>
                </a:cxn>
                <a:cxn ang="0">
                  <a:pos x="255" y="3"/>
                </a:cxn>
                <a:cxn ang="0">
                  <a:pos x="260" y="1"/>
                </a:cxn>
                <a:cxn ang="0">
                  <a:pos x="266" y="13"/>
                </a:cxn>
                <a:cxn ang="0">
                  <a:pos x="281" y="25"/>
                </a:cxn>
                <a:cxn ang="0">
                  <a:pos x="292" y="26"/>
                </a:cxn>
                <a:cxn ang="0">
                  <a:pos x="341" y="39"/>
                </a:cxn>
                <a:cxn ang="0">
                  <a:pos x="377" y="70"/>
                </a:cxn>
                <a:cxn ang="0">
                  <a:pos x="390" y="72"/>
                </a:cxn>
                <a:cxn ang="0">
                  <a:pos x="397" y="115"/>
                </a:cxn>
                <a:cxn ang="0">
                  <a:pos x="412" y="113"/>
                </a:cxn>
                <a:cxn ang="0">
                  <a:pos x="413" y="119"/>
                </a:cxn>
                <a:cxn ang="0">
                  <a:pos x="409" y="131"/>
                </a:cxn>
                <a:cxn ang="0">
                  <a:pos x="392" y="138"/>
                </a:cxn>
                <a:cxn ang="0">
                  <a:pos x="382" y="146"/>
                </a:cxn>
                <a:cxn ang="0">
                  <a:pos x="358" y="170"/>
                </a:cxn>
                <a:cxn ang="0">
                  <a:pos x="353" y="190"/>
                </a:cxn>
                <a:cxn ang="0">
                  <a:pos x="352" y="221"/>
                </a:cxn>
                <a:cxn ang="0">
                  <a:pos x="356" y="249"/>
                </a:cxn>
                <a:cxn ang="0">
                  <a:pos x="358" y="261"/>
                </a:cxn>
                <a:cxn ang="0">
                  <a:pos x="343" y="251"/>
                </a:cxn>
                <a:cxn ang="0">
                  <a:pos x="336" y="256"/>
                </a:cxn>
                <a:cxn ang="0">
                  <a:pos x="323" y="265"/>
                </a:cxn>
                <a:cxn ang="0">
                  <a:pos x="306" y="270"/>
                </a:cxn>
                <a:cxn ang="0">
                  <a:pos x="296" y="280"/>
                </a:cxn>
                <a:cxn ang="0">
                  <a:pos x="292" y="300"/>
                </a:cxn>
                <a:cxn ang="0">
                  <a:pos x="286" y="296"/>
                </a:cxn>
                <a:cxn ang="0">
                  <a:pos x="250" y="308"/>
                </a:cxn>
                <a:cxn ang="0">
                  <a:pos x="231" y="306"/>
                </a:cxn>
                <a:cxn ang="0">
                  <a:pos x="218" y="316"/>
                </a:cxn>
                <a:cxn ang="0">
                  <a:pos x="205" y="296"/>
                </a:cxn>
                <a:cxn ang="0">
                  <a:pos x="199" y="282"/>
                </a:cxn>
                <a:cxn ang="0">
                  <a:pos x="182" y="275"/>
                </a:cxn>
                <a:cxn ang="0">
                  <a:pos x="164" y="267"/>
                </a:cxn>
                <a:cxn ang="0">
                  <a:pos x="148" y="266"/>
                </a:cxn>
                <a:cxn ang="0">
                  <a:pos x="141" y="240"/>
                </a:cxn>
                <a:cxn ang="0">
                  <a:pos x="147" y="210"/>
                </a:cxn>
                <a:cxn ang="0">
                  <a:pos x="137" y="202"/>
                </a:cxn>
                <a:cxn ang="0">
                  <a:pos x="126" y="190"/>
                </a:cxn>
                <a:cxn ang="0">
                  <a:pos x="103" y="190"/>
                </a:cxn>
                <a:cxn ang="0">
                  <a:pos x="90" y="194"/>
                </a:cxn>
                <a:cxn ang="0">
                  <a:pos x="60" y="184"/>
                </a:cxn>
                <a:cxn ang="0">
                  <a:pos x="42" y="177"/>
                </a:cxn>
                <a:cxn ang="0">
                  <a:pos x="46" y="156"/>
                </a:cxn>
                <a:cxn ang="0">
                  <a:pos x="31" y="132"/>
                </a:cxn>
                <a:cxn ang="0">
                  <a:pos x="17" y="141"/>
                </a:cxn>
                <a:cxn ang="0">
                  <a:pos x="6" y="167"/>
                </a:cxn>
                <a:cxn ang="0">
                  <a:pos x="11" y="126"/>
                </a:cxn>
              </a:cxnLst>
              <a:rect l="0" t="0" r="r" b="b"/>
              <a:pathLst>
                <a:path w="415" h="316">
                  <a:moveTo>
                    <a:pt x="0" y="80"/>
                  </a:moveTo>
                  <a:lnTo>
                    <a:pt x="0" y="75"/>
                  </a:lnTo>
                  <a:lnTo>
                    <a:pt x="7" y="73"/>
                  </a:lnTo>
                  <a:lnTo>
                    <a:pt x="10" y="72"/>
                  </a:lnTo>
                  <a:lnTo>
                    <a:pt x="10" y="71"/>
                  </a:lnTo>
                  <a:lnTo>
                    <a:pt x="14" y="61"/>
                  </a:lnTo>
                  <a:lnTo>
                    <a:pt x="15" y="60"/>
                  </a:lnTo>
                  <a:lnTo>
                    <a:pt x="16" y="59"/>
                  </a:lnTo>
                  <a:lnTo>
                    <a:pt x="24" y="55"/>
                  </a:lnTo>
                  <a:lnTo>
                    <a:pt x="26" y="52"/>
                  </a:lnTo>
                  <a:lnTo>
                    <a:pt x="29" y="51"/>
                  </a:lnTo>
                  <a:lnTo>
                    <a:pt x="32" y="47"/>
                  </a:lnTo>
                  <a:lnTo>
                    <a:pt x="34" y="45"/>
                  </a:lnTo>
                  <a:lnTo>
                    <a:pt x="34" y="44"/>
                  </a:lnTo>
                  <a:lnTo>
                    <a:pt x="39" y="41"/>
                  </a:lnTo>
                  <a:lnTo>
                    <a:pt x="50" y="34"/>
                  </a:lnTo>
                  <a:lnTo>
                    <a:pt x="55" y="31"/>
                  </a:lnTo>
                  <a:lnTo>
                    <a:pt x="58" y="30"/>
                  </a:lnTo>
                  <a:lnTo>
                    <a:pt x="63" y="26"/>
                  </a:lnTo>
                  <a:lnTo>
                    <a:pt x="67" y="24"/>
                  </a:lnTo>
                  <a:lnTo>
                    <a:pt x="75" y="23"/>
                  </a:lnTo>
                  <a:lnTo>
                    <a:pt x="76" y="23"/>
                  </a:lnTo>
                  <a:lnTo>
                    <a:pt x="78" y="25"/>
                  </a:lnTo>
                  <a:lnTo>
                    <a:pt x="97" y="24"/>
                  </a:lnTo>
                  <a:lnTo>
                    <a:pt x="101" y="25"/>
                  </a:lnTo>
                  <a:lnTo>
                    <a:pt x="108" y="29"/>
                  </a:lnTo>
                  <a:lnTo>
                    <a:pt x="111" y="30"/>
                  </a:lnTo>
                  <a:lnTo>
                    <a:pt x="114" y="27"/>
                  </a:lnTo>
                  <a:lnTo>
                    <a:pt x="122" y="27"/>
                  </a:lnTo>
                  <a:lnTo>
                    <a:pt x="129" y="21"/>
                  </a:lnTo>
                  <a:lnTo>
                    <a:pt x="131" y="20"/>
                  </a:lnTo>
                  <a:lnTo>
                    <a:pt x="132" y="20"/>
                  </a:lnTo>
                  <a:lnTo>
                    <a:pt x="139" y="27"/>
                  </a:lnTo>
                  <a:lnTo>
                    <a:pt x="141" y="27"/>
                  </a:lnTo>
                  <a:lnTo>
                    <a:pt x="148" y="20"/>
                  </a:lnTo>
                  <a:lnTo>
                    <a:pt x="153" y="19"/>
                  </a:lnTo>
                  <a:lnTo>
                    <a:pt x="155" y="19"/>
                  </a:lnTo>
                  <a:lnTo>
                    <a:pt x="160" y="21"/>
                  </a:lnTo>
                  <a:lnTo>
                    <a:pt x="165" y="23"/>
                  </a:lnTo>
                  <a:lnTo>
                    <a:pt x="174" y="21"/>
                  </a:lnTo>
                  <a:lnTo>
                    <a:pt x="178" y="19"/>
                  </a:lnTo>
                  <a:lnTo>
                    <a:pt x="182" y="18"/>
                  </a:lnTo>
                  <a:lnTo>
                    <a:pt x="185" y="21"/>
                  </a:lnTo>
                  <a:lnTo>
                    <a:pt x="188" y="21"/>
                  </a:lnTo>
                  <a:lnTo>
                    <a:pt x="195" y="19"/>
                  </a:lnTo>
                  <a:lnTo>
                    <a:pt x="199" y="19"/>
                  </a:lnTo>
                  <a:lnTo>
                    <a:pt x="201" y="20"/>
                  </a:lnTo>
                  <a:lnTo>
                    <a:pt x="206" y="23"/>
                  </a:lnTo>
                  <a:lnTo>
                    <a:pt x="213" y="24"/>
                  </a:lnTo>
                  <a:lnTo>
                    <a:pt x="215" y="24"/>
                  </a:lnTo>
                  <a:lnTo>
                    <a:pt x="218" y="23"/>
                  </a:lnTo>
                  <a:lnTo>
                    <a:pt x="221" y="21"/>
                  </a:lnTo>
                  <a:lnTo>
                    <a:pt x="224" y="20"/>
                  </a:lnTo>
                  <a:lnTo>
                    <a:pt x="234" y="21"/>
                  </a:lnTo>
                  <a:lnTo>
                    <a:pt x="237" y="19"/>
                  </a:lnTo>
                  <a:lnTo>
                    <a:pt x="240" y="15"/>
                  </a:lnTo>
                  <a:lnTo>
                    <a:pt x="241" y="13"/>
                  </a:lnTo>
                  <a:lnTo>
                    <a:pt x="242" y="9"/>
                  </a:lnTo>
                  <a:lnTo>
                    <a:pt x="254" y="3"/>
                  </a:lnTo>
                  <a:lnTo>
                    <a:pt x="255" y="3"/>
                  </a:lnTo>
                  <a:lnTo>
                    <a:pt x="256" y="3"/>
                  </a:lnTo>
                  <a:lnTo>
                    <a:pt x="257" y="3"/>
                  </a:lnTo>
                  <a:lnTo>
                    <a:pt x="257" y="0"/>
                  </a:lnTo>
                  <a:lnTo>
                    <a:pt x="260" y="1"/>
                  </a:lnTo>
                  <a:lnTo>
                    <a:pt x="261" y="1"/>
                  </a:lnTo>
                  <a:lnTo>
                    <a:pt x="261" y="3"/>
                  </a:lnTo>
                  <a:lnTo>
                    <a:pt x="265" y="10"/>
                  </a:lnTo>
                  <a:lnTo>
                    <a:pt x="266" y="13"/>
                  </a:lnTo>
                  <a:lnTo>
                    <a:pt x="269" y="14"/>
                  </a:lnTo>
                  <a:lnTo>
                    <a:pt x="272" y="20"/>
                  </a:lnTo>
                  <a:lnTo>
                    <a:pt x="276" y="23"/>
                  </a:lnTo>
                  <a:lnTo>
                    <a:pt x="281" y="25"/>
                  </a:lnTo>
                  <a:lnTo>
                    <a:pt x="282" y="25"/>
                  </a:lnTo>
                  <a:lnTo>
                    <a:pt x="287" y="25"/>
                  </a:lnTo>
                  <a:lnTo>
                    <a:pt x="290" y="25"/>
                  </a:lnTo>
                  <a:lnTo>
                    <a:pt x="292" y="26"/>
                  </a:lnTo>
                  <a:lnTo>
                    <a:pt x="298" y="27"/>
                  </a:lnTo>
                  <a:lnTo>
                    <a:pt x="302" y="27"/>
                  </a:lnTo>
                  <a:lnTo>
                    <a:pt x="320" y="26"/>
                  </a:lnTo>
                  <a:lnTo>
                    <a:pt x="341" y="39"/>
                  </a:lnTo>
                  <a:lnTo>
                    <a:pt x="354" y="47"/>
                  </a:lnTo>
                  <a:lnTo>
                    <a:pt x="367" y="59"/>
                  </a:lnTo>
                  <a:lnTo>
                    <a:pt x="374" y="69"/>
                  </a:lnTo>
                  <a:lnTo>
                    <a:pt x="377" y="70"/>
                  </a:lnTo>
                  <a:lnTo>
                    <a:pt x="379" y="69"/>
                  </a:lnTo>
                  <a:lnTo>
                    <a:pt x="387" y="70"/>
                  </a:lnTo>
                  <a:lnTo>
                    <a:pt x="389" y="71"/>
                  </a:lnTo>
                  <a:lnTo>
                    <a:pt x="390" y="72"/>
                  </a:lnTo>
                  <a:lnTo>
                    <a:pt x="398" y="91"/>
                  </a:lnTo>
                  <a:lnTo>
                    <a:pt x="395" y="102"/>
                  </a:lnTo>
                  <a:lnTo>
                    <a:pt x="395" y="108"/>
                  </a:lnTo>
                  <a:lnTo>
                    <a:pt x="397" y="115"/>
                  </a:lnTo>
                  <a:lnTo>
                    <a:pt x="398" y="116"/>
                  </a:lnTo>
                  <a:lnTo>
                    <a:pt x="400" y="115"/>
                  </a:lnTo>
                  <a:lnTo>
                    <a:pt x="410" y="113"/>
                  </a:lnTo>
                  <a:lnTo>
                    <a:pt x="412" y="113"/>
                  </a:lnTo>
                  <a:lnTo>
                    <a:pt x="414" y="113"/>
                  </a:lnTo>
                  <a:lnTo>
                    <a:pt x="415" y="115"/>
                  </a:lnTo>
                  <a:lnTo>
                    <a:pt x="415" y="116"/>
                  </a:lnTo>
                  <a:lnTo>
                    <a:pt x="413" y="119"/>
                  </a:lnTo>
                  <a:lnTo>
                    <a:pt x="412" y="121"/>
                  </a:lnTo>
                  <a:lnTo>
                    <a:pt x="410" y="126"/>
                  </a:lnTo>
                  <a:lnTo>
                    <a:pt x="410" y="128"/>
                  </a:lnTo>
                  <a:lnTo>
                    <a:pt x="409" y="131"/>
                  </a:lnTo>
                  <a:lnTo>
                    <a:pt x="405" y="133"/>
                  </a:lnTo>
                  <a:lnTo>
                    <a:pt x="403" y="136"/>
                  </a:lnTo>
                  <a:lnTo>
                    <a:pt x="399" y="136"/>
                  </a:lnTo>
                  <a:lnTo>
                    <a:pt x="392" y="138"/>
                  </a:lnTo>
                  <a:lnTo>
                    <a:pt x="388" y="138"/>
                  </a:lnTo>
                  <a:lnTo>
                    <a:pt x="385" y="141"/>
                  </a:lnTo>
                  <a:lnTo>
                    <a:pt x="383" y="143"/>
                  </a:lnTo>
                  <a:lnTo>
                    <a:pt x="382" y="146"/>
                  </a:lnTo>
                  <a:lnTo>
                    <a:pt x="379" y="148"/>
                  </a:lnTo>
                  <a:lnTo>
                    <a:pt x="379" y="153"/>
                  </a:lnTo>
                  <a:lnTo>
                    <a:pt x="378" y="156"/>
                  </a:lnTo>
                  <a:lnTo>
                    <a:pt x="358" y="170"/>
                  </a:lnTo>
                  <a:lnTo>
                    <a:pt x="356" y="174"/>
                  </a:lnTo>
                  <a:lnTo>
                    <a:pt x="354" y="179"/>
                  </a:lnTo>
                  <a:lnTo>
                    <a:pt x="353" y="184"/>
                  </a:lnTo>
                  <a:lnTo>
                    <a:pt x="353" y="190"/>
                  </a:lnTo>
                  <a:lnTo>
                    <a:pt x="353" y="197"/>
                  </a:lnTo>
                  <a:lnTo>
                    <a:pt x="354" y="211"/>
                  </a:lnTo>
                  <a:lnTo>
                    <a:pt x="353" y="218"/>
                  </a:lnTo>
                  <a:lnTo>
                    <a:pt x="352" y="221"/>
                  </a:lnTo>
                  <a:lnTo>
                    <a:pt x="349" y="225"/>
                  </a:lnTo>
                  <a:lnTo>
                    <a:pt x="346" y="241"/>
                  </a:lnTo>
                  <a:lnTo>
                    <a:pt x="347" y="244"/>
                  </a:lnTo>
                  <a:lnTo>
                    <a:pt x="356" y="249"/>
                  </a:lnTo>
                  <a:lnTo>
                    <a:pt x="359" y="255"/>
                  </a:lnTo>
                  <a:lnTo>
                    <a:pt x="359" y="259"/>
                  </a:lnTo>
                  <a:lnTo>
                    <a:pt x="359" y="260"/>
                  </a:lnTo>
                  <a:lnTo>
                    <a:pt x="358" y="261"/>
                  </a:lnTo>
                  <a:lnTo>
                    <a:pt x="354" y="262"/>
                  </a:lnTo>
                  <a:lnTo>
                    <a:pt x="352" y="261"/>
                  </a:lnTo>
                  <a:lnTo>
                    <a:pt x="348" y="257"/>
                  </a:lnTo>
                  <a:lnTo>
                    <a:pt x="343" y="251"/>
                  </a:lnTo>
                  <a:lnTo>
                    <a:pt x="343" y="250"/>
                  </a:lnTo>
                  <a:lnTo>
                    <a:pt x="342" y="250"/>
                  </a:lnTo>
                  <a:lnTo>
                    <a:pt x="338" y="255"/>
                  </a:lnTo>
                  <a:lnTo>
                    <a:pt x="336" y="256"/>
                  </a:lnTo>
                  <a:lnTo>
                    <a:pt x="330" y="255"/>
                  </a:lnTo>
                  <a:lnTo>
                    <a:pt x="328" y="255"/>
                  </a:lnTo>
                  <a:lnTo>
                    <a:pt x="327" y="256"/>
                  </a:lnTo>
                  <a:lnTo>
                    <a:pt x="323" y="265"/>
                  </a:lnTo>
                  <a:lnTo>
                    <a:pt x="318" y="270"/>
                  </a:lnTo>
                  <a:lnTo>
                    <a:pt x="317" y="271"/>
                  </a:lnTo>
                  <a:lnTo>
                    <a:pt x="310" y="272"/>
                  </a:lnTo>
                  <a:lnTo>
                    <a:pt x="306" y="270"/>
                  </a:lnTo>
                  <a:lnTo>
                    <a:pt x="303" y="271"/>
                  </a:lnTo>
                  <a:lnTo>
                    <a:pt x="300" y="274"/>
                  </a:lnTo>
                  <a:lnTo>
                    <a:pt x="297" y="277"/>
                  </a:lnTo>
                  <a:lnTo>
                    <a:pt x="296" y="280"/>
                  </a:lnTo>
                  <a:lnTo>
                    <a:pt x="296" y="294"/>
                  </a:lnTo>
                  <a:lnTo>
                    <a:pt x="296" y="297"/>
                  </a:lnTo>
                  <a:lnTo>
                    <a:pt x="295" y="298"/>
                  </a:lnTo>
                  <a:lnTo>
                    <a:pt x="292" y="300"/>
                  </a:lnTo>
                  <a:lnTo>
                    <a:pt x="290" y="301"/>
                  </a:lnTo>
                  <a:lnTo>
                    <a:pt x="288" y="301"/>
                  </a:lnTo>
                  <a:lnTo>
                    <a:pt x="287" y="296"/>
                  </a:lnTo>
                  <a:lnTo>
                    <a:pt x="286" y="296"/>
                  </a:lnTo>
                  <a:lnTo>
                    <a:pt x="270" y="310"/>
                  </a:lnTo>
                  <a:lnTo>
                    <a:pt x="266" y="311"/>
                  </a:lnTo>
                  <a:lnTo>
                    <a:pt x="256" y="311"/>
                  </a:lnTo>
                  <a:lnTo>
                    <a:pt x="250" y="308"/>
                  </a:lnTo>
                  <a:lnTo>
                    <a:pt x="244" y="307"/>
                  </a:lnTo>
                  <a:lnTo>
                    <a:pt x="241" y="308"/>
                  </a:lnTo>
                  <a:lnTo>
                    <a:pt x="233" y="306"/>
                  </a:lnTo>
                  <a:lnTo>
                    <a:pt x="231" y="306"/>
                  </a:lnTo>
                  <a:lnTo>
                    <a:pt x="230" y="307"/>
                  </a:lnTo>
                  <a:lnTo>
                    <a:pt x="230" y="312"/>
                  </a:lnTo>
                  <a:lnTo>
                    <a:pt x="229" y="313"/>
                  </a:lnTo>
                  <a:lnTo>
                    <a:pt x="218" y="316"/>
                  </a:lnTo>
                  <a:lnTo>
                    <a:pt x="211" y="316"/>
                  </a:lnTo>
                  <a:lnTo>
                    <a:pt x="210" y="315"/>
                  </a:lnTo>
                  <a:lnTo>
                    <a:pt x="209" y="313"/>
                  </a:lnTo>
                  <a:lnTo>
                    <a:pt x="205" y="296"/>
                  </a:lnTo>
                  <a:lnTo>
                    <a:pt x="203" y="292"/>
                  </a:lnTo>
                  <a:lnTo>
                    <a:pt x="201" y="290"/>
                  </a:lnTo>
                  <a:lnTo>
                    <a:pt x="200" y="286"/>
                  </a:lnTo>
                  <a:lnTo>
                    <a:pt x="199" y="282"/>
                  </a:lnTo>
                  <a:lnTo>
                    <a:pt x="196" y="280"/>
                  </a:lnTo>
                  <a:lnTo>
                    <a:pt x="191" y="277"/>
                  </a:lnTo>
                  <a:lnTo>
                    <a:pt x="188" y="276"/>
                  </a:lnTo>
                  <a:lnTo>
                    <a:pt x="182" y="275"/>
                  </a:lnTo>
                  <a:lnTo>
                    <a:pt x="180" y="274"/>
                  </a:lnTo>
                  <a:lnTo>
                    <a:pt x="173" y="274"/>
                  </a:lnTo>
                  <a:lnTo>
                    <a:pt x="165" y="269"/>
                  </a:lnTo>
                  <a:lnTo>
                    <a:pt x="164" y="267"/>
                  </a:lnTo>
                  <a:lnTo>
                    <a:pt x="162" y="267"/>
                  </a:lnTo>
                  <a:lnTo>
                    <a:pt x="158" y="266"/>
                  </a:lnTo>
                  <a:lnTo>
                    <a:pt x="148" y="267"/>
                  </a:lnTo>
                  <a:lnTo>
                    <a:pt x="148" y="266"/>
                  </a:lnTo>
                  <a:lnTo>
                    <a:pt x="144" y="256"/>
                  </a:lnTo>
                  <a:lnTo>
                    <a:pt x="144" y="255"/>
                  </a:lnTo>
                  <a:lnTo>
                    <a:pt x="142" y="249"/>
                  </a:lnTo>
                  <a:lnTo>
                    <a:pt x="141" y="240"/>
                  </a:lnTo>
                  <a:lnTo>
                    <a:pt x="143" y="223"/>
                  </a:lnTo>
                  <a:lnTo>
                    <a:pt x="144" y="218"/>
                  </a:lnTo>
                  <a:lnTo>
                    <a:pt x="147" y="215"/>
                  </a:lnTo>
                  <a:lnTo>
                    <a:pt x="147" y="210"/>
                  </a:lnTo>
                  <a:lnTo>
                    <a:pt x="145" y="208"/>
                  </a:lnTo>
                  <a:lnTo>
                    <a:pt x="144" y="204"/>
                  </a:lnTo>
                  <a:lnTo>
                    <a:pt x="144" y="203"/>
                  </a:lnTo>
                  <a:lnTo>
                    <a:pt x="137" y="202"/>
                  </a:lnTo>
                  <a:lnTo>
                    <a:pt x="134" y="197"/>
                  </a:lnTo>
                  <a:lnTo>
                    <a:pt x="133" y="197"/>
                  </a:lnTo>
                  <a:lnTo>
                    <a:pt x="129" y="197"/>
                  </a:lnTo>
                  <a:lnTo>
                    <a:pt x="126" y="190"/>
                  </a:lnTo>
                  <a:lnTo>
                    <a:pt x="123" y="189"/>
                  </a:lnTo>
                  <a:lnTo>
                    <a:pt x="118" y="189"/>
                  </a:lnTo>
                  <a:lnTo>
                    <a:pt x="109" y="190"/>
                  </a:lnTo>
                  <a:lnTo>
                    <a:pt x="103" y="190"/>
                  </a:lnTo>
                  <a:lnTo>
                    <a:pt x="96" y="194"/>
                  </a:lnTo>
                  <a:lnTo>
                    <a:pt x="93" y="195"/>
                  </a:lnTo>
                  <a:lnTo>
                    <a:pt x="92" y="195"/>
                  </a:lnTo>
                  <a:lnTo>
                    <a:pt x="90" y="194"/>
                  </a:lnTo>
                  <a:lnTo>
                    <a:pt x="87" y="192"/>
                  </a:lnTo>
                  <a:lnTo>
                    <a:pt x="85" y="190"/>
                  </a:lnTo>
                  <a:lnTo>
                    <a:pt x="72" y="188"/>
                  </a:lnTo>
                  <a:lnTo>
                    <a:pt x="60" y="184"/>
                  </a:lnTo>
                  <a:lnTo>
                    <a:pt x="56" y="184"/>
                  </a:lnTo>
                  <a:lnTo>
                    <a:pt x="51" y="182"/>
                  </a:lnTo>
                  <a:lnTo>
                    <a:pt x="46" y="179"/>
                  </a:lnTo>
                  <a:lnTo>
                    <a:pt x="42" y="177"/>
                  </a:lnTo>
                  <a:lnTo>
                    <a:pt x="44" y="172"/>
                  </a:lnTo>
                  <a:lnTo>
                    <a:pt x="40" y="162"/>
                  </a:lnTo>
                  <a:lnTo>
                    <a:pt x="46" y="162"/>
                  </a:lnTo>
                  <a:lnTo>
                    <a:pt x="46" y="156"/>
                  </a:lnTo>
                  <a:lnTo>
                    <a:pt x="36" y="156"/>
                  </a:lnTo>
                  <a:lnTo>
                    <a:pt x="37" y="149"/>
                  </a:lnTo>
                  <a:lnTo>
                    <a:pt x="36" y="141"/>
                  </a:lnTo>
                  <a:lnTo>
                    <a:pt x="31" y="132"/>
                  </a:lnTo>
                  <a:lnTo>
                    <a:pt x="25" y="119"/>
                  </a:lnTo>
                  <a:lnTo>
                    <a:pt x="15" y="117"/>
                  </a:lnTo>
                  <a:lnTo>
                    <a:pt x="15" y="127"/>
                  </a:lnTo>
                  <a:lnTo>
                    <a:pt x="17" y="141"/>
                  </a:lnTo>
                  <a:lnTo>
                    <a:pt x="17" y="147"/>
                  </a:lnTo>
                  <a:lnTo>
                    <a:pt x="16" y="158"/>
                  </a:lnTo>
                  <a:lnTo>
                    <a:pt x="14" y="168"/>
                  </a:lnTo>
                  <a:lnTo>
                    <a:pt x="6" y="167"/>
                  </a:lnTo>
                  <a:lnTo>
                    <a:pt x="11" y="157"/>
                  </a:lnTo>
                  <a:lnTo>
                    <a:pt x="12" y="151"/>
                  </a:lnTo>
                  <a:lnTo>
                    <a:pt x="12" y="139"/>
                  </a:lnTo>
                  <a:lnTo>
                    <a:pt x="11" y="126"/>
                  </a:lnTo>
                  <a:lnTo>
                    <a:pt x="7" y="115"/>
                  </a:lnTo>
                  <a:lnTo>
                    <a:pt x="0" y="87"/>
                  </a:lnTo>
                  <a:lnTo>
                    <a:pt x="0" y="8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29" name="Freeform 1825">
              <a:extLst>
                <a:ext uri="{FF2B5EF4-FFF2-40B4-BE49-F238E27FC236}">
                  <a16:creationId xmlns:a16="http://schemas.microsoft.com/office/drawing/2014/main" id="{A370EBF9-2A9C-5AFE-B69F-C6AE9FCF4DED}"/>
                </a:ext>
              </a:extLst>
            </p:cNvPr>
            <p:cNvSpPr>
              <a:spLocks/>
            </p:cNvSpPr>
            <p:nvPr/>
          </p:nvSpPr>
          <p:spPr bwMode="auto">
            <a:xfrm>
              <a:off x="2793857" y="5255008"/>
              <a:ext cx="127339" cy="281265"/>
            </a:xfrm>
            <a:custGeom>
              <a:avLst/>
              <a:gdLst/>
              <a:ahLst/>
              <a:cxnLst>
                <a:cxn ang="0">
                  <a:pos x="60" y="195"/>
                </a:cxn>
                <a:cxn ang="0">
                  <a:pos x="57" y="191"/>
                </a:cxn>
                <a:cxn ang="0">
                  <a:pos x="63" y="181"/>
                </a:cxn>
                <a:cxn ang="0">
                  <a:pos x="70" y="174"/>
                </a:cxn>
                <a:cxn ang="0">
                  <a:pos x="75" y="164"/>
                </a:cxn>
                <a:cxn ang="0">
                  <a:pos x="77" y="140"/>
                </a:cxn>
                <a:cxn ang="0">
                  <a:pos x="82" y="127"/>
                </a:cxn>
                <a:cxn ang="0">
                  <a:pos x="91" y="109"/>
                </a:cxn>
                <a:cxn ang="0">
                  <a:pos x="91" y="73"/>
                </a:cxn>
                <a:cxn ang="0">
                  <a:pos x="86" y="50"/>
                </a:cxn>
                <a:cxn ang="0">
                  <a:pos x="87" y="28"/>
                </a:cxn>
                <a:cxn ang="0">
                  <a:pos x="86" y="5"/>
                </a:cxn>
                <a:cxn ang="0">
                  <a:pos x="78" y="0"/>
                </a:cxn>
                <a:cxn ang="0">
                  <a:pos x="73" y="15"/>
                </a:cxn>
                <a:cxn ang="0">
                  <a:pos x="72" y="37"/>
                </a:cxn>
                <a:cxn ang="0">
                  <a:pos x="67" y="41"/>
                </a:cxn>
                <a:cxn ang="0">
                  <a:pos x="56" y="36"/>
                </a:cxn>
                <a:cxn ang="0">
                  <a:pos x="47" y="42"/>
                </a:cxn>
                <a:cxn ang="0">
                  <a:pos x="34" y="46"/>
                </a:cxn>
                <a:cxn ang="0">
                  <a:pos x="25" y="51"/>
                </a:cxn>
                <a:cxn ang="0">
                  <a:pos x="17" y="53"/>
                </a:cxn>
                <a:cxn ang="0">
                  <a:pos x="13" y="60"/>
                </a:cxn>
                <a:cxn ang="0">
                  <a:pos x="9" y="71"/>
                </a:cxn>
                <a:cxn ang="0">
                  <a:pos x="1" y="76"/>
                </a:cxn>
                <a:cxn ang="0">
                  <a:pos x="1" y="79"/>
                </a:cxn>
                <a:cxn ang="0">
                  <a:pos x="11" y="88"/>
                </a:cxn>
                <a:cxn ang="0">
                  <a:pos x="1" y="91"/>
                </a:cxn>
                <a:cxn ang="0">
                  <a:pos x="3" y="97"/>
                </a:cxn>
                <a:cxn ang="0">
                  <a:pos x="9" y="108"/>
                </a:cxn>
                <a:cxn ang="0">
                  <a:pos x="14" y="118"/>
                </a:cxn>
                <a:cxn ang="0">
                  <a:pos x="11" y="119"/>
                </a:cxn>
                <a:cxn ang="0">
                  <a:pos x="9" y="125"/>
                </a:cxn>
                <a:cxn ang="0">
                  <a:pos x="5" y="125"/>
                </a:cxn>
                <a:cxn ang="0">
                  <a:pos x="5" y="134"/>
                </a:cxn>
                <a:cxn ang="0">
                  <a:pos x="16" y="135"/>
                </a:cxn>
                <a:cxn ang="0">
                  <a:pos x="17" y="140"/>
                </a:cxn>
                <a:cxn ang="0">
                  <a:pos x="14" y="145"/>
                </a:cxn>
                <a:cxn ang="0">
                  <a:pos x="10" y="155"/>
                </a:cxn>
                <a:cxn ang="0">
                  <a:pos x="16" y="157"/>
                </a:cxn>
                <a:cxn ang="0">
                  <a:pos x="26" y="164"/>
                </a:cxn>
                <a:cxn ang="0">
                  <a:pos x="21" y="166"/>
                </a:cxn>
                <a:cxn ang="0">
                  <a:pos x="19" y="166"/>
                </a:cxn>
                <a:cxn ang="0">
                  <a:pos x="26" y="183"/>
                </a:cxn>
                <a:cxn ang="0">
                  <a:pos x="36" y="188"/>
                </a:cxn>
                <a:cxn ang="0">
                  <a:pos x="46" y="196"/>
                </a:cxn>
                <a:cxn ang="0">
                  <a:pos x="55" y="201"/>
                </a:cxn>
              </a:cxnLst>
              <a:rect l="0" t="0" r="r" b="b"/>
              <a:pathLst>
                <a:path w="91" h="201">
                  <a:moveTo>
                    <a:pt x="55" y="201"/>
                  </a:moveTo>
                  <a:lnTo>
                    <a:pt x="60" y="199"/>
                  </a:lnTo>
                  <a:lnTo>
                    <a:pt x="60" y="195"/>
                  </a:lnTo>
                  <a:lnTo>
                    <a:pt x="57" y="194"/>
                  </a:lnTo>
                  <a:lnTo>
                    <a:pt x="57" y="193"/>
                  </a:lnTo>
                  <a:lnTo>
                    <a:pt x="57" y="191"/>
                  </a:lnTo>
                  <a:lnTo>
                    <a:pt x="62" y="189"/>
                  </a:lnTo>
                  <a:lnTo>
                    <a:pt x="63" y="186"/>
                  </a:lnTo>
                  <a:lnTo>
                    <a:pt x="63" y="181"/>
                  </a:lnTo>
                  <a:lnTo>
                    <a:pt x="67" y="179"/>
                  </a:lnTo>
                  <a:lnTo>
                    <a:pt x="70" y="176"/>
                  </a:lnTo>
                  <a:lnTo>
                    <a:pt x="70" y="174"/>
                  </a:lnTo>
                  <a:lnTo>
                    <a:pt x="68" y="174"/>
                  </a:lnTo>
                  <a:lnTo>
                    <a:pt x="67" y="171"/>
                  </a:lnTo>
                  <a:lnTo>
                    <a:pt x="75" y="164"/>
                  </a:lnTo>
                  <a:lnTo>
                    <a:pt x="75" y="154"/>
                  </a:lnTo>
                  <a:lnTo>
                    <a:pt x="76" y="143"/>
                  </a:lnTo>
                  <a:lnTo>
                    <a:pt x="77" y="140"/>
                  </a:lnTo>
                  <a:lnTo>
                    <a:pt x="76" y="132"/>
                  </a:lnTo>
                  <a:lnTo>
                    <a:pt x="77" y="130"/>
                  </a:lnTo>
                  <a:lnTo>
                    <a:pt x="82" y="127"/>
                  </a:lnTo>
                  <a:lnTo>
                    <a:pt x="87" y="117"/>
                  </a:lnTo>
                  <a:lnTo>
                    <a:pt x="88" y="114"/>
                  </a:lnTo>
                  <a:lnTo>
                    <a:pt x="91" y="109"/>
                  </a:lnTo>
                  <a:lnTo>
                    <a:pt x="91" y="104"/>
                  </a:lnTo>
                  <a:lnTo>
                    <a:pt x="90" y="78"/>
                  </a:lnTo>
                  <a:lnTo>
                    <a:pt x="91" y="73"/>
                  </a:lnTo>
                  <a:lnTo>
                    <a:pt x="91" y="65"/>
                  </a:lnTo>
                  <a:lnTo>
                    <a:pt x="88" y="56"/>
                  </a:lnTo>
                  <a:lnTo>
                    <a:pt x="86" y="50"/>
                  </a:lnTo>
                  <a:lnTo>
                    <a:pt x="85" y="38"/>
                  </a:lnTo>
                  <a:lnTo>
                    <a:pt x="86" y="33"/>
                  </a:lnTo>
                  <a:lnTo>
                    <a:pt x="87" y="28"/>
                  </a:lnTo>
                  <a:lnTo>
                    <a:pt x="87" y="11"/>
                  </a:lnTo>
                  <a:lnTo>
                    <a:pt x="86" y="9"/>
                  </a:lnTo>
                  <a:lnTo>
                    <a:pt x="86" y="5"/>
                  </a:lnTo>
                  <a:lnTo>
                    <a:pt x="83" y="2"/>
                  </a:lnTo>
                  <a:lnTo>
                    <a:pt x="80" y="0"/>
                  </a:lnTo>
                  <a:lnTo>
                    <a:pt x="78" y="0"/>
                  </a:lnTo>
                  <a:lnTo>
                    <a:pt x="76" y="2"/>
                  </a:lnTo>
                  <a:lnTo>
                    <a:pt x="75" y="11"/>
                  </a:lnTo>
                  <a:lnTo>
                    <a:pt x="73" y="15"/>
                  </a:lnTo>
                  <a:lnTo>
                    <a:pt x="72" y="20"/>
                  </a:lnTo>
                  <a:lnTo>
                    <a:pt x="73" y="32"/>
                  </a:lnTo>
                  <a:lnTo>
                    <a:pt x="72" y="37"/>
                  </a:lnTo>
                  <a:lnTo>
                    <a:pt x="71" y="40"/>
                  </a:lnTo>
                  <a:lnTo>
                    <a:pt x="70" y="40"/>
                  </a:lnTo>
                  <a:lnTo>
                    <a:pt x="67" y="41"/>
                  </a:lnTo>
                  <a:lnTo>
                    <a:pt x="66" y="37"/>
                  </a:lnTo>
                  <a:lnTo>
                    <a:pt x="62" y="36"/>
                  </a:lnTo>
                  <a:lnTo>
                    <a:pt x="56" y="36"/>
                  </a:lnTo>
                  <a:lnTo>
                    <a:pt x="54" y="36"/>
                  </a:lnTo>
                  <a:lnTo>
                    <a:pt x="50" y="38"/>
                  </a:lnTo>
                  <a:lnTo>
                    <a:pt x="47" y="42"/>
                  </a:lnTo>
                  <a:lnTo>
                    <a:pt x="45" y="45"/>
                  </a:lnTo>
                  <a:lnTo>
                    <a:pt x="40" y="45"/>
                  </a:lnTo>
                  <a:lnTo>
                    <a:pt x="34" y="46"/>
                  </a:lnTo>
                  <a:lnTo>
                    <a:pt x="30" y="47"/>
                  </a:lnTo>
                  <a:lnTo>
                    <a:pt x="27" y="48"/>
                  </a:lnTo>
                  <a:lnTo>
                    <a:pt x="25" y="51"/>
                  </a:lnTo>
                  <a:lnTo>
                    <a:pt x="24" y="52"/>
                  </a:lnTo>
                  <a:lnTo>
                    <a:pt x="19" y="52"/>
                  </a:lnTo>
                  <a:lnTo>
                    <a:pt x="17" y="53"/>
                  </a:lnTo>
                  <a:lnTo>
                    <a:pt x="15" y="56"/>
                  </a:lnTo>
                  <a:lnTo>
                    <a:pt x="15" y="57"/>
                  </a:lnTo>
                  <a:lnTo>
                    <a:pt x="13" y="60"/>
                  </a:lnTo>
                  <a:lnTo>
                    <a:pt x="11" y="62"/>
                  </a:lnTo>
                  <a:lnTo>
                    <a:pt x="11" y="70"/>
                  </a:lnTo>
                  <a:lnTo>
                    <a:pt x="9" y="71"/>
                  </a:lnTo>
                  <a:lnTo>
                    <a:pt x="6" y="72"/>
                  </a:lnTo>
                  <a:lnTo>
                    <a:pt x="5" y="74"/>
                  </a:lnTo>
                  <a:lnTo>
                    <a:pt x="1" y="76"/>
                  </a:lnTo>
                  <a:lnTo>
                    <a:pt x="0" y="78"/>
                  </a:lnTo>
                  <a:lnTo>
                    <a:pt x="0" y="81"/>
                  </a:lnTo>
                  <a:lnTo>
                    <a:pt x="1" y="79"/>
                  </a:lnTo>
                  <a:lnTo>
                    <a:pt x="8" y="83"/>
                  </a:lnTo>
                  <a:lnTo>
                    <a:pt x="9" y="86"/>
                  </a:lnTo>
                  <a:lnTo>
                    <a:pt x="11" y="88"/>
                  </a:lnTo>
                  <a:lnTo>
                    <a:pt x="10" y="89"/>
                  </a:lnTo>
                  <a:lnTo>
                    <a:pt x="9" y="89"/>
                  </a:lnTo>
                  <a:lnTo>
                    <a:pt x="1" y="91"/>
                  </a:lnTo>
                  <a:lnTo>
                    <a:pt x="1" y="92"/>
                  </a:lnTo>
                  <a:lnTo>
                    <a:pt x="0" y="93"/>
                  </a:lnTo>
                  <a:lnTo>
                    <a:pt x="3" y="97"/>
                  </a:lnTo>
                  <a:lnTo>
                    <a:pt x="1" y="102"/>
                  </a:lnTo>
                  <a:lnTo>
                    <a:pt x="1" y="107"/>
                  </a:lnTo>
                  <a:lnTo>
                    <a:pt x="9" y="108"/>
                  </a:lnTo>
                  <a:lnTo>
                    <a:pt x="13" y="109"/>
                  </a:lnTo>
                  <a:lnTo>
                    <a:pt x="15" y="117"/>
                  </a:lnTo>
                  <a:lnTo>
                    <a:pt x="14" y="118"/>
                  </a:lnTo>
                  <a:lnTo>
                    <a:pt x="14" y="118"/>
                  </a:lnTo>
                  <a:lnTo>
                    <a:pt x="13" y="118"/>
                  </a:lnTo>
                  <a:lnTo>
                    <a:pt x="11" y="119"/>
                  </a:lnTo>
                  <a:lnTo>
                    <a:pt x="10" y="120"/>
                  </a:lnTo>
                  <a:lnTo>
                    <a:pt x="9" y="122"/>
                  </a:lnTo>
                  <a:lnTo>
                    <a:pt x="9" y="125"/>
                  </a:lnTo>
                  <a:lnTo>
                    <a:pt x="8" y="127"/>
                  </a:lnTo>
                  <a:lnTo>
                    <a:pt x="6" y="127"/>
                  </a:lnTo>
                  <a:lnTo>
                    <a:pt x="5" y="125"/>
                  </a:lnTo>
                  <a:lnTo>
                    <a:pt x="3" y="127"/>
                  </a:lnTo>
                  <a:lnTo>
                    <a:pt x="4" y="133"/>
                  </a:lnTo>
                  <a:lnTo>
                    <a:pt x="5" y="134"/>
                  </a:lnTo>
                  <a:lnTo>
                    <a:pt x="6" y="135"/>
                  </a:lnTo>
                  <a:lnTo>
                    <a:pt x="14" y="134"/>
                  </a:lnTo>
                  <a:lnTo>
                    <a:pt x="16" y="135"/>
                  </a:lnTo>
                  <a:lnTo>
                    <a:pt x="19" y="135"/>
                  </a:lnTo>
                  <a:lnTo>
                    <a:pt x="19" y="138"/>
                  </a:lnTo>
                  <a:lnTo>
                    <a:pt x="17" y="140"/>
                  </a:lnTo>
                  <a:lnTo>
                    <a:pt x="19" y="142"/>
                  </a:lnTo>
                  <a:lnTo>
                    <a:pt x="17" y="143"/>
                  </a:lnTo>
                  <a:lnTo>
                    <a:pt x="14" y="145"/>
                  </a:lnTo>
                  <a:lnTo>
                    <a:pt x="8" y="153"/>
                  </a:lnTo>
                  <a:lnTo>
                    <a:pt x="9" y="155"/>
                  </a:lnTo>
                  <a:lnTo>
                    <a:pt x="10" y="155"/>
                  </a:lnTo>
                  <a:lnTo>
                    <a:pt x="13" y="155"/>
                  </a:lnTo>
                  <a:lnTo>
                    <a:pt x="14" y="155"/>
                  </a:lnTo>
                  <a:lnTo>
                    <a:pt x="16" y="157"/>
                  </a:lnTo>
                  <a:lnTo>
                    <a:pt x="19" y="158"/>
                  </a:lnTo>
                  <a:lnTo>
                    <a:pt x="25" y="161"/>
                  </a:lnTo>
                  <a:lnTo>
                    <a:pt x="26" y="164"/>
                  </a:lnTo>
                  <a:lnTo>
                    <a:pt x="25" y="165"/>
                  </a:lnTo>
                  <a:lnTo>
                    <a:pt x="22" y="166"/>
                  </a:lnTo>
                  <a:lnTo>
                    <a:pt x="21" y="166"/>
                  </a:lnTo>
                  <a:lnTo>
                    <a:pt x="19" y="165"/>
                  </a:lnTo>
                  <a:lnTo>
                    <a:pt x="19" y="166"/>
                  </a:lnTo>
                  <a:lnTo>
                    <a:pt x="19" y="166"/>
                  </a:lnTo>
                  <a:lnTo>
                    <a:pt x="17" y="170"/>
                  </a:lnTo>
                  <a:lnTo>
                    <a:pt x="16" y="173"/>
                  </a:lnTo>
                  <a:lnTo>
                    <a:pt x="26" y="183"/>
                  </a:lnTo>
                  <a:lnTo>
                    <a:pt x="29" y="184"/>
                  </a:lnTo>
                  <a:lnTo>
                    <a:pt x="34" y="188"/>
                  </a:lnTo>
                  <a:lnTo>
                    <a:pt x="36" y="188"/>
                  </a:lnTo>
                  <a:lnTo>
                    <a:pt x="42" y="189"/>
                  </a:lnTo>
                  <a:lnTo>
                    <a:pt x="45" y="191"/>
                  </a:lnTo>
                  <a:lnTo>
                    <a:pt x="46" y="196"/>
                  </a:lnTo>
                  <a:lnTo>
                    <a:pt x="47" y="200"/>
                  </a:lnTo>
                  <a:lnTo>
                    <a:pt x="52" y="201"/>
                  </a:lnTo>
                  <a:lnTo>
                    <a:pt x="55" y="20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0" name="Freeform 1826">
              <a:extLst>
                <a:ext uri="{FF2B5EF4-FFF2-40B4-BE49-F238E27FC236}">
                  <a16:creationId xmlns:a16="http://schemas.microsoft.com/office/drawing/2014/main" id="{D62B0CB0-F531-D840-BC2E-660C293BFCB0}"/>
                </a:ext>
              </a:extLst>
            </p:cNvPr>
            <p:cNvSpPr>
              <a:spLocks/>
            </p:cNvSpPr>
            <p:nvPr/>
          </p:nvSpPr>
          <p:spPr bwMode="auto">
            <a:xfrm>
              <a:off x="2793857" y="5255008"/>
              <a:ext cx="127339" cy="281265"/>
            </a:xfrm>
            <a:custGeom>
              <a:avLst/>
              <a:gdLst/>
              <a:ahLst/>
              <a:cxnLst>
                <a:cxn ang="0">
                  <a:pos x="60" y="195"/>
                </a:cxn>
                <a:cxn ang="0">
                  <a:pos x="57" y="191"/>
                </a:cxn>
                <a:cxn ang="0">
                  <a:pos x="63" y="181"/>
                </a:cxn>
                <a:cxn ang="0">
                  <a:pos x="70" y="174"/>
                </a:cxn>
                <a:cxn ang="0">
                  <a:pos x="75" y="164"/>
                </a:cxn>
                <a:cxn ang="0">
                  <a:pos x="77" y="140"/>
                </a:cxn>
                <a:cxn ang="0">
                  <a:pos x="82" y="127"/>
                </a:cxn>
                <a:cxn ang="0">
                  <a:pos x="91" y="109"/>
                </a:cxn>
                <a:cxn ang="0">
                  <a:pos x="91" y="73"/>
                </a:cxn>
                <a:cxn ang="0">
                  <a:pos x="86" y="50"/>
                </a:cxn>
                <a:cxn ang="0">
                  <a:pos x="87" y="28"/>
                </a:cxn>
                <a:cxn ang="0">
                  <a:pos x="86" y="5"/>
                </a:cxn>
                <a:cxn ang="0">
                  <a:pos x="78" y="0"/>
                </a:cxn>
                <a:cxn ang="0">
                  <a:pos x="73" y="15"/>
                </a:cxn>
                <a:cxn ang="0">
                  <a:pos x="72" y="37"/>
                </a:cxn>
                <a:cxn ang="0">
                  <a:pos x="67" y="41"/>
                </a:cxn>
                <a:cxn ang="0">
                  <a:pos x="56" y="36"/>
                </a:cxn>
                <a:cxn ang="0">
                  <a:pos x="47" y="42"/>
                </a:cxn>
                <a:cxn ang="0">
                  <a:pos x="34" y="46"/>
                </a:cxn>
                <a:cxn ang="0">
                  <a:pos x="25" y="51"/>
                </a:cxn>
                <a:cxn ang="0">
                  <a:pos x="17" y="53"/>
                </a:cxn>
                <a:cxn ang="0">
                  <a:pos x="13" y="60"/>
                </a:cxn>
                <a:cxn ang="0">
                  <a:pos x="9" y="71"/>
                </a:cxn>
                <a:cxn ang="0">
                  <a:pos x="1" y="76"/>
                </a:cxn>
                <a:cxn ang="0">
                  <a:pos x="1" y="79"/>
                </a:cxn>
                <a:cxn ang="0">
                  <a:pos x="11" y="88"/>
                </a:cxn>
                <a:cxn ang="0">
                  <a:pos x="1" y="91"/>
                </a:cxn>
                <a:cxn ang="0">
                  <a:pos x="3" y="97"/>
                </a:cxn>
                <a:cxn ang="0">
                  <a:pos x="9" y="108"/>
                </a:cxn>
                <a:cxn ang="0">
                  <a:pos x="14" y="118"/>
                </a:cxn>
                <a:cxn ang="0">
                  <a:pos x="11" y="119"/>
                </a:cxn>
                <a:cxn ang="0">
                  <a:pos x="9" y="125"/>
                </a:cxn>
                <a:cxn ang="0">
                  <a:pos x="5" y="125"/>
                </a:cxn>
                <a:cxn ang="0">
                  <a:pos x="5" y="134"/>
                </a:cxn>
                <a:cxn ang="0">
                  <a:pos x="16" y="135"/>
                </a:cxn>
                <a:cxn ang="0">
                  <a:pos x="17" y="140"/>
                </a:cxn>
                <a:cxn ang="0">
                  <a:pos x="14" y="145"/>
                </a:cxn>
                <a:cxn ang="0">
                  <a:pos x="10" y="155"/>
                </a:cxn>
                <a:cxn ang="0">
                  <a:pos x="16" y="157"/>
                </a:cxn>
                <a:cxn ang="0">
                  <a:pos x="26" y="164"/>
                </a:cxn>
                <a:cxn ang="0">
                  <a:pos x="21" y="166"/>
                </a:cxn>
                <a:cxn ang="0">
                  <a:pos x="19" y="166"/>
                </a:cxn>
                <a:cxn ang="0">
                  <a:pos x="26" y="183"/>
                </a:cxn>
                <a:cxn ang="0">
                  <a:pos x="36" y="188"/>
                </a:cxn>
                <a:cxn ang="0">
                  <a:pos x="46" y="196"/>
                </a:cxn>
                <a:cxn ang="0">
                  <a:pos x="55" y="201"/>
                </a:cxn>
              </a:cxnLst>
              <a:rect l="0" t="0" r="r" b="b"/>
              <a:pathLst>
                <a:path w="91" h="201">
                  <a:moveTo>
                    <a:pt x="55" y="201"/>
                  </a:moveTo>
                  <a:lnTo>
                    <a:pt x="60" y="199"/>
                  </a:lnTo>
                  <a:lnTo>
                    <a:pt x="60" y="195"/>
                  </a:lnTo>
                  <a:lnTo>
                    <a:pt x="57" y="194"/>
                  </a:lnTo>
                  <a:lnTo>
                    <a:pt x="57" y="193"/>
                  </a:lnTo>
                  <a:lnTo>
                    <a:pt x="57" y="191"/>
                  </a:lnTo>
                  <a:lnTo>
                    <a:pt x="62" y="189"/>
                  </a:lnTo>
                  <a:lnTo>
                    <a:pt x="63" y="186"/>
                  </a:lnTo>
                  <a:lnTo>
                    <a:pt x="63" y="181"/>
                  </a:lnTo>
                  <a:lnTo>
                    <a:pt x="67" y="179"/>
                  </a:lnTo>
                  <a:lnTo>
                    <a:pt x="70" y="176"/>
                  </a:lnTo>
                  <a:lnTo>
                    <a:pt x="70" y="174"/>
                  </a:lnTo>
                  <a:lnTo>
                    <a:pt x="68" y="174"/>
                  </a:lnTo>
                  <a:lnTo>
                    <a:pt x="67" y="171"/>
                  </a:lnTo>
                  <a:lnTo>
                    <a:pt x="75" y="164"/>
                  </a:lnTo>
                  <a:lnTo>
                    <a:pt x="75" y="154"/>
                  </a:lnTo>
                  <a:lnTo>
                    <a:pt x="76" y="143"/>
                  </a:lnTo>
                  <a:lnTo>
                    <a:pt x="77" y="140"/>
                  </a:lnTo>
                  <a:lnTo>
                    <a:pt x="76" y="132"/>
                  </a:lnTo>
                  <a:lnTo>
                    <a:pt x="77" y="130"/>
                  </a:lnTo>
                  <a:lnTo>
                    <a:pt x="82" y="127"/>
                  </a:lnTo>
                  <a:lnTo>
                    <a:pt x="87" y="117"/>
                  </a:lnTo>
                  <a:lnTo>
                    <a:pt x="88" y="114"/>
                  </a:lnTo>
                  <a:lnTo>
                    <a:pt x="91" y="109"/>
                  </a:lnTo>
                  <a:lnTo>
                    <a:pt x="91" y="104"/>
                  </a:lnTo>
                  <a:lnTo>
                    <a:pt x="90" y="78"/>
                  </a:lnTo>
                  <a:lnTo>
                    <a:pt x="91" y="73"/>
                  </a:lnTo>
                  <a:lnTo>
                    <a:pt x="91" y="65"/>
                  </a:lnTo>
                  <a:lnTo>
                    <a:pt x="88" y="56"/>
                  </a:lnTo>
                  <a:lnTo>
                    <a:pt x="86" y="50"/>
                  </a:lnTo>
                  <a:lnTo>
                    <a:pt x="85" y="38"/>
                  </a:lnTo>
                  <a:lnTo>
                    <a:pt x="86" y="33"/>
                  </a:lnTo>
                  <a:lnTo>
                    <a:pt x="87" y="28"/>
                  </a:lnTo>
                  <a:lnTo>
                    <a:pt x="87" y="11"/>
                  </a:lnTo>
                  <a:lnTo>
                    <a:pt x="86" y="9"/>
                  </a:lnTo>
                  <a:lnTo>
                    <a:pt x="86" y="5"/>
                  </a:lnTo>
                  <a:lnTo>
                    <a:pt x="83" y="2"/>
                  </a:lnTo>
                  <a:lnTo>
                    <a:pt x="80" y="0"/>
                  </a:lnTo>
                  <a:lnTo>
                    <a:pt x="78" y="0"/>
                  </a:lnTo>
                  <a:lnTo>
                    <a:pt x="76" y="2"/>
                  </a:lnTo>
                  <a:lnTo>
                    <a:pt x="75" y="11"/>
                  </a:lnTo>
                  <a:lnTo>
                    <a:pt x="73" y="15"/>
                  </a:lnTo>
                  <a:lnTo>
                    <a:pt x="72" y="20"/>
                  </a:lnTo>
                  <a:lnTo>
                    <a:pt x="73" y="32"/>
                  </a:lnTo>
                  <a:lnTo>
                    <a:pt x="72" y="37"/>
                  </a:lnTo>
                  <a:lnTo>
                    <a:pt x="71" y="40"/>
                  </a:lnTo>
                  <a:lnTo>
                    <a:pt x="70" y="40"/>
                  </a:lnTo>
                  <a:lnTo>
                    <a:pt x="67" y="41"/>
                  </a:lnTo>
                  <a:lnTo>
                    <a:pt x="66" y="37"/>
                  </a:lnTo>
                  <a:lnTo>
                    <a:pt x="62" y="36"/>
                  </a:lnTo>
                  <a:lnTo>
                    <a:pt x="56" y="36"/>
                  </a:lnTo>
                  <a:lnTo>
                    <a:pt x="54" y="36"/>
                  </a:lnTo>
                  <a:lnTo>
                    <a:pt x="50" y="38"/>
                  </a:lnTo>
                  <a:lnTo>
                    <a:pt x="47" y="42"/>
                  </a:lnTo>
                  <a:lnTo>
                    <a:pt x="45" y="45"/>
                  </a:lnTo>
                  <a:lnTo>
                    <a:pt x="40" y="45"/>
                  </a:lnTo>
                  <a:lnTo>
                    <a:pt x="34" y="46"/>
                  </a:lnTo>
                  <a:lnTo>
                    <a:pt x="30" y="47"/>
                  </a:lnTo>
                  <a:lnTo>
                    <a:pt x="27" y="48"/>
                  </a:lnTo>
                  <a:lnTo>
                    <a:pt x="25" y="51"/>
                  </a:lnTo>
                  <a:lnTo>
                    <a:pt x="24" y="52"/>
                  </a:lnTo>
                  <a:lnTo>
                    <a:pt x="19" y="52"/>
                  </a:lnTo>
                  <a:lnTo>
                    <a:pt x="17" y="53"/>
                  </a:lnTo>
                  <a:lnTo>
                    <a:pt x="15" y="56"/>
                  </a:lnTo>
                  <a:lnTo>
                    <a:pt x="15" y="57"/>
                  </a:lnTo>
                  <a:lnTo>
                    <a:pt x="13" y="60"/>
                  </a:lnTo>
                  <a:lnTo>
                    <a:pt x="11" y="62"/>
                  </a:lnTo>
                  <a:lnTo>
                    <a:pt x="11" y="70"/>
                  </a:lnTo>
                  <a:lnTo>
                    <a:pt x="9" y="71"/>
                  </a:lnTo>
                  <a:lnTo>
                    <a:pt x="6" y="72"/>
                  </a:lnTo>
                  <a:lnTo>
                    <a:pt x="5" y="74"/>
                  </a:lnTo>
                  <a:lnTo>
                    <a:pt x="1" y="76"/>
                  </a:lnTo>
                  <a:lnTo>
                    <a:pt x="0" y="78"/>
                  </a:lnTo>
                  <a:lnTo>
                    <a:pt x="0" y="81"/>
                  </a:lnTo>
                  <a:lnTo>
                    <a:pt x="1" y="79"/>
                  </a:lnTo>
                  <a:lnTo>
                    <a:pt x="8" y="83"/>
                  </a:lnTo>
                  <a:lnTo>
                    <a:pt x="9" y="86"/>
                  </a:lnTo>
                  <a:lnTo>
                    <a:pt x="11" y="88"/>
                  </a:lnTo>
                  <a:lnTo>
                    <a:pt x="10" y="89"/>
                  </a:lnTo>
                  <a:lnTo>
                    <a:pt x="9" y="89"/>
                  </a:lnTo>
                  <a:lnTo>
                    <a:pt x="1" y="91"/>
                  </a:lnTo>
                  <a:lnTo>
                    <a:pt x="1" y="92"/>
                  </a:lnTo>
                  <a:lnTo>
                    <a:pt x="0" y="93"/>
                  </a:lnTo>
                  <a:lnTo>
                    <a:pt x="3" y="97"/>
                  </a:lnTo>
                  <a:lnTo>
                    <a:pt x="1" y="102"/>
                  </a:lnTo>
                  <a:lnTo>
                    <a:pt x="1" y="107"/>
                  </a:lnTo>
                  <a:lnTo>
                    <a:pt x="9" y="108"/>
                  </a:lnTo>
                  <a:lnTo>
                    <a:pt x="13" y="109"/>
                  </a:lnTo>
                  <a:lnTo>
                    <a:pt x="15" y="117"/>
                  </a:lnTo>
                  <a:lnTo>
                    <a:pt x="14" y="118"/>
                  </a:lnTo>
                  <a:lnTo>
                    <a:pt x="14" y="118"/>
                  </a:lnTo>
                  <a:lnTo>
                    <a:pt x="13" y="118"/>
                  </a:lnTo>
                  <a:lnTo>
                    <a:pt x="11" y="119"/>
                  </a:lnTo>
                  <a:lnTo>
                    <a:pt x="10" y="120"/>
                  </a:lnTo>
                  <a:lnTo>
                    <a:pt x="9" y="122"/>
                  </a:lnTo>
                  <a:lnTo>
                    <a:pt x="9" y="125"/>
                  </a:lnTo>
                  <a:lnTo>
                    <a:pt x="8" y="127"/>
                  </a:lnTo>
                  <a:lnTo>
                    <a:pt x="6" y="127"/>
                  </a:lnTo>
                  <a:lnTo>
                    <a:pt x="5" y="125"/>
                  </a:lnTo>
                  <a:lnTo>
                    <a:pt x="3" y="127"/>
                  </a:lnTo>
                  <a:lnTo>
                    <a:pt x="4" y="133"/>
                  </a:lnTo>
                  <a:lnTo>
                    <a:pt x="5" y="134"/>
                  </a:lnTo>
                  <a:lnTo>
                    <a:pt x="6" y="135"/>
                  </a:lnTo>
                  <a:lnTo>
                    <a:pt x="14" y="134"/>
                  </a:lnTo>
                  <a:lnTo>
                    <a:pt x="16" y="135"/>
                  </a:lnTo>
                  <a:lnTo>
                    <a:pt x="19" y="135"/>
                  </a:lnTo>
                  <a:lnTo>
                    <a:pt x="19" y="138"/>
                  </a:lnTo>
                  <a:lnTo>
                    <a:pt x="17" y="140"/>
                  </a:lnTo>
                  <a:lnTo>
                    <a:pt x="19" y="142"/>
                  </a:lnTo>
                  <a:lnTo>
                    <a:pt x="17" y="143"/>
                  </a:lnTo>
                  <a:lnTo>
                    <a:pt x="14" y="145"/>
                  </a:lnTo>
                  <a:lnTo>
                    <a:pt x="8" y="153"/>
                  </a:lnTo>
                  <a:lnTo>
                    <a:pt x="9" y="155"/>
                  </a:lnTo>
                  <a:lnTo>
                    <a:pt x="10" y="155"/>
                  </a:lnTo>
                  <a:lnTo>
                    <a:pt x="13" y="155"/>
                  </a:lnTo>
                  <a:lnTo>
                    <a:pt x="14" y="155"/>
                  </a:lnTo>
                  <a:lnTo>
                    <a:pt x="16" y="157"/>
                  </a:lnTo>
                  <a:lnTo>
                    <a:pt x="19" y="158"/>
                  </a:lnTo>
                  <a:lnTo>
                    <a:pt x="25" y="161"/>
                  </a:lnTo>
                  <a:lnTo>
                    <a:pt x="26" y="164"/>
                  </a:lnTo>
                  <a:lnTo>
                    <a:pt x="25" y="165"/>
                  </a:lnTo>
                  <a:lnTo>
                    <a:pt x="22" y="166"/>
                  </a:lnTo>
                  <a:lnTo>
                    <a:pt x="21" y="166"/>
                  </a:lnTo>
                  <a:lnTo>
                    <a:pt x="19" y="165"/>
                  </a:lnTo>
                  <a:lnTo>
                    <a:pt x="19" y="166"/>
                  </a:lnTo>
                  <a:lnTo>
                    <a:pt x="19" y="166"/>
                  </a:lnTo>
                  <a:lnTo>
                    <a:pt x="17" y="170"/>
                  </a:lnTo>
                  <a:lnTo>
                    <a:pt x="16" y="173"/>
                  </a:lnTo>
                  <a:lnTo>
                    <a:pt x="26" y="183"/>
                  </a:lnTo>
                  <a:lnTo>
                    <a:pt x="29" y="184"/>
                  </a:lnTo>
                  <a:lnTo>
                    <a:pt x="34" y="188"/>
                  </a:lnTo>
                  <a:lnTo>
                    <a:pt x="36" y="188"/>
                  </a:lnTo>
                  <a:lnTo>
                    <a:pt x="42" y="189"/>
                  </a:lnTo>
                  <a:lnTo>
                    <a:pt x="45" y="191"/>
                  </a:lnTo>
                  <a:lnTo>
                    <a:pt x="46" y="196"/>
                  </a:lnTo>
                  <a:lnTo>
                    <a:pt x="47" y="200"/>
                  </a:lnTo>
                  <a:lnTo>
                    <a:pt x="52" y="201"/>
                  </a:lnTo>
                  <a:lnTo>
                    <a:pt x="55" y="20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1" name="Freeform 1827">
              <a:extLst>
                <a:ext uri="{FF2B5EF4-FFF2-40B4-BE49-F238E27FC236}">
                  <a16:creationId xmlns:a16="http://schemas.microsoft.com/office/drawing/2014/main" id="{DCFDB44C-8657-1E07-FBFA-8C66D28A9D56}"/>
                </a:ext>
              </a:extLst>
            </p:cNvPr>
            <p:cNvSpPr>
              <a:spLocks/>
            </p:cNvSpPr>
            <p:nvPr/>
          </p:nvSpPr>
          <p:spPr bwMode="auto">
            <a:xfrm>
              <a:off x="2793857" y="5255008"/>
              <a:ext cx="127339" cy="281265"/>
            </a:xfrm>
            <a:custGeom>
              <a:avLst/>
              <a:gdLst/>
              <a:ahLst/>
              <a:cxnLst>
                <a:cxn ang="0">
                  <a:pos x="60" y="195"/>
                </a:cxn>
                <a:cxn ang="0">
                  <a:pos x="57" y="191"/>
                </a:cxn>
                <a:cxn ang="0">
                  <a:pos x="63" y="181"/>
                </a:cxn>
                <a:cxn ang="0">
                  <a:pos x="70" y="174"/>
                </a:cxn>
                <a:cxn ang="0">
                  <a:pos x="75" y="164"/>
                </a:cxn>
                <a:cxn ang="0">
                  <a:pos x="77" y="140"/>
                </a:cxn>
                <a:cxn ang="0">
                  <a:pos x="82" y="127"/>
                </a:cxn>
                <a:cxn ang="0">
                  <a:pos x="91" y="109"/>
                </a:cxn>
                <a:cxn ang="0">
                  <a:pos x="91" y="73"/>
                </a:cxn>
                <a:cxn ang="0">
                  <a:pos x="86" y="50"/>
                </a:cxn>
                <a:cxn ang="0">
                  <a:pos x="87" y="28"/>
                </a:cxn>
                <a:cxn ang="0">
                  <a:pos x="86" y="5"/>
                </a:cxn>
                <a:cxn ang="0">
                  <a:pos x="78" y="0"/>
                </a:cxn>
                <a:cxn ang="0">
                  <a:pos x="73" y="15"/>
                </a:cxn>
                <a:cxn ang="0">
                  <a:pos x="72" y="37"/>
                </a:cxn>
                <a:cxn ang="0">
                  <a:pos x="67" y="41"/>
                </a:cxn>
                <a:cxn ang="0">
                  <a:pos x="56" y="36"/>
                </a:cxn>
                <a:cxn ang="0">
                  <a:pos x="47" y="42"/>
                </a:cxn>
                <a:cxn ang="0">
                  <a:pos x="34" y="46"/>
                </a:cxn>
                <a:cxn ang="0">
                  <a:pos x="25" y="51"/>
                </a:cxn>
                <a:cxn ang="0">
                  <a:pos x="17" y="53"/>
                </a:cxn>
                <a:cxn ang="0">
                  <a:pos x="13" y="60"/>
                </a:cxn>
                <a:cxn ang="0">
                  <a:pos x="9" y="71"/>
                </a:cxn>
                <a:cxn ang="0">
                  <a:pos x="1" y="76"/>
                </a:cxn>
                <a:cxn ang="0">
                  <a:pos x="1" y="79"/>
                </a:cxn>
                <a:cxn ang="0">
                  <a:pos x="11" y="88"/>
                </a:cxn>
                <a:cxn ang="0">
                  <a:pos x="1" y="91"/>
                </a:cxn>
                <a:cxn ang="0">
                  <a:pos x="3" y="97"/>
                </a:cxn>
                <a:cxn ang="0">
                  <a:pos x="9" y="108"/>
                </a:cxn>
                <a:cxn ang="0">
                  <a:pos x="14" y="118"/>
                </a:cxn>
                <a:cxn ang="0">
                  <a:pos x="11" y="119"/>
                </a:cxn>
                <a:cxn ang="0">
                  <a:pos x="9" y="125"/>
                </a:cxn>
                <a:cxn ang="0">
                  <a:pos x="5" y="125"/>
                </a:cxn>
                <a:cxn ang="0">
                  <a:pos x="5" y="134"/>
                </a:cxn>
                <a:cxn ang="0">
                  <a:pos x="16" y="135"/>
                </a:cxn>
                <a:cxn ang="0">
                  <a:pos x="17" y="140"/>
                </a:cxn>
                <a:cxn ang="0">
                  <a:pos x="14" y="145"/>
                </a:cxn>
                <a:cxn ang="0">
                  <a:pos x="10" y="155"/>
                </a:cxn>
                <a:cxn ang="0">
                  <a:pos x="16" y="157"/>
                </a:cxn>
                <a:cxn ang="0">
                  <a:pos x="26" y="164"/>
                </a:cxn>
                <a:cxn ang="0">
                  <a:pos x="21" y="166"/>
                </a:cxn>
                <a:cxn ang="0">
                  <a:pos x="19" y="166"/>
                </a:cxn>
                <a:cxn ang="0">
                  <a:pos x="26" y="183"/>
                </a:cxn>
                <a:cxn ang="0">
                  <a:pos x="36" y="188"/>
                </a:cxn>
                <a:cxn ang="0">
                  <a:pos x="46" y="196"/>
                </a:cxn>
                <a:cxn ang="0">
                  <a:pos x="55" y="201"/>
                </a:cxn>
              </a:cxnLst>
              <a:rect l="0" t="0" r="r" b="b"/>
              <a:pathLst>
                <a:path w="91" h="201">
                  <a:moveTo>
                    <a:pt x="55" y="201"/>
                  </a:moveTo>
                  <a:lnTo>
                    <a:pt x="60" y="199"/>
                  </a:lnTo>
                  <a:lnTo>
                    <a:pt x="60" y="195"/>
                  </a:lnTo>
                  <a:lnTo>
                    <a:pt x="57" y="194"/>
                  </a:lnTo>
                  <a:lnTo>
                    <a:pt x="57" y="193"/>
                  </a:lnTo>
                  <a:lnTo>
                    <a:pt x="57" y="191"/>
                  </a:lnTo>
                  <a:lnTo>
                    <a:pt x="62" y="189"/>
                  </a:lnTo>
                  <a:lnTo>
                    <a:pt x="63" y="186"/>
                  </a:lnTo>
                  <a:lnTo>
                    <a:pt x="63" y="181"/>
                  </a:lnTo>
                  <a:lnTo>
                    <a:pt x="67" y="179"/>
                  </a:lnTo>
                  <a:lnTo>
                    <a:pt x="70" y="176"/>
                  </a:lnTo>
                  <a:lnTo>
                    <a:pt x="70" y="174"/>
                  </a:lnTo>
                  <a:lnTo>
                    <a:pt x="68" y="174"/>
                  </a:lnTo>
                  <a:lnTo>
                    <a:pt x="67" y="171"/>
                  </a:lnTo>
                  <a:lnTo>
                    <a:pt x="75" y="164"/>
                  </a:lnTo>
                  <a:lnTo>
                    <a:pt x="75" y="154"/>
                  </a:lnTo>
                  <a:lnTo>
                    <a:pt x="76" y="143"/>
                  </a:lnTo>
                  <a:lnTo>
                    <a:pt x="77" y="140"/>
                  </a:lnTo>
                  <a:lnTo>
                    <a:pt x="76" y="132"/>
                  </a:lnTo>
                  <a:lnTo>
                    <a:pt x="77" y="130"/>
                  </a:lnTo>
                  <a:lnTo>
                    <a:pt x="82" y="127"/>
                  </a:lnTo>
                  <a:lnTo>
                    <a:pt x="87" y="117"/>
                  </a:lnTo>
                  <a:lnTo>
                    <a:pt x="88" y="114"/>
                  </a:lnTo>
                  <a:lnTo>
                    <a:pt x="91" y="109"/>
                  </a:lnTo>
                  <a:lnTo>
                    <a:pt x="91" y="104"/>
                  </a:lnTo>
                  <a:lnTo>
                    <a:pt x="90" y="78"/>
                  </a:lnTo>
                  <a:lnTo>
                    <a:pt x="91" y="73"/>
                  </a:lnTo>
                  <a:lnTo>
                    <a:pt x="91" y="65"/>
                  </a:lnTo>
                  <a:lnTo>
                    <a:pt x="88" y="56"/>
                  </a:lnTo>
                  <a:lnTo>
                    <a:pt x="86" y="50"/>
                  </a:lnTo>
                  <a:lnTo>
                    <a:pt x="85" y="38"/>
                  </a:lnTo>
                  <a:lnTo>
                    <a:pt x="86" y="33"/>
                  </a:lnTo>
                  <a:lnTo>
                    <a:pt x="87" y="28"/>
                  </a:lnTo>
                  <a:lnTo>
                    <a:pt x="87" y="11"/>
                  </a:lnTo>
                  <a:lnTo>
                    <a:pt x="86" y="9"/>
                  </a:lnTo>
                  <a:lnTo>
                    <a:pt x="86" y="5"/>
                  </a:lnTo>
                  <a:lnTo>
                    <a:pt x="83" y="2"/>
                  </a:lnTo>
                  <a:lnTo>
                    <a:pt x="80" y="0"/>
                  </a:lnTo>
                  <a:lnTo>
                    <a:pt x="78" y="0"/>
                  </a:lnTo>
                  <a:lnTo>
                    <a:pt x="76" y="2"/>
                  </a:lnTo>
                  <a:lnTo>
                    <a:pt x="75" y="11"/>
                  </a:lnTo>
                  <a:lnTo>
                    <a:pt x="73" y="15"/>
                  </a:lnTo>
                  <a:lnTo>
                    <a:pt x="72" y="20"/>
                  </a:lnTo>
                  <a:lnTo>
                    <a:pt x="73" y="32"/>
                  </a:lnTo>
                  <a:lnTo>
                    <a:pt x="72" y="37"/>
                  </a:lnTo>
                  <a:lnTo>
                    <a:pt x="71" y="40"/>
                  </a:lnTo>
                  <a:lnTo>
                    <a:pt x="70" y="40"/>
                  </a:lnTo>
                  <a:lnTo>
                    <a:pt x="67" y="41"/>
                  </a:lnTo>
                  <a:lnTo>
                    <a:pt x="66" y="37"/>
                  </a:lnTo>
                  <a:lnTo>
                    <a:pt x="62" y="36"/>
                  </a:lnTo>
                  <a:lnTo>
                    <a:pt x="56" y="36"/>
                  </a:lnTo>
                  <a:lnTo>
                    <a:pt x="54" y="36"/>
                  </a:lnTo>
                  <a:lnTo>
                    <a:pt x="50" y="38"/>
                  </a:lnTo>
                  <a:lnTo>
                    <a:pt x="47" y="42"/>
                  </a:lnTo>
                  <a:lnTo>
                    <a:pt x="45" y="45"/>
                  </a:lnTo>
                  <a:lnTo>
                    <a:pt x="40" y="45"/>
                  </a:lnTo>
                  <a:lnTo>
                    <a:pt x="34" y="46"/>
                  </a:lnTo>
                  <a:lnTo>
                    <a:pt x="30" y="47"/>
                  </a:lnTo>
                  <a:lnTo>
                    <a:pt x="27" y="48"/>
                  </a:lnTo>
                  <a:lnTo>
                    <a:pt x="25" y="51"/>
                  </a:lnTo>
                  <a:lnTo>
                    <a:pt x="24" y="52"/>
                  </a:lnTo>
                  <a:lnTo>
                    <a:pt x="19" y="52"/>
                  </a:lnTo>
                  <a:lnTo>
                    <a:pt x="17" y="53"/>
                  </a:lnTo>
                  <a:lnTo>
                    <a:pt x="15" y="56"/>
                  </a:lnTo>
                  <a:lnTo>
                    <a:pt x="15" y="57"/>
                  </a:lnTo>
                  <a:lnTo>
                    <a:pt x="13" y="60"/>
                  </a:lnTo>
                  <a:lnTo>
                    <a:pt x="11" y="62"/>
                  </a:lnTo>
                  <a:lnTo>
                    <a:pt x="11" y="70"/>
                  </a:lnTo>
                  <a:lnTo>
                    <a:pt x="9" y="71"/>
                  </a:lnTo>
                  <a:lnTo>
                    <a:pt x="6" y="72"/>
                  </a:lnTo>
                  <a:lnTo>
                    <a:pt x="5" y="74"/>
                  </a:lnTo>
                  <a:lnTo>
                    <a:pt x="1" y="76"/>
                  </a:lnTo>
                  <a:lnTo>
                    <a:pt x="0" y="78"/>
                  </a:lnTo>
                  <a:lnTo>
                    <a:pt x="0" y="81"/>
                  </a:lnTo>
                  <a:lnTo>
                    <a:pt x="1" y="79"/>
                  </a:lnTo>
                  <a:lnTo>
                    <a:pt x="8" y="83"/>
                  </a:lnTo>
                  <a:lnTo>
                    <a:pt x="9" y="86"/>
                  </a:lnTo>
                  <a:lnTo>
                    <a:pt x="11" y="88"/>
                  </a:lnTo>
                  <a:lnTo>
                    <a:pt x="10" y="89"/>
                  </a:lnTo>
                  <a:lnTo>
                    <a:pt x="9" y="89"/>
                  </a:lnTo>
                  <a:lnTo>
                    <a:pt x="1" y="91"/>
                  </a:lnTo>
                  <a:lnTo>
                    <a:pt x="1" y="92"/>
                  </a:lnTo>
                  <a:lnTo>
                    <a:pt x="0" y="93"/>
                  </a:lnTo>
                  <a:lnTo>
                    <a:pt x="3" y="97"/>
                  </a:lnTo>
                  <a:lnTo>
                    <a:pt x="1" y="102"/>
                  </a:lnTo>
                  <a:lnTo>
                    <a:pt x="1" y="107"/>
                  </a:lnTo>
                  <a:lnTo>
                    <a:pt x="9" y="108"/>
                  </a:lnTo>
                  <a:lnTo>
                    <a:pt x="13" y="109"/>
                  </a:lnTo>
                  <a:lnTo>
                    <a:pt x="15" y="117"/>
                  </a:lnTo>
                  <a:lnTo>
                    <a:pt x="14" y="118"/>
                  </a:lnTo>
                  <a:lnTo>
                    <a:pt x="14" y="118"/>
                  </a:lnTo>
                  <a:lnTo>
                    <a:pt x="13" y="118"/>
                  </a:lnTo>
                  <a:lnTo>
                    <a:pt x="11" y="119"/>
                  </a:lnTo>
                  <a:lnTo>
                    <a:pt x="10" y="120"/>
                  </a:lnTo>
                  <a:lnTo>
                    <a:pt x="9" y="122"/>
                  </a:lnTo>
                  <a:lnTo>
                    <a:pt x="9" y="125"/>
                  </a:lnTo>
                  <a:lnTo>
                    <a:pt x="8" y="127"/>
                  </a:lnTo>
                  <a:lnTo>
                    <a:pt x="6" y="127"/>
                  </a:lnTo>
                  <a:lnTo>
                    <a:pt x="5" y="125"/>
                  </a:lnTo>
                  <a:lnTo>
                    <a:pt x="3" y="127"/>
                  </a:lnTo>
                  <a:lnTo>
                    <a:pt x="4" y="133"/>
                  </a:lnTo>
                  <a:lnTo>
                    <a:pt x="5" y="134"/>
                  </a:lnTo>
                  <a:lnTo>
                    <a:pt x="6" y="135"/>
                  </a:lnTo>
                  <a:lnTo>
                    <a:pt x="14" y="134"/>
                  </a:lnTo>
                  <a:lnTo>
                    <a:pt x="16" y="135"/>
                  </a:lnTo>
                  <a:lnTo>
                    <a:pt x="19" y="135"/>
                  </a:lnTo>
                  <a:lnTo>
                    <a:pt x="19" y="138"/>
                  </a:lnTo>
                  <a:lnTo>
                    <a:pt x="17" y="140"/>
                  </a:lnTo>
                  <a:lnTo>
                    <a:pt x="19" y="142"/>
                  </a:lnTo>
                  <a:lnTo>
                    <a:pt x="17" y="143"/>
                  </a:lnTo>
                  <a:lnTo>
                    <a:pt x="14" y="145"/>
                  </a:lnTo>
                  <a:lnTo>
                    <a:pt x="8" y="153"/>
                  </a:lnTo>
                  <a:lnTo>
                    <a:pt x="9" y="155"/>
                  </a:lnTo>
                  <a:lnTo>
                    <a:pt x="10" y="155"/>
                  </a:lnTo>
                  <a:lnTo>
                    <a:pt x="13" y="155"/>
                  </a:lnTo>
                  <a:lnTo>
                    <a:pt x="14" y="155"/>
                  </a:lnTo>
                  <a:lnTo>
                    <a:pt x="16" y="157"/>
                  </a:lnTo>
                  <a:lnTo>
                    <a:pt x="19" y="158"/>
                  </a:lnTo>
                  <a:lnTo>
                    <a:pt x="25" y="161"/>
                  </a:lnTo>
                  <a:lnTo>
                    <a:pt x="26" y="164"/>
                  </a:lnTo>
                  <a:lnTo>
                    <a:pt x="25" y="165"/>
                  </a:lnTo>
                  <a:lnTo>
                    <a:pt x="22" y="166"/>
                  </a:lnTo>
                  <a:lnTo>
                    <a:pt x="21" y="166"/>
                  </a:lnTo>
                  <a:lnTo>
                    <a:pt x="19" y="165"/>
                  </a:lnTo>
                  <a:lnTo>
                    <a:pt x="19" y="166"/>
                  </a:lnTo>
                  <a:lnTo>
                    <a:pt x="19" y="166"/>
                  </a:lnTo>
                  <a:lnTo>
                    <a:pt x="17" y="170"/>
                  </a:lnTo>
                  <a:lnTo>
                    <a:pt x="16" y="173"/>
                  </a:lnTo>
                  <a:lnTo>
                    <a:pt x="26" y="183"/>
                  </a:lnTo>
                  <a:lnTo>
                    <a:pt x="29" y="184"/>
                  </a:lnTo>
                  <a:lnTo>
                    <a:pt x="34" y="188"/>
                  </a:lnTo>
                  <a:lnTo>
                    <a:pt x="36" y="188"/>
                  </a:lnTo>
                  <a:lnTo>
                    <a:pt x="42" y="189"/>
                  </a:lnTo>
                  <a:lnTo>
                    <a:pt x="45" y="191"/>
                  </a:lnTo>
                  <a:lnTo>
                    <a:pt x="46" y="196"/>
                  </a:lnTo>
                  <a:lnTo>
                    <a:pt x="47" y="200"/>
                  </a:lnTo>
                  <a:lnTo>
                    <a:pt x="52" y="201"/>
                  </a:lnTo>
                  <a:lnTo>
                    <a:pt x="55" y="20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2" name="Freeform 1829">
              <a:extLst>
                <a:ext uri="{FF2B5EF4-FFF2-40B4-BE49-F238E27FC236}">
                  <a16:creationId xmlns:a16="http://schemas.microsoft.com/office/drawing/2014/main" id="{7944A864-35E1-E650-92BF-3B691C51CFFA}"/>
                </a:ext>
              </a:extLst>
            </p:cNvPr>
            <p:cNvSpPr>
              <a:spLocks/>
            </p:cNvSpPr>
            <p:nvPr/>
          </p:nvSpPr>
          <p:spPr bwMode="auto">
            <a:xfrm>
              <a:off x="1337159" y="3784318"/>
              <a:ext cx="1486083" cy="1507073"/>
            </a:xfrm>
            <a:custGeom>
              <a:avLst/>
              <a:gdLst/>
              <a:ahLst/>
              <a:cxnLst>
                <a:cxn ang="0">
                  <a:pos x="23" y="249"/>
                </a:cxn>
                <a:cxn ang="0">
                  <a:pos x="10" y="243"/>
                </a:cxn>
                <a:cxn ang="0">
                  <a:pos x="41" y="212"/>
                </a:cxn>
                <a:cxn ang="0">
                  <a:pos x="91" y="213"/>
                </a:cxn>
                <a:cxn ang="0">
                  <a:pos x="156" y="207"/>
                </a:cxn>
                <a:cxn ang="0">
                  <a:pos x="204" y="243"/>
                </a:cxn>
                <a:cxn ang="0">
                  <a:pos x="239" y="252"/>
                </a:cxn>
                <a:cxn ang="0">
                  <a:pos x="285" y="261"/>
                </a:cxn>
                <a:cxn ang="0">
                  <a:pos x="279" y="183"/>
                </a:cxn>
                <a:cxn ang="0">
                  <a:pos x="294" y="133"/>
                </a:cxn>
                <a:cxn ang="0">
                  <a:pos x="342" y="177"/>
                </a:cxn>
                <a:cxn ang="0">
                  <a:pos x="423" y="174"/>
                </a:cxn>
                <a:cxn ang="0">
                  <a:pos x="523" y="122"/>
                </a:cxn>
                <a:cxn ang="0">
                  <a:pos x="564" y="18"/>
                </a:cxn>
                <a:cxn ang="0">
                  <a:pos x="648" y="48"/>
                </a:cxn>
                <a:cxn ang="0">
                  <a:pos x="699" y="81"/>
                </a:cxn>
                <a:cxn ang="0">
                  <a:pos x="750" y="138"/>
                </a:cxn>
                <a:cxn ang="0">
                  <a:pos x="796" y="138"/>
                </a:cxn>
                <a:cxn ang="0">
                  <a:pos x="800" y="182"/>
                </a:cxn>
                <a:cxn ang="0">
                  <a:pos x="843" y="223"/>
                </a:cxn>
                <a:cxn ang="0">
                  <a:pos x="923" y="238"/>
                </a:cxn>
                <a:cxn ang="0">
                  <a:pos x="975" y="283"/>
                </a:cxn>
                <a:cxn ang="0">
                  <a:pos x="1061" y="304"/>
                </a:cxn>
                <a:cxn ang="0">
                  <a:pos x="1000" y="432"/>
                </a:cxn>
                <a:cxn ang="0">
                  <a:pos x="963" y="490"/>
                </a:cxn>
                <a:cxn ang="0">
                  <a:pos x="932" y="520"/>
                </a:cxn>
                <a:cxn ang="0">
                  <a:pos x="867" y="586"/>
                </a:cxn>
                <a:cxn ang="0">
                  <a:pos x="863" y="634"/>
                </a:cxn>
                <a:cxn ang="0">
                  <a:pos x="919" y="636"/>
                </a:cxn>
                <a:cxn ang="0">
                  <a:pos x="928" y="683"/>
                </a:cxn>
                <a:cxn ang="0">
                  <a:pos x="932" y="731"/>
                </a:cxn>
                <a:cxn ang="0">
                  <a:pos x="897" y="771"/>
                </a:cxn>
                <a:cxn ang="0">
                  <a:pos x="924" y="827"/>
                </a:cxn>
                <a:cxn ang="0">
                  <a:pos x="909" y="873"/>
                </a:cxn>
                <a:cxn ang="0">
                  <a:pos x="975" y="910"/>
                </a:cxn>
                <a:cxn ang="0">
                  <a:pos x="897" y="984"/>
                </a:cxn>
                <a:cxn ang="0">
                  <a:pos x="873" y="1014"/>
                </a:cxn>
                <a:cxn ang="0">
                  <a:pos x="825" y="1029"/>
                </a:cxn>
                <a:cxn ang="0">
                  <a:pos x="758" y="1001"/>
                </a:cxn>
                <a:cxn ang="0">
                  <a:pos x="717" y="979"/>
                </a:cxn>
                <a:cxn ang="0">
                  <a:pos x="646" y="946"/>
                </a:cxn>
                <a:cxn ang="0">
                  <a:pos x="559" y="985"/>
                </a:cxn>
                <a:cxn ang="0">
                  <a:pos x="546" y="1065"/>
                </a:cxn>
                <a:cxn ang="0">
                  <a:pos x="465" y="1062"/>
                </a:cxn>
                <a:cxn ang="0">
                  <a:pos x="409" y="1027"/>
                </a:cxn>
                <a:cxn ang="0">
                  <a:pos x="350" y="996"/>
                </a:cxn>
                <a:cxn ang="0">
                  <a:pos x="300" y="1007"/>
                </a:cxn>
                <a:cxn ang="0">
                  <a:pos x="210" y="959"/>
                </a:cxn>
                <a:cxn ang="0">
                  <a:pos x="162" y="943"/>
                </a:cxn>
                <a:cxn ang="0">
                  <a:pos x="145" y="899"/>
                </a:cxn>
                <a:cxn ang="0">
                  <a:pos x="233" y="741"/>
                </a:cxn>
                <a:cxn ang="0">
                  <a:pos x="244" y="643"/>
                </a:cxn>
                <a:cxn ang="0">
                  <a:pos x="291" y="718"/>
                </a:cxn>
                <a:cxn ang="0">
                  <a:pos x="239" y="618"/>
                </a:cxn>
                <a:cxn ang="0">
                  <a:pos x="249" y="566"/>
                </a:cxn>
                <a:cxn ang="0">
                  <a:pos x="208" y="515"/>
                </a:cxn>
                <a:cxn ang="0">
                  <a:pos x="184" y="432"/>
                </a:cxn>
                <a:cxn ang="0">
                  <a:pos x="182" y="416"/>
                </a:cxn>
                <a:cxn ang="0">
                  <a:pos x="158" y="376"/>
                </a:cxn>
                <a:cxn ang="0">
                  <a:pos x="133" y="363"/>
                </a:cxn>
                <a:cxn ang="0">
                  <a:pos x="105" y="340"/>
                </a:cxn>
                <a:cxn ang="0">
                  <a:pos x="49" y="300"/>
                </a:cxn>
              </a:cxnLst>
              <a:rect l="0" t="0" r="r" b="b"/>
              <a:pathLst>
                <a:path w="1062" h="1077">
                  <a:moveTo>
                    <a:pt x="0" y="279"/>
                  </a:moveTo>
                  <a:lnTo>
                    <a:pt x="3" y="276"/>
                  </a:lnTo>
                  <a:lnTo>
                    <a:pt x="4" y="276"/>
                  </a:lnTo>
                  <a:lnTo>
                    <a:pt x="10" y="275"/>
                  </a:lnTo>
                  <a:lnTo>
                    <a:pt x="19" y="275"/>
                  </a:lnTo>
                  <a:lnTo>
                    <a:pt x="34" y="276"/>
                  </a:lnTo>
                  <a:lnTo>
                    <a:pt x="41" y="276"/>
                  </a:lnTo>
                  <a:lnTo>
                    <a:pt x="41" y="273"/>
                  </a:lnTo>
                  <a:lnTo>
                    <a:pt x="40" y="268"/>
                  </a:lnTo>
                  <a:lnTo>
                    <a:pt x="34" y="264"/>
                  </a:lnTo>
                  <a:lnTo>
                    <a:pt x="26" y="260"/>
                  </a:lnTo>
                  <a:lnTo>
                    <a:pt x="24" y="260"/>
                  </a:lnTo>
                  <a:lnTo>
                    <a:pt x="20" y="261"/>
                  </a:lnTo>
                  <a:lnTo>
                    <a:pt x="20" y="260"/>
                  </a:lnTo>
                  <a:lnTo>
                    <a:pt x="21" y="257"/>
                  </a:lnTo>
                  <a:lnTo>
                    <a:pt x="21" y="255"/>
                  </a:lnTo>
                  <a:lnTo>
                    <a:pt x="20" y="253"/>
                  </a:lnTo>
                  <a:lnTo>
                    <a:pt x="19" y="250"/>
                  </a:lnTo>
                  <a:lnTo>
                    <a:pt x="23" y="249"/>
                  </a:lnTo>
                  <a:lnTo>
                    <a:pt x="25" y="249"/>
                  </a:lnTo>
                  <a:lnTo>
                    <a:pt x="26" y="253"/>
                  </a:lnTo>
                  <a:lnTo>
                    <a:pt x="40" y="255"/>
                  </a:lnTo>
                  <a:lnTo>
                    <a:pt x="43" y="258"/>
                  </a:lnTo>
                  <a:lnTo>
                    <a:pt x="45" y="260"/>
                  </a:lnTo>
                  <a:lnTo>
                    <a:pt x="48" y="263"/>
                  </a:lnTo>
                  <a:lnTo>
                    <a:pt x="51" y="263"/>
                  </a:lnTo>
                  <a:lnTo>
                    <a:pt x="51" y="258"/>
                  </a:lnTo>
                  <a:lnTo>
                    <a:pt x="53" y="257"/>
                  </a:lnTo>
                  <a:lnTo>
                    <a:pt x="51" y="254"/>
                  </a:lnTo>
                  <a:lnTo>
                    <a:pt x="46" y="252"/>
                  </a:lnTo>
                  <a:lnTo>
                    <a:pt x="45" y="249"/>
                  </a:lnTo>
                  <a:lnTo>
                    <a:pt x="38" y="249"/>
                  </a:lnTo>
                  <a:lnTo>
                    <a:pt x="36" y="247"/>
                  </a:lnTo>
                  <a:lnTo>
                    <a:pt x="35" y="245"/>
                  </a:lnTo>
                  <a:lnTo>
                    <a:pt x="29" y="245"/>
                  </a:lnTo>
                  <a:lnTo>
                    <a:pt x="25" y="244"/>
                  </a:lnTo>
                  <a:lnTo>
                    <a:pt x="14" y="243"/>
                  </a:lnTo>
                  <a:lnTo>
                    <a:pt x="10" y="243"/>
                  </a:lnTo>
                  <a:lnTo>
                    <a:pt x="8" y="242"/>
                  </a:lnTo>
                  <a:lnTo>
                    <a:pt x="7" y="238"/>
                  </a:lnTo>
                  <a:lnTo>
                    <a:pt x="8" y="235"/>
                  </a:lnTo>
                  <a:lnTo>
                    <a:pt x="9" y="230"/>
                  </a:lnTo>
                  <a:lnTo>
                    <a:pt x="12" y="224"/>
                  </a:lnTo>
                  <a:lnTo>
                    <a:pt x="10" y="223"/>
                  </a:lnTo>
                  <a:lnTo>
                    <a:pt x="10" y="220"/>
                  </a:lnTo>
                  <a:lnTo>
                    <a:pt x="12" y="218"/>
                  </a:lnTo>
                  <a:lnTo>
                    <a:pt x="15" y="217"/>
                  </a:lnTo>
                  <a:lnTo>
                    <a:pt x="18" y="215"/>
                  </a:lnTo>
                  <a:lnTo>
                    <a:pt x="23" y="215"/>
                  </a:lnTo>
                  <a:lnTo>
                    <a:pt x="25" y="218"/>
                  </a:lnTo>
                  <a:lnTo>
                    <a:pt x="28" y="218"/>
                  </a:lnTo>
                  <a:lnTo>
                    <a:pt x="28" y="215"/>
                  </a:lnTo>
                  <a:lnTo>
                    <a:pt x="31" y="215"/>
                  </a:lnTo>
                  <a:lnTo>
                    <a:pt x="31" y="213"/>
                  </a:lnTo>
                  <a:lnTo>
                    <a:pt x="31" y="212"/>
                  </a:lnTo>
                  <a:lnTo>
                    <a:pt x="34" y="211"/>
                  </a:lnTo>
                  <a:lnTo>
                    <a:pt x="41" y="212"/>
                  </a:lnTo>
                  <a:lnTo>
                    <a:pt x="44" y="211"/>
                  </a:lnTo>
                  <a:lnTo>
                    <a:pt x="51" y="209"/>
                  </a:lnTo>
                  <a:lnTo>
                    <a:pt x="54" y="213"/>
                  </a:lnTo>
                  <a:lnTo>
                    <a:pt x="58" y="212"/>
                  </a:lnTo>
                  <a:lnTo>
                    <a:pt x="60" y="211"/>
                  </a:lnTo>
                  <a:lnTo>
                    <a:pt x="61" y="211"/>
                  </a:lnTo>
                  <a:lnTo>
                    <a:pt x="64" y="209"/>
                  </a:lnTo>
                  <a:lnTo>
                    <a:pt x="71" y="211"/>
                  </a:lnTo>
                  <a:lnTo>
                    <a:pt x="72" y="209"/>
                  </a:lnTo>
                  <a:lnTo>
                    <a:pt x="75" y="208"/>
                  </a:lnTo>
                  <a:lnTo>
                    <a:pt x="80" y="209"/>
                  </a:lnTo>
                  <a:lnTo>
                    <a:pt x="80" y="219"/>
                  </a:lnTo>
                  <a:lnTo>
                    <a:pt x="80" y="219"/>
                  </a:lnTo>
                  <a:lnTo>
                    <a:pt x="81" y="219"/>
                  </a:lnTo>
                  <a:lnTo>
                    <a:pt x="85" y="217"/>
                  </a:lnTo>
                  <a:lnTo>
                    <a:pt x="86" y="218"/>
                  </a:lnTo>
                  <a:lnTo>
                    <a:pt x="87" y="222"/>
                  </a:lnTo>
                  <a:lnTo>
                    <a:pt x="90" y="219"/>
                  </a:lnTo>
                  <a:lnTo>
                    <a:pt x="91" y="213"/>
                  </a:lnTo>
                  <a:lnTo>
                    <a:pt x="91" y="212"/>
                  </a:lnTo>
                  <a:lnTo>
                    <a:pt x="92" y="212"/>
                  </a:lnTo>
                  <a:lnTo>
                    <a:pt x="96" y="212"/>
                  </a:lnTo>
                  <a:lnTo>
                    <a:pt x="99" y="213"/>
                  </a:lnTo>
                  <a:lnTo>
                    <a:pt x="105" y="217"/>
                  </a:lnTo>
                  <a:lnTo>
                    <a:pt x="105" y="219"/>
                  </a:lnTo>
                  <a:lnTo>
                    <a:pt x="112" y="219"/>
                  </a:lnTo>
                  <a:lnTo>
                    <a:pt x="112" y="215"/>
                  </a:lnTo>
                  <a:lnTo>
                    <a:pt x="116" y="214"/>
                  </a:lnTo>
                  <a:lnTo>
                    <a:pt x="116" y="213"/>
                  </a:lnTo>
                  <a:lnTo>
                    <a:pt x="113" y="208"/>
                  </a:lnTo>
                  <a:lnTo>
                    <a:pt x="121" y="203"/>
                  </a:lnTo>
                  <a:lnTo>
                    <a:pt x="125" y="204"/>
                  </a:lnTo>
                  <a:lnTo>
                    <a:pt x="126" y="207"/>
                  </a:lnTo>
                  <a:lnTo>
                    <a:pt x="127" y="207"/>
                  </a:lnTo>
                  <a:lnTo>
                    <a:pt x="142" y="206"/>
                  </a:lnTo>
                  <a:lnTo>
                    <a:pt x="142" y="209"/>
                  </a:lnTo>
                  <a:lnTo>
                    <a:pt x="143" y="209"/>
                  </a:lnTo>
                  <a:lnTo>
                    <a:pt x="156" y="207"/>
                  </a:lnTo>
                  <a:lnTo>
                    <a:pt x="153" y="214"/>
                  </a:lnTo>
                  <a:lnTo>
                    <a:pt x="157" y="213"/>
                  </a:lnTo>
                  <a:lnTo>
                    <a:pt x="158" y="214"/>
                  </a:lnTo>
                  <a:lnTo>
                    <a:pt x="158" y="218"/>
                  </a:lnTo>
                  <a:lnTo>
                    <a:pt x="163" y="222"/>
                  </a:lnTo>
                  <a:lnTo>
                    <a:pt x="162" y="225"/>
                  </a:lnTo>
                  <a:lnTo>
                    <a:pt x="168" y="234"/>
                  </a:lnTo>
                  <a:lnTo>
                    <a:pt x="171" y="244"/>
                  </a:lnTo>
                  <a:lnTo>
                    <a:pt x="174" y="249"/>
                  </a:lnTo>
                  <a:lnTo>
                    <a:pt x="177" y="254"/>
                  </a:lnTo>
                  <a:lnTo>
                    <a:pt x="181" y="254"/>
                  </a:lnTo>
                  <a:lnTo>
                    <a:pt x="182" y="254"/>
                  </a:lnTo>
                  <a:lnTo>
                    <a:pt x="187" y="253"/>
                  </a:lnTo>
                  <a:lnTo>
                    <a:pt x="192" y="248"/>
                  </a:lnTo>
                  <a:lnTo>
                    <a:pt x="196" y="247"/>
                  </a:lnTo>
                  <a:lnTo>
                    <a:pt x="197" y="248"/>
                  </a:lnTo>
                  <a:lnTo>
                    <a:pt x="199" y="243"/>
                  </a:lnTo>
                  <a:lnTo>
                    <a:pt x="201" y="243"/>
                  </a:lnTo>
                  <a:lnTo>
                    <a:pt x="204" y="243"/>
                  </a:lnTo>
                  <a:lnTo>
                    <a:pt x="209" y="243"/>
                  </a:lnTo>
                  <a:lnTo>
                    <a:pt x="214" y="242"/>
                  </a:lnTo>
                  <a:lnTo>
                    <a:pt x="214" y="243"/>
                  </a:lnTo>
                  <a:lnTo>
                    <a:pt x="210" y="245"/>
                  </a:lnTo>
                  <a:lnTo>
                    <a:pt x="210" y="248"/>
                  </a:lnTo>
                  <a:lnTo>
                    <a:pt x="213" y="249"/>
                  </a:lnTo>
                  <a:lnTo>
                    <a:pt x="217" y="248"/>
                  </a:lnTo>
                  <a:lnTo>
                    <a:pt x="219" y="253"/>
                  </a:lnTo>
                  <a:lnTo>
                    <a:pt x="219" y="254"/>
                  </a:lnTo>
                  <a:lnTo>
                    <a:pt x="220" y="257"/>
                  </a:lnTo>
                  <a:lnTo>
                    <a:pt x="225" y="253"/>
                  </a:lnTo>
                  <a:lnTo>
                    <a:pt x="227" y="250"/>
                  </a:lnTo>
                  <a:lnTo>
                    <a:pt x="229" y="250"/>
                  </a:lnTo>
                  <a:lnTo>
                    <a:pt x="233" y="255"/>
                  </a:lnTo>
                  <a:lnTo>
                    <a:pt x="234" y="259"/>
                  </a:lnTo>
                  <a:lnTo>
                    <a:pt x="235" y="265"/>
                  </a:lnTo>
                  <a:lnTo>
                    <a:pt x="237" y="265"/>
                  </a:lnTo>
                  <a:lnTo>
                    <a:pt x="237" y="265"/>
                  </a:lnTo>
                  <a:lnTo>
                    <a:pt x="239" y="252"/>
                  </a:lnTo>
                  <a:lnTo>
                    <a:pt x="238" y="250"/>
                  </a:lnTo>
                  <a:lnTo>
                    <a:pt x="238" y="249"/>
                  </a:lnTo>
                  <a:lnTo>
                    <a:pt x="239" y="248"/>
                  </a:lnTo>
                  <a:lnTo>
                    <a:pt x="243" y="244"/>
                  </a:lnTo>
                  <a:lnTo>
                    <a:pt x="245" y="244"/>
                  </a:lnTo>
                  <a:lnTo>
                    <a:pt x="248" y="244"/>
                  </a:lnTo>
                  <a:lnTo>
                    <a:pt x="251" y="248"/>
                  </a:lnTo>
                  <a:lnTo>
                    <a:pt x="251" y="249"/>
                  </a:lnTo>
                  <a:lnTo>
                    <a:pt x="248" y="253"/>
                  </a:lnTo>
                  <a:lnTo>
                    <a:pt x="248" y="254"/>
                  </a:lnTo>
                  <a:lnTo>
                    <a:pt x="249" y="255"/>
                  </a:lnTo>
                  <a:lnTo>
                    <a:pt x="251" y="257"/>
                  </a:lnTo>
                  <a:lnTo>
                    <a:pt x="251" y="258"/>
                  </a:lnTo>
                  <a:lnTo>
                    <a:pt x="263" y="260"/>
                  </a:lnTo>
                  <a:lnTo>
                    <a:pt x="270" y="260"/>
                  </a:lnTo>
                  <a:lnTo>
                    <a:pt x="274" y="258"/>
                  </a:lnTo>
                  <a:lnTo>
                    <a:pt x="278" y="260"/>
                  </a:lnTo>
                  <a:lnTo>
                    <a:pt x="281" y="259"/>
                  </a:lnTo>
                  <a:lnTo>
                    <a:pt x="285" y="261"/>
                  </a:lnTo>
                  <a:lnTo>
                    <a:pt x="285" y="259"/>
                  </a:lnTo>
                  <a:lnTo>
                    <a:pt x="283" y="255"/>
                  </a:lnTo>
                  <a:lnTo>
                    <a:pt x="278" y="252"/>
                  </a:lnTo>
                  <a:lnTo>
                    <a:pt x="274" y="248"/>
                  </a:lnTo>
                  <a:lnTo>
                    <a:pt x="271" y="243"/>
                  </a:lnTo>
                  <a:lnTo>
                    <a:pt x="271" y="234"/>
                  </a:lnTo>
                  <a:lnTo>
                    <a:pt x="273" y="229"/>
                  </a:lnTo>
                  <a:lnTo>
                    <a:pt x="274" y="227"/>
                  </a:lnTo>
                  <a:lnTo>
                    <a:pt x="275" y="225"/>
                  </a:lnTo>
                  <a:lnTo>
                    <a:pt x="278" y="223"/>
                  </a:lnTo>
                  <a:lnTo>
                    <a:pt x="279" y="209"/>
                  </a:lnTo>
                  <a:lnTo>
                    <a:pt x="276" y="209"/>
                  </a:lnTo>
                  <a:lnTo>
                    <a:pt x="276" y="207"/>
                  </a:lnTo>
                  <a:lnTo>
                    <a:pt x="278" y="202"/>
                  </a:lnTo>
                  <a:lnTo>
                    <a:pt x="279" y="198"/>
                  </a:lnTo>
                  <a:lnTo>
                    <a:pt x="280" y="196"/>
                  </a:lnTo>
                  <a:lnTo>
                    <a:pt x="280" y="191"/>
                  </a:lnTo>
                  <a:lnTo>
                    <a:pt x="283" y="186"/>
                  </a:lnTo>
                  <a:lnTo>
                    <a:pt x="279" y="183"/>
                  </a:lnTo>
                  <a:lnTo>
                    <a:pt x="276" y="179"/>
                  </a:lnTo>
                  <a:lnTo>
                    <a:pt x="276" y="174"/>
                  </a:lnTo>
                  <a:lnTo>
                    <a:pt x="274" y="172"/>
                  </a:lnTo>
                  <a:lnTo>
                    <a:pt x="270" y="169"/>
                  </a:lnTo>
                  <a:lnTo>
                    <a:pt x="266" y="156"/>
                  </a:lnTo>
                  <a:lnTo>
                    <a:pt x="268" y="151"/>
                  </a:lnTo>
                  <a:lnTo>
                    <a:pt x="268" y="150"/>
                  </a:lnTo>
                  <a:lnTo>
                    <a:pt x="266" y="145"/>
                  </a:lnTo>
                  <a:lnTo>
                    <a:pt x="268" y="142"/>
                  </a:lnTo>
                  <a:lnTo>
                    <a:pt x="270" y="140"/>
                  </a:lnTo>
                  <a:lnTo>
                    <a:pt x="271" y="138"/>
                  </a:lnTo>
                  <a:lnTo>
                    <a:pt x="269" y="131"/>
                  </a:lnTo>
                  <a:lnTo>
                    <a:pt x="264" y="125"/>
                  </a:lnTo>
                  <a:lnTo>
                    <a:pt x="265" y="121"/>
                  </a:lnTo>
                  <a:lnTo>
                    <a:pt x="270" y="122"/>
                  </a:lnTo>
                  <a:lnTo>
                    <a:pt x="275" y="126"/>
                  </a:lnTo>
                  <a:lnTo>
                    <a:pt x="278" y="127"/>
                  </a:lnTo>
                  <a:lnTo>
                    <a:pt x="290" y="133"/>
                  </a:lnTo>
                  <a:lnTo>
                    <a:pt x="294" y="133"/>
                  </a:lnTo>
                  <a:lnTo>
                    <a:pt x="300" y="131"/>
                  </a:lnTo>
                  <a:lnTo>
                    <a:pt x="310" y="131"/>
                  </a:lnTo>
                  <a:lnTo>
                    <a:pt x="314" y="132"/>
                  </a:lnTo>
                  <a:lnTo>
                    <a:pt x="317" y="136"/>
                  </a:lnTo>
                  <a:lnTo>
                    <a:pt x="319" y="137"/>
                  </a:lnTo>
                  <a:lnTo>
                    <a:pt x="320" y="140"/>
                  </a:lnTo>
                  <a:lnTo>
                    <a:pt x="312" y="148"/>
                  </a:lnTo>
                  <a:lnTo>
                    <a:pt x="311" y="152"/>
                  </a:lnTo>
                  <a:lnTo>
                    <a:pt x="311" y="156"/>
                  </a:lnTo>
                  <a:lnTo>
                    <a:pt x="315" y="162"/>
                  </a:lnTo>
                  <a:lnTo>
                    <a:pt x="316" y="163"/>
                  </a:lnTo>
                  <a:lnTo>
                    <a:pt x="316" y="166"/>
                  </a:lnTo>
                  <a:lnTo>
                    <a:pt x="316" y="167"/>
                  </a:lnTo>
                  <a:lnTo>
                    <a:pt x="316" y="174"/>
                  </a:lnTo>
                  <a:lnTo>
                    <a:pt x="321" y="177"/>
                  </a:lnTo>
                  <a:lnTo>
                    <a:pt x="325" y="174"/>
                  </a:lnTo>
                  <a:lnTo>
                    <a:pt x="332" y="172"/>
                  </a:lnTo>
                  <a:lnTo>
                    <a:pt x="336" y="173"/>
                  </a:lnTo>
                  <a:lnTo>
                    <a:pt x="342" y="177"/>
                  </a:lnTo>
                  <a:lnTo>
                    <a:pt x="348" y="181"/>
                  </a:lnTo>
                  <a:lnTo>
                    <a:pt x="357" y="183"/>
                  </a:lnTo>
                  <a:lnTo>
                    <a:pt x="368" y="186"/>
                  </a:lnTo>
                  <a:lnTo>
                    <a:pt x="375" y="187"/>
                  </a:lnTo>
                  <a:lnTo>
                    <a:pt x="380" y="188"/>
                  </a:lnTo>
                  <a:lnTo>
                    <a:pt x="386" y="193"/>
                  </a:lnTo>
                  <a:lnTo>
                    <a:pt x="391" y="198"/>
                  </a:lnTo>
                  <a:lnTo>
                    <a:pt x="402" y="197"/>
                  </a:lnTo>
                  <a:lnTo>
                    <a:pt x="418" y="189"/>
                  </a:lnTo>
                  <a:lnTo>
                    <a:pt x="428" y="187"/>
                  </a:lnTo>
                  <a:lnTo>
                    <a:pt x="437" y="186"/>
                  </a:lnTo>
                  <a:lnTo>
                    <a:pt x="449" y="187"/>
                  </a:lnTo>
                  <a:lnTo>
                    <a:pt x="450" y="184"/>
                  </a:lnTo>
                  <a:lnTo>
                    <a:pt x="449" y="182"/>
                  </a:lnTo>
                  <a:lnTo>
                    <a:pt x="447" y="181"/>
                  </a:lnTo>
                  <a:lnTo>
                    <a:pt x="442" y="181"/>
                  </a:lnTo>
                  <a:lnTo>
                    <a:pt x="433" y="181"/>
                  </a:lnTo>
                  <a:lnTo>
                    <a:pt x="427" y="177"/>
                  </a:lnTo>
                  <a:lnTo>
                    <a:pt x="423" y="174"/>
                  </a:lnTo>
                  <a:lnTo>
                    <a:pt x="422" y="169"/>
                  </a:lnTo>
                  <a:lnTo>
                    <a:pt x="426" y="162"/>
                  </a:lnTo>
                  <a:lnTo>
                    <a:pt x="428" y="158"/>
                  </a:lnTo>
                  <a:lnTo>
                    <a:pt x="431" y="156"/>
                  </a:lnTo>
                  <a:lnTo>
                    <a:pt x="438" y="151"/>
                  </a:lnTo>
                  <a:lnTo>
                    <a:pt x="453" y="143"/>
                  </a:lnTo>
                  <a:lnTo>
                    <a:pt x="460" y="142"/>
                  </a:lnTo>
                  <a:lnTo>
                    <a:pt x="470" y="137"/>
                  </a:lnTo>
                  <a:lnTo>
                    <a:pt x="475" y="135"/>
                  </a:lnTo>
                  <a:lnTo>
                    <a:pt x="479" y="135"/>
                  </a:lnTo>
                  <a:lnTo>
                    <a:pt x="483" y="135"/>
                  </a:lnTo>
                  <a:lnTo>
                    <a:pt x="490" y="132"/>
                  </a:lnTo>
                  <a:lnTo>
                    <a:pt x="494" y="131"/>
                  </a:lnTo>
                  <a:lnTo>
                    <a:pt x="503" y="128"/>
                  </a:lnTo>
                  <a:lnTo>
                    <a:pt x="505" y="127"/>
                  </a:lnTo>
                  <a:lnTo>
                    <a:pt x="514" y="126"/>
                  </a:lnTo>
                  <a:lnTo>
                    <a:pt x="516" y="125"/>
                  </a:lnTo>
                  <a:lnTo>
                    <a:pt x="518" y="123"/>
                  </a:lnTo>
                  <a:lnTo>
                    <a:pt x="523" y="122"/>
                  </a:lnTo>
                  <a:lnTo>
                    <a:pt x="529" y="117"/>
                  </a:lnTo>
                  <a:lnTo>
                    <a:pt x="544" y="104"/>
                  </a:lnTo>
                  <a:lnTo>
                    <a:pt x="550" y="100"/>
                  </a:lnTo>
                  <a:lnTo>
                    <a:pt x="556" y="102"/>
                  </a:lnTo>
                  <a:lnTo>
                    <a:pt x="557" y="102"/>
                  </a:lnTo>
                  <a:lnTo>
                    <a:pt x="552" y="90"/>
                  </a:lnTo>
                  <a:lnTo>
                    <a:pt x="551" y="87"/>
                  </a:lnTo>
                  <a:lnTo>
                    <a:pt x="551" y="85"/>
                  </a:lnTo>
                  <a:lnTo>
                    <a:pt x="552" y="80"/>
                  </a:lnTo>
                  <a:lnTo>
                    <a:pt x="556" y="79"/>
                  </a:lnTo>
                  <a:lnTo>
                    <a:pt x="555" y="73"/>
                  </a:lnTo>
                  <a:lnTo>
                    <a:pt x="555" y="66"/>
                  </a:lnTo>
                  <a:lnTo>
                    <a:pt x="557" y="58"/>
                  </a:lnTo>
                  <a:lnTo>
                    <a:pt x="560" y="45"/>
                  </a:lnTo>
                  <a:lnTo>
                    <a:pt x="561" y="39"/>
                  </a:lnTo>
                  <a:lnTo>
                    <a:pt x="561" y="34"/>
                  </a:lnTo>
                  <a:lnTo>
                    <a:pt x="561" y="27"/>
                  </a:lnTo>
                  <a:lnTo>
                    <a:pt x="562" y="24"/>
                  </a:lnTo>
                  <a:lnTo>
                    <a:pt x="564" y="18"/>
                  </a:lnTo>
                  <a:lnTo>
                    <a:pt x="566" y="14"/>
                  </a:lnTo>
                  <a:lnTo>
                    <a:pt x="569" y="13"/>
                  </a:lnTo>
                  <a:lnTo>
                    <a:pt x="574" y="10"/>
                  </a:lnTo>
                  <a:lnTo>
                    <a:pt x="582" y="7"/>
                  </a:lnTo>
                  <a:lnTo>
                    <a:pt x="593" y="5"/>
                  </a:lnTo>
                  <a:lnTo>
                    <a:pt x="600" y="7"/>
                  </a:lnTo>
                  <a:lnTo>
                    <a:pt x="601" y="5"/>
                  </a:lnTo>
                  <a:lnTo>
                    <a:pt x="615" y="4"/>
                  </a:lnTo>
                  <a:lnTo>
                    <a:pt x="631" y="0"/>
                  </a:lnTo>
                  <a:lnTo>
                    <a:pt x="636" y="10"/>
                  </a:lnTo>
                  <a:lnTo>
                    <a:pt x="637" y="14"/>
                  </a:lnTo>
                  <a:lnTo>
                    <a:pt x="637" y="18"/>
                  </a:lnTo>
                  <a:lnTo>
                    <a:pt x="633" y="28"/>
                  </a:lnTo>
                  <a:lnTo>
                    <a:pt x="633" y="31"/>
                  </a:lnTo>
                  <a:lnTo>
                    <a:pt x="637" y="35"/>
                  </a:lnTo>
                  <a:lnTo>
                    <a:pt x="637" y="39"/>
                  </a:lnTo>
                  <a:lnTo>
                    <a:pt x="646" y="43"/>
                  </a:lnTo>
                  <a:lnTo>
                    <a:pt x="648" y="44"/>
                  </a:lnTo>
                  <a:lnTo>
                    <a:pt x="648" y="48"/>
                  </a:lnTo>
                  <a:lnTo>
                    <a:pt x="652" y="50"/>
                  </a:lnTo>
                  <a:lnTo>
                    <a:pt x="657" y="50"/>
                  </a:lnTo>
                  <a:lnTo>
                    <a:pt x="663" y="46"/>
                  </a:lnTo>
                  <a:lnTo>
                    <a:pt x="666" y="46"/>
                  </a:lnTo>
                  <a:lnTo>
                    <a:pt x="669" y="45"/>
                  </a:lnTo>
                  <a:lnTo>
                    <a:pt x="673" y="48"/>
                  </a:lnTo>
                  <a:lnTo>
                    <a:pt x="676" y="49"/>
                  </a:lnTo>
                  <a:lnTo>
                    <a:pt x="677" y="50"/>
                  </a:lnTo>
                  <a:lnTo>
                    <a:pt x="678" y="54"/>
                  </a:lnTo>
                  <a:lnTo>
                    <a:pt x="680" y="59"/>
                  </a:lnTo>
                  <a:lnTo>
                    <a:pt x="682" y="77"/>
                  </a:lnTo>
                  <a:lnTo>
                    <a:pt x="682" y="80"/>
                  </a:lnTo>
                  <a:lnTo>
                    <a:pt x="684" y="81"/>
                  </a:lnTo>
                  <a:lnTo>
                    <a:pt x="685" y="82"/>
                  </a:lnTo>
                  <a:lnTo>
                    <a:pt x="689" y="82"/>
                  </a:lnTo>
                  <a:lnTo>
                    <a:pt x="693" y="82"/>
                  </a:lnTo>
                  <a:lnTo>
                    <a:pt x="695" y="80"/>
                  </a:lnTo>
                  <a:lnTo>
                    <a:pt x="698" y="80"/>
                  </a:lnTo>
                  <a:lnTo>
                    <a:pt x="699" y="81"/>
                  </a:lnTo>
                  <a:lnTo>
                    <a:pt x="704" y="84"/>
                  </a:lnTo>
                  <a:lnTo>
                    <a:pt x="708" y="89"/>
                  </a:lnTo>
                  <a:lnTo>
                    <a:pt x="709" y="92"/>
                  </a:lnTo>
                  <a:lnTo>
                    <a:pt x="709" y="99"/>
                  </a:lnTo>
                  <a:lnTo>
                    <a:pt x="710" y="106"/>
                  </a:lnTo>
                  <a:lnTo>
                    <a:pt x="712" y="106"/>
                  </a:lnTo>
                  <a:lnTo>
                    <a:pt x="713" y="107"/>
                  </a:lnTo>
                  <a:lnTo>
                    <a:pt x="719" y="106"/>
                  </a:lnTo>
                  <a:lnTo>
                    <a:pt x="722" y="106"/>
                  </a:lnTo>
                  <a:lnTo>
                    <a:pt x="724" y="106"/>
                  </a:lnTo>
                  <a:lnTo>
                    <a:pt x="731" y="110"/>
                  </a:lnTo>
                  <a:lnTo>
                    <a:pt x="734" y="110"/>
                  </a:lnTo>
                  <a:lnTo>
                    <a:pt x="738" y="109"/>
                  </a:lnTo>
                  <a:lnTo>
                    <a:pt x="746" y="112"/>
                  </a:lnTo>
                  <a:lnTo>
                    <a:pt x="751" y="120"/>
                  </a:lnTo>
                  <a:lnTo>
                    <a:pt x="746" y="127"/>
                  </a:lnTo>
                  <a:lnTo>
                    <a:pt x="746" y="128"/>
                  </a:lnTo>
                  <a:lnTo>
                    <a:pt x="749" y="135"/>
                  </a:lnTo>
                  <a:lnTo>
                    <a:pt x="750" y="138"/>
                  </a:lnTo>
                  <a:lnTo>
                    <a:pt x="750" y="142"/>
                  </a:lnTo>
                  <a:lnTo>
                    <a:pt x="749" y="143"/>
                  </a:lnTo>
                  <a:lnTo>
                    <a:pt x="743" y="147"/>
                  </a:lnTo>
                  <a:lnTo>
                    <a:pt x="743" y="148"/>
                  </a:lnTo>
                  <a:lnTo>
                    <a:pt x="743" y="151"/>
                  </a:lnTo>
                  <a:lnTo>
                    <a:pt x="748" y="156"/>
                  </a:lnTo>
                  <a:lnTo>
                    <a:pt x="751" y="157"/>
                  </a:lnTo>
                  <a:lnTo>
                    <a:pt x="755" y="157"/>
                  </a:lnTo>
                  <a:lnTo>
                    <a:pt x="760" y="157"/>
                  </a:lnTo>
                  <a:lnTo>
                    <a:pt x="770" y="158"/>
                  </a:lnTo>
                  <a:lnTo>
                    <a:pt x="776" y="160"/>
                  </a:lnTo>
                  <a:lnTo>
                    <a:pt x="779" y="158"/>
                  </a:lnTo>
                  <a:lnTo>
                    <a:pt x="781" y="157"/>
                  </a:lnTo>
                  <a:lnTo>
                    <a:pt x="784" y="156"/>
                  </a:lnTo>
                  <a:lnTo>
                    <a:pt x="786" y="148"/>
                  </a:lnTo>
                  <a:lnTo>
                    <a:pt x="789" y="146"/>
                  </a:lnTo>
                  <a:lnTo>
                    <a:pt x="789" y="145"/>
                  </a:lnTo>
                  <a:lnTo>
                    <a:pt x="790" y="142"/>
                  </a:lnTo>
                  <a:lnTo>
                    <a:pt x="796" y="138"/>
                  </a:lnTo>
                  <a:lnTo>
                    <a:pt x="799" y="137"/>
                  </a:lnTo>
                  <a:lnTo>
                    <a:pt x="802" y="137"/>
                  </a:lnTo>
                  <a:lnTo>
                    <a:pt x="804" y="141"/>
                  </a:lnTo>
                  <a:lnTo>
                    <a:pt x="802" y="145"/>
                  </a:lnTo>
                  <a:lnTo>
                    <a:pt x="800" y="146"/>
                  </a:lnTo>
                  <a:lnTo>
                    <a:pt x="795" y="150"/>
                  </a:lnTo>
                  <a:lnTo>
                    <a:pt x="794" y="161"/>
                  </a:lnTo>
                  <a:lnTo>
                    <a:pt x="800" y="162"/>
                  </a:lnTo>
                  <a:lnTo>
                    <a:pt x="800" y="163"/>
                  </a:lnTo>
                  <a:lnTo>
                    <a:pt x="800" y="166"/>
                  </a:lnTo>
                  <a:lnTo>
                    <a:pt x="800" y="168"/>
                  </a:lnTo>
                  <a:lnTo>
                    <a:pt x="799" y="169"/>
                  </a:lnTo>
                  <a:lnTo>
                    <a:pt x="795" y="172"/>
                  </a:lnTo>
                  <a:lnTo>
                    <a:pt x="796" y="174"/>
                  </a:lnTo>
                  <a:lnTo>
                    <a:pt x="796" y="176"/>
                  </a:lnTo>
                  <a:lnTo>
                    <a:pt x="794" y="179"/>
                  </a:lnTo>
                  <a:lnTo>
                    <a:pt x="794" y="181"/>
                  </a:lnTo>
                  <a:lnTo>
                    <a:pt x="795" y="182"/>
                  </a:lnTo>
                  <a:lnTo>
                    <a:pt x="800" y="182"/>
                  </a:lnTo>
                  <a:lnTo>
                    <a:pt x="804" y="182"/>
                  </a:lnTo>
                  <a:lnTo>
                    <a:pt x="806" y="183"/>
                  </a:lnTo>
                  <a:lnTo>
                    <a:pt x="815" y="189"/>
                  </a:lnTo>
                  <a:lnTo>
                    <a:pt x="816" y="191"/>
                  </a:lnTo>
                  <a:lnTo>
                    <a:pt x="817" y="194"/>
                  </a:lnTo>
                  <a:lnTo>
                    <a:pt x="818" y="196"/>
                  </a:lnTo>
                  <a:lnTo>
                    <a:pt x="826" y="197"/>
                  </a:lnTo>
                  <a:lnTo>
                    <a:pt x="830" y="199"/>
                  </a:lnTo>
                  <a:lnTo>
                    <a:pt x="831" y="202"/>
                  </a:lnTo>
                  <a:lnTo>
                    <a:pt x="831" y="203"/>
                  </a:lnTo>
                  <a:lnTo>
                    <a:pt x="828" y="206"/>
                  </a:lnTo>
                  <a:lnTo>
                    <a:pt x="828" y="207"/>
                  </a:lnTo>
                  <a:lnTo>
                    <a:pt x="831" y="208"/>
                  </a:lnTo>
                  <a:lnTo>
                    <a:pt x="832" y="207"/>
                  </a:lnTo>
                  <a:lnTo>
                    <a:pt x="835" y="206"/>
                  </a:lnTo>
                  <a:lnTo>
                    <a:pt x="835" y="207"/>
                  </a:lnTo>
                  <a:lnTo>
                    <a:pt x="838" y="213"/>
                  </a:lnTo>
                  <a:lnTo>
                    <a:pt x="841" y="220"/>
                  </a:lnTo>
                  <a:lnTo>
                    <a:pt x="843" y="223"/>
                  </a:lnTo>
                  <a:lnTo>
                    <a:pt x="851" y="223"/>
                  </a:lnTo>
                  <a:lnTo>
                    <a:pt x="852" y="222"/>
                  </a:lnTo>
                  <a:lnTo>
                    <a:pt x="856" y="219"/>
                  </a:lnTo>
                  <a:lnTo>
                    <a:pt x="868" y="219"/>
                  </a:lnTo>
                  <a:lnTo>
                    <a:pt x="873" y="227"/>
                  </a:lnTo>
                  <a:lnTo>
                    <a:pt x="878" y="230"/>
                  </a:lnTo>
                  <a:lnTo>
                    <a:pt x="882" y="232"/>
                  </a:lnTo>
                  <a:lnTo>
                    <a:pt x="884" y="233"/>
                  </a:lnTo>
                  <a:lnTo>
                    <a:pt x="888" y="233"/>
                  </a:lnTo>
                  <a:lnTo>
                    <a:pt x="892" y="233"/>
                  </a:lnTo>
                  <a:lnTo>
                    <a:pt x="898" y="233"/>
                  </a:lnTo>
                  <a:lnTo>
                    <a:pt x="904" y="227"/>
                  </a:lnTo>
                  <a:lnTo>
                    <a:pt x="907" y="228"/>
                  </a:lnTo>
                  <a:lnTo>
                    <a:pt x="908" y="229"/>
                  </a:lnTo>
                  <a:lnTo>
                    <a:pt x="909" y="233"/>
                  </a:lnTo>
                  <a:lnTo>
                    <a:pt x="913" y="234"/>
                  </a:lnTo>
                  <a:lnTo>
                    <a:pt x="919" y="234"/>
                  </a:lnTo>
                  <a:lnTo>
                    <a:pt x="922" y="235"/>
                  </a:lnTo>
                  <a:lnTo>
                    <a:pt x="923" y="238"/>
                  </a:lnTo>
                  <a:lnTo>
                    <a:pt x="924" y="239"/>
                  </a:lnTo>
                  <a:lnTo>
                    <a:pt x="925" y="243"/>
                  </a:lnTo>
                  <a:lnTo>
                    <a:pt x="928" y="248"/>
                  </a:lnTo>
                  <a:lnTo>
                    <a:pt x="930" y="254"/>
                  </a:lnTo>
                  <a:lnTo>
                    <a:pt x="937" y="261"/>
                  </a:lnTo>
                  <a:lnTo>
                    <a:pt x="937" y="264"/>
                  </a:lnTo>
                  <a:lnTo>
                    <a:pt x="939" y="270"/>
                  </a:lnTo>
                  <a:lnTo>
                    <a:pt x="942" y="273"/>
                  </a:lnTo>
                  <a:lnTo>
                    <a:pt x="944" y="271"/>
                  </a:lnTo>
                  <a:lnTo>
                    <a:pt x="948" y="273"/>
                  </a:lnTo>
                  <a:lnTo>
                    <a:pt x="952" y="271"/>
                  </a:lnTo>
                  <a:lnTo>
                    <a:pt x="953" y="271"/>
                  </a:lnTo>
                  <a:lnTo>
                    <a:pt x="958" y="273"/>
                  </a:lnTo>
                  <a:lnTo>
                    <a:pt x="964" y="275"/>
                  </a:lnTo>
                  <a:lnTo>
                    <a:pt x="966" y="279"/>
                  </a:lnTo>
                  <a:lnTo>
                    <a:pt x="966" y="280"/>
                  </a:lnTo>
                  <a:lnTo>
                    <a:pt x="969" y="281"/>
                  </a:lnTo>
                  <a:lnTo>
                    <a:pt x="971" y="283"/>
                  </a:lnTo>
                  <a:lnTo>
                    <a:pt x="975" y="283"/>
                  </a:lnTo>
                  <a:lnTo>
                    <a:pt x="980" y="281"/>
                  </a:lnTo>
                  <a:lnTo>
                    <a:pt x="984" y="281"/>
                  </a:lnTo>
                  <a:lnTo>
                    <a:pt x="994" y="278"/>
                  </a:lnTo>
                  <a:lnTo>
                    <a:pt x="999" y="276"/>
                  </a:lnTo>
                  <a:lnTo>
                    <a:pt x="1003" y="279"/>
                  </a:lnTo>
                  <a:lnTo>
                    <a:pt x="1004" y="284"/>
                  </a:lnTo>
                  <a:lnTo>
                    <a:pt x="1006" y="286"/>
                  </a:lnTo>
                  <a:lnTo>
                    <a:pt x="1009" y="288"/>
                  </a:lnTo>
                  <a:lnTo>
                    <a:pt x="1015" y="291"/>
                  </a:lnTo>
                  <a:lnTo>
                    <a:pt x="1019" y="291"/>
                  </a:lnTo>
                  <a:lnTo>
                    <a:pt x="1025" y="293"/>
                  </a:lnTo>
                  <a:lnTo>
                    <a:pt x="1029" y="293"/>
                  </a:lnTo>
                  <a:lnTo>
                    <a:pt x="1037" y="291"/>
                  </a:lnTo>
                  <a:lnTo>
                    <a:pt x="1044" y="296"/>
                  </a:lnTo>
                  <a:lnTo>
                    <a:pt x="1045" y="298"/>
                  </a:lnTo>
                  <a:lnTo>
                    <a:pt x="1046" y="300"/>
                  </a:lnTo>
                  <a:lnTo>
                    <a:pt x="1049" y="301"/>
                  </a:lnTo>
                  <a:lnTo>
                    <a:pt x="1050" y="301"/>
                  </a:lnTo>
                  <a:lnTo>
                    <a:pt x="1061" y="304"/>
                  </a:lnTo>
                  <a:lnTo>
                    <a:pt x="1062" y="305"/>
                  </a:lnTo>
                  <a:lnTo>
                    <a:pt x="1062" y="307"/>
                  </a:lnTo>
                  <a:lnTo>
                    <a:pt x="1060" y="309"/>
                  </a:lnTo>
                  <a:lnTo>
                    <a:pt x="1057" y="311"/>
                  </a:lnTo>
                  <a:lnTo>
                    <a:pt x="1051" y="322"/>
                  </a:lnTo>
                  <a:lnTo>
                    <a:pt x="1046" y="326"/>
                  </a:lnTo>
                  <a:lnTo>
                    <a:pt x="1045" y="327"/>
                  </a:lnTo>
                  <a:lnTo>
                    <a:pt x="1044" y="327"/>
                  </a:lnTo>
                  <a:lnTo>
                    <a:pt x="1040" y="334"/>
                  </a:lnTo>
                  <a:lnTo>
                    <a:pt x="1036" y="335"/>
                  </a:lnTo>
                  <a:lnTo>
                    <a:pt x="1024" y="353"/>
                  </a:lnTo>
                  <a:lnTo>
                    <a:pt x="1020" y="362"/>
                  </a:lnTo>
                  <a:lnTo>
                    <a:pt x="1019" y="370"/>
                  </a:lnTo>
                  <a:lnTo>
                    <a:pt x="1000" y="411"/>
                  </a:lnTo>
                  <a:lnTo>
                    <a:pt x="999" y="414"/>
                  </a:lnTo>
                  <a:lnTo>
                    <a:pt x="1001" y="422"/>
                  </a:lnTo>
                  <a:lnTo>
                    <a:pt x="1001" y="427"/>
                  </a:lnTo>
                  <a:lnTo>
                    <a:pt x="1000" y="429"/>
                  </a:lnTo>
                  <a:lnTo>
                    <a:pt x="1000" y="432"/>
                  </a:lnTo>
                  <a:lnTo>
                    <a:pt x="996" y="434"/>
                  </a:lnTo>
                  <a:lnTo>
                    <a:pt x="995" y="443"/>
                  </a:lnTo>
                  <a:lnTo>
                    <a:pt x="995" y="454"/>
                  </a:lnTo>
                  <a:lnTo>
                    <a:pt x="995" y="459"/>
                  </a:lnTo>
                  <a:lnTo>
                    <a:pt x="996" y="464"/>
                  </a:lnTo>
                  <a:lnTo>
                    <a:pt x="998" y="469"/>
                  </a:lnTo>
                  <a:lnTo>
                    <a:pt x="1000" y="473"/>
                  </a:lnTo>
                  <a:lnTo>
                    <a:pt x="1003" y="474"/>
                  </a:lnTo>
                  <a:lnTo>
                    <a:pt x="1004" y="475"/>
                  </a:lnTo>
                  <a:lnTo>
                    <a:pt x="1003" y="477"/>
                  </a:lnTo>
                  <a:lnTo>
                    <a:pt x="996" y="477"/>
                  </a:lnTo>
                  <a:lnTo>
                    <a:pt x="994" y="477"/>
                  </a:lnTo>
                  <a:lnTo>
                    <a:pt x="993" y="478"/>
                  </a:lnTo>
                  <a:lnTo>
                    <a:pt x="986" y="485"/>
                  </a:lnTo>
                  <a:lnTo>
                    <a:pt x="984" y="485"/>
                  </a:lnTo>
                  <a:lnTo>
                    <a:pt x="983" y="489"/>
                  </a:lnTo>
                  <a:lnTo>
                    <a:pt x="976" y="491"/>
                  </a:lnTo>
                  <a:lnTo>
                    <a:pt x="969" y="491"/>
                  </a:lnTo>
                  <a:lnTo>
                    <a:pt x="963" y="490"/>
                  </a:lnTo>
                  <a:lnTo>
                    <a:pt x="960" y="488"/>
                  </a:lnTo>
                  <a:lnTo>
                    <a:pt x="961" y="485"/>
                  </a:lnTo>
                  <a:lnTo>
                    <a:pt x="960" y="485"/>
                  </a:lnTo>
                  <a:lnTo>
                    <a:pt x="960" y="484"/>
                  </a:lnTo>
                  <a:lnTo>
                    <a:pt x="958" y="483"/>
                  </a:lnTo>
                  <a:lnTo>
                    <a:pt x="952" y="483"/>
                  </a:lnTo>
                  <a:lnTo>
                    <a:pt x="945" y="484"/>
                  </a:lnTo>
                  <a:lnTo>
                    <a:pt x="942" y="485"/>
                  </a:lnTo>
                  <a:lnTo>
                    <a:pt x="940" y="486"/>
                  </a:lnTo>
                  <a:lnTo>
                    <a:pt x="938" y="490"/>
                  </a:lnTo>
                  <a:lnTo>
                    <a:pt x="935" y="494"/>
                  </a:lnTo>
                  <a:lnTo>
                    <a:pt x="934" y="495"/>
                  </a:lnTo>
                  <a:lnTo>
                    <a:pt x="934" y="498"/>
                  </a:lnTo>
                  <a:lnTo>
                    <a:pt x="945" y="501"/>
                  </a:lnTo>
                  <a:lnTo>
                    <a:pt x="947" y="501"/>
                  </a:lnTo>
                  <a:lnTo>
                    <a:pt x="947" y="504"/>
                  </a:lnTo>
                  <a:lnTo>
                    <a:pt x="937" y="514"/>
                  </a:lnTo>
                  <a:lnTo>
                    <a:pt x="933" y="519"/>
                  </a:lnTo>
                  <a:lnTo>
                    <a:pt x="932" y="520"/>
                  </a:lnTo>
                  <a:lnTo>
                    <a:pt x="925" y="528"/>
                  </a:lnTo>
                  <a:lnTo>
                    <a:pt x="923" y="530"/>
                  </a:lnTo>
                  <a:lnTo>
                    <a:pt x="920" y="531"/>
                  </a:lnTo>
                  <a:lnTo>
                    <a:pt x="919" y="535"/>
                  </a:lnTo>
                  <a:lnTo>
                    <a:pt x="914" y="540"/>
                  </a:lnTo>
                  <a:lnTo>
                    <a:pt x="911" y="541"/>
                  </a:lnTo>
                  <a:lnTo>
                    <a:pt x="906" y="544"/>
                  </a:lnTo>
                  <a:lnTo>
                    <a:pt x="896" y="546"/>
                  </a:lnTo>
                  <a:lnTo>
                    <a:pt x="892" y="549"/>
                  </a:lnTo>
                  <a:lnTo>
                    <a:pt x="892" y="551"/>
                  </a:lnTo>
                  <a:lnTo>
                    <a:pt x="892" y="554"/>
                  </a:lnTo>
                  <a:lnTo>
                    <a:pt x="892" y="557"/>
                  </a:lnTo>
                  <a:lnTo>
                    <a:pt x="891" y="561"/>
                  </a:lnTo>
                  <a:lnTo>
                    <a:pt x="889" y="566"/>
                  </a:lnTo>
                  <a:lnTo>
                    <a:pt x="889" y="570"/>
                  </a:lnTo>
                  <a:lnTo>
                    <a:pt x="886" y="572"/>
                  </a:lnTo>
                  <a:lnTo>
                    <a:pt x="881" y="574"/>
                  </a:lnTo>
                  <a:lnTo>
                    <a:pt x="871" y="582"/>
                  </a:lnTo>
                  <a:lnTo>
                    <a:pt x="867" y="586"/>
                  </a:lnTo>
                  <a:lnTo>
                    <a:pt x="866" y="590"/>
                  </a:lnTo>
                  <a:lnTo>
                    <a:pt x="867" y="592"/>
                  </a:lnTo>
                  <a:lnTo>
                    <a:pt x="860" y="603"/>
                  </a:lnTo>
                  <a:lnTo>
                    <a:pt x="858" y="608"/>
                  </a:lnTo>
                  <a:lnTo>
                    <a:pt x="857" y="610"/>
                  </a:lnTo>
                  <a:lnTo>
                    <a:pt x="858" y="611"/>
                  </a:lnTo>
                  <a:lnTo>
                    <a:pt x="860" y="613"/>
                  </a:lnTo>
                  <a:lnTo>
                    <a:pt x="861" y="615"/>
                  </a:lnTo>
                  <a:lnTo>
                    <a:pt x="860" y="620"/>
                  </a:lnTo>
                  <a:lnTo>
                    <a:pt x="858" y="623"/>
                  </a:lnTo>
                  <a:lnTo>
                    <a:pt x="847" y="634"/>
                  </a:lnTo>
                  <a:lnTo>
                    <a:pt x="843" y="641"/>
                  </a:lnTo>
                  <a:lnTo>
                    <a:pt x="845" y="644"/>
                  </a:lnTo>
                  <a:lnTo>
                    <a:pt x="846" y="646"/>
                  </a:lnTo>
                  <a:lnTo>
                    <a:pt x="848" y="647"/>
                  </a:lnTo>
                  <a:lnTo>
                    <a:pt x="852" y="646"/>
                  </a:lnTo>
                  <a:lnTo>
                    <a:pt x="860" y="641"/>
                  </a:lnTo>
                  <a:lnTo>
                    <a:pt x="862" y="638"/>
                  </a:lnTo>
                  <a:lnTo>
                    <a:pt x="863" y="634"/>
                  </a:lnTo>
                  <a:lnTo>
                    <a:pt x="866" y="634"/>
                  </a:lnTo>
                  <a:lnTo>
                    <a:pt x="867" y="633"/>
                  </a:lnTo>
                  <a:lnTo>
                    <a:pt x="869" y="633"/>
                  </a:lnTo>
                  <a:lnTo>
                    <a:pt x="871" y="631"/>
                  </a:lnTo>
                  <a:lnTo>
                    <a:pt x="872" y="626"/>
                  </a:lnTo>
                  <a:lnTo>
                    <a:pt x="874" y="624"/>
                  </a:lnTo>
                  <a:lnTo>
                    <a:pt x="879" y="623"/>
                  </a:lnTo>
                  <a:lnTo>
                    <a:pt x="893" y="620"/>
                  </a:lnTo>
                  <a:lnTo>
                    <a:pt x="899" y="618"/>
                  </a:lnTo>
                  <a:lnTo>
                    <a:pt x="904" y="618"/>
                  </a:lnTo>
                  <a:lnTo>
                    <a:pt x="909" y="618"/>
                  </a:lnTo>
                  <a:lnTo>
                    <a:pt x="912" y="620"/>
                  </a:lnTo>
                  <a:lnTo>
                    <a:pt x="914" y="621"/>
                  </a:lnTo>
                  <a:lnTo>
                    <a:pt x="917" y="621"/>
                  </a:lnTo>
                  <a:lnTo>
                    <a:pt x="917" y="621"/>
                  </a:lnTo>
                  <a:lnTo>
                    <a:pt x="914" y="628"/>
                  </a:lnTo>
                  <a:lnTo>
                    <a:pt x="915" y="631"/>
                  </a:lnTo>
                  <a:lnTo>
                    <a:pt x="918" y="632"/>
                  </a:lnTo>
                  <a:lnTo>
                    <a:pt x="919" y="636"/>
                  </a:lnTo>
                  <a:lnTo>
                    <a:pt x="918" y="637"/>
                  </a:lnTo>
                  <a:lnTo>
                    <a:pt x="918" y="638"/>
                  </a:lnTo>
                  <a:lnTo>
                    <a:pt x="917" y="639"/>
                  </a:lnTo>
                  <a:lnTo>
                    <a:pt x="915" y="643"/>
                  </a:lnTo>
                  <a:lnTo>
                    <a:pt x="914" y="646"/>
                  </a:lnTo>
                  <a:lnTo>
                    <a:pt x="915" y="649"/>
                  </a:lnTo>
                  <a:lnTo>
                    <a:pt x="918" y="652"/>
                  </a:lnTo>
                  <a:lnTo>
                    <a:pt x="919" y="653"/>
                  </a:lnTo>
                  <a:lnTo>
                    <a:pt x="920" y="661"/>
                  </a:lnTo>
                  <a:lnTo>
                    <a:pt x="925" y="661"/>
                  </a:lnTo>
                  <a:lnTo>
                    <a:pt x="928" y="662"/>
                  </a:lnTo>
                  <a:lnTo>
                    <a:pt x="929" y="664"/>
                  </a:lnTo>
                  <a:lnTo>
                    <a:pt x="929" y="667"/>
                  </a:lnTo>
                  <a:lnTo>
                    <a:pt x="930" y="669"/>
                  </a:lnTo>
                  <a:lnTo>
                    <a:pt x="933" y="670"/>
                  </a:lnTo>
                  <a:lnTo>
                    <a:pt x="934" y="672"/>
                  </a:lnTo>
                  <a:lnTo>
                    <a:pt x="932" y="680"/>
                  </a:lnTo>
                  <a:lnTo>
                    <a:pt x="929" y="680"/>
                  </a:lnTo>
                  <a:lnTo>
                    <a:pt x="928" y="683"/>
                  </a:lnTo>
                  <a:lnTo>
                    <a:pt x="920" y="684"/>
                  </a:lnTo>
                  <a:lnTo>
                    <a:pt x="919" y="685"/>
                  </a:lnTo>
                  <a:lnTo>
                    <a:pt x="917" y="688"/>
                  </a:lnTo>
                  <a:lnTo>
                    <a:pt x="914" y="694"/>
                  </a:lnTo>
                  <a:lnTo>
                    <a:pt x="913" y="698"/>
                  </a:lnTo>
                  <a:lnTo>
                    <a:pt x="912" y="699"/>
                  </a:lnTo>
                  <a:lnTo>
                    <a:pt x="912" y="699"/>
                  </a:lnTo>
                  <a:lnTo>
                    <a:pt x="914" y="704"/>
                  </a:lnTo>
                  <a:lnTo>
                    <a:pt x="915" y="707"/>
                  </a:lnTo>
                  <a:lnTo>
                    <a:pt x="917" y="708"/>
                  </a:lnTo>
                  <a:lnTo>
                    <a:pt x="922" y="713"/>
                  </a:lnTo>
                  <a:lnTo>
                    <a:pt x="923" y="713"/>
                  </a:lnTo>
                  <a:lnTo>
                    <a:pt x="925" y="713"/>
                  </a:lnTo>
                  <a:lnTo>
                    <a:pt x="925" y="713"/>
                  </a:lnTo>
                  <a:lnTo>
                    <a:pt x="927" y="713"/>
                  </a:lnTo>
                  <a:lnTo>
                    <a:pt x="927" y="713"/>
                  </a:lnTo>
                  <a:lnTo>
                    <a:pt x="929" y="724"/>
                  </a:lnTo>
                  <a:lnTo>
                    <a:pt x="929" y="728"/>
                  </a:lnTo>
                  <a:lnTo>
                    <a:pt x="932" y="731"/>
                  </a:lnTo>
                  <a:lnTo>
                    <a:pt x="933" y="731"/>
                  </a:lnTo>
                  <a:lnTo>
                    <a:pt x="940" y="740"/>
                  </a:lnTo>
                  <a:lnTo>
                    <a:pt x="940" y="743"/>
                  </a:lnTo>
                  <a:lnTo>
                    <a:pt x="939" y="744"/>
                  </a:lnTo>
                  <a:lnTo>
                    <a:pt x="935" y="746"/>
                  </a:lnTo>
                  <a:lnTo>
                    <a:pt x="935" y="750"/>
                  </a:lnTo>
                  <a:lnTo>
                    <a:pt x="938" y="756"/>
                  </a:lnTo>
                  <a:lnTo>
                    <a:pt x="937" y="759"/>
                  </a:lnTo>
                  <a:lnTo>
                    <a:pt x="934" y="760"/>
                  </a:lnTo>
                  <a:lnTo>
                    <a:pt x="932" y="760"/>
                  </a:lnTo>
                  <a:lnTo>
                    <a:pt x="929" y="761"/>
                  </a:lnTo>
                  <a:lnTo>
                    <a:pt x="924" y="764"/>
                  </a:lnTo>
                  <a:lnTo>
                    <a:pt x="915" y="767"/>
                  </a:lnTo>
                  <a:lnTo>
                    <a:pt x="914" y="770"/>
                  </a:lnTo>
                  <a:lnTo>
                    <a:pt x="913" y="770"/>
                  </a:lnTo>
                  <a:lnTo>
                    <a:pt x="911" y="770"/>
                  </a:lnTo>
                  <a:lnTo>
                    <a:pt x="904" y="769"/>
                  </a:lnTo>
                  <a:lnTo>
                    <a:pt x="901" y="770"/>
                  </a:lnTo>
                  <a:lnTo>
                    <a:pt x="897" y="771"/>
                  </a:lnTo>
                  <a:lnTo>
                    <a:pt x="892" y="774"/>
                  </a:lnTo>
                  <a:lnTo>
                    <a:pt x="891" y="776"/>
                  </a:lnTo>
                  <a:lnTo>
                    <a:pt x="891" y="777"/>
                  </a:lnTo>
                  <a:lnTo>
                    <a:pt x="892" y="782"/>
                  </a:lnTo>
                  <a:lnTo>
                    <a:pt x="893" y="784"/>
                  </a:lnTo>
                  <a:lnTo>
                    <a:pt x="896" y="785"/>
                  </a:lnTo>
                  <a:lnTo>
                    <a:pt x="897" y="789"/>
                  </a:lnTo>
                  <a:lnTo>
                    <a:pt x="898" y="791"/>
                  </a:lnTo>
                  <a:lnTo>
                    <a:pt x="901" y="800"/>
                  </a:lnTo>
                  <a:lnTo>
                    <a:pt x="902" y="802"/>
                  </a:lnTo>
                  <a:lnTo>
                    <a:pt x="903" y="803"/>
                  </a:lnTo>
                  <a:lnTo>
                    <a:pt x="911" y="806"/>
                  </a:lnTo>
                  <a:lnTo>
                    <a:pt x="915" y="806"/>
                  </a:lnTo>
                  <a:lnTo>
                    <a:pt x="918" y="807"/>
                  </a:lnTo>
                  <a:lnTo>
                    <a:pt x="922" y="811"/>
                  </a:lnTo>
                  <a:lnTo>
                    <a:pt x="922" y="821"/>
                  </a:lnTo>
                  <a:lnTo>
                    <a:pt x="923" y="825"/>
                  </a:lnTo>
                  <a:lnTo>
                    <a:pt x="924" y="826"/>
                  </a:lnTo>
                  <a:lnTo>
                    <a:pt x="924" y="827"/>
                  </a:lnTo>
                  <a:lnTo>
                    <a:pt x="923" y="827"/>
                  </a:lnTo>
                  <a:lnTo>
                    <a:pt x="918" y="828"/>
                  </a:lnTo>
                  <a:lnTo>
                    <a:pt x="915" y="830"/>
                  </a:lnTo>
                  <a:lnTo>
                    <a:pt x="915" y="835"/>
                  </a:lnTo>
                  <a:lnTo>
                    <a:pt x="907" y="845"/>
                  </a:lnTo>
                  <a:lnTo>
                    <a:pt x="906" y="846"/>
                  </a:lnTo>
                  <a:lnTo>
                    <a:pt x="907" y="848"/>
                  </a:lnTo>
                  <a:lnTo>
                    <a:pt x="908" y="851"/>
                  </a:lnTo>
                  <a:lnTo>
                    <a:pt x="909" y="853"/>
                  </a:lnTo>
                  <a:lnTo>
                    <a:pt x="913" y="854"/>
                  </a:lnTo>
                  <a:lnTo>
                    <a:pt x="914" y="856"/>
                  </a:lnTo>
                  <a:lnTo>
                    <a:pt x="914" y="857"/>
                  </a:lnTo>
                  <a:lnTo>
                    <a:pt x="913" y="858"/>
                  </a:lnTo>
                  <a:lnTo>
                    <a:pt x="912" y="861"/>
                  </a:lnTo>
                  <a:lnTo>
                    <a:pt x="909" y="862"/>
                  </a:lnTo>
                  <a:lnTo>
                    <a:pt x="907" y="863"/>
                  </a:lnTo>
                  <a:lnTo>
                    <a:pt x="906" y="866"/>
                  </a:lnTo>
                  <a:lnTo>
                    <a:pt x="909" y="869"/>
                  </a:lnTo>
                  <a:lnTo>
                    <a:pt x="909" y="873"/>
                  </a:lnTo>
                  <a:lnTo>
                    <a:pt x="917" y="881"/>
                  </a:lnTo>
                  <a:lnTo>
                    <a:pt x="922" y="887"/>
                  </a:lnTo>
                  <a:lnTo>
                    <a:pt x="922" y="887"/>
                  </a:lnTo>
                  <a:lnTo>
                    <a:pt x="932" y="892"/>
                  </a:lnTo>
                  <a:lnTo>
                    <a:pt x="935" y="893"/>
                  </a:lnTo>
                  <a:lnTo>
                    <a:pt x="943" y="895"/>
                  </a:lnTo>
                  <a:lnTo>
                    <a:pt x="947" y="897"/>
                  </a:lnTo>
                  <a:lnTo>
                    <a:pt x="955" y="898"/>
                  </a:lnTo>
                  <a:lnTo>
                    <a:pt x="961" y="898"/>
                  </a:lnTo>
                  <a:lnTo>
                    <a:pt x="966" y="897"/>
                  </a:lnTo>
                  <a:lnTo>
                    <a:pt x="969" y="895"/>
                  </a:lnTo>
                  <a:lnTo>
                    <a:pt x="971" y="893"/>
                  </a:lnTo>
                  <a:lnTo>
                    <a:pt x="973" y="893"/>
                  </a:lnTo>
                  <a:lnTo>
                    <a:pt x="975" y="894"/>
                  </a:lnTo>
                  <a:lnTo>
                    <a:pt x="978" y="898"/>
                  </a:lnTo>
                  <a:lnTo>
                    <a:pt x="978" y="899"/>
                  </a:lnTo>
                  <a:lnTo>
                    <a:pt x="976" y="902"/>
                  </a:lnTo>
                  <a:lnTo>
                    <a:pt x="976" y="907"/>
                  </a:lnTo>
                  <a:lnTo>
                    <a:pt x="975" y="910"/>
                  </a:lnTo>
                  <a:lnTo>
                    <a:pt x="973" y="914"/>
                  </a:lnTo>
                  <a:lnTo>
                    <a:pt x="964" y="924"/>
                  </a:lnTo>
                  <a:lnTo>
                    <a:pt x="961" y="927"/>
                  </a:lnTo>
                  <a:lnTo>
                    <a:pt x="959" y="930"/>
                  </a:lnTo>
                  <a:lnTo>
                    <a:pt x="960" y="944"/>
                  </a:lnTo>
                  <a:lnTo>
                    <a:pt x="959" y="945"/>
                  </a:lnTo>
                  <a:lnTo>
                    <a:pt x="943" y="953"/>
                  </a:lnTo>
                  <a:lnTo>
                    <a:pt x="934" y="955"/>
                  </a:lnTo>
                  <a:lnTo>
                    <a:pt x="927" y="961"/>
                  </a:lnTo>
                  <a:lnTo>
                    <a:pt x="924" y="963"/>
                  </a:lnTo>
                  <a:lnTo>
                    <a:pt x="922" y="964"/>
                  </a:lnTo>
                  <a:lnTo>
                    <a:pt x="919" y="965"/>
                  </a:lnTo>
                  <a:lnTo>
                    <a:pt x="919" y="968"/>
                  </a:lnTo>
                  <a:lnTo>
                    <a:pt x="918" y="971"/>
                  </a:lnTo>
                  <a:lnTo>
                    <a:pt x="915" y="971"/>
                  </a:lnTo>
                  <a:lnTo>
                    <a:pt x="912" y="974"/>
                  </a:lnTo>
                  <a:lnTo>
                    <a:pt x="906" y="975"/>
                  </a:lnTo>
                  <a:lnTo>
                    <a:pt x="904" y="976"/>
                  </a:lnTo>
                  <a:lnTo>
                    <a:pt x="897" y="984"/>
                  </a:lnTo>
                  <a:lnTo>
                    <a:pt x="894" y="985"/>
                  </a:lnTo>
                  <a:lnTo>
                    <a:pt x="892" y="986"/>
                  </a:lnTo>
                  <a:lnTo>
                    <a:pt x="888" y="987"/>
                  </a:lnTo>
                  <a:lnTo>
                    <a:pt x="884" y="989"/>
                  </a:lnTo>
                  <a:lnTo>
                    <a:pt x="882" y="989"/>
                  </a:lnTo>
                  <a:lnTo>
                    <a:pt x="881" y="990"/>
                  </a:lnTo>
                  <a:lnTo>
                    <a:pt x="878" y="992"/>
                  </a:lnTo>
                  <a:lnTo>
                    <a:pt x="877" y="995"/>
                  </a:lnTo>
                  <a:lnTo>
                    <a:pt x="877" y="996"/>
                  </a:lnTo>
                  <a:lnTo>
                    <a:pt x="874" y="997"/>
                  </a:lnTo>
                  <a:lnTo>
                    <a:pt x="872" y="999"/>
                  </a:lnTo>
                  <a:lnTo>
                    <a:pt x="869" y="1000"/>
                  </a:lnTo>
                  <a:lnTo>
                    <a:pt x="869" y="1001"/>
                  </a:lnTo>
                  <a:lnTo>
                    <a:pt x="871" y="1004"/>
                  </a:lnTo>
                  <a:lnTo>
                    <a:pt x="876" y="1002"/>
                  </a:lnTo>
                  <a:lnTo>
                    <a:pt x="876" y="1005"/>
                  </a:lnTo>
                  <a:lnTo>
                    <a:pt x="873" y="1007"/>
                  </a:lnTo>
                  <a:lnTo>
                    <a:pt x="874" y="1012"/>
                  </a:lnTo>
                  <a:lnTo>
                    <a:pt x="873" y="1014"/>
                  </a:lnTo>
                  <a:lnTo>
                    <a:pt x="871" y="1014"/>
                  </a:lnTo>
                  <a:lnTo>
                    <a:pt x="867" y="1012"/>
                  </a:lnTo>
                  <a:lnTo>
                    <a:pt x="866" y="1012"/>
                  </a:lnTo>
                  <a:lnTo>
                    <a:pt x="862" y="1015"/>
                  </a:lnTo>
                  <a:lnTo>
                    <a:pt x="861" y="1016"/>
                  </a:lnTo>
                  <a:lnTo>
                    <a:pt x="852" y="1016"/>
                  </a:lnTo>
                  <a:lnTo>
                    <a:pt x="850" y="1019"/>
                  </a:lnTo>
                  <a:lnTo>
                    <a:pt x="848" y="1020"/>
                  </a:lnTo>
                  <a:lnTo>
                    <a:pt x="847" y="1021"/>
                  </a:lnTo>
                  <a:lnTo>
                    <a:pt x="846" y="1022"/>
                  </a:lnTo>
                  <a:lnTo>
                    <a:pt x="842" y="1021"/>
                  </a:lnTo>
                  <a:lnTo>
                    <a:pt x="840" y="1019"/>
                  </a:lnTo>
                  <a:lnTo>
                    <a:pt x="837" y="1019"/>
                  </a:lnTo>
                  <a:lnTo>
                    <a:pt x="837" y="1017"/>
                  </a:lnTo>
                  <a:lnTo>
                    <a:pt x="831" y="1020"/>
                  </a:lnTo>
                  <a:lnTo>
                    <a:pt x="828" y="1022"/>
                  </a:lnTo>
                  <a:lnTo>
                    <a:pt x="827" y="1026"/>
                  </a:lnTo>
                  <a:lnTo>
                    <a:pt x="826" y="1029"/>
                  </a:lnTo>
                  <a:lnTo>
                    <a:pt x="825" y="1029"/>
                  </a:lnTo>
                  <a:lnTo>
                    <a:pt x="822" y="1027"/>
                  </a:lnTo>
                  <a:lnTo>
                    <a:pt x="822" y="1027"/>
                  </a:lnTo>
                  <a:lnTo>
                    <a:pt x="822" y="1024"/>
                  </a:lnTo>
                  <a:lnTo>
                    <a:pt x="822" y="1024"/>
                  </a:lnTo>
                  <a:lnTo>
                    <a:pt x="817" y="1022"/>
                  </a:lnTo>
                  <a:lnTo>
                    <a:pt x="815" y="1020"/>
                  </a:lnTo>
                  <a:lnTo>
                    <a:pt x="806" y="1017"/>
                  </a:lnTo>
                  <a:lnTo>
                    <a:pt x="805" y="1021"/>
                  </a:lnTo>
                  <a:lnTo>
                    <a:pt x="797" y="1024"/>
                  </a:lnTo>
                  <a:lnTo>
                    <a:pt x="796" y="1021"/>
                  </a:lnTo>
                  <a:lnTo>
                    <a:pt x="796" y="1019"/>
                  </a:lnTo>
                  <a:lnTo>
                    <a:pt x="785" y="1009"/>
                  </a:lnTo>
                  <a:lnTo>
                    <a:pt x="784" y="1009"/>
                  </a:lnTo>
                  <a:lnTo>
                    <a:pt x="777" y="1007"/>
                  </a:lnTo>
                  <a:lnTo>
                    <a:pt x="774" y="1005"/>
                  </a:lnTo>
                  <a:lnTo>
                    <a:pt x="771" y="1005"/>
                  </a:lnTo>
                  <a:lnTo>
                    <a:pt x="770" y="1004"/>
                  </a:lnTo>
                  <a:lnTo>
                    <a:pt x="763" y="1002"/>
                  </a:lnTo>
                  <a:lnTo>
                    <a:pt x="758" y="1001"/>
                  </a:lnTo>
                  <a:lnTo>
                    <a:pt x="756" y="1001"/>
                  </a:lnTo>
                  <a:lnTo>
                    <a:pt x="756" y="995"/>
                  </a:lnTo>
                  <a:lnTo>
                    <a:pt x="759" y="991"/>
                  </a:lnTo>
                  <a:lnTo>
                    <a:pt x="756" y="984"/>
                  </a:lnTo>
                  <a:lnTo>
                    <a:pt x="755" y="983"/>
                  </a:lnTo>
                  <a:lnTo>
                    <a:pt x="751" y="984"/>
                  </a:lnTo>
                  <a:lnTo>
                    <a:pt x="744" y="985"/>
                  </a:lnTo>
                  <a:lnTo>
                    <a:pt x="739" y="985"/>
                  </a:lnTo>
                  <a:lnTo>
                    <a:pt x="736" y="985"/>
                  </a:lnTo>
                  <a:lnTo>
                    <a:pt x="731" y="984"/>
                  </a:lnTo>
                  <a:lnTo>
                    <a:pt x="729" y="983"/>
                  </a:lnTo>
                  <a:lnTo>
                    <a:pt x="728" y="981"/>
                  </a:lnTo>
                  <a:lnTo>
                    <a:pt x="726" y="978"/>
                  </a:lnTo>
                  <a:lnTo>
                    <a:pt x="724" y="974"/>
                  </a:lnTo>
                  <a:lnTo>
                    <a:pt x="722" y="973"/>
                  </a:lnTo>
                  <a:lnTo>
                    <a:pt x="719" y="971"/>
                  </a:lnTo>
                  <a:lnTo>
                    <a:pt x="717" y="971"/>
                  </a:lnTo>
                  <a:lnTo>
                    <a:pt x="714" y="973"/>
                  </a:lnTo>
                  <a:lnTo>
                    <a:pt x="717" y="979"/>
                  </a:lnTo>
                  <a:lnTo>
                    <a:pt x="717" y="980"/>
                  </a:lnTo>
                  <a:lnTo>
                    <a:pt x="714" y="980"/>
                  </a:lnTo>
                  <a:lnTo>
                    <a:pt x="709" y="980"/>
                  </a:lnTo>
                  <a:lnTo>
                    <a:pt x="698" y="978"/>
                  </a:lnTo>
                  <a:lnTo>
                    <a:pt x="692" y="978"/>
                  </a:lnTo>
                  <a:lnTo>
                    <a:pt x="690" y="976"/>
                  </a:lnTo>
                  <a:lnTo>
                    <a:pt x="688" y="975"/>
                  </a:lnTo>
                  <a:lnTo>
                    <a:pt x="688" y="973"/>
                  </a:lnTo>
                  <a:lnTo>
                    <a:pt x="689" y="966"/>
                  </a:lnTo>
                  <a:lnTo>
                    <a:pt x="688" y="965"/>
                  </a:lnTo>
                  <a:lnTo>
                    <a:pt x="687" y="965"/>
                  </a:lnTo>
                  <a:lnTo>
                    <a:pt x="679" y="964"/>
                  </a:lnTo>
                  <a:lnTo>
                    <a:pt x="676" y="964"/>
                  </a:lnTo>
                  <a:lnTo>
                    <a:pt x="672" y="964"/>
                  </a:lnTo>
                  <a:lnTo>
                    <a:pt x="663" y="960"/>
                  </a:lnTo>
                  <a:lnTo>
                    <a:pt x="653" y="956"/>
                  </a:lnTo>
                  <a:lnTo>
                    <a:pt x="651" y="949"/>
                  </a:lnTo>
                  <a:lnTo>
                    <a:pt x="648" y="948"/>
                  </a:lnTo>
                  <a:lnTo>
                    <a:pt x="646" y="946"/>
                  </a:lnTo>
                  <a:lnTo>
                    <a:pt x="642" y="946"/>
                  </a:lnTo>
                  <a:lnTo>
                    <a:pt x="641" y="946"/>
                  </a:lnTo>
                  <a:lnTo>
                    <a:pt x="637" y="948"/>
                  </a:lnTo>
                  <a:lnTo>
                    <a:pt x="632" y="951"/>
                  </a:lnTo>
                  <a:lnTo>
                    <a:pt x="628" y="953"/>
                  </a:lnTo>
                  <a:lnTo>
                    <a:pt x="623" y="956"/>
                  </a:lnTo>
                  <a:lnTo>
                    <a:pt x="613" y="963"/>
                  </a:lnTo>
                  <a:lnTo>
                    <a:pt x="607" y="966"/>
                  </a:lnTo>
                  <a:lnTo>
                    <a:pt x="600" y="969"/>
                  </a:lnTo>
                  <a:lnTo>
                    <a:pt x="596" y="970"/>
                  </a:lnTo>
                  <a:lnTo>
                    <a:pt x="592" y="969"/>
                  </a:lnTo>
                  <a:lnTo>
                    <a:pt x="591" y="970"/>
                  </a:lnTo>
                  <a:lnTo>
                    <a:pt x="587" y="970"/>
                  </a:lnTo>
                  <a:lnTo>
                    <a:pt x="585" y="971"/>
                  </a:lnTo>
                  <a:lnTo>
                    <a:pt x="572" y="979"/>
                  </a:lnTo>
                  <a:lnTo>
                    <a:pt x="564" y="987"/>
                  </a:lnTo>
                  <a:lnTo>
                    <a:pt x="561" y="987"/>
                  </a:lnTo>
                  <a:lnTo>
                    <a:pt x="559" y="986"/>
                  </a:lnTo>
                  <a:lnTo>
                    <a:pt x="559" y="985"/>
                  </a:lnTo>
                  <a:lnTo>
                    <a:pt x="557" y="985"/>
                  </a:lnTo>
                  <a:lnTo>
                    <a:pt x="556" y="986"/>
                  </a:lnTo>
                  <a:lnTo>
                    <a:pt x="555" y="989"/>
                  </a:lnTo>
                  <a:lnTo>
                    <a:pt x="556" y="997"/>
                  </a:lnTo>
                  <a:lnTo>
                    <a:pt x="554" y="1002"/>
                  </a:lnTo>
                  <a:lnTo>
                    <a:pt x="554" y="1014"/>
                  </a:lnTo>
                  <a:lnTo>
                    <a:pt x="551" y="1027"/>
                  </a:lnTo>
                  <a:lnTo>
                    <a:pt x="551" y="1033"/>
                  </a:lnTo>
                  <a:lnTo>
                    <a:pt x="550" y="1041"/>
                  </a:lnTo>
                  <a:lnTo>
                    <a:pt x="550" y="1050"/>
                  </a:lnTo>
                  <a:lnTo>
                    <a:pt x="550" y="1053"/>
                  </a:lnTo>
                  <a:lnTo>
                    <a:pt x="550" y="1056"/>
                  </a:lnTo>
                  <a:lnTo>
                    <a:pt x="552" y="1057"/>
                  </a:lnTo>
                  <a:lnTo>
                    <a:pt x="557" y="1060"/>
                  </a:lnTo>
                  <a:lnTo>
                    <a:pt x="557" y="1061"/>
                  </a:lnTo>
                  <a:lnTo>
                    <a:pt x="554" y="1070"/>
                  </a:lnTo>
                  <a:lnTo>
                    <a:pt x="554" y="1068"/>
                  </a:lnTo>
                  <a:lnTo>
                    <a:pt x="549" y="1067"/>
                  </a:lnTo>
                  <a:lnTo>
                    <a:pt x="546" y="1065"/>
                  </a:lnTo>
                  <a:lnTo>
                    <a:pt x="542" y="1066"/>
                  </a:lnTo>
                  <a:lnTo>
                    <a:pt x="535" y="1067"/>
                  </a:lnTo>
                  <a:lnTo>
                    <a:pt x="533" y="1067"/>
                  </a:lnTo>
                  <a:lnTo>
                    <a:pt x="526" y="1066"/>
                  </a:lnTo>
                  <a:lnTo>
                    <a:pt x="519" y="1066"/>
                  </a:lnTo>
                  <a:lnTo>
                    <a:pt x="515" y="1068"/>
                  </a:lnTo>
                  <a:lnTo>
                    <a:pt x="515" y="1071"/>
                  </a:lnTo>
                  <a:lnTo>
                    <a:pt x="516" y="1075"/>
                  </a:lnTo>
                  <a:lnTo>
                    <a:pt x="515" y="1076"/>
                  </a:lnTo>
                  <a:lnTo>
                    <a:pt x="511" y="1077"/>
                  </a:lnTo>
                  <a:lnTo>
                    <a:pt x="510" y="1077"/>
                  </a:lnTo>
                  <a:lnTo>
                    <a:pt x="508" y="1075"/>
                  </a:lnTo>
                  <a:lnTo>
                    <a:pt x="496" y="1073"/>
                  </a:lnTo>
                  <a:lnTo>
                    <a:pt x="493" y="1072"/>
                  </a:lnTo>
                  <a:lnTo>
                    <a:pt x="490" y="1071"/>
                  </a:lnTo>
                  <a:lnTo>
                    <a:pt x="488" y="1067"/>
                  </a:lnTo>
                  <a:lnTo>
                    <a:pt x="485" y="1066"/>
                  </a:lnTo>
                  <a:lnTo>
                    <a:pt x="479" y="1063"/>
                  </a:lnTo>
                  <a:lnTo>
                    <a:pt x="465" y="1062"/>
                  </a:lnTo>
                  <a:lnTo>
                    <a:pt x="462" y="1063"/>
                  </a:lnTo>
                  <a:lnTo>
                    <a:pt x="459" y="1067"/>
                  </a:lnTo>
                  <a:lnTo>
                    <a:pt x="455" y="1067"/>
                  </a:lnTo>
                  <a:lnTo>
                    <a:pt x="453" y="1066"/>
                  </a:lnTo>
                  <a:lnTo>
                    <a:pt x="450" y="1065"/>
                  </a:lnTo>
                  <a:lnTo>
                    <a:pt x="447" y="1060"/>
                  </a:lnTo>
                  <a:lnTo>
                    <a:pt x="444" y="1058"/>
                  </a:lnTo>
                  <a:lnTo>
                    <a:pt x="443" y="1055"/>
                  </a:lnTo>
                  <a:lnTo>
                    <a:pt x="440" y="1052"/>
                  </a:lnTo>
                  <a:lnTo>
                    <a:pt x="438" y="1052"/>
                  </a:lnTo>
                  <a:lnTo>
                    <a:pt x="436" y="1051"/>
                  </a:lnTo>
                  <a:lnTo>
                    <a:pt x="434" y="1050"/>
                  </a:lnTo>
                  <a:lnTo>
                    <a:pt x="429" y="1045"/>
                  </a:lnTo>
                  <a:lnTo>
                    <a:pt x="431" y="1036"/>
                  </a:lnTo>
                  <a:lnTo>
                    <a:pt x="429" y="1033"/>
                  </a:lnTo>
                  <a:lnTo>
                    <a:pt x="428" y="1032"/>
                  </a:lnTo>
                  <a:lnTo>
                    <a:pt x="417" y="1030"/>
                  </a:lnTo>
                  <a:lnTo>
                    <a:pt x="412" y="1029"/>
                  </a:lnTo>
                  <a:lnTo>
                    <a:pt x="409" y="1027"/>
                  </a:lnTo>
                  <a:lnTo>
                    <a:pt x="407" y="1029"/>
                  </a:lnTo>
                  <a:lnTo>
                    <a:pt x="404" y="1030"/>
                  </a:lnTo>
                  <a:lnTo>
                    <a:pt x="403" y="1030"/>
                  </a:lnTo>
                  <a:lnTo>
                    <a:pt x="399" y="1022"/>
                  </a:lnTo>
                  <a:lnTo>
                    <a:pt x="397" y="1017"/>
                  </a:lnTo>
                  <a:lnTo>
                    <a:pt x="396" y="1016"/>
                  </a:lnTo>
                  <a:lnTo>
                    <a:pt x="394" y="1015"/>
                  </a:lnTo>
                  <a:lnTo>
                    <a:pt x="386" y="1016"/>
                  </a:lnTo>
                  <a:lnTo>
                    <a:pt x="380" y="1014"/>
                  </a:lnTo>
                  <a:lnTo>
                    <a:pt x="378" y="1012"/>
                  </a:lnTo>
                  <a:lnTo>
                    <a:pt x="376" y="1010"/>
                  </a:lnTo>
                  <a:lnTo>
                    <a:pt x="375" y="1000"/>
                  </a:lnTo>
                  <a:lnTo>
                    <a:pt x="373" y="1000"/>
                  </a:lnTo>
                  <a:lnTo>
                    <a:pt x="373" y="999"/>
                  </a:lnTo>
                  <a:lnTo>
                    <a:pt x="372" y="1000"/>
                  </a:lnTo>
                  <a:lnTo>
                    <a:pt x="372" y="1004"/>
                  </a:lnTo>
                  <a:lnTo>
                    <a:pt x="371" y="1005"/>
                  </a:lnTo>
                  <a:lnTo>
                    <a:pt x="363" y="1002"/>
                  </a:lnTo>
                  <a:lnTo>
                    <a:pt x="350" y="996"/>
                  </a:lnTo>
                  <a:lnTo>
                    <a:pt x="347" y="995"/>
                  </a:lnTo>
                  <a:lnTo>
                    <a:pt x="345" y="992"/>
                  </a:lnTo>
                  <a:lnTo>
                    <a:pt x="340" y="992"/>
                  </a:lnTo>
                  <a:lnTo>
                    <a:pt x="339" y="994"/>
                  </a:lnTo>
                  <a:lnTo>
                    <a:pt x="336" y="1002"/>
                  </a:lnTo>
                  <a:lnTo>
                    <a:pt x="337" y="1006"/>
                  </a:lnTo>
                  <a:lnTo>
                    <a:pt x="336" y="1010"/>
                  </a:lnTo>
                  <a:lnTo>
                    <a:pt x="334" y="1011"/>
                  </a:lnTo>
                  <a:lnTo>
                    <a:pt x="330" y="1011"/>
                  </a:lnTo>
                  <a:lnTo>
                    <a:pt x="324" y="1010"/>
                  </a:lnTo>
                  <a:lnTo>
                    <a:pt x="314" y="1007"/>
                  </a:lnTo>
                  <a:lnTo>
                    <a:pt x="311" y="1006"/>
                  </a:lnTo>
                  <a:lnTo>
                    <a:pt x="309" y="1004"/>
                  </a:lnTo>
                  <a:lnTo>
                    <a:pt x="307" y="1004"/>
                  </a:lnTo>
                  <a:lnTo>
                    <a:pt x="307" y="1005"/>
                  </a:lnTo>
                  <a:lnTo>
                    <a:pt x="305" y="1009"/>
                  </a:lnTo>
                  <a:lnTo>
                    <a:pt x="304" y="1009"/>
                  </a:lnTo>
                  <a:lnTo>
                    <a:pt x="301" y="1009"/>
                  </a:lnTo>
                  <a:lnTo>
                    <a:pt x="300" y="1007"/>
                  </a:lnTo>
                  <a:lnTo>
                    <a:pt x="299" y="1005"/>
                  </a:lnTo>
                  <a:lnTo>
                    <a:pt x="296" y="1004"/>
                  </a:lnTo>
                  <a:lnTo>
                    <a:pt x="293" y="1002"/>
                  </a:lnTo>
                  <a:lnTo>
                    <a:pt x="280" y="1004"/>
                  </a:lnTo>
                  <a:lnTo>
                    <a:pt x="275" y="1002"/>
                  </a:lnTo>
                  <a:lnTo>
                    <a:pt x="271" y="1000"/>
                  </a:lnTo>
                  <a:lnTo>
                    <a:pt x="268" y="995"/>
                  </a:lnTo>
                  <a:lnTo>
                    <a:pt x="260" y="989"/>
                  </a:lnTo>
                  <a:lnTo>
                    <a:pt x="255" y="985"/>
                  </a:lnTo>
                  <a:lnTo>
                    <a:pt x="251" y="985"/>
                  </a:lnTo>
                  <a:lnTo>
                    <a:pt x="247" y="983"/>
                  </a:lnTo>
                  <a:lnTo>
                    <a:pt x="243" y="983"/>
                  </a:lnTo>
                  <a:lnTo>
                    <a:pt x="239" y="983"/>
                  </a:lnTo>
                  <a:lnTo>
                    <a:pt x="230" y="979"/>
                  </a:lnTo>
                  <a:lnTo>
                    <a:pt x="224" y="976"/>
                  </a:lnTo>
                  <a:lnTo>
                    <a:pt x="215" y="968"/>
                  </a:lnTo>
                  <a:lnTo>
                    <a:pt x="215" y="960"/>
                  </a:lnTo>
                  <a:lnTo>
                    <a:pt x="213" y="959"/>
                  </a:lnTo>
                  <a:lnTo>
                    <a:pt x="210" y="959"/>
                  </a:lnTo>
                  <a:lnTo>
                    <a:pt x="201" y="959"/>
                  </a:lnTo>
                  <a:lnTo>
                    <a:pt x="198" y="959"/>
                  </a:lnTo>
                  <a:lnTo>
                    <a:pt x="196" y="958"/>
                  </a:lnTo>
                  <a:lnTo>
                    <a:pt x="194" y="956"/>
                  </a:lnTo>
                  <a:lnTo>
                    <a:pt x="193" y="955"/>
                  </a:lnTo>
                  <a:lnTo>
                    <a:pt x="191" y="954"/>
                  </a:lnTo>
                  <a:lnTo>
                    <a:pt x="187" y="955"/>
                  </a:lnTo>
                  <a:lnTo>
                    <a:pt x="186" y="955"/>
                  </a:lnTo>
                  <a:lnTo>
                    <a:pt x="182" y="954"/>
                  </a:lnTo>
                  <a:lnTo>
                    <a:pt x="179" y="951"/>
                  </a:lnTo>
                  <a:lnTo>
                    <a:pt x="178" y="951"/>
                  </a:lnTo>
                  <a:lnTo>
                    <a:pt x="174" y="948"/>
                  </a:lnTo>
                  <a:lnTo>
                    <a:pt x="171" y="944"/>
                  </a:lnTo>
                  <a:lnTo>
                    <a:pt x="171" y="943"/>
                  </a:lnTo>
                  <a:lnTo>
                    <a:pt x="169" y="940"/>
                  </a:lnTo>
                  <a:lnTo>
                    <a:pt x="169" y="937"/>
                  </a:lnTo>
                  <a:lnTo>
                    <a:pt x="168" y="937"/>
                  </a:lnTo>
                  <a:lnTo>
                    <a:pt x="167" y="937"/>
                  </a:lnTo>
                  <a:lnTo>
                    <a:pt x="162" y="943"/>
                  </a:lnTo>
                  <a:lnTo>
                    <a:pt x="161" y="944"/>
                  </a:lnTo>
                  <a:lnTo>
                    <a:pt x="158" y="944"/>
                  </a:lnTo>
                  <a:lnTo>
                    <a:pt x="157" y="943"/>
                  </a:lnTo>
                  <a:lnTo>
                    <a:pt x="153" y="939"/>
                  </a:lnTo>
                  <a:lnTo>
                    <a:pt x="153" y="937"/>
                  </a:lnTo>
                  <a:lnTo>
                    <a:pt x="156" y="935"/>
                  </a:lnTo>
                  <a:lnTo>
                    <a:pt x="161" y="925"/>
                  </a:lnTo>
                  <a:lnTo>
                    <a:pt x="162" y="920"/>
                  </a:lnTo>
                  <a:lnTo>
                    <a:pt x="162" y="918"/>
                  </a:lnTo>
                  <a:lnTo>
                    <a:pt x="162" y="918"/>
                  </a:lnTo>
                  <a:lnTo>
                    <a:pt x="159" y="914"/>
                  </a:lnTo>
                  <a:lnTo>
                    <a:pt x="158" y="913"/>
                  </a:lnTo>
                  <a:lnTo>
                    <a:pt x="157" y="910"/>
                  </a:lnTo>
                  <a:lnTo>
                    <a:pt x="155" y="910"/>
                  </a:lnTo>
                  <a:lnTo>
                    <a:pt x="153" y="908"/>
                  </a:lnTo>
                  <a:lnTo>
                    <a:pt x="153" y="905"/>
                  </a:lnTo>
                  <a:lnTo>
                    <a:pt x="152" y="903"/>
                  </a:lnTo>
                  <a:lnTo>
                    <a:pt x="145" y="900"/>
                  </a:lnTo>
                  <a:lnTo>
                    <a:pt x="145" y="899"/>
                  </a:lnTo>
                  <a:lnTo>
                    <a:pt x="147" y="895"/>
                  </a:lnTo>
                  <a:lnTo>
                    <a:pt x="155" y="893"/>
                  </a:lnTo>
                  <a:lnTo>
                    <a:pt x="163" y="881"/>
                  </a:lnTo>
                  <a:lnTo>
                    <a:pt x="172" y="876"/>
                  </a:lnTo>
                  <a:lnTo>
                    <a:pt x="183" y="854"/>
                  </a:lnTo>
                  <a:lnTo>
                    <a:pt x="187" y="843"/>
                  </a:lnTo>
                  <a:lnTo>
                    <a:pt x="188" y="838"/>
                  </a:lnTo>
                  <a:lnTo>
                    <a:pt x="189" y="835"/>
                  </a:lnTo>
                  <a:lnTo>
                    <a:pt x="198" y="813"/>
                  </a:lnTo>
                  <a:lnTo>
                    <a:pt x="209" y="781"/>
                  </a:lnTo>
                  <a:lnTo>
                    <a:pt x="213" y="764"/>
                  </a:lnTo>
                  <a:lnTo>
                    <a:pt x="214" y="756"/>
                  </a:lnTo>
                  <a:lnTo>
                    <a:pt x="218" y="753"/>
                  </a:lnTo>
                  <a:lnTo>
                    <a:pt x="219" y="750"/>
                  </a:lnTo>
                  <a:lnTo>
                    <a:pt x="223" y="749"/>
                  </a:lnTo>
                  <a:lnTo>
                    <a:pt x="232" y="750"/>
                  </a:lnTo>
                  <a:lnTo>
                    <a:pt x="234" y="749"/>
                  </a:lnTo>
                  <a:lnTo>
                    <a:pt x="235" y="748"/>
                  </a:lnTo>
                  <a:lnTo>
                    <a:pt x="233" y="741"/>
                  </a:lnTo>
                  <a:lnTo>
                    <a:pt x="229" y="738"/>
                  </a:lnTo>
                  <a:lnTo>
                    <a:pt x="227" y="736"/>
                  </a:lnTo>
                  <a:lnTo>
                    <a:pt x="224" y="739"/>
                  </a:lnTo>
                  <a:lnTo>
                    <a:pt x="222" y="743"/>
                  </a:lnTo>
                  <a:lnTo>
                    <a:pt x="220" y="746"/>
                  </a:lnTo>
                  <a:lnTo>
                    <a:pt x="219" y="748"/>
                  </a:lnTo>
                  <a:lnTo>
                    <a:pt x="217" y="748"/>
                  </a:lnTo>
                  <a:lnTo>
                    <a:pt x="217" y="744"/>
                  </a:lnTo>
                  <a:lnTo>
                    <a:pt x="219" y="736"/>
                  </a:lnTo>
                  <a:lnTo>
                    <a:pt x="222" y="724"/>
                  </a:lnTo>
                  <a:lnTo>
                    <a:pt x="224" y="716"/>
                  </a:lnTo>
                  <a:lnTo>
                    <a:pt x="227" y="705"/>
                  </a:lnTo>
                  <a:lnTo>
                    <a:pt x="232" y="688"/>
                  </a:lnTo>
                  <a:lnTo>
                    <a:pt x="235" y="677"/>
                  </a:lnTo>
                  <a:lnTo>
                    <a:pt x="239" y="668"/>
                  </a:lnTo>
                  <a:lnTo>
                    <a:pt x="240" y="663"/>
                  </a:lnTo>
                  <a:lnTo>
                    <a:pt x="242" y="651"/>
                  </a:lnTo>
                  <a:lnTo>
                    <a:pt x="243" y="646"/>
                  </a:lnTo>
                  <a:lnTo>
                    <a:pt x="244" y="643"/>
                  </a:lnTo>
                  <a:lnTo>
                    <a:pt x="247" y="639"/>
                  </a:lnTo>
                  <a:lnTo>
                    <a:pt x="249" y="638"/>
                  </a:lnTo>
                  <a:lnTo>
                    <a:pt x="251" y="639"/>
                  </a:lnTo>
                  <a:lnTo>
                    <a:pt x="251" y="648"/>
                  </a:lnTo>
                  <a:lnTo>
                    <a:pt x="254" y="651"/>
                  </a:lnTo>
                  <a:lnTo>
                    <a:pt x="264" y="661"/>
                  </a:lnTo>
                  <a:lnTo>
                    <a:pt x="268" y="666"/>
                  </a:lnTo>
                  <a:lnTo>
                    <a:pt x="269" y="668"/>
                  </a:lnTo>
                  <a:lnTo>
                    <a:pt x="270" y="689"/>
                  </a:lnTo>
                  <a:lnTo>
                    <a:pt x="271" y="692"/>
                  </a:lnTo>
                  <a:lnTo>
                    <a:pt x="273" y="695"/>
                  </a:lnTo>
                  <a:lnTo>
                    <a:pt x="273" y="698"/>
                  </a:lnTo>
                  <a:lnTo>
                    <a:pt x="275" y="705"/>
                  </a:lnTo>
                  <a:lnTo>
                    <a:pt x="279" y="713"/>
                  </a:lnTo>
                  <a:lnTo>
                    <a:pt x="281" y="724"/>
                  </a:lnTo>
                  <a:lnTo>
                    <a:pt x="284" y="724"/>
                  </a:lnTo>
                  <a:lnTo>
                    <a:pt x="286" y="718"/>
                  </a:lnTo>
                  <a:lnTo>
                    <a:pt x="288" y="716"/>
                  </a:lnTo>
                  <a:lnTo>
                    <a:pt x="291" y="718"/>
                  </a:lnTo>
                  <a:lnTo>
                    <a:pt x="291" y="716"/>
                  </a:lnTo>
                  <a:lnTo>
                    <a:pt x="290" y="713"/>
                  </a:lnTo>
                  <a:lnTo>
                    <a:pt x="285" y="710"/>
                  </a:lnTo>
                  <a:lnTo>
                    <a:pt x="281" y="704"/>
                  </a:lnTo>
                  <a:lnTo>
                    <a:pt x="280" y="699"/>
                  </a:lnTo>
                  <a:lnTo>
                    <a:pt x="278" y="694"/>
                  </a:lnTo>
                  <a:lnTo>
                    <a:pt x="278" y="688"/>
                  </a:lnTo>
                  <a:lnTo>
                    <a:pt x="276" y="670"/>
                  </a:lnTo>
                  <a:lnTo>
                    <a:pt x="276" y="666"/>
                  </a:lnTo>
                  <a:lnTo>
                    <a:pt x="275" y="662"/>
                  </a:lnTo>
                  <a:lnTo>
                    <a:pt x="273" y="658"/>
                  </a:lnTo>
                  <a:lnTo>
                    <a:pt x="266" y="651"/>
                  </a:lnTo>
                  <a:lnTo>
                    <a:pt x="264" y="646"/>
                  </a:lnTo>
                  <a:lnTo>
                    <a:pt x="258" y="638"/>
                  </a:lnTo>
                  <a:lnTo>
                    <a:pt x="255" y="634"/>
                  </a:lnTo>
                  <a:lnTo>
                    <a:pt x="253" y="633"/>
                  </a:lnTo>
                  <a:lnTo>
                    <a:pt x="249" y="629"/>
                  </a:lnTo>
                  <a:lnTo>
                    <a:pt x="244" y="622"/>
                  </a:lnTo>
                  <a:lnTo>
                    <a:pt x="239" y="618"/>
                  </a:lnTo>
                  <a:lnTo>
                    <a:pt x="238" y="616"/>
                  </a:lnTo>
                  <a:lnTo>
                    <a:pt x="239" y="613"/>
                  </a:lnTo>
                  <a:lnTo>
                    <a:pt x="245" y="610"/>
                  </a:lnTo>
                  <a:lnTo>
                    <a:pt x="248" y="611"/>
                  </a:lnTo>
                  <a:lnTo>
                    <a:pt x="249" y="612"/>
                  </a:lnTo>
                  <a:lnTo>
                    <a:pt x="250" y="618"/>
                  </a:lnTo>
                  <a:lnTo>
                    <a:pt x="254" y="618"/>
                  </a:lnTo>
                  <a:lnTo>
                    <a:pt x="255" y="617"/>
                  </a:lnTo>
                  <a:lnTo>
                    <a:pt x="251" y="611"/>
                  </a:lnTo>
                  <a:lnTo>
                    <a:pt x="250" y="608"/>
                  </a:lnTo>
                  <a:lnTo>
                    <a:pt x="249" y="603"/>
                  </a:lnTo>
                  <a:lnTo>
                    <a:pt x="250" y="601"/>
                  </a:lnTo>
                  <a:lnTo>
                    <a:pt x="253" y="600"/>
                  </a:lnTo>
                  <a:lnTo>
                    <a:pt x="255" y="596"/>
                  </a:lnTo>
                  <a:lnTo>
                    <a:pt x="256" y="576"/>
                  </a:lnTo>
                  <a:lnTo>
                    <a:pt x="255" y="574"/>
                  </a:lnTo>
                  <a:lnTo>
                    <a:pt x="255" y="570"/>
                  </a:lnTo>
                  <a:lnTo>
                    <a:pt x="255" y="569"/>
                  </a:lnTo>
                  <a:lnTo>
                    <a:pt x="249" y="566"/>
                  </a:lnTo>
                  <a:lnTo>
                    <a:pt x="248" y="564"/>
                  </a:lnTo>
                  <a:lnTo>
                    <a:pt x="249" y="559"/>
                  </a:lnTo>
                  <a:lnTo>
                    <a:pt x="254" y="556"/>
                  </a:lnTo>
                  <a:lnTo>
                    <a:pt x="260" y="551"/>
                  </a:lnTo>
                  <a:lnTo>
                    <a:pt x="260" y="549"/>
                  </a:lnTo>
                  <a:lnTo>
                    <a:pt x="260" y="547"/>
                  </a:lnTo>
                  <a:lnTo>
                    <a:pt x="250" y="546"/>
                  </a:lnTo>
                  <a:lnTo>
                    <a:pt x="249" y="544"/>
                  </a:lnTo>
                  <a:lnTo>
                    <a:pt x="248" y="544"/>
                  </a:lnTo>
                  <a:lnTo>
                    <a:pt x="245" y="545"/>
                  </a:lnTo>
                  <a:lnTo>
                    <a:pt x="244" y="544"/>
                  </a:lnTo>
                  <a:lnTo>
                    <a:pt x="243" y="541"/>
                  </a:lnTo>
                  <a:lnTo>
                    <a:pt x="233" y="539"/>
                  </a:lnTo>
                  <a:lnTo>
                    <a:pt x="229" y="534"/>
                  </a:lnTo>
                  <a:lnTo>
                    <a:pt x="229" y="532"/>
                  </a:lnTo>
                  <a:lnTo>
                    <a:pt x="222" y="528"/>
                  </a:lnTo>
                  <a:lnTo>
                    <a:pt x="220" y="526"/>
                  </a:lnTo>
                  <a:lnTo>
                    <a:pt x="218" y="523"/>
                  </a:lnTo>
                  <a:lnTo>
                    <a:pt x="208" y="515"/>
                  </a:lnTo>
                  <a:lnTo>
                    <a:pt x="207" y="513"/>
                  </a:lnTo>
                  <a:lnTo>
                    <a:pt x="204" y="504"/>
                  </a:lnTo>
                  <a:lnTo>
                    <a:pt x="197" y="488"/>
                  </a:lnTo>
                  <a:lnTo>
                    <a:pt x="191" y="482"/>
                  </a:lnTo>
                  <a:lnTo>
                    <a:pt x="191" y="479"/>
                  </a:lnTo>
                  <a:lnTo>
                    <a:pt x="189" y="470"/>
                  </a:lnTo>
                  <a:lnTo>
                    <a:pt x="187" y="467"/>
                  </a:lnTo>
                  <a:lnTo>
                    <a:pt x="188" y="463"/>
                  </a:lnTo>
                  <a:lnTo>
                    <a:pt x="192" y="457"/>
                  </a:lnTo>
                  <a:lnTo>
                    <a:pt x="197" y="457"/>
                  </a:lnTo>
                  <a:lnTo>
                    <a:pt x="199" y="452"/>
                  </a:lnTo>
                  <a:lnTo>
                    <a:pt x="203" y="445"/>
                  </a:lnTo>
                  <a:lnTo>
                    <a:pt x="202" y="443"/>
                  </a:lnTo>
                  <a:lnTo>
                    <a:pt x="198" y="439"/>
                  </a:lnTo>
                  <a:lnTo>
                    <a:pt x="196" y="437"/>
                  </a:lnTo>
                  <a:lnTo>
                    <a:pt x="194" y="436"/>
                  </a:lnTo>
                  <a:lnTo>
                    <a:pt x="187" y="434"/>
                  </a:lnTo>
                  <a:lnTo>
                    <a:pt x="184" y="433"/>
                  </a:lnTo>
                  <a:lnTo>
                    <a:pt x="184" y="432"/>
                  </a:lnTo>
                  <a:lnTo>
                    <a:pt x="186" y="431"/>
                  </a:lnTo>
                  <a:lnTo>
                    <a:pt x="189" y="429"/>
                  </a:lnTo>
                  <a:lnTo>
                    <a:pt x="192" y="424"/>
                  </a:lnTo>
                  <a:lnTo>
                    <a:pt x="192" y="418"/>
                  </a:lnTo>
                  <a:lnTo>
                    <a:pt x="196" y="417"/>
                  </a:lnTo>
                  <a:lnTo>
                    <a:pt x="199" y="416"/>
                  </a:lnTo>
                  <a:lnTo>
                    <a:pt x="205" y="417"/>
                  </a:lnTo>
                  <a:lnTo>
                    <a:pt x="209" y="419"/>
                  </a:lnTo>
                  <a:lnTo>
                    <a:pt x="217" y="426"/>
                  </a:lnTo>
                  <a:lnTo>
                    <a:pt x="222" y="427"/>
                  </a:lnTo>
                  <a:lnTo>
                    <a:pt x="220" y="423"/>
                  </a:lnTo>
                  <a:lnTo>
                    <a:pt x="218" y="419"/>
                  </a:lnTo>
                  <a:lnTo>
                    <a:pt x="215" y="416"/>
                  </a:lnTo>
                  <a:lnTo>
                    <a:pt x="213" y="414"/>
                  </a:lnTo>
                  <a:lnTo>
                    <a:pt x="205" y="412"/>
                  </a:lnTo>
                  <a:lnTo>
                    <a:pt x="202" y="411"/>
                  </a:lnTo>
                  <a:lnTo>
                    <a:pt x="198" y="412"/>
                  </a:lnTo>
                  <a:lnTo>
                    <a:pt x="188" y="417"/>
                  </a:lnTo>
                  <a:lnTo>
                    <a:pt x="182" y="416"/>
                  </a:lnTo>
                  <a:lnTo>
                    <a:pt x="173" y="411"/>
                  </a:lnTo>
                  <a:lnTo>
                    <a:pt x="169" y="408"/>
                  </a:lnTo>
                  <a:lnTo>
                    <a:pt x="166" y="408"/>
                  </a:lnTo>
                  <a:lnTo>
                    <a:pt x="164" y="406"/>
                  </a:lnTo>
                  <a:lnTo>
                    <a:pt x="164" y="404"/>
                  </a:lnTo>
                  <a:lnTo>
                    <a:pt x="167" y="403"/>
                  </a:lnTo>
                  <a:lnTo>
                    <a:pt x="167" y="403"/>
                  </a:lnTo>
                  <a:lnTo>
                    <a:pt x="164" y="393"/>
                  </a:lnTo>
                  <a:lnTo>
                    <a:pt x="166" y="392"/>
                  </a:lnTo>
                  <a:lnTo>
                    <a:pt x="172" y="391"/>
                  </a:lnTo>
                  <a:lnTo>
                    <a:pt x="174" y="387"/>
                  </a:lnTo>
                  <a:lnTo>
                    <a:pt x="173" y="383"/>
                  </a:lnTo>
                  <a:lnTo>
                    <a:pt x="177" y="382"/>
                  </a:lnTo>
                  <a:lnTo>
                    <a:pt x="176" y="380"/>
                  </a:lnTo>
                  <a:lnTo>
                    <a:pt x="173" y="378"/>
                  </a:lnTo>
                  <a:lnTo>
                    <a:pt x="171" y="376"/>
                  </a:lnTo>
                  <a:lnTo>
                    <a:pt x="166" y="376"/>
                  </a:lnTo>
                  <a:lnTo>
                    <a:pt x="163" y="375"/>
                  </a:lnTo>
                  <a:lnTo>
                    <a:pt x="158" y="376"/>
                  </a:lnTo>
                  <a:lnTo>
                    <a:pt x="151" y="376"/>
                  </a:lnTo>
                  <a:lnTo>
                    <a:pt x="143" y="375"/>
                  </a:lnTo>
                  <a:lnTo>
                    <a:pt x="141" y="371"/>
                  </a:lnTo>
                  <a:lnTo>
                    <a:pt x="142" y="370"/>
                  </a:lnTo>
                  <a:lnTo>
                    <a:pt x="145" y="368"/>
                  </a:lnTo>
                  <a:lnTo>
                    <a:pt x="148" y="370"/>
                  </a:lnTo>
                  <a:lnTo>
                    <a:pt x="152" y="371"/>
                  </a:lnTo>
                  <a:lnTo>
                    <a:pt x="152" y="371"/>
                  </a:lnTo>
                  <a:lnTo>
                    <a:pt x="153" y="371"/>
                  </a:lnTo>
                  <a:lnTo>
                    <a:pt x="156" y="368"/>
                  </a:lnTo>
                  <a:lnTo>
                    <a:pt x="158" y="363"/>
                  </a:lnTo>
                  <a:lnTo>
                    <a:pt x="153" y="360"/>
                  </a:lnTo>
                  <a:lnTo>
                    <a:pt x="141" y="360"/>
                  </a:lnTo>
                  <a:lnTo>
                    <a:pt x="140" y="356"/>
                  </a:lnTo>
                  <a:lnTo>
                    <a:pt x="137" y="356"/>
                  </a:lnTo>
                  <a:lnTo>
                    <a:pt x="137" y="355"/>
                  </a:lnTo>
                  <a:lnTo>
                    <a:pt x="137" y="356"/>
                  </a:lnTo>
                  <a:lnTo>
                    <a:pt x="135" y="363"/>
                  </a:lnTo>
                  <a:lnTo>
                    <a:pt x="133" y="363"/>
                  </a:lnTo>
                  <a:lnTo>
                    <a:pt x="132" y="361"/>
                  </a:lnTo>
                  <a:lnTo>
                    <a:pt x="131" y="360"/>
                  </a:lnTo>
                  <a:lnTo>
                    <a:pt x="128" y="362"/>
                  </a:lnTo>
                  <a:lnTo>
                    <a:pt x="125" y="361"/>
                  </a:lnTo>
                  <a:lnTo>
                    <a:pt x="122" y="362"/>
                  </a:lnTo>
                  <a:lnTo>
                    <a:pt x="122" y="372"/>
                  </a:lnTo>
                  <a:lnTo>
                    <a:pt x="122" y="375"/>
                  </a:lnTo>
                  <a:lnTo>
                    <a:pt x="121" y="375"/>
                  </a:lnTo>
                  <a:lnTo>
                    <a:pt x="118" y="372"/>
                  </a:lnTo>
                  <a:lnTo>
                    <a:pt x="118" y="362"/>
                  </a:lnTo>
                  <a:lnTo>
                    <a:pt x="118" y="361"/>
                  </a:lnTo>
                  <a:lnTo>
                    <a:pt x="117" y="351"/>
                  </a:lnTo>
                  <a:lnTo>
                    <a:pt x="115" y="348"/>
                  </a:lnTo>
                  <a:lnTo>
                    <a:pt x="110" y="346"/>
                  </a:lnTo>
                  <a:lnTo>
                    <a:pt x="107" y="341"/>
                  </a:lnTo>
                  <a:lnTo>
                    <a:pt x="110" y="340"/>
                  </a:lnTo>
                  <a:lnTo>
                    <a:pt x="110" y="337"/>
                  </a:lnTo>
                  <a:lnTo>
                    <a:pt x="108" y="337"/>
                  </a:lnTo>
                  <a:lnTo>
                    <a:pt x="105" y="340"/>
                  </a:lnTo>
                  <a:lnTo>
                    <a:pt x="100" y="340"/>
                  </a:lnTo>
                  <a:lnTo>
                    <a:pt x="85" y="330"/>
                  </a:lnTo>
                  <a:lnTo>
                    <a:pt x="80" y="326"/>
                  </a:lnTo>
                  <a:lnTo>
                    <a:pt x="80" y="324"/>
                  </a:lnTo>
                  <a:lnTo>
                    <a:pt x="76" y="320"/>
                  </a:lnTo>
                  <a:lnTo>
                    <a:pt x="75" y="320"/>
                  </a:lnTo>
                  <a:lnTo>
                    <a:pt x="72" y="324"/>
                  </a:lnTo>
                  <a:lnTo>
                    <a:pt x="70" y="322"/>
                  </a:lnTo>
                  <a:lnTo>
                    <a:pt x="66" y="320"/>
                  </a:lnTo>
                  <a:lnTo>
                    <a:pt x="64" y="317"/>
                  </a:lnTo>
                  <a:lnTo>
                    <a:pt x="62" y="314"/>
                  </a:lnTo>
                  <a:lnTo>
                    <a:pt x="61" y="309"/>
                  </a:lnTo>
                  <a:lnTo>
                    <a:pt x="61" y="307"/>
                  </a:lnTo>
                  <a:lnTo>
                    <a:pt x="58" y="309"/>
                  </a:lnTo>
                  <a:lnTo>
                    <a:pt x="55" y="311"/>
                  </a:lnTo>
                  <a:lnTo>
                    <a:pt x="49" y="310"/>
                  </a:lnTo>
                  <a:lnTo>
                    <a:pt x="49" y="304"/>
                  </a:lnTo>
                  <a:lnTo>
                    <a:pt x="50" y="301"/>
                  </a:lnTo>
                  <a:lnTo>
                    <a:pt x="49" y="300"/>
                  </a:lnTo>
                  <a:lnTo>
                    <a:pt x="46" y="301"/>
                  </a:lnTo>
                  <a:lnTo>
                    <a:pt x="45" y="304"/>
                  </a:lnTo>
                  <a:lnTo>
                    <a:pt x="44" y="307"/>
                  </a:lnTo>
                  <a:lnTo>
                    <a:pt x="40" y="309"/>
                  </a:lnTo>
                  <a:lnTo>
                    <a:pt x="39" y="312"/>
                  </a:lnTo>
                  <a:lnTo>
                    <a:pt x="41" y="316"/>
                  </a:lnTo>
                  <a:lnTo>
                    <a:pt x="41" y="319"/>
                  </a:lnTo>
                  <a:lnTo>
                    <a:pt x="33" y="317"/>
                  </a:lnTo>
                  <a:lnTo>
                    <a:pt x="30" y="316"/>
                  </a:lnTo>
                  <a:lnTo>
                    <a:pt x="26" y="316"/>
                  </a:lnTo>
                  <a:lnTo>
                    <a:pt x="25" y="315"/>
                  </a:lnTo>
                  <a:lnTo>
                    <a:pt x="26" y="311"/>
                  </a:lnTo>
                  <a:lnTo>
                    <a:pt x="28" y="307"/>
                  </a:lnTo>
                  <a:lnTo>
                    <a:pt x="26" y="294"/>
                  </a:lnTo>
                  <a:lnTo>
                    <a:pt x="23" y="288"/>
                  </a:lnTo>
                  <a:lnTo>
                    <a:pt x="15" y="284"/>
                  </a:lnTo>
                  <a:lnTo>
                    <a:pt x="3" y="281"/>
                  </a:lnTo>
                  <a:lnTo>
                    <a:pt x="0" y="27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3" name="Freeform 1831">
              <a:extLst>
                <a:ext uri="{FF2B5EF4-FFF2-40B4-BE49-F238E27FC236}">
                  <a16:creationId xmlns:a16="http://schemas.microsoft.com/office/drawing/2014/main" id="{C8A97DD3-4CD8-1096-8A2B-92C4465975AA}"/>
                </a:ext>
              </a:extLst>
            </p:cNvPr>
            <p:cNvSpPr>
              <a:spLocks/>
            </p:cNvSpPr>
            <p:nvPr/>
          </p:nvSpPr>
          <p:spPr bwMode="auto">
            <a:xfrm>
              <a:off x="1657607" y="4026401"/>
              <a:ext cx="25188" cy="18192"/>
            </a:xfrm>
            <a:custGeom>
              <a:avLst/>
              <a:gdLst/>
              <a:ahLst/>
              <a:cxnLst>
                <a:cxn ang="0">
                  <a:pos x="15" y="13"/>
                </a:cxn>
                <a:cxn ang="0">
                  <a:pos x="18" y="11"/>
                </a:cxn>
                <a:cxn ang="0">
                  <a:pos x="18" y="5"/>
                </a:cxn>
                <a:cxn ang="0">
                  <a:pos x="15" y="4"/>
                </a:cxn>
                <a:cxn ang="0">
                  <a:pos x="15" y="3"/>
                </a:cxn>
                <a:cxn ang="0">
                  <a:pos x="3" y="0"/>
                </a:cxn>
                <a:cxn ang="0">
                  <a:pos x="1" y="0"/>
                </a:cxn>
                <a:cxn ang="0">
                  <a:pos x="0" y="9"/>
                </a:cxn>
                <a:cxn ang="0">
                  <a:pos x="3" y="9"/>
                </a:cxn>
                <a:cxn ang="0">
                  <a:pos x="4" y="10"/>
                </a:cxn>
                <a:cxn ang="0">
                  <a:pos x="5" y="11"/>
                </a:cxn>
                <a:cxn ang="0">
                  <a:pos x="5" y="10"/>
                </a:cxn>
                <a:cxn ang="0">
                  <a:pos x="8" y="8"/>
                </a:cxn>
                <a:cxn ang="0">
                  <a:pos x="8" y="8"/>
                </a:cxn>
                <a:cxn ang="0">
                  <a:pos x="14" y="13"/>
                </a:cxn>
                <a:cxn ang="0">
                  <a:pos x="15" y="13"/>
                </a:cxn>
              </a:cxnLst>
              <a:rect l="0" t="0" r="r" b="b"/>
              <a:pathLst>
                <a:path w="18" h="13">
                  <a:moveTo>
                    <a:pt x="15" y="13"/>
                  </a:moveTo>
                  <a:lnTo>
                    <a:pt x="18" y="11"/>
                  </a:lnTo>
                  <a:lnTo>
                    <a:pt x="18" y="5"/>
                  </a:lnTo>
                  <a:lnTo>
                    <a:pt x="15" y="4"/>
                  </a:lnTo>
                  <a:lnTo>
                    <a:pt x="15" y="3"/>
                  </a:lnTo>
                  <a:lnTo>
                    <a:pt x="3" y="0"/>
                  </a:lnTo>
                  <a:lnTo>
                    <a:pt x="1" y="0"/>
                  </a:lnTo>
                  <a:lnTo>
                    <a:pt x="0" y="9"/>
                  </a:lnTo>
                  <a:lnTo>
                    <a:pt x="3" y="9"/>
                  </a:lnTo>
                  <a:lnTo>
                    <a:pt x="4" y="10"/>
                  </a:lnTo>
                  <a:lnTo>
                    <a:pt x="5" y="11"/>
                  </a:lnTo>
                  <a:lnTo>
                    <a:pt x="5" y="10"/>
                  </a:lnTo>
                  <a:lnTo>
                    <a:pt x="8" y="8"/>
                  </a:lnTo>
                  <a:lnTo>
                    <a:pt x="8" y="8"/>
                  </a:lnTo>
                  <a:lnTo>
                    <a:pt x="14" y="13"/>
                  </a:lnTo>
                  <a:lnTo>
                    <a:pt x="15"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4" name="Freeform 1832">
              <a:extLst>
                <a:ext uri="{FF2B5EF4-FFF2-40B4-BE49-F238E27FC236}">
                  <a16:creationId xmlns:a16="http://schemas.microsoft.com/office/drawing/2014/main" id="{EA6416C1-7261-11D0-C44D-0E2D5ED5A2F8}"/>
                </a:ext>
              </a:extLst>
            </p:cNvPr>
            <p:cNvSpPr>
              <a:spLocks/>
            </p:cNvSpPr>
            <p:nvPr/>
          </p:nvSpPr>
          <p:spPr bwMode="auto">
            <a:xfrm>
              <a:off x="1657607" y="4026401"/>
              <a:ext cx="25188" cy="18192"/>
            </a:xfrm>
            <a:custGeom>
              <a:avLst/>
              <a:gdLst/>
              <a:ahLst/>
              <a:cxnLst>
                <a:cxn ang="0">
                  <a:pos x="15" y="13"/>
                </a:cxn>
                <a:cxn ang="0">
                  <a:pos x="18" y="11"/>
                </a:cxn>
                <a:cxn ang="0">
                  <a:pos x="18" y="5"/>
                </a:cxn>
                <a:cxn ang="0">
                  <a:pos x="15" y="4"/>
                </a:cxn>
                <a:cxn ang="0">
                  <a:pos x="15" y="3"/>
                </a:cxn>
                <a:cxn ang="0">
                  <a:pos x="3" y="0"/>
                </a:cxn>
                <a:cxn ang="0">
                  <a:pos x="1" y="0"/>
                </a:cxn>
                <a:cxn ang="0">
                  <a:pos x="0" y="9"/>
                </a:cxn>
                <a:cxn ang="0">
                  <a:pos x="3" y="9"/>
                </a:cxn>
                <a:cxn ang="0">
                  <a:pos x="4" y="10"/>
                </a:cxn>
                <a:cxn ang="0">
                  <a:pos x="5" y="11"/>
                </a:cxn>
                <a:cxn ang="0">
                  <a:pos x="5" y="10"/>
                </a:cxn>
                <a:cxn ang="0">
                  <a:pos x="8" y="8"/>
                </a:cxn>
                <a:cxn ang="0">
                  <a:pos x="8" y="8"/>
                </a:cxn>
                <a:cxn ang="0">
                  <a:pos x="14" y="13"/>
                </a:cxn>
                <a:cxn ang="0">
                  <a:pos x="15" y="13"/>
                </a:cxn>
              </a:cxnLst>
              <a:rect l="0" t="0" r="r" b="b"/>
              <a:pathLst>
                <a:path w="18" h="13">
                  <a:moveTo>
                    <a:pt x="15" y="13"/>
                  </a:moveTo>
                  <a:lnTo>
                    <a:pt x="18" y="11"/>
                  </a:lnTo>
                  <a:lnTo>
                    <a:pt x="18" y="5"/>
                  </a:lnTo>
                  <a:lnTo>
                    <a:pt x="15" y="4"/>
                  </a:lnTo>
                  <a:lnTo>
                    <a:pt x="15" y="3"/>
                  </a:lnTo>
                  <a:lnTo>
                    <a:pt x="3" y="0"/>
                  </a:lnTo>
                  <a:lnTo>
                    <a:pt x="1" y="0"/>
                  </a:lnTo>
                  <a:lnTo>
                    <a:pt x="0" y="9"/>
                  </a:lnTo>
                  <a:lnTo>
                    <a:pt x="3" y="9"/>
                  </a:lnTo>
                  <a:lnTo>
                    <a:pt x="4" y="10"/>
                  </a:lnTo>
                  <a:lnTo>
                    <a:pt x="5" y="11"/>
                  </a:lnTo>
                  <a:lnTo>
                    <a:pt x="5" y="10"/>
                  </a:lnTo>
                  <a:lnTo>
                    <a:pt x="8" y="8"/>
                  </a:lnTo>
                  <a:lnTo>
                    <a:pt x="8" y="8"/>
                  </a:lnTo>
                  <a:lnTo>
                    <a:pt x="14" y="13"/>
                  </a:lnTo>
                  <a:lnTo>
                    <a:pt x="15"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5" name="Freeform 1833">
              <a:extLst>
                <a:ext uri="{FF2B5EF4-FFF2-40B4-BE49-F238E27FC236}">
                  <a16:creationId xmlns:a16="http://schemas.microsoft.com/office/drawing/2014/main" id="{40DE3CD1-2C1F-B0F8-EC54-77982975BB81}"/>
                </a:ext>
              </a:extLst>
            </p:cNvPr>
            <p:cNvSpPr>
              <a:spLocks/>
            </p:cNvSpPr>
            <p:nvPr/>
          </p:nvSpPr>
          <p:spPr bwMode="auto">
            <a:xfrm>
              <a:off x="1657607" y="4026401"/>
              <a:ext cx="25188" cy="18192"/>
            </a:xfrm>
            <a:custGeom>
              <a:avLst/>
              <a:gdLst/>
              <a:ahLst/>
              <a:cxnLst>
                <a:cxn ang="0">
                  <a:pos x="15" y="13"/>
                </a:cxn>
                <a:cxn ang="0">
                  <a:pos x="18" y="11"/>
                </a:cxn>
                <a:cxn ang="0">
                  <a:pos x="18" y="5"/>
                </a:cxn>
                <a:cxn ang="0">
                  <a:pos x="15" y="4"/>
                </a:cxn>
                <a:cxn ang="0">
                  <a:pos x="15" y="3"/>
                </a:cxn>
                <a:cxn ang="0">
                  <a:pos x="3" y="0"/>
                </a:cxn>
                <a:cxn ang="0">
                  <a:pos x="1" y="0"/>
                </a:cxn>
                <a:cxn ang="0">
                  <a:pos x="0" y="9"/>
                </a:cxn>
                <a:cxn ang="0">
                  <a:pos x="3" y="9"/>
                </a:cxn>
                <a:cxn ang="0">
                  <a:pos x="4" y="10"/>
                </a:cxn>
                <a:cxn ang="0">
                  <a:pos x="5" y="11"/>
                </a:cxn>
                <a:cxn ang="0">
                  <a:pos x="5" y="10"/>
                </a:cxn>
                <a:cxn ang="0">
                  <a:pos x="8" y="8"/>
                </a:cxn>
                <a:cxn ang="0">
                  <a:pos x="8" y="8"/>
                </a:cxn>
                <a:cxn ang="0">
                  <a:pos x="14" y="13"/>
                </a:cxn>
                <a:cxn ang="0">
                  <a:pos x="15" y="13"/>
                </a:cxn>
              </a:cxnLst>
              <a:rect l="0" t="0" r="r" b="b"/>
              <a:pathLst>
                <a:path w="18" h="13">
                  <a:moveTo>
                    <a:pt x="15" y="13"/>
                  </a:moveTo>
                  <a:lnTo>
                    <a:pt x="18" y="11"/>
                  </a:lnTo>
                  <a:lnTo>
                    <a:pt x="18" y="5"/>
                  </a:lnTo>
                  <a:lnTo>
                    <a:pt x="15" y="4"/>
                  </a:lnTo>
                  <a:lnTo>
                    <a:pt x="15" y="3"/>
                  </a:lnTo>
                  <a:lnTo>
                    <a:pt x="3" y="0"/>
                  </a:lnTo>
                  <a:lnTo>
                    <a:pt x="1" y="0"/>
                  </a:lnTo>
                  <a:lnTo>
                    <a:pt x="0" y="9"/>
                  </a:lnTo>
                  <a:lnTo>
                    <a:pt x="3" y="9"/>
                  </a:lnTo>
                  <a:lnTo>
                    <a:pt x="4" y="10"/>
                  </a:lnTo>
                  <a:lnTo>
                    <a:pt x="5" y="11"/>
                  </a:lnTo>
                  <a:lnTo>
                    <a:pt x="5" y="10"/>
                  </a:lnTo>
                  <a:lnTo>
                    <a:pt x="8" y="8"/>
                  </a:lnTo>
                  <a:lnTo>
                    <a:pt x="8" y="8"/>
                  </a:lnTo>
                  <a:lnTo>
                    <a:pt x="14" y="13"/>
                  </a:lnTo>
                  <a:lnTo>
                    <a:pt x="15"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6" name="Freeform 1834">
              <a:extLst>
                <a:ext uri="{FF2B5EF4-FFF2-40B4-BE49-F238E27FC236}">
                  <a16:creationId xmlns:a16="http://schemas.microsoft.com/office/drawing/2014/main" id="{0B3F755F-0E35-9C19-30FD-E223C19663E0}"/>
                </a:ext>
              </a:extLst>
            </p:cNvPr>
            <p:cNvSpPr>
              <a:spLocks/>
            </p:cNvSpPr>
            <p:nvPr/>
          </p:nvSpPr>
          <p:spPr bwMode="auto">
            <a:xfrm>
              <a:off x="1657607" y="4026401"/>
              <a:ext cx="25188" cy="18192"/>
            </a:xfrm>
            <a:custGeom>
              <a:avLst/>
              <a:gdLst/>
              <a:ahLst/>
              <a:cxnLst>
                <a:cxn ang="0">
                  <a:pos x="15" y="13"/>
                </a:cxn>
                <a:cxn ang="0">
                  <a:pos x="18" y="11"/>
                </a:cxn>
                <a:cxn ang="0">
                  <a:pos x="18" y="5"/>
                </a:cxn>
                <a:cxn ang="0">
                  <a:pos x="15" y="4"/>
                </a:cxn>
                <a:cxn ang="0">
                  <a:pos x="15" y="3"/>
                </a:cxn>
                <a:cxn ang="0">
                  <a:pos x="3" y="0"/>
                </a:cxn>
                <a:cxn ang="0">
                  <a:pos x="1" y="0"/>
                </a:cxn>
                <a:cxn ang="0">
                  <a:pos x="0" y="9"/>
                </a:cxn>
                <a:cxn ang="0">
                  <a:pos x="3" y="9"/>
                </a:cxn>
                <a:cxn ang="0">
                  <a:pos x="4" y="10"/>
                </a:cxn>
                <a:cxn ang="0">
                  <a:pos x="5" y="11"/>
                </a:cxn>
                <a:cxn ang="0">
                  <a:pos x="5" y="10"/>
                </a:cxn>
                <a:cxn ang="0">
                  <a:pos x="8" y="8"/>
                </a:cxn>
                <a:cxn ang="0">
                  <a:pos x="8" y="8"/>
                </a:cxn>
                <a:cxn ang="0">
                  <a:pos x="14" y="13"/>
                </a:cxn>
                <a:cxn ang="0">
                  <a:pos x="15" y="13"/>
                </a:cxn>
              </a:cxnLst>
              <a:rect l="0" t="0" r="r" b="b"/>
              <a:pathLst>
                <a:path w="18" h="13">
                  <a:moveTo>
                    <a:pt x="15" y="13"/>
                  </a:moveTo>
                  <a:lnTo>
                    <a:pt x="18" y="11"/>
                  </a:lnTo>
                  <a:lnTo>
                    <a:pt x="18" y="5"/>
                  </a:lnTo>
                  <a:lnTo>
                    <a:pt x="15" y="4"/>
                  </a:lnTo>
                  <a:lnTo>
                    <a:pt x="15" y="3"/>
                  </a:lnTo>
                  <a:lnTo>
                    <a:pt x="3" y="0"/>
                  </a:lnTo>
                  <a:lnTo>
                    <a:pt x="1" y="0"/>
                  </a:lnTo>
                  <a:lnTo>
                    <a:pt x="0" y="9"/>
                  </a:lnTo>
                  <a:lnTo>
                    <a:pt x="3" y="9"/>
                  </a:lnTo>
                  <a:lnTo>
                    <a:pt x="4" y="10"/>
                  </a:lnTo>
                  <a:lnTo>
                    <a:pt x="5" y="11"/>
                  </a:lnTo>
                  <a:lnTo>
                    <a:pt x="5" y="10"/>
                  </a:lnTo>
                  <a:lnTo>
                    <a:pt x="8" y="8"/>
                  </a:lnTo>
                  <a:lnTo>
                    <a:pt x="8" y="8"/>
                  </a:lnTo>
                  <a:lnTo>
                    <a:pt x="14" y="13"/>
                  </a:lnTo>
                  <a:lnTo>
                    <a:pt x="15"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7" name="Freeform 1835">
              <a:extLst>
                <a:ext uri="{FF2B5EF4-FFF2-40B4-BE49-F238E27FC236}">
                  <a16:creationId xmlns:a16="http://schemas.microsoft.com/office/drawing/2014/main" id="{91E6CB62-019C-9B1E-A51B-A5DAC4074C9F}"/>
                </a:ext>
              </a:extLst>
            </p:cNvPr>
            <p:cNvSpPr>
              <a:spLocks/>
            </p:cNvSpPr>
            <p:nvPr/>
          </p:nvSpPr>
          <p:spPr bwMode="auto">
            <a:xfrm>
              <a:off x="1619823" y="3981623"/>
              <a:ext cx="15393" cy="9796"/>
            </a:xfrm>
            <a:custGeom>
              <a:avLst/>
              <a:gdLst/>
              <a:ahLst/>
              <a:cxnLst>
                <a:cxn ang="0">
                  <a:pos x="2" y="7"/>
                </a:cxn>
                <a:cxn ang="0">
                  <a:pos x="8" y="5"/>
                </a:cxn>
                <a:cxn ang="0">
                  <a:pos x="11" y="0"/>
                </a:cxn>
                <a:cxn ang="0">
                  <a:pos x="0" y="4"/>
                </a:cxn>
                <a:cxn ang="0">
                  <a:pos x="0" y="5"/>
                </a:cxn>
                <a:cxn ang="0">
                  <a:pos x="1" y="6"/>
                </a:cxn>
                <a:cxn ang="0">
                  <a:pos x="2" y="7"/>
                </a:cxn>
              </a:cxnLst>
              <a:rect l="0" t="0" r="r" b="b"/>
              <a:pathLst>
                <a:path w="11" h="7">
                  <a:moveTo>
                    <a:pt x="2" y="7"/>
                  </a:moveTo>
                  <a:lnTo>
                    <a:pt x="8" y="5"/>
                  </a:lnTo>
                  <a:lnTo>
                    <a:pt x="11" y="0"/>
                  </a:lnTo>
                  <a:lnTo>
                    <a:pt x="0" y="4"/>
                  </a:lnTo>
                  <a:lnTo>
                    <a:pt x="0" y="5"/>
                  </a:lnTo>
                  <a:lnTo>
                    <a:pt x="1" y="6"/>
                  </a:lnTo>
                  <a:lnTo>
                    <a:pt x="2"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8" name="Freeform 1836">
              <a:extLst>
                <a:ext uri="{FF2B5EF4-FFF2-40B4-BE49-F238E27FC236}">
                  <a16:creationId xmlns:a16="http://schemas.microsoft.com/office/drawing/2014/main" id="{DF9300CF-18B1-CE8B-1663-E5720A8CA936}"/>
                </a:ext>
              </a:extLst>
            </p:cNvPr>
            <p:cNvSpPr>
              <a:spLocks/>
            </p:cNvSpPr>
            <p:nvPr/>
          </p:nvSpPr>
          <p:spPr bwMode="auto">
            <a:xfrm>
              <a:off x="1619823" y="3981623"/>
              <a:ext cx="15393" cy="9796"/>
            </a:xfrm>
            <a:custGeom>
              <a:avLst/>
              <a:gdLst/>
              <a:ahLst/>
              <a:cxnLst>
                <a:cxn ang="0">
                  <a:pos x="2" y="7"/>
                </a:cxn>
                <a:cxn ang="0">
                  <a:pos x="8" y="5"/>
                </a:cxn>
                <a:cxn ang="0">
                  <a:pos x="11" y="0"/>
                </a:cxn>
                <a:cxn ang="0">
                  <a:pos x="0" y="4"/>
                </a:cxn>
                <a:cxn ang="0">
                  <a:pos x="0" y="5"/>
                </a:cxn>
                <a:cxn ang="0">
                  <a:pos x="1" y="6"/>
                </a:cxn>
                <a:cxn ang="0">
                  <a:pos x="2" y="7"/>
                </a:cxn>
              </a:cxnLst>
              <a:rect l="0" t="0" r="r" b="b"/>
              <a:pathLst>
                <a:path w="11" h="7">
                  <a:moveTo>
                    <a:pt x="2" y="7"/>
                  </a:moveTo>
                  <a:lnTo>
                    <a:pt x="8" y="5"/>
                  </a:lnTo>
                  <a:lnTo>
                    <a:pt x="11" y="0"/>
                  </a:lnTo>
                  <a:lnTo>
                    <a:pt x="0" y="4"/>
                  </a:lnTo>
                  <a:lnTo>
                    <a:pt x="0" y="5"/>
                  </a:lnTo>
                  <a:lnTo>
                    <a:pt x="1" y="6"/>
                  </a:lnTo>
                  <a:lnTo>
                    <a:pt x="2"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39" name="Freeform 1837">
              <a:extLst>
                <a:ext uri="{FF2B5EF4-FFF2-40B4-BE49-F238E27FC236}">
                  <a16:creationId xmlns:a16="http://schemas.microsoft.com/office/drawing/2014/main" id="{3D21EF13-7FBE-6B84-C1C9-56C0A44A419B}"/>
                </a:ext>
              </a:extLst>
            </p:cNvPr>
            <p:cNvSpPr>
              <a:spLocks/>
            </p:cNvSpPr>
            <p:nvPr/>
          </p:nvSpPr>
          <p:spPr bwMode="auto">
            <a:xfrm>
              <a:off x="1619823" y="3981623"/>
              <a:ext cx="15393" cy="9796"/>
            </a:xfrm>
            <a:custGeom>
              <a:avLst/>
              <a:gdLst/>
              <a:ahLst/>
              <a:cxnLst>
                <a:cxn ang="0">
                  <a:pos x="2" y="7"/>
                </a:cxn>
                <a:cxn ang="0">
                  <a:pos x="8" y="5"/>
                </a:cxn>
                <a:cxn ang="0">
                  <a:pos x="11" y="0"/>
                </a:cxn>
                <a:cxn ang="0">
                  <a:pos x="0" y="4"/>
                </a:cxn>
                <a:cxn ang="0">
                  <a:pos x="0" y="5"/>
                </a:cxn>
                <a:cxn ang="0">
                  <a:pos x="1" y="6"/>
                </a:cxn>
                <a:cxn ang="0">
                  <a:pos x="2" y="7"/>
                </a:cxn>
              </a:cxnLst>
              <a:rect l="0" t="0" r="r" b="b"/>
              <a:pathLst>
                <a:path w="11" h="7">
                  <a:moveTo>
                    <a:pt x="2" y="7"/>
                  </a:moveTo>
                  <a:lnTo>
                    <a:pt x="8" y="5"/>
                  </a:lnTo>
                  <a:lnTo>
                    <a:pt x="11" y="0"/>
                  </a:lnTo>
                  <a:lnTo>
                    <a:pt x="0" y="4"/>
                  </a:lnTo>
                  <a:lnTo>
                    <a:pt x="0" y="5"/>
                  </a:lnTo>
                  <a:lnTo>
                    <a:pt x="1" y="6"/>
                  </a:lnTo>
                  <a:lnTo>
                    <a:pt x="2"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0" name="Freeform 1838">
              <a:extLst>
                <a:ext uri="{FF2B5EF4-FFF2-40B4-BE49-F238E27FC236}">
                  <a16:creationId xmlns:a16="http://schemas.microsoft.com/office/drawing/2014/main" id="{354C1D86-AD91-C443-9353-A03FA2B6CF20}"/>
                </a:ext>
              </a:extLst>
            </p:cNvPr>
            <p:cNvSpPr>
              <a:spLocks/>
            </p:cNvSpPr>
            <p:nvPr/>
          </p:nvSpPr>
          <p:spPr bwMode="auto">
            <a:xfrm>
              <a:off x="1619823" y="3981623"/>
              <a:ext cx="15393" cy="9796"/>
            </a:xfrm>
            <a:custGeom>
              <a:avLst/>
              <a:gdLst/>
              <a:ahLst/>
              <a:cxnLst>
                <a:cxn ang="0">
                  <a:pos x="2" y="7"/>
                </a:cxn>
                <a:cxn ang="0">
                  <a:pos x="8" y="5"/>
                </a:cxn>
                <a:cxn ang="0">
                  <a:pos x="11" y="0"/>
                </a:cxn>
                <a:cxn ang="0">
                  <a:pos x="0" y="4"/>
                </a:cxn>
                <a:cxn ang="0">
                  <a:pos x="0" y="5"/>
                </a:cxn>
                <a:cxn ang="0">
                  <a:pos x="1" y="6"/>
                </a:cxn>
                <a:cxn ang="0">
                  <a:pos x="2" y="7"/>
                </a:cxn>
              </a:cxnLst>
              <a:rect l="0" t="0" r="r" b="b"/>
              <a:pathLst>
                <a:path w="11" h="7">
                  <a:moveTo>
                    <a:pt x="2" y="7"/>
                  </a:moveTo>
                  <a:lnTo>
                    <a:pt x="8" y="5"/>
                  </a:lnTo>
                  <a:lnTo>
                    <a:pt x="11" y="0"/>
                  </a:lnTo>
                  <a:lnTo>
                    <a:pt x="0" y="4"/>
                  </a:lnTo>
                  <a:lnTo>
                    <a:pt x="0" y="5"/>
                  </a:lnTo>
                  <a:lnTo>
                    <a:pt x="1" y="6"/>
                  </a:lnTo>
                  <a:lnTo>
                    <a:pt x="2"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1" name="Freeform 1839">
              <a:extLst>
                <a:ext uri="{FF2B5EF4-FFF2-40B4-BE49-F238E27FC236}">
                  <a16:creationId xmlns:a16="http://schemas.microsoft.com/office/drawing/2014/main" id="{F0BB7580-6353-1192-5BE1-40442E678AC0}"/>
                </a:ext>
              </a:extLst>
            </p:cNvPr>
            <p:cNvSpPr>
              <a:spLocks/>
            </p:cNvSpPr>
            <p:nvPr/>
          </p:nvSpPr>
          <p:spPr bwMode="auto">
            <a:xfrm>
              <a:off x="4075639" y="5172448"/>
              <a:ext cx="591915" cy="403006"/>
            </a:xfrm>
            <a:custGeom>
              <a:avLst/>
              <a:gdLst/>
              <a:ahLst/>
              <a:cxnLst>
                <a:cxn ang="0">
                  <a:pos x="105" y="60"/>
                </a:cxn>
                <a:cxn ang="0">
                  <a:pos x="89" y="45"/>
                </a:cxn>
                <a:cxn ang="0">
                  <a:pos x="61" y="34"/>
                </a:cxn>
                <a:cxn ang="0">
                  <a:pos x="28" y="12"/>
                </a:cxn>
                <a:cxn ang="0">
                  <a:pos x="20" y="55"/>
                </a:cxn>
                <a:cxn ang="0">
                  <a:pos x="23" y="84"/>
                </a:cxn>
                <a:cxn ang="0">
                  <a:pos x="0" y="94"/>
                </a:cxn>
                <a:cxn ang="0">
                  <a:pos x="9" y="107"/>
                </a:cxn>
                <a:cxn ang="0">
                  <a:pos x="18" y="111"/>
                </a:cxn>
                <a:cxn ang="0">
                  <a:pos x="19" y="116"/>
                </a:cxn>
                <a:cxn ang="0">
                  <a:pos x="12" y="112"/>
                </a:cxn>
                <a:cxn ang="0">
                  <a:pos x="9" y="120"/>
                </a:cxn>
                <a:cxn ang="0">
                  <a:pos x="3" y="121"/>
                </a:cxn>
                <a:cxn ang="0">
                  <a:pos x="10" y="122"/>
                </a:cxn>
                <a:cxn ang="0">
                  <a:pos x="13" y="127"/>
                </a:cxn>
                <a:cxn ang="0">
                  <a:pos x="23" y="133"/>
                </a:cxn>
                <a:cxn ang="0">
                  <a:pos x="42" y="146"/>
                </a:cxn>
                <a:cxn ang="0">
                  <a:pos x="50" y="157"/>
                </a:cxn>
                <a:cxn ang="0">
                  <a:pos x="63" y="175"/>
                </a:cxn>
                <a:cxn ang="0">
                  <a:pos x="83" y="173"/>
                </a:cxn>
                <a:cxn ang="0">
                  <a:pos x="65" y="147"/>
                </a:cxn>
                <a:cxn ang="0">
                  <a:pos x="55" y="138"/>
                </a:cxn>
                <a:cxn ang="0">
                  <a:pos x="69" y="133"/>
                </a:cxn>
                <a:cxn ang="0">
                  <a:pos x="76" y="130"/>
                </a:cxn>
                <a:cxn ang="0">
                  <a:pos x="89" y="101"/>
                </a:cxn>
                <a:cxn ang="0">
                  <a:pos x="99" y="83"/>
                </a:cxn>
                <a:cxn ang="0">
                  <a:pos x="336" y="74"/>
                </a:cxn>
                <a:cxn ang="0">
                  <a:pos x="260" y="102"/>
                </a:cxn>
                <a:cxn ang="0">
                  <a:pos x="202" y="102"/>
                </a:cxn>
                <a:cxn ang="0">
                  <a:pos x="170" y="115"/>
                </a:cxn>
                <a:cxn ang="0">
                  <a:pos x="178" y="122"/>
                </a:cxn>
                <a:cxn ang="0">
                  <a:pos x="186" y="135"/>
                </a:cxn>
                <a:cxn ang="0">
                  <a:pos x="193" y="151"/>
                </a:cxn>
                <a:cxn ang="0">
                  <a:pos x="197" y="181"/>
                </a:cxn>
                <a:cxn ang="0">
                  <a:pos x="192" y="201"/>
                </a:cxn>
                <a:cxn ang="0">
                  <a:pos x="189" y="222"/>
                </a:cxn>
                <a:cxn ang="0">
                  <a:pos x="196" y="234"/>
                </a:cxn>
                <a:cxn ang="0">
                  <a:pos x="191" y="243"/>
                </a:cxn>
                <a:cxn ang="0">
                  <a:pos x="203" y="263"/>
                </a:cxn>
                <a:cxn ang="0">
                  <a:pos x="208" y="257"/>
                </a:cxn>
                <a:cxn ang="0">
                  <a:pos x="221" y="266"/>
                </a:cxn>
                <a:cxn ang="0">
                  <a:pos x="221" y="280"/>
                </a:cxn>
                <a:cxn ang="0">
                  <a:pos x="216" y="286"/>
                </a:cxn>
                <a:cxn ang="0">
                  <a:pos x="228" y="283"/>
                </a:cxn>
                <a:cxn ang="0">
                  <a:pos x="235" y="276"/>
                </a:cxn>
                <a:cxn ang="0">
                  <a:pos x="245" y="273"/>
                </a:cxn>
                <a:cxn ang="0">
                  <a:pos x="254" y="285"/>
                </a:cxn>
                <a:cxn ang="0">
                  <a:pos x="285" y="280"/>
                </a:cxn>
                <a:cxn ang="0">
                  <a:pos x="308" y="276"/>
                </a:cxn>
                <a:cxn ang="0">
                  <a:pos x="336" y="250"/>
                </a:cxn>
                <a:cxn ang="0">
                  <a:pos x="350" y="240"/>
                </a:cxn>
                <a:cxn ang="0">
                  <a:pos x="365" y="240"/>
                </a:cxn>
                <a:cxn ang="0">
                  <a:pos x="390" y="243"/>
                </a:cxn>
                <a:cxn ang="0">
                  <a:pos x="393" y="237"/>
                </a:cxn>
                <a:cxn ang="0">
                  <a:pos x="413" y="214"/>
                </a:cxn>
                <a:cxn ang="0">
                  <a:pos x="421" y="160"/>
                </a:cxn>
                <a:cxn ang="0">
                  <a:pos x="400" y="140"/>
                </a:cxn>
                <a:cxn ang="0">
                  <a:pos x="395" y="129"/>
                </a:cxn>
                <a:cxn ang="0">
                  <a:pos x="387" y="125"/>
                </a:cxn>
                <a:cxn ang="0">
                  <a:pos x="372" y="122"/>
                </a:cxn>
                <a:cxn ang="0">
                  <a:pos x="357" y="105"/>
                </a:cxn>
                <a:cxn ang="0">
                  <a:pos x="362" y="78"/>
                </a:cxn>
              </a:cxnLst>
              <a:rect l="0" t="0" r="r" b="b"/>
              <a:pathLst>
                <a:path w="423" h="288">
                  <a:moveTo>
                    <a:pt x="102" y="79"/>
                  </a:moveTo>
                  <a:lnTo>
                    <a:pt x="102" y="76"/>
                  </a:lnTo>
                  <a:lnTo>
                    <a:pt x="106" y="70"/>
                  </a:lnTo>
                  <a:lnTo>
                    <a:pt x="105" y="60"/>
                  </a:lnTo>
                  <a:lnTo>
                    <a:pt x="109" y="58"/>
                  </a:lnTo>
                  <a:lnTo>
                    <a:pt x="104" y="48"/>
                  </a:lnTo>
                  <a:lnTo>
                    <a:pt x="96" y="44"/>
                  </a:lnTo>
                  <a:lnTo>
                    <a:pt x="89" y="45"/>
                  </a:lnTo>
                  <a:lnTo>
                    <a:pt x="84" y="44"/>
                  </a:lnTo>
                  <a:lnTo>
                    <a:pt x="80" y="40"/>
                  </a:lnTo>
                  <a:lnTo>
                    <a:pt x="70" y="34"/>
                  </a:lnTo>
                  <a:lnTo>
                    <a:pt x="61" y="34"/>
                  </a:lnTo>
                  <a:lnTo>
                    <a:pt x="55" y="27"/>
                  </a:lnTo>
                  <a:lnTo>
                    <a:pt x="45" y="18"/>
                  </a:lnTo>
                  <a:lnTo>
                    <a:pt x="38" y="0"/>
                  </a:lnTo>
                  <a:lnTo>
                    <a:pt x="28" y="12"/>
                  </a:lnTo>
                  <a:lnTo>
                    <a:pt x="19" y="32"/>
                  </a:lnTo>
                  <a:lnTo>
                    <a:pt x="13" y="39"/>
                  </a:lnTo>
                  <a:lnTo>
                    <a:pt x="14" y="49"/>
                  </a:lnTo>
                  <a:lnTo>
                    <a:pt x="20" y="55"/>
                  </a:lnTo>
                  <a:lnTo>
                    <a:pt x="20" y="64"/>
                  </a:lnTo>
                  <a:lnTo>
                    <a:pt x="24" y="71"/>
                  </a:lnTo>
                  <a:lnTo>
                    <a:pt x="24" y="76"/>
                  </a:lnTo>
                  <a:lnTo>
                    <a:pt x="23" y="84"/>
                  </a:lnTo>
                  <a:lnTo>
                    <a:pt x="18" y="91"/>
                  </a:lnTo>
                  <a:lnTo>
                    <a:pt x="13" y="91"/>
                  </a:lnTo>
                  <a:lnTo>
                    <a:pt x="9" y="90"/>
                  </a:lnTo>
                  <a:lnTo>
                    <a:pt x="0" y="94"/>
                  </a:lnTo>
                  <a:lnTo>
                    <a:pt x="7" y="112"/>
                  </a:lnTo>
                  <a:lnTo>
                    <a:pt x="8" y="111"/>
                  </a:lnTo>
                  <a:lnTo>
                    <a:pt x="8" y="107"/>
                  </a:lnTo>
                  <a:lnTo>
                    <a:pt x="9" y="107"/>
                  </a:lnTo>
                  <a:lnTo>
                    <a:pt x="12" y="107"/>
                  </a:lnTo>
                  <a:lnTo>
                    <a:pt x="13" y="110"/>
                  </a:lnTo>
                  <a:lnTo>
                    <a:pt x="17" y="110"/>
                  </a:lnTo>
                  <a:lnTo>
                    <a:pt x="18" y="111"/>
                  </a:lnTo>
                  <a:lnTo>
                    <a:pt x="20" y="114"/>
                  </a:lnTo>
                  <a:lnTo>
                    <a:pt x="20" y="115"/>
                  </a:lnTo>
                  <a:lnTo>
                    <a:pt x="20" y="116"/>
                  </a:lnTo>
                  <a:lnTo>
                    <a:pt x="19" y="116"/>
                  </a:lnTo>
                  <a:lnTo>
                    <a:pt x="18" y="116"/>
                  </a:lnTo>
                  <a:lnTo>
                    <a:pt x="15" y="111"/>
                  </a:lnTo>
                  <a:lnTo>
                    <a:pt x="13" y="111"/>
                  </a:lnTo>
                  <a:lnTo>
                    <a:pt x="12" y="112"/>
                  </a:lnTo>
                  <a:lnTo>
                    <a:pt x="12" y="115"/>
                  </a:lnTo>
                  <a:lnTo>
                    <a:pt x="13" y="119"/>
                  </a:lnTo>
                  <a:lnTo>
                    <a:pt x="10" y="121"/>
                  </a:lnTo>
                  <a:lnTo>
                    <a:pt x="9" y="120"/>
                  </a:lnTo>
                  <a:lnTo>
                    <a:pt x="8" y="120"/>
                  </a:lnTo>
                  <a:lnTo>
                    <a:pt x="4" y="117"/>
                  </a:lnTo>
                  <a:lnTo>
                    <a:pt x="3" y="117"/>
                  </a:lnTo>
                  <a:lnTo>
                    <a:pt x="3" y="121"/>
                  </a:lnTo>
                  <a:lnTo>
                    <a:pt x="3" y="121"/>
                  </a:lnTo>
                  <a:lnTo>
                    <a:pt x="4" y="122"/>
                  </a:lnTo>
                  <a:lnTo>
                    <a:pt x="8" y="122"/>
                  </a:lnTo>
                  <a:lnTo>
                    <a:pt x="10" y="122"/>
                  </a:lnTo>
                  <a:lnTo>
                    <a:pt x="14" y="124"/>
                  </a:lnTo>
                  <a:lnTo>
                    <a:pt x="14" y="125"/>
                  </a:lnTo>
                  <a:lnTo>
                    <a:pt x="14" y="126"/>
                  </a:lnTo>
                  <a:lnTo>
                    <a:pt x="13" y="127"/>
                  </a:lnTo>
                  <a:lnTo>
                    <a:pt x="14" y="129"/>
                  </a:lnTo>
                  <a:lnTo>
                    <a:pt x="17" y="132"/>
                  </a:lnTo>
                  <a:lnTo>
                    <a:pt x="18" y="132"/>
                  </a:lnTo>
                  <a:lnTo>
                    <a:pt x="23" y="133"/>
                  </a:lnTo>
                  <a:lnTo>
                    <a:pt x="33" y="135"/>
                  </a:lnTo>
                  <a:lnTo>
                    <a:pt x="34" y="135"/>
                  </a:lnTo>
                  <a:lnTo>
                    <a:pt x="38" y="141"/>
                  </a:lnTo>
                  <a:lnTo>
                    <a:pt x="42" y="146"/>
                  </a:lnTo>
                  <a:lnTo>
                    <a:pt x="45" y="147"/>
                  </a:lnTo>
                  <a:lnTo>
                    <a:pt x="49" y="151"/>
                  </a:lnTo>
                  <a:lnTo>
                    <a:pt x="50" y="152"/>
                  </a:lnTo>
                  <a:lnTo>
                    <a:pt x="50" y="157"/>
                  </a:lnTo>
                  <a:lnTo>
                    <a:pt x="55" y="160"/>
                  </a:lnTo>
                  <a:lnTo>
                    <a:pt x="60" y="172"/>
                  </a:lnTo>
                  <a:lnTo>
                    <a:pt x="61" y="175"/>
                  </a:lnTo>
                  <a:lnTo>
                    <a:pt x="63" y="175"/>
                  </a:lnTo>
                  <a:lnTo>
                    <a:pt x="68" y="175"/>
                  </a:lnTo>
                  <a:lnTo>
                    <a:pt x="75" y="177"/>
                  </a:lnTo>
                  <a:lnTo>
                    <a:pt x="80" y="181"/>
                  </a:lnTo>
                  <a:lnTo>
                    <a:pt x="83" y="173"/>
                  </a:lnTo>
                  <a:lnTo>
                    <a:pt x="83" y="162"/>
                  </a:lnTo>
                  <a:lnTo>
                    <a:pt x="80" y="153"/>
                  </a:lnTo>
                  <a:lnTo>
                    <a:pt x="71" y="151"/>
                  </a:lnTo>
                  <a:lnTo>
                    <a:pt x="65" y="147"/>
                  </a:lnTo>
                  <a:lnTo>
                    <a:pt x="63" y="143"/>
                  </a:lnTo>
                  <a:lnTo>
                    <a:pt x="59" y="140"/>
                  </a:lnTo>
                  <a:lnTo>
                    <a:pt x="58" y="138"/>
                  </a:lnTo>
                  <a:lnTo>
                    <a:pt x="55" y="138"/>
                  </a:lnTo>
                  <a:lnTo>
                    <a:pt x="54" y="137"/>
                  </a:lnTo>
                  <a:lnTo>
                    <a:pt x="54" y="135"/>
                  </a:lnTo>
                  <a:lnTo>
                    <a:pt x="56" y="133"/>
                  </a:lnTo>
                  <a:lnTo>
                    <a:pt x="69" y="133"/>
                  </a:lnTo>
                  <a:lnTo>
                    <a:pt x="70" y="136"/>
                  </a:lnTo>
                  <a:lnTo>
                    <a:pt x="71" y="136"/>
                  </a:lnTo>
                  <a:lnTo>
                    <a:pt x="74" y="135"/>
                  </a:lnTo>
                  <a:lnTo>
                    <a:pt x="76" y="130"/>
                  </a:lnTo>
                  <a:lnTo>
                    <a:pt x="76" y="126"/>
                  </a:lnTo>
                  <a:lnTo>
                    <a:pt x="80" y="117"/>
                  </a:lnTo>
                  <a:lnTo>
                    <a:pt x="84" y="112"/>
                  </a:lnTo>
                  <a:lnTo>
                    <a:pt x="89" y="101"/>
                  </a:lnTo>
                  <a:lnTo>
                    <a:pt x="95" y="95"/>
                  </a:lnTo>
                  <a:lnTo>
                    <a:pt x="95" y="91"/>
                  </a:lnTo>
                  <a:lnTo>
                    <a:pt x="97" y="85"/>
                  </a:lnTo>
                  <a:lnTo>
                    <a:pt x="99" y="83"/>
                  </a:lnTo>
                  <a:lnTo>
                    <a:pt x="101" y="80"/>
                  </a:lnTo>
                  <a:lnTo>
                    <a:pt x="102" y="79"/>
                  </a:lnTo>
                  <a:close/>
                  <a:moveTo>
                    <a:pt x="362" y="75"/>
                  </a:moveTo>
                  <a:lnTo>
                    <a:pt x="336" y="74"/>
                  </a:lnTo>
                  <a:lnTo>
                    <a:pt x="311" y="84"/>
                  </a:lnTo>
                  <a:lnTo>
                    <a:pt x="300" y="92"/>
                  </a:lnTo>
                  <a:lnTo>
                    <a:pt x="286" y="97"/>
                  </a:lnTo>
                  <a:lnTo>
                    <a:pt x="260" y="102"/>
                  </a:lnTo>
                  <a:lnTo>
                    <a:pt x="240" y="106"/>
                  </a:lnTo>
                  <a:lnTo>
                    <a:pt x="233" y="109"/>
                  </a:lnTo>
                  <a:lnTo>
                    <a:pt x="222" y="105"/>
                  </a:lnTo>
                  <a:lnTo>
                    <a:pt x="202" y="102"/>
                  </a:lnTo>
                  <a:lnTo>
                    <a:pt x="185" y="101"/>
                  </a:lnTo>
                  <a:lnTo>
                    <a:pt x="172" y="110"/>
                  </a:lnTo>
                  <a:lnTo>
                    <a:pt x="166" y="114"/>
                  </a:lnTo>
                  <a:lnTo>
                    <a:pt x="170" y="115"/>
                  </a:lnTo>
                  <a:lnTo>
                    <a:pt x="172" y="119"/>
                  </a:lnTo>
                  <a:lnTo>
                    <a:pt x="176" y="120"/>
                  </a:lnTo>
                  <a:lnTo>
                    <a:pt x="177" y="120"/>
                  </a:lnTo>
                  <a:lnTo>
                    <a:pt x="178" y="122"/>
                  </a:lnTo>
                  <a:lnTo>
                    <a:pt x="180" y="124"/>
                  </a:lnTo>
                  <a:lnTo>
                    <a:pt x="182" y="126"/>
                  </a:lnTo>
                  <a:lnTo>
                    <a:pt x="185" y="130"/>
                  </a:lnTo>
                  <a:lnTo>
                    <a:pt x="186" y="135"/>
                  </a:lnTo>
                  <a:lnTo>
                    <a:pt x="186" y="142"/>
                  </a:lnTo>
                  <a:lnTo>
                    <a:pt x="188" y="145"/>
                  </a:lnTo>
                  <a:lnTo>
                    <a:pt x="191" y="147"/>
                  </a:lnTo>
                  <a:lnTo>
                    <a:pt x="193" y="151"/>
                  </a:lnTo>
                  <a:lnTo>
                    <a:pt x="196" y="156"/>
                  </a:lnTo>
                  <a:lnTo>
                    <a:pt x="197" y="160"/>
                  </a:lnTo>
                  <a:lnTo>
                    <a:pt x="197" y="176"/>
                  </a:lnTo>
                  <a:lnTo>
                    <a:pt x="197" y="181"/>
                  </a:lnTo>
                  <a:lnTo>
                    <a:pt x="193" y="183"/>
                  </a:lnTo>
                  <a:lnTo>
                    <a:pt x="191" y="188"/>
                  </a:lnTo>
                  <a:lnTo>
                    <a:pt x="192" y="194"/>
                  </a:lnTo>
                  <a:lnTo>
                    <a:pt x="192" y="201"/>
                  </a:lnTo>
                  <a:lnTo>
                    <a:pt x="194" y="206"/>
                  </a:lnTo>
                  <a:lnTo>
                    <a:pt x="187" y="211"/>
                  </a:lnTo>
                  <a:lnTo>
                    <a:pt x="186" y="212"/>
                  </a:lnTo>
                  <a:lnTo>
                    <a:pt x="189" y="222"/>
                  </a:lnTo>
                  <a:lnTo>
                    <a:pt x="192" y="225"/>
                  </a:lnTo>
                  <a:lnTo>
                    <a:pt x="194" y="227"/>
                  </a:lnTo>
                  <a:lnTo>
                    <a:pt x="196" y="230"/>
                  </a:lnTo>
                  <a:lnTo>
                    <a:pt x="196" y="234"/>
                  </a:lnTo>
                  <a:lnTo>
                    <a:pt x="194" y="235"/>
                  </a:lnTo>
                  <a:lnTo>
                    <a:pt x="192" y="238"/>
                  </a:lnTo>
                  <a:lnTo>
                    <a:pt x="191" y="240"/>
                  </a:lnTo>
                  <a:lnTo>
                    <a:pt x="191" y="243"/>
                  </a:lnTo>
                  <a:lnTo>
                    <a:pt x="193" y="247"/>
                  </a:lnTo>
                  <a:lnTo>
                    <a:pt x="197" y="253"/>
                  </a:lnTo>
                  <a:lnTo>
                    <a:pt x="201" y="259"/>
                  </a:lnTo>
                  <a:lnTo>
                    <a:pt x="203" y="263"/>
                  </a:lnTo>
                  <a:lnTo>
                    <a:pt x="204" y="265"/>
                  </a:lnTo>
                  <a:lnTo>
                    <a:pt x="208" y="269"/>
                  </a:lnTo>
                  <a:lnTo>
                    <a:pt x="208" y="258"/>
                  </a:lnTo>
                  <a:lnTo>
                    <a:pt x="208" y="257"/>
                  </a:lnTo>
                  <a:lnTo>
                    <a:pt x="211" y="258"/>
                  </a:lnTo>
                  <a:lnTo>
                    <a:pt x="218" y="263"/>
                  </a:lnTo>
                  <a:lnTo>
                    <a:pt x="218" y="264"/>
                  </a:lnTo>
                  <a:lnTo>
                    <a:pt x="221" y="266"/>
                  </a:lnTo>
                  <a:lnTo>
                    <a:pt x="222" y="271"/>
                  </a:lnTo>
                  <a:lnTo>
                    <a:pt x="222" y="275"/>
                  </a:lnTo>
                  <a:lnTo>
                    <a:pt x="222" y="279"/>
                  </a:lnTo>
                  <a:lnTo>
                    <a:pt x="221" y="280"/>
                  </a:lnTo>
                  <a:lnTo>
                    <a:pt x="216" y="285"/>
                  </a:lnTo>
                  <a:lnTo>
                    <a:pt x="213" y="288"/>
                  </a:lnTo>
                  <a:lnTo>
                    <a:pt x="214" y="286"/>
                  </a:lnTo>
                  <a:lnTo>
                    <a:pt x="216" y="286"/>
                  </a:lnTo>
                  <a:lnTo>
                    <a:pt x="221" y="288"/>
                  </a:lnTo>
                  <a:lnTo>
                    <a:pt x="223" y="288"/>
                  </a:lnTo>
                  <a:lnTo>
                    <a:pt x="226" y="286"/>
                  </a:lnTo>
                  <a:lnTo>
                    <a:pt x="228" y="283"/>
                  </a:lnTo>
                  <a:lnTo>
                    <a:pt x="235" y="284"/>
                  </a:lnTo>
                  <a:lnTo>
                    <a:pt x="238" y="283"/>
                  </a:lnTo>
                  <a:lnTo>
                    <a:pt x="234" y="278"/>
                  </a:lnTo>
                  <a:lnTo>
                    <a:pt x="235" y="276"/>
                  </a:lnTo>
                  <a:lnTo>
                    <a:pt x="235" y="275"/>
                  </a:lnTo>
                  <a:lnTo>
                    <a:pt x="239" y="274"/>
                  </a:lnTo>
                  <a:lnTo>
                    <a:pt x="240" y="273"/>
                  </a:lnTo>
                  <a:lnTo>
                    <a:pt x="245" y="273"/>
                  </a:lnTo>
                  <a:lnTo>
                    <a:pt x="248" y="274"/>
                  </a:lnTo>
                  <a:lnTo>
                    <a:pt x="249" y="275"/>
                  </a:lnTo>
                  <a:lnTo>
                    <a:pt x="252" y="280"/>
                  </a:lnTo>
                  <a:lnTo>
                    <a:pt x="254" y="285"/>
                  </a:lnTo>
                  <a:lnTo>
                    <a:pt x="254" y="286"/>
                  </a:lnTo>
                  <a:lnTo>
                    <a:pt x="273" y="283"/>
                  </a:lnTo>
                  <a:lnTo>
                    <a:pt x="283" y="281"/>
                  </a:lnTo>
                  <a:lnTo>
                    <a:pt x="285" y="280"/>
                  </a:lnTo>
                  <a:lnTo>
                    <a:pt x="289" y="280"/>
                  </a:lnTo>
                  <a:lnTo>
                    <a:pt x="295" y="283"/>
                  </a:lnTo>
                  <a:lnTo>
                    <a:pt x="296" y="283"/>
                  </a:lnTo>
                  <a:lnTo>
                    <a:pt x="308" y="276"/>
                  </a:lnTo>
                  <a:lnTo>
                    <a:pt x="311" y="271"/>
                  </a:lnTo>
                  <a:lnTo>
                    <a:pt x="316" y="266"/>
                  </a:lnTo>
                  <a:lnTo>
                    <a:pt x="321" y="263"/>
                  </a:lnTo>
                  <a:lnTo>
                    <a:pt x="336" y="250"/>
                  </a:lnTo>
                  <a:lnTo>
                    <a:pt x="340" y="248"/>
                  </a:lnTo>
                  <a:lnTo>
                    <a:pt x="346" y="245"/>
                  </a:lnTo>
                  <a:lnTo>
                    <a:pt x="349" y="242"/>
                  </a:lnTo>
                  <a:lnTo>
                    <a:pt x="350" y="240"/>
                  </a:lnTo>
                  <a:lnTo>
                    <a:pt x="354" y="239"/>
                  </a:lnTo>
                  <a:lnTo>
                    <a:pt x="356" y="239"/>
                  </a:lnTo>
                  <a:lnTo>
                    <a:pt x="362" y="239"/>
                  </a:lnTo>
                  <a:lnTo>
                    <a:pt x="365" y="240"/>
                  </a:lnTo>
                  <a:lnTo>
                    <a:pt x="370" y="242"/>
                  </a:lnTo>
                  <a:lnTo>
                    <a:pt x="385" y="245"/>
                  </a:lnTo>
                  <a:lnTo>
                    <a:pt x="387" y="244"/>
                  </a:lnTo>
                  <a:lnTo>
                    <a:pt x="390" y="243"/>
                  </a:lnTo>
                  <a:lnTo>
                    <a:pt x="390" y="242"/>
                  </a:lnTo>
                  <a:lnTo>
                    <a:pt x="390" y="235"/>
                  </a:lnTo>
                  <a:lnTo>
                    <a:pt x="391" y="235"/>
                  </a:lnTo>
                  <a:lnTo>
                    <a:pt x="393" y="237"/>
                  </a:lnTo>
                  <a:lnTo>
                    <a:pt x="400" y="223"/>
                  </a:lnTo>
                  <a:lnTo>
                    <a:pt x="400" y="217"/>
                  </a:lnTo>
                  <a:lnTo>
                    <a:pt x="412" y="216"/>
                  </a:lnTo>
                  <a:lnTo>
                    <a:pt x="413" y="214"/>
                  </a:lnTo>
                  <a:lnTo>
                    <a:pt x="417" y="183"/>
                  </a:lnTo>
                  <a:lnTo>
                    <a:pt x="420" y="175"/>
                  </a:lnTo>
                  <a:lnTo>
                    <a:pt x="423" y="167"/>
                  </a:lnTo>
                  <a:lnTo>
                    <a:pt x="421" y="160"/>
                  </a:lnTo>
                  <a:lnTo>
                    <a:pt x="418" y="156"/>
                  </a:lnTo>
                  <a:lnTo>
                    <a:pt x="412" y="155"/>
                  </a:lnTo>
                  <a:lnTo>
                    <a:pt x="406" y="141"/>
                  </a:lnTo>
                  <a:lnTo>
                    <a:pt x="400" y="140"/>
                  </a:lnTo>
                  <a:lnTo>
                    <a:pt x="400" y="138"/>
                  </a:lnTo>
                  <a:lnTo>
                    <a:pt x="397" y="135"/>
                  </a:lnTo>
                  <a:lnTo>
                    <a:pt x="396" y="130"/>
                  </a:lnTo>
                  <a:lnTo>
                    <a:pt x="395" y="129"/>
                  </a:lnTo>
                  <a:lnTo>
                    <a:pt x="393" y="127"/>
                  </a:lnTo>
                  <a:lnTo>
                    <a:pt x="392" y="126"/>
                  </a:lnTo>
                  <a:lnTo>
                    <a:pt x="388" y="126"/>
                  </a:lnTo>
                  <a:lnTo>
                    <a:pt x="387" y="125"/>
                  </a:lnTo>
                  <a:lnTo>
                    <a:pt x="385" y="125"/>
                  </a:lnTo>
                  <a:lnTo>
                    <a:pt x="377" y="124"/>
                  </a:lnTo>
                  <a:lnTo>
                    <a:pt x="375" y="124"/>
                  </a:lnTo>
                  <a:lnTo>
                    <a:pt x="372" y="122"/>
                  </a:lnTo>
                  <a:lnTo>
                    <a:pt x="367" y="117"/>
                  </a:lnTo>
                  <a:lnTo>
                    <a:pt x="365" y="115"/>
                  </a:lnTo>
                  <a:lnTo>
                    <a:pt x="361" y="110"/>
                  </a:lnTo>
                  <a:lnTo>
                    <a:pt x="357" y="105"/>
                  </a:lnTo>
                  <a:lnTo>
                    <a:pt x="352" y="97"/>
                  </a:lnTo>
                  <a:lnTo>
                    <a:pt x="361" y="83"/>
                  </a:lnTo>
                  <a:lnTo>
                    <a:pt x="362" y="81"/>
                  </a:lnTo>
                  <a:lnTo>
                    <a:pt x="362" y="78"/>
                  </a:lnTo>
                  <a:lnTo>
                    <a:pt x="362" y="7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2" name="Freeform 1840">
              <a:extLst>
                <a:ext uri="{FF2B5EF4-FFF2-40B4-BE49-F238E27FC236}">
                  <a16:creationId xmlns:a16="http://schemas.microsoft.com/office/drawing/2014/main" id="{48CFAD4D-7EC3-1CD0-8F76-DC4D0A1CFAC4}"/>
                </a:ext>
              </a:extLst>
            </p:cNvPr>
            <p:cNvSpPr>
              <a:spLocks/>
            </p:cNvSpPr>
            <p:nvPr/>
          </p:nvSpPr>
          <p:spPr bwMode="auto">
            <a:xfrm>
              <a:off x="4075639" y="5172448"/>
              <a:ext cx="152527" cy="253278"/>
            </a:xfrm>
            <a:custGeom>
              <a:avLst/>
              <a:gdLst/>
              <a:ahLst/>
              <a:cxnLst>
                <a:cxn ang="0">
                  <a:pos x="102" y="76"/>
                </a:cxn>
                <a:cxn ang="0">
                  <a:pos x="105" y="60"/>
                </a:cxn>
                <a:cxn ang="0">
                  <a:pos x="104" y="48"/>
                </a:cxn>
                <a:cxn ang="0">
                  <a:pos x="89" y="45"/>
                </a:cxn>
                <a:cxn ang="0">
                  <a:pos x="80" y="40"/>
                </a:cxn>
                <a:cxn ang="0">
                  <a:pos x="61" y="34"/>
                </a:cxn>
                <a:cxn ang="0">
                  <a:pos x="45" y="18"/>
                </a:cxn>
                <a:cxn ang="0">
                  <a:pos x="28" y="12"/>
                </a:cxn>
                <a:cxn ang="0">
                  <a:pos x="13" y="39"/>
                </a:cxn>
                <a:cxn ang="0">
                  <a:pos x="20" y="55"/>
                </a:cxn>
                <a:cxn ang="0">
                  <a:pos x="24" y="71"/>
                </a:cxn>
                <a:cxn ang="0">
                  <a:pos x="23" y="84"/>
                </a:cxn>
                <a:cxn ang="0">
                  <a:pos x="13" y="91"/>
                </a:cxn>
                <a:cxn ang="0">
                  <a:pos x="0" y="94"/>
                </a:cxn>
                <a:cxn ang="0">
                  <a:pos x="8" y="111"/>
                </a:cxn>
                <a:cxn ang="0">
                  <a:pos x="9" y="107"/>
                </a:cxn>
                <a:cxn ang="0">
                  <a:pos x="13" y="110"/>
                </a:cxn>
                <a:cxn ang="0">
                  <a:pos x="18" y="111"/>
                </a:cxn>
                <a:cxn ang="0">
                  <a:pos x="20" y="115"/>
                </a:cxn>
                <a:cxn ang="0">
                  <a:pos x="19" y="116"/>
                </a:cxn>
                <a:cxn ang="0">
                  <a:pos x="15" y="111"/>
                </a:cxn>
                <a:cxn ang="0">
                  <a:pos x="12" y="112"/>
                </a:cxn>
                <a:cxn ang="0">
                  <a:pos x="13" y="119"/>
                </a:cxn>
                <a:cxn ang="0">
                  <a:pos x="9" y="120"/>
                </a:cxn>
                <a:cxn ang="0">
                  <a:pos x="4" y="117"/>
                </a:cxn>
                <a:cxn ang="0">
                  <a:pos x="3" y="121"/>
                </a:cxn>
                <a:cxn ang="0">
                  <a:pos x="4" y="122"/>
                </a:cxn>
                <a:cxn ang="0">
                  <a:pos x="10" y="122"/>
                </a:cxn>
                <a:cxn ang="0">
                  <a:pos x="14" y="125"/>
                </a:cxn>
                <a:cxn ang="0">
                  <a:pos x="13" y="127"/>
                </a:cxn>
                <a:cxn ang="0">
                  <a:pos x="17" y="132"/>
                </a:cxn>
                <a:cxn ang="0">
                  <a:pos x="23" y="133"/>
                </a:cxn>
                <a:cxn ang="0">
                  <a:pos x="34" y="135"/>
                </a:cxn>
                <a:cxn ang="0">
                  <a:pos x="42" y="146"/>
                </a:cxn>
                <a:cxn ang="0">
                  <a:pos x="49" y="151"/>
                </a:cxn>
                <a:cxn ang="0">
                  <a:pos x="50" y="157"/>
                </a:cxn>
                <a:cxn ang="0">
                  <a:pos x="60" y="172"/>
                </a:cxn>
                <a:cxn ang="0">
                  <a:pos x="63" y="175"/>
                </a:cxn>
                <a:cxn ang="0">
                  <a:pos x="75" y="177"/>
                </a:cxn>
                <a:cxn ang="0">
                  <a:pos x="83" y="173"/>
                </a:cxn>
                <a:cxn ang="0">
                  <a:pos x="80" y="153"/>
                </a:cxn>
                <a:cxn ang="0">
                  <a:pos x="65" y="147"/>
                </a:cxn>
                <a:cxn ang="0">
                  <a:pos x="59" y="140"/>
                </a:cxn>
                <a:cxn ang="0">
                  <a:pos x="55" y="138"/>
                </a:cxn>
                <a:cxn ang="0">
                  <a:pos x="54" y="135"/>
                </a:cxn>
                <a:cxn ang="0">
                  <a:pos x="69" y="133"/>
                </a:cxn>
                <a:cxn ang="0">
                  <a:pos x="71" y="136"/>
                </a:cxn>
                <a:cxn ang="0">
                  <a:pos x="76" y="130"/>
                </a:cxn>
                <a:cxn ang="0">
                  <a:pos x="80" y="117"/>
                </a:cxn>
                <a:cxn ang="0">
                  <a:pos x="89" y="101"/>
                </a:cxn>
                <a:cxn ang="0">
                  <a:pos x="95" y="91"/>
                </a:cxn>
                <a:cxn ang="0">
                  <a:pos x="99" y="83"/>
                </a:cxn>
                <a:cxn ang="0">
                  <a:pos x="102" y="79"/>
                </a:cxn>
              </a:cxnLst>
              <a:rect l="0" t="0" r="r" b="b"/>
              <a:pathLst>
                <a:path w="109" h="181">
                  <a:moveTo>
                    <a:pt x="102" y="79"/>
                  </a:moveTo>
                  <a:lnTo>
                    <a:pt x="102" y="76"/>
                  </a:lnTo>
                  <a:lnTo>
                    <a:pt x="106" y="70"/>
                  </a:lnTo>
                  <a:lnTo>
                    <a:pt x="105" y="60"/>
                  </a:lnTo>
                  <a:lnTo>
                    <a:pt x="109" y="58"/>
                  </a:lnTo>
                  <a:lnTo>
                    <a:pt x="104" y="48"/>
                  </a:lnTo>
                  <a:lnTo>
                    <a:pt x="96" y="44"/>
                  </a:lnTo>
                  <a:lnTo>
                    <a:pt x="89" y="45"/>
                  </a:lnTo>
                  <a:lnTo>
                    <a:pt x="84" y="44"/>
                  </a:lnTo>
                  <a:lnTo>
                    <a:pt x="80" y="40"/>
                  </a:lnTo>
                  <a:lnTo>
                    <a:pt x="70" y="34"/>
                  </a:lnTo>
                  <a:lnTo>
                    <a:pt x="61" y="34"/>
                  </a:lnTo>
                  <a:lnTo>
                    <a:pt x="55" y="27"/>
                  </a:lnTo>
                  <a:lnTo>
                    <a:pt x="45" y="18"/>
                  </a:lnTo>
                  <a:lnTo>
                    <a:pt x="38" y="0"/>
                  </a:lnTo>
                  <a:lnTo>
                    <a:pt x="28" y="12"/>
                  </a:lnTo>
                  <a:lnTo>
                    <a:pt x="19" y="32"/>
                  </a:lnTo>
                  <a:lnTo>
                    <a:pt x="13" y="39"/>
                  </a:lnTo>
                  <a:lnTo>
                    <a:pt x="14" y="49"/>
                  </a:lnTo>
                  <a:lnTo>
                    <a:pt x="20" y="55"/>
                  </a:lnTo>
                  <a:lnTo>
                    <a:pt x="20" y="64"/>
                  </a:lnTo>
                  <a:lnTo>
                    <a:pt x="24" y="71"/>
                  </a:lnTo>
                  <a:lnTo>
                    <a:pt x="24" y="76"/>
                  </a:lnTo>
                  <a:lnTo>
                    <a:pt x="23" y="84"/>
                  </a:lnTo>
                  <a:lnTo>
                    <a:pt x="18" y="91"/>
                  </a:lnTo>
                  <a:lnTo>
                    <a:pt x="13" y="91"/>
                  </a:lnTo>
                  <a:lnTo>
                    <a:pt x="9" y="90"/>
                  </a:lnTo>
                  <a:lnTo>
                    <a:pt x="0" y="94"/>
                  </a:lnTo>
                  <a:lnTo>
                    <a:pt x="7" y="112"/>
                  </a:lnTo>
                  <a:lnTo>
                    <a:pt x="8" y="111"/>
                  </a:lnTo>
                  <a:lnTo>
                    <a:pt x="8" y="107"/>
                  </a:lnTo>
                  <a:lnTo>
                    <a:pt x="9" y="107"/>
                  </a:lnTo>
                  <a:lnTo>
                    <a:pt x="12" y="107"/>
                  </a:lnTo>
                  <a:lnTo>
                    <a:pt x="13" y="110"/>
                  </a:lnTo>
                  <a:lnTo>
                    <a:pt x="17" y="110"/>
                  </a:lnTo>
                  <a:lnTo>
                    <a:pt x="18" y="111"/>
                  </a:lnTo>
                  <a:lnTo>
                    <a:pt x="20" y="114"/>
                  </a:lnTo>
                  <a:lnTo>
                    <a:pt x="20" y="115"/>
                  </a:lnTo>
                  <a:lnTo>
                    <a:pt x="20" y="116"/>
                  </a:lnTo>
                  <a:lnTo>
                    <a:pt x="19" y="116"/>
                  </a:lnTo>
                  <a:lnTo>
                    <a:pt x="18" y="116"/>
                  </a:lnTo>
                  <a:lnTo>
                    <a:pt x="15" y="111"/>
                  </a:lnTo>
                  <a:lnTo>
                    <a:pt x="13" y="111"/>
                  </a:lnTo>
                  <a:lnTo>
                    <a:pt x="12" y="112"/>
                  </a:lnTo>
                  <a:lnTo>
                    <a:pt x="12" y="115"/>
                  </a:lnTo>
                  <a:lnTo>
                    <a:pt x="13" y="119"/>
                  </a:lnTo>
                  <a:lnTo>
                    <a:pt x="10" y="121"/>
                  </a:lnTo>
                  <a:lnTo>
                    <a:pt x="9" y="120"/>
                  </a:lnTo>
                  <a:lnTo>
                    <a:pt x="8" y="120"/>
                  </a:lnTo>
                  <a:lnTo>
                    <a:pt x="4" y="117"/>
                  </a:lnTo>
                  <a:lnTo>
                    <a:pt x="3" y="117"/>
                  </a:lnTo>
                  <a:lnTo>
                    <a:pt x="3" y="121"/>
                  </a:lnTo>
                  <a:lnTo>
                    <a:pt x="3" y="121"/>
                  </a:lnTo>
                  <a:lnTo>
                    <a:pt x="4" y="122"/>
                  </a:lnTo>
                  <a:lnTo>
                    <a:pt x="8" y="122"/>
                  </a:lnTo>
                  <a:lnTo>
                    <a:pt x="10" y="122"/>
                  </a:lnTo>
                  <a:lnTo>
                    <a:pt x="14" y="124"/>
                  </a:lnTo>
                  <a:lnTo>
                    <a:pt x="14" y="125"/>
                  </a:lnTo>
                  <a:lnTo>
                    <a:pt x="14" y="126"/>
                  </a:lnTo>
                  <a:lnTo>
                    <a:pt x="13" y="127"/>
                  </a:lnTo>
                  <a:lnTo>
                    <a:pt x="14" y="129"/>
                  </a:lnTo>
                  <a:lnTo>
                    <a:pt x="17" y="132"/>
                  </a:lnTo>
                  <a:lnTo>
                    <a:pt x="18" y="132"/>
                  </a:lnTo>
                  <a:lnTo>
                    <a:pt x="23" y="133"/>
                  </a:lnTo>
                  <a:lnTo>
                    <a:pt x="33" y="135"/>
                  </a:lnTo>
                  <a:lnTo>
                    <a:pt x="34" y="135"/>
                  </a:lnTo>
                  <a:lnTo>
                    <a:pt x="38" y="141"/>
                  </a:lnTo>
                  <a:lnTo>
                    <a:pt x="42" y="146"/>
                  </a:lnTo>
                  <a:lnTo>
                    <a:pt x="45" y="147"/>
                  </a:lnTo>
                  <a:lnTo>
                    <a:pt x="49" y="151"/>
                  </a:lnTo>
                  <a:lnTo>
                    <a:pt x="50" y="152"/>
                  </a:lnTo>
                  <a:lnTo>
                    <a:pt x="50" y="157"/>
                  </a:lnTo>
                  <a:lnTo>
                    <a:pt x="55" y="160"/>
                  </a:lnTo>
                  <a:lnTo>
                    <a:pt x="60" y="172"/>
                  </a:lnTo>
                  <a:lnTo>
                    <a:pt x="61" y="175"/>
                  </a:lnTo>
                  <a:lnTo>
                    <a:pt x="63" y="175"/>
                  </a:lnTo>
                  <a:lnTo>
                    <a:pt x="68" y="175"/>
                  </a:lnTo>
                  <a:lnTo>
                    <a:pt x="75" y="177"/>
                  </a:lnTo>
                  <a:lnTo>
                    <a:pt x="80" y="181"/>
                  </a:lnTo>
                  <a:lnTo>
                    <a:pt x="83" y="173"/>
                  </a:lnTo>
                  <a:lnTo>
                    <a:pt x="83" y="162"/>
                  </a:lnTo>
                  <a:lnTo>
                    <a:pt x="80" y="153"/>
                  </a:lnTo>
                  <a:lnTo>
                    <a:pt x="71" y="151"/>
                  </a:lnTo>
                  <a:lnTo>
                    <a:pt x="65" y="147"/>
                  </a:lnTo>
                  <a:lnTo>
                    <a:pt x="63" y="143"/>
                  </a:lnTo>
                  <a:lnTo>
                    <a:pt x="59" y="140"/>
                  </a:lnTo>
                  <a:lnTo>
                    <a:pt x="58" y="138"/>
                  </a:lnTo>
                  <a:lnTo>
                    <a:pt x="55" y="138"/>
                  </a:lnTo>
                  <a:lnTo>
                    <a:pt x="54" y="137"/>
                  </a:lnTo>
                  <a:lnTo>
                    <a:pt x="54" y="135"/>
                  </a:lnTo>
                  <a:lnTo>
                    <a:pt x="56" y="133"/>
                  </a:lnTo>
                  <a:lnTo>
                    <a:pt x="69" y="133"/>
                  </a:lnTo>
                  <a:lnTo>
                    <a:pt x="70" y="136"/>
                  </a:lnTo>
                  <a:lnTo>
                    <a:pt x="71" y="136"/>
                  </a:lnTo>
                  <a:lnTo>
                    <a:pt x="74" y="135"/>
                  </a:lnTo>
                  <a:lnTo>
                    <a:pt x="76" y="130"/>
                  </a:lnTo>
                  <a:lnTo>
                    <a:pt x="76" y="126"/>
                  </a:lnTo>
                  <a:lnTo>
                    <a:pt x="80" y="117"/>
                  </a:lnTo>
                  <a:lnTo>
                    <a:pt x="84" y="112"/>
                  </a:lnTo>
                  <a:lnTo>
                    <a:pt x="89" y="101"/>
                  </a:lnTo>
                  <a:lnTo>
                    <a:pt x="95" y="95"/>
                  </a:lnTo>
                  <a:lnTo>
                    <a:pt x="95" y="91"/>
                  </a:lnTo>
                  <a:lnTo>
                    <a:pt x="97" y="85"/>
                  </a:lnTo>
                  <a:lnTo>
                    <a:pt x="99" y="83"/>
                  </a:lnTo>
                  <a:lnTo>
                    <a:pt x="101" y="80"/>
                  </a:lnTo>
                  <a:lnTo>
                    <a:pt x="102" y="7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3" name="Freeform 1841">
              <a:extLst>
                <a:ext uri="{FF2B5EF4-FFF2-40B4-BE49-F238E27FC236}">
                  <a16:creationId xmlns:a16="http://schemas.microsoft.com/office/drawing/2014/main" id="{49FB6723-386F-19E0-269A-E9FCB83F9978}"/>
                </a:ext>
              </a:extLst>
            </p:cNvPr>
            <p:cNvSpPr>
              <a:spLocks/>
            </p:cNvSpPr>
            <p:nvPr/>
          </p:nvSpPr>
          <p:spPr bwMode="auto">
            <a:xfrm>
              <a:off x="4307926" y="5275996"/>
              <a:ext cx="359627" cy="299456"/>
            </a:xfrm>
            <a:custGeom>
              <a:avLst/>
              <a:gdLst/>
              <a:ahLst/>
              <a:cxnLst>
                <a:cxn ang="0">
                  <a:pos x="145" y="10"/>
                </a:cxn>
                <a:cxn ang="0">
                  <a:pos x="94" y="28"/>
                </a:cxn>
                <a:cxn ang="0">
                  <a:pos x="56" y="31"/>
                </a:cxn>
                <a:cxn ang="0">
                  <a:pos x="6" y="36"/>
                </a:cxn>
                <a:cxn ang="0">
                  <a:pos x="6" y="45"/>
                </a:cxn>
                <a:cxn ang="0">
                  <a:pos x="12" y="48"/>
                </a:cxn>
                <a:cxn ang="0">
                  <a:pos x="19" y="56"/>
                </a:cxn>
                <a:cxn ang="0">
                  <a:pos x="22" y="71"/>
                </a:cxn>
                <a:cxn ang="0">
                  <a:pos x="30" y="82"/>
                </a:cxn>
                <a:cxn ang="0">
                  <a:pos x="31" y="107"/>
                </a:cxn>
                <a:cxn ang="0">
                  <a:pos x="26" y="120"/>
                </a:cxn>
                <a:cxn ang="0">
                  <a:pos x="21" y="137"/>
                </a:cxn>
                <a:cxn ang="0">
                  <a:pos x="26" y="151"/>
                </a:cxn>
                <a:cxn ang="0">
                  <a:pos x="30" y="160"/>
                </a:cxn>
                <a:cxn ang="0">
                  <a:pos x="25" y="166"/>
                </a:cxn>
                <a:cxn ang="0">
                  <a:pos x="31" y="179"/>
                </a:cxn>
                <a:cxn ang="0">
                  <a:pos x="38" y="191"/>
                </a:cxn>
                <a:cxn ang="0">
                  <a:pos x="42" y="183"/>
                </a:cxn>
                <a:cxn ang="0">
                  <a:pos x="52" y="190"/>
                </a:cxn>
                <a:cxn ang="0">
                  <a:pos x="56" y="201"/>
                </a:cxn>
                <a:cxn ang="0">
                  <a:pos x="50" y="211"/>
                </a:cxn>
                <a:cxn ang="0">
                  <a:pos x="50" y="212"/>
                </a:cxn>
                <a:cxn ang="0">
                  <a:pos x="60" y="212"/>
                </a:cxn>
                <a:cxn ang="0">
                  <a:pos x="72" y="209"/>
                </a:cxn>
                <a:cxn ang="0">
                  <a:pos x="69" y="201"/>
                </a:cxn>
                <a:cxn ang="0">
                  <a:pos x="79" y="199"/>
                </a:cxn>
                <a:cxn ang="0">
                  <a:pos x="86" y="206"/>
                </a:cxn>
                <a:cxn ang="0">
                  <a:pos x="107" y="209"/>
                </a:cxn>
                <a:cxn ang="0">
                  <a:pos x="123" y="206"/>
                </a:cxn>
                <a:cxn ang="0">
                  <a:pos x="142" y="202"/>
                </a:cxn>
                <a:cxn ang="0">
                  <a:pos x="155" y="189"/>
                </a:cxn>
                <a:cxn ang="0">
                  <a:pos x="180" y="171"/>
                </a:cxn>
                <a:cxn ang="0">
                  <a:pos x="188" y="165"/>
                </a:cxn>
                <a:cxn ang="0">
                  <a:pos x="199" y="166"/>
                </a:cxn>
                <a:cxn ang="0">
                  <a:pos x="221" y="170"/>
                </a:cxn>
                <a:cxn ang="0">
                  <a:pos x="224" y="161"/>
                </a:cxn>
                <a:cxn ang="0">
                  <a:pos x="234" y="149"/>
                </a:cxn>
                <a:cxn ang="0">
                  <a:pos x="247" y="140"/>
                </a:cxn>
                <a:cxn ang="0">
                  <a:pos x="257" y="93"/>
                </a:cxn>
                <a:cxn ang="0">
                  <a:pos x="246" y="81"/>
                </a:cxn>
                <a:cxn ang="0">
                  <a:pos x="234" y="64"/>
                </a:cxn>
                <a:cxn ang="0">
                  <a:pos x="229" y="55"/>
                </a:cxn>
                <a:cxn ang="0">
                  <a:pos x="222" y="52"/>
                </a:cxn>
                <a:cxn ang="0">
                  <a:pos x="211" y="50"/>
                </a:cxn>
                <a:cxn ang="0">
                  <a:pos x="201" y="43"/>
                </a:cxn>
                <a:cxn ang="0">
                  <a:pos x="191" y="31"/>
                </a:cxn>
                <a:cxn ang="0">
                  <a:pos x="196" y="7"/>
                </a:cxn>
              </a:cxnLst>
              <a:rect l="0" t="0" r="r" b="b"/>
              <a:pathLst>
                <a:path w="257" h="214">
                  <a:moveTo>
                    <a:pt x="196" y="1"/>
                  </a:moveTo>
                  <a:lnTo>
                    <a:pt x="170" y="0"/>
                  </a:lnTo>
                  <a:lnTo>
                    <a:pt x="145" y="10"/>
                  </a:lnTo>
                  <a:lnTo>
                    <a:pt x="134" y="18"/>
                  </a:lnTo>
                  <a:lnTo>
                    <a:pt x="120" y="23"/>
                  </a:lnTo>
                  <a:lnTo>
                    <a:pt x="94" y="28"/>
                  </a:lnTo>
                  <a:lnTo>
                    <a:pt x="74" y="32"/>
                  </a:lnTo>
                  <a:lnTo>
                    <a:pt x="67" y="35"/>
                  </a:lnTo>
                  <a:lnTo>
                    <a:pt x="56" y="31"/>
                  </a:lnTo>
                  <a:lnTo>
                    <a:pt x="36" y="28"/>
                  </a:lnTo>
                  <a:lnTo>
                    <a:pt x="19" y="27"/>
                  </a:lnTo>
                  <a:lnTo>
                    <a:pt x="6" y="36"/>
                  </a:lnTo>
                  <a:lnTo>
                    <a:pt x="0" y="40"/>
                  </a:lnTo>
                  <a:lnTo>
                    <a:pt x="4" y="41"/>
                  </a:lnTo>
                  <a:lnTo>
                    <a:pt x="6" y="45"/>
                  </a:lnTo>
                  <a:lnTo>
                    <a:pt x="10" y="46"/>
                  </a:lnTo>
                  <a:lnTo>
                    <a:pt x="11" y="46"/>
                  </a:lnTo>
                  <a:lnTo>
                    <a:pt x="12" y="48"/>
                  </a:lnTo>
                  <a:lnTo>
                    <a:pt x="14" y="50"/>
                  </a:lnTo>
                  <a:lnTo>
                    <a:pt x="16" y="52"/>
                  </a:lnTo>
                  <a:lnTo>
                    <a:pt x="19" y="56"/>
                  </a:lnTo>
                  <a:lnTo>
                    <a:pt x="20" y="61"/>
                  </a:lnTo>
                  <a:lnTo>
                    <a:pt x="20" y="68"/>
                  </a:lnTo>
                  <a:lnTo>
                    <a:pt x="22" y="71"/>
                  </a:lnTo>
                  <a:lnTo>
                    <a:pt x="25" y="73"/>
                  </a:lnTo>
                  <a:lnTo>
                    <a:pt x="27" y="77"/>
                  </a:lnTo>
                  <a:lnTo>
                    <a:pt x="30" y="82"/>
                  </a:lnTo>
                  <a:lnTo>
                    <a:pt x="31" y="86"/>
                  </a:lnTo>
                  <a:lnTo>
                    <a:pt x="31" y="102"/>
                  </a:lnTo>
                  <a:lnTo>
                    <a:pt x="31" y="107"/>
                  </a:lnTo>
                  <a:lnTo>
                    <a:pt x="27" y="109"/>
                  </a:lnTo>
                  <a:lnTo>
                    <a:pt x="25" y="114"/>
                  </a:lnTo>
                  <a:lnTo>
                    <a:pt x="26" y="120"/>
                  </a:lnTo>
                  <a:lnTo>
                    <a:pt x="26" y="127"/>
                  </a:lnTo>
                  <a:lnTo>
                    <a:pt x="28" y="132"/>
                  </a:lnTo>
                  <a:lnTo>
                    <a:pt x="21" y="137"/>
                  </a:lnTo>
                  <a:lnTo>
                    <a:pt x="20" y="138"/>
                  </a:lnTo>
                  <a:lnTo>
                    <a:pt x="23" y="148"/>
                  </a:lnTo>
                  <a:lnTo>
                    <a:pt x="26" y="151"/>
                  </a:lnTo>
                  <a:lnTo>
                    <a:pt x="28" y="153"/>
                  </a:lnTo>
                  <a:lnTo>
                    <a:pt x="30" y="156"/>
                  </a:lnTo>
                  <a:lnTo>
                    <a:pt x="30" y="160"/>
                  </a:lnTo>
                  <a:lnTo>
                    <a:pt x="28" y="161"/>
                  </a:lnTo>
                  <a:lnTo>
                    <a:pt x="26" y="164"/>
                  </a:lnTo>
                  <a:lnTo>
                    <a:pt x="25" y="166"/>
                  </a:lnTo>
                  <a:lnTo>
                    <a:pt x="25" y="169"/>
                  </a:lnTo>
                  <a:lnTo>
                    <a:pt x="27" y="173"/>
                  </a:lnTo>
                  <a:lnTo>
                    <a:pt x="31" y="179"/>
                  </a:lnTo>
                  <a:lnTo>
                    <a:pt x="35" y="185"/>
                  </a:lnTo>
                  <a:lnTo>
                    <a:pt x="37" y="189"/>
                  </a:lnTo>
                  <a:lnTo>
                    <a:pt x="38" y="191"/>
                  </a:lnTo>
                  <a:lnTo>
                    <a:pt x="42" y="195"/>
                  </a:lnTo>
                  <a:lnTo>
                    <a:pt x="42" y="184"/>
                  </a:lnTo>
                  <a:lnTo>
                    <a:pt x="42" y="183"/>
                  </a:lnTo>
                  <a:lnTo>
                    <a:pt x="45" y="184"/>
                  </a:lnTo>
                  <a:lnTo>
                    <a:pt x="52" y="189"/>
                  </a:lnTo>
                  <a:lnTo>
                    <a:pt x="52" y="190"/>
                  </a:lnTo>
                  <a:lnTo>
                    <a:pt x="55" y="192"/>
                  </a:lnTo>
                  <a:lnTo>
                    <a:pt x="56" y="197"/>
                  </a:lnTo>
                  <a:lnTo>
                    <a:pt x="56" y="201"/>
                  </a:lnTo>
                  <a:lnTo>
                    <a:pt x="56" y="205"/>
                  </a:lnTo>
                  <a:lnTo>
                    <a:pt x="55" y="206"/>
                  </a:lnTo>
                  <a:lnTo>
                    <a:pt x="50" y="211"/>
                  </a:lnTo>
                  <a:lnTo>
                    <a:pt x="47" y="214"/>
                  </a:lnTo>
                  <a:lnTo>
                    <a:pt x="48" y="212"/>
                  </a:lnTo>
                  <a:lnTo>
                    <a:pt x="50" y="212"/>
                  </a:lnTo>
                  <a:lnTo>
                    <a:pt x="55" y="214"/>
                  </a:lnTo>
                  <a:lnTo>
                    <a:pt x="57" y="214"/>
                  </a:lnTo>
                  <a:lnTo>
                    <a:pt x="60" y="212"/>
                  </a:lnTo>
                  <a:lnTo>
                    <a:pt x="62" y="209"/>
                  </a:lnTo>
                  <a:lnTo>
                    <a:pt x="69" y="210"/>
                  </a:lnTo>
                  <a:lnTo>
                    <a:pt x="72" y="209"/>
                  </a:lnTo>
                  <a:lnTo>
                    <a:pt x="68" y="204"/>
                  </a:lnTo>
                  <a:lnTo>
                    <a:pt x="69" y="202"/>
                  </a:lnTo>
                  <a:lnTo>
                    <a:pt x="69" y="201"/>
                  </a:lnTo>
                  <a:lnTo>
                    <a:pt x="73" y="200"/>
                  </a:lnTo>
                  <a:lnTo>
                    <a:pt x="74" y="199"/>
                  </a:lnTo>
                  <a:lnTo>
                    <a:pt x="79" y="199"/>
                  </a:lnTo>
                  <a:lnTo>
                    <a:pt x="82" y="200"/>
                  </a:lnTo>
                  <a:lnTo>
                    <a:pt x="83" y="201"/>
                  </a:lnTo>
                  <a:lnTo>
                    <a:pt x="86" y="206"/>
                  </a:lnTo>
                  <a:lnTo>
                    <a:pt x="88" y="211"/>
                  </a:lnTo>
                  <a:lnTo>
                    <a:pt x="88" y="212"/>
                  </a:lnTo>
                  <a:lnTo>
                    <a:pt x="107" y="209"/>
                  </a:lnTo>
                  <a:lnTo>
                    <a:pt x="117" y="207"/>
                  </a:lnTo>
                  <a:lnTo>
                    <a:pt x="119" y="206"/>
                  </a:lnTo>
                  <a:lnTo>
                    <a:pt x="123" y="206"/>
                  </a:lnTo>
                  <a:lnTo>
                    <a:pt x="129" y="209"/>
                  </a:lnTo>
                  <a:lnTo>
                    <a:pt x="130" y="209"/>
                  </a:lnTo>
                  <a:lnTo>
                    <a:pt x="142" y="202"/>
                  </a:lnTo>
                  <a:lnTo>
                    <a:pt x="145" y="197"/>
                  </a:lnTo>
                  <a:lnTo>
                    <a:pt x="150" y="192"/>
                  </a:lnTo>
                  <a:lnTo>
                    <a:pt x="155" y="189"/>
                  </a:lnTo>
                  <a:lnTo>
                    <a:pt x="170" y="176"/>
                  </a:lnTo>
                  <a:lnTo>
                    <a:pt x="174" y="174"/>
                  </a:lnTo>
                  <a:lnTo>
                    <a:pt x="180" y="171"/>
                  </a:lnTo>
                  <a:lnTo>
                    <a:pt x="183" y="168"/>
                  </a:lnTo>
                  <a:lnTo>
                    <a:pt x="184" y="166"/>
                  </a:lnTo>
                  <a:lnTo>
                    <a:pt x="188" y="165"/>
                  </a:lnTo>
                  <a:lnTo>
                    <a:pt x="190" y="165"/>
                  </a:lnTo>
                  <a:lnTo>
                    <a:pt x="196" y="165"/>
                  </a:lnTo>
                  <a:lnTo>
                    <a:pt x="199" y="166"/>
                  </a:lnTo>
                  <a:lnTo>
                    <a:pt x="204" y="168"/>
                  </a:lnTo>
                  <a:lnTo>
                    <a:pt x="219" y="171"/>
                  </a:lnTo>
                  <a:lnTo>
                    <a:pt x="221" y="170"/>
                  </a:lnTo>
                  <a:lnTo>
                    <a:pt x="224" y="169"/>
                  </a:lnTo>
                  <a:lnTo>
                    <a:pt x="224" y="168"/>
                  </a:lnTo>
                  <a:lnTo>
                    <a:pt x="224" y="161"/>
                  </a:lnTo>
                  <a:lnTo>
                    <a:pt x="225" y="161"/>
                  </a:lnTo>
                  <a:lnTo>
                    <a:pt x="227" y="163"/>
                  </a:lnTo>
                  <a:lnTo>
                    <a:pt x="234" y="149"/>
                  </a:lnTo>
                  <a:lnTo>
                    <a:pt x="234" y="143"/>
                  </a:lnTo>
                  <a:lnTo>
                    <a:pt x="246" y="142"/>
                  </a:lnTo>
                  <a:lnTo>
                    <a:pt x="247" y="140"/>
                  </a:lnTo>
                  <a:lnTo>
                    <a:pt x="251" y="109"/>
                  </a:lnTo>
                  <a:lnTo>
                    <a:pt x="254" y="101"/>
                  </a:lnTo>
                  <a:lnTo>
                    <a:pt x="257" y="93"/>
                  </a:lnTo>
                  <a:lnTo>
                    <a:pt x="255" y="86"/>
                  </a:lnTo>
                  <a:lnTo>
                    <a:pt x="252" y="82"/>
                  </a:lnTo>
                  <a:lnTo>
                    <a:pt x="246" y="81"/>
                  </a:lnTo>
                  <a:lnTo>
                    <a:pt x="240" y="67"/>
                  </a:lnTo>
                  <a:lnTo>
                    <a:pt x="234" y="66"/>
                  </a:lnTo>
                  <a:lnTo>
                    <a:pt x="234" y="64"/>
                  </a:lnTo>
                  <a:lnTo>
                    <a:pt x="231" y="61"/>
                  </a:lnTo>
                  <a:lnTo>
                    <a:pt x="230" y="56"/>
                  </a:lnTo>
                  <a:lnTo>
                    <a:pt x="229" y="55"/>
                  </a:lnTo>
                  <a:lnTo>
                    <a:pt x="227" y="53"/>
                  </a:lnTo>
                  <a:lnTo>
                    <a:pt x="226" y="52"/>
                  </a:lnTo>
                  <a:lnTo>
                    <a:pt x="222" y="52"/>
                  </a:lnTo>
                  <a:lnTo>
                    <a:pt x="221" y="51"/>
                  </a:lnTo>
                  <a:lnTo>
                    <a:pt x="219" y="51"/>
                  </a:lnTo>
                  <a:lnTo>
                    <a:pt x="211" y="50"/>
                  </a:lnTo>
                  <a:lnTo>
                    <a:pt x="209" y="50"/>
                  </a:lnTo>
                  <a:lnTo>
                    <a:pt x="206" y="48"/>
                  </a:lnTo>
                  <a:lnTo>
                    <a:pt x="201" y="43"/>
                  </a:lnTo>
                  <a:lnTo>
                    <a:pt x="199" y="41"/>
                  </a:lnTo>
                  <a:lnTo>
                    <a:pt x="195" y="36"/>
                  </a:lnTo>
                  <a:lnTo>
                    <a:pt x="191" y="31"/>
                  </a:lnTo>
                  <a:lnTo>
                    <a:pt x="186" y="23"/>
                  </a:lnTo>
                  <a:lnTo>
                    <a:pt x="195" y="9"/>
                  </a:lnTo>
                  <a:lnTo>
                    <a:pt x="196" y="7"/>
                  </a:lnTo>
                  <a:lnTo>
                    <a:pt x="196" y="4"/>
                  </a:lnTo>
                  <a:lnTo>
                    <a:pt x="196"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4" name="Freeform 1842">
              <a:extLst>
                <a:ext uri="{FF2B5EF4-FFF2-40B4-BE49-F238E27FC236}">
                  <a16:creationId xmlns:a16="http://schemas.microsoft.com/office/drawing/2014/main" id="{B68904E3-D179-6FA6-7292-98865982A900}"/>
                </a:ext>
              </a:extLst>
            </p:cNvPr>
            <p:cNvSpPr>
              <a:spLocks/>
            </p:cNvSpPr>
            <p:nvPr/>
          </p:nvSpPr>
          <p:spPr bwMode="auto">
            <a:xfrm>
              <a:off x="3703418" y="4849202"/>
              <a:ext cx="467374" cy="489764"/>
            </a:xfrm>
            <a:custGeom>
              <a:avLst/>
              <a:gdLst/>
              <a:ahLst/>
              <a:cxnLst>
                <a:cxn ang="0">
                  <a:pos x="324" y="220"/>
                </a:cxn>
                <a:cxn ang="0">
                  <a:pos x="311" y="158"/>
                </a:cxn>
                <a:cxn ang="0">
                  <a:pos x="334" y="115"/>
                </a:cxn>
                <a:cxn ang="0">
                  <a:pos x="280" y="91"/>
                </a:cxn>
                <a:cxn ang="0">
                  <a:pos x="278" y="59"/>
                </a:cxn>
                <a:cxn ang="0">
                  <a:pos x="264" y="34"/>
                </a:cxn>
                <a:cxn ang="0">
                  <a:pos x="268" y="26"/>
                </a:cxn>
                <a:cxn ang="0">
                  <a:pos x="259" y="18"/>
                </a:cxn>
                <a:cxn ang="0">
                  <a:pos x="249" y="18"/>
                </a:cxn>
                <a:cxn ang="0">
                  <a:pos x="237" y="15"/>
                </a:cxn>
                <a:cxn ang="0">
                  <a:pos x="224" y="13"/>
                </a:cxn>
                <a:cxn ang="0">
                  <a:pos x="215" y="18"/>
                </a:cxn>
                <a:cxn ang="0">
                  <a:pos x="204" y="11"/>
                </a:cxn>
                <a:cxn ang="0">
                  <a:pos x="191" y="14"/>
                </a:cxn>
                <a:cxn ang="0">
                  <a:pos x="178" y="19"/>
                </a:cxn>
                <a:cxn ang="0">
                  <a:pos x="152" y="14"/>
                </a:cxn>
                <a:cxn ang="0">
                  <a:pos x="143" y="15"/>
                </a:cxn>
                <a:cxn ang="0">
                  <a:pos x="133" y="11"/>
                </a:cxn>
                <a:cxn ang="0">
                  <a:pos x="122" y="10"/>
                </a:cxn>
                <a:cxn ang="0">
                  <a:pos x="106" y="0"/>
                </a:cxn>
                <a:cxn ang="0">
                  <a:pos x="86" y="8"/>
                </a:cxn>
                <a:cxn ang="0">
                  <a:pos x="70" y="8"/>
                </a:cxn>
                <a:cxn ang="0">
                  <a:pos x="58" y="24"/>
                </a:cxn>
                <a:cxn ang="0">
                  <a:pos x="53" y="33"/>
                </a:cxn>
                <a:cxn ang="0">
                  <a:pos x="33" y="24"/>
                </a:cxn>
                <a:cxn ang="0">
                  <a:pos x="24" y="14"/>
                </a:cxn>
                <a:cxn ang="0">
                  <a:pos x="9" y="14"/>
                </a:cxn>
                <a:cxn ang="0">
                  <a:pos x="0" y="31"/>
                </a:cxn>
                <a:cxn ang="0">
                  <a:pos x="3" y="47"/>
                </a:cxn>
                <a:cxn ang="0">
                  <a:pos x="20" y="74"/>
                </a:cxn>
                <a:cxn ang="0">
                  <a:pos x="26" y="92"/>
                </a:cxn>
                <a:cxn ang="0">
                  <a:pos x="29" y="98"/>
                </a:cxn>
                <a:cxn ang="0">
                  <a:pos x="38" y="117"/>
                </a:cxn>
                <a:cxn ang="0">
                  <a:pos x="45" y="133"/>
                </a:cxn>
                <a:cxn ang="0">
                  <a:pos x="55" y="148"/>
                </a:cxn>
                <a:cxn ang="0">
                  <a:pos x="76" y="169"/>
                </a:cxn>
                <a:cxn ang="0">
                  <a:pos x="112" y="205"/>
                </a:cxn>
                <a:cxn ang="0">
                  <a:pos x="123" y="215"/>
                </a:cxn>
                <a:cxn ang="0">
                  <a:pos x="138" y="231"/>
                </a:cxn>
                <a:cxn ang="0">
                  <a:pos x="160" y="263"/>
                </a:cxn>
                <a:cxn ang="0">
                  <a:pos x="174" y="272"/>
                </a:cxn>
                <a:cxn ang="0">
                  <a:pos x="177" y="292"/>
                </a:cxn>
                <a:cxn ang="0">
                  <a:pos x="165" y="292"/>
                </a:cxn>
                <a:cxn ang="0">
                  <a:pos x="140" y="281"/>
                </a:cxn>
                <a:cxn ang="0">
                  <a:pos x="125" y="282"/>
                </a:cxn>
                <a:cxn ang="0">
                  <a:pos x="136" y="286"/>
                </a:cxn>
                <a:cxn ang="0">
                  <a:pos x="162" y="295"/>
                </a:cxn>
                <a:cxn ang="0">
                  <a:pos x="176" y="301"/>
                </a:cxn>
                <a:cxn ang="0">
                  <a:pos x="189" y="304"/>
                </a:cxn>
                <a:cxn ang="0">
                  <a:pos x="202" y="307"/>
                </a:cxn>
                <a:cxn ang="0">
                  <a:pos x="219" y="320"/>
                </a:cxn>
                <a:cxn ang="0">
                  <a:pos x="222" y="323"/>
                </a:cxn>
                <a:cxn ang="0">
                  <a:pos x="238" y="335"/>
                </a:cxn>
                <a:cxn ang="0">
                  <a:pos x="258" y="347"/>
                </a:cxn>
                <a:cxn ang="0">
                  <a:pos x="273" y="345"/>
                </a:cxn>
                <a:cxn ang="0">
                  <a:pos x="279" y="322"/>
                </a:cxn>
                <a:cxn ang="0">
                  <a:pos x="290" y="302"/>
                </a:cxn>
                <a:cxn ang="0">
                  <a:pos x="279" y="270"/>
                </a:cxn>
                <a:cxn ang="0">
                  <a:pos x="309" y="243"/>
                </a:cxn>
              </a:cxnLst>
              <a:rect l="0" t="0" r="r" b="b"/>
              <a:pathLst>
                <a:path w="334" h="350">
                  <a:moveTo>
                    <a:pt x="309" y="243"/>
                  </a:moveTo>
                  <a:lnTo>
                    <a:pt x="310" y="241"/>
                  </a:lnTo>
                  <a:lnTo>
                    <a:pt x="327" y="228"/>
                  </a:lnTo>
                  <a:lnTo>
                    <a:pt x="324" y="220"/>
                  </a:lnTo>
                  <a:lnTo>
                    <a:pt x="319" y="203"/>
                  </a:lnTo>
                  <a:lnTo>
                    <a:pt x="312" y="185"/>
                  </a:lnTo>
                  <a:lnTo>
                    <a:pt x="310" y="176"/>
                  </a:lnTo>
                  <a:lnTo>
                    <a:pt x="311" y="158"/>
                  </a:lnTo>
                  <a:lnTo>
                    <a:pt x="326" y="144"/>
                  </a:lnTo>
                  <a:lnTo>
                    <a:pt x="327" y="142"/>
                  </a:lnTo>
                  <a:lnTo>
                    <a:pt x="331" y="125"/>
                  </a:lnTo>
                  <a:lnTo>
                    <a:pt x="334" y="115"/>
                  </a:lnTo>
                  <a:lnTo>
                    <a:pt x="324" y="106"/>
                  </a:lnTo>
                  <a:lnTo>
                    <a:pt x="312" y="87"/>
                  </a:lnTo>
                  <a:lnTo>
                    <a:pt x="290" y="95"/>
                  </a:lnTo>
                  <a:lnTo>
                    <a:pt x="280" y="91"/>
                  </a:lnTo>
                  <a:lnTo>
                    <a:pt x="268" y="87"/>
                  </a:lnTo>
                  <a:lnTo>
                    <a:pt x="263" y="77"/>
                  </a:lnTo>
                  <a:lnTo>
                    <a:pt x="269" y="64"/>
                  </a:lnTo>
                  <a:lnTo>
                    <a:pt x="278" y="59"/>
                  </a:lnTo>
                  <a:lnTo>
                    <a:pt x="278" y="38"/>
                  </a:lnTo>
                  <a:lnTo>
                    <a:pt x="271" y="38"/>
                  </a:lnTo>
                  <a:lnTo>
                    <a:pt x="266" y="35"/>
                  </a:lnTo>
                  <a:lnTo>
                    <a:pt x="264" y="34"/>
                  </a:lnTo>
                  <a:lnTo>
                    <a:pt x="265" y="33"/>
                  </a:lnTo>
                  <a:lnTo>
                    <a:pt x="266" y="31"/>
                  </a:lnTo>
                  <a:lnTo>
                    <a:pt x="268" y="30"/>
                  </a:lnTo>
                  <a:lnTo>
                    <a:pt x="268" y="26"/>
                  </a:lnTo>
                  <a:lnTo>
                    <a:pt x="266" y="25"/>
                  </a:lnTo>
                  <a:lnTo>
                    <a:pt x="264" y="25"/>
                  </a:lnTo>
                  <a:lnTo>
                    <a:pt x="262" y="24"/>
                  </a:lnTo>
                  <a:lnTo>
                    <a:pt x="259" y="18"/>
                  </a:lnTo>
                  <a:lnTo>
                    <a:pt x="254" y="18"/>
                  </a:lnTo>
                  <a:lnTo>
                    <a:pt x="253" y="15"/>
                  </a:lnTo>
                  <a:lnTo>
                    <a:pt x="249" y="15"/>
                  </a:lnTo>
                  <a:lnTo>
                    <a:pt x="249" y="18"/>
                  </a:lnTo>
                  <a:lnTo>
                    <a:pt x="245" y="18"/>
                  </a:lnTo>
                  <a:lnTo>
                    <a:pt x="244" y="20"/>
                  </a:lnTo>
                  <a:lnTo>
                    <a:pt x="240" y="19"/>
                  </a:lnTo>
                  <a:lnTo>
                    <a:pt x="237" y="15"/>
                  </a:lnTo>
                  <a:lnTo>
                    <a:pt x="233" y="13"/>
                  </a:lnTo>
                  <a:lnTo>
                    <a:pt x="233" y="13"/>
                  </a:lnTo>
                  <a:lnTo>
                    <a:pt x="228" y="14"/>
                  </a:lnTo>
                  <a:lnTo>
                    <a:pt x="224" y="13"/>
                  </a:lnTo>
                  <a:lnTo>
                    <a:pt x="220" y="11"/>
                  </a:lnTo>
                  <a:lnTo>
                    <a:pt x="219" y="13"/>
                  </a:lnTo>
                  <a:lnTo>
                    <a:pt x="219" y="16"/>
                  </a:lnTo>
                  <a:lnTo>
                    <a:pt x="215" y="18"/>
                  </a:lnTo>
                  <a:lnTo>
                    <a:pt x="212" y="18"/>
                  </a:lnTo>
                  <a:lnTo>
                    <a:pt x="207" y="18"/>
                  </a:lnTo>
                  <a:lnTo>
                    <a:pt x="207" y="13"/>
                  </a:lnTo>
                  <a:lnTo>
                    <a:pt x="204" y="11"/>
                  </a:lnTo>
                  <a:lnTo>
                    <a:pt x="201" y="10"/>
                  </a:lnTo>
                  <a:lnTo>
                    <a:pt x="193" y="13"/>
                  </a:lnTo>
                  <a:lnTo>
                    <a:pt x="192" y="14"/>
                  </a:lnTo>
                  <a:lnTo>
                    <a:pt x="191" y="14"/>
                  </a:lnTo>
                  <a:lnTo>
                    <a:pt x="187" y="19"/>
                  </a:lnTo>
                  <a:lnTo>
                    <a:pt x="186" y="20"/>
                  </a:lnTo>
                  <a:lnTo>
                    <a:pt x="184" y="21"/>
                  </a:lnTo>
                  <a:lnTo>
                    <a:pt x="178" y="19"/>
                  </a:lnTo>
                  <a:lnTo>
                    <a:pt x="168" y="16"/>
                  </a:lnTo>
                  <a:lnTo>
                    <a:pt x="161" y="15"/>
                  </a:lnTo>
                  <a:lnTo>
                    <a:pt x="156" y="15"/>
                  </a:lnTo>
                  <a:lnTo>
                    <a:pt x="152" y="14"/>
                  </a:lnTo>
                  <a:lnTo>
                    <a:pt x="148" y="14"/>
                  </a:lnTo>
                  <a:lnTo>
                    <a:pt x="146" y="14"/>
                  </a:lnTo>
                  <a:lnTo>
                    <a:pt x="145" y="15"/>
                  </a:lnTo>
                  <a:lnTo>
                    <a:pt x="143" y="15"/>
                  </a:lnTo>
                  <a:lnTo>
                    <a:pt x="141" y="14"/>
                  </a:lnTo>
                  <a:lnTo>
                    <a:pt x="137" y="11"/>
                  </a:lnTo>
                  <a:lnTo>
                    <a:pt x="136" y="10"/>
                  </a:lnTo>
                  <a:lnTo>
                    <a:pt x="133" y="11"/>
                  </a:lnTo>
                  <a:lnTo>
                    <a:pt x="130" y="14"/>
                  </a:lnTo>
                  <a:lnTo>
                    <a:pt x="127" y="14"/>
                  </a:lnTo>
                  <a:lnTo>
                    <a:pt x="123" y="11"/>
                  </a:lnTo>
                  <a:lnTo>
                    <a:pt x="122" y="10"/>
                  </a:lnTo>
                  <a:lnTo>
                    <a:pt x="116" y="4"/>
                  </a:lnTo>
                  <a:lnTo>
                    <a:pt x="114" y="3"/>
                  </a:lnTo>
                  <a:lnTo>
                    <a:pt x="111" y="1"/>
                  </a:lnTo>
                  <a:lnTo>
                    <a:pt x="106" y="0"/>
                  </a:lnTo>
                  <a:lnTo>
                    <a:pt x="105" y="0"/>
                  </a:lnTo>
                  <a:lnTo>
                    <a:pt x="100" y="6"/>
                  </a:lnTo>
                  <a:lnTo>
                    <a:pt x="97" y="8"/>
                  </a:lnTo>
                  <a:lnTo>
                    <a:pt x="86" y="8"/>
                  </a:lnTo>
                  <a:lnTo>
                    <a:pt x="77" y="5"/>
                  </a:lnTo>
                  <a:lnTo>
                    <a:pt x="76" y="5"/>
                  </a:lnTo>
                  <a:lnTo>
                    <a:pt x="73" y="5"/>
                  </a:lnTo>
                  <a:lnTo>
                    <a:pt x="70" y="8"/>
                  </a:lnTo>
                  <a:lnTo>
                    <a:pt x="65" y="18"/>
                  </a:lnTo>
                  <a:lnTo>
                    <a:pt x="63" y="19"/>
                  </a:lnTo>
                  <a:lnTo>
                    <a:pt x="60" y="20"/>
                  </a:lnTo>
                  <a:lnTo>
                    <a:pt x="58" y="24"/>
                  </a:lnTo>
                  <a:lnTo>
                    <a:pt x="56" y="25"/>
                  </a:lnTo>
                  <a:lnTo>
                    <a:pt x="56" y="28"/>
                  </a:lnTo>
                  <a:lnTo>
                    <a:pt x="55" y="29"/>
                  </a:lnTo>
                  <a:lnTo>
                    <a:pt x="53" y="33"/>
                  </a:lnTo>
                  <a:lnTo>
                    <a:pt x="48" y="34"/>
                  </a:lnTo>
                  <a:lnTo>
                    <a:pt x="44" y="34"/>
                  </a:lnTo>
                  <a:lnTo>
                    <a:pt x="43" y="34"/>
                  </a:lnTo>
                  <a:lnTo>
                    <a:pt x="33" y="24"/>
                  </a:lnTo>
                  <a:lnTo>
                    <a:pt x="26" y="23"/>
                  </a:lnTo>
                  <a:lnTo>
                    <a:pt x="24" y="23"/>
                  </a:lnTo>
                  <a:lnTo>
                    <a:pt x="25" y="14"/>
                  </a:lnTo>
                  <a:lnTo>
                    <a:pt x="24" y="14"/>
                  </a:lnTo>
                  <a:lnTo>
                    <a:pt x="22" y="13"/>
                  </a:lnTo>
                  <a:lnTo>
                    <a:pt x="17" y="13"/>
                  </a:lnTo>
                  <a:lnTo>
                    <a:pt x="14" y="13"/>
                  </a:lnTo>
                  <a:lnTo>
                    <a:pt x="9" y="14"/>
                  </a:lnTo>
                  <a:lnTo>
                    <a:pt x="7" y="18"/>
                  </a:lnTo>
                  <a:lnTo>
                    <a:pt x="4" y="21"/>
                  </a:lnTo>
                  <a:lnTo>
                    <a:pt x="2" y="26"/>
                  </a:lnTo>
                  <a:lnTo>
                    <a:pt x="0" y="31"/>
                  </a:lnTo>
                  <a:lnTo>
                    <a:pt x="2" y="34"/>
                  </a:lnTo>
                  <a:lnTo>
                    <a:pt x="4" y="39"/>
                  </a:lnTo>
                  <a:lnTo>
                    <a:pt x="3" y="40"/>
                  </a:lnTo>
                  <a:lnTo>
                    <a:pt x="3" y="47"/>
                  </a:lnTo>
                  <a:lnTo>
                    <a:pt x="0" y="60"/>
                  </a:lnTo>
                  <a:lnTo>
                    <a:pt x="2" y="62"/>
                  </a:lnTo>
                  <a:lnTo>
                    <a:pt x="5" y="70"/>
                  </a:lnTo>
                  <a:lnTo>
                    <a:pt x="20" y="74"/>
                  </a:lnTo>
                  <a:lnTo>
                    <a:pt x="24" y="77"/>
                  </a:lnTo>
                  <a:lnTo>
                    <a:pt x="25" y="79"/>
                  </a:lnTo>
                  <a:lnTo>
                    <a:pt x="26" y="81"/>
                  </a:lnTo>
                  <a:lnTo>
                    <a:pt x="26" y="92"/>
                  </a:lnTo>
                  <a:lnTo>
                    <a:pt x="28" y="95"/>
                  </a:lnTo>
                  <a:lnTo>
                    <a:pt x="29" y="97"/>
                  </a:lnTo>
                  <a:lnTo>
                    <a:pt x="28" y="98"/>
                  </a:lnTo>
                  <a:lnTo>
                    <a:pt x="29" y="98"/>
                  </a:lnTo>
                  <a:lnTo>
                    <a:pt x="34" y="101"/>
                  </a:lnTo>
                  <a:lnTo>
                    <a:pt x="36" y="103"/>
                  </a:lnTo>
                  <a:lnTo>
                    <a:pt x="36" y="108"/>
                  </a:lnTo>
                  <a:lnTo>
                    <a:pt x="38" y="117"/>
                  </a:lnTo>
                  <a:lnTo>
                    <a:pt x="39" y="121"/>
                  </a:lnTo>
                  <a:lnTo>
                    <a:pt x="39" y="123"/>
                  </a:lnTo>
                  <a:lnTo>
                    <a:pt x="41" y="131"/>
                  </a:lnTo>
                  <a:lnTo>
                    <a:pt x="45" y="133"/>
                  </a:lnTo>
                  <a:lnTo>
                    <a:pt x="45" y="136"/>
                  </a:lnTo>
                  <a:lnTo>
                    <a:pt x="45" y="138"/>
                  </a:lnTo>
                  <a:lnTo>
                    <a:pt x="48" y="139"/>
                  </a:lnTo>
                  <a:lnTo>
                    <a:pt x="55" y="148"/>
                  </a:lnTo>
                  <a:lnTo>
                    <a:pt x="58" y="149"/>
                  </a:lnTo>
                  <a:lnTo>
                    <a:pt x="65" y="157"/>
                  </a:lnTo>
                  <a:lnTo>
                    <a:pt x="69" y="159"/>
                  </a:lnTo>
                  <a:lnTo>
                    <a:pt x="76" y="169"/>
                  </a:lnTo>
                  <a:lnTo>
                    <a:pt x="94" y="184"/>
                  </a:lnTo>
                  <a:lnTo>
                    <a:pt x="95" y="188"/>
                  </a:lnTo>
                  <a:lnTo>
                    <a:pt x="99" y="193"/>
                  </a:lnTo>
                  <a:lnTo>
                    <a:pt x="112" y="205"/>
                  </a:lnTo>
                  <a:lnTo>
                    <a:pt x="115" y="209"/>
                  </a:lnTo>
                  <a:lnTo>
                    <a:pt x="119" y="213"/>
                  </a:lnTo>
                  <a:lnTo>
                    <a:pt x="121" y="214"/>
                  </a:lnTo>
                  <a:lnTo>
                    <a:pt x="123" y="215"/>
                  </a:lnTo>
                  <a:lnTo>
                    <a:pt x="126" y="217"/>
                  </a:lnTo>
                  <a:lnTo>
                    <a:pt x="131" y="220"/>
                  </a:lnTo>
                  <a:lnTo>
                    <a:pt x="135" y="225"/>
                  </a:lnTo>
                  <a:lnTo>
                    <a:pt x="138" y="231"/>
                  </a:lnTo>
                  <a:lnTo>
                    <a:pt x="145" y="249"/>
                  </a:lnTo>
                  <a:lnTo>
                    <a:pt x="152" y="253"/>
                  </a:lnTo>
                  <a:lnTo>
                    <a:pt x="156" y="256"/>
                  </a:lnTo>
                  <a:lnTo>
                    <a:pt x="160" y="263"/>
                  </a:lnTo>
                  <a:lnTo>
                    <a:pt x="161" y="264"/>
                  </a:lnTo>
                  <a:lnTo>
                    <a:pt x="167" y="266"/>
                  </a:lnTo>
                  <a:lnTo>
                    <a:pt x="173" y="269"/>
                  </a:lnTo>
                  <a:lnTo>
                    <a:pt x="174" y="272"/>
                  </a:lnTo>
                  <a:lnTo>
                    <a:pt x="179" y="279"/>
                  </a:lnTo>
                  <a:lnTo>
                    <a:pt x="178" y="282"/>
                  </a:lnTo>
                  <a:lnTo>
                    <a:pt x="171" y="287"/>
                  </a:lnTo>
                  <a:lnTo>
                    <a:pt x="177" y="292"/>
                  </a:lnTo>
                  <a:lnTo>
                    <a:pt x="182" y="295"/>
                  </a:lnTo>
                  <a:lnTo>
                    <a:pt x="181" y="296"/>
                  </a:lnTo>
                  <a:lnTo>
                    <a:pt x="174" y="296"/>
                  </a:lnTo>
                  <a:lnTo>
                    <a:pt x="165" y="292"/>
                  </a:lnTo>
                  <a:lnTo>
                    <a:pt x="155" y="285"/>
                  </a:lnTo>
                  <a:lnTo>
                    <a:pt x="152" y="285"/>
                  </a:lnTo>
                  <a:lnTo>
                    <a:pt x="146" y="282"/>
                  </a:lnTo>
                  <a:lnTo>
                    <a:pt x="140" y="281"/>
                  </a:lnTo>
                  <a:lnTo>
                    <a:pt x="127" y="281"/>
                  </a:lnTo>
                  <a:lnTo>
                    <a:pt x="125" y="281"/>
                  </a:lnTo>
                  <a:lnTo>
                    <a:pt x="125" y="281"/>
                  </a:lnTo>
                  <a:lnTo>
                    <a:pt x="125" y="282"/>
                  </a:lnTo>
                  <a:lnTo>
                    <a:pt x="128" y="286"/>
                  </a:lnTo>
                  <a:lnTo>
                    <a:pt x="131" y="286"/>
                  </a:lnTo>
                  <a:lnTo>
                    <a:pt x="133" y="286"/>
                  </a:lnTo>
                  <a:lnTo>
                    <a:pt x="136" y="286"/>
                  </a:lnTo>
                  <a:lnTo>
                    <a:pt x="140" y="286"/>
                  </a:lnTo>
                  <a:lnTo>
                    <a:pt x="153" y="292"/>
                  </a:lnTo>
                  <a:lnTo>
                    <a:pt x="161" y="294"/>
                  </a:lnTo>
                  <a:lnTo>
                    <a:pt x="162" y="295"/>
                  </a:lnTo>
                  <a:lnTo>
                    <a:pt x="162" y="297"/>
                  </a:lnTo>
                  <a:lnTo>
                    <a:pt x="163" y="299"/>
                  </a:lnTo>
                  <a:lnTo>
                    <a:pt x="172" y="300"/>
                  </a:lnTo>
                  <a:lnTo>
                    <a:pt x="176" y="301"/>
                  </a:lnTo>
                  <a:lnTo>
                    <a:pt x="181" y="304"/>
                  </a:lnTo>
                  <a:lnTo>
                    <a:pt x="183" y="305"/>
                  </a:lnTo>
                  <a:lnTo>
                    <a:pt x="187" y="304"/>
                  </a:lnTo>
                  <a:lnTo>
                    <a:pt x="189" y="304"/>
                  </a:lnTo>
                  <a:lnTo>
                    <a:pt x="191" y="304"/>
                  </a:lnTo>
                  <a:lnTo>
                    <a:pt x="196" y="304"/>
                  </a:lnTo>
                  <a:lnTo>
                    <a:pt x="202" y="306"/>
                  </a:lnTo>
                  <a:lnTo>
                    <a:pt x="202" y="307"/>
                  </a:lnTo>
                  <a:lnTo>
                    <a:pt x="206" y="311"/>
                  </a:lnTo>
                  <a:lnTo>
                    <a:pt x="212" y="315"/>
                  </a:lnTo>
                  <a:lnTo>
                    <a:pt x="219" y="318"/>
                  </a:lnTo>
                  <a:lnTo>
                    <a:pt x="219" y="320"/>
                  </a:lnTo>
                  <a:lnTo>
                    <a:pt x="222" y="321"/>
                  </a:lnTo>
                  <a:lnTo>
                    <a:pt x="220" y="321"/>
                  </a:lnTo>
                  <a:lnTo>
                    <a:pt x="220" y="321"/>
                  </a:lnTo>
                  <a:lnTo>
                    <a:pt x="222" y="323"/>
                  </a:lnTo>
                  <a:lnTo>
                    <a:pt x="234" y="327"/>
                  </a:lnTo>
                  <a:lnTo>
                    <a:pt x="235" y="331"/>
                  </a:lnTo>
                  <a:lnTo>
                    <a:pt x="237" y="333"/>
                  </a:lnTo>
                  <a:lnTo>
                    <a:pt x="238" y="335"/>
                  </a:lnTo>
                  <a:lnTo>
                    <a:pt x="243" y="336"/>
                  </a:lnTo>
                  <a:lnTo>
                    <a:pt x="255" y="346"/>
                  </a:lnTo>
                  <a:lnTo>
                    <a:pt x="257" y="347"/>
                  </a:lnTo>
                  <a:lnTo>
                    <a:pt x="258" y="347"/>
                  </a:lnTo>
                  <a:lnTo>
                    <a:pt x="262" y="350"/>
                  </a:lnTo>
                  <a:lnTo>
                    <a:pt x="263" y="347"/>
                  </a:lnTo>
                  <a:lnTo>
                    <a:pt x="269" y="346"/>
                  </a:lnTo>
                  <a:lnTo>
                    <a:pt x="273" y="345"/>
                  </a:lnTo>
                  <a:lnTo>
                    <a:pt x="273" y="343"/>
                  </a:lnTo>
                  <a:lnTo>
                    <a:pt x="266" y="325"/>
                  </a:lnTo>
                  <a:lnTo>
                    <a:pt x="275" y="321"/>
                  </a:lnTo>
                  <a:lnTo>
                    <a:pt x="279" y="322"/>
                  </a:lnTo>
                  <a:lnTo>
                    <a:pt x="284" y="322"/>
                  </a:lnTo>
                  <a:lnTo>
                    <a:pt x="289" y="315"/>
                  </a:lnTo>
                  <a:lnTo>
                    <a:pt x="290" y="307"/>
                  </a:lnTo>
                  <a:lnTo>
                    <a:pt x="290" y="302"/>
                  </a:lnTo>
                  <a:lnTo>
                    <a:pt x="286" y="295"/>
                  </a:lnTo>
                  <a:lnTo>
                    <a:pt x="286" y="286"/>
                  </a:lnTo>
                  <a:lnTo>
                    <a:pt x="280" y="280"/>
                  </a:lnTo>
                  <a:lnTo>
                    <a:pt x="279" y="270"/>
                  </a:lnTo>
                  <a:lnTo>
                    <a:pt x="285" y="263"/>
                  </a:lnTo>
                  <a:lnTo>
                    <a:pt x="294" y="243"/>
                  </a:lnTo>
                  <a:lnTo>
                    <a:pt x="304" y="231"/>
                  </a:lnTo>
                  <a:lnTo>
                    <a:pt x="309" y="24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5" name="Freeform 1843">
              <a:extLst>
                <a:ext uri="{FF2B5EF4-FFF2-40B4-BE49-F238E27FC236}">
                  <a16:creationId xmlns:a16="http://schemas.microsoft.com/office/drawing/2014/main" id="{7EA6751A-6CF6-9E75-2CF0-DE3CF3D75A63}"/>
                </a:ext>
              </a:extLst>
            </p:cNvPr>
            <p:cNvSpPr>
              <a:spLocks/>
            </p:cNvSpPr>
            <p:nvPr/>
          </p:nvSpPr>
          <p:spPr bwMode="auto">
            <a:xfrm>
              <a:off x="3703418" y="4849202"/>
              <a:ext cx="467374" cy="489764"/>
            </a:xfrm>
            <a:custGeom>
              <a:avLst/>
              <a:gdLst/>
              <a:ahLst/>
              <a:cxnLst>
                <a:cxn ang="0">
                  <a:pos x="324" y="220"/>
                </a:cxn>
                <a:cxn ang="0">
                  <a:pos x="311" y="158"/>
                </a:cxn>
                <a:cxn ang="0">
                  <a:pos x="334" y="115"/>
                </a:cxn>
                <a:cxn ang="0">
                  <a:pos x="280" y="91"/>
                </a:cxn>
                <a:cxn ang="0">
                  <a:pos x="278" y="59"/>
                </a:cxn>
                <a:cxn ang="0">
                  <a:pos x="264" y="34"/>
                </a:cxn>
                <a:cxn ang="0">
                  <a:pos x="268" y="26"/>
                </a:cxn>
                <a:cxn ang="0">
                  <a:pos x="259" y="18"/>
                </a:cxn>
                <a:cxn ang="0">
                  <a:pos x="249" y="18"/>
                </a:cxn>
                <a:cxn ang="0">
                  <a:pos x="237" y="15"/>
                </a:cxn>
                <a:cxn ang="0">
                  <a:pos x="224" y="13"/>
                </a:cxn>
                <a:cxn ang="0">
                  <a:pos x="215" y="18"/>
                </a:cxn>
                <a:cxn ang="0">
                  <a:pos x="204" y="11"/>
                </a:cxn>
                <a:cxn ang="0">
                  <a:pos x="191" y="14"/>
                </a:cxn>
                <a:cxn ang="0">
                  <a:pos x="178" y="19"/>
                </a:cxn>
                <a:cxn ang="0">
                  <a:pos x="152" y="14"/>
                </a:cxn>
                <a:cxn ang="0">
                  <a:pos x="143" y="15"/>
                </a:cxn>
                <a:cxn ang="0">
                  <a:pos x="133" y="11"/>
                </a:cxn>
                <a:cxn ang="0">
                  <a:pos x="122" y="10"/>
                </a:cxn>
                <a:cxn ang="0">
                  <a:pos x="106" y="0"/>
                </a:cxn>
                <a:cxn ang="0">
                  <a:pos x="86" y="8"/>
                </a:cxn>
                <a:cxn ang="0">
                  <a:pos x="70" y="8"/>
                </a:cxn>
                <a:cxn ang="0">
                  <a:pos x="58" y="24"/>
                </a:cxn>
                <a:cxn ang="0">
                  <a:pos x="53" y="33"/>
                </a:cxn>
                <a:cxn ang="0">
                  <a:pos x="33" y="24"/>
                </a:cxn>
                <a:cxn ang="0">
                  <a:pos x="24" y="14"/>
                </a:cxn>
                <a:cxn ang="0">
                  <a:pos x="9" y="14"/>
                </a:cxn>
                <a:cxn ang="0">
                  <a:pos x="0" y="31"/>
                </a:cxn>
                <a:cxn ang="0">
                  <a:pos x="3" y="47"/>
                </a:cxn>
                <a:cxn ang="0">
                  <a:pos x="20" y="74"/>
                </a:cxn>
                <a:cxn ang="0">
                  <a:pos x="26" y="92"/>
                </a:cxn>
                <a:cxn ang="0">
                  <a:pos x="29" y="98"/>
                </a:cxn>
                <a:cxn ang="0">
                  <a:pos x="38" y="117"/>
                </a:cxn>
                <a:cxn ang="0">
                  <a:pos x="45" y="133"/>
                </a:cxn>
                <a:cxn ang="0">
                  <a:pos x="55" y="148"/>
                </a:cxn>
                <a:cxn ang="0">
                  <a:pos x="76" y="169"/>
                </a:cxn>
                <a:cxn ang="0">
                  <a:pos x="112" y="205"/>
                </a:cxn>
                <a:cxn ang="0">
                  <a:pos x="123" y="215"/>
                </a:cxn>
                <a:cxn ang="0">
                  <a:pos x="138" y="231"/>
                </a:cxn>
                <a:cxn ang="0">
                  <a:pos x="160" y="263"/>
                </a:cxn>
                <a:cxn ang="0">
                  <a:pos x="174" y="272"/>
                </a:cxn>
                <a:cxn ang="0">
                  <a:pos x="177" y="292"/>
                </a:cxn>
                <a:cxn ang="0">
                  <a:pos x="165" y="292"/>
                </a:cxn>
                <a:cxn ang="0">
                  <a:pos x="140" y="281"/>
                </a:cxn>
                <a:cxn ang="0">
                  <a:pos x="125" y="282"/>
                </a:cxn>
                <a:cxn ang="0">
                  <a:pos x="136" y="286"/>
                </a:cxn>
                <a:cxn ang="0">
                  <a:pos x="162" y="295"/>
                </a:cxn>
                <a:cxn ang="0">
                  <a:pos x="176" y="301"/>
                </a:cxn>
                <a:cxn ang="0">
                  <a:pos x="189" y="304"/>
                </a:cxn>
                <a:cxn ang="0">
                  <a:pos x="202" y="307"/>
                </a:cxn>
                <a:cxn ang="0">
                  <a:pos x="219" y="320"/>
                </a:cxn>
                <a:cxn ang="0">
                  <a:pos x="222" y="323"/>
                </a:cxn>
                <a:cxn ang="0">
                  <a:pos x="238" y="335"/>
                </a:cxn>
                <a:cxn ang="0">
                  <a:pos x="258" y="347"/>
                </a:cxn>
                <a:cxn ang="0">
                  <a:pos x="273" y="345"/>
                </a:cxn>
                <a:cxn ang="0">
                  <a:pos x="279" y="322"/>
                </a:cxn>
                <a:cxn ang="0">
                  <a:pos x="290" y="302"/>
                </a:cxn>
                <a:cxn ang="0">
                  <a:pos x="279" y="270"/>
                </a:cxn>
                <a:cxn ang="0">
                  <a:pos x="309" y="243"/>
                </a:cxn>
              </a:cxnLst>
              <a:rect l="0" t="0" r="r" b="b"/>
              <a:pathLst>
                <a:path w="334" h="350">
                  <a:moveTo>
                    <a:pt x="309" y="243"/>
                  </a:moveTo>
                  <a:lnTo>
                    <a:pt x="310" y="241"/>
                  </a:lnTo>
                  <a:lnTo>
                    <a:pt x="327" y="228"/>
                  </a:lnTo>
                  <a:lnTo>
                    <a:pt x="324" y="220"/>
                  </a:lnTo>
                  <a:lnTo>
                    <a:pt x="319" y="203"/>
                  </a:lnTo>
                  <a:lnTo>
                    <a:pt x="312" y="185"/>
                  </a:lnTo>
                  <a:lnTo>
                    <a:pt x="310" y="176"/>
                  </a:lnTo>
                  <a:lnTo>
                    <a:pt x="311" y="158"/>
                  </a:lnTo>
                  <a:lnTo>
                    <a:pt x="326" y="144"/>
                  </a:lnTo>
                  <a:lnTo>
                    <a:pt x="327" y="142"/>
                  </a:lnTo>
                  <a:lnTo>
                    <a:pt x="331" y="125"/>
                  </a:lnTo>
                  <a:lnTo>
                    <a:pt x="334" y="115"/>
                  </a:lnTo>
                  <a:lnTo>
                    <a:pt x="324" y="106"/>
                  </a:lnTo>
                  <a:lnTo>
                    <a:pt x="312" y="87"/>
                  </a:lnTo>
                  <a:lnTo>
                    <a:pt x="290" y="95"/>
                  </a:lnTo>
                  <a:lnTo>
                    <a:pt x="280" y="91"/>
                  </a:lnTo>
                  <a:lnTo>
                    <a:pt x="268" y="87"/>
                  </a:lnTo>
                  <a:lnTo>
                    <a:pt x="263" y="77"/>
                  </a:lnTo>
                  <a:lnTo>
                    <a:pt x="269" y="64"/>
                  </a:lnTo>
                  <a:lnTo>
                    <a:pt x="278" y="59"/>
                  </a:lnTo>
                  <a:lnTo>
                    <a:pt x="278" y="38"/>
                  </a:lnTo>
                  <a:lnTo>
                    <a:pt x="271" y="38"/>
                  </a:lnTo>
                  <a:lnTo>
                    <a:pt x="266" y="35"/>
                  </a:lnTo>
                  <a:lnTo>
                    <a:pt x="264" y="34"/>
                  </a:lnTo>
                  <a:lnTo>
                    <a:pt x="265" y="33"/>
                  </a:lnTo>
                  <a:lnTo>
                    <a:pt x="266" y="31"/>
                  </a:lnTo>
                  <a:lnTo>
                    <a:pt x="268" y="30"/>
                  </a:lnTo>
                  <a:lnTo>
                    <a:pt x="268" y="26"/>
                  </a:lnTo>
                  <a:lnTo>
                    <a:pt x="266" y="25"/>
                  </a:lnTo>
                  <a:lnTo>
                    <a:pt x="264" y="25"/>
                  </a:lnTo>
                  <a:lnTo>
                    <a:pt x="262" y="24"/>
                  </a:lnTo>
                  <a:lnTo>
                    <a:pt x="259" y="18"/>
                  </a:lnTo>
                  <a:lnTo>
                    <a:pt x="254" y="18"/>
                  </a:lnTo>
                  <a:lnTo>
                    <a:pt x="253" y="15"/>
                  </a:lnTo>
                  <a:lnTo>
                    <a:pt x="249" y="15"/>
                  </a:lnTo>
                  <a:lnTo>
                    <a:pt x="249" y="18"/>
                  </a:lnTo>
                  <a:lnTo>
                    <a:pt x="245" y="18"/>
                  </a:lnTo>
                  <a:lnTo>
                    <a:pt x="244" y="20"/>
                  </a:lnTo>
                  <a:lnTo>
                    <a:pt x="240" y="19"/>
                  </a:lnTo>
                  <a:lnTo>
                    <a:pt x="237" y="15"/>
                  </a:lnTo>
                  <a:lnTo>
                    <a:pt x="233" y="13"/>
                  </a:lnTo>
                  <a:lnTo>
                    <a:pt x="233" y="13"/>
                  </a:lnTo>
                  <a:lnTo>
                    <a:pt x="228" y="14"/>
                  </a:lnTo>
                  <a:lnTo>
                    <a:pt x="224" y="13"/>
                  </a:lnTo>
                  <a:lnTo>
                    <a:pt x="220" y="11"/>
                  </a:lnTo>
                  <a:lnTo>
                    <a:pt x="219" y="13"/>
                  </a:lnTo>
                  <a:lnTo>
                    <a:pt x="219" y="16"/>
                  </a:lnTo>
                  <a:lnTo>
                    <a:pt x="215" y="18"/>
                  </a:lnTo>
                  <a:lnTo>
                    <a:pt x="212" y="18"/>
                  </a:lnTo>
                  <a:lnTo>
                    <a:pt x="207" y="18"/>
                  </a:lnTo>
                  <a:lnTo>
                    <a:pt x="207" y="13"/>
                  </a:lnTo>
                  <a:lnTo>
                    <a:pt x="204" y="11"/>
                  </a:lnTo>
                  <a:lnTo>
                    <a:pt x="201" y="10"/>
                  </a:lnTo>
                  <a:lnTo>
                    <a:pt x="193" y="13"/>
                  </a:lnTo>
                  <a:lnTo>
                    <a:pt x="192" y="14"/>
                  </a:lnTo>
                  <a:lnTo>
                    <a:pt x="191" y="14"/>
                  </a:lnTo>
                  <a:lnTo>
                    <a:pt x="187" y="19"/>
                  </a:lnTo>
                  <a:lnTo>
                    <a:pt x="186" y="20"/>
                  </a:lnTo>
                  <a:lnTo>
                    <a:pt x="184" y="21"/>
                  </a:lnTo>
                  <a:lnTo>
                    <a:pt x="178" y="19"/>
                  </a:lnTo>
                  <a:lnTo>
                    <a:pt x="168" y="16"/>
                  </a:lnTo>
                  <a:lnTo>
                    <a:pt x="161" y="15"/>
                  </a:lnTo>
                  <a:lnTo>
                    <a:pt x="156" y="15"/>
                  </a:lnTo>
                  <a:lnTo>
                    <a:pt x="152" y="14"/>
                  </a:lnTo>
                  <a:lnTo>
                    <a:pt x="148" y="14"/>
                  </a:lnTo>
                  <a:lnTo>
                    <a:pt x="146" y="14"/>
                  </a:lnTo>
                  <a:lnTo>
                    <a:pt x="145" y="15"/>
                  </a:lnTo>
                  <a:lnTo>
                    <a:pt x="143" y="15"/>
                  </a:lnTo>
                  <a:lnTo>
                    <a:pt x="141" y="14"/>
                  </a:lnTo>
                  <a:lnTo>
                    <a:pt x="137" y="11"/>
                  </a:lnTo>
                  <a:lnTo>
                    <a:pt x="136" y="10"/>
                  </a:lnTo>
                  <a:lnTo>
                    <a:pt x="133" y="11"/>
                  </a:lnTo>
                  <a:lnTo>
                    <a:pt x="130" y="14"/>
                  </a:lnTo>
                  <a:lnTo>
                    <a:pt x="127" y="14"/>
                  </a:lnTo>
                  <a:lnTo>
                    <a:pt x="123" y="11"/>
                  </a:lnTo>
                  <a:lnTo>
                    <a:pt x="122" y="10"/>
                  </a:lnTo>
                  <a:lnTo>
                    <a:pt x="116" y="4"/>
                  </a:lnTo>
                  <a:lnTo>
                    <a:pt x="114" y="3"/>
                  </a:lnTo>
                  <a:lnTo>
                    <a:pt x="111" y="1"/>
                  </a:lnTo>
                  <a:lnTo>
                    <a:pt x="106" y="0"/>
                  </a:lnTo>
                  <a:lnTo>
                    <a:pt x="105" y="0"/>
                  </a:lnTo>
                  <a:lnTo>
                    <a:pt x="100" y="6"/>
                  </a:lnTo>
                  <a:lnTo>
                    <a:pt x="97" y="8"/>
                  </a:lnTo>
                  <a:lnTo>
                    <a:pt x="86" y="8"/>
                  </a:lnTo>
                  <a:lnTo>
                    <a:pt x="77" y="5"/>
                  </a:lnTo>
                  <a:lnTo>
                    <a:pt x="76" y="5"/>
                  </a:lnTo>
                  <a:lnTo>
                    <a:pt x="73" y="5"/>
                  </a:lnTo>
                  <a:lnTo>
                    <a:pt x="70" y="8"/>
                  </a:lnTo>
                  <a:lnTo>
                    <a:pt x="65" y="18"/>
                  </a:lnTo>
                  <a:lnTo>
                    <a:pt x="63" y="19"/>
                  </a:lnTo>
                  <a:lnTo>
                    <a:pt x="60" y="20"/>
                  </a:lnTo>
                  <a:lnTo>
                    <a:pt x="58" y="24"/>
                  </a:lnTo>
                  <a:lnTo>
                    <a:pt x="56" y="25"/>
                  </a:lnTo>
                  <a:lnTo>
                    <a:pt x="56" y="28"/>
                  </a:lnTo>
                  <a:lnTo>
                    <a:pt x="55" y="29"/>
                  </a:lnTo>
                  <a:lnTo>
                    <a:pt x="53" y="33"/>
                  </a:lnTo>
                  <a:lnTo>
                    <a:pt x="48" y="34"/>
                  </a:lnTo>
                  <a:lnTo>
                    <a:pt x="44" y="34"/>
                  </a:lnTo>
                  <a:lnTo>
                    <a:pt x="43" y="34"/>
                  </a:lnTo>
                  <a:lnTo>
                    <a:pt x="33" y="24"/>
                  </a:lnTo>
                  <a:lnTo>
                    <a:pt x="26" y="23"/>
                  </a:lnTo>
                  <a:lnTo>
                    <a:pt x="24" y="23"/>
                  </a:lnTo>
                  <a:lnTo>
                    <a:pt x="25" y="14"/>
                  </a:lnTo>
                  <a:lnTo>
                    <a:pt x="24" y="14"/>
                  </a:lnTo>
                  <a:lnTo>
                    <a:pt x="22" y="13"/>
                  </a:lnTo>
                  <a:lnTo>
                    <a:pt x="17" y="13"/>
                  </a:lnTo>
                  <a:lnTo>
                    <a:pt x="14" y="13"/>
                  </a:lnTo>
                  <a:lnTo>
                    <a:pt x="9" y="14"/>
                  </a:lnTo>
                  <a:lnTo>
                    <a:pt x="7" y="18"/>
                  </a:lnTo>
                  <a:lnTo>
                    <a:pt x="4" y="21"/>
                  </a:lnTo>
                  <a:lnTo>
                    <a:pt x="2" y="26"/>
                  </a:lnTo>
                  <a:lnTo>
                    <a:pt x="0" y="31"/>
                  </a:lnTo>
                  <a:lnTo>
                    <a:pt x="2" y="34"/>
                  </a:lnTo>
                  <a:lnTo>
                    <a:pt x="4" y="39"/>
                  </a:lnTo>
                  <a:lnTo>
                    <a:pt x="3" y="40"/>
                  </a:lnTo>
                  <a:lnTo>
                    <a:pt x="3" y="47"/>
                  </a:lnTo>
                  <a:lnTo>
                    <a:pt x="0" y="60"/>
                  </a:lnTo>
                  <a:lnTo>
                    <a:pt x="2" y="62"/>
                  </a:lnTo>
                  <a:lnTo>
                    <a:pt x="5" y="70"/>
                  </a:lnTo>
                  <a:lnTo>
                    <a:pt x="20" y="74"/>
                  </a:lnTo>
                  <a:lnTo>
                    <a:pt x="24" y="77"/>
                  </a:lnTo>
                  <a:lnTo>
                    <a:pt x="25" y="79"/>
                  </a:lnTo>
                  <a:lnTo>
                    <a:pt x="26" y="81"/>
                  </a:lnTo>
                  <a:lnTo>
                    <a:pt x="26" y="92"/>
                  </a:lnTo>
                  <a:lnTo>
                    <a:pt x="28" y="95"/>
                  </a:lnTo>
                  <a:lnTo>
                    <a:pt x="29" y="97"/>
                  </a:lnTo>
                  <a:lnTo>
                    <a:pt x="28" y="98"/>
                  </a:lnTo>
                  <a:lnTo>
                    <a:pt x="29" y="98"/>
                  </a:lnTo>
                  <a:lnTo>
                    <a:pt x="34" y="101"/>
                  </a:lnTo>
                  <a:lnTo>
                    <a:pt x="36" y="103"/>
                  </a:lnTo>
                  <a:lnTo>
                    <a:pt x="36" y="108"/>
                  </a:lnTo>
                  <a:lnTo>
                    <a:pt x="38" y="117"/>
                  </a:lnTo>
                  <a:lnTo>
                    <a:pt x="39" y="121"/>
                  </a:lnTo>
                  <a:lnTo>
                    <a:pt x="39" y="123"/>
                  </a:lnTo>
                  <a:lnTo>
                    <a:pt x="41" y="131"/>
                  </a:lnTo>
                  <a:lnTo>
                    <a:pt x="45" y="133"/>
                  </a:lnTo>
                  <a:lnTo>
                    <a:pt x="45" y="136"/>
                  </a:lnTo>
                  <a:lnTo>
                    <a:pt x="45" y="138"/>
                  </a:lnTo>
                  <a:lnTo>
                    <a:pt x="48" y="139"/>
                  </a:lnTo>
                  <a:lnTo>
                    <a:pt x="55" y="148"/>
                  </a:lnTo>
                  <a:lnTo>
                    <a:pt x="58" y="149"/>
                  </a:lnTo>
                  <a:lnTo>
                    <a:pt x="65" y="157"/>
                  </a:lnTo>
                  <a:lnTo>
                    <a:pt x="69" y="159"/>
                  </a:lnTo>
                  <a:lnTo>
                    <a:pt x="76" y="169"/>
                  </a:lnTo>
                  <a:lnTo>
                    <a:pt x="94" y="184"/>
                  </a:lnTo>
                  <a:lnTo>
                    <a:pt x="95" y="188"/>
                  </a:lnTo>
                  <a:lnTo>
                    <a:pt x="99" y="193"/>
                  </a:lnTo>
                  <a:lnTo>
                    <a:pt x="112" y="205"/>
                  </a:lnTo>
                  <a:lnTo>
                    <a:pt x="115" y="209"/>
                  </a:lnTo>
                  <a:lnTo>
                    <a:pt x="119" y="213"/>
                  </a:lnTo>
                  <a:lnTo>
                    <a:pt x="121" y="214"/>
                  </a:lnTo>
                  <a:lnTo>
                    <a:pt x="123" y="215"/>
                  </a:lnTo>
                  <a:lnTo>
                    <a:pt x="126" y="217"/>
                  </a:lnTo>
                  <a:lnTo>
                    <a:pt x="131" y="220"/>
                  </a:lnTo>
                  <a:lnTo>
                    <a:pt x="135" y="225"/>
                  </a:lnTo>
                  <a:lnTo>
                    <a:pt x="138" y="231"/>
                  </a:lnTo>
                  <a:lnTo>
                    <a:pt x="145" y="249"/>
                  </a:lnTo>
                  <a:lnTo>
                    <a:pt x="152" y="253"/>
                  </a:lnTo>
                  <a:lnTo>
                    <a:pt x="156" y="256"/>
                  </a:lnTo>
                  <a:lnTo>
                    <a:pt x="160" y="263"/>
                  </a:lnTo>
                  <a:lnTo>
                    <a:pt x="161" y="264"/>
                  </a:lnTo>
                  <a:lnTo>
                    <a:pt x="167" y="266"/>
                  </a:lnTo>
                  <a:lnTo>
                    <a:pt x="173" y="269"/>
                  </a:lnTo>
                  <a:lnTo>
                    <a:pt x="174" y="272"/>
                  </a:lnTo>
                  <a:lnTo>
                    <a:pt x="179" y="279"/>
                  </a:lnTo>
                  <a:lnTo>
                    <a:pt x="178" y="282"/>
                  </a:lnTo>
                  <a:lnTo>
                    <a:pt x="171" y="287"/>
                  </a:lnTo>
                  <a:lnTo>
                    <a:pt x="177" y="292"/>
                  </a:lnTo>
                  <a:lnTo>
                    <a:pt x="182" y="295"/>
                  </a:lnTo>
                  <a:lnTo>
                    <a:pt x="181" y="296"/>
                  </a:lnTo>
                  <a:lnTo>
                    <a:pt x="174" y="296"/>
                  </a:lnTo>
                  <a:lnTo>
                    <a:pt x="165" y="292"/>
                  </a:lnTo>
                  <a:lnTo>
                    <a:pt x="155" y="285"/>
                  </a:lnTo>
                  <a:lnTo>
                    <a:pt x="152" y="285"/>
                  </a:lnTo>
                  <a:lnTo>
                    <a:pt x="146" y="282"/>
                  </a:lnTo>
                  <a:lnTo>
                    <a:pt x="140" y="281"/>
                  </a:lnTo>
                  <a:lnTo>
                    <a:pt x="127" y="281"/>
                  </a:lnTo>
                  <a:lnTo>
                    <a:pt x="125" y="281"/>
                  </a:lnTo>
                  <a:lnTo>
                    <a:pt x="125" y="281"/>
                  </a:lnTo>
                  <a:lnTo>
                    <a:pt x="125" y="282"/>
                  </a:lnTo>
                  <a:lnTo>
                    <a:pt x="128" y="286"/>
                  </a:lnTo>
                  <a:lnTo>
                    <a:pt x="131" y="286"/>
                  </a:lnTo>
                  <a:lnTo>
                    <a:pt x="133" y="286"/>
                  </a:lnTo>
                  <a:lnTo>
                    <a:pt x="136" y="286"/>
                  </a:lnTo>
                  <a:lnTo>
                    <a:pt x="140" y="286"/>
                  </a:lnTo>
                  <a:lnTo>
                    <a:pt x="153" y="292"/>
                  </a:lnTo>
                  <a:lnTo>
                    <a:pt x="161" y="294"/>
                  </a:lnTo>
                  <a:lnTo>
                    <a:pt x="162" y="295"/>
                  </a:lnTo>
                  <a:lnTo>
                    <a:pt x="162" y="297"/>
                  </a:lnTo>
                  <a:lnTo>
                    <a:pt x="163" y="299"/>
                  </a:lnTo>
                  <a:lnTo>
                    <a:pt x="172" y="300"/>
                  </a:lnTo>
                  <a:lnTo>
                    <a:pt x="176" y="301"/>
                  </a:lnTo>
                  <a:lnTo>
                    <a:pt x="181" y="304"/>
                  </a:lnTo>
                  <a:lnTo>
                    <a:pt x="183" y="305"/>
                  </a:lnTo>
                  <a:lnTo>
                    <a:pt x="187" y="304"/>
                  </a:lnTo>
                  <a:lnTo>
                    <a:pt x="189" y="304"/>
                  </a:lnTo>
                  <a:lnTo>
                    <a:pt x="191" y="304"/>
                  </a:lnTo>
                  <a:lnTo>
                    <a:pt x="196" y="304"/>
                  </a:lnTo>
                  <a:lnTo>
                    <a:pt x="202" y="306"/>
                  </a:lnTo>
                  <a:lnTo>
                    <a:pt x="202" y="307"/>
                  </a:lnTo>
                  <a:lnTo>
                    <a:pt x="206" y="311"/>
                  </a:lnTo>
                  <a:lnTo>
                    <a:pt x="212" y="315"/>
                  </a:lnTo>
                  <a:lnTo>
                    <a:pt x="219" y="318"/>
                  </a:lnTo>
                  <a:lnTo>
                    <a:pt x="219" y="320"/>
                  </a:lnTo>
                  <a:lnTo>
                    <a:pt x="222" y="321"/>
                  </a:lnTo>
                  <a:lnTo>
                    <a:pt x="220" y="321"/>
                  </a:lnTo>
                  <a:lnTo>
                    <a:pt x="220" y="321"/>
                  </a:lnTo>
                  <a:lnTo>
                    <a:pt x="222" y="323"/>
                  </a:lnTo>
                  <a:lnTo>
                    <a:pt x="234" y="327"/>
                  </a:lnTo>
                  <a:lnTo>
                    <a:pt x="235" y="331"/>
                  </a:lnTo>
                  <a:lnTo>
                    <a:pt x="237" y="333"/>
                  </a:lnTo>
                  <a:lnTo>
                    <a:pt x="238" y="335"/>
                  </a:lnTo>
                  <a:lnTo>
                    <a:pt x="243" y="336"/>
                  </a:lnTo>
                  <a:lnTo>
                    <a:pt x="255" y="346"/>
                  </a:lnTo>
                  <a:lnTo>
                    <a:pt x="257" y="347"/>
                  </a:lnTo>
                  <a:lnTo>
                    <a:pt x="258" y="347"/>
                  </a:lnTo>
                  <a:lnTo>
                    <a:pt x="262" y="350"/>
                  </a:lnTo>
                  <a:lnTo>
                    <a:pt x="263" y="347"/>
                  </a:lnTo>
                  <a:lnTo>
                    <a:pt x="269" y="346"/>
                  </a:lnTo>
                  <a:lnTo>
                    <a:pt x="273" y="345"/>
                  </a:lnTo>
                  <a:lnTo>
                    <a:pt x="273" y="343"/>
                  </a:lnTo>
                  <a:lnTo>
                    <a:pt x="266" y="325"/>
                  </a:lnTo>
                  <a:lnTo>
                    <a:pt x="275" y="321"/>
                  </a:lnTo>
                  <a:lnTo>
                    <a:pt x="279" y="322"/>
                  </a:lnTo>
                  <a:lnTo>
                    <a:pt x="284" y="322"/>
                  </a:lnTo>
                  <a:lnTo>
                    <a:pt x="289" y="315"/>
                  </a:lnTo>
                  <a:lnTo>
                    <a:pt x="290" y="307"/>
                  </a:lnTo>
                  <a:lnTo>
                    <a:pt x="290" y="302"/>
                  </a:lnTo>
                  <a:lnTo>
                    <a:pt x="286" y="295"/>
                  </a:lnTo>
                  <a:lnTo>
                    <a:pt x="286" y="286"/>
                  </a:lnTo>
                  <a:lnTo>
                    <a:pt x="280" y="280"/>
                  </a:lnTo>
                  <a:lnTo>
                    <a:pt x="279" y="270"/>
                  </a:lnTo>
                  <a:lnTo>
                    <a:pt x="285" y="263"/>
                  </a:lnTo>
                  <a:lnTo>
                    <a:pt x="294" y="243"/>
                  </a:lnTo>
                  <a:lnTo>
                    <a:pt x="304" y="231"/>
                  </a:lnTo>
                  <a:lnTo>
                    <a:pt x="309" y="24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6" name="Freeform 1844">
              <a:extLst>
                <a:ext uri="{FF2B5EF4-FFF2-40B4-BE49-F238E27FC236}">
                  <a16:creationId xmlns:a16="http://schemas.microsoft.com/office/drawing/2014/main" id="{5A054399-1C25-980E-815A-14BBFEAD2B5A}"/>
                </a:ext>
              </a:extLst>
            </p:cNvPr>
            <p:cNvSpPr>
              <a:spLocks/>
            </p:cNvSpPr>
            <p:nvPr/>
          </p:nvSpPr>
          <p:spPr bwMode="auto">
            <a:xfrm>
              <a:off x="4067243" y="4671489"/>
              <a:ext cx="558332" cy="660482"/>
            </a:xfrm>
            <a:custGeom>
              <a:avLst/>
              <a:gdLst/>
              <a:ahLst/>
              <a:cxnLst>
                <a:cxn ang="0">
                  <a:pos x="86" y="398"/>
                </a:cxn>
                <a:cxn ang="0">
                  <a:pos x="111" y="418"/>
                </a:cxn>
                <a:cxn ang="0">
                  <a:pos x="117" y="437"/>
                </a:cxn>
                <a:cxn ang="0">
                  <a:pos x="125" y="462"/>
                </a:cxn>
                <a:cxn ang="0">
                  <a:pos x="149" y="449"/>
                </a:cxn>
                <a:cxn ang="0">
                  <a:pos x="168" y="469"/>
                </a:cxn>
                <a:cxn ang="0">
                  <a:pos x="239" y="467"/>
                </a:cxn>
                <a:cxn ang="0">
                  <a:pos x="342" y="432"/>
                </a:cxn>
                <a:cxn ang="0">
                  <a:pos x="357" y="419"/>
                </a:cxn>
                <a:cxn ang="0">
                  <a:pos x="352" y="393"/>
                </a:cxn>
                <a:cxn ang="0">
                  <a:pos x="376" y="383"/>
                </a:cxn>
                <a:cxn ang="0">
                  <a:pos x="398" y="341"/>
                </a:cxn>
                <a:cxn ang="0">
                  <a:pos x="370" y="319"/>
                </a:cxn>
                <a:cxn ang="0">
                  <a:pos x="346" y="285"/>
                </a:cxn>
                <a:cxn ang="0">
                  <a:pos x="338" y="252"/>
                </a:cxn>
                <a:cxn ang="0">
                  <a:pos x="352" y="240"/>
                </a:cxn>
                <a:cxn ang="0">
                  <a:pos x="358" y="222"/>
                </a:cxn>
                <a:cxn ang="0">
                  <a:pos x="357" y="209"/>
                </a:cxn>
                <a:cxn ang="0">
                  <a:pos x="347" y="196"/>
                </a:cxn>
                <a:cxn ang="0">
                  <a:pos x="352" y="169"/>
                </a:cxn>
                <a:cxn ang="0">
                  <a:pos x="360" y="163"/>
                </a:cxn>
                <a:cxn ang="0">
                  <a:pos x="342" y="155"/>
                </a:cxn>
                <a:cxn ang="0">
                  <a:pos x="315" y="174"/>
                </a:cxn>
                <a:cxn ang="0">
                  <a:pos x="280" y="165"/>
                </a:cxn>
                <a:cxn ang="0">
                  <a:pos x="251" y="157"/>
                </a:cxn>
                <a:cxn ang="0">
                  <a:pos x="243" y="140"/>
                </a:cxn>
                <a:cxn ang="0">
                  <a:pos x="227" y="130"/>
                </a:cxn>
                <a:cxn ang="0">
                  <a:pos x="235" y="111"/>
                </a:cxn>
                <a:cxn ang="0">
                  <a:pos x="230" y="101"/>
                </a:cxn>
                <a:cxn ang="0">
                  <a:pos x="209" y="95"/>
                </a:cxn>
                <a:cxn ang="0">
                  <a:pos x="187" y="87"/>
                </a:cxn>
                <a:cxn ang="0">
                  <a:pos x="179" y="76"/>
                </a:cxn>
                <a:cxn ang="0">
                  <a:pos x="174" y="63"/>
                </a:cxn>
                <a:cxn ang="0">
                  <a:pos x="173" y="53"/>
                </a:cxn>
                <a:cxn ang="0">
                  <a:pos x="158" y="38"/>
                </a:cxn>
                <a:cxn ang="0">
                  <a:pos x="143" y="27"/>
                </a:cxn>
                <a:cxn ang="0">
                  <a:pos x="122" y="7"/>
                </a:cxn>
                <a:cxn ang="0">
                  <a:pos x="81" y="2"/>
                </a:cxn>
                <a:cxn ang="0">
                  <a:pos x="64" y="7"/>
                </a:cxn>
                <a:cxn ang="0">
                  <a:pos x="50" y="22"/>
                </a:cxn>
                <a:cxn ang="0">
                  <a:pos x="33" y="28"/>
                </a:cxn>
                <a:cxn ang="0">
                  <a:pos x="10" y="36"/>
                </a:cxn>
                <a:cxn ang="0">
                  <a:pos x="2" y="45"/>
                </a:cxn>
                <a:cxn ang="0">
                  <a:pos x="15" y="76"/>
                </a:cxn>
                <a:cxn ang="0">
                  <a:pos x="28" y="82"/>
                </a:cxn>
                <a:cxn ang="0">
                  <a:pos x="23" y="96"/>
                </a:cxn>
                <a:cxn ang="0">
                  <a:pos x="36" y="112"/>
                </a:cxn>
                <a:cxn ang="0">
                  <a:pos x="57" y="119"/>
                </a:cxn>
                <a:cxn ang="0">
                  <a:pos x="48" y="122"/>
                </a:cxn>
                <a:cxn ang="0">
                  <a:pos x="36" y="127"/>
                </a:cxn>
                <a:cxn ang="0">
                  <a:pos x="33" y="140"/>
                </a:cxn>
                <a:cxn ang="0">
                  <a:pos x="36" y="155"/>
                </a:cxn>
                <a:cxn ang="0">
                  <a:pos x="18" y="186"/>
                </a:cxn>
                <a:cxn ang="0">
                  <a:pos x="52" y="214"/>
                </a:cxn>
                <a:cxn ang="0">
                  <a:pos x="51" y="285"/>
                </a:cxn>
                <a:cxn ang="0">
                  <a:pos x="50" y="368"/>
                </a:cxn>
              </a:cxnLst>
              <a:rect l="0" t="0" r="r" b="b"/>
              <a:pathLst>
                <a:path w="399" h="472">
                  <a:moveTo>
                    <a:pt x="49" y="370"/>
                  </a:moveTo>
                  <a:lnTo>
                    <a:pt x="51" y="376"/>
                  </a:lnTo>
                  <a:lnTo>
                    <a:pt x="61" y="385"/>
                  </a:lnTo>
                  <a:lnTo>
                    <a:pt x="67" y="392"/>
                  </a:lnTo>
                  <a:lnTo>
                    <a:pt x="76" y="392"/>
                  </a:lnTo>
                  <a:lnTo>
                    <a:pt x="86" y="398"/>
                  </a:lnTo>
                  <a:lnTo>
                    <a:pt x="90" y="402"/>
                  </a:lnTo>
                  <a:lnTo>
                    <a:pt x="95" y="403"/>
                  </a:lnTo>
                  <a:lnTo>
                    <a:pt x="102" y="402"/>
                  </a:lnTo>
                  <a:lnTo>
                    <a:pt x="110" y="406"/>
                  </a:lnTo>
                  <a:lnTo>
                    <a:pt x="115" y="416"/>
                  </a:lnTo>
                  <a:lnTo>
                    <a:pt x="111" y="418"/>
                  </a:lnTo>
                  <a:lnTo>
                    <a:pt x="112" y="428"/>
                  </a:lnTo>
                  <a:lnTo>
                    <a:pt x="108" y="434"/>
                  </a:lnTo>
                  <a:lnTo>
                    <a:pt x="108" y="437"/>
                  </a:lnTo>
                  <a:lnTo>
                    <a:pt x="110" y="436"/>
                  </a:lnTo>
                  <a:lnTo>
                    <a:pt x="113" y="436"/>
                  </a:lnTo>
                  <a:lnTo>
                    <a:pt x="117" y="437"/>
                  </a:lnTo>
                  <a:lnTo>
                    <a:pt x="118" y="438"/>
                  </a:lnTo>
                  <a:lnTo>
                    <a:pt x="118" y="449"/>
                  </a:lnTo>
                  <a:lnTo>
                    <a:pt x="117" y="453"/>
                  </a:lnTo>
                  <a:lnTo>
                    <a:pt x="118" y="457"/>
                  </a:lnTo>
                  <a:lnTo>
                    <a:pt x="121" y="460"/>
                  </a:lnTo>
                  <a:lnTo>
                    <a:pt x="125" y="462"/>
                  </a:lnTo>
                  <a:lnTo>
                    <a:pt x="127" y="462"/>
                  </a:lnTo>
                  <a:lnTo>
                    <a:pt x="130" y="460"/>
                  </a:lnTo>
                  <a:lnTo>
                    <a:pt x="132" y="458"/>
                  </a:lnTo>
                  <a:lnTo>
                    <a:pt x="137" y="452"/>
                  </a:lnTo>
                  <a:lnTo>
                    <a:pt x="142" y="449"/>
                  </a:lnTo>
                  <a:lnTo>
                    <a:pt x="149" y="449"/>
                  </a:lnTo>
                  <a:lnTo>
                    <a:pt x="152" y="449"/>
                  </a:lnTo>
                  <a:lnTo>
                    <a:pt x="153" y="450"/>
                  </a:lnTo>
                  <a:lnTo>
                    <a:pt x="156" y="452"/>
                  </a:lnTo>
                  <a:lnTo>
                    <a:pt x="157" y="467"/>
                  </a:lnTo>
                  <a:lnTo>
                    <a:pt x="166" y="469"/>
                  </a:lnTo>
                  <a:lnTo>
                    <a:pt x="168" y="469"/>
                  </a:lnTo>
                  <a:lnTo>
                    <a:pt x="172" y="472"/>
                  </a:lnTo>
                  <a:lnTo>
                    <a:pt x="178" y="468"/>
                  </a:lnTo>
                  <a:lnTo>
                    <a:pt x="191" y="459"/>
                  </a:lnTo>
                  <a:lnTo>
                    <a:pt x="208" y="460"/>
                  </a:lnTo>
                  <a:lnTo>
                    <a:pt x="228" y="463"/>
                  </a:lnTo>
                  <a:lnTo>
                    <a:pt x="239" y="467"/>
                  </a:lnTo>
                  <a:lnTo>
                    <a:pt x="246" y="464"/>
                  </a:lnTo>
                  <a:lnTo>
                    <a:pt x="266" y="460"/>
                  </a:lnTo>
                  <a:lnTo>
                    <a:pt x="292" y="455"/>
                  </a:lnTo>
                  <a:lnTo>
                    <a:pt x="306" y="450"/>
                  </a:lnTo>
                  <a:lnTo>
                    <a:pt x="317" y="442"/>
                  </a:lnTo>
                  <a:lnTo>
                    <a:pt x="342" y="432"/>
                  </a:lnTo>
                  <a:lnTo>
                    <a:pt x="368" y="433"/>
                  </a:lnTo>
                  <a:lnTo>
                    <a:pt x="367" y="431"/>
                  </a:lnTo>
                  <a:lnTo>
                    <a:pt x="365" y="424"/>
                  </a:lnTo>
                  <a:lnTo>
                    <a:pt x="363" y="423"/>
                  </a:lnTo>
                  <a:lnTo>
                    <a:pt x="358" y="421"/>
                  </a:lnTo>
                  <a:lnTo>
                    <a:pt x="357" y="419"/>
                  </a:lnTo>
                  <a:lnTo>
                    <a:pt x="358" y="409"/>
                  </a:lnTo>
                  <a:lnTo>
                    <a:pt x="358" y="404"/>
                  </a:lnTo>
                  <a:lnTo>
                    <a:pt x="357" y="402"/>
                  </a:lnTo>
                  <a:lnTo>
                    <a:pt x="357" y="401"/>
                  </a:lnTo>
                  <a:lnTo>
                    <a:pt x="352" y="396"/>
                  </a:lnTo>
                  <a:lnTo>
                    <a:pt x="352" y="393"/>
                  </a:lnTo>
                  <a:lnTo>
                    <a:pt x="352" y="392"/>
                  </a:lnTo>
                  <a:lnTo>
                    <a:pt x="355" y="391"/>
                  </a:lnTo>
                  <a:lnTo>
                    <a:pt x="362" y="387"/>
                  </a:lnTo>
                  <a:lnTo>
                    <a:pt x="367" y="385"/>
                  </a:lnTo>
                  <a:lnTo>
                    <a:pt x="375" y="385"/>
                  </a:lnTo>
                  <a:lnTo>
                    <a:pt x="376" y="383"/>
                  </a:lnTo>
                  <a:lnTo>
                    <a:pt x="378" y="380"/>
                  </a:lnTo>
                  <a:lnTo>
                    <a:pt x="387" y="366"/>
                  </a:lnTo>
                  <a:lnTo>
                    <a:pt x="397" y="352"/>
                  </a:lnTo>
                  <a:lnTo>
                    <a:pt x="398" y="347"/>
                  </a:lnTo>
                  <a:lnTo>
                    <a:pt x="399" y="344"/>
                  </a:lnTo>
                  <a:lnTo>
                    <a:pt x="398" y="341"/>
                  </a:lnTo>
                  <a:lnTo>
                    <a:pt x="397" y="339"/>
                  </a:lnTo>
                  <a:lnTo>
                    <a:pt x="396" y="339"/>
                  </a:lnTo>
                  <a:lnTo>
                    <a:pt x="392" y="339"/>
                  </a:lnTo>
                  <a:lnTo>
                    <a:pt x="389" y="339"/>
                  </a:lnTo>
                  <a:lnTo>
                    <a:pt x="383" y="327"/>
                  </a:lnTo>
                  <a:lnTo>
                    <a:pt x="370" y="319"/>
                  </a:lnTo>
                  <a:lnTo>
                    <a:pt x="365" y="316"/>
                  </a:lnTo>
                  <a:lnTo>
                    <a:pt x="362" y="315"/>
                  </a:lnTo>
                  <a:lnTo>
                    <a:pt x="358" y="314"/>
                  </a:lnTo>
                  <a:lnTo>
                    <a:pt x="352" y="307"/>
                  </a:lnTo>
                  <a:lnTo>
                    <a:pt x="348" y="293"/>
                  </a:lnTo>
                  <a:lnTo>
                    <a:pt x="346" y="285"/>
                  </a:lnTo>
                  <a:lnTo>
                    <a:pt x="345" y="283"/>
                  </a:lnTo>
                  <a:lnTo>
                    <a:pt x="341" y="280"/>
                  </a:lnTo>
                  <a:lnTo>
                    <a:pt x="338" y="271"/>
                  </a:lnTo>
                  <a:lnTo>
                    <a:pt x="336" y="268"/>
                  </a:lnTo>
                  <a:lnTo>
                    <a:pt x="337" y="261"/>
                  </a:lnTo>
                  <a:lnTo>
                    <a:pt x="338" y="252"/>
                  </a:lnTo>
                  <a:lnTo>
                    <a:pt x="338" y="248"/>
                  </a:lnTo>
                  <a:lnTo>
                    <a:pt x="341" y="247"/>
                  </a:lnTo>
                  <a:lnTo>
                    <a:pt x="343" y="244"/>
                  </a:lnTo>
                  <a:lnTo>
                    <a:pt x="346" y="244"/>
                  </a:lnTo>
                  <a:lnTo>
                    <a:pt x="350" y="242"/>
                  </a:lnTo>
                  <a:lnTo>
                    <a:pt x="352" y="240"/>
                  </a:lnTo>
                  <a:lnTo>
                    <a:pt x="355" y="238"/>
                  </a:lnTo>
                  <a:lnTo>
                    <a:pt x="356" y="235"/>
                  </a:lnTo>
                  <a:lnTo>
                    <a:pt x="357" y="232"/>
                  </a:lnTo>
                  <a:lnTo>
                    <a:pt x="357" y="224"/>
                  </a:lnTo>
                  <a:lnTo>
                    <a:pt x="357" y="223"/>
                  </a:lnTo>
                  <a:lnTo>
                    <a:pt x="358" y="222"/>
                  </a:lnTo>
                  <a:lnTo>
                    <a:pt x="361" y="219"/>
                  </a:lnTo>
                  <a:lnTo>
                    <a:pt x="361" y="218"/>
                  </a:lnTo>
                  <a:lnTo>
                    <a:pt x="362" y="215"/>
                  </a:lnTo>
                  <a:lnTo>
                    <a:pt x="362" y="213"/>
                  </a:lnTo>
                  <a:lnTo>
                    <a:pt x="361" y="212"/>
                  </a:lnTo>
                  <a:lnTo>
                    <a:pt x="357" y="209"/>
                  </a:lnTo>
                  <a:lnTo>
                    <a:pt x="357" y="209"/>
                  </a:lnTo>
                  <a:lnTo>
                    <a:pt x="357" y="207"/>
                  </a:lnTo>
                  <a:lnTo>
                    <a:pt x="355" y="204"/>
                  </a:lnTo>
                  <a:lnTo>
                    <a:pt x="350" y="199"/>
                  </a:lnTo>
                  <a:lnTo>
                    <a:pt x="350" y="198"/>
                  </a:lnTo>
                  <a:lnTo>
                    <a:pt x="347" y="196"/>
                  </a:lnTo>
                  <a:lnTo>
                    <a:pt x="342" y="187"/>
                  </a:lnTo>
                  <a:lnTo>
                    <a:pt x="341" y="181"/>
                  </a:lnTo>
                  <a:lnTo>
                    <a:pt x="346" y="177"/>
                  </a:lnTo>
                  <a:lnTo>
                    <a:pt x="348" y="173"/>
                  </a:lnTo>
                  <a:lnTo>
                    <a:pt x="350" y="171"/>
                  </a:lnTo>
                  <a:lnTo>
                    <a:pt x="352" y="169"/>
                  </a:lnTo>
                  <a:lnTo>
                    <a:pt x="360" y="172"/>
                  </a:lnTo>
                  <a:lnTo>
                    <a:pt x="361" y="172"/>
                  </a:lnTo>
                  <a:lnTo>
                    <a:pt x="363" y="171"/>
                  </a:lnTo>
                  <a:lnTo>
                    <a:pt x="363" y="167"/>
                  </a:lnTo>
                  <a:lnTo>
                    <a:pt x="362" y="165"/>
                  </a:lnTo>
                  <a:lnTo>
                    <a:pt x="360" y="163"/>
                  </a:lnTo>
                  <a:lnTo>
                    <a:pt x="358" y="162"/>
                  </a:lnTo>
                  <a:lnTo>
                    <a:pt x="352" y="162"/>
                  </a:lnTo>
                  <a:lnTo>
                    <a:pt x="347" y="160"/>
                  </a:lnTo>
                  <a:lnTo>
                    <a:pt x="343" y="158"/>
                  </a:lnTo>
                  <a:lnTo>
                    <a:pt x="343" y="156"/>
                  </a:lnTo>
                  <a:lnTo>
                    <a:pt x="342" y="155"/>
                  </a:lnTo>
                  <a:lnTo>
                    <a:pt x="337" y="153"/>
                  </a:lnTo>
                  <a:lnTo>
                    <a:pt x="334" y="153"/>
                  </a:lnTo>
                  <a:lnTo>
                    <a:pt x="330" y="153"/>
                  </a:lnTo>
                  <a:lnTo>
                    <a:pt x="325" y="158"/>
                  </a:lnTo>
                  <a:lnTo>
                    <a:pt x="322" y="161"/>
                  </a:lnTo>
                  <a:lnTo>
                    <a:pt x="315" y="174"/>
                  </a:lnTo>
                  <a:lnTo>
                    <a:pt x="310" y="178"/>
                  </a:lnTo>
                  <a:lnTo>
                    <a:pt x="306" y="178"/>
                  </a:lnTo>
                  <a:lnTo>
                    <a:pt x="299" y="171"/>
                  </a:lnTo>
                  <a:lnTo>
                    <a:pt x="292" y="168"/>
                  </a:lnTo>
                  <a:lnTo>
                    <a:pt x="285" y="165"/>
                  </a:lnTo>
                  <a:lnTo>
                    <a:pt x="280" y="165"/>
                  </a:lnTo>
                  <a:lnTo>
                    <a:pt x="266" y="166"/>
                  </a:lnTo>
                  <a:lnTo>
                    <a:pt x="263" y="166"/>
                  </a:lnTo>
                  <a:lnTo>
                    <a:pt x="259" y="165"/>
                  </a:lnTo>
                  <a:lnTo>
                    <a:pt x="255" y="162"/>
                  </a:lnTo>
                  <a:lnTo>
                    <a:pt x="254" y="158"/>
                  </a:lnTo>
                  <a:lnTo>
                    <a:pt x="251" y="157"/>
                  </a:lnTo>
                  <a:lnTo>
                    <a:pt x="246" y="155"/>
                  </a:lnTo>
                  <a:lnTo>
                    <a:pt x="235" y="153"/>
                  </a:lnTo>
                  <a:lnTo>
                    <a:pt x="234" y="153"/>
                  </a:lnTo>
                  <a:lnTo>
                    <a:pt x="233" y="150"/>
                  </a:lnTo>
                  <a:lnTo>
                    <a:pt x="233" y="146"/>
                  </a:lnTo>
                  <a:lnTo>
                    <a:pt x="243" y="140"/>
                  </a:lnTo>
                  <a:lnTo>
                    <a:pt x="243" y="138"/>
                  </a:lnTo>
                  <a:lnTo>
                    <a:pt x="241" y="137"/>
                  </a:lnTo>
                  <a:lnTo>
                    <a:pt x="235" y="136"/>
                  </a:lnTo>
                  <a:lnTo>
                    <a:pt x="232" y="133"/>
                  </a:lnTo>
                  <a:lnTo>
                    <a:pt x="228" y="132"/>
                  </a:lnTo>
                  <a:lnTo>
                    <a:pt x="227" y="130"/>
                  </a:lnTo>
                  <a:lnTo>
                    <a:pt x="225" y="130"/>
                  </a:lnTo>
                  <a:lnTo>
                    <a:pt x="225" y="128"/>
                  </a:lnTo>
                  <a:lnTo>
                    <a:pt x="227" y="126"/>
                  </a:lnTo>
                  <a:lnTo>
                    <a:pt x="229" y="125"/>
                  </a:lnTo>
                  <a:lnTo>
                    <a:pt x="233" y="116"/>
                  </a:lnTo>
                  <a:lnTo>
                    <a:pt x="235" y="111"/>
                  </a:lnTo>
                  <a:lnTo>
                    <a:pt x="238" y="111"/>
                  </a:lnTo>
                  <a:lnTo>
                    <a:pt x="238" y="109"/>
                  </a:lnTo>
                  <a:lnTo>
                    <a:pt x="238" y="106"/>
                  </a:lnTo>
                  <a:lnTo>
                    <a:pt x="238" y="104"/>
                  </a:lnTo>
                  <a:lnTo>
                    <a:pt x="237" y="102"/>
                  </a:lnTo>
                  <a:lnTo>
                    <a:pt x="230" y="101"/>
                  </a:lnTo>
                  <a:lnTo>
                    <a:pt x="224" y="102"/>
                  </a:lnTo>
                  <a:lnTo>
                    <a:pt x="219" y="101"/>
                  </a:lnTo>
                  <a:lnTo>
                    <a:pt x="217" y="100"/>
                  </a:lnTo>
                  <a:lnTo>
                    <a:pt x="215" y="99"/>
                  </a:lnTo>
                  <a:lnTo>
                    <a:pt x="213" y="96"/>
                  </a:lnTo>
                  <a:lnTo>
                    <a:pt x="209" y="95"/>
                  </a:lnTo>
                  <a:lnTo>
                    <a:pt x="205" y="94"/>
                  </a:lnTo>
                  <a:lnTo>
                    <a:pt x="198" y="96"/>
                  </a:lnTo>
                  <a:lnTo>
                    <a:pt x="195" y="95"/>
                  </a:lnTo>
                  <a:lnTo>
                    <a:pt x="193" y="95"/>
                  </a:lnTo>
                  <a:lnTo>
                    <a:pt x="192" y="94"/>
                  </a:lnTo>
                  <a:lnTo>
                    <a:pt x="187" y="87"/>
                  </a:lnTo>
                  <a:lnTo>
                    <a:pt x="183" y="85"/>
                  </a:lnTo>
                  <a:lnTo>
                    <a:pt x="182" y="81"/>
                  </a:lnTo>
                  <a:lnTo>
                    <a:pt x="182" y="80"/>
                  </a:lnTo>
                  <a:lnTo>
                    <a:pt x="182" y="79"/>
                  </a:lnTo>
                  <a:lnTo>
                    <a:pt x="181" y="76"/>
                  </a:lnTo>
                  <a:lnTo>
                    <a:pt x="179" y="76"/>
                  </a:lnTo>
                  <a:lnTo>
                    <a:pt x="176" y="75"/>
                  </a:lnTo>
                  <a:lnTo>
                    <a:pt x="174" y="73"/>
                  </a:lnTo>
                  <a:lnTo>
                    <a:pt x="176" y="69"/>
                  </a:lnTo>
                  <a:lnTo>
                    <a:pt x="176" y="68"/>
                  </a:lnTo>
                  <a:lnTo>
                    <a:pt x="176" y="65"/>
                  </a:lnTo>
                  <a:lnTo>
                    <a:pt x="174" y="63"/>
                  </a:lnTo>
                  <a:lnTo>
                    <a:pt x="173" y="61"/>
                  </a:lnTo>
                  <a:lnTo>
                    <a:pt x="171" y="61"/>
                  </a:lnTo>
                  <a:lnTo>
                    <a:pt x="169" y="60"/>
                  </a:lnTo>
                  <a:lnTo>
                    <a:pt x="171" y="59"/>
                  </a:lnTo>
                  <a:lnTo>
                    <a:pt x="173" y="55"/>
                  </a:lnTo>
                  <a:lnTo>
                    <a:pt x="173" y="53"/>
                  </a:lnTo>
                  <a:lnTo>
                    <a:pt x="169" y="44"/>
                  </a:lnTo>
                  <a:lnTo>
                    <a:pt x="171" y="40"/>
                  </a:lnTo>
                  <a:lnTo>
                    <a:pt x="169" y="38"/>
                  </a:lnTo>
                  <a:lnTo>
                    <a:pt x="168" y="38"/>
                  </a:lnTo>
                  <a:lnTo>
                    <a:pt x="161" y="39"/>
                  </a:lnTo>
                  <a:lnTo>
                    <a:pt x="158" y="38"/>
                  </a:lnTo>
                  <a:lnTo>
                    <a:pt x="157" y="36"/>
                  </a:lnTo>
                  <a:lnTo>
                    <a:pt x="152" y="29"/>
                  </a:lnTo>
                  <a:lnTo>
                    <a:pt x="149" y="28"/>
                  </a:lnTo>
                  <a:lnTo>
                    <a:pt x="147" y="27"/>
                  </a:lnTo>
                  <a:lnTo>
                    <a:pt x="146" y="28"/>
                  </a:lnTo>
                  <a:lnTo>
                    <a:pt x="143" y="27"/>
                  </a:lnTo>
                  <a:lnTo>
                    <a:pt x="142" y="24"/>
                  </a:lnTo>
                  <a:lnTo>
                    <a:pt x="140" y="22"/>
                  </a:lnTo>
                  <a:lnTo>
                    <a:pt x="137" y="19"/>
                  </a:lnTo>
                  <a:lnTo>
                    <a:pt x="127" y="10"/>
                  </a:lnTo>
                  <a:lnTo>
                    <a:pt x="123" y="8"/>
                  </a:lnTo>
                  <a:lnTo>
                    <a:pt x="122" y="7"/>
                  </a:lnTo>
                  <a:lnTo>
                    <a:pt x="116" y="0"/>
                  </a:lnTo>
                  <a:lnTo>
                    <a:pt x="92" y="0"/>
                  </a:lnTo>
                  <a:lnTo>
                    <a:pt x="90" y="2"/>
                  </a:lnTo>
                  <a:lnTo>
                    <a:pt x="87" y="4"/>
                  </a:lnTo>
                  <a:lnTo>
                    <a:pt x="86" y="5"/>
                  </a:lnTo>
                  <a:lnTo>
                    <a:pt x="81" y="2"/>
                  </a:lnTo>
                  <a:lnTo>
                    <a:pt x="79" y="3"/>
                  </a:lnTo>
                  <a:lnTo>
                    <a:pt x="76" y="4"/>
                  </a:lnTo>
                  <a:lnTo>
                    <a:pt x="75" y="4"/>
                  </a:lnTo>
                  <a:lnTo>
                    <a:pt x="67" y="4"/>
                  </a:lnTo>
                  <a:lnTo>
                    <a:pt x="66" y="5"/>
                  </a:lnTo>
                  <a:lnTo>
                    <a:pt x="64" y="7"/>
                  </a:lnTo>
                  <a:lnTo>
                    <a:pt x="62" y="7"/>
                  </a:lnTo>
                  <a:lnTo>
                    <a:pt x="60" y="10"/>
                  </a:lnTo>
                  <a:lnTo>
                    <a:pt x="60" y="13"/>
                  </a:lnTo>
                  <a:lnTo>
                    <a:pt x="60" y="14"/>
                  </a:lnTo>
                  <a:lnTo>
                    <a:pt x="56" y="18"/>
                  </a:lnTo>
                  <a:lnTo>
                    <a:pt x="50" y="22"/>
                  </a:lnTo>
                  <a:lnTo>
                    <a:pt x="45" y="23"/>
                  </a:lnTo>
                  <a:lnTo>
                    <a:pt x="40" y="23"/>
                  </a:lnTo>
                  <a:lnTo>
                    <a:pt x="39" y="24"/>
                  </a:lnTo>
                  <a:lnTo>
                    <a:pt x="36" y="27"/>
                  </a:lnTo>
                  <a:lnTo>
                    <a:pt x="35" y="28"/>
                  </a:lnTo>
                  <a:lnTo>
                    <a:pt x="33" y="28"/>
                  </a:lnTo>
                  <a:lnTo>
                    <a:pt x="31" y="29"/>
                  </a:lnTo>
                  <a:lnTo>
                    <a:pt x="25" y="29"/>
                  </a:lnTo>
                  <a:lnTo>
                    <a:pt x="23" y="29"/>
                  </a:lnTo>
                  <a:lnTo>
                    <a:pt x="19" y="29"/>
                  </a:lnTo>
                  <a:lnTo>
                    <a:pt x="18" y="30"/>
                  </a:lnTo>
                  <a:lnTo>
                    <a:pt x="10" y="36"/>
                  </a:lnTo>
                  <a:lnTo>
                    <a:pt x="8" y="36"/>
                  </a:lnTo>
                  <a:lnTo>
                    <a:pt x="4" y="38"/>
                  </a:lnTo>
                  <a:lnTo>
                    <a:pt x="3" y="40"/>
                  </a:lnTo>
                  <a:lnTo>
                    <a:pt x="0" y="43"/>
                  </a:lnTo>
                  <a:lnTo>
                    <a:pt x="0" y="43"/>
                  </a:lnTo>
                  <a:lnTo>
                    <a:pt x="2" y="45"/>
                  </a:lnTo>
                  <a:lnTo>
                    <a:pt x="6" y="50"/>
                  </a:lnTo>
                  <a:lnTo>
                    <a:pt x="10" y="54"/>
                  </a:lnTo>
                  <a:lnTo>
                    <a:pt x="13" y="56"/>
                  </a:lnTo>
                  <a:lnTo>
                    <a:pt x="15" y="59"/>
                  </a:lnTo>
                  <a:lnTo>
                    <a:pt x="16" y="71"/>
                  </a:lnTo>
                  <a:lnTo>
                    <a:pt x="15" y="76"/>
                  </a:lnTo>
                  <a:lnTo>
                    <a:pt x="15" y="79"/>
                  </a:lnTo>
                  <a:lnTo>
                    <a:pt x="16" y="84"/>
                  </a:lnTo>
                  <a:lnTo>
                    <a:pt x="18" y="84"/>
                  </a:lnTo>
                  <a:lnTo>
                    <a:pt x="18" y="85"/>
                  </a:lnTo>
                  <a:lnTo>
                    <a:pt x="21" y="82"/>
                  </a:lnTo>
                  <a:lnTo>
                    <a:pt x="28" y="82"/>
                  </a:lnTo>
                  <a:lnTo>
                    <a:pt x="29" y="84"/>
                  </a:lnTo>
                  <a:lnTo>
                    <a:pt x="29" y="85"/>
                  </a:lnTo>
                  <a:lnTo>
                    <a:pt x="28" y="86"/>
                  </a:lnTo>
                  <a:lnTo>
                    <a:pt x="23" y="90"/>
                  </a:lnTo>
                  <a:lnTo>
                    <a:pt x="23" y="92"/>
                  </a:lnTo>
                  <a:lnTo>
                    <a:pt x="23" y="96"/>
                  </a:lnTo>
                  <a:lnTo>
                    <a:pt x="23" y="100"/>
                  </a:lnTo>
                  <a:lnTo>
                    <a:pt x="24" y="104"/>
                  </a:lnTo>
                  <a:lnTo>
                    <a:pt x="28" y="107"/>
                  </a:lnTo>
                  <a:lnTo>
                    <a:pt x="30" y="109"/>
                  </a:lnTo>
                  <a:lnTo>
                    <a:pt x="31" y="109"/>
                  </a:lnTo>
                  <a:lnTo>
                    <a:pt x="36" y="112"/>
                  </a:lnTo>
                  <a:lnTo>
                    <a:pt x="40" y="114"/>
                  </a:lnTo>
                  <a:lnTo>
                    <a:pt x="45" y="115"/>
                  </a:lnTo>
                  <a:lnTo>
                    <a:pt x="50" y="115"/>
                  </a:lnTo>
                  <a:lnTo>
                    <a:pt x="54" y="117"/>
                  </a:lnTo>
                  <a:lnTo>
                    <a:pt x="56" y="117"/>
                  </a:lnTo>
                  <a:lnTo>
                    <a:pt x="57" y="119"/>
                  </a:lnTo>
                  <a:lnTo>
                    <a:pt x="60" y="120"/>
                  </a:lnTo>
                  <a:lnTo>
                    <a:pt x="60" y="121"/>
                  </a:lnTo>
                  <a:lnTo>
                    <a:pt x="59" y="124"/>
                  </a:lnTo>
                  <a:lnTo>
                    <a:pt x="57" y="124"/>
                  </a:lnTo>
                  <a:lnTo>
                    <a:pt x="50" y="122"/>
                  </a:lnTo>
                  <a:lnTo>
                    <a:pt x="48" y="122"/>
                  </a:lnTo>
                  <a:lnTo>
                    <a:pt x="46" y="124"/>
                  </a:lnTo>
                  <a:lnTo>
                    <a:pt x="41" y="122"/>
                  </a:lnTo>
                  <a:lnTo>
                    <a:pt x="39" y="122"/>
                  </a:lnTo>
                  <a:lnTo>
                    <a:pt x="39" y="122"/>
                  </a:lnTo>
                  <a:lnTo>
                    <a:pt x="38" y="126"/>
                  </a:lnTo>
                  <a:lnTo>
                    <a:pt x="36" y="127"/>
                  </a:lnTo>
                  <a:lnTo>
                    <a:pt x="35" y="128"/>
                  </a:lnTo>
                  <a:lnTo>
                    <a:pt x="30" y="130"/>
                  </a:lnTo>
                  <a:lnTo>
                    <a:pt x="29" y="131"/>
                  </a:lnTo>
                  <a:lnTo>
                    <a:pt x="29" y="133"/>
                  </a:lnTo>
                  <a:lnTo>
                    <a:pt x="31" y="138"/>
                  </a:lnTo>
                  <a:lnTo>
                    <a:pt x="33" y="140"/>
                  </a:lnTo>
                  <a:lnTo>
                    <a:pt x="31" y="141"/>
                  </a:lnTo>
                  <a:lnTo>
                    <a:pt x="29" y="145"/>
                  </a:lnTo>
                  <a:lnTo>
                    <a:pt x="30" y="148"/>
                  </a:lnTo>
                  <a:lnTo>
                    <a:pt x="39" y="152"/>
                  </a:lnTo>
                  <a:lnTo>
                    <a:pt x="39" y="152"/>
                  </a:lnTo>
                  <a:lnTo>
                    <a:pt x="36" y="155"/>
                  </a:lnTo>
                  <a:lnTo>
                    <a:pt x="34" y="155"/>
                  </a:lnTo>
                  <a:lnTo>
                    <a:pt x="30" y="156"/>
                  </a:lnTo>
                  <a:lnTo>
                    <a:pt x="29" y="161"/>
                  </a:lnTo>
                  <a:lnTo>
                    <a:pt x="20" y="163"/>
                  </a:lnTo>
                  <a:lnTo>
                    <a:pt x="18" y="165"/>
                  </a:lnTo>
                  <a:lnTo>
                    <a:pt x="18" y="186"/>
                  </a:lnTo>
                  <a:lnTo>
                    <a:pt x="9" y="191"/>
                  </a:lnTo>
                  <a:lnTo>
                    <a:pt x="3" y="204"/>
                  </a:lnTo>
                  <a:lnTo>
                    <a:pt x="8" y="214"/>
                  </a:lnTo>
                  <a:lnTo>
                    <a:pt x="20" y="218"/>
                  </a:lnTo>
                  <a:lnTo>
                    <a:pt x="30" y="222"/>
                  </a:lnTo>
                  <a:lnTo>
                    <a:pt x="52" y="214"/>
                  </a:lnTo>
                  <a:lnTo>
                    <a:pt x="64" y="233"/>
                  </a:lnTo>
                  <a:lnTo>
                    <a:pt x="74" y="242"/>
                  </a:lnTo>
                  <a:lnTo>
                    <a:pt x="71" y="252"/>
                  </a:lnTo>
                  <a:lnTo>
                    <a:pt x="67" y="269"/>
                  </a:lnTo>
                  <a:lnTo>
                    <a:pt x="66" y="271"/>
                  </a:lnTo>
                  <a:lnTo>
                    <a:pt x="51" y="285"/>
                  </a:lnTo>
                  <a:lnTo>
                    <a:pt x="50" y="303"/>
                  </a:lnTo>
                  <a:lnTo>
                    <a:pt x="52" y="312"/>
                  </a:lnTo>
                  <a:lnTo>
                    <a:pt x="59" y="330"/>
                  </a:lnTo>
                  <a:lnTo>
                    <a:pt x="64" y="347"/>
                  </a:lnTo>
                  <a:lnTo>
                    <a:pt x="67" y="355"/>
                  </a:lnTo>
                  <a:lnTo>
                    <a:pt x="50" y="368"/>
                  </a:lnTo>
                  <a:lnTo>
                    <a:pt x="49" y="37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7" name="Freeform 1845">
              <a:extLst>
                <a:ext uri="{FF2B5EF4-FFF2-40B4-BE49-F238E27FC236}">
                  <a16:creationId xmlns:a16="http://schemas.microsoft.com/office/drawing/2014/main" id="{EE570758-3C40-50DF-2F93-9364774F87C6}"/>
                </a:ext>
              </a:extLst>
            </p:cNvPr>
            <p:cNvSpPr>
              <a:spLocks/>
            </p:cNvSpPr>
            <p:nvPr/>
          </p:nvSpPr>
          <p:spPr bwMode="auto">
            <a:xfrm>
              <a:off x="4067243" y="4671487"/>
              <a:ext cx="558332" cy="660482"/>
            </a:xfrm>
            <a:custGeom>
              <a:avLst/>
              <a:gdLst/>
              <a:ahLst/>
              <a:cxnLst>
                <a:cxn ang="0">
                  <a:pos x="86" y="398"/>
                </a:cxn>
                <a:cxn ang="0">
                  <a:pos x="111" y="418"/>
                </a:cxn>
                <a:cxn ang="0">
                  <a:pos x="117" y="437"/>
                </a:cxn>
                <a:cxn ang="0">
                  <a:pos x="125" y="462"/>
                </a:cxn>
                <a:cxn ang="0">
                  <a:pos x="149" y="449"/>
                </a:cxn>
                <a:cxn ang="0">
                  <a:pos x="168" y="469"/>
                </a:cxn>
                <a:cxn ang="0">
                  <a:pos x="239" y="467"/>
                </a:cxn>
                <a:cxn ang="0">
                  <a:pos x="342" y="432"/>
                </a:cxn>
                <a:cxn ang="0">
                  <a:pos x="357" y="419"/>
                </a:cxn>
                <a:cxn ang="0">
                  <a:pos x="352" y="393"/>
                </a:cxn>
                <a:cxn ang="0">
                  <a:pos x="376" y="383"/>
                </a:cxn>
                <a:cxn ang="0">
                  <a:pos x="398" y="341"/>
                </a:cxn>
                <a:cxn ang="0">
                  <a:pos x="370" y="319"/>
                </a:cxn>
                <a:cxn ang="0">
                  <a:pos x="346" y="285"/>
                </a:cxn>
                <a:cxn ang="0">
                  <a:pos x="338" y="252"/>
                </a:cxn>
                <a:cxn ang="0">
                  <a:pos x="352" y="240"/>
                </a:cxn>
                <a:cxn ang="0">
                  <a:pos x="358" y="222"/>
                </a:cxn>
                <a:cxn ang="0">
                  <a:pos x="357" y="209"/>
                </a:cxn>
                <a:cxn ang="0">
                  <a:pos x="347" y="196"/>
                </a:cxn>
                <a:cxn ang="0">
                  <a:pos x="352" y="169"/>
                </a:cxn>
                <a:cxn ang="0">
                  <a:pos x="360" y="163"/>
                </a:cxn>
                <a:cxn ang="0">
                  <a:pos x="342" y="155"/>
                </a:cxn>
                <a:cxn ang="0">
                  <a:pos x="315" y="174"/>
                </a:cxn>
                <a:cxn ang="0">
                  <a:pos x="280" y="165"/>
                </a:cxn>
                <a:cxn ang="0">
                  <a:pos x="251" y="157"/>
                </a:cxn>
                <a:cxn ang="0">
                  <a:pos x="243" y="140"/>
                </a:cxn>
                <a:cxn ang="0">
                  <a:pos x="227" y="130"/>
                </a:cxn>
                <a:cxn ang="0">
                  <a:pos x="235" y="111"/>
                </a:cxn>
                <a:cxn ang="0">
                  <a:pos x="230" y="101"/>
                </a:cxn>
                <a:cxn ang="0">
                  <a:pos x="209" y="95"/>
                </a:cxn>
                <a:cxn ang="0">
                  <a:pos x="187" y="87"/>
                </a:cxn>
                <a:cxn ang="0">
                  <a:pos x="179" y="76"/>
                </a:cxn>
                <a:cxn ang="0">
                  <a:pos x="174" y="63"/>
                </a:cxn>
                <a:cxn ang="0">
                  <a:pos x="173" y="53"/>
                </a:cxn>
                <a:cxn ang="0">
                  <a:pos x="158" y="38"/>
                </a:cxn>
                <a:cxn ang="0">
                  <a:pos x="143" y="27"/>
                </a:cxn>
                <a:cxn ang="0">
                  <a:pos x="122" y="7"/>
                </a:cxn>
                <a:cxn ang="0">
                  <a:pos x="81" y="2"/>
                </a:cxn>
                <a:cxn ang="0">
                  <a:pos x="64" y="7"/>
                </a:cxn>
                <a:cxn ang="0">
                  <a:pos x="50" y="22"/>
                </a:cxn>
                <a:cxn ang="0">
                  <a:pos x="33" y="28"/>
                </a:cxn>
                <a:cxn ang="0">
                  <a:pos x="10" y="36"/>
                </a:cxn>
                <a:cxn ang="0">
                  <a:pos x="2" y="45"/>
                </a:cxn>
                <a:cxn ang="0">
                  <a:pos x="15" y="76"/>
                </a:cxn>
                <a:cxn ang="0">
                  <a:pos x="28" y="82"/>
                </a:cxn>
                <a:cxn ang="0">
                  <a:pos x="23" y="96"/>
                </a:cxn>
                <a:cxn ang="0">
                  <a:pos x="36" y="112"/>
                </a:cxn>
                <a:cxn ang="0">
                  <a:pos x="57" y="119"/>
                </a:cxn>
                <a:cxn ang="0">
                  <a:pos x="48" y="122"/>
                </a:cxn>
                <a:cxn ang="0">
                  <a:pos x="36" y="127"/>
                </a:cxn>
                <a:cxn ang="0">
                  <a:pos x="33" y="140"/>
                </a:cxn>
                <a:cxn ang="0">
                  <a:pos x="36" y="155"/>
                </a:cxn>
                <a:cxn ang="0">
                  <a:pos x="18" y="186"/>
                </a:cxn>
                <a:cxn ang="0">
                  <a:pos x="52" y="214"/>
                </a:cxn>
                <a:cxn ang="0">
                  <a:pos x="51" y="285"/>
                </a:cxn>
                <a:cxn ang="0">
                  <a:pos x="50" y="368"/>
                </a:cxn>
              </a:cxnLst>
              <a:rect l="0" t="0" r="r" b="b"/>
              <a:pathLst>
                <a:path w="399" h="472">
                  <a:moveTo>
                    <a:pt x="49" y="370"/>
                  </a:moveTo>
                  <a:lnTo>
                    <a:pt x="51" y="376"/>
                  </a:lnTo>
                  <a:lnTo>
                    <a:pt x="61" y="385"/>
                  </a:lnTo>
                  <a:lnTo>
                    <a:pt x="67" y="392"/>
                  </a:lnTo>
                  <a:lnTo>
                    <a:pt x="76" y="392"/>
                  </a:lnTo>
                  <a:lnTo>
                    <a:pt x="86" y="398"/>
                  </a:lnTo>
                  <a:lnTo>
                    <a:pt x="90" y="402"/>
                  </a:lnTo>
                  <a:lnTo>
                    <a:pt x="95" y="403"/>
                  </a:lnTo>
                  <a:lnTo>
                    <a:pt x="102" y="402"/>
                  </a:lnTo>
                  <a:lnTo>
                    <a:pt x="110" y="406"/>
                  </a:lnTo>
                  <a:lnTo>
                    <a:pt x="115" y="416"/>
                  </a:lnTo>
                  <a:lnTo>
                    <a:pt x="111" y="418"/>
                  </a:lnTo>
                  <a:lnTo>
                    <a:pt x="112" y="428"/>
                  </a:lnTo>
                  <a:lnTo>
                    <a:pt x="108" y="434"/>
                  </a:lnTo>
                  <a:lnTo>
                    <a:pt x="108" y="437"/>
                  </a:lnTo>
                  <a:lnTo>
                    <a:pt x="110" y="436"/>
                  </a:lnTo>
                  <a:lnTo>
                    <a:pt x="113" y="436"/>
                  </a:lnTo>
                  <a:lnTo>
                    <a:pt x="117" y="437"/>
                  </a:lnTo>
                  <a:lnTo>
                    <a:pt x="118" y="438"/>
                  </a:lnTo>
                  <a:lnTo>
                    <a:pt x="118" y="449"/>
                  </a:lnTo>
                  <a:lnTo>
                    <a:pt x="117" y="453"/>
                  </a:lnTo>
                  <a:lnTo>
                    <a:pt x="118" y="457"/>
                  </a:lnTo>
                  <a:lnTo>
                    <a:pt x="121" y="460"/>
                  </a:lnTo>
                  <a:lnTo>
                    <a:pt x="125" y="462"/>
                  </a:lnTo>
                  <a:lnTo>
                    <a:pt x="127" y="462"/>
                  </a:lnTo>
                  <a:lnTo>
                    <a:pt x="130" y="460"/>
                  </a:lnTo>
                  <a:lnTo>
                    <a:pt x="132" y="458"/>
                  </a:lnTo>
                  <a:lnTo>
                    <a:pt x="137" y="452"/>
                  </a:lnTo>
                  <a:lnTo>
                    <a:pt x="142" y="449"/>
                  </a:lnTo>
                  <a:lnTo>
                    <a:pt x="149" y="449"/>
                  </a:lnTo>
                  <a:lnTo>
                    <a:pt x="152" y="449"/>
                  </a:lnTo>
                  <a:lnTo>
                    <a:pt x="153" y="450"/>
                  </a:lnTo>
                  <a:lnTo>
                    <a:pt x="156" y="452"/>
                  </a:lnTo>
                  <a:lnTo>
                    <a:pt x="157" y="467"/>
                  </a:lnTo>
                  <a:lnTo>
                    <a:pt x="166" y="469"/>
                  </a:lnTo>
                  <a:lnTo>
                    <a:pt x="168" y="469"/>
                  </a:lnTo>
                  <a:lnTo>
                    <a:pt x="172" y="472"/>
                  </a:lnTo>
                  <a:lnTo>
                    <a:pt x="178" y="468"/>
                  </a:lnTo>
                  <a:lnTo>
                    <a:pt x="191" y="459"/>
                  </a:lnTo>
                  <a:lnTo>
                    <a:pt x="208" y="460"/>
                  </a:lnTo>
                  <a:lnTo>
                    <a:pt x="228" y="463"/>
                  </a:lnTo>
                  <a:lnTo>
                    <a:pt x="239" y="467"/>
                  </a:lnTo>
                  <a:lnTo>
                    <a:pt x="246" y="464"/>
                  </a:lnTo>
                  <a:lnTo>
                    <a:pt x="266" y="460"/>
                  </a:lnTo>
                  <a:lnTo>
                    <a:pt x="292" y="455"/>
                  </a:lnTo>
                  <a:lnTo>
                    <a:pt x="306" y="450"/>
                  </a:lnTo>
                  <a:lnTo>
                    <a:pt x="317" y="442"/>
                  </a:lnTo>
                  <a:lnTo>
                    <a:pt x="342" y="432"/>
                  </a:lnTo>
                  <a:lnTo>
                    <a:pt x="368" y="433"/>
                  </a:lnTo>
                  <a:lnTo>
                    <a:pt x="367" y="431"/>
                  </a:lnTo>
                  <a:lnTo>
                    <a:pt x="365" y="424"/>
                  </a:lnTo>
                  <a:lnTo>
                    <a:pt x="363" y="423"/>
                  </a:lnTo>
                  <a:lnTo>
                    <a:pt x="358" y="421"/>
                  </a:lnTo>
                  <a:lnTo>
                    <a:pt x="357" y="419"/>
                  </a:lnTo>
                  <a:lnTo>
                    <a:pt x="358" y="409"/>
                  </a:lnTo>
                  <a:lnTo>
                    <a:pt x="358" y="404"/>
                  </a:lnTo>
                  <a:lnTo>
                    <a:pt x="357" y="402"/>
                  </a:lnTo>
                  <a:lnTo>
                    <a:pt x="357" y="401"/>
                  </a:lnTo>
                  <a:lnTo>
                    <a:pt x="352" y="396"/>
                  </a:lnTo>
                  <a:lnTo>
                    <a:pt x="352" y="393"/>
                  </a:lnTo>
                  <a:lnTo>
                    <a:pt x="352" y="392"/>
                  </a:lnTo>
                  <a:lnTo>
                    <a:pt x="355" y="391"/>
                  </a:lnTo>
                  <a:lnTo>
                    <a:pt x="362" y="387"/>
                  </a:lnTo>
                  <a:lnTo>
                    <a:pt x="367" y="385"/>
                  </a:lnTo>
                  <a:lnTo>
                    <a:pt x="375" y="385"/>
                  </a:lnTo>
                  <a:lnTo>
                    <a:pt x="376" y="383"/>
                  </a:lnTo>
                  <a:lnTo>
                    <a:pt x="378" y="380"/>
                  </a:lnTo>
                  <a:lnTo>
                    <a:pt x="387" y="366"/>
                  </a:lnTo>
                  <a:lnTo>
                    <a:pt x="397" y="352"/>
                  </a:lnTo>
                  <a:lnTo>
                    <a:pt x="398" y="347"/>
                  </a:lnTo>
                  <a:lnTo>
                    <a:pt x="399" y="344"/>
                  </a:lnTo>
                  <a:lnTo>
                    <a:pt x="398" y="341"/>
                  </a:lnTo>
                  <a:lnTo>
                    <a:pt x="397" y="339"/>
                  </a:lnTo>
                  <a:lnTo>
                    <a:pt x="396" y="339"/>
                  </a:lnTo>
                  <a:lnTo>
                    <a:pt x="392" y="339"/>
                  </a:lnTo>
                  <a:lnTo>
                    <a:pt x="389" y="339"/>
                  </a:lnTo>
                  <a:lnTo>
                    <a:pt x="383" y="327"/>
                  </a:lnTo>
                  <a:lnTo>
                    <a:pt x="370" y="319"/>
                  </a:lnTo>
                  <a:lnTo>
                    <a:pt x="365" y="316"/>
                  </a:lnTo>
                  <a:lnTo>
                    <a:pt x="362" y="315"/>
                  </a:lnTo>
                  <a:lnTo>
                    <a:pt x="358" y="314"/>
                  </a:lnTo>
                  <a:lnTo>
                    <a:pt x="352" y="307"/>
                  </a:lnTo>
                  <a:lnTo>
                    <a:pt x="348" y="293"/>
                  </a:lnTo>
                  <a:lnTo>
                    <a:pt x="346" y="285"/>
                  </a:lnTo>
                  <a:lnTo>
                    <a:pt x="345" y="283"/>
                  </a:lnTo>
                  <a:lnTo>
                    <a:pt x="341" y="280"/>
                  </a:lnTo>
                  <a:lnTo>
                    <a:pt x="338" y="271"/>
                  </a:lnTo>
                  <a:lnTo>
                    <a:pt x="336" y="268"/>
                  </a:lnTo>
                  <a:lnTo>
                    <a:pt x="337" y="261"/>
                  </a:lnTo>
                  <a:lnTo>
                    <a:pt x="338" y="252"/>
                  </a:lnTo>
                  <a:lnTo>
                    <a:pt x="338" y="248"/>
                  </a:lnTo>
                  <a:lnTo>
                    <a:pt x="341" y="247"/>
                  </a:lnTo>
                  <a:lnTo>
                    <a:pt x="343" y="244"/>
                  </a:lnTo>
                  <a:lnTo>
                    <a:pt x="346" y="244"/>
                  </a:lnTo>
                  <a:lnTo>
                    <a:pt x="350" y="242"/>
                  </a:lnTo>
                  <a:lnTo>
                    <a:pt x="352" y="240"/>
                  </a:lnTo>
                  <a:lnTo>
                    <a:pt x="355" y="238"/>
                  </a:lnTo>
                  <a:lnTo>
                    <a:pt x="356" y="235"/>
                  </a:lnTo>
                  <a:lnTo>
                    <a:pt x="357" y="232"/>
                  </a:lnTo>
                  <a:lnTo>
                    <a:pt x="357" y="224"/>
                  </a:lnTo>
                  <a:lnTo>
                    <a:pt x="357" y="223"/>
                  </a:lnTo>
                  <a:lnTo>
                    <a:pt x="358" y="222"/>
                  </a:lnTo>
                  <a:lnTo>
                    <a:pt x="361" y="219"/>
                  </a:lnTo>
                  <a:lnTo>
                    <a:pt x="361" y="218"/>
                  </a:lnTo>
                  <a:lnTo>
                    <a:pt x="362" y="215"/>
                  </a:lnTo>
                  <a:lnTo>
                    <a:pt x="362" y="213"/>
                  </a:lnTo>
                  <a:lnTo>
                    <a:pt x="361" y="212"/>
                  </a:lnTo>
                  <a:lnTo>
                    <a:pt x="357" y="209"/>
                  </a:lnTo>
                  <a:lnTo>
                    <a:pt x="357" y="209"/>
                  </a:lnTo>
                  <a:lnTo>
                    <a:pt x="357" y="207"/>
                  </a:lnTo>
                  <a:lnTo>
                    <a:pt x="355" y="204"/>
                  </a:lnTo>
                  <a:lnTo>
                    <a:pt x="350" y="199"/>
                  </a:lnTo>
                  <a:lnTo>
                    <a:pt x="350" y="198"/>
                  </a:lnTo>
                  <a:lnTo>
                    <a:pt x="347" y="196"/>
                  </a:lnTo>
                  <a:lnTo>
                    <a:pt x="342" y="187"/>
                  </a:lnTo>
                  <a:lnTo>
                    <a:pt x="341" y="181"/>
                  </a:lnTo>
                  <a:lnTo>
                    <a:pt x="346" y="177"/>
                  </a:lnTo>
                  <a:lnTo>
                    <a:pt x="348" y="173"/>
                  </a:lnTo>
                  <a:lnTo>
                    <a:pt x="350" y="171"/>
                  </a:lnTo>
                  <a:lnTo>
                    <a:pt x="352" y="169"/>
                  </a:lnTo>
                  <a:lnTo>
                    <a:pt x="360" y="172"/>
                  </a:lnTo>
                  <a:lnTo>
                    <a:pt x="361" y="172"/>
                  </a:lnTo>
                  <a:lnTo>
                    <a:pt x="363" y="171"/>
                  </a:lnTo>
                  <a:lnTo>
                    <a:pt x="363" y="167"/>
                  </a:lnTo>
                  <a:lnTo>
                    <a:pt x="362" y="165"/>
                  </a:lnTo>
                  <a:lnTo>
                    <a:pt x="360" y="163"/>
                  </a:lnTo>
                  <a:lnTo>
                    <a:pt x="358" y="162"/>
                  </a:lnTo>
                  <a:lnTo>
                    <a:pt x="352" y="162"/>
                  </a:lnTo>
                  <a:lnTo>
                    <a:pt x="347" y="160"/>
                  </a:lnTo>
                  <a:lnTo>
                    <a:pt x="343" y="158"/>
                  </a:lnTo>
                  <a:lnTo>
                    <a:pt x="343" y="156"/>
                  </a:lnTo>
                  <a:lnTo>
                    <a:pt x="342" y="155"/>
                  </a:lnTo>
                  <a:lnTo>
                    <a:pt x="337" y="153"/>
                  </a:lnTo>
                  <a:lnTo>
                    <a:pt x="334" y="153"/>
                  </a:lnTo>
                  <a:lnTo>
                    <a:pt x="330" y="153"/>
                  </a:lnTo>
                  <a:lnTo>
                    <a:pt x="325" y="158"/>
                  </a:lnTo>
                  <a:lnTo>
                    <a:pt x="322" y="161"/>
                  </a:lnTo>
                  <a:lnTo>
                    <a:pt x="315" y="174"/>
                  </a:lnTo>
                  <a:lnTo>
                    <a:pt x="310" y="178"/>
                  </a:lnTo>
                  <a:lnTo>
                    <a:pt x="306" y="178"/>
                  </a:lnTo>
                  <a:lnTo>
                    <a:pt x="299" y="171"/>
                  </a:lnTo>
                  <a:lnTo>
                    <a:pt x="292" y="168"/>
                  </a:lnTo>
                  <a:lnTo>
                    <a:pt x="285" y="165"/>
                  </a:lnTo>
                  <a:lnTo>
                    <a:pt x="280" y="165"/>
                  </a:lnTo>
                  <a:lnTo>
                    <a:pt x="266" y="166"/>
                  </a:lnTo>
                  <a:lnTo>
                    <a:pt x="263" y="166"/>
                  </a:lnTo>
                  <a:lnTo>
                    <a:pt x="259" y="165"/>
                  </a:lnTo>
                  <a:lnTo>
                    <a:pt x="255" y="162"/>
                  </a:lnTo>
                  <a:lnTo>
                    <a:pt x="254" y="158"/>
                  </a:lnTo>
                  <a:lnTo>
                    <a:pt x="251" y="157"/>
                  </a:lnTo>
                  <a:lnTo>
                    <a:pt x="246" y="155"/>
                  </a:lnTo>
                  <a:lnTo>
                    <a:pt x="235" y="153"/>
                  </a:lnTo>
                  <a:lnTo>
                    <a:pt x="234" y="153"/>
                  </a:lnTo>
                  <a:lnTo>
                    <a:pt x="233" y="150"/>
                  </a:lnTo>
                  <a:lnTo>
                    <a:pt x="233" y="146"/>
                  </a:lnTo>
                  <a:lnTo>
                    <a:pt x="243" y="140"/>
                  </a:lnTo>
                  <a:lnTo>
                    <a:pt x="243" y="138"/>
                  </a:lnTo>
                  <a:lnTo>
                    <a:pt x="241" y="137"/>
                  </a:lnTo>
                  <a:lnTo>
                    <a:pt x="235" y="136"/>
                  </a:lnTo>
                  <a:lnTo>
                    <a:pt x="232" y="133"/>
                  </a:lnTo>
                  <a:lnTo>
                    <a:pt x="228" y="132"/>
                  </a:lnTo>
                  <a:lnTo>
                    <a:pt x="227" y="130"/>
                  </a:lnTo>
                  <a:lnTo>
                    <a:pt x="225" y="130"/>
                  </a:lnTo>
                  <a:lnTo>
                    <a:pt x="225" y="128"/>
                  </a:lnTo>
                  <a:lnTo>
                    <a:pt x="227" y="126"/>
                  </a:lnTo>
                  <a:lnTo>
                    <a:pt x="229" y="125"/>
                  </a:lnTo>
                  <a:lnTo>
                    <a:pt x="233" y="116"/>
                  </a:lnTo>
                  <a:lnTo>
                    <a:pt x="235" y="111"/>
                  </a:lnTo>
                  <a:lnTo>
                    <a:pt x="238" y="111"/>
                  </a:lnTo>
                  <a:lnTo>
                    <a:pt x="238" y="109"/>
                  </a:lnTo>
                  <a:lnTo>
                    <a:pt x="238" y="106"/>
                  </a:lnTo>
                  <a:lnTo>
                    <a:pt x="238" y="104"/>
                  </a:lnTo>
                  <a:lnTo>
                    <a:pt x="237" y="102"/>
                  </a:lnTo>
                  <a:lnTo>
                    <a:pt x="230" y="101"/>
                  </a:lnTo>
                  <a:lnTo>
                    <a:pt x="224" y="102"/>
                  </a:lnTo>
                  <a:lnTo>
                    <a:pt x="219" y="101"/>
                  </a:lnTo>
                  <a:lnTo>
                    <a:pt x="217" y="100"/>
                  </a:lnTo>
                  <a:lnTo>
                    <a:pt x="215" y="99"/>
                  </a:lnTo>
                  <a:lnTo>
                    <a:pt x="213" y="96"/>
                  </a:lnTo>
                  <a:lnTo>
                    <a:pt x="209" y="95"/>
                  </a:lnTo>
                  <a:lnTo>
                    <a:pt x="205" y="94"/>
                  </a:lnTo>
                  <a:lnTo>
                    <a:pt x="198" y="96"/>
                  </a:lnTo>
                  <a:lnTo>
                    <a:pt x="195" y="95"/>
                  </a:lnTo>
                  <a:lnTo>
                    <a:pt x="193" y="95"/>
                  </a:lnTo>
                  <a:lnTo>
                    <a:pt x="192" y="94"/>
                  </a:lnTo>
                  <a:lnTo>
                    <a:pt x="187" y="87"/>
                  </a:lnTo>
                  <a:lnTo>
                    <a:pt x="183" y="85"/>
                  </a:lnTo>
                  <a:lnTo>
                    <a:pt x="182" y="81"/>
                  </a:lnTo>
                  <a:lnTo>
                    <a:pt x="182" y="80"/>
                  </a:lnTo>
                  <a:lnTo>
                    <a:pt x="182" y="79"/>
                  </a:lnTo>
                  <a:lnTo>
                    <a:pt x="181" y="76"/>
                  </a:lnTo>
                  <a:lnTo>
                    <a:pt x="179" y="76"/>
                  </a:lnTo>
                  <a:lnTo>
                    <a:pt x="176" y="75"/>
                  </a:lnTo>
                  <a:lnTo>
                    <a:pt x="174" y="73"/>
                  </a:lnTo>
                  <a:lnTo>
                    <a:pt x="176" y="69"/>
                  </a:lnTo>
                  <a:lnTo>
                    <a:pt x="176" y="68"/>
                  </a:lnTo>
                  <a:lnTo>
                    <a:pt x="176" y="65"/>
                  </a:lnTo>
                  <a:lnTo>
                    <a:pt x="174" y="63"/>
                  </a:lnTo>
                  <a:lnTo>
                    <a:pt x="173" y="61"/>
                  </a:lnTo>
                  <a:lnTo>
                    <a:pt x="171" y="61"/>
                  </a:lnTo>
                  <a:lnTo>
                    <a:pt x="169" y="60"/>
                  </a:lnTo>
                  <a:lnTo>
                    <a:pt x="171" y="59"/>
                  </a:lnTo>
                  <a:lnTo>
                    <a:pt x="173" y="55"/>
                  </a:lnTo>
                  <a:lnTo>
                    <a:pt x="173" y="53"/>
                  </a:lnTo>
                  <a:lnTo>
                    <a:pt x="169" y="44"/>
                  </a:lnTo>
                  <a:lnTo>
                    <a:pt x="171" y="40"/>
                  </a:lnTo>
                  <a:lnTo>
                    <a:pt x="169" y="38"/>
                  </a:lnTo>
                  <a:lnTo>
                    <a:pt x="168" y="38"/>
                  </a:lnTo>
                  <a:lnTo>
                    <a:pt x="161" y="39"/>
                  </a:lnTo>
                  <a:lnTo>
                    <a:pt x="158" y="38"/>
                  </a:lnTo>
                  <a:lnTo>
                    <a:pt x="157" y="36"/>
                  </a:lnTo>
                  <a:lnTo>
                    <a:pt x="152" y="29"/>
                  </a:lnTo>
                  <a:lnTo>
                    <a:pt x="149" y="28"/>
                  </a:lnTo>
                  <a:lnTo>
                    <a:pt x="147" y="27"/>
                  </a:lnTo>
                  <a:lnTo>
                    <a:pt x="146" y="28"/>
                  </a:lnTo>
                  <a:lnTo>
                    <a:pt x="143" y="27"/>
                  </a:lnTo>
                  <a:lnTo>
                    <a:pt x="142" y="24"/>
                  </a:lnTo>
                  <a:lnTo>
                    <a:pt x="140" y="22"/>
                  </a:lnTo>
                  <a:lnTo>
                    <a:pt x="137" y="19"/>
                  </a:lnTo>
                  <a:lnTo>
                    <a:pt x="127" y="10"/>
                  </a:lnTo>
                  <a:lnTo>
                    <a:pt x="123" y="8"/>
                  </a:lnTo>
                  <a:lnTo>
                    <a:pt x="122" y="7"/>
                  </a:lnTo>
                  <a:lnTo>
                    <a:pt x="116" y="0"/>
                  </a:lnTo>
                  <a:lnTo>
                    <a:pt x="92" y="0"/>
                  </a:lnTo>
                  <a:lnTo>
                    <a:pt x="90" y="2"/>
                  </a:lnTo>
                  <a:lnTo>
                    <a:pt x="87" y="4"/>
                  </a:lnTo>
                  <a:lnTo>
                    <a:pt x="86" y="5"/>
                  </a:lnTo>
                  <a:lnTo>
                    <a:pt x="81" y="2"/>
                  </a:lnTo>
                  <a:lnTo>
                    <a:pt x="79" y="3"/>
                  </a:lnTo>
                  <a:lnTo>
                    <a:pt x="76" y="4"/>
                  </a:lnTo>
                  <a:lnTo>
                    <a:pt x="75" y="4"/>
                  </a:lnTo>
                  <a:lnTo>
                    <a:pt x="67" y="4"/>
                  </a:lnTo>
                  <a:lnTo>
                    <a:pt x="66" y="5"/>
                  </a:lnTo>
                  <a:lnTo>
                    <a:pt x="64" y="7"/>
                  </a:lnTo>
                  <a:lnTo>
                    <a:pt x="62" y="7"/>
                  </a:lnTo>
                  <a:lnTo>
                    <a:pt x="60" y="10"/>
                  </a:lnTo>
                  <a:lnTo>
                    <a:pt x="60" y="13"/>
                  </a:lnTo>
                  <a:lnTo>
                    <a:pt x="60" y="14"/>
                  </a:lnTo>
                  <a:lnTo>
                    <a:pt x="56" y="18"/>
                  </a:lnTo>
                  <a:lnTo>
                    <a:pt x="50" y="22"/>
                  </a:lnTo>
                  <a:lnTo>
                    <a:pt x="45" y="23"/>
                  </a:lnTo>
                  <a:lnTo>
                    <a:pt x="40" y="23"/>
                  </a:lnTo>
                  <a:lnTo>
                    <a:pt x="39" y="24"/>
                  </a:lnTo>
                  <a:lnTo>
                    <a:pt x="36" y="27"/>
                  </a:lnTo>
                  <a:lnTo>
                    <a:pt x="35" y="28"/>
                  </a:lnTo>
                  <a:lnTo>
                    <a:pt x="33" y="28"/>
                  </a:lnTo>
                  <a:lnTo>
                    <a:pt x="31" y="29"/>
                  </a:lnTo>
                  <a:lnTo>
                    <a:pt x="25" y="29"/>
                  </a:lnTo>
                  <a:lnTo>
                    <a:pt x="23" y="29"/>
                  </a:lnTo>
                  <a:lnTo>
                    <a:pt x="19" y="29"/>
                  </a:lnTo>
                  <a:lnTo>
                    <a:pt x="18" y="30"/>
                  </a:lnTo>
                  <a:lnTo>
                    <a:pt x="10" y="36"/>
                  </a:lnTo>
                  <a:lnTo>
                    <a:pt x="8" y="36"/>
                  </a:lnTo>
                  <a:lnTo>
                    <a:pt x="4" y="38"/>
                  </a:lnTo>
                  <a:lnTo>
                    <a:pt x="3" y="40"/>
                  </a:lnTo>
                  <a:lnTo>
                    <a:pt x="0" y="43"/>
                  </a:lnTo>
                  <a:lnTo>
                    <a:pt x="0" y="43"/>
                  </a:lnTo>
                  <a:lnTo>
                    <a:pt x="2" y="45"/>
                  </a:lnTo>
                  <a:lnTo>
                    <a:pt x="6" y="50"/>
                  </a:lnTo>
                  <a:lnTo>
                    <a:pt x="10" y="54"/>
                  </a:lnTo>
                  <a:lnTo>
                    <a:pt x="13" y="56"/>
                  </a:lnTo>
                  <a:lnTo>
                    <a:pt x="15" y="59"/>
                  </a:lnTo>
                  <a:lnTo>
                    <a:pt x="16" y="71"/>
                  </a:lnTo>
                  <a:lnTo>
                    <a:pt x="15" y="76"/>
                  </a:lnTo>
                  <a:lnTo>
                    <a:pt x="15" y="79"/>
                  </a:lnTo>
                  <a:lnTo>
                    <a:pt x="16" y="84"/>
                  </a:lnTo>
                  <a:lnTo>
                    <a:pt x="18" y="84"/>
                  </a:lnTo>
                  <a:lnTo>
                    <a:pt x="18" y="85"/>
                  </a:lnTo>
                  <a:lnTo>
                    <a:pt x="21" y="82"/>
                  </a:lnTo>
                  <a:lnTo>
                    <a:pt x="28" y="82"/>
                  </a:lnTo>
                  <a:lnTo>
                    <a:pt x="29" y="84"/>
                  </a:lnTo>
                  <a:lnTo>
                    <a:pt x="29" y="85"/>
                  </a:lnTo>
                  <a:lnTo>
                    <a:pt x="28" y="86"/>
                  </a:lnTo>
                  <a:lnTo>
                    <a:pt x="23" y="90"/>
                  </a:lnTo>
                  <a:lnTo>
                    <a:pt x="23" y="92"/>
                  </a:lnTo>
                  <a:lnTo>
                    <a:pt x="23" y="96"/>
                  </a:lnTo>
                  <a:lnTo>
                    <a:pt x="23" y="100"/>
                  </a:lnTo>
                  <a:lnTo>
                    <a:pt x="24" y="104"/>
                  </a:lnTo>
                  <a:lnTo>
                    <a:pt x="28" y="107"/>
                  </a:lnTo>
                  <a:lnTo>
                    <a:pt x="30" y="109"/>
                  </a:lnTo>
                  <a:lnTo>
                    <a:pt x="31" y="109"/>
                  </a:lnTo>
                  <a:lnTo>
                    <a:pt x="36" y="112"/>
                  </a:lnTo>
                  <a:lnTo>
                    <a:pt x="40" y="114"/>
                  </a:lnTo>
                  <a:lnTo>
                    <a:pt x="45" y="115"/>
                  </a:lnTo>
                  <a:lnTo>
                    <a:pt x="50" y="115"/>
                  </a:lnTo>
                  <a:lnTo>
                    <a:pt x="54" y="117"/>
                  </a:lnTo>
                  <a:lnTo>
                    <a:pt x="56" y="117"/>
                  </a:lnTo>
                  <a:lnTo>
                    <a:pt x="57" y="119"/>
                  </a:lnTo>
                  <a:lnTo>
                    <a:pt x="60" y="120"/>
                  </a:lnTo>
                  <a:lnTo>
                    <a:pt x="60" y="121"/>
                  </a:lnTo>
                  <a:lnTo>
                    <a:pt x="59" y="124"/>
                  </a:lnTo>
                  <a:lnTo>
                    <a:pt x="57" y="124"/>
                  </a:lnTo>
                  <a:lnTo>
                    <a:pt x="50" y="122"/>
                  </a:lnTo>
                  <a:lnTo>
                    <a:pt x="48" y="122"/>
                  </a:lnTo>
                  <a:lnTo>
                    <a:pt x="46" y="124"/>
                  </a:lnTo>
                  <a:lnTo>
                    <a:pt x="41" y="122"/>
                  </a:lnTo>
                  <a:lnTo>
                    <a:pt x="39" y="122"/>
                  </a:lnTo>
                  <a:lnTo>
                    <a:pt x="39" y="122"/>
                  </a:lnTo>
                  <a:lnTo>
                    <a:pt x="38" y="126"/>
                  </a:lnTo>
                  <a:lnTo>
                    <a:pt x="36" y="127"/>
                  </a:lnTo>
                  <a:lnTo>
                    <a:pt x="35" y="128"/>
                  </a:lnTo>
                  <a:lnTo>
                    <a:pt x="30" y="130"/>
                  </a:lnTo>
                  <a:lnTo>
                    <a:pt x="29" y="131"/>
                  </a:lnTo>
                  <a:lnTo>
                    <a:pt x="29" y="133"/>
                  </a:lnTo>
                  <a:lnTo>
                    <a:pt x="31" y="138"/>
                  </a:lnTo>
                  <a:lnTo>
                    <a:pt x="33" y="140"/>
                  </a:lnTo>
                  <a:lnTo>
                    <a:pt x="31" y="141"/>
                  </a:lnTo>
                  <a:lnTo>
                    <a:pt x="29" y="145"/>
                  </a:lnTo>
                  <a:lnTo>
                    <a:pt x="30" y="148"/>
                  </a:lnTo>
                  <a:lnTo>
                    <a:pt x="39" y="152"/>
                  </a:lnTo>
                  <a:lnTo>
                    <a:pt x="39" y="152"/>
                  </a:lnTo>
                  <a:lnTo>
                    <a:pt x="36" y="155"/>
                  </a:lnTo>
                  <a:lnTo>
                    <a:pt x="34" y="155"/>
                  </a:lnTo>
                  <a:lnTo>
                    <a:pt x="30" y="156"/>
                  </a:lnTo>
                  <a:lnTo>
                    <a:pt x="29" y="161"/>
                  </a:lnTo>
                  <a:lnTo>
                    <a:pt x="20" y="163"/>
                  </a:lnTo>
                  <a:lnTo>
                    <a:pt x="18" y="165"/>
                  </a:lnTo>
                  <a:lnTo>
                    <a:pt x="18" y="186"/>
                  </a:lnTo>
                  <a:lnTo>
                    <a:pt x="9" y="191"/>
                  </a:lnTo>
                  <a:lnTo>
                    <a:pt x="3" y="204"/>
                  </a:lnTo>
                  <a:lnTo>
                    <a:pt x="8" y="214"/>
                  </a:lnTo>
                  <a:lnTo>
                    <a:pt x="20" y="218"/>
                  </a:lnTo>
                  <a:lnTo>
                    <a:pt x="30" y="222"/>
                  </a:lnTo>
                  <a:lnTo>
                    <a:pt x="52" y="214"/>
                  </a:lnTo>
                  <a:lnTo>
                    <a:pt x="64" y="233"/>
                  </a:lnTo>
                  <a:lnTo>
                    <a:pt x="74" y="242"/>
                  </a:lnTo>
                  <a:lnTo>
                    <a:pt x="71" y="252"/>
                  </a:lnTo>
                  <a:lnTo>
                    <a:pt x="67" y="269"/>
                  </a:lnTo>
                  <a:lnTo>
                    <a:pt x="66" y="271"/>
                  </a:lnTo>
                  <a:lnTo>
                    <a:pt x="51" y="285"/>
                  </a:lnTo>
                  <a:lnTo>
                    <a:pt x="50" y="303"/>
                  </a:lnTo>
                  <a:lnTo>
                    <a:pt x="52" y="312"/>
                  </a:lnTo>
                  <a:lnTo>
                    <a:pt x="59" y="330"/>
                  </a:lnTo>
                  <a:lnTo>
                    <a:pt x="64" y="347"/>
                  </a:lnTo>
                  <a:lnTo>
                    <a:pt x="67" y="355"/>
                  </a:lnTo>
                  <a:lnTo>
                    <a:pt x="50" y="368"/>
                  </a:lnTo>
                  <a:lnTo>
                    <a:pt x="49" y="37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48" name="Freeform 1846">
              <a:extLst>
                <a:ext uri="{FF2B5EF4-FFF2-40B4-BE49-F238E27FC236}">
                  <a16:creationId xmlns:a16="http://schemas.microsoft.com/office/drawing/2014/main" id="{4C55F442-CEAA-8CE9-AC92-44271A53499C}"/>
                </a:ext>
              </a:extLst>
            </p:cNvPr>
            <p:cNvSpPr>
              <a:spLocks/>
            </p:cNvSpPr>
            <p:nvPr/>
          </p:nvSpPr>
          <p:spPr bwMode="auto">
            <a:xfrm>
              <a:off x="4946019" y="4145344"/>
              <a:ext cx="447784" cy="495361"/>
            </a:xfrm>
            <a:custGeom>
              <a:avLst/>
              <a:gdLst/>
              <a:ahLst/>
              <a:cxnLst>
                <a:cxn ang="0">
                  <a:pos x="200" y="325"/>
                </a:cxn>
                <a:cxn ang="0">
                  <a:pos x="226" y="308"/>
                </a:cxn>
                <a:cxn ang="0">
                  <a:pos x="246" y="260"/>
                </a:cxn>
                <a:cxn ang="0">
                  <a:pos x="240" y="211"/>
                </a:cxn>
                <a:cxn ang="0">
                  <a:pos x="264" y="194"/>
                </a:cxn>
                <a:cxn ang="0">
                  <a:pos x="292" y="202"/>
                </a:cxn>
                <a:cxn ang="0">
                  <a:pos x="320" y="196"/>
                </a:cxn>
                <a:cxn ang="0">
                  <a:pos x="302" y="170"/>
                </a:cxn>
                <a:cxn ang="0">
                  <a:pos x="275" y="165"/>
                </a:cxn>
                <a:cxn ang="0">
                  <a:pos x="269" y="127"/>
                </a:cxn>
                <a:cxn ang="0">
                  <a:pos x="230" y="98"/>
                </a:cxn>
                <a:cxn ang="0">
                  <a:pos x="219" y="43"/>
                </a:cxn>
                <a:cxn ang="0">
                  <a:pos x="179" y="27"/>
                </a:cxn>
                <a:cxn ang="0">
                  <a:pos x="148" y="30"/>
                </a:cxn>
                <a:cxn ang="0">
                  <a:pos x="115" y="6"/>
                </a:cxn>
                <a:cxn ang="0">
                  <a:pos x="44" y="3"/>
                </a:cxn>
                <a:cxn ang="0">
                  <a:pos x="0" y="18"/>
                </a:cxn>
                <a:cxn ang="0">
                  <a:pos x="0" y="41"/>
                </a:cxn>
                <a:cxn ang="0">
                  <a:pos x="13" y="43"/>
                </a:cxn>
                <a:cxn ang="0">
                  <a:pos x="15" y="47"/>
                </a:cxn>
                <a:cxn ang="0">
                  <a:pos x="24" y="53"/>
                </a:cxn>
                <a:cxn ang="0">
                  <a:pos x="31" y="62"/>
                </a:cxn>
                <a:cxn ang="0">
                  <a:pos x="36" y="66"/>
                </a:cxn>
                <a:cxn ang="0">
                  <a:pos x="42" y="78"/>
                </a:cxn>
                <a:cxn ang="0">
                  <a:pos x="54" y="102"/>
                </a:cxn>
                <a:cxn ang="0">
                  <a:pos x="65" y="109"/>
                </a:cxn>
                <a:cxn ang="0">
                  <a:pos x="70" y="115"/>
                </a:cxn>
                <a:cxn ang="0">
                  <a:pos x="74" y="119"/>
                </a:cxn>
                <a:cxn ang="0">
                  <a:pos x="81" y="122"/>
                </a:cxn>
                <a:cxn ang="0">
                  <a:pos x="86" y="135"/>
                </a:cxn>
                <a:cxn ang="0">
                  <a:pos x="90" y="141"/>
                </a:cxn>
                <a:cxn ang="0">
                  <a:pos x="110" y="155"/>
                </a:cxn>
                <a:cxn ang="0">
                  <a:pos x="116" y="163"/>
                </a:cxn>
                <a:cxn ang="0">
                  <a:pos x="136" y="173"/>
                </a:cxn>
                <a:cxn ang="0">
                  <a:pos x="142" y="186"/>
                </a:cxn>
                <a:cxn ang="0">
                  <a:pos x="158" y="214"/>
                </a:cxn>
                <a:cxn ang="0">
                  <a:pos x="163" y="228"/>
                </a:cxn>
                <a:cxn ang="0">
                  <a:pos x="162" y="256"/>
                </a:cxn>
                <a:cxn ang="0">
                  <a:pos x="157" y="267"/>
                </a:cxn>
                <a:cxn ang="0">
                  <a:pos x="169" y="317"/>
                </a:cxn>
                <a:cxn ang="0">
                  <a:pos x="178" y="334"/>
                </a:cxn>
                <a:cxn ang="0">
                  <a:pos x="174" y="339"/>
                </a:cxn>
                <a:cxn ang="0">
                  <a:pos x="182" y="353"/>
                </a:cxn>
              </a:cxnLst>
              <a:rect l="0" t="0" r="r" b="b"/>
              <a:pathLst>
                <a:path w="320" h="354">
                  <a:moveTo>
                    <a:pt x="183" y="354"/>
                  </a:moveTo>
                  <a:lnTo>
                    <a:pt x="205" y="335"/>
                  </a:lnTo>
                  <a:lnTo>
                    <a:pt x="200" y="325"/>
                  </a:lnTo>
                  <a:lnTo>
                    <a:pt x="202" y="313"/>
                  </a:lnTo>
                  <a:lnTo>
                    <a:pt x="213" y="309"/>
                  </a:lnTo>
                  <a:lnTo>
                    <a:pt x="226" y="308"/>
                  </a:lnTo>
                  <a:lnTo>
                    <a:pt x="233" y="292"/>
                  </a:lnTo>
                  <a:lnTo>
                    <a:pt x="239" y="279"/>
                  </a:lnTo>
                  <a:lnTo>
                    <a:pt x="246" y="260"/>
                  </a:lnTo>
                  <a:lnTo>
                    <a:pt x="249" y="242"/>
                  </a:lnTo>
                  <a:lnTo>
                    <a:pt x="236" y="227"/>
                  </a:lnTo>
                  <a:lnTo>
                    <a:pt x="240" y="211"/>
                  </a:lnTo>
                  <a:lnTo>
                    <a:pt x="260" y="220"/>
                  </a:lnTo>
                  <a:lnTo>
                    <a:pt x="264" y="195"/>
                  </a:lnTo>
                  <a:lnTo>
                    <a:pt x="264" y="194"/>
                  </a:lnTo>
                  <a:lnTo>
                    <a:pt x="276" y="197"/>
                  </a:lnTo>
                  <a:lnTo>
                    <a:pt x="287" y="197"/>
                  </a:lnTo>
                  <a:lnTo>
                    <a:pt x="292" y="202"/>
                  </a:lnTo>
                  <a:lnTo>
                    <a:pt x="300" y="200"/>
                  </a:lnTo>
                  <a:lnTo>
                    <a:pt x="315" y="205"/>
                  </a:lnTo>
                  <a:lnTo>
                    <a:pt x="320" y="196"/>
                  </a:lnTo>
                  <a:lnTo>
                    <a:pt x="319" y="191"/>
                  </a:lnTo>
                  <a:lnTo>
                    <a:pt x="314" y="178"/>
                  </a:lnTo>
                  <a:lnTo>
                    <a:pt x="302" y="170"/>
                  </a:lnTo>
                  <a:lnTo>
                    <a:pt x="290" y="165"/>
                  </a:lnTo>
                  <a:lnTo>
                    <a:pt x="280" y="165"/>
                  </a:lnTo>
                  <a:lnTo>
                    <a:pt x="275" y="165"/>
                  </a:lnTo>
                  <a:lnTo>
                    <a:pt x="275" y="150"/>
                  </a:lnTo>
                  <a:lnTo>
                    <a:pt x="274" y="138"/>
                  </a:lnTo>
                  <a:lnTo>
                    <a:pt x="269" y="127"/>
                  </a:lnTo>
                  <a:lnTo>
                    <a:pt x="260" y="115"/>
                  </a:lnTo>
                  <a:lnTo>
                    <a:pt x="246" y="105"/>
                  </a:lnTo>
                  <a:lnTo>
                    <a:pt x="230" y="98"/>
                  </a:lnTo>
                  <a:lnTo>
                    <a:pt x="228" y="82"/>
                  </a:lnTo>
                  <a:lnTo>
                    <a:pt x="224" y="71"/>
                  </a:lnTo>
                  <a:lnTo>
                    <a:pt x="219" y="43"/>
                  </a:lnTo>
                  <a:lnTo>
                    <a:pt x="209" y="32"/>
                  </a:lnTo>
                  <a:lnTo>
                    <a:pt x="194" y="30"/>
                  </a:lnTo>
                  <a:lnTo>
                    <a:pt x="179" y="27"/>
                  </a:lnTo>
                  <a:lnTo>
                    <a:pt x="168" y="28"/>
                  </a:lnTo>
                  <a:lnTo>
                    <a:pt x="156" y="36"/>
                  </a:lnTo>
                  <a:lnTo>
                    <a:pt x="148" y="30"/>
                  </a:lnTo>
                  <a:lnTo>
                    <a:pt x="143" y="25"/>
                  </a:lnTo>
                  <a:lnTo>
                    <a:pt x="127" y="17"/>
                  </a:lnTo>
                  <a:lnTo>
                    <a:pt x="115" y="6"/>
                  </a:lnTo>
                  <a:lnTo>
                    <a:pt x="97" y="1"/>
                  </a:lnTo>
                  <a:lnTo>
                    <a:pt x="74" y="0"/>
                  </a:lnTo>
                  <a:lnTo>
                    <a:pt x="44" y="3"/>
                  </a:lnTo>
                  <a:lnTo>
                    <a:pt x="18" y="8"/>
                  </a:lnTo>
                  <a:lnTo>
                    <a:pt x="8" y="11"/>
                  </a:lnTo>
                  <a:lnTo>
                    <a:pt x="0" y="18"/>
                  </a:lnTo>
                  <a:lnTo>
                    <a:pt x="0" y="28"/>
                  </a:lnTo>
                  <a:lnTo>
                    <a:pt x="0" y="36"/>
                  </a:lnTo>
                  <a:lnTo>
                    <a:pt x="0" y="41"/>
                  </a:lnTo>
                  <a:lnTo>
                    <a:pt x="1" y="42"/>
                  </a:lnTo>
                  <a:lnTo>
                    <a:pt x="8" y="43"/>
                  </a:lnTo>
                  <a:lnTo>
                    <a:pt x="13" y="43"/>
                  </a:lnTo>
                  <a:lnTo>
                    <a:pt x="15" y="45"/>
                  </a:lnTo>
                  <a:lnTo>
                    <a:pt x="15" y="46"/>
                  </a:lnTo>
                  <a:lnTo>
                    <a:pt x="15" y="47"/>
                  </a:lnTo>
                  <a:lnTo>
                    <a:pt x="18" y="49"/>
                  </a:lnTo>
                  <a:lnTo>
                    <a:pt x="19" y="52"/>
                  </a:lnTo>
                  <a:lnTo>
                    <a:pt x="24" y="53"/>
                  </a:lnTo>
                  <a:lnTo>
                    <a:pt x="25" y="54"/>
                  </a:lnTo>
                  <a:lnTo>
                    <a:pt x="28" y="56"/>
                  </a:lnTo>
                  <a:lnTo>
                    <a:pt x="31" y="62"/>
                  </a:lnTo>
                  <a:lnTo>
                    <a:pt x="34" y="63"/>
                  </a:lnTo>
                  <a:lnTo>
                    <a:pt x="35" y="64"/>
                  </a:lnTo>
                  <a:lnTo>
                    <a:pt x="36" y="66"/>
                  </a:lnTo>
                  <a:lnTo>
                    <a:pt x="41" y="73"/>
                  </a:lnTo>
                  <a:lnTo>
                    <a:pt x="42" y="77"/>
                  </a:lnTo>
                  <a:lnTo>
                    <a:pt x="42" y="78"/>
                  </a:lnTo>
                  <a:lnTo>
                    <a:pt x="52" y="93"/>
                  </a:lnTo>
                  <a:lnTo>
                    <a:pt x="51" y="97"/>
                  </a:lnTo>
                  <a:lnTo>
                    <a:pt x="54" y="102"/>
                  </a:lnTo>
                  <a:lnTo>
                    <a:pt x="56" y="104"/>
                  </a:lnTo>
                  <a:lnTo>
                    <a:pt x="60" y="108"/>
                  </a:lnTo>
                  <a:lnTo>
                    <a:pt x="65" y="109"/>
                  </a:lnTo>
                  <a:lnTo>
                    <a:pt x="67" y="110"/>
                  </a:lnTo>
                  <a:lnTo>
                    <a:pt x="70" y="113"/>
                  </a:lnTo>
                  <a:lnTo>
                    <a:pt x="70" y="115"/>
                  </a:lnTo>
                  <a:lnTo>
                    <a:pt x="71" y="115"/>
                  </a:lnTo>
                  <a:lnTo>
                    <a:pt x="72" y="117"/>
                  </a:lnTo>
                  <a:lnTo>
                    <a:pt x="74" y="119"/>
                  </a:lnTo>
                  <a:lnTo>
                    <a:pt x="75" y="119"/>
                  </a:lnTo>
                  <a:lnTo>
                    <a:pt x="79" y="120"/>
                  </a:lnTo>
                  <a:lnTo>
                    <a:pt x="81" y="122"/>
                  </a:lnTo>
                  <a:lnTo>
                    <a:pt x="82" y="125"/>
                  </a:lnTo>
                  <a:lnTo>
                    <a:pt x="85" y="134"/>
                  </a:lnTo>
                  <a:lnTo>
                    <a:pt x="86" y="135"/>
                  </a:lnTo>
                  <a:lnTo>
                    <a:pt x="87" y="136"/>
                  </a:lnTo>
                  <a:lnTo>
                    <a:pt x="90" y="139"/>
                  </a:lnTo>
                  <a:lnTo>
                    <a:pt x="90" y="141"/>
                  </a:lnTo>
                  <a:lnTo>
                    <a:pt x="98" y="143"/>
                  </a:lnTo>
                  <a:lnTo>
                    <a:pt x="107" y="151"/>
                  </a:lnTo>
                  <a:lnTo>
                    <a:pt x="110" y="155"/>
                  </a:lnTo>
                  <a:lnTo>
                    <a:pt x="111" y="158"/>
                  </a:lnTo>
                  <a:lnTo>
                    <a:pt x="113" y="161"/>
                  </a:lnTo>
                  <a:lnTo>
                    <a:pt x="116" y="163"/>
                  </a:lnTo>
                  <a:lnTo>
                    <a:pt x="123" y="168"/>
                  </a:lnTo>
                  <a:lnTo>
                    <a:pt x="132" y="170"/>
                  </a:lnTo>
                  <a:lnTo>
                    <a:pt x="136" y="173"/>
                  </a:lnTo>
                  <a:lnTo>
                    <a:pt x="138" y="176"/>
                  </a:lnTo>
                  <a:lnTo>
                    <a:pt x="142" y="182"/>
                  </a:lnTo>
                  <a:lnTo>
                    <a:pt x="142" y="186"/>
                  </a:lnTo>
                  <a:lnTo>
                    <a:pt x="142" y="190"/>
                  </a:lnTo>
                  <a:lnTo>
                    <a:pt x="144" y="195"/>
                  </a:lnTo>
                  <a:lnTo>
                    <a:pt x="158" y="214"/>
                  </a:lnTo>
                  <a:lnTo>
                    <a:pt x="161" y="219"/>
                  </a:lnTo>
                  <a:lnTo>
                    <a:pt x="163" y="224"/>
                  </a:lnTo>
                  <a:lnTo>
                    <a:pt x="163" y="228"/>
                  </a:lnTo>
                  <a:lnTo>
                    <a:pt x="163" y="235"/>
                  </a:lnTo>
                  <a:lnTo>
                    <a:pt x="163" y="246"/>
                  </a:lnTo>
                  <a:lnTo>
                    <a:pt x="162" y="256"/>
                  </a:lnTo>
                  <a:lnTo>
                    <a:pt x="159" y="260"/>
                  </a:lnTo>
                  <a:lnTo>
                    <a:pt x="158" y="262"/>
                  </a:lnTo>
                  <a:lnTo>
                    <a:pt x="157" y="267"/>
                  </a:lnTo>
                  <a:lnTo>
                    <a:pt x="159" y="274"/>
                  </a:lnTo>
                  <a:lnTo>
                    <a:pt x="167" y="308"/>
                  </a:lnTo>
                  <a:lnTo>
                    <a:pt x="169" y="317"/>
                  </a:lnTo>
                  <a:lnTo>
                    <a:pt x="172" y="324"/>
                  </a:lnTo>
                  <a:lnTo>
                    <a:pt x="178" y="332"/>
                  </a:lnTo>
                  <a:lnTo>
                    <a:pt x="178" y="334"/>
                  </a:lnTo>
                  <a:lnTo>
                    <a:pt x="177" y="335"/>
                  </a:lnTo>
                  <a:lnTo>
                    <a:pt x="176" y="338"/>
                  </a:lnTo>
                  <a:lnTo>
                    <a:pt x="174" y="339"/>
                  </a:lnTo>
                  <a:lnTo>
                    <a:pt x="173" y="340"/>
                  </a:lnTo>
                  <a:lnTo>
                    <a:pt x="173" y="342"/>
                  </a:lnTo>
                  <a:lnTo>
                    <a:pt x="182" y="353"/>
                  </a:lnTo>
                  <a:lnTo>
                    <a:pt x="183" y="35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nvGrpSpPr>
            <p:cNvPr id="1149" name="Gruppe 2097">
              <a:extLst>
                <a:ext uri="{FF2B5EF4-FFF2-40B4-BE49-F238E27FC236}">
                  <a16:creationId xmlns:a16="http://schemas.microsoft.com/office/drawing/2014/main" id="{F84C69F2-F4CA-1B27-865E-1EDC66988E34}"/>
                </a:ext>
              </a:extLst>
            </p:cNvPr>
            <p:cNvGrpSpPr>
              <a:grpSpLocks/>
            </p:cNvGrpSpPr>
            <p:nvPr/>
          </p:nvGrpSpPr>
          <p:grpSpPr>
            <a:xfrm>
              <a:off x="2635733" y="326586"/>
              <a:ext cx="1746358" cy="2317282"/>
              <a:chOff x="4295775" y="0"/>
              <a:chExt cx="1981201" cy="2628900"/>
            </a:xfrm>
            <a:grpFill/>
          </p:grpSpPr>
          <p:sp>
            <p:nvSpPr>
              <p:cNvPr id="1260" name="Freeform 1848">
                <a:extLst>
                  <a:ext uri="{FF2B5EF4-FFF2-40B4-BE49-F238E27FC236}">
                    <a16:creationId xmlns:a16="http://schemas.microsoft.com/office/drawing/2014/main" id="{374911B8-B70A-D26B-D3D5-406927301272}"/>
                  </a:ext>
                </a:extLst>
              </p:cNvPr>
              <p:cNvSpPr>
                <a:spLocks/>
              </p:cNvSpPr>
              <p:nvPr/>
            </p:nvSpPr>
            <p:spPr bwMode="auto">
              <a:xfrm>
                <a:off x="5294313" y="617538"/>
                <a:ext cx="23813" cy="25400"/>
              </a:xfrm>
              <a:custGeom>
                <a:avLst/>
                <a:gdLst/>
                <a:ahLst/>
                <a:cxnLst>
                  <a:cxn ang="0">
                    <a:pos x="1" y="16"/>
                  </a:cxn>
                  <a:cxn ang="0">
                    <a:pos x="0" y="13"/>
                  </a:cxn>
                  <a:cxn ang="0">
                    <a:pos x="1" y="9"/>
                  </a:cxn>
                  <a:cxn ang="0">
                    <a:pos x="3" y="4"/>
                  </a:cxn>
                  <a:cxn ang="0">
                    <a:pos x="8" y="1"/>
                  </a:cxn>
                  <a:cxn ang="0">
                    <a:pos x="10" y="0"/>
                  </a:cxn>
                  <a:cxn ang="0">
                    <a:pos x="13" y="3"/>
                  </a:cxn>
                  <a:cxn ang="0">
                    <a:pos x="15" y="8"/>
                  </a:cxn>
                  <a:cxn ang="0">
                    <a:pos x="14" y="11"/>
                  </a:cxn>
                  <a:cxn ang="0">
                    <a:pos x="10" y="15"/>
                  </a:cxn>
                  <a:cxn ang="0">
                    <a:pos x="6" y="15"/>
                  </a:cxn>
                  <a:cxn ang="0">
                    <a:pos x="1" y="16"/>
                  </a:cxn>
                </a:cxnLst>
                <a:rect l="0" t="0" r="r" b="b"/>
                <a:pathLst>
                  <a:path w="15" h="16">
                    <a:moveTo>
                      <a:pt x="1" y="16"/>
                    </a:moveTo>
                    <a:lnTo>
                      <a:pt x="0" y="13"/>
                    </a:lnTo>
                    <a:lnTo>
                      <a:pt x="1" y="9"/>
                    </a:lnTo>
                    <a:lnTo>
                      <a:pt x="3" y="4"/>
                    </a:lnTo>
                    <a:lnTo>
                      <a:pt x="8" y="1"/>
                    </a:lnTo>
                    <a:lnTo>
                      <a:pt x="10" y="0"/>
                    </a:lnTo>
                    <a:lnTo>
                      <a:pt x="13" y="3"/>
                    </a:lnTo>
                    <a:lnTo>
                      <a:pt x="15" y="8"/>
                    </a:lnTo>
                    <a:lnTo>
                      <a:pt x="14" y="11"/>
                    </a:lnTo>
                    <a:lnTo>
                      <a:pt x="10" y="15"/>
                    </a:lnTo>
                    <a:lnTo>
                      <a:pt x="6" y="15"/>
                    </a:lnTo>
                    <a:lnTo>
                      <a:pt x="1"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1" name="Freeform 1849">
                <a:extLst>
                  <a:ext uri="{FF2B5EF4-FFF2-40B4-BE49-F238E27FC236}">
                    <a16:creationId xmlns:a16="http://schemas.microsoft.com/office/drawing/2014/main" id="{C260EBB0-2F68-297B-BE03-D02576687DBE}"/>
                  </a:ext>
                </a:extLst>
              </p:cNvPr>
              <p:cNvSpPr>
                <a:spLocks/>
              </p:cNvSpPr>
              <p:nvPr/>
            </p:nvSpPr>
            <p:spPr bwMode="auto">
              <a:xfrm>
                <a:off x="5294313" y="617538"/>
                <a:ext cx="23813" cy="25400"/>
              </a:xfrm>
              <a:custGeom>
                <a:avLst/>
                <a:gdLst/>
                <a:ahLst/>
                <a:cxnLst>
                  <a:cxn ang="0">
                    <a:pos x="1" y="16"/>
                  </a:cxn>
                  <a:cxn ang="0">
                    <a:pos x="0" y="13"/>
                  </a:cxn>
                  <a:cxn ang="0">
                    <a:pos x="1" y="9"/>
                  </a:cxn>
                  <a:cxn ang="0">
                    <a:pos x="3" y="4"/>
                  </a:cxn>
                  <a:cxn ang="0">
                    <a:pos x="8" y="1"/>
                  </a:cxn>
                  <a:cxn ang="0">
                    <a:pos x="10" y="0"/>
                  </a:cxn>
                  <a:cxn ang="0">
                    <a:pos x="13" y="3"/>
                  </a:cxn>
                  <a:cxn ang="0">
                    <a:pos x="15" y="8"/>
                  </a:cxn>
                  <a:cxn ang="0">
                    <a:pos x="14" y="11"/>
                  </a:cxn>
                  <a:cxn ang="0">
                    <a:pos x="10" y="15"/>
                  </a:cxn>
                  <a:cxn ang="0">
                    <a:pos x="6" y="15"/>
                  </a:cxn>
                  <a:cxn ang="0">
                    <a:pos x="1" y="16"/>
                  </a:cxn>
                </a:cxnLst>
                <a:rect l="0" t="0" r="r" b="b"/>
                <a:pathLst>
                  <a:path w="15" h="16">
                    <a:moveTo>
                      <a:pt x="1" y="16"/>
                    </a:moveTo>
                    <a:lnTo>
                      <a:pt x="0" y="13"/>
                    </a:lnTo>
                    <a:lnTo>
                      <a:pt x="1" y="9"/>
                    </a:lnTo>
                    <a:lnTo>
                      <a:pt x="3" y="4"/>
                    </a:lnTo>
                    <a:lnTo>
                      <a:pt x="8" y="1"/>
                    </a:lnTo>
                    <a:lnTo>
                      <a:pt x="10" y="0"/>
                    </a:lnTo>
                    <a:lnTo>
                      <a:pt x="13" y="3"/>
                    </a:lnTo>
                    <a:lnTo>
                      <a:pt x="15" y="8"/>
                    </a:lnTo>
                    <a:lnTo>
                      <a:pt x="14" y="11"/>
                    </a:lnTo>
                    <a:lnTo>
                      <a:pt x="10" y="15"/>
                    </a:lnTo>
                    <a:lnTo>
                      <a:pt x="6" y="15"/>
                    </a:lnTo>
                    <a:lnTo>
                      <a:pt x="1"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2" name="Freeform 1958">
                <a:extLst>
                  <a:ext uri="{FF2B5EF4-FFF2-40B4-BE49-F238E27FC236}">
                    <a16:creationId xmlns:a16="http://schemas.microsoft.com/office/drawing/2014/main" id="{F3E7F329-9BB9-25E6-EF92-BD1A010388A1}"/>
                  </a:ext>
                </a:extLst>
              </p:cNvPr>
              <p:cNvSpPr>
                <a:spLocks/>
              </p:cNvSpPr>
              <p:nvPr/>
            </p:nvSpPr>
            <p:spPr bwMode="auto">
              <a:xfrm>
                <a:off x="5294313" y="617538"/>
                <a:ext cx="23813" cy="25400"/>
              </a:xfrm>
              <a:custGeom>
                <a:avLst/>
                <a:gdLst/>
                <a:ahLst/>
                <a:cxnLst>
                  <a:cxn ang="0">
                    <a:pos x="1" y="16"/>
                  </a:cxn>
                  <a:cxn ang="0">
                    <a:pos x="0" y="13"/>
                  </a:cxn>
                  <a:cxn ang="0">
                    <a:pos x="1" y="9"/>
                  </a:cxn>
                  <a:cxn ang="0">
                    <a:pos x="3" y="4"/>
                  </a:cxn>
                  <a:cxn ang="0">
                    <a:pos x="8" y="1"/>
                  </a:cxn>
                  <a:cxn ang="0">
                    <a:pos x="10" y="0"/>
                  </a:cxn>
                  <a:cxn ang="0">
                    <a:pos x="13" y="3"/>
                  </a:cxn>
                  <a:cxn ang="0">
                    <a:pos x="15" y="8"/>
                  </a:cxn>
                  <a:cxn ang="0">
                    <a:pos x="14" y="11"/>
                  </a:cxn>
                  <a:cxn ang="0">
                    <a:pos x="10" y="15"/>
                  </a:cxn>
                  <a:cxn ang="0">
                    <a:pos x="6" y="15"/>
                  </a:cxn>
                  <a:cxn ang="0">
                    <a:pos x="1" y="16"/>
                  </a:cxn>
                </a:cxnLst>
                <a:rect l="0" t="0" r="r" b="b"/>
                <a:pathLst>
                  <a:path w="15" h="16">
                    <a:moveTo>
                      <a:pt x="1" y="16"/>
                    </a:moveTo>
                    <a:lnTo>
                      <a:pt x="0" y="13"/>
                    </a:lnTo>
                    <a:lnTo>
                      <a:pt x="1" y="9"/>
                    </a:lnTo>
                    <a:lnTo>
                      <a:pt x="3" y="4"/>
                    </a:lnTo>
                    <a:lnTo>
                      <a:pt x="8" y="1"/>
                    </a:lnTo>
                    <a:lnTo>
                      <a:pt x="10" y="0"/>
                    </a:lnTo>
                    <a:lnTo>
                      <a:pt x="13" y="3"/>
                    </a:lnTo>
                    <a:lnTo>
                      <a:pt x="15" y="8"/>
                    </a:lnTo>
                    <a:lnTo>
                      <a:pt x="14" y="11"/>
                    </a:lnTo>
                    <a:lnTo>
                      <a:pt x="10" y="15"/>
                    </a:lnTo>
                    <a:lnTo>
                      <a:pt x="6" y="15"/>
                    </a:lnTo>
                    <a:lnTo>
                      <a:pt x="1"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3" name="Freeform 1959">
                <a:extLst>
                  <a:ext uri="{FF2B5EF4-FFF2-40B4-BE49-F238E27FC236}">
                    <a16:creationId xmlns:a16="http://schemas.microsoft.com/office/drawing/2014/main" id="{098A32E3-1467-D47F-137B-C9AB6B254341}"/>
                  </a:ext>
                </a:extLst>
              </p:cNvPr>
              <p:cNvSpPr>
                <a:spLocks/>
              </p:cNvSpPr>
              <p:nvPr/>
            </p:nvSpPr>
            <p:spPr bwMode="auto">
              <a:xfrm>
                <a:off x="5294313" y="617538"/>
                <a:ext cx="23813" cy="25400"/>
              </a:xfrm>
              <a:custGeom>
                <a:avLst/>
                <a:gdLst/>
                <a:ahLst/>
                <a:cxnLst>
                  <a:cxn ang="0">
                    <a:pos x="1" y="16"/>
                  </a:cxn>
                  <a:cxn ang="0">
                    <a:pos x="0" y="13"/>
                  </a:cxn>
                  <a:cxn ang="0">
                    <a:pos x="1" y="9"/>
                  </a:cxn>
                  <a:cxn ang="0">
                    <a:pos x="3" y="4"/>
                  </a:cxn>
                  <a:cxn ang="0">
                    <a:pos x="8" y="1"/>
                  </a:cxn>
                  <a:cxn ang="0">
                    <a:pos x="10" y="0"/>
                  </a:cxn>
                  <a:cxn ang="0">
                    <a:pos x="13" y="3"/>
                  </a:cxn>
                  <a:cxn ang="0">
                    <a:pos x="15" y="8"/>
                  </a:cxn>
                  <a:cxn ang="0">
                    <a:pos x="14" y="11"/>
                  </a:cxn>
                  <a:cxn ang="0">
                    <a:pos x="10" y="15"/>
                  </a:cxn>
                  <a:cxn ang="0">
                    <a:pos x="6" y="15"/>
                  </a:cxn>
                  <a:cxn ang="0">
                    <a:pos x="1" y="16"/>
                  </a:cxn>
                </a:cxnLst>
                <a:rect l="0" t="0" r="r" b="b"/>
                <a:pathLst>
                  <a:path w="15" h="16">
                    <a:moveTo>
                      <a:pt x="1" y="16"/>
                    </a:moveTo>
                    <a:lnTo>
                      <a:pt x="0" y="13"/>
                    </a:lnTo>
                    <a:lnTo>
                      <a:pt x="1" y="9"/>
                    </a:lnTo>
                    <a:lnTo>
                      <a:pt x="3" y="4"/>
                    </a:lnTo>
                    <a:lnTo>
                      <a:pt x="8" y="1"/>
                    </a:lnTo>
                    <a:lnTo>
                      <a:pt x="10" y="0"/>
                    </a:lnTo>
                    <a:lnTo>
                      <a:pt x="13" y="3"/>
                    </a:lnTo>
                    <a:lnTo>
                      <a:pt x="15" y="8"/>
                    </a:lnTo>
                    <a:lnTo>
                      <a:pt x="14" y="11"/>
                    </a:lnTo>
                    <a:lnTo>
                      <a:pt x="10" y="15"/>
                    </a:lnTo>
                    <a:lnTo>
                      <a:pt x="6" y="15"/>
                    </a:lnTo>
                    <a:lnTo>
                      <a:pt x="1"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4" name="Freeform 1960">
                <a:extLst>
                  <a:ext uri="{FF2B5EF4-FFF2-40B4-BE49-F238E27FC236}">
                    <a16:creationId xmlns:a16="http://schemas.microsoft.com/office/drawing/2014/main" id="{5F68673C-2B15-B56D-1E7A-0569C6164565}"/>
                  </a:ext>
                </a:extLst>
              </p:cNvPr>
              <p:cNvSpPr>
                <a:spLocks/>
              </p:cNvSpPr>
              <p:nvPr/>
            </p:nvSpPr>
            <p:spPr bwMode="auto">
              <a:xfrm>
                <a:off x="5302250" y="528638"/>
                <a:ext cx="25400" cy="23813"/>
              </a:xfrm>
              <a:custGeom>
                <a:avLst/>
                <a:gdLst/>
                <a:ahLst/>
                <a:cxnLst>
                  <a:cxn ang="0">
                    <a:pos x="15" y="5"/>
                  </a:cxn>
                  <a:cxn ang="0">
                    <a:pos x="16" y="14"/>
                  </a:cxn>
                  <a:cxn ang="0">
                    <a:pos x="14" y="15"/>
                  </a:cxn>
                  <a:cxn ang="0">
                    <a:pos x="9" y="15"/>
                  </a:cxn>
                  <a:cxn ang="0">
                    <a:pos x="6" y="10"/>
                  </a:cxn>
                  <a:cxn ang="0">
                    <a:pos x="4" y="8"/>
                  </a:cxn>
                  <a:cxn ang="0">
                    <a:pos x="0" y="4"/>
                  </a:cxn>
                  <a:cxn ang="0">
                    <a:pos x="0" y="3"/>
                  </a:cxn>
                  <a:cxn ang="0">
                    <a:pos x="1" y="0"/>
                  </a:cxn>
                  <a:cxn ang="0">
                    <a:pos x="3" y="0"/>
                  </a:cxn>
                  <a:cxn ang="0">
                    <a:pos x="5" y="4"/>
                  </a:cxn>
                  <a:cxn ang="0">
                    <a:pos x="9" y="4"/>
                  </a:cxn>
                  <a:cxn ang="0">
                    <a:pos x="11" y="4"/>
                  </a:cxn>
                  <a:cxn ang="0">
                    <a:pos x="15" y="5"/>
                  </a:cxn>
                </a:cxnLst>
                <a:rect l="0" t="0" r="r" b="b"/>
                <a:pathLst>
                  <a:path w="16" h="15">
                    <a:moveTo>
                      <a:pt x="15" y="5"/>
                    </a:moveTo>
                    <a:lnTo>
                      <a:pt x="16" y="14"/>
                    </a:lnTo>
                    <a:lnTo>
                      <a:pt x="14" y="15"/>
                    </a:lnTo>
                    <a:lnTo>
                      <a:pt x="9" y="15"/>
                    </a:lnTo>
                    <a:lnTo>
                      <a:pt x="6" y="10"/>
                    </a:lnTo>
                    <a:lnTo>
                      <a:pt x="4" y="8"/>
                    </a:lnTo>
                    <a:lnTo>
                      <a:pt x="0" y="4"/>
                    </a:lnTo>
                    <a:lnTo>
                      <a:pt x="0" y="3"/>
                    </a:lnTo>
                    <a:lnTo>
                      <a:pt x="1" y="0"/>
                    </a:lnTo>
                    <a:lnTo>
                      <a:pt x="3" y="0"/>
                    </a:lnTo>
                    <a:lnTo>
                      <a:pt x="5" y="4"/>
                    </a:lnTo>
                    <a:lnTo>
                      <a:pt x="9" y="4"/>
                    </a:lnTo>
                    <a:lnTo>
                      <a:pt x="11" y="4"/>
                    </a:lnTo>
                    <a:lnTo>
                      <a:pt x="15"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5" name="Freeform 1961">
                <a:extLst>
                  <a:ext uri="{FF2B5EF4-FFF2-40B4-BE49-F238E27FC236}">
                    <a16:creationId xmlns:a16="http://schemas.microsoft.com/office/drawing/2014/main" id="{E9675CBD-501E-C166-FCEE-E1B3D28E4E13}"/>
                  </a:ext>
                </a:extLst>
              </p:cNvPr>
              <p:cNvSpPr>
                <a:spLocks/>
              </p:cNvSpPr>
              <p:nvPr/>
            </p:nvSpPr>
            <p:spPr bwMode="auto">
              <a:xfrm>
                <a:off x="5302250" y="528638"/>
                <a:ext cx="25400" cy="23813"/>
              </a:xfrm>
              <a:custGeom>
                <a:avLst/>
                <a:gdLst/>
                <a:ahLst/>
                <a:cxnLst>
                  <a:cxn ang="0">
                    <a:pos x="15" y="5"/>
                  </a:cxn>
                  <a:cxn ang="0">
                    <a:pos x="16" y="14"/>
                  </a:cxn>
                  <a:cxn ang="0">
                    <a:pos x="14" y="15"/>
                  </a:cxn>
                  <a:cxn ang="0">
                    <a:pos x="9" y="15"/>
                  </a:cxn>
                  <a:cxn ang="0">
                    <a:pos x="6" y="10"/>
                  </a:cxn>
                  <a:cxn ang="0">
                    <a:pos x="4" y="8"/>
                  </a:cxn>
                  <a:cxn ang="0">
                    <a:pos x="0" y="4"/>
                  </a:cxn>
                  <a:cxn ang="0">
                    <a:pos x="0" y="3"/>
                  </a:cxn>
                  <a:cxn ang="0">
                    <a:pos x="1" y="0"/>
                  </a:cxn>
                  <a:cxn ang="0">
                    <a:pos x="3" y="0"/>
                  </a:cxn>
                  <a:cxn ang="0">
                    <a:pos x="5" y="4"/>
                  </a:cxn>
                  <a:cxn ang="0">
                    <a:pos x="9" y="4"/>
                  </a:cxn>
                  <a:cxn ang="0">
                    <a:pos x="11" y="4"/>
                  </a:cxn>
                  <a:cxn ang="0">
                    <a:pos x="15" y="5"/>
                  </a:cxn>
                </a:cxnLst>
                <a:rect l="0" t="0" r="r" b="b"/>
                <a:pathLst>
                  <a:path w="16" h="15">
                    <a:moveTo>
                      <a:pt x="15" y="5"/>
                    </a:moveTo>
                    <a:lnTo>
                      <a:pt x="16" y="14"/>
                    </a:lnTo>
                    <a:lnTo>
                      <a:pt x="14" y="15"/>
                    </a:lnTo>
                    <a:lnTo>
                      <a:pt x="9" y="15"/>
                    </a:lnTo>
                    <a:lnTo>
                      <a:pt x="6" y="10"/>
                    </a:lnTo>
                    <a:lnTo>
                      <a:pt x="4" y="8"/>
                    </a:lnTo>
                    <a:lnTo>
                      <a:pt x="0" y="4"/>
                    </a:lnTo>
                    <a:lnTo>
                      <a:pt x="0" y="3"/>
                    </a:lnTo>
                    <a:lnTo>
                      <a:pt x="1" y="0"/>
                    </a:lnTo>
                    <a:lnTo>
                      <a:pt x="3" y="0"/>
                    </a:lnTo>
                    <a:lnTo>
                      <a:pt x="5" y="4"/>
                    </a:lnTo>
                    <a:lnTo>
                      <a:pt x="9" y="4"/>
                    </a:lnTo>
                    <a:lnTo>
                      <a:pt x="11" y="4"/>
                    </a:lnTo>
                    <a:lnTo>
                      <a:pt x="15"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6" name="Freeform 1962">
                <a:extLst>
                  <a:ext uri="{FF2B5EF4-FFF2-40B4-BE49-F238E27FC236}">
                    <a16:creationId xmlns:a16="http://schemas.microsoft.com/office/drawing/2014/main" id="{32C5DAEA-BD10-594D-0B2D-0457D02C15EA}"/>
                  </a:ext>
                </a:extLst>
              </p:cNvPr>
              <p:cNvSpPr>
                <a:spLocks/>
              </p:cNvSpPr>
              <p:nvPr/>
            </p:nvSpPr>
            <p:spPr bwMode="auto">
              <a:xfrm>
                <a:off x="5302250" y="528638"/>
                <a:ext cx="25400" cy="23813"/>
              </a:xfrm>
              <a:custGeom>
                <a:avLst/>
                <a:gdLst/>
                <a:ahLst/>
                <a:cxnLst>
                  <a:cxn ang="0">
                    <a:pos x="15" y="5"/>
                  </a:cxn>
                  <a:cxn ang="0">
                    <a:pos x="16" y="14"/>
                  </a:cxn>
                  <a:cxn ang="0">
                    <a:pos x="14" y="15"/>
                  </a:cxn>
                  <a:cxn ang="0">
                    <a:pos x="9" y="15"/>
                  </a:cxn>
                  <a:cxn ang="0">
                    <a:pos x="6" y="10"/>
                  </a:cxn>
                  <a:cxn ang="0">
                    <a:pos x="4" y="8"/>
                  </a:cxn>
                  <a:cxn ang="0">
                    <a:pos x="0" y="4"/>
                  </a:cxn>
                  <a:cxn ang="0">
                    <a:pos x="0" y="3"/>
                  </a:cxn>
                  <a:cxn ang="0">
                    <a:pos x="1" y="0"/>
                  </a:cxn>
                  <a:cxn ang="0">
                    <a:pos x="3" y="0"/>
                  </a:cxn>
                  <a:cxn ang="0">
                    <a:pos x="5" y="4"/>
                  </a:cxn>
                  <a:cxn ang="0">
                    <a:pos x="9" y="4"/>
                  </a:cxn>
                  <a:cxn ang="0">
                    <a:pos x="11" y="4"/>
                  </a:cxn>
                  <a:cxn ang="0">
                    <a:pos x="15" y="5"/>
                  </a:cxn>
                </a:cxnLst>
                <a:rect l="0" t="0" r="r" b="b"/>
                <a:pathLst>
                  <a:path w="16" h="15">
                    <a:moveTo>
                      <a:pt x="15" y="5"/>
                    </a:moveTo>
                    <a:lnTo>
                      <a:pt x="16" y="14"/>
                    </a:lnTo>
                    <a:lnTo>
                      <a:pt x="14" y="15"/>
                    </a:lnTo>
                    <a:lnTo>
                      <a:pt x="9" y="15"/>
                    </a:lnTo>
                    <a:lnTo>
                      <a:pt x="6" y="10"/>
                    </a:lnTo>
                    <a:lnTo>
                      <a:pt x="4" y="8"/>
                    </a:lnTo>
                    <a:lnTo>
                      <a:pt x="0" y="4"/>
                    </a:lnTo>
                    <a:lnTo>
                      <a:pt x="0" y="3"/>
                    </a:lnTo>
                    <a:lnTo>
                      <a:pt x="1" y="0"/>
                    </a:lnTo>
                    <a:lnTo>
                      <a:pt x="3" y="0"/>
                    </a:lnTo>
                    <a:lnTo>
                      <a:pt x="5" y="4"/>
                    </a:lnTo>
                    <a:lnTo>
                      <a:pt x="9" y="4"/>
                    </a:lnTo>
                    <a:lnTo>
                      <a:pt x="11" y="4"/>
                    </a:lnTo>
                    <a:lnTo>
                      <a:pt x="15"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7" name="Freeform 1963">
                <a:extLst>
                  <a:ext uri="{FF2B5EF4-FFF2-40B4-BE49-F238E27FC236}">
                    <a16:creationId xmlns:a16="http://schemas.microsoft.com/office/drawing/2014/main" id="{FB474FE3-42F4-D9E2-AB08-C23075CBC6EC}"/>
                  </a:ext>
                </a:extLst>
              </p:cNvPr>
              <p:cNvSpPr>
                <a:spLocks/>
              </p:cNvSpPr>
              <p:nvPr/>
            </p:nvSpPr>
            <p:spPr bwMode="auto">
              <a:xfrm>
                <a:off x="5302250" y="528638"/>
                <a:ext cx="25400" cy="23813"/>
              </a:xfrm>
              <a:custGeom>
                <a:avLst/>
                <a:gdLst/>
                <a:ahLst/>
                <a:cxnLst>
                  <a:cxn ang="0">
                    <a:pos x="15" y="5"/>
                  </a:cxn>
                  <a:cxn ang="0">
                    <a:pos x="16" y="14"/>
                  </a:cxn>
                  <a:cxn ang="0">
                    <a:pos x="14" y="15"/>
                  </a:cxn>
                  <a:cxn ang="0">
                    <a:pos x="9" y="15"/>
                  </a:cxn>
                  <a:cxn ang="0">
                    <a:pos x="6" y="10"/>
                  </a:cxn>
                  <a:cxn ang="0">
                    <a:pos x="4" y="8"/>
                  </a:cxn>
                  <a:cxn ang="0">
                    <a:pos x="0" y="4"/>
                  </a:cxn>
                  <a:cxn ang="0">
                    <a:pos x="0" y="3"/>
                  </a:cxn>
                  <a:cxn ang="0">
                    <a:pos x="1" y="0"/>
                  </a:cxn>
                  <a:cxn ang="0">
                    <a:pos x="3" y="0"/>
                  </a:cxn>
                  <a:cxn ang="0">
                    <a:pos x="5" y="4"/>
                  </a:cxn>
                  <a:cxn ang="0">
                    <a:pos x="9" y="4"/>
                  </a:cxn>
                  <a:cxn ang="0">
                    <a:pos x="11" y="4"/>
                  </a:cxn>
                  <a:cxn ang="0">
                    <a:pos x="15" y="5"/>
                  </a:cxn>
                </a:cxnLst>
                <a:rect l="0" t="0" r="r" b="b"/>
                <a:pathLst>
                  <a:path w="16" h="15">
                    <a:moveTo>
                      <a:pt x="15" y="5"/>
                    </a:moveTo>
                    <a:lnTo>
                      <a:pt x="16" y="14"/>
                    </a:lnTo>
                    <a:lnTo>
                      <a:pt x="14" y="15"/>
                    </a:lnTo>
                    <a:lnTo>
                      <a:pt x="9" y="15"/>
                    </a:lnTo>
                    <a:lnTo>
                      <a:pt x="6" y="10"/>
                    </a:lnTo>
                    <a:lnTo>
                      <a:pt x="4" y="8"/>
                    </a:lnTo>
                    <a:lnTo>
                      <a:pt x="0" y="4"/>
                    </a:lnTo>
                    <a:lnTo>
                      <a:pt x="0" y="3"/>
                    </a:lnTo>
                    <a:lnTo>
                      <a:pt x="1" y="0"/>
                    </a:lnTo>
                    <a:lnTo>
                      <a:pt x="3" y="0"/>
                    </a:lnTo>
                    <a:lnTo>
                      <a:pt x="5" y="4"/>
                    </a:lnTo>
                    <a:lnTo>
                      <a:pt x="9" y="4"/>
                    </a:lnTo>
                    <a:lnTo>
                      <a:pt x="11" y="4"/>
                    </a:lnTo>
                    <a:lnTo>
                      <a:pt x="15"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8" name="Freeform 1964">
                <a:extLst>
                  <a:ext uri="{FF2B5EF4-FFF2-40B4-BE49-F238E27FC236}">
                    <a16:creationId xmlns:a16="http://schemas.microsoft.com/office/drawing/2014/main" id="{B0D60DD6-315E-5A29-DA10-1F7B0E38EB76}"/>
                  </a:ext>
                </a:extLst>
              </p:cNvPr>
              <p:cNvSpPr>
                <a:spLocks/>
              </p:cNvSpPr>
              <p:nvPr/>
            </p:nvSpPr>
            <p:spPr bwMode="auto">
              <a:xfrm>
                <a:off x="5340350" y="414338"/>
                <a:ext cx="69850" cy="112713"/>
              </a:xfrm>
              <a:custGeom>
                <a:avLst/>
                <a:gdLst/>
                <a:ahLst/>
                <a:cxnLst>
                  <a:cxn ang="0">
                    <a:pos x="42" y="49"/>
                  </a:cxn>
                  <a:cxn ang="0">
                    <a:pos x="42" y="42"/>
                  </a:cxn>
                  <a:cxn ang="0">
                    <a:pos x="41" y="34"/>
                  </a:cxn>
                  <a:cxn ang="0">
                    <a:pos x="39" y="26"/>
                  </a:cxn>
                  <a:cxn ang="0">
                    <a:pos x="43" y="21"/>
                  </a:cxn>
                  <a:cxn ang="0">
                    <a:pos x="44" y="17"/>
                  </a:cxn>
                  <a:cxn ang="0">
                    <a:pos x="44" y="1"/>
                  </a:cxn>
                  <a:cxn ang="0">
                    <a:pos x="39" y="0"/>
                  </a:cxn>
                  <a:cxn ang="0">
                    <a:pos x="35" y="1"/>
                  </a:cxn>
                  <a:cxn ang="0">
                    <a:pos x="36" y="8"/>
                  </a:cxn>
                  <a:cxn ang="0">
                    <a:pos x="30" y="4"/>
                  </a:cxn>
                  <a:cxn ang="0">
                    <a:pos x="26" y="8"/>
                  </a:cxn>
                  <a:cxn ang="0">
                    <a:pos x="30" y="11"/>
                  </a:cxn>
                  <a:cxn ang="0">
                    <a:pos x="31" y="15"/>
                  </a:cxn>
                  <a:cxn ang="0">
                    <a:pos x="22" y="11"/>
                  </a:cxn>
                  <a:cxn ang="0">
                    <a:pos x="18" y="15"/>
                  </a:cxn>
                  <a:cxn ang="0">
                    <a:pos x="23" y="20"/>
                  </a:cxn>
                  <a:cxn ang="0">
                    <a:pos x="25" y="25"/>
                  </a:cxn>
                  <a:cxn ang="0">
                    <a:pos x="25" y="27"/>
                  </a:cxn>
                  <a:cxn ang="0">
                    <a:pos x="21" y="27"/>
                  </a:cxn>
                  <a:cxn ang="0">
                    <a:pos x="18" y="21"/>
                  </a:cxn>
                  <a:cxn ang="0">
                    <a:pos x="16" y="19"/>
                  </a:cxn>
                  <a:cxn ang="0">
                    <a:pos x="10" y="22"/>
                  </a:cxn>
                  <a:cxn ang="0">
                    <a:pos x="7" y="22"/>
                  </a:cxn>
                  <a:cxn ang="0">
                    <a:pos x="5" y="24"/>
                  </a:cxn>
                  <a:cxn ang="0">
                    <a:pos x="5" y="26"/>
                  </a:cxn>
                  <a:cxn ang="0">
                    <a:pos x="8" y="27"/>
                  </a:cxn>
                  <a:cxn ang="0">
                    <a:pos x="12" y="27"/>
                  </a:cxn>
                  <a:cxn ang="0">
                    <a:pos x="12" y="31"/>
                  </a:cxn>
                  <a:cxn ang="0">
                    <a:pos x="3" y="31"/>
                  </a:cxn>
                  <a:cxn ang="0">
                    <a:pos x="3" y="35"/>
                  </a:cxn>
                  <a:cxn ang="0">
                    <a:pos x="6" y="37"/>
                  </a:cxn>
                  <a:cxn ang="0">
                    <a:pos x="12" y="37"/>
                  </a:cxn>
                  <a:cxn ang="0">
                    <a:pos x="13" y="40"/>
                  </a:cxn>
                  <a:cxn ang="0">
                    <a:pos x="13" y="41"/>
                  </a:cxn>
                  <a:cxn ang="0">
                    <a:pos x="6" y="41"/>
                  </a:cxn>
                  <a:cxn ang="0">
                    <a:pos x="3" y="45"/>
                  </a:cxn>
                  <a:cxn ang="0">
                    <a:pos x="5" y="47"/>
                  </a:cxn>
                  <a:cxn ang="0">
                    <a:pos x="7" y="50"/>
                  </a:cxn>
                  <a:cxn ang="0">
                    <a:pos x="11" y="50"/>
                  </a:cxn>
                  <a:cxn ang="0">
                    <a:pos x="11" y="52"/>
                  </a:cxn>
                  <a:cxn ang="0">
                    <a:pos x="11" y="54"/>
                  </a:cxn>
                  <a:cxn ang="0">
                    <a:pos x="7" y="55"/>
                  </a:cxn>
                  <a:cxn ang="0">
                    <a:pos x="3" y="56"/>
                  </a:cxn>
                  <a:cxn ang="0">
                    <a:pos x="0" y="57"/>
                  </a:cxn>
                  <a:cxn ang="0">
                    <a:pos x="0" y="63"/>
                  </a:cxn>
                  <a:cxn ang="0">
                    <a:pos x="0" y="66"/>
                  </a:cxn>
                  <a:cxn ang="0">
                    <a:pos x="3" y="67"/>
                  </a:cxn>
                  <a:cxn ang="0">
                    <a:pos x="8" y="65"/>
                  </a:cxn>
                  <a:cxn ang="0">
                    <a:pos x="12" y="65"/>
                  </a:cxn>
                  <a:cxn ang="0">
                    <a:pos x="13" y="65"/>
                  </a:cxn>
                  <a:cxn ang="0">
                    <a:pos x="13" y="68"/>
                  </a:cxn>
                  <a:cxn ang="0">
                    <a:pos x="16" y="71"/>
                  </a:cxn>
                  <a:cxn ang="0">
                    <a:pos x="20" y="67"/>
                  </a:cxn>
                  <a:cxn ang="0">
                    <a:pos x="23" y="55"/>
                  </a:cxn>
                  <a:cxn ang="0">
                    <a:pos x="26" y="50"/>
                  </a:cxn>
                  <a:cxn ang="0">
                    <a:pos x="32" y="50"/>
                  </a:cxn>
                  <a:cxn ang="0">
                    <a:pos x="42" y="49"/>
                  </a:cxn>
                </a:cxnLst>
                <a:rect l="0" t="0" r="r" b="b"/>
                <a:pathLst>
                  <a:path w="44" h="71">
                    <a:moveTo>
                      <a:pt x="42" y="49"/>
                    </a:moveTo>
                    <a:lnTo>
                      <a:pt x="42" y="42"/>
                    </a:lnTo>
                    <a:lnTo>
                      <a:pt x="41" y="34"/>
                    </a:lnTo>
                    <a:lnTo>
                      <a:pt x="39" y="26"/>
                    </a:lnTo>
                    <a:lnTo>
                      <a:pt x="43" y="21"/>
                    </a:lnTo>
                    <a:lnTo>
                      <a:pt x="44" y="17"/>
                    </a:lnTo>
                    <a:lnTo>
                      <a:pt x="44" y="1"/>
                    </a:lnTo>
                    <a:lnTo>
                      <a:pt x="39" y="0"/>
                    </a:lnTo>
                    <a:lnTo>
                      <a:pt x="35" y="1"/>
                    </a:lnTo>
                    <a:lnTo>
                      <a:pt x="36" y="8"/>
                    </a:lnTo>
                    <a:lnTo>
                      <a:pt x="30" y="4"/>
                    </a:lnTo>
                    <a:lnTo>
                      <a:pt x="26" y="8"/>
                    </a:lnTo>
                    <a:lnTo>
                      <a:pt x="30" y="11"/>
                    </a:lnTo>
                    <a:lnTo>
                      <a:pt x="31" y="15"/>
                    </a:lnTo>
                    <a:lnTo>
                      <a:pt x="22" y="11"/>
                    </a:lnTo>
                    <a:lnTo>
                      <a:pt x="18" y="15"/>
                    </a:lnTo>
                    <a:lnTo>
                      <a:pt x="23" y="20"/>
                    </a:lnTo>
                    <a:lnTo>
                      <a:pt x="25" y="25"/>
                    </a:lnTo>
                    <a:lnTo>
                      <a:pt x="25" y="27"/>
                    </a:lnTo>
                    <a:lnTo>
                      <a:pt x="21" y="27"/>
                    </a:lnTo>
                    <a:lnTo>
                      <a:pt x="18" y="21"/>
                    </a:lnTo>
                    <a:lnTo>
                      <a:pt x="16" y="19"/>
                    </a:lnTo>
                    <a:lnTo>
                      <a:pt x="10" y="22"/>
                    </a:lnTo>
                    <a:lnTo>
                      <a:pt x="7" y="22"/>
                    </a:lnTo>
                    <a:lnTo>
                      <a:pt x="5" y="24"/>
                    </a:lnTo>
                    <a:lnTo>
                      <a:pt x="5" y="26"/>
                    </a:lnTo>
                    <a:lnTo>
                      <a:pt x="8" y="27"/>
                    </a:lnTo>
                    <a:lnTo>
                      <a:pt x="12" y="27"/>
                    </a:lnTo>
                    <a:lnTo>
                      <a:pt x="12" y="31"/>
                    </a:lnTo>
                    <a:lnTo>
                      <a:pt x="3" y="31"/>
                    </a:lnTo>
                    <a:lnTo>
                      <a:pt x="3" y="35"/>
                    </a:lnTo>
                    <a:lnTo>
                      <a:pt x="6" y="37"/>
                    </a:lnTo>
                    <a:lnTo>
                      <a:pt x="12" y="37"/>
                    </a:lnTo>
                    <a:lnTo>
                      <a:pt x="13" y="40"/>
                    </a:lnTo>
                    <a:lnTo>
                      <a:pt x="13" y="41"/>
                    </a:lnTo>
                    <a:lnTo>
                      <a:pt x="6" y="41"/>
                    </a:lnTo>
                    <a:lnTo>
                      <a:pt x="3" y="45"/>
                    </a:lnTo>
                    <a:lnTo>
                      <a:pt x="5" y="47"/>
                    </a:lnTo>
                    <a:lnTo>
                      <a:pt x="7" y="50"/>
                    </a:lnTo>
                    <a:lnTo>
                      <a:pt x="11" y="50"/>
                    </a:lnTo>
                    <a:lnTo>
                      <a:pt x="11" y="52"/>
                    </a:lnTo>
                    <a:lnTo>
                      <a:pt x="11" y="54"/>
                    </a:lnTo>
                    <a:lnTo>
                      <a:pt x="7" y="55"/>
                    </a:lnTo>
                    <a:lnTo>
                      <a:pt x="3" y="56"/>
                    </a:lnTo>
                    <a:lnTo>
                      <a:pt x="0" y="57"/>
                    </a:lnTo>
                    <a:lnTo>
                      <a:pt x="0" y="63"/>
                    </a:lnTo>
                    <a:lnTo>
                      <a:pt x="0" y="66"/>
                    </a:lnTo>
                    <a:lnTo>
                      <a:pt x="3" y="67"/>
                    </a:lnTo>
                    <a:lnTo>
                      <a:pt x="8" y="65"/>
                    </a:lnTo>
                    <a:lnTo>
                      <a:pt x="12" y="65"/>
                    </a:lnTo>
                    <a:lnTo>
                      <a:pt x="13" y="65"/>
                    </a:lnTo>
                    <a:lnTo>
                      <a:pt x="13" y="68"/>
                    </a:lnTo>
                    <a:lnTo>
                      <a:pt x="16" y="71"/>
                    </a:lnTo>
                    <a:lnTo>
                      <a:pt x="20" y="67"/>
                    </a:lnTo>
                    <a:lnTo>
                      <a:pt x="23" y="55"/>
                    </a:lnTo>
                    <a:lnTo>
                      <a:pt x="26" y="50"/>
                    </a:lnTo>
                    <a:lnTo>
                      <a:pt x="32" y="50"/>
                    </a:lnTo>
                    <a:lnTo>
                      <a:pt x="42" y="4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69" name="Freeform 1965">
                <a:extLst>
                  <a:ext uri="{FF2B5EF4-FFF2-40B4-BE49-F238E27FC236}">
                    <a16:creationId xmlns:a16="http://schemas.microsoft.com/office/drawing/2014/main" id="{99F42B48-315C-A7DB-B112-CD366FA5FA89}"/>
                  </a:ext>
                </a:extLst>
              </p:cNvPr>
              <p:cNvSpPr>
                <a:spLocks/>
              </p:cNvSpPr>
              <p:nvPr/>
            </p:nvSpPr>
            <p:spPr bwMode="auto">
              <a:xfrm>
                <a:off x="5340350" y="414338"/>
                <a:ext cx="69850" cy="112713"/>
              </a:xfrm>
              <a:custGeom>
                <a:avLst/>
                <a:gdLst/>
                <a:ahLst/>
                <a:cxnLst>
                  <a:cxn ang="0">
                    <a:pos x="42" y="49"/>
                  </a:cxn>
                  <a:cxn ang="0">
                    <a:pos x="42" y="42"/>
                  </a:cxn>
                  <a:cxn ang="0">
                    <a:pos x="41" y="34"/>
                  </a:cxn>
                  <a:cxn ang="0">
                    <a:pos x="39" y="26"/>
                  </a:cxn>
                  <a:cxn ang="0">
                    <a:pos x="43" y="21"/>
                  </a:cxn>
                  <a:cxn ang="0">
                    <a:pos x="44" y="17"/>
                  </a:cxn>
                  <a:cxn ang="0">
                    <a:pos x="44" y="1"/>
                  </a:cxn>
                  <a:cxn ang="0">
                    <a:pos x="39" y="0"/>
                  </a:cxn>
                  <a:cxn ang="0">
                    <a:pos x="35" y="1"/>
                  </a:cxn>
                  <a:cxn ang="0">
                    <a:pos x="36" y="8"/>
                  </a:cxn>
                  <a:cxn ang="0">
                    <a:pos x="30" y="4"/>
                  </a:cxn>
                  <a:cxn ang="0">
                    <a:pos x="26" y="8"/>
                  </a:cxn>
                  <a:cxn ang="0">
                    <a:pos x="30" y="11"/>
                  </a:cxn>
                  <a:cxn ang="0">
                    <a:pos x="31" y="15"/>
                  </a:cxn>
                  <a:cxn ang="0">
                    <a:pos x="22" y="11"/>
                  </a:cxn>
                  <a:cxn ang="0">
                    <a:pos x="18" y="15"/>
                  </a:cxn>
                  <a:cxn ang="0">
                    <a:pos x="23" y="20"/>
                  </a:cxn>
                  <a:cxn ang="0">
                    <a:pos x="25" y="25"/>
                  </a:cxn>
                  <a:cxn ang="0">
                    <a:pos x="25" y="27"/>
                  </a:cxn>
                  <a:cxn ang="0">
                    <a:pos x="21" y="27"/>
                  </a:cxn>
                  <a:cxn ang="0">
                    <a:pos x="18" y="21"/>
                  </a:cxn>
                  <a:cxn ang="0">
                    <a:pos x="16" y="19"/>
                  </a:cxn>
                  <a:cxn ang="0">
                    <a:pos x="10" y="22"/>
                  </a:cxn>
                  <a:cxn ang="0">
                    <a:pos x="7" y="22"/>
                  </a:cxn>
                  <a:cxn ang="0">
                    <a:pos x="5" y="24"/>
                  </a:cxn>
                  <a:cxn ang="0">
                    <a:pos x="5" y="26"/>
                  </a:cxn>
                  <a:cxn ang="0">
                    <a:pos x="8" y="27"/>
                  </a:cxn>
                  <a:cxn ang="0">
                    <a:pos x="12" y="27"/>
                  </a:cxn>
                  <a:cxn ang="0">
                    <a:pos x="12" y="31"/>
                  </a:cxn>
                  <a:cxn ang="0">
                    <a:pos x="3" y="31"/>
                  </a:cxn>
                  <a:cxn ang="0">
                    <a:pos x="3" y="35"/>
                  </a:cxn>
                  <a:cxn ang="0">
                    <a:pos x="6" y="37"/>
                  </a:cxn>
                  <a:cxn ang="0">
                    <a:pos x="12" y="37"/>
                  </a:cxn>
                  <a:cxn ang="0">
                    <a:pos x="13" y="40"/>
                  </a:cxn>
                  <a:cxn ang="0">
                    <a:pos x="13" y="41"/>
                  </a:cxn>
                  <a:cxn ang="0">
                    <a:pos x="6" y="41"/>
                  </a:cxn>
                  <a:cxn ang="0">
                    <a:pos x="3" y="45"/>
                  </a:cxn>
                  <a:cxn ang="0">
                    <a:pos x="5" y="47"/>
                  </a:cxn>
                  <a:cxn ang="0">
                    <a:pos x="7" y="50"/>
                  </a:cxn>
                  <a:cxn ang="0">
                    <a:pos x="11" y="50"/>
                  </a:cxn>
                  <a:cxn ang="0">
                    <a:pos x="11" y="52"/>
                  </a:cxn>
                  <a:cxn ang="0">
                    <a:pos x="11" y="54"/>
                  </a:cxn>
                  <a:cxn ang="0">
                    <a:pos x="7" y="55"/>
                  </a:cxn>
                  <a:cxn ang="0">
                    <a:pos x="3" y="56"/>
                  </a:cxn>
                  <a:cxn ang="0">
                    <a:pos x="0" y="57"/>
                  </a:cxn>
                  <a:cxn ang="0">
                    <a:pos x="0" y="63"/>
                  </a:cxn>
                  <a:cxn ang="0">
                    <a:pos x="0" y="66"/>
                  </a:cxn>
                  <a:cxn ang="0">
                    <a:pos x="3" y="67"/>
                  </a:cxn>
                  <a:cxn ang="0">
                    <a:pos x="8" y="65"/>
                  </a:cxn>
                  <a:cxn ang="0">
                    <a:pos x="12" y="65"/>
                  </a:cxn>
                  <a:cxn ang="0">
                    <a:pos x="13" y="65"/>
                  </a:cxn>
                  <a:cxn ang="0">
                    <a:pos x="13" y="68"/>
                  </a:cxn>
                  <a:cxn ang="0">
                    <a:pos x="16" y="71"/>
                  </a:cxn>
                  <a:cxn ang="0">
                    <a:pos x="20" y="67"/>
                  </a:cxn>
                  <a:cxn ang="0">
                    <a:pos x="23" y="55"/>
                  </a:cxn>
                  <a:cxn ang="0">
                    <a:pos x="26" y="50"/>
                  </a:cxn>
                  <a:cxn ang="0">
                    <a:pos x="32" y="50"/>
                  </a:cxn>
                  <a:cxn ang="0">
                    <a:pos x="42" y="49"/>
                  </a:cxn>
                </a:cxnLst>
                <a:rect l="0" t="0" r="r" b="b"/>
                <a:pathLst>
                  <a:path w="44" h="71">
                    <a:moveTo>
                      <a:pt x="42" y="49"/>
                    </a:moveTo>
                    <a:lnTo>
                      <a:pt x="42" y="42"/>
                    </a:lnTo>
                    <a:lnTo>
                      <a:pt x="41" y="34"/>
                    </a:lnTo>
                    <a:lnTo>
                      <a:pt x="39" y="26"/>
                    </a:lnTo>
                    <a:lnTo>
                      <a:pt x="43" y="21"/>
                    </a:lnTo>
                    <a:lnTo>
                      <a:pt x="44" y="17"/>
                    </a:lnTo>
                    <a:lnTo>
                      <a:pt x="44" y="1"/>
                    </a:lnTo>
                    <a:lnTo>
                      <a:pt x="39" y="0"/>
                    </a:lnTo>
                    <a:lnTo>
                      <a:pt x="35" y="1"/>
                    </a:lnTo>
                    <a:lnTo>
                      <a:pt x="36" y="8"/>
                    </a:lnTo>
                    <a:lnTo>
                      <a:pt x="30" y="4"/>
                    </a:lnTo>
                    <a:lnTo>
                      <a:pt x="26" y="8"/>
                    </a:lnTo>
                    <a:lnTo>
                      <a:pt x="30" y="11"/>
                    </a:lnTo>
                    <a:lnTo>
                      <a:pt x="31" y="15"/>
                    </a:lnTo>
                    <a:lnTo>
                      <a:pt x="22" y="11"/>
                    </a:lnTo>
                    <a:lnTo>
                      <a:pt x="18" y="15"/>
                    </a:lnTo>
                    <a:lnTo>
                      <a:pt x="23" y="20"/>
                    </a:lnTo>
                    <a:lnTo>
                      <a:pt x="25" y="25"/>
                    </a:lnTo>
                    <a:lnTo>
                      <a:pt x="25" y="27"/>
                    </a:lnTo>
                    <a:lnTo>
                      <a:pt x="21" y="27"/>
                    </a:lnTo>
                    <a:lnTo>
                      <a:pt x="18" y="21"/>
                    </a:lnTo>
                    <a:lnTo>
                      <a:pt x="16" y="19"/>
                    </a:lnTo>
                    <a:lnTo>
                      <a:pt x="10" y="22"/>
                    </a:lnTo>
                    <a:lnTo>
                      <a:pt x="7" y="22"/>
                    </a:lnTo>
                    <a:lnTo>
                      <a:pt x="5" y="24"/>
                    </a:lnTo>
                    <a:lnTo>
                      <a:pt x="5" y="26"/>
                    </a:lnTo>
                    <a:lnTo>
                      <a:pt x="8" y="27"/>
                    </a:lnTo>
                    <a:lnTo>
                      <a:pt x="12" y="27"/>
                    </a:lnTo>
                    <a:lnTo>
                      <a:pt x="12" y="31"/>
                    </a:lnTo>
                    <a:lnTo>
                      <a:pt x="3" y="31"/>
                    </a:lnTo>
                    <a:lnTo>
                      <a:pt x="3" y="35"/>
                    </a:lnTo>
                    <a:lnTo>
                      <a:pt x="6" y="37"/>
                    </a:lnTo>
                    <a:lnTo>
                      <a:pt x="12" y="37"/>
                    </a:lnTo>
                    <a:lnTo>
                      <a:pt x="13" y="40"/>
                    </a:lnTo>
                    <a:lnTo>
                      <a:pt x="13" y="41"/>
                    </a:lnTo>
                    <a:lnTo>
                      <a:pt x="6" y="41"/>
                    </a:lnTo>
                    <a:lnTo>
                      <a:pt x="3" y="45"/>
                    </a:lnTo>
                    <a:lnTo>
                      <a:pt x="5" y="47"/>
                    </a:lnTo>
                    <a:lnTo>
                      <a:pt x="7" y="50"/>
                    </a:lnTo>
                    <a:lnTo>
                      <a:pt x="11" y="50"/>
                    </a:lnTo>
                    <a:lnTo>
                      <a:pt x="11" y="52"/>
                    </a:lnTo>
                    <a:lnTo>
                      <a:pt x="11" y="54"/>
                    </a:lnTo>
                    <a:lnTo>
                      <a:pt x="7" y="55"/>
                    </a:lnTo>
                    <a:lnTo>
                      <a:pt x="3" y="56"/>
                    </a:lnTo>
                    <a:lnTo>
                      <a:pt x="0" y="57"/>
                    </a:lnTo>
                    <a:lnTo>
                      <a:pt x="0" y="63"/>
                    </a:lnTo>
                    <a:lnTo>
                      <a:pt x="0" y="66"/>
                    </a:lnTo>
                    <a:lnTo>
                      <a:pt x="3" y="67"/>
                    </a:lnTo>
                    <a:lnTo>
                      <a:pt x="8" y="65"/>
                    </a:lnTo>
                    <a:lnTo>
                      <a:pt x="12" y="65"/>
                    </a:lnTo>
                    <a:lnTo>
                      <a:pt x="13" y="65"/>
                    </a:lnTo>
                    <a:lnTo>
                      <a:pt x="13" y="68"/>
                    </a:lnTo>
                    <a:lnTo>
                      <a:pt x="16" y="71"/>
                    </a:lnTo>
                    <a:lnTo>
                      <a:pt x="20" y="67"/>
                    </a:lnTo>
                    <a:lnTo>
                      <a:pt x="23" y="55"/>
                    </a:lnTo>
                    <a:lnTo>
                      <a:pt x="26" y="50"/>
                    </a:lnTo>
                    <a:lnTo>
                      <a:pt x="32" y="50"/>
                    </a:lnTo>
                    <a:lnTo>
                      <a:pt x="42" y="4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0" name="Freeform 1966">
                <a:extLst>
                  <a:ext uri="{FF2B5EF4-FFF2-40B4-BE49-F238E27FC236}">
                    <a16:creationId xmlns:a16="http://schemas.microsoft.com/office/drawing/2014/main" id="{C1C1D419-FA40-DAB7-8A3A-5793C7E79B36}"/>
                  </a:ext>
                </a:extLst>
              </p:cNvPr>
              <p:cNvSpPr>
                <a:spLocks/>
              </p:cNvSpPr>
              <p:nvPr/>
            </p:nvSpPr>
            <p:spPr bwMode="auto">
              <a:xfrm>
                <a:off x="5340350" y="414338"/>
                <a:ext cx="69850" cy="112713"/>
              </a:xfrm>
              <a:custGeom>
                <a:avLst/>
                <a:gdLst/>
                <a:ahLst/>
                <a:cxnLst>
                  <a:cxn ang="0">
                    <a:pos x="42" y="49"/>
                  </a:cxn>
                  <a:cxn ang="0">
                    <a:pos x="42" y="42"/>
                  </a:cxn>
                  <a:cxn ang="0">
                    <a:pos x="41" y="34"/>
                  </a:cxn>
                  <a:cxn ang="0">
                    <a:pos x="39" y="26"/>
                  </a:cxn>
                  <a:cxn ang="0">
                    <a:pos x="43" y="21"/>
                  </a:cxn>
                  <a:cxn ang="0">
                    <a:pos x="44" y="17"/>
                  </a:cxn>
                  <a:cxn ang="0">
                    <a:pos x="44" y="1"/>
                  </a:cxn>
                  <a:cxn ang="0">
                    <a:pos x="39" y="0"/>
                  </a:cxn>
                  <a:cxn ang="0">
                    <a:pos x="35" y="1"/>
                  </a:cxn>
                  <a:cxn ang="0">
                    <a:pos x="36" y="8"/>
                  </a:cxn>
                  <a:cxn ang="0">
                    <a:pos x="30" y="4"/>
                  </a:cxn>
                  <a:cxn ang="0">
                    <a:pos x="26" y="8"/>
                  </a:cxn>
                  <a:cxn ang="0">
                    <a:pos x="30" y="11"/>
                  </a:cxn>
                  <a:cxn ang="0">
                    <a:pos x="31" y="15"/>
                  </a:cxn>
                  <a:cxn ang="0">
                    <a:pos x="22" y="11"/>
                  </a:cxn>
                  <a:cxn ang="0">
                    <a:pos x="18" y="15"/>
                  </a:cxn>
                  <a:cxn ang="0">
                    <a:pos x="23" y="20"/>
                  </a:cxn>
                  <a:cxn ang="0">
                    <a:pos x="25" y="25"/>
                  </a:cxn>
                  <a:cxn ang="0">
                    <a:pos x="25" y="27"/>
                  </a:cxn>
                  <a:cxn ang="0">
                    <a:pos x="21" y="27"/>
                  </a:cxn>
                  <a:cxn ang="0">
                    <a:pos x="18" y="21"/>
                  </a:cxn>
                  <a:cxn ang="0">
                    <a:pos x="16" y="19"/>
                  </a:cxn>
                  <a:cxn ang="0">
                    <a:pos x="10" y="22"/>
                  </a:cxn>
                  <a:cxn ang="0">
                    <a:pos x="7" y="22"/>
                  </a:cxn>
                  <a:cxn ang="0">
                    <a:pos x="5" y="24"/>
                  </a:cxn>
                  <a:cxn ang="0">
                    <a:pos x="5" y="26"/>
                  </a:cxn>
                  <a:cxn ang="0">
                    <a:pos x="8" y="27"/>
                  </a:cxn>
                  <a:cxn ang="0">
                    <a:pos x="12" y="27"/>
                  </a:cxn>
                  <a:cxn ang="0">
                    <a:pos x="12" y="31"/>
                  </a:cxn>
                  <a:cxn ang="0">
                    <a:pos x="3" y="31"/>
                  </a:cxn>
                  <a:cxn ang="0">
                    <a:pos x="3" y="35"/>
                  </a:cxn>
                  <a:cxn ang="0">
                    <a:pos x="6" y="37"/>
                  </a:cxn>
                  <a:cxn ang="0">
                    <a:pos x="12" y="37"/>
                  </a:cxn>
                  <a:cxn ang="0">
                    <a:pos x="13" y="40"/>
                  </a:cxn>
                  <a:cxn ang="0">
                    <a:pos x="13" y="41"/>
                  </a:cxn>
                  <a:cxn ang="0">
                    <a:pos x="6" y="41"/>
                  </a:cxn>
                  <a:cxn ang="0">
                    <a:pos x="3" y="45"/>
                  </a:cxn>
                  <a:cxn ang="0">
                    <a:pos x="5" y="47"/>
                  </a:cxn>
                  <a:cxn ang="0">
                    <a:pos x="7" y="50"/>
                  </a:cxn>
                  <a:cxn ang="0">
                    <a:pos x="11" y="50"/>
                  </a:cxn>
                  <a:cxn ang="0">
                    <a:pos x="11" y="52"/>
                  </a:cxn>
                  <a:cxn ang="0">
                    <a:pos x="11" y="54"/>
                  </a:cxn>
                  <a:cxn ang="0">
                    <a:pos x="7" y="55"/>
                  </a:cxn>
                  <a:cxn ang="0">
                    <a:pos x="3" y="56"/>
                  </a:cxn>
                  <a:cxn ang="0">
                    <a:pos x="0" y="57"/>
                  </a:cxn>
                  <a:cxn ang="0">
                    <a:pos x="0" y="63"/>
                  </a:cxn>
                  <a:cxn ang="0">
                    <a:pos x="0" y="66"/>
                  </a:cxn>
                  <a:cxn ang="0">
                    <a:pos x="3" y="67"/>
                  </a:cxn>
                  <a:cxn ang="0">
                    <a:pos x="8" y="65"/>
                  </a:cxn>
                  <a:cxn ang="0">
                    <a:pos x="12" y="65"/>
                  </a:cxn>
                  <a:cxn ang="0">
                    <a:pos x="13" y="65"/>
                  </a:cxn>
                  <a:cxn ang="0">
                    <a:pos x="13" y="68"/>
                  </a:cxn>
                  <a:cxn ang="0">
                    <a:pos x="16" y="71"/>
                  </a:cxn>
                  <a:cxn ang="0">
                    <a:pos x="20" y="67"/>
                  </a:cxn>
                  <a:cxn ang="0">
                    <a:pos x="23" y="55"/>
                  </a:cxn>
                  <a:cxn ang="0">
                    <a:pos x="26" y="50"/>
                  </a:cxn>
                  <a:cxn ang="0">
                    <a:pos x="32" y="50"/>
                  </a:cxn>
                  <a:cxn ang="0">
                    <a:pos x="42" y="49"/>
                  </a:cxn>
                </a:cxnLst>
                <a:rect l="0" t="0" r="r" b="b"/>
                <a:pathLst>
                  <a:path w="44" h="71">
                    <a:moveTo>
                      <a:pt x="42" y="49"/>
                    </a:moveTo>
                    <a:lnTo>
                      <a:pt x="42" y="42"/>
                    </a:lnTo>
                    <a:lnTo>
                      <a:pt x="41" y="34"/>
                    </a:lnTo>
                    <a:lnTo>
                      <a:pt x="39" y="26"/>
                    </a:lnTo>
                    <a:lnTo>
                      <a:pt x="43" y="21"/>
                    </a:lnTo>
                    <a:lnTo>
                      <a:pt x="44" y="17"/>
                    </a:lnTo>
                    <a:lnTo>
                      <a:pt x="44" y="1"/>
                    </a:lnTo>
                    <a:lnTo>
                      <a:pt x="39" y="0"/>
                    </a:lnTo>
                    <a:lnTo>
                      <a:pt x="35" y="1"/>
                    </a:lnTo>
                    <a:lnTo>
                      <a:pt x="36" y="8"/>
                    </a:lnTo>
                    <a:lnTo>
                      <a:pt x="30" y="4"/>
                    </a:lnTo>
                    <a:lnTo>
                      <a:pt x="26" y="8"/>
                    </a:lnTo>
                    <a:lnTo>
                      <a:pt x="30" y="11"/>
                    </a:lnTo>
                    <a:lnTo>
                      <a:pt x="31" y="15"/>
                    </a:lnTo>
                    <a:lnTo>
                      <a:pt x="22" y="11"/>
                    </a:lnTo>
                    <a:lnTo>
                      <a:pt x="18" y="15"/>
                    </a:lnTo>
                    <a:lnTo>
                      <a:pt x="23" y="20"/>
                    </a:lnTo>
                    <a:lnTo>
                      <a:pt x="25" y="25"/>
                    </a:lnTo>
                    <a:lnTo>
                      <a:pt x="25" y="27"/>
                    </a:lnTo>
                    <a:lnTo>
                      <a:pt x="21" y="27"/>
                    </a:lnTo>
                    <a:lnTo>
                      <a:pt x="18" y="21"/>
                    </a:lnTo>
                    <a:lnTo>
                      <a:pt x="16" y="19"/>
                    </a:lnTo>
                    <a:lnTo>
                      <a:pt x="10" y="22"/>
                    </a:lnTo>
                    <a:lnTo>
                      <a:pt x="7" y="22"/>
                    </a:lnTo>
                    <a:lnTo>
                      <a:pt x="5" y="24"/>
                    </a:lnTo>
                    <a:lnTo>
                      <a:pt x="5" y="26"/>
                    </a:lnTo>
                    <a:lnTo>
                      <a:pt x="8" y="27"/>
                    </a:lnTo>
                    <a:lnTo>
                      <a:pt x="12" y="27"/>
                    </a:lnTo>
                    <a:lnTo>
                      <a:pt x="12" y="31"/>
                    </a:lnTo>
                    <a:lnTo>
                      <a:pt x="3" y="31"/>
                    </a:lnTo>
                    <a:lnTo>
                      <a:pt x="3" y="35"/>
                    </a:lnTo>
                    <a:lnTo>
                      <a:pt x="6" y="37"/>
                    </a:lnTo>
                    <a:lnTo>
                      <a:pt x="12" y="37"/>
                    </a:lnTo>
                    <a:lnTo>
                      <a:pt x="13" y="40"/>
                    </a:lnTo>
                    <a:lnTo>
                      <a:pt x="13" y="41"/>
                    </a:lnTo>
                    <a:lnTo>
                      <a:pt x="6" y="41"/>
                    </a:lnTo>
                    <a:lnTo>
                      <a:pt x="3" y="45"/>
                    </a:lnTo>
                    <a:lnTo>
                      <a:pt x="5" y="47"/>
                    </a:lnTo>
                    <a:lnTo>
                      <a:pt x="7" y="50"/>
                    </a:lnTo>
                    <a:lnTo>
                      <a:pt x="11" y="50"/>
                    </a:lnTo>
                    <a:lnTo>
                      <a:pt x="11" y="52"/>
                    </a:lnTo>
                    <a:lnTo>
                      <a:pt x="11" y="54"/>
                    </a:lnTo>
                    <a:lnTo>
                      <a:pt x="7" y="55"/>
                    </a:lnTo>
                    <a:lnTo>
                      <a:pt x="3" y="56"/>
                    </a:lnTo>
                    <a:lnTo>
                      <a:pt x="0" y="57"/>
                    </a:lnTo>
                    <a:lnTo>
                      <a:pt x="0" y="63"/>
                    </a:lnTo>
                    <a:lnTo>
                      <a:pt x="0" y="66"/>
                    </a:lnTo>
                    <a:lnTo>
                      <a:pt x="3" y="67"/>
                    </a:lnTo>
                    <a:lnTo>
                      <a:pt x="8" y="65"/>
                    </a:lnTo>
                    <a:lnTo>
                      <a:pt x="12" y="65"/>
                    </a:lnTo>
                    <a:lnTo>
                      <a:pt x="13" y="65"/>
                    </a:lnTo>
                    <a:lnTo>
                      <a:pt x="13" y="68"/>
                    </a:lnTo>
                    <a:lnTo>
                      <a:pt x="16" y="71"/>
                    </a:lnTo>
                    <a:lnTo>
                      <a:pt x="20" y="67"/>
                    </a:lnTo>
                    <a:lnTo>
                      <a:pt x="23" y="55"/>
                    </a:lnTo>
                    <a:lnTo>
                      <a:pt x="26" y="50"/>
                    </a:lnTo>
                    <a:lnTo>
                      <a:pt x="32" y="50"/>
                    </a:lnTo>
                    <a:lnTo>
                      <a:pt x="42" y="4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1" name="Freeform 1967">
                <a:extLst>
                  <a:ext uri="{FF2B5EF4-FFF2-40B4-BE49-F238E27FC236}">
                    <a16:creationId xmlns:a16="http://schemas.microsoft.com/office/drawing/2014/main" id="{F63BEBE9-2BD0-8815-751D-8FF574AFB490}"/>
                  </a:ext>
                </a:extLst>
              </p:cNvPr>
              <p:cNvSpPr>
                <a:spLocks/>
              </p:cNvSpPr>
              <p:nvPr/>
            </p:nvSpPr>
            <p:spPr bwMode="auto">
              <a:xfrm>
                <a:off x="5340350" y="414338"/>
                <a:ext cx="69850" cy="112713"/>
              </a:xfrm>
              <a:custGeom>
                <a:avLst/>
                <a:gdLst/>
                <a:ahLst/>
                <a:cxnLst>
                  <a:cxn ang="0">
                    <a:pos x="42" y="49"/>
                  </a:cxn>
                  <a:cxn ang="0">
                    <a:pos x="42" y="42"/>
                  </a:cxn>
                  <a:cxn ang="0">
                    <a:pos x="41" y="34"/>
                  </a:cxn>
                  <a:cxn ang="0">
                    <a:pos x="39" y="26"/>
                  </a:cxn>
                  <a:cxn ang="0">
                    <a:pos x="43" y="21"/>
                  </a:cxn>
                  <a:cxn ang="0">
                    <a:pos x="44" y="17"/>
                  </a:cxn>
                  <a:cxn ang="0">
                    <a:pos x="44" y="1"/>
                  </a:cxn>
                  <a:cxn ang="0">
                    <a:pos x="39" y="0"/>
                  </a:cxn>
                  <a:cxn ang="0">
                    <a:pos x="35" y="1"/>
                  </a:cxn>
                  <a:cxn ang="0">
                    <a:pos x="36" y="8"/>
                  </a:cxn>
                  <a:cxn ang="0">
                    <a:pos x="30" y="4"/>
                  </a:cxn>
                  <a:cxn ang="0">
                    <a:pos x="26" y="8"/>
                  </a:cxn>
                  <a:cxn ang="0">
                    <a:pos x="30" y="11"/>
                  </a:cxn>
                  <a:cxn ang="0">
                    <a:pos x="31" y="15"/>
                  </a:cxn>
                  <a:cxn ang="0">
                    <a:pos x="22" y="11"/>
                  </a:cxn>
                  <a:cxn ang="0">
                    <a:pos x="18" y="15"/>
                  </a:cxn>
                  <a:cxn ang="0">
                    <a:pos x="23" y="20"/>
                  </a:cxn>
                  <a:cxn ang="0">
                    <a:pos x="25" y="25"/>
                  </a:cxn>
                  <a:cxn ang="0">
                    <a:pos x="25" y="27"/>
                  </a:cxn>
                  <a:cxn ang="0">
                    <a:pos x="21" y="27"/>
                  </a:cxn>
                  <a:cxn ang="0">
                    <a:pos x="18" y="21"/>
                  </a:cxn>
                  <a:cxn ang="0">
                    <a:pos x="16" y="19"/>
                  </a:cxn>
                  <a:cxn ang="0">
                    <a:pos x="10" y="22"/>
                  </a:cxn>
                  <a:cxn ang="0">
                    <a:pos x="7" y="22"/>
                  </a:cxn>
                  <a:cxn ang="0">
                    <a:pos x="5" y="24"/>
                  </a:cxn>
                  <a:cxn ang="0">
                    <a:pos x="5" y="26"/>
                  </a:cxn>
                  <a:cxn ang="0">
                    <a:pos x="8" y="27"/>
                  </a:cxn>
                  <a:cxn ang="0">
                    <a:pos x="12" y="27"/>
                  </a:cxn>
                  <a:cxn ang="0">
                    <a:pos x="12" y="31"/>
                  </a:cxn>
                  <a:cxn ang="0">
                    <a:pos x="3" y="31"/>
                  </a:cxn>
                  <a:cxn ang="0">
                    <a:pos x="3" y="35"/>
                  </a:cxn>
                  <a:cxn ang="0">
                    <a:pos x="6" y="37"/>
                  </a:cxn>
                  <a:cxn ang="0">
                    <a:pos x="12" y="37"/>
                  </a:cxn>
                  <a:cxn ang="0">
                    <a:pos x="13" y="40"/>
                  </a:cxn>
                  <a:cxn ang="0">
                    <a:pos x="13" y="41"/>
                  </a:cxn>
                  <a:cxn ang="0">
                    <a:pos x="6" y="41"/>
                  </a:cxn>
                  <a:cxn ang="0">
                    <a:pos x="3" y="45"/>
                  </a:cxn>
                  <a:cxn ang="0">
                    <a:pos x="5" y="47"/>
                  </a:cxn>
                  <a:cxn ang="0">
                    <a:pos x="7" y="50"/>
                  </a:cxn>
                  <a:cxn ang="0">
                    <a:pos x="11" y="50"/>
                  </a:cxn>
                  <a:cxn ang="0">
                    <a:pos x="11" y="52"/>
                  </a:cxn>
                  <a:cxn ang="0">
                    <a:pos x="11" y="54"/>
                  </a:cxn>
                  <a:cxn ang="0">
                    <a:pos x="7" y="55"/>
                  </a:cxn>
                  <a:cxn ang="0">
                    <a:pos x="3" y="56"/>
                  </a:cxn>
                  <a:cxn ang="0">
                    <a:pos x="0" y="57"/>
                  </a:cxn>
                  <a:cxn ang="0">
                    <a:pos x="0" y="63"/>
                  </a:cxn>
                  <a:cxn ang="0">
                    <a:pos x="0" y="66"/>
                  </a:cxn>
                  <a:cxn ang="0">
                    <a:pos x="3" y="67"/>
                  </a:cxn>
                  <a:cxn ang="0">
                    <a:pos x="8" y="65"/>
                  </a:cxn>
                  <a:cxn ang="0">
                    <a:pos x="12" y="65"/>
                  </a:cxn>
                  <a:cxn ang="0">
                    <a:pos x="13" y="65"/>
                  </a:cxn>
                  <a:cxn ang="0">
                    <a:pos x="13" y="68"/>
                  </a:cxn>
                  <a:cxn ang="0">
                    <a:pos x="16" y="71"/>
                  </a:cxn>
                  <a:cxn ang="0">
                    <a:pos x="20" y="67"/>
                  </a:cxn>
                  <a:cxn ang="0">
                    <a:pos x="23" y="55"/>
                  </a:cxn>
                  <a:cxn ang="0">
                    <a:pos x="26" y="50"/>
                  </a:cxn>
                  <a:cxn ang="0">
                    <a:pos x="32" y="50"/>
                  </a:cxn>
                  <a:cxn ang="0">
                    <a:pos x="42" y="49"/>
                  </a:cxn>
                </a:cxnLst>
                <a:rect l="0" t="0" r="r" b="b"/>
                <a:pathLst>
                  <a:path w="44" h="71">
                    <a:moveTo>
                      <a:pt x="42" y="49"/>
                    </a:moveTo>
                    <a:lnTo>
                      <a:pt x="42" y="42"/>
                    </a:lnTo>
                    <a:lnTo>
                      <a:pt x="41" y="34"/>
                    </a:lnTo>
                    <a:lnTo>
                      <a:pt x="39" y="26"/>
                    </a:lnTo>
                    <a:lnTo>
                      <a:pt x="43" y="21"/>
                    </a:lnTo>
                    <a:lnTo>
                      <a:pt x="44" y="17"/>
                    </a:lnTo>
                    <a:lnTo>
                      <a:pt x="44" y="1"/>
                    </a:lnTo>
                    <a:lnTo>
                      <a:pt x="39" y="0"/>
                    </a:lnTo>
                    <a:lnTo>
                      <a:pt x="35" y="1"/>
                    </a:lnTo>
                    <a:lnTo>
                      <a:pt x="36" y="8"/>
                    </a:lnTo>
                    <a:lnTo>
                      <a:pt x="30" y="4"/>
                    </a:lnTo>
                    <a:lnTo>
                      <a:pt x="26" y="8"/>
                    </a:lnTo>
                    <a:lnTo>
                      <a:pt x="30" y="11"/>
                    </a:lnTo>
                    <a:lnTo>
                      <a:pt x="31" y="15"/>
                    </a:lnTo>
                    <a:lnTo>
                      <a:pt x="22" y="11"/>
                    </a:lnTo>
                    <a:lnTo>
                      <a:pt x="18" y="15"/>
                    </a:lnTo>
                    <a:lnTo>
                      <a:pt x="23" y="20"/>
                    </a:lnTo>
                    <a:lnTo>
                      <a:pt x="25" y="25"/>
                    </a:lnTo>
                    <a:lnTo>
                      <a:pt x="25" y="27"/>
                    </a:lnTo>
                    <a:lnTo>
                      <a:pt x="21" y="27"/>
                    </a:lnTo>
                    <a:lnTo>
                      <a:pt x="18" y="21"/>
                    </a:lnTo>
                    <a:lnTo>
                      <a:pt x="16" y="19"/>
                    </a:lnTo>
                    <a:lnTo>
                      <a:pt x="10" y="22"/>
                    </a:lnTo>
                    <a:lnTo>
                      <a:pt x="7" y="22"/>
                    </a:lnTo>
                    <a:lnTo>
                      <a:pt x="5" y="24"/>
                    </a:lnTo>
                    <a:lnTo>
                      <a:pt x="5" y="26"/>
                    </a:lnTo>
                    <a:lnTo>
                      <a:pt x="8" y="27"/>
                    </a:lnTo>
                    <a:lnTo>
                      <a:pt x="12" y="27"/>
                    </a:lnTo>
                    <a:lnTo>
                      <a:pt x="12" y="31"/>
                    </a:lnTo>
                    <a:lnTo>
                      <a:pt x="3" y="31"/>
                    </a:lnTo>
                    <a:lnTo>
                      <a:pt x="3" y="35"/>
                    </a:lnTo>
                    <a:lnTo>
                      <a:pt x="6" y="37"/>
                    </a:lnTo>
                    <a:lnTo>
                      <a:pt x="12" y="37"/>
                    </a:lnTo>
                    <a:lnTo>
                      <a:pt x="13" y="40"/>
                    </a:lnTo>
                    <a:lnTo>
                      <a:pt x="13" y="41"/>
                    </a:lnTo>
                    <a:lnTo>
                      <a:pt x="6" y="41"/>
                    </a:lnTo>
                    <a:lnTo>
                      <a:pt x="3" y="45"/>
                    </a:lnTo>
                    <a:lnTo>
                      <a:pt x="5" y="47"/>
                    </a:lnTo>
                    <a:lnTo>
                      <a:pt x="7" y="50"/>
                    </a:lnTo>
                    <a:lnTo>
                      <a:pt x="11" y="50"/>
                    </a:lnTo>
                    <a:lnTo>
                      <a:pt x="11" y="52"/>
                    </a:lnTo>
                    <a:lnTo>
                      <a:pt x="11" y="54"/>
                    </a:lnTo>
                    <a:lnTo>
                      <a:pt x="7" y="55"/>
                    </a:lnTo>
                    <a:lnTo>
                      <a:pt x="3" y="56"/>
                    </a:lnTo>
                    <a:lnTo>
                      <a:pt x="0" y="57"/>
                    </a:lnTo>
                    <a:lnTo>
                      <a:pt x="0" y="63"/>
                    </a:lnTo>
                    <a:lnTo>
                      <a:pt x="0" y="66"/>
                    </a:lnTo>
                    <a:lnTo>
                      <a:pt x="3" y="67"/>
                    </a:lnTo>
                    <a:lnTo>
                      <a:pt x="8" y="65"/>
                    </a:lnTo>
                    <a:lnTo>
                      <a:pt x="12" y="65"/>
                    </a:lnTo>
                    <a:lnTo>
                      <a:pt x="13" y="65"/>
                    </a:lnTo>
                    <a:lnTo>
                      <a:pt x="13" y="68"/>
                    </a:lnTo>
                    <a:lnTo>
                      <a:pt x="16" y="71"/>
                    </a:lnTo>
                    <a:lnTo>
                      <a:pt x="20" y="67"/>
                    </a:lnTo>
                    <a:lnTo>
                      <a:pt x="23" y="55"/>
                    </a:lnTo>
                    <a:lnTo>
                      <a:pt x="26" y="50"/>
                    </a:lnTo>
                    <a:lnTo>
                      <a:pt x="32" y="50"/>
                    </a:lnTo>
                    <a:lnTo>
                      <a:pt x="42" y="4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2" name="Freeform 1968">
                <a:extLst>
                  <a:ext uri="{FF2B5EF4-FFF2-40B4-BE49-F238E27FC236}">
                    <a16:creationId xmlns:a16="http://schemas.microsoft.com/office/drawing/2014/main" id="{34807882-B85E-B5D7-2F3F-CB55CF4D5312}"/>
                  </a:ext>
                </a:extLst>
              </p:cNvPr>
              <p:cNvSpPr>
                <a:spLocks/>
              </p:cNvSpPr>
              <p:nvPr/>
            </p:nvSpPr>
            <p:spPr bwMode="auto">
              <a:xfrm>
                <a:off x="5049838" y="700088"/>
                <a:ext cx="30163" cy="55563"/>
              </a:xfrm>
              <a:custGeom>
                <a:avLst/>
                <a:gdLst/>
                <a:ahLst/>
                <a:cxnLst>
                  <a:cxn ang="0">
                    <a:pos x="17" y="4"/>
                  </a:cxn>
                  <a:cxn ang="0">
                    <a:pos x="17" y="0"/>
                  </a:cxn>
                  <a:cxn ang="0">
                    <a:pos x="15" y="2"/>
                  </a:cxn>
                  <a:cxn ang="0">
                    <a:pos x="14" y="3"/>
                  </a:cxn>
                  <a:cxn ang="0">
                    <a:pos x="11" y="5"/>
                  </a:cxn>
                  <a:cxn ang="0">
                    <a:pos x="10" y="9"/>
                  </a:cxn>
                  <a:cxn ang="0">
                    <a:pos x="9" y="13"/>
                  </a:cxn>
                  <a:cxn ang="0">
                    <a:pos x="6" y="16"/>
                  </a:cxn>
                  <a:cxn ang="0">
                    <a:pos x="1" y="23"/>
                  </a:cxn>
                  <a:cxn ang="0">
                    <a:pos x="0" y="29"/>
                  </a:cxn>
                  <a:cxn ang="0">
                    <a:pos x="1" y="35"/>
                  </a:cxn>
                  <a:cxn ang="0">
                    <a:pos x="7" y="31"/>
                  </a:cxn>
                  <a:cxn ang="0">
                    <a:pos x="11" y="26"/>
                  </a:cxn>
                  <a:cxn ang="0">
                    <a:pos x="12" y="24"/>
                  </a:cxn>
                  <a:cxn ang="0">
                    <a:pos x="14" y="20"/>
                  </a:cxn>
                  <a:cxn ang="0">
                    <a:pos x="14" y="18"/>
                  </a:cxn>
                  <a:cxn ang="0">
                    <a:pos x="16" y="18"/>
                  </a:cxn>
                  <a:cxn ang="0">
                    <a:pos x="17" y="20"/>
                  </a:cxn>
                  <a:cxn ang="0">
                    <a:pos x="19" y="16"/>
                  </a:cxn>
                  <a:cxn ang="0">
                    <a:pos x="17" y="12"/>
                  </a:cxn>
                  <a:cxn ang="0">
                    <a:pos x="16" y="9"/>
                  </a:cxn>
                  <a:cxn ang="0">
                    <a:pos x="15" y="9"/>
                  </a:cxn>
                  <a:cxn ang="0">
                    <a:pos x="15" y="5"/>
                  </a:cxn>
                  <a:cxn ang="0">
                    <a:pos x="17" y="4"/>
                  </a:cxn>
                </a:cxnLst>
                <a:rect l="0" t="0" r="r" b="b"/>
                <a:pathLst>
                  <a:path w="19" h="35">
                    <a:moveTo>
                      <a:pt x="17" y="4"/>
                    </a:moveTo>
                    <a:lnTo>
                      <a:pt x="17" y="0"/>
                    </a:lnTo>
                    <a:lnTo>
                      <a:pt x="15" y="2"/>
                    </a:lnTo>
                    <a:lnTo>
                      <a:pt x="14" y="3"/>
                    </a:lnTo>
                    <a:lnTo>
                      <a:pt x="11" y="5"/>
                    </a:lnTo>
                    <a:lnTo>
                      <a:pt x="10" y="9"/>
                    </a:lnTo>
                    <a:lnTo>
                      <a:pt x="9" y="13"/>
                    </a:lnTo>
                    <a:lnTo>
                      <a:pt x="6" y="16"/>
                    </a:lnTo>
                    <a:lnTo>
                      <a:pt x="1" y="23"/>
                    </a:lnTo>
                    <a:lnTo>
                      <a:pt x="0" y="29"/>
                    </a:lnTo>
                    <a:lnTo>
                      <a:pt x="1" y="35"/>
                    </a:lnTo>
                    <a:lnTo>
                      <a:pt x="7" y="31"/>
                    </a:lnTo>
                    <a:lnTo>
                      <a:pt x="11" y="26"/>
                    </a:lnTo>
                    <a:lnTo>
                      <a:pt x="12" y="24"/>
                    </a:lnTo>
                    <a:lnTo>
                      <a:pt x="14" y="20"/>
                    </a:lnTo>
                    <a:lnTo>
                      <a:pt x="14" y="18"/>
                    </a:lnTo>
                    <a:lnTo>
                      <a:pt x="16" y="18"/>
                    </a:lnTo>
                    <a:lnTo>
                      <a:pt x="17" y="20"/>
                    </a:lnTo>
                    <a:lnTo>
                      <a:pt x="19" y="16"/>
                    </a:lnTo>
                    <a:lnTo>
                      <a:pt x="17" y="12"/>
                    </a:lnTo>
                    <a:lnTo>
                      <a:pt x="16" y="9"/>
                    </a:lnTo>
                    <a:lnTo>
                      <a:pt x="15" y="9"/>
                    </a:lnTo>
                    <a:lnTo>
                      <a:pt x="15" y="5"/>
                    </a:lnTo>
                    <a:lnTo>
                      <a:pt x="17"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3" name="Freeform 1969">
                <a:extLst>
                  <a:ext uri="{FF2B5EF4-FFF2-40B4-BE49-F238E27FC236}">
                    <a16:creationId xmlns:a16="http://schemas.microsoft.com/office/drawing/2014/main" id="{42038DB0-E458-608E-A841-BCBF28A764CD}"/>
                  </a:ext>
                </a:extLst>
              </p:cNvPr>
              <p:cNvSpPr>
                <a:spLocks/>
              </p:cNvSpPr>
              <p:nvPr/>
            </p:nvSpPr>
            <p:spPr bwMode="auto">
              <a:xfrm>
                <a:off x="5049838" y="700088"/>
                <a:ext cx="30163" cy="55563"/>
              </a:xfrm>
              <a:custGeom>
                <a:avLst/>
                <a:gdLst/>
                <a:ahLst/>
                <a:cxnLst>
                  <a:cxn ang="0">
                    <a:pos x="17" y="4"/>
                  </a:cxn>
                  <a:cxn ang="0">
                    <a:pos x="17" y="0"/>
                  </a:cxn>
                  <a:cxn ang="0">
                    <a:pos x="15" y="2"/>
                  </a:cxn>
                  <a:cxn ang="0">
                    <a:pos x="14" y="3"/>
                  </a:cxn>
                  <a:cxn ang="0">
                    <a:pos x="11" y="5"/>
                  </a:cxn>
                  <a:cxn ang="0">
                    <a:pos x="10" y="9"/>
                  </a:cxn>
                  <a:cxn ang="0">
                    <a:pos x="9" y="13"/>
                  </a:cxn>
                  <a:cxn ang="0">
                    <a:pos x="6" y="16"/>
                  </a:cxn>
                  <a:cxn ang="0">
                    <a:pos x="1" y="23"/>
                  </a:cxn>
                  <a:cxn ang="0">
                    <a:pos x="0" y="29"/>
                  </a:cxn>
                  <a:cxn ang="0">
                    <a:pos x="1" y="35"/>
                  </a:cxn>
                  <a:cxn ang="0">
                    <a:pos x="7" y="31"/>
                  </a:cxn>
                  <a:cxn ang="0">
                    <a:pos x="11" y="26"/>
                  </a:cxn>
                  <a:cxn ang="0">
                    <a:pos x="12" y="24"/>
                  </a:cxn>
                  <a:cxn ang="0">
                    <a:pos x="14" y="20"/>
                  </a:cxn>
                  <a:cxn ang="0">
                    <a:pos x="14" y="18"/>
                  </a:cxn>
                  <a:cxn ang="0">
                    <a:pos x="16" y="18"/>
                  </a:cxn>
                  <a:cxn ang="0">
                    <a:pos x="17" y="20"/>
                  </a:cxn>
                  <a:cxn ang="0">
                    <a:pos x="19" y="16"/>
                  </a:cxn>
                  <a:cxn ang="0">
                    <a:pos x="17" y="12"/>
                  </a:cxn>
                  <a:cxn ang="0">
                    <a:pos x="16" y="9"/>
                  </a:cxn>
                  <a:cxn ang="0">
                    <a:pos x="15" y="9"/>
                  </a:cxn>
                  <a:cxn ang="0">
                    <a:pos x="15" y="5"/>
                  </a:cxn>
                  <a:cxn ang="0">
                    <a:pos x="17" y="4"/>
                  </a:cxn>
                </a:cxnLst>
                <a:rect l="0" t="0" r="r" b="b"/>
                <a:pathLst>
                  <a:path w="19" h="35">
                    <a:moveTo>
                      <a:pt x="17" y="4"/>
                    </a:moveTo>
                    <a:lnTo>
                      <a:pt x="17" y="0"/>
                    </a:lnTo>
                    <a:lnTo>
                      <a:pt x="15" y="2"/>
                    </a:lnTo>
                    <a:lnTo>
                      <a:pt x="14" y="3"/>
                    </a:lnTo>
                    <a:lnTo>
                      <a:pt x="11" y="5"/>
                    </a:lnTo>
                    <a:lnTo>
                      <a:pt x="10" y="9"/>
                    </a:lnTo>
                    <a:lnTo>
                      <a:pt x="9" y="13"/>
                    </a:lnTo>
                    <a:lnTo>
                      <a:pt x="6" y="16"/>
                    </a:lnTo>
                    <a:lnTo>
                      <a:pt x="1" y="23"/>
                    </a:lnTo>
                    <a:lnTo>
                      <a:pt x="0" y="29"/>
                    </a:lnTo>
                    <a:lnTo>
                      <a:pt x="1" y="35"/>
                    </a:lnTo>
                    <a:lnTo>
                      <a:pt x="7" y="31"/>
                    </a:lnTo>
                    <a:lnTo>
                      <a:pt x="11" y="26"/>
                    </a:lnTo>
                    <a:lnTo>
                      <a:pt x="12" y="24"/>
                    </a:lnTo>
                    <a:lnTo>
                      <a:pt x="14" y="20"/>
                    </a:lnTo>
                    <a:lnTo>
                      <a:pt x="14" y="18"/>
                    </a:lnTo>
                    <a:lnTo>
                      <a:pt x="16" y="18"/>
                    </a:lnTo>
                    <a:lnTo>
                      <a:pt x="17" y="20"/>
                    </a:lnTo>
                    <a:lnTo>
                      <a:pt x="19" y="16"/>
                    </a:lnTo>
                    <a:lnTo>
                      <a:pt x="17" y="12"/>
                    </a:lnTo>
                    <a:lnTo>
                      <a:pt x="16" y="9"/>
                    </a:lnTo>
                    <a:lnTo>
                      <a:pt x="15" y="9"/>
                    </a:lnTo>
                    <a:lnTo>
                      <a:pt x="15" y="5"/>
                    </a:lnTo>
                    <a:lnTo>
                      <a:pt x="17"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4" name="Freeform 1970">
                <a:extLst>
                  <a:ext uri="{FF2B5EF4-FFF2-40B4-BE49-F238E27FC236}">
                    <a16:creationId xmlns:a16="http://schemas.microsoft.com/office/drawing/2014/main" id="{2B4D1CB4-2F51-43BC-B4B5-4B076F2C69C0}"/>
                  </a:ext>
                </a:extLst>
              </p:cNvPr>
              <p:cNvSpPr>
                <a:spLocks/>
              </p:cNvSpPr>
              <p:nvPr/>
            </p:nvSpPr>
            <p:spPr bwMode="auto">
              <a:xfrm>
                <a:off x="5049838" y="700088"/>
                <a:ext cx="30163" cy="55563"/>
              </a:xfrm>
              <a:custGeom>
                <a:avLst/>
                <a:gdLst/>
                <a:ahLst/>
                <a:cxnLst>
                  <a:cxn ang="0">
                    <a:pos x="17" y="4"/>
                  </a:cxn>
                  <a:cxn ang="0">
                    <a:pos x="17" y="0"/>
                  </a:cxn>
                  <a:cxn ang="0">
                    <a:pos x="15" y="2"/>
                  </a:cxn>
                  <a:cxn ang="0">
                    <a:pos x="14" y="3"/>
                  </a:cxn>
                  <a:cxn ang="0">
                    <a:pos x="11" y="5"/>
                  </a:cxn>
                  <a:cxn ang="0">
                    <a:pos x="10" y="9"/>
                  </a:cxn>
                  <a:cxn ang="0">
                    <a:pos x="9" y="13"/>
                  </a:cxn>
                  <a:cxn ang="0">
                    <a:pos x="6" y="16"/>
                  </a:cxn>
                  <a:cxn ang="0">
                    <a:pos x="1" y="23"/>
                  </a:cxn>
                  <a:cxn ang="0">
                    <a:pos x="0" y="29"/>
                  </a:cxn>
                  <a:cxn ang="0">
                    <a:pos x="1" y="35"/>
                  </a:cxn>
                  <a:cxn ang="0">
                    <a:pos x="7" y="31"/>
                  </a:cxn>
                  <a:cxn ang="0">
                    <a:pos x="11" y="26"/>
                  </a:cxn>
                  <a:cxn ang="0">
                    <a:pos x="12" y="24"/>
                  </a:cxn>
                  <a:cxn ang="0">
                    <a:pos x="14" y="20"/>
                  </a:cxn>
                  <a:cxn ang="0">
                    <a:pos x="14" y="18"/>
                  </a:cxn>
                  <a:cxn ang="0">
                    <a:pos x="16" y="18"/>
                  </a:cxn>
                  <a:cxn ang="0">
                    <a:pos x="17" y="20"/>
                  </a:cxn>
                  <a:cxn ang="0">
                    <a:pos x="19" y="16"/>
                  </a:cxn>
                  <a:cxn ang="0">
                    <a:pos x="17" y="12"/>
                  </a:cxn>
                  <a:cxn ang="0">
                    <a:pos x="16" y="9"/>
                  </a:cxn>
                  <a:cxn ang="0">
                    <a:pos x="15" y="9"/>
                  </a:cxn>
                  <a:cxn ang="0">
                    <a:pos x="15" y="5"/>
                  </a:cxn>
                  <a:cxn ang="0">
                    <a:pos x="17" y="4"/>
                  </a:cxn>
                </a:cxnLst>
                <a:rect l="0" t="0" r="r" b="b"/>
                <a:pathLst>
                  <a:path w="19" h="35">
                    <a:moveTo>
                      <a:pt x="17" y="4"/>
                    </a:moveTo>
                    <a:lnTo>
                      <a:pt x="17" y="0"/>
                    </a:lnTo>
                    <a:lnTo>
                      <a:pt x="15" y="2"/>
                    </a:lnTo>
                    <a:lnTo>
                      <a:pt x="14" y="3"/>
                    </a:lnTo>
                    <a:lnTo>
                      <a:pt x="11" y="5"/>
                    </a:lnTo>
                    <a:lnTo>
                      <a:pt x="10" y="9"/>
                    </a:lnTo>
                    <a:lnTo>
                      <a:pt x="9" y="13"/>
                    </a:lnTo>
                    <a:lnTo>
                      <a:pt x="6" y="16"/>
                    </a:lnTo>
                    <a:lnTo>
                      <a:pt x="1" y="23"/>
                    </a:lnTo>
                    <a:lnTo>
                      <a:pt x="0" y="29"/>
                    </a:lnTo>
                    <a:lnTo>
                      <a:pt x="1" y="35"/>
                    </a:lnTo>
                    <a:lnTo>
                      <a:pt x="7" y="31"/>
                    </a:lnTo>
                    <a:lnTo>
                      <a:pt x="11" y="26"/>
                    </a:lnTo>
                    <a:lnTo>
                      <a:pt x="12" y="24"/>
                    </a:lnTo>
                    <a:lnTo>
                      <a:pt x="14" y="20"/>
                    </a:lnTo>
                    <a:lnTo>
                      <a:pt x="14" y="18"/>
                    </a:lnTo>
                    <a:lnTo>
                      <a:pt x="16" y="18"/>
                    </a:lnTo>
                    <a:lnTo>
                      <a:pt x="17" y="20"/>
                    </a:lnTo>
                    <a:lnTo>
                      <a:pt x="19" y="16"/>
                    </a:lnTo>
                    <a:lnTo>
                      <a:pt x="17" y="12"/>
                    </a:lnTo>
                    <a:lnTo>
                      <a:pt x="16" y="9"/>
                    </a:lnTo>
                    <a:lnTo>
                      <a:pt x="15" y="9"/>
                    </a:lnTo>
                    <a:lnTo>
                      <a:pt x="15" y="5"/>
                    </a:lnTo>
                    <a:lnTo>
                      <a:pt x="17"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5" name="Freeform 1971">
                <a:extLst>
                  <a:ext uri="{FF2B5EF4-FFF2-40B4-BE49-F238E27FC236}">
                    <a16:creationId xmlns:a16="http://schemas.microsoft.com/office/drawing/2014/main" id="{8BA39635-6E87-9ACA-393A-2404DC9D6E7B}"/>
                  </a:ext>
                </a:extLst>
              </p:cNvPr>
              <p:cNvSpPr>
                <a:spLocks/>
              </p:cNvSpPr>
              <p:nvPr/>
            </p:nvSpPr>
            <p:spPr bwMode="auto">
              <a:xfrm>
                <a:off x="5049838" y="700088"/>
                <a:ext cx="30163" cy="55563"/>
              </a:xfrm>
              <a:custGeom>
                <a:avLst/>
                <a:gdLst/>
                <a:ahLst/>
                <a:cxnLst>
                  <a:cxn ang="0">
                    <a:pos x="17" y="4"/>
                  </a:cxn>
                  <a:cxn ang="0">
                    <a:pos x="17" y="0"/>
                  </a:cxn>
                  <a:cxn ang="0">
                    <a:pos x="15" y="2"/>
                  </a:cxn>
                  <a:cxn ang="0">
                    <a:pos x="14" y="3"/>
                  </a:cxn>
                  <a:cxn ang="0">
                    <a:pos x="11" y="5"/>
                  </a:cxn>
                  <a:cxn ang="0">
                    <a:pos x="10" y="9"/>
                  </a:cxn>
                  <a:cxn ang="0">
                    <a:pos x="9" y="13"/>
                  </a:cxn>
                  <a:cxn ang="0">
                    <a:pos x="6" y="16"/>
                  </a:cxn>
                  <a:cxn ang="0">
                    <a:pos x="1" y="23"/>
                  </a:cxn>
                  <a:cxn ang="0">
                    <a:pos x="0" y="29"/>
                  </a:cxn>
                  <a:cxn ang="0">
                    <a:pos x="1" y="35"/>
                  </a:cxn>
                  <a:cxn ang="0">
                    <a:pos x="7" y="31"/>
                  </a:cxn>
                  <a:cxn ang="0">
                    <a:pos x="11" y="26"/>
                  </a:cxn>
                  <a:cxn ang="0">
                    <a:pos x="12" y="24"/>
                  </a:cxn>
                  <a:cxn ang="0">
                    <a:pos x="14" y="20"/>
                  </a:cxn>
                  <a:cxn ang="0">
                    <a:pos x="14" y="18"/>
                  </a:cxn>
                  <a:cxn ang="0">
                    <a:pos x="16" y="18"/>
                  </a:cxn>
                  <a:cxn ang="0">
                    <a:pos x="17" y="20"/>
                  </a:cxn>
                  <a:cxn ang="0">
                    <a:pos x="19" y="16"/>
                  </a:cxn>
                  <a:cxn ang="0">
                    <a:pos x="17" y="12"/>
                  </a:cxn>
                  <a:cxn ang="0">
                    <a:pos x="16" y="9"/>
                  </a:cxn>
                  <a:cxn ang="0">
                    <a:pos x="15" y="9"/>
                  </a:cxn>
                  <a:cxn ang="0">
                    <a:pos x="15" y="5"/>
                  </a:cxn>
                  <a:cxn ang="0">
                    <a:pos x="17" y="4"/>
                  </a:cxn>
                </a:cxnLst>
                <a:rect l="0" t="0" r="r" b="b"/>
                <a:pathLst>
                  <a:path w="19" h="35">
                    <a:moveTo>
                      <a:pt x="17" y="4"/>
                    </a:moveTo>
                    <a:lnTo>
                      <a:pt x="17" y="0"/>
                    </a:lnTo>
                    <a:lnTo>
                      <a:pt x="15" y="2"/>
                    </a:lnTo>
                    <a:lnTo>
                      <a:pt x="14" y="3"/>
                    </a:lnTo>
                    <a:lnTo>
                      <a:pt x="11" y="5"/>
                    </a:lnTo>
                    <a:lnTo>
                      <a:pt x="10" y="9"/>
                    </a:lnTo>
                    <a:lnTo>
                      <a:pt x="9" y="13"/>
                    </a:lnTo>
                    <a:lnTo>
                      <a:pt x="6" y="16"/>
                    </a:lnTo>
                    <a:lnTo>
                      <a:pt x="1" y="23"/>
                    </a:lnTo>
                    <a:lnTo>
                      <a:pt x="0" y="29"/>
                    </a:lnTo>
                    <a:lnTo>
                      <a:pt x="1" y="35"/>
                    </a:lnTo>
                    <a:lnTo>
                      <a:pt x="7" y="31"/>
                    </a:lnTo>
                    <a:lnTo>
                      <a:pt x="11" y="26"/>
                    </a:lnTo>
                    <a:lnTo>
                      <a:pt x="12" y="24"/>
                    </a:lnTo>
                    <a:lnTo>
                      <a:pt x="14" y="20"/>
                    </a:lnTo>
                    <a:lnTo>
                      <a:pt x="14" y="18"/>
                    </a:lnTo>
                    <a:lnTo>
                      <a:pt x="16" y="18"/>
                    </a:lnTo>
                    <a:lnTo>
                      <a:pt x="17" y="20"/>
                    </a:lnTo>
                    <a:lnTo>
                      <a:pt x="19" y="16"/>
                    </a:lnTo>
                    <a:lnTo>
                      <a:pt x="17" y="12"/>
                    </a:lnTo>
                    <a:lnTo>
                      <a:pt x="16" y="9"/>
                    </a:lnTo>
                    <a:lnTo>
                      <a:pt x="15" y="9"/>
                    </a:lnTo>
                    <a:lnTo>
                      <a:pt x="15" y="5"/>
                    </a:lnTo>
                    <a:lnTo>
                      <a:pt x="17"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6" name="Freeform 1972">
                <a:extLst>
                  <a:ext uri="{FF2B5EF4-FFF2-40B4-BE49-F238E27FC236}">
                    <a16:creationId xmlns:a16="http://schemas.microsoft.com/office/drawing/2014/main" id="{76CA62DC-B853-12D7-5E74-96DB8BAD0586}"/>
                  </a:ext>
                </a:extLst>
              </p:cNvPr>
              <p:cNvSpPr>
                <a:spLocks/>
              </p:cNvSpPr>
              <p:nvPr/>
            </p:nvSpPr>
            <p:spPr bwMode="auto">
              <a:xfrm>
                <a:off x="5080000" y="695325"/>
                <a:ext cx="15875" cy="25400"/>
              </a:xfrm>
              <a:custGeom>
                <a:avLst/>
                <a:gdLst/>
                <a:ahLst/>
                <a:cxnLst>
                  <a:cxn ang="0">
                    <a:pos x="3" y="2"/>
                  </a:cxn>
                  <a:cxn ang="0">
                    <a:pos x="2" y="6"/>
                  </a:cxn>
                  <a:cxn ang="0">
                    <a:pos x="2" y="8"/>
                  </a:cxn>
                  <a:cxn ang="0">
                    <a:pos x="1" y="10"/>
                  </a:cxn>
                  <a:cxn ang="0">
                    <a:pos x="0" y="12"/>
                  </a:cxn>
                  <a:cxn ang="0">
                    <a:pos x="0" y="15"/>
                  </a:cxn>
                  <a:cxn ang="0">
                    <a:pos x="3" y="16"/>
                  </a:cxn>
                  <a:cxn ang="0">
                    <a:pos x="7" y="13"/>
                  </a:cxn>
                  <a:cxn ang="0">
                    <a:pos x="7" y="12"/>
                  </a:cxn>
                  <a:cxn ang="0">
                    <a:pos x="10" y="7"/>
                  </a:cxn>
                  <a:cxn ang="0">
                    <a:pos x="10" y="6"/>
                  </a:cxn>
                  <a:cxn ang="0">
                    <a:pos x="10" y="2"/>
                  </a:cxn>
                  <a:cxn ang="0">
                    <a:pos x="6" y="0"/>
                  </a:cxn>
                  <a:cxn ang="0">
                    <a:pos x="3" y="2"/>
                  </a:cxn>
                </a:cxnLst>
                <a:rect l="0" t="0" r="r" b="b"/>
                <a:pathLst>
                  <a:path w="10" h="16">
                    <a:moveTo>
                      <a:pt x="3" y="2"/>
                    </a:moveTo>
                    <a:lnTo>
                      <a:pt x="2" y="6"/>
                    </a:lnTo>
                    <a:lnTo>
                      <a:pt x="2" y="8"/>
                    </a:lnTo>
                    <a:lnTo>
                      <a:pt x="1" y="10"/>
                    </a:lnTo>
                    <a:lnTo>
                      <a:pt x="0" y="12"/>
                    </a:lnTo>
                    <a:lnTo>
                      <a:pt x="0" y="15"/>
                    </a:lnTo>
                    <a:lnTo>
                      <a:pt x="3" y="16"/>
                    </a:lnTo>
                    <a:lnTo>
                      <a:pt x="7" y="13"/>
                    </a:lnTo>
                    <a:lnTo>
                      <a:pt x="7" y="12"/>
                    </a:lnTo>
                    <a:lnTo>
                      <a:pt x="10" y="7"/>
                    </a:lnTo>
                    <a:lnTo>
                      <a:pt x="10" y="6"/>
                    </a:lnTo>
                    <a:lnTo>
                      <a:pt x="10" y="2"/>
                    </a:lnTo>
                    <a:lnTo>
                      <a:pt x="6" y="0"/>
                    </a:lnTo>
                    <a:lnTo>
                      <a:pt x="3"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7" name="Freeform 1973">
                <a:extLst>
                  <a:ext uri="{FF2B5EF4-FFF2-40B4-BE49-F238E27FC236}">
                    <a16:creationId xmlns:a16="http://schemas.microsoft.com/office/drawing/2014/main" id="{78F6AB68-F8DF-CF1F-FD3A-41BC34586E0D}"/>
                  </a:ext>
                </a:extLst>
              </p:cNvPr>
              <p:cNvSpPr>
                <a:spLocks/>
              </p:cNvSpPr>
              <p:nvPr/>
            </p:nvSpPr>
            <p:spPr bwMode="auto">
              <a:xfrm>
                <a:off x="5080000" y="695325"/>
                <a:ext cx="15875" cy="25400"/>
              </a:xfrm>
              <a:custGeom>
                <a:avLst/>
                <a:gdLst/>
                <a:ahLst/>
                <a:cxnLst>
                  <a:cxn ang="0">
                    <a:pos x="3" y="2"/>
                  </a:cxn>
                  <a:cxn ang="0">
                    <a:pos x="2" y="6"/>
                  </a:cxn>
                  <a:cxn ang="0">
                    <a:pos x="2" y="8"/>
                  </a:cxn>
                  <a:cxn ang="0">
                    <a:pos x="1" y="10"/>
                  </a:cxn>
                  <a:cxn ang="0">
                    <a:pos x="0" y="12"/>
                  </a:cxn>
                  <a:cxn ang="0">
                    <a:pos x="0" y="15"/>
                  </a:cxn>
                  <a:cxn ang="0">
                    <a:pos x="3" y="16"/>
                  </a:cxn>
                  <a:cxn ang="0">
                    <a:pos x="7" y="13"/>
                  </a:cxn>
                  <a:cxn ang="0">
                    <a:pos x="7" y="12"/>
                  </a:cxn>
                  <a:cxn ang="0">
                    <a:pos x="10" y="7"/>
                  </a:cxn>
                  <a:cxn ang="0">
                    <a:pos x="10" y="6"/>
                  </a:cxn>
                  <a:cxn ang="0">
                    <a:pos x="10" y="2"/>
                  </a:cxn>
                  <a:cxn ang="0">
                    <a:pos x="6" y="0"/>
                  </a:cxn>
                  <a:cxn ang="0">
                    <a:pos x="3" y="2"/>
                  </a:cxn>
                </a:cxnLst>
                <a:rect l="0" t="0" r="r" b="b"/>
                <a:pathLst>
                  <a:path w="10" h="16">
                    <a:moveTo>
                      <a:pt x="3" y="2"/>
                    </a:moveTo>
                    <a:lnTo>
                      <a:pt x="2" y="6"/>
                    </a:lnTo>
                    <a:lnTo>
                      <a:pt x="2" y="8"/>
                    </a:lnTo>
                    <a:lnTo>
                      <a:pt x="1" y="10"/>
                    </a:lnTo>
                    <a:lnTo>
                      <a:pt x="0" y="12"/>
                    </a:lnTo>
                    <a:lnTo>
                      <a:pt x="0" y="15"/>
                    </a:lnTo>
                    <a:lnTo>
                      <a:pt x="3" y="16"/>
                    </a:lnTo>
                    <a:lnTo>
                      <a:pt x="7" y="13"/>
                    </a:lnTo>
                    <a:lnTo>
                      <a:pt x="7" y="12"/>
                    </a:lnTo>
                    <a:lnTo>
                      <a:pt x="10" y="7"/>
                    </a:lnTo>
                    <a:lnTo>
                      <a:pt x="10" y="6"/>
                    </a:lnTo>
                    <a:lnTo>
                      <a:pt x="10" y="2"/>
                    </a:lnTo>
                    <a:lnTo>
                      <a:pt x="6" y="0"/>
                    </a:lnTo>
                    <a:lnTo>
                      <a:pt x="3"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8" name="Freeform 1974">
                <a:extLst>
                  <a:ext uri="{FF2B5EF4-FFF2-40B4-BE49-F238E27FC236}">
                    <a16:creationId xmlns:a16="http://schemas.microsoft.com/office/drawing/2014/main" id="{A84C0E89-F759-96D6-5DCF-8DC22C2F3FC0}"/>
                  </a:ext>
                </a:extLst>
              </p:cNvPr>
              <p:cNvSpPr>
                <a:spLocks/>
              </p:cNvSpPr>
              <p:nvPr/>
            </p:nvSpPr>
            <p:spPr bwMode="auto">
              <a:xfrm>
                <a:off x="5080000" y="695325"/>
                <a:ext cx="15875" cy="25400"/>
              </a:xfrm>
              <a:custGeom>
                <a:avLst/>
                <a:gdLst/>
                <a:ahLst/>
                <a:cxnLst>
                  <a:cxn ang="0">
                    <a:pos x="3" y="2"/>
                  </a:cxn>
                  <a:cxn ang="0">
                    <a:pos x="2" y="6"/>
                  </a:cxn>
                  <a:cxn ang="0">
                    <a:pos x="2" y="8"/>
                  </a:cxn>
                  <a:cxn ang="0">
                    <a:pos x="1" y="10"/>
                  </a:cxn>
                  <a:cxn ang="0">
                    <a:pos x="0" y="12"/>
                  </a:cxn>
                  <a:cxn ang="0">
                    <a:pos x="0" y="15"/>
                  </a:cxn>
                  <a:cxn ang="0">
                    <a:pos x="3" y="16"/>
                  </a:cxn>
                  <a:cxn ang="0">
                    <a:pos x="7" y="13"/>
                  </a:cxn>
                  <a:cxn ang="0">
                    <a:pos x="7" y="12"/>
                  </a:cxn>
                  <a:cxn ang="0">
                    <a:pos x="10" y="7"/>
                  </a:cxn>
                  <a:cxn ang="0">
                    <a:pos x="10" y="6"/>
                  </a:cxn>
                  <a:cxn ang="0">
                    <a:pos x="10" y="2"/>
                  </a:cxn>
                  <a:cxn ang="0">
                    <a:pos x="6" y="0"/>
                  </a:cxn>
                  <a:cxn ang="0">
                    <a:pos x="3" y="2"/>
                  </a:cxn>
                </a:cxnLst>
                <a:rect l="0" t="0" r="r" b="b"/>
                <a:pathLst>
                  <a:path w="10" h="16">
                    <a:moveTo>
                      <a:pt x="3" y="2"/>
                    </a:moveTo>
                    <a:lnTo>
                      <a:pt x="2" y="6"/>
                    </a:lnTo>
                    <a:lnTo>
                      <a:pt x="2" y="8"/>
                    </a:lnTo>
                    <a:lnTo>
                      <a:pt x="1" y="10"/>
                    </a:lnTo>
                    <a:lnTo>
                      <a:pt x="0" y="12"/>
                    </a:lnTo>
                    <a:lnTo>
                      <a:pt x="0" y="15"/>
                    </a:lnTo>
                    <a:lnTo>
                      <a:pt x="3" y="16"/>
                    </a:lnTo>
                    <a:lnTo>
                      <a:pt x="7" y="13"/>
                    </a:lnTo>
                    <a:lnTo>
                      <a:pt x="7" y="12"/>
                    </a:lnTo>
                    <a:lnTo>
                      <a:pt x="10" y="7"/>
                    </a:lnTo>
                    <a:lnTo>
                      <a:pt x="10" y="6"/>
                    </a:lnTo>
                    <a:lnTo>
                      <a:pt x="10" y="2"/>
                    </a:lnTo>
                    <a:lnTo>
                      <a:pt x="6" y="0"/>
                    </a:lnTo>
                    <a:lnTo>
                      <a:pt x="3"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79" name="Freeform 1975">
                <a:extLst>
                  <a:ext uri="{FF2B5EF4-FFF2-40B4-BE49-F238E27FC236}">
                    <a16:creationId xmlns:a16="http://schemas.microsoft.com/office/drawing/2014/main" id="{C257EC88-91B1-73E1-8ED6-5F81E0DD7895}"/>
                  </a:ext>
                </a:extLst>
              </p:cNvPr>
              <p:cNvSpPr>
                <a:spLocks/>
              </p:cNvSpPr>
              <p:nvPr/>
            </p:nvSpPr>
            <p:spPr bwMode="auto">
              <a:xfrm>
                <a:off x="5080000" y="695325"/>
                <a:ext cx="15875" cy="25400"/>
              </a:xfrm>
              <a:custGeom>
                <a:avLst/>
                <a:gdLst/>
                <a:ahLst/>
                <a:cxnLst>
                  <a:cxn ang="0">
                    <a:pos x="3" y="2"/>
                  </a:cxn>
                  <a:cxn ang="0">
                    <a:pos x="2" y="6"/>
                  </a:cxn>
                  <a:cxn ang="0">
                    <a:pos x="2" y="8"/>
                  </a:cxn>
                  <a:cxn ang="0">
                    <a:pos x="1" y="10"/>
                  </a:cxn>
                  <a:cxn ang="0">
                    <a:pos x="0" y="12"/>
                  </a:cxn>
                  <a:cxn ang="0">
                    <a:pos x="0" y="15"/>
                  </a:cxn>
                  <a:cxn ang="0">
                    <a:pos x="3" y="16"/>
                  </a:cxn>
                  <a:cxn ang="0">
                    <a:pos x="7" y="13"/>
                  </a:cxn>
                  <a:cxn ang="0">
                    <a:pos x="7" y="12"/>
                  </a:cxn>
                  <a:cxn ang="0">
                    <a:pos x="10" y="7"/>
                  </a:cxn>
                  <a:cxn ang="0">
                    <a:pos x="10" y="6"/>
                  </a:cxn>
                  <a:cxn ang="0">
                    <a:pos x="10" y="2"/>
                  </a:cxn>
                  <a:cxn ang="0">
                    <a:pos x="6" y="0"/>
                  </a:cxn>
                  <a:cxn ang="0">
                    <a:pos x="3" y="2"/>
                  </a:cxn>
                </a:cxnLst>
                <a:rect l="0" t="0" r="r" b="b"/>
                <a:pathLst>
                  <a:path w="10" h="16">
                    <a:moveTo>
                      <a:pt x="3" y="2"/>
                    </a:moveTo>
                    <a:lnTo>
                      <a:pt x="2" y="6"/>
                    </a:lnTo>
                    <a:lnTo>
                      <a:pt x="2" y="8"/>
                    </a:lnTo>
                    <a:lnTo>
                      <a:pt x="1" y="10"/>
                    </a:lnTo>
                    <a:lnTo>
                      <a:pt x="0" y="12"/>
                    </a:lnTo>
                    <a:lnTo>
                      <a:pt x="0" y="15"/>
                    </a:lnTo>
                    <a:lnTo>
                      <a:pt x="3" y="16"/>
                    </a:lnTo>
                    <a:lnTo>
                      <a:pt x="7" y="13"/>
                    </a:lnTo>
                    <a:lnTo>
                      <a:pt x="7" y="12"/>
                    </a:lnTo>
                    <a:lnTo>
                      <a:pt x="10" y="7"/>
                    </a:lnTo>
                    <a:lnTo>
                      <a:pt x="10" y="6"/>
                    </a:lnTo>
                    <a:lnTo>
                      <a:pt x="10" y="2"/>
                    </a:lnTo>
                    <a:lnTo>
                      <a:pt x="6" y="0"/>
                    </a:lnTo>
                    <a:lnTo>
                      <a:pt x="3" y="2"/>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0" name="Freeform 1976">
                <a:extLst>
                  <a:ext uri="{FF2B5EF4-FFF2-40B4-BE49-F238E27FC236}">
                    <a16:creationId xmlns:a16="http://schemas.microsoft.com/office/drawing/2014/main" id="{B6162D5A-2F98-6F4E-3C04-7AAB57516764}"/>
                  </a:ext>
                </a:extLst>
              </p:cNvPr>
              <p:cNvSpPr>
                <a:spLocks/>
              </p:cNvSpPr>
              <p:nvPr/>
            </p:nvSpPr>
            <p:spPr bwMode="auto">
              <a:xfrm>
                <a:off x="5100638" y="655638"/>
                <a:ext cx="57150" cy="49213"/>
              </a:xfrm>
              <a:custGeom>
                <a:avLst/>
                <a:gdLst/>
                <a:ahLst/>
                <a:cxnLst>
                  <a:cxn ang="0">
                    <a:pos x="10" y="31"/>
                  </a:cxn>
                  <a:cxn ang="0">
                    <a:pos x="8" y="28"/>
                  </a:cxn>
                  <a:cxn ang="0">
                    <a:pos x="4" y="28"/>
                  </a:cxn>
                  <a:cxn ang="0">
                    <a:pos x="1" y="30"/>
                  </a:cxn>
                  <a:cxn ang="0">
                    <a:pos x="0" y="27"/>
                  </a:cxn>
                  <a:cxn ang="0">
                    <a:pos x="5" y="22"/>
                  </a:cxn>
                  <a:cxn ang="0">
                    <a:pos x="4" y="18"/>
                  </a:cxn>
                  <a:cxn ang="0">
                    <a:pos x="4" y="15"/>
                  </a:cxn>
                  <a:cxn ang="0">
                    <a:pos x="4" y="11"/>
                  </a:cxn>
                  <a:cxn ang="0">
                    <a:pos x="4" y="8"/>
                  </a:cxn>
                  <a:cxn ang="0">
                    <a:pos x="9" y="6"/>
                  </a:cxn>
                  <a:cxn ang="0">
                    <a:pos x="10" y="6"/>
                  </a:cxn>
                  <a:cxn ang="0">
                    <a:pos x="19" y="5"/>
                  </a:cxn>
                  <a:cxn ang="0">
                    <a:pos x="21" y="2"/>
                  </a:cxn>
                  <a:cxn ang="0">
                    <a:pos x="25" y="0"/>
                  </a:cxn>
                  <a:cxn ang="0">
                    <a:pos x="26" y="2"/>
                  </a:cxn>
                  <a:cxn ang="0">
                    <a:pos x="26" y="5"/>
                  </a:cxn>
                  <a:cxn ang="0">
                    <a:pos x="30" y="5"/>
                  </a:cxn>
                  <a:cxn ang="0">
                    <a:pos x="30" y="2"/>
                  </a:cxn>
                  <a:cxn ang="0">
                    <a:pos x="33" y="1"/>
                  </a:cxn>
                  <a:cxn ang="0">
                    <a:pos x="34" y="1"/>
                  </a:cxn>
                  <a:cxn ang="0">
                    <a:pos x="36" y="5"/>
                  </a:cxn>
                  <a:cxn ang="0">
                    <a:pos x="34" y="7"/>
                  </a:cxn>
                  <a:cxn ang="0">
                    <a:pos x="29" y="11"/>
                  </a:cxn>
                  <a:cxn ang="0">
                    <a:pos x="30" y="12"/>
                  </a:cxn>
                  <a:cxn ang="0">
                    <a:pos x="28" y="17"/>
                  </a:cxn>
                  <a:cxn ang="0">
                    <a:pos x="24" y="20"/>
                  </a:cxn>
                  <a:cxn ang="0">
                    <a:pos x="19" y="21"/>
                  </a:cxn>
                  <a:cxn ang="0">
                    <a:pos x="16" y="20"/>
                  </a:cxn>
                  <a:cxn ang="0">
                    <a:pos x="15" y="21"/>
                  </a:cxn>
                  <a:cxn ang="0">
                    <a:pos x="15" y="25"/>
                  </a:cxn>
                  <a:cxn ang="0">
                    <a:pos x="13" y="28"/>
                  </a:cxn>
                  <a:cxn ang="0">
                    <a:pos x="13" y="31"/>
                  </a:cxn>
                  <a:cxn ang="0">
                    <a:pos x="10" y="31"/>
                  </a:cxn>
                </a:cxnLst>
                <a:rect l="0" t="0" r="r" b="b"/>
                <a:pathLst>
                  <a:path w="36" h="31">
                    <a:moveTo>
                      <a:pt x="10" y="31"/>
                    </a:moveTo>
                    <a:lnTo>
                      <a:pt x="8" y="28"/>
                    </a:lnTo>
                    <a:lnTo>
                      <a:pt x="4" y="28"/>
                    </a:lnTo>
                    <a:lnTo>
                      <a:pt x="1" y="30"/>
                    </a:lnTo>
                    <a:lnTo>
                      <a:pt x="0" y="27"/>
                    </a:lnTo>
                    <a:lnTo>
                      <a:pt x="5" y="22"/>
                    </a:lnTo>
                    <a:lnTo>
                      <a:pt x="4" y="18"/>
                    </a:lnTo>
                    <a:lnTo>
                      <a:pt x="4" y="15"/>
                    </a:lnTo>
                    <a:lnTo>
                      <a:pt x="4" y="11"/>
                    </a:lnTo>
                    <a:lnTo>
                      <a:pt x="4" y="8"/>
                    </a:lnTo>
                    <a:lnTo>
                      <a:pt x="9" y="6"/>
                    </a:lnTo>
                    <a:lnTo>
                      <a:pt x="10" y="6"/>
                    </a:lnTo>
                    <a:lnTo>
                      <a:pt x="19" y="5"/>
                    </a:lnTo>
                    <a:lnTo>
                      <a:pt x="21" y="2"/>
                    </a:lnTo>
                    <a:lnTo>
                      <a:pt x="25" y="0"/>
                    </a:lnTo>
                    <a:lnTo>
                      <a:pt x="26" y="2"/>
                    </a:lnTo>
                    <a:lnTo>
                      <a:pt x="26" y="5"/>
                    </a:lnTo>
                    <a:lnTo>
                      <a:pt x="30" y="5"/>
                    </a:lnTo>
                    <a:lnTo>
                      <a:pt x="30" y="2"/>
                    </a:lnTo>
                    <a:lnTo>
                      <a:pt x="33" y="1"/>
                    </a:lnTo>
                    <a:lnTo>
                      <a:pt x="34" y="1"/>
                    </a:lnTo>
                    <a:lnTo>
                      <a:pt x="36" y="5"/>
                    </a:lnTo>
                    <a:lnTo>
                      <a:pt x="34" y="7"/>
                    </a:lnTo>
                    <a:lnTo>
                      <a:pt x="29" y="11"/>
                    </a:lnTo>
                    <a:lnTo>
                      <a:pt x="30" y="12"/>
                    </a:lnTo>
                    <a:lnTo>
                      <a:pt x="28" y="17"/>
                    </a:lnTo>
                    <a:lnTo>
                      <a:pt x="24" y="20"/>
                    </a:lnTo>
                    <a:lnTo>
                      <a:pt x="19" y="21"/>
                    </a:lnTo>
                    <a:lnTo>
                      <a:pt x="16" y="20"/>
                    </a:lnTo>
                    <a:lnTo>
                      <a:pt x="15" y="21"/>
                    </a:lnTo>
                    <a:lnTo>
                      <a:pt x="15" y="25"/>
                    </a:lnTo>
                    <a:lnTo>
                      <a:pt x="13" y="28"/>
                    </a:lnTo>
                    <a:lnTo>
                      <a:pt x="13" y="31"/>
                    </a:lnTo>
                    <a:lnTo>
                      <a:pt x="10"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1" name="Freeform 1977">
                <a:extLst>
                  <a:ext uri="{FF2B5EF4-FFF2-40B4-BE49-F238E27FC236}">
                    <a16:creationId xmlns:a16="http://schemas.microsoft.com/office/drawing/2014/main" id="{DCCD9879-9A19-A962-5D6C-AA020DE510D0}"/>
                  </a:ext>
                </a:extLst>
              </p:cNvPr>
              <p:cNvSpPr>
                <a:spLocks/>
              </p:cNvSpPr>
              <p:nvPr/>
            </p:nvSpPr>
            <p:spPr bwMode="auto">
              <a:xfrm>
                <a:off x="5100638" y="655638"/>
                <a:ext cx="57150" cy="49213"/>
              </a:xfrm>
              <a:custGeom>
                <a:avLst/>
                <a:gdLst/>
                <a:ahLst/>
                <a:cxnLst>
                  <a:cxn ang="0">
                    <a:pos x="10" y="31"/>
                  </a:cxn>
                  <a:cxn ang="0">
                    <a:pos x="8" y="28"/>
                  </a:cxn>
                  <a:cxn ang="0">
                    <a:pos x="4" y="28"/>
                  </a:cxn>
                  <a:cxn ang="0">
                    <a:pos x="1" y="30"/>
                  </a:cxn>
                  <a:cxn ang="0">
                    <a:pos x="0" y="27"/>
                  </a:cxn>
                  <a:cxn ang="0">
                    <a:pos x="5" y="22"/>
                  </a:cxn>
                  <a:cxn ang="0">
                    <a:pos x="4" y="18"/>
                  </a:cxn>
                  <a:cxn ang="0">
                    <a:pos x="4" y="15"/>
                  </a:cxn>
                  <a:cxn ang="0">
                    <a:pos x="4" y="11"/>
                  </a:cxn>
                  <a:cxn ang="0">
                    <a:pos x="4" y="8"/>
                  </a:cxn>
                  <a:cxn ang="0">
                    <a:pos x="9" y="6"/>
                  </a:cxn>
                  <a:cxn ang="0">
                    <a:pos x="10" y="6"/>
                  </a:cxn>
                  <a:cxn ang="0">
                    <a:pos x="19" y="5"/>
                  </a:cxn>
                  <a:cxn ang="0">
                    <a:pos x="21" y="2"/>
                  </a:cxn>
                  <a:cxn ang="0">
                    <a:pos x="25" y="0"/>
                  </a:cxn>
                  <a:cxn ang="0">
                    <a:pos x="26" y="2"/>
                  </a:cxn>
                  <a:cxn ang="0">
                    <a:pos x="26" y="5"/>
                  </a:cxn>
                  <a:cxn ang="0">
                    <a:pos x="30" y="5"/>
                  </a:cxn>
                  <a:cxn ang="0">
                    <a:pos x="30" y="2"/>
                  </a:cxn>
                  <a:cxn ang="0">
                    <a:pos x="33" y="1"/>
                  </a:cxn>
                  <a:cxn ang="0">
                    <a:pos x="34" y="1"/>
                  </a:cxn>
                  <a:cxn ang="0">
                    <a:pos x="36" y="5"/>
                  </a:cxn>
                  <a:cxn ang="0">
                    <a:pos x="34" y="7"/>
                  </a:cxn>
                  <a:cxn ang="0">
                    <a:pos x="29" y="11"/>
                  </a:cxn>
                  <a:cxn ang="0">
                    <a:pos x="30" y="12"/>
                  </a:cxn>
                  <a:cxn ang="0">
                    <a:pos x="28" y="17"/>
                  </a:cxn>
                  <a:cxn ang="0">
                    <a:pos x="24" y="20"/>
                  </a:cxn>
                  <a:cxn ang="0">
                    <a:pos x="19" y="21"/>
                  </a:cxn>
                  <a:cxn ang="0">
                    <a:pos x="16" y="20"/>
                  </a:cxn>
                  <a:cxn ang="0">
                    <a:pos x="15" y="21"/>
                  </a:cxn>
                  <a:cxn ang="0">
                    <a:pos x="15" y="25"/>
                  </a:cxn>
                  <a:cxn ang="0">
                    <a:pos x="13" y="28"/>
                  </a:cxn>
                  <a:cxn ang="0">
                    <a:pos x="13" y="31"/>
                  </a:cxn>
                  <a:cxn ang="0">
                    <a:pos x="10" y="31"/>
                  </a:cxn>
                </a:cxnLst>
                <a:rect l="0" t="0" r="r" b="b"/>
                <a:pathLst>
                  <a:path w="36" h="31">
                    <a:moveTo>
                      <a:pt x="10" y="31"/>
                    </a:moveTo>
                    <a:lnTo>
                      <a:pt x="8" y="28"/>
                    </a:lnTo>
                    <a:lnTo>
                      <a:pt x="4" y="28"/>
                    </a:lnTo>
                    <a:lnTo>
                      <a:pt x="1" y="30"/>
                    </a:lnTo>
                    <a:lnTo>
                      <a:pt x="0" y="27"/>
                    </a:lnTo>
                    <a:lnTo>
                      <a:pt x="5" y="22"/>
                    </a:lnTo>
                    <a:lnTo>
                      <a:pt x="4" y="18"/>
                    </a:lnTo>
                    <a:lnTo>
                      <a:pt x="4" y="15"/>
                    </a:lnTo>
                    <a:lnTo>
                      <a:pt x="4" y="11"/>
                    </a:lnTo>
                    <a:lnTo>
                      <a:pt x="4" y="8"/>
                    </a:lnTo>
                    <a:lnTo>
                      <a:pt x="9" y="6"/>
                    </a:lnTo>
                    <a:lnTo>
                      <a:pt x="10" y="6"/>
                    </a:lnTo>
                    <a:lnTo>
                      <a:pt x="19" y="5"/>
                    </a:lnTo>
                    <a:lnTo>
                      <a:pt x="21" y="2"/>
                    </a:lnTo>
                    <a:lnTo>
                      <a:pt x="25" y="0"/>
                    </a:lnTo>
                    <a:lnTo>
                      <a:pt x="26" y="2"/>
                    </a:lnTo>
                    <a:lnTo>
                      <a:pt x="26" y="5"/>
                    </a:lnTo>
                    <a:lnTo>
                      <a:pt x="30" y="5"/>
                    </a:lnTo>
                    <a:lnTo>
                      <a:pt x="30" y="2"/>
                    </a:lnTo>
                    <a:lnTo>
                      <a:pt x="33" y="1"/>
                    </a:lnTo>
                    <a:lnTo>
                      <a:pt x="34" y="1"/>
                    </a:lnTo>
                    <a:lnTo>
                      <a:pt x="36" y="5"/>
                    </a:lnTo>
                    <a:lnTo>
                      <a:pt x="34" y="7"/>
                    </a:lnTo>
                    <a:lnTo>
                      <a:pt x="29" y="11"/>
                    </a:lnTo>
                    <a:lnTo>
                      <a:pt x="30" y="12"/>
                    </a:lnTo>
                    <a:lnTo>
                      <a:pt x="28" y="17"/>
                    </a:lnTo>
                    <a:lnTo>
                      <a:pt x="24" y="20"/>
                    </a:lnTo>
                    <a:lnTo>
                      <a:pt x="19" y="21"/>
                    </a:lnTo>
                    <a:lnTo>
                      <a:pt x="16" y="20"/>
                    </a:lnTo>
                    <a:lnTo>
                      <a:pt x="15" y="21"/>
                    </a:lnTo>
                    <a:lnTo>
                      <a:pt x="15" y="25"/>
                    </a:lnTo>
                    <a:lnTo>
                      <a:pt x="13" y="28"/>
                    </a:lnTo>
                    <a:lnTo>
                      <a:pt x="13" y="31"/>
                    </a:lnTo>
                    <a:lnTo>
                      <a:pt x="10"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2" name="Freeform 1978">
                <a:extLst>
                  <a:ext uri="{FF2B5EF4-FFF2-40B4-BE49-F238E27FC236}">
                    <a16:creationId xmlns:a16="http://schemas.microsoft.com/office/drawing/2014/main" id="{014CDA03-F016-0D3C-83D6-DE6629A44187}"/>
                  </a:ext>
                </a:extLst>
              </p:cNvPr>
              <p:cNvSpPr>
                <a:spLocks/>
              </p:cNvSpPr>
              <p:nvPr/>
            </p:nvSpPr>
            <p:spPr bwMode="auto">
              <a:xfrm>
                <a:off x="5100638" y="655638"/>
                <a:ext cx="57150" cy="49213"/>
              </a:xfrm>
              <a:custGeom>
                <a:avLst/>
                <a:gdLst/>
                <a:ahLst/>
                <a:cxnLst>
                  <a:cxn ang="0">
                    <a:pos x="10" y="31"/>
                  </a:cxn>
                  <a:cxn ang="0">
                    <a:pos x="8" y="28"/>
                  </a:cxn>
                  <a:cxn ang="0">
                    <a:pos x="4" y="28"/>
                  </a:cxn>
                  <a:cxn ang="0">
                    <a:pos x="1" y="30"/>
                  </a:cxn>
                  <a:cxn ang="0">
                    <a:pos x="0" y="27"/>
                  </a:cxn>
                  <a:cxn ang="0">
                    <a:pos x="5" y="22"/>
                  </a:cxn>
                  <a:cxn ang="0">
                    <a:pos x="4" y="18"/>
                  </a:cxn>
                  <a:cxn ang="0">
                    <a:pos x="4" y="15"/>
                  </a:cxn>
                  <a:cxn ang="0">
                    <a:pos x="4" y="11"/>
                  </a:cxn>
                  <a:cxn ang="0">
                    <a:pos x="4" y="8"/>
                  </a:cxn>
                  <a:cxn ang="0">
                    <a:pos x="9" y="6"/>
                  </a:cxn>
                  <a:cxn ang="0">
                    <a:pos x="10" y="6"/>
                  </a:cxn>
                  <a:cxn ang="0">
                    <a:pos x="19" y="5"/>
                  </a:cxn>
                  <a:cxn ang="0">
                    <a:pos x="21" y="2"/>
                  </a:cxn>
                  <a:cxn ang="0">
                    <a:pos x="25" y="0"/>
                  </a:cxn>
                  <a:cxn ang="0">
                    <a:pos x="26" y="2"/>
                  </a:cxn>
                  <a:cxn ang="0">
                    <a:pos x="26" y="5"/>
                  </a:cxn>
                  <a:cxn ang="0">
                    <a:pos x="30" y="5"/>
                  </a:cxn>
                  <a:cxn ang="0">
                    <a:pos x="30" y="2"/>
                  </a:cxn>
                  <a:cxn ang="0">
                    <a:pos x="33" y="1"/>
                  </a:cxn>
                  <a:cxn ang="0">
                    <a:pos x="34" y="1"/>
                  </a:cxn>
                  <a:cxn ang="0">
                    <a:pos x="36" y="5"/>
                  </a:cxn>
                  <a:cxn ang="0">
                    <a:pos x="34" y="7"/>
                  </a:cxn>
                  <a:cxn ang="0">
                    <a:pos x="29" y="11"/>
                  </a:cxn>
                  <a:cxn ang="0">
                    <a:pos x="30" y="12"/>
                  </a:cxn>
                  <a:cxn ang="0">
                    <a:pos x="28" y="17"/>
                  </a:cxn>
                  <a:cxn ang="0">
                    <a:pos x="24" y="20"/>
                  </a:cxn>
                  <a:cxn ang="0">
                    <a:pos x="19" y="21"/>
                  </a:cxn>
                  <a:cxn ang="0">
                    <a:pos x="16" y="20"/>
                  </a:cxn>
                  <a:cxn ang="0">
                    <a:pos x="15" y="21"/>
                  </a:cxn>
                  <a:cxn ang="0">
                    <a:pos x="15" y="25"/>
                  </a:cxn>
                  <a:cxn ang="0">
                    <a:pos x="13" y="28"/>
                  </a:cxn>
                  <a:cxn ang="0">
                    <a:pos x="13" y="31"/>
                  </a:cxn>
                  <a:cxn ang="0">
                    <a:pos x="10" y="31"/>
                  </a:cxn>
                </a:cxnLst>
                <a:rect l="0" t="0" r="r" b="b"/>
                <a:pathLst>
                  <a:path w="36" h="31">
                    <a:moveTo>
                      <a:pt x="10" y="31"/>
                    </a:moveTo>
                    <a:lnTo>
                      <a:pt x="8" y="28"/>
                    </a:lnTo>
                    <a:lnTo>
                      <a:pt x="4" y="28"/>
                    </a:lnTo>
                    <a:lnTo>
                      <a:pt x="1" y="30"/>
                    </a:lnTo>
                    <a:lnTo>
                      <a:pt x="0" y="27"/>
                    </a:lnTo>
                    <a:lnTo>
                      <a:pt x="5" y="22"/>
                    </a:lnTo>
                    <a:lnTo>
                      <a:pt x="4" y="18"/>
                    </a:lnTo>
                    <a:lnTo>
                      <a:pt x="4" y="15"/>
                    </a:lnTo>
                    <a:lnTo>
                      <a:pt x="4" y="11"/>
                    </a:lnTo>
                    <a:lnTo>
                      <a:pt x="4" y="8"/>
                    </a:lnTo>
                    <a:lnTo>
                      <a:pt x="9" y="6"/>
                    </a:lnTo>
                    <a:lnTo>
                      <a:pt x="10" y="6"/>
                    </a:lnTo>
                    <a:lnTo>
                      <a:pt x="19" y="5"/>
                    </a:lnTo>
                    <a:lnTo>
                      <a:pt x="21" y="2"/>
                    </a:lnTo>
                    <a:lnTo>
                      <a:pt x="25" y="0"/>
                    </a:lnTo>
                    <a:lnTo>
                      <a:pt x="26" y="2"/>
                    </a:lnTo>
                    <a:lnTo>
                      <a:pt x="26" y="5"/>
                    </a:lnTo>
                    <a:lnTo>
                      <a:pt x="30" y="5"/>
                    </a:lnTo>
                    <a:lnTo>
                      <a:pt x="30" y="2"/>
                    </a:lnTo>
                    <a:lnTo>
                      <a:pt x="33" y="1"/>
                    </a:lnTo>
                    <a:lnTo>
                      <a:pt x="34" y="1"/>
                    </a:lnTo>
                    <a:lnTo>
                      <a:pt x="36" y="5"/>
                    </a:lnTo>
                    <a:lnTo>
                      <a:pt x="34" y="7"/>
                    </a:lnTo>
                    <a:lnTo>
                      <a:pt x="29" y="11"/>
                    </a:lnTo>
                    <a:lnTo>
                      <a:pt x="30" y="12"/>
                    </a:lnTo>
                    <a:lnTo>
                      <a:pt x="28" y="17"/>
                    </a:lnTo>
                    <a:lnTo>
                      <a:pt x="24" y="20"/>
                    </a:lnTo>
                    <a:lnTo>
                      <a:pt x="19" y="21"/>
                    </a:lnTo>
                    <a:lnTo>
                      <a:pt x="16" y="20"/>
                    </a:lnTo>
                    <a:lnTo>
                      <a:pt x="15" y="21"/>
                    </a:lnTo>
                    <a:lnTo>
                      <a:pt x="15" y="25"/>
                    </a:lnTo>
                    <a:lnTo>
                      <a:pt x="13" y="28"/>
                    </a:lnTo>
                    <a:lnTo>
                      <a:pt x="13" y="31"/>
                    </a:lnTo>
                    <a:lnTo>
                      <a:pt x="10" y="3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3" name="Freeform 1979">
                <a:extLst>
                  <a:ext uri="{FF2B5EF4-FFF2-40B4-BE49-F238E27FC236}">
                    <a16:creationId xmlns:a16="http://schemas.microsoft.com/office/drawing/2014/main" id="{DB6E3F02-D18D-6A98-3DC5-B6ACDDCF2A55}"/>
                  </a:ext>
                </a:extLst>
              </p:cNvPr>
              <p:cNvSpPr>
                <a:spLocks/>
              </p:cNvSpPr>
              <p:nvPr/>
            </p:nvSpPr>
            <p:spPr bwMode="auto">
              <a:xfrm>
                <a:off x="5100638" y="655638"/>
                <a:ext cx="57150" cy="49213"/>
              </a:xfrm>
              <a:custGeom>
                <a:avLst/>
                <a:gdLst/>
                <a:ahLst/>
                <a:cxnLst>
                  <a:cxn ang="0">
                    <a:pos x="10" y="31"/>
                  </a:cxn>
                  <a:cxn ang="0">
                    <a:pos x="8" y="28"/>
                  </a:cxn>
                  <a:cxn ang="0">
                    <a:pos x="4" y="28"/>
                  </a:cxn>
                  <a:cxn ang="0">
                    <a:pos x="1" y="30"/>
                  </a:cxn>
                  <a:cxn ang="0">
                    <a:pos x="0" y="27"/>
                  </a:cxn>
                  <a:cxn ang="0">
                    <a:pos x="5" y="22"/>
                  </a:cxn>
                  <a:cxn ang="0">
                    <a:pos x="4" y="18"/>
                  </a:cxn>
                  <a:cxn ang="0">
                    <a:pos x="4" y="15"/>
                  </a:cxn>
                  <a:cxn ang="0">
                    <a:pos x="4" y="11"/>
                  </a:cxn>
                  <a:cxn ang="0">
                    <a:pos x="4" y="8"/>
                  </a:cxn>
                  <a:cxn ang="0">
                    <a:pos x="9" y="6"/>
                  </a:cxn>
                  <a:cxn ang="0">
                    <a:pos x="10" y="6"/>
                  </a:cxn>
                  <a:cxn ang="0">
                    <a:pos x="19" y="5"/>
                  </a:cxn>
                  <a:cxn ang="0">
                    <a:pos x="21" y="2"/>
                  </a:cxn>
                  <a:cxn ang="0">
                    <a:pos x="25" y="0"/>
                  </a:cxn>
                  <a:cxn ang="0">
                    <a:pos x="26" y="2"/>
                  </a:cxn>
                  <a:cxn ang="0">
                    <a:pos x="26" y="5"/>
                  </a:cxn>
                  <a:cxn ang="0">
                    <a:pos x="30" y="5"/>
                  </a:cxn>
                  <a:cxn ang="0">
                    <a:pos x="30" y="2"/>
                  </a:cxn>
                  <a:cxn ang="0">
                    <a:pos x="33" y="1"/>
                  </a:cxn>
                  <a:cxn ang="0">
                    <a:pos x="34" y="1"/>
                  </a:cxn>
                  <a:cxn ang="0">
                    <a:pos x="36" y="5"/>
                  </a:cxn>
                  <a:cxn ang="0">
                    <a:pos x="34" y="7"/>
                  </a:cxn>
                  <a:cxn ang="0">
                    <a:pos x="29" y="11"/>
                  </a:cxn>
                  <a:cxn ang="0">
                    <a:pos x="30" y="12"/>
                  </a:cxn>
                  <a:cxn ang="0">
                    <a:pos x="28" y="17"/>
                  </a:cxn>
                  <a:cxn ang="0">
                    <a:pos x="24" y="20"/>
                  </a:cxn>
                  <a:cxn ang="0">
                    <a:pos x="19" y="21"/>
                  </a:cxn>
                  <a:cxn ang="0">
                    <a:pos x="16" y="20"/>
                  </a:cxn>
                  <a:cxn ang="0">
                    <a:pos x="15" y="21"/>
                  </a:cxn>
                  <a:cxn ang="0">
                    <a:pos x="15" y="25"/>
                  </a:cxn>
                  <a:cxn ang="0">
                    <a:pos x="13" y="28"/>
                  </a:cxn>
                  <a:cxn ang="0">
                    <a:pos x="13" y="31"/>
                  </a:cxn>
                  <a:cxn ang="0">
                    <a:pos x="10" y="31"/>
                  </a:cxn>
                </a:cxnLst>
                <a:rect l="0" t="0" r="r" b="b"/>
                <a:pathLst>
                  <a:path w="36" h="31">
                    <a:moveTo>
                      <a:pt x="10" y="31"/>
                    </a:moveTo>
                    <a:lnTo>
                      <a:pt x="8" y="28"/>
                    </a:lnTo>
                    <a:lnTo>
                      <a:pt x="4" y="28"/>
                    </a:lnTo>
                    <a:lnTo>
                      <a:pt x="1" y="30"/>
                    </a:lnTo>
                    <a:lnTo>
                      <a:pt x="0" y="27"/>
                    </a:lnTo>
                    <a:lnTo>
                      <a:pt x="5" y="22"/>
                    </a:lnTo>
                    <a:lnTo>
                      <a:pt x="4" y="18"/>
                    </a:lnTo>
                    <a:lnTo>
                      <a:pt x="4" y="15"/>
                    </a:lnTo>
                    <a:lnTo>
                      <a:pt x="4" y="11"/>
                    </a:lnTo>
                    <a:lnTo>
                      <a:pt x="4" y="8"/>
                    </a:lnTo>
                    <a:lnTo>
                      <a:pt x="9" y="6"/>
                    </a:lnTo>
                    <a:lnTo>
                      <a:pt x="10" y="6"/>
                    </a:lnTo>
                    <a:lnTo>
                      <a:pt x="19" y="5"/>
                    </a:lnTo>
                    <a:lnTo>
                      <a:pt x="21" y="2"/>
                    </a:lnTo>
                    <a:lnTo>
                      <a:pt x="25" y="0"/>
                    </a:lnTo>
                    <a:lnTo>
                      <a:pt x="26" y="2"/>
                    </a:lnTo>
                    <a:lnTo>
                      <a:pt x="26" y="5"/>
                    </a:lnTo>
                    <a:lnTo>
                      <a:pt x="30" y="5"/>
                    </a:lnTo>
                    <a:lnTo>
                      <a:pt x="30" y="2"/>
                    </a:lnTo>
                    <a:lnTo>
                      <a:pt x="33" y="1"/>
                    </a:lnTo>
                    <a:lnTo>
                      <a:pt x="34" y="1"/>
                    </a:lnTo>
                    <a:lnTo>
                      <a:pt x="36" y="5"/>
                    </a:lnTo>
                    <a:lnTo>
                      <a:pt x="34" y="7"/>
                    </a:lnTo>
                    <a:lnTo>
                      <a:pt x="29" y="11"/>
                    </a:lnTo>
                    <a:lnTo>
                      <a:pt x="30" y="12"/>
                    </a:lnTo>
                    <a:lnTo>
                      <a:pt x="28" y="17"/>
                    </a:lnTo>
                    <a:lnTo>
                      <a:pt x="24" y="20"/>
                    </a:lnTo>
                    <a:lnTo>
                      <a:pt x="19" y="21"/>
                    </a:lnTo>
                    <a:lnTo>
                      <a:pt x="16" y="20"/>
                    </a:lnTo>
                    <a:lnTo>
                      <a:pt x="15" y="21"/>
                    </a:lnTo>
                    <a:lnTo>
                      <a:pt x="15" y="25"/>
                    </a:lnTo>
                    <a:lnTo>
                      <a:pt x="13" y="28"/>
                    </a:lnTo>
                    <a:lnTo>
                      <a:pt x="13" y="31"/>
                    </a:lnTo>
                    <a:lnTo>
                      <a:pt x="10" y="3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4" name="Freeform 1980">
                <a:extLst>
                  <a:ext uri="{FF2B5EF4-FFF2-40B4-BE49-F238E27FC236}">
                    <a16:creationId xmlns:a16="http://schemas.microsoft.com/office/drawing/2014/main" id="{2DB74D08-E7F4-F89F-A61D-40E098C95174}"/>
                  </a:ext>
                </a:extLst>
              </p:cNvPr>
              <p:cNvSpPr>
                <a:spLocks/>
              </p:cNvSpPr>
              <p:nvPr/>
            </p:nvSpPr>
            <p:spPr bwMode="auto">
              <a:xfrm>
                <a:off x="5156200" y="633413"/>
                <a:ext cx="63500" cy="55563"/>
              </a:xfrm>
              <a:custGeom>
                <a:avLst/>
                <a:gdLst/>
                <a:ahLst/>
                <a:cxnLst>
                  <a:cxn ang="0">
                    <a:pos x="5" y="17"/>
                  </a:cxn>
                  <a:cxn ang="0">
                    <a:pos x="4" y="21"/>
                  </a:cxn>
                  <a:cxn ang="0">
                    <a:pos x="5" y="22"/>
                  </a:cxn>
                  <a:cxn ang="0">
                    <a:pos x="4" y="25"/>
                  </a:cxn>
                  <a:cxn ang="0">
                    <a:pos x="1" y="26"/>
                  </a:cxn>
                  <a:cxn ang="0">
                    <a:pos x="0" y="30"/>
                  </a:cxn>
                  <a:cxn ang="0">
                    <a:pos x="0" y="34"/>
                  </a:cxn>
                  <a:cxn ang="0">
                    <a:pos x="1" y="35"/>
                  </a:cxn>
                  <a:cxn ang="0">
                    <a:pos x="5" y="34"/>
                  </a:cxn>
                  <a:cxn ang="0">
                    <a:pos x="10" y="31"/>
                  </a:cxn>
                  <a:cxn ang="0">
                    <a:pos x="11" y="30"/>
                  </a:cxn>
                  <a:cxn ang="0">
                    <a:pos x="16" y="26"/>
                  </a:cxn>
                  <a:cxn ang="0">
                    <a:pos x="17" y="26"/>
                  </a:cxn>
                  <a:cxn ang="0">
                    <a:pos x="20" y="26"/>
                  </a:cxn>
                  <a:cxn ang="0">
                    <a:pos x="22" y="22"/>
                  </a:cxn>
                  <a:cxn ang="0">
                    <a:pos x="22" y="19"/>
                  </a:cxn>
                  <a:cxn ang="0">
                    <a:pos x="21" y="15"/>
                  </a:cxn>
                  <a:cxn ang="0">
                    <a:pos x="24" y="15"/>
                  </a:cxn>
                  <a:cxn ang="0">
                    <a:pos x="25" y="19"/>
                  </a:cxn>
                  <a:cxn ang="0">
                    <a:pos x="26" y="21"/>
                  </a:cxn>
                  <a:cxn ang="0">
                    <a:pos x="31" y="20"/>
                  </a:cxn>
                  <a:cxn ang="0">
                    <a:pos x="34" y="16"/>
                  </a:cxn>
                  <a:cxn ang="0">
                    <a:pos x="35" y="12"/>
                  </a:cxn>
                  <a:cxn ang="0">
                    <a:pos x="36" y="10"/>
                  </a:cxn>
                  <a:cxn ang="0">
                    <a:pos x="37" y="8"/>
                  </a:cxn>
                  <a:cxn ang="0">
                    <a:pos x="40" y="6"/>
                  </a:cxn>
                  <a:cxn ang="0">
                    <a:pos x="40" y="3"/>
                  </a:cxn>
                  <a:cxn ang="0">
                    <a:pos x="37" y="0"/>
                  </a:cxn>
                  <a:cxn ang="0">
                    <a:pos x="35" y="0"/>
                  </a:cxn>
                  <a:cxn ang="0">
                    <a:pos x="31" y="4"/>
                  </a:cxn>
                  <a:cxn ang="0">
                    <a:pos x="31" y="8"/>
                  </a:cxn>
                  <a:cxn ang="0">
                    <a:pos x="30" y="8"/>
                  </a:cxn>
                  <a:cxn ang="0">
                    <a:pos x="27" y="9"/>
                  </a:cxn>
                  <a:cxn ang="0">
                    <a:pos x="26" y="8"/>
                  </a:cxn>
                  <a:cxn ang="0">
                    <a:pos x="26" y="4"/>
                  </a:cxn>
                  <a:cxn ang="0">
                    <a:pos x="25" y="4"/>
                  </a:cxn>
                  <a:cxn ang="0">
                    <a:pos x="22" y="5"/>
                  </a:cxn>
                  <a:cxn ang="0">
                    <a:pos x="22" y="8"/>
                  </a:cxn>
                  <a:cxn ang="0">
                    <a:pos x="20" y="8"/>
                  </a:cxn>
                  <a:cxn ang="0">
                    <a:pos x="19" y="5"/>
                  </a:cxn>
                  <a:cxn ang="0">
                    <a:pos x="16" y="4"/>
                  </a:cxn>
                  <a:cxn ang="0">
                    <a:pos x="16" y="8"/>
                  </a:cxn>
                  <a:cxn ang="0">
                    <a:pos x="16" y="9"/>
                  </a:cxn>
                  <a:cxn ang="0">
                    <a:pos x="14" y="10"/>
                  </a:cxn>
                  <a:cxn ang="0">
                    <a:pos x="11" y="9"/>
                  </a:cxn>
                  <a:cxn ang="0">
                    <a:pos x="5" y="17"/>
                  </a:cxn>
                </a:cxnLst>
                <a:rect l="0" t="0" r="r" b="b"/>
                <a:pathLst>
                  <a:path w="40" h="35">
                    <a:moveTo>
                      <a:pt x="5" y="17"/>
                    </a:moveTo>
                    <a:lnTo>
                      <a:pt x="4" y="21"/>
                    </a:lnTo>
                    <a:lnTo>
                      <a:pt x="5" y="22"/>
                    </a:lnTo>
                    <a:lnTo>
                      <a:pt x="4" y="25"/>
                    </a:lnTo>
                    <a:lnTo>
                      <a:pt x="1" y="26"/>
                    </a:lnTo>
                    <a:lnTo>
                      <a:pt x="0" y="30"/>
                    </a:lnTo>
                    <a:lnTo>
                      <a:pt x="0" y="34"/>
                    </a:lnTo>
                    <a:lnTo>
                      <a:pt x="1" y="35"/>
                    </a:lnTo>
                    <a:lnTo>
                      <a:pt x="5" y="34"/>
                    </a:lnTo>
                    <a:lnTo>
                      <a:pt x="10" y="31"/>
                    </a:lnTo>
                    <a:lnTo>
                      <a:pt x="11" y="30"/>
                    </a:lnTo>
                    <a:lnTo>
                      <a:pt x="16" y="26"/>
                    </a:lnTo>
                    <a:lnTo>
                      <a:pt x="17" y="26"/>
                    </a:lnTo>
                    <a:lnTo>
                      <a:pt x="20" y="26"/>
                    </a:lnTo>
                    <a:lnTo>
                      <a:pt x="22" y="22"/>
                    </a:lnTo>
                    <a:lnTo>
                      <a:pt x="22" y="19"/>
                    </a:lnTo>
                    <a:lnTo>
                      <a:pt x="21" y="15"/>
                    </a:lnTo>
                    <a:lnTo>
                      <a:pt x="24" y="15"/>
                    </a:lnTo>
                    <a:lnTo>
                      <a:pt x="25" y="19"/>
                    </a:lnTo>
                    <a:lnTo>
                      <a:pt x="26" y="21"/>
                    </a:lnTo>
                    <a:lnTo>
                      <a:pt x="31" y="20"/>
                    </a:lnTo>
                    <a:lnTo>
                      <a:pt x="34" y="16"/>
                    </a:lnTo>
                    <a:lnTo>
                      <a:pt x="35" y="12"/>
                    </a:lnTo>
                    <a:lnTo>
                      <a:pt x="36" y="10"/>
                    </a:lnTo>
                    <a:lnTo>
                      <a:pt x="37" y="8"/>
                    </a:lnTo>
                    <a:lnTo>
                      <a:pt x="40" y="6"/>
                    </a:lnTo>
                    <a:lnTo>
                      <a:pt x="40" y="3"/>
                    </a:lnTo>
                    <a:lnTo>
                      <a:pt x="37" y="0"/>
                    </a:lnTo>
                    <a:lnTo>
                      <a:pt x="35" y="0"/>
                    </a:lnTo>
                    <a:lnTo>
                      <a:pt x="31" y="4"/>
                    </a:lnTo>
                    <a:lnTo>
                      <a:pt x="31" y="8"/>
                    </a:lnTo>
                    <a:lnTo>
                      <a:pt x="30" y="8"/>
                    </a:lnTo>
                    <a:lnTo>
                      <a:pt x="27" y="9"/>
                    </a:lnTo>
                    <a:lnTo>
                      <a:pt x="26" y="8"/>
                    </a:lnTo>
                    <a:lnTo>
                      <a:pt x="26" y="4"/>
                    </a:lnTo>
                    <a:lnTo>
                      <a:pt x="25" y="4"/>
                    </a:lnTo>
                    <a:lnTo>
                      <a:pt x="22" y="5"/>
                    </a:lnTo>
                    <a:lnTo>
                      <a:pt x="22" y="8"/>
                    </a:lnTo>
                    <a:lnTo>
                      <a:pt x="20" y="8"/>
                    </a:lnTo>
                    <a:lnTo>
                      <a:pt x="19" y="5"/>
                    </a:lnTo>
                    <a:lnTo>
                      <a:pt x="16" y="4"/>
                    </a:lnTo>
                    <a:lnTo>
                      <a:pt x="16" y="8"/>
                    </a:lnTo>
                    <a:lnTo>
                      <a:pt x="16" y="9"/>
                    </a:lnTo>
                    <a:lnTo>
                      <a:pt x="14" y="10"/>
                    </a:lnTo>
                    <a:lnTo>
                      <a:pt x="11" y="9"/>
                    </a:lnTo>
                    <a:lnTo>
                      <a:pt x="5" y="1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5" name="Freeform 1981">
                <a:extLst>
                  <a:ext uri="{FF2B5EF4-FFF2-40B4-BE49-F238E27FC236}">
                    <a16:creationId xmlns:a16="http://schemas.microsoft.com/office/drawing/2014/main" id="{BC24FC9F-8A92-E7F4-913D-642C2F3ABF7D}"/>
                  </a:ext>
                </a:extLst>
              </p:cNvPr>
              <p:cNvSpPr>
                <a:spLocks/>
              </p:cNvSpPr>
              <p:nvPr/>
            </p:nvSpPr>
            <p:spPr bwMode="auto">
              <a:xfrm>
                <a:off x="5156200" y="633413"/>
                <a:ext cx="63500" cy="55563"/>
              </a:xfrm>
              <a:custGeom>
                <a:avLst/>
                <a:gdLst/>
                <a:ahLst/>
                <a:cxnLst>
                  <a:cxn ang="0">
                    <a:pos x="5" y="17"/>
                  </a:cxn>
                  <a:cxn ang="0">
                    <a:pos x="4" y="21"/>
                  </a:cxn>
                  <a:cxn ang="0">
                    <a:pos x="5" y="22"/>
                  </a:cxn>
                  <a:cxn ang="0">
                    <a:pos x="4" y="25"/>
                  </a:cxn>
                  <a:cxn ang="0">
                    <a:pos x="1" y="26"/>
                  </a:cxn>
                  <a:cxn ang="0">
                    <a:pos x="0" y="30"/>
                  </a:cxn>
                  <a:cxn ang="0">
                    <a:pos x="0" y="34"/>
                  </a:cxn>
                  <a:cxn ang="0">
                    <a:pos x="1" y="35"/>
                  </a:cxn>
                  <a:cxn ang="0">
                    <a:pos x="5" y="34"/>
                  </a:cxn>
                  <a:cxn ang="0">
                    <a:pos x="10" y="31"/>
                  </a:cxn>
                  <a:cxn ang="0">
                    <a:pos x="11" y="30"/>
                  </a:cxn>
                  <a:cxn ang="0">
                    <a:pos x="16" y="26"/>
                  </a:cxn>
                  <a:cxn ang="0">
                    <a:pos x="17" y="26"/>
                  </a:cxn>
                  <a:cxn ang="0">
                    <a:pos x="20" y="26"/>
                  </a:cxn>
                  <a:cxn ang="0">
                    <a:pos x="22" y="22"/>
                  </a:cxn>
                  <a:cxn ang="0">
                    <a:pos x="22" y="19"/>
                  </a:cxn>
                  <a:cxn ang="0">
                    <a:pos x="21" y="15"/>
                  </a:cxn>
                  <a:cxn ang="0">
                    <a:pos x="24" y="15"/>
                  </a:cxn>
                  <a:cxn ang="0">
                    <a:pos x="25" y="19"/>
                  </a:cxn>
                  <a:cxn ang="0">
                    <a:pos x="26" y="21"/>
                  </a:cxn>
                  <a:cxn ang="0">
                    <a:pos x="31" y="20"/>
                  </a:cxn>
                  <a:cxn ang="0">
                    <a:pos x="34" y="16"/>
                  </a:cxn>
                  <a:cxn ang="0">
                    <a:pos x="35" y="12"/>
                  </a:cxn>
                  <a:cxn ang="0">
                    <a:pos x="36" y="10"/>
                  </a:cxn>
                  <a:cxn ang="0">
                    <a:pos x="37" y="8"/>
                  </a:cxn>
                  <a:cxn ang="0">
                    <a:pos x="40" y="6"/>
                  </a:cxn>
                  <a:cxn ang="0">
                    <a:pos x="40" y="3"/>
                  </a:cxn>
                  <a:cxn ang="0">
                    <a:pos x="37" y="0"/>
                  </a:cxn>
                  <a:cxn ang="0">
                    <a:pos x="35" y="0"/>
                  </a:cxn>
                  <a:cxn ang="0">
                    <a:pos x="31" y="4"/>
                  </a:cxn>
                  <a:cxn ang="0">
                    <a:pos x="31" y="8"/>
                  </a:cxn>
                  <a:cxn ang="0">
                    <a:pos x="30" y="8"/>
                  </a:cxn>
                  <a:cxn ang="0">
                    <a:pos x="27" y="9"/>
                  </a:cxn>
                  <a:cxn ang="0">
                    <a:pos x="26" y="8"/>
                  </a:cxn>
                  <a:cxn ang="0">
                    <a:pos x="26" y="4"/>
                  </a:cxn>
                  <a:cxn ang="0">
                    <a:pos x="25" y="4"/>
                  </a:cxn>
                  <a:cxn ang="0">
                    <a:pos x="22" y="5"/>
                  </a:cxn>
                  <a:cxn ang="0">
                    <a:pos x="22" y="8"/>
                  </a:cxn>
                  <a:cxn ang="0">
                    <a:pos x="20" y="8"/>
                  </a:cxn>
                  <a:cxn ang="0">
                    <a:pos x="19" y="5"/>
                  </a:cxn>
                  <a:cxn ang="0">
                    <a:pos x="16" y="4"/>
                  </a:cxn>
                  <a:cxn ang="0">
                    <a:pos x="16" y="8"/>
                  </a:cxn>
                  <a:cxn ang="0">
                    <a:pos x="16" y="9"/>
                  </a:cxn>
                  <a:cxn ang="0">
                    <a:pos x="14" y="10"/>
                  </a:cxn>
                  <a:cxn ang="0">
                    <a:pos x="11" y="9"/>
                  </a:cxn>
                  <a:cxn ang="0">
                    <a:pos x="5" y="17"/>
                  </a:cxn>
                </a:cxnLst>
                <a:rect l="0" t="0" r="r" b="b"/>
                <a:pathLst>
                  <a:path w="40" h="35">
                    <a:moveTo>
                      <a:pt x="5" y="17"/>
                    </a:moveTo>
                    <a:lnTo>
                      <a:pt x="4" y="21"/>
                    </a:lnTo>
                    <a:lnTo>
                      <a:pt x="5" y="22"/>
                    </a:lnTo>
                    <a:lnTo>
                      <a:pt x="4" y="25"/>
                    </a:lnTo>
                    <a:lnTo>
                      <a:pt x="1" y="26"/>
                    </a:lnTo>
                    <a:lnTo>
                      <a:pt x="0" y="30"/>
                    </a:lnTo>
                    <a:lnTo>
                      <a:pt x="0" y="34"/>
                    </a:lnTo>
                    <a:lnTo>
                      <a:pt x="1" y="35"/>
                    </a:lnTo>
                    <a:lnTo>
                      <a:pt x="5" y="34"/>
                    </a:lnTo>
                    <a:lnTo>
                      <a:pt x="10" y="31"/>
                    </a:lnTo>
                    <a:lnTo>
                      <a:pt x="11" y="30"/>
                    </a:lnTo>
                    <a:lnTo>
                      <a:pt x="16" y="26"/>
                    </a:lnTo>
                    <a:lnTo>
                      <a:pt x="17" y="26"/>
                    </a:lnTo>
                    <a:lnTo>
                      <a:pt x="20" y="26"/>
                    </a:lnTo>
                    <a:lnTo>
                      <a:pt x="22" y="22"/>
                    </a:lnTo>
                    <a:lnTo>
                      <a:pt x="22" y="19"/>
                    </a:lnTo>
                    <a:lnTo>
                      <a:pt x="21" y="15"/>
                    </a:lnTo>
                    <a:lnTo>
                      <a:pt x="24" y="15"/>
                    </a:lnTo>
                    <a:lnTo>
                      <a:pt x="25" y="19"/>
                    </a:lnTo>
                    <a:lnTo>
                      <a:pt x="26" y="21"/>
                    </a:lnTo>
                    <a:lnTo>
                      <a:pt x="31" y="20"/>
                    </a:lnTo>
                    <a:lnTo>
                      <a:pt x="34" y="16"/>
                    </a:lnTo>
                    <a:lnTo>
                      <a:pt x="35" y="12"/>
                    </a:lnTo>
                    <a:lnTo>
                      <a:pt x="36" y="10"/>
                    </a:lnTo>
                    <a:lnTo>
                      <a:pt x="37" y="8"/>
                    </a:lnTo>
                    <a:lnTo>
                      <a:pt x="40" y="6"/>
                    </a:lnTo>
                    <a:lnTo>
                      <a:pt x="40" y="3"/>
                    </a:lnTo>
                    <a:lnTo>
                      <a:pt x="37" y="0"/>
                    </a:lnTo>
                    <a:lnTo>
                      <a:pt x="35" y="0"/>
                    </a:lnTo>
                    <a:lnTo>
                      <a:pt x="31" y="4"/>
                    </a:lnTo>
                    <a:lnTo>
                      <a:pt x="31" y="8"/>
                    </a:lnTo>
                    <a:lnTo>
                      <a:pt x="30" y="8"/>
                    </a:lnTo>
                    <a:lnTo>
                      <a:pt x="27" y="9"/>
                    </a:lnTo>
                    <a:lnTo>
                      <a:pt x="26" y="8"/>
                    </a:lnTo>
                    <a:lnTo>
                      <a:pt x="26" y="4"/>
                    </a:lnTo>
                    <a:lnTo>
                      <a:pt x="25" y="4"/>
                    </a:lnTo>
                    <a:lnTo>
                      <a:pt x="22" y="5"/>
                    </a:lnTo>
                    <a:lnTo>
                      <a:pt x="22" y="8"/>
                    </a:lnTo>
                    <a:lnTo>
                      <a:pt x="20" y="8"/>
                    </a:lnTo>
                    <a:lnTo>
                      <a:pt x="19" y="5"/>
                    </a:lnTo>
                    <a:lnTo>
                      <a:pt x="16" y="4"/>
                    </a:lnTo>
                    <a:lnTo>
                      <a:pt x="16" y="8"/>
                    </a:lnTo>
                    <a:lnTo>
                      <a:pt x="16" y="9"/>
                    </a:lnTo>
                    <a:lnTo>
                      <a:pt x="14" y="10"/>
                    </a:lnTo>
                    <a:lnTo>
                      <a:pt x="11" y="9"/>
                    </a:lnTo>
                    <a:lnTo>
                      <a:pt x="5"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6" name="Freeform 1982">
                <a:extLst>
                  <a:ext uri="{FF2B5EF4-FFF2-40B4-BE49-F238E27FC236}">
                    <a16:creationId xmlns:a16="http://schemas.microsoft.com/office/drawing/2014/main" id="{F51DD3F6-B5C9-DF84-1A26-D4B314986FBA}"/>
                  </a:ext>
                </a:extLst>
              </p:cNvPr>
              <p:cNvSpPr>
                <a:spLocks/>
              </p:cNvSpPr>
              <p:nvPr/>
            </p:nvSpPr>
            <p:spPr bwMode="auto">
              <a:xfrm>
                <a:off x="5156200" y="633413"/>
                <a:ext cx="63500" cy="55563"/>
              </a:xfrm>
              <a:custGeom>
                <a:avLst/>
                <a:gdLst/>
                <a:ahLst/>
                <a:cxnLst>
                  <a:cxn ang="0">
                    <a:pos x="5" y="17"/>
                  </a:cxn>
                  <a:cxn ang="0">
                    <a:pos x="4" y="21"/>
                  </a:cxn>
                  <a:cxn ang="0">
                    <a:pos x="5" y="22"/>
                  </a:cxn>
                  <a:cxn ang="0">
                    <a:pos x="4" y="25"/>
                  </a:cxn>
                  <a:cxn ang="0">
                    <a:pos x="1" y="26"/>
                  </a:cxn>
                  <a:cxn ang="0">
                    <a:pos x="0" y="30"/>
                  </a:cxn>
                  <a:cxn ang="0">
                    <a:pos x="0" y="34"/>
                  </a:cxn>
                  <a:cxn ang="0">
                    <a:pos x="1" y="35"/>
                  </a:cxn>
                  <a:cxn ang="0">
                    <a:pos x="5" y="34"/>
                  </a:cxn>
                  <a:cxn ang="0">
                    <a:pos x="10" y="31"/>
                  </a:cxn>
                  <a:cxn ang="0">
                    <a:pos x="11" y="30"/>
                  </a:cxn>
                  <a:cxn ang="0">
                    <a:pos x="16" y="26"/>
                  </a:cxn>
                  <a:cxn ang="0">
                    <a:pos x="17" y="26"/>
                  </a:cxn>
                  <a:cxn ang="0">
                    <a:pos x="20" y="26"/>
                  </a:cxn>
                  <a:cxn ang="0">
                    <a:pos x="22" y="22"/>
                  </a:cxn>
                  <a:cxn ang="0">
                    <a:pos x="22" y="19"/>
                  </a:cxn>
                  <a:cxn ang="0">
                    <a:pos x="21" y="15"/>
                  </a:cxn>
                  <a:cxn ang="0">
                    <a:pos x="24" y="15"/>
                  </a:cxn>
                  <a:cxn ang="0">
                    <a:pos x="25" y="19"/>
                  </a:cxn>
                  <a:cxn ang="0">
                    <a:pos x="26" y="21"/>
                  </a:cxn>
                  <a:cxn ang="0">
                    <a:pos x="31" y="20"/>
                  </a:cxn>
                  <a:cxn ang="0">
                    <a:pos x="34" y="16"/>
                  </a:cxn>
                  <a:cxn ang="0">
                    <a:pos x="35" y="12"/>
                  </a:cxn>
                  <a:cxn ang="0">
                    <a:pos x="36" y="10"/>
                  </a:cxn>
                  <a:cxn ang="0">
                    <a:pos x="37" y="8"/>
                  </a:cxn>
                  <a:cxn ang="0">
                    <a:pos x="40" y="6"/>
                  </a:cxn>
                  <a:cxn ang="0">
                    <a:pos x="40" y="3"/>
                  </a:cxn>
                  <a:cxn ang="0">
                    <a:pos x="37" y="0"/>
                  </a:cxn>
                  <a:cxn ang="0">
                    <a:pos x="35" y="0"/>
                  </a:cxn>
                  <a:cxn ang="0">
                    <a:pos x="31" y="4"/>
                  </a:cxn>
                  <a:cxn ang="0">
                    <a:pos x="31" y="8"/>
                  </a:cxn>
                  <a:cxn ang="0">
                    <a:pos x="30" y="8"/>
                  </a:cxn>
                  <a:cxn ang="0">
                    <a:pos x="27" y="9"/>
                  </a:cxn>
                  <a:cxn ang="0">
                    <a:pos x="26" y="8"/>
                  </a:cxn>
                  <a:cxn ang="0">
                    <a:pos x="26" y="4"/>
                  </a:cxn>
                  <a:cxn ang="0">
                    <a:pos x="25" y="4"/>
                  </a:cxn>
                  <a:cxn ang="0">
                    <a:pos x="22" y="5"/>
                  </a:cxn>
                  <a:cxn ang="0">
                    <a:pos x="22" y="8"/>
                  </a:cxn>
                  <a:cxn ang="0">
                    <a:pos x="20" y="8"/>
                  </a:cxn>
                  <a:cxn ang="0">
                    <a:pos x="19" y="5"/>
                  </a:cxn>
                  <a:cxn ang="0">
                    <a:pos x="16" y="4"/>
                  </a:cxn>
                  <a:cxn ang="0">
                    <a:pos x="16" y="8"/>
                  </a:cxn>
                  <a:cxn ang="0">
                    <a:pos x="16" y="9"/>
                  </a:cxn>
                  <a:cxn ang="0">
                    <a:pos x="14" y="10"/>
                  </a:cxn>
                  <a:cxn ang="0">
                    <a:pos x="11" y="9"/>
                  </a:cxn>
                  <a:cxn ang="0">
                    <a:pos x="5" y="17"/>
                  </a:cxn>
                </a:cxnLst>
                <a:rect l="0" t="0" r="r" b="b"/>
                <a:pathLst>
                  <a:path w="40" h="35">
                    <a:moveTo>
                      <a:pt x="5" y="17"/>
                    </a:moveTo>
                    <a:lnTo>
                      <a:pt x="4" y="21"/>
                    </a:lnTo>
                    <a:lnTo>
                      <a:pt x="5" y="22"/>
                    </a:lnTo>
                    <a:lnTo>
                      <a:pt x="4" y="25"/>
                    </a:lnTo>
                    <a:lnTo>
                      <a:pt x="1" y="26"/>
                    </a:lnTo>
                    <a:lnTo>
                      <a:pt x="0" y="30"/>
                    </a:lnTo>
                    <a:lnTo>
                      <a:pt x="0" y="34"/>
                    </a:lnTo>
                    <a:lnTo>
                      <a:pt x="1" y="35"/>
                    </a:lnTo>
                    <a:lnTo>
                      <a:pt x="5" y="34"/>
                    </a:lnTo>
                    <a:lnTo>
                      <a:pt x="10" y="31"/>
                    </a:lnTo>
                    <a:lnTo>
                      <a:pt x="11" y="30"/>
                    </a:lnTo>
                    <a:lnTo>
                      <a:pt x="16" y="26"/>
                    </a:lnTo>
                    <a:lnTo>
                      <a:pt x="17" y="26"/>
                    </a:lnTo>
                    <a:lnTo>
                      <a:pt x="20" y="26"/>
                    </a:lnTo>
                    <a:lnTo>
                      <a:pt x="22" y="22"/>
                    </a:lnTo>
                    <a:lnTo>
                      <a:pt x="22" y="19"/>
                    </a:lnTo>
                    <a:lnTo>
                      <a:pt x="21" y="15"/>
                    </a:lnTo>
                    <a:lnTo>
                      <a:pt x="24" y="15"/>
                    </a:lnTo>
                    <a:lnTo>
                      <a:pt x="25" y="19"/>
                    </a:lnTo>
                    <a:lnTo>
                      <a:pt x="26" y="21"/>
                    </a:lnTo>
                    <a:lnTo>
                      <a:pt x="31" y="20"/>
                    </a:lnTo>
                    <a:lnTo>
                      <a:pt x="34" y="16"/>
                    </a:lnTo>
                    <a:lnTo>
                      <a:pt x="35" y="12"/>
                    </a:lnTo>
                    <a:lnTo>
                      <a:pt x="36" y="10"/>
                    </a:lnTo>
                    <a:lnTo>
                      <a:pt x="37" y="8"/>
                    </a:lnTo>
                    <a:lnTo>
                      <a:pt x="40" y="6"/>
                    </a:lnTo>
                    <a:lnTo>
                      <a:pt x="40" y="3"/>
                    </a:lnTo>
                    <a:lnTo>
                      <a:pt x="37" y="0"/>
                    </a:lnTo>
                    <a:lnTo>
                      <a:pt x="35" y="0"/>
                    </a:lnTo>
                    <a:lnTo>
                      <a:pt x="31" y="4"/>
                    </a:lnTo>
                    <a:lnTo>
                      <a:pt x="31" y="8"/>
                    </a:lnTo>
                    <a:lnTo>
                      <a:pt x="30" y="8"/>
                    </a:lnTo>
                    <a:lnTo>
                      <a:pt x="27" y="9"/>
                    </a:lnTo>
                    <a:lnTo>
                      <a:pt x="26" y="8"/>
                    </a:lnTo>
                    <a:lnTo>
                      <a:pt x="26" y="4"/>
                    </a:lnTo>
                    <a:lnTo>
                      <a:pt x="25" y="4"/>
                    </a:lnTo>
                    <a:lnTo>
                      <a:pt x="22" y="5"/>
                    </a:lnTo>
                    <a:lnTo>
                      <a:pt x="22" y="8"/>
                    </a:lnTo>
                    <a:lnTo>
                      <a:pt x="20" y="8"/>
                    </a:lnTo>
                    <a:lnTo>
                      <a:pt x="19" y="5"/>
                    </a:lnTo>
                    <a:lnTo>
                      <a:pt x="16" y="4"/>
                    </a:lnTo>
                    <a:lnTo>
                      <a:pt x="16" y="8"/>
                    </a:lnTo>
                    <a:lnTo>
                      <a:pt x="16" y="9"/>
                    </a:lnTo>
                    <a:lnTo>
                      <a:pt x="14" y="10"/>
                    </a:lnTo>
                    <a:lnTo>
                      <a:pt x="11" y="9"/>
                    </a:lnTo>
                    <a:lnTo>
                      <a:pt x="5" y="1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7" name="Freeform 1983">
                <a:extLst>
                  <a:ext uri="{FF2B5EF4-FFF2-40B4-BE49-F238E27FC236}">
                    <a16:creationId xmlns:a16="http://schemas.microsoft.com/office/drawing/2014/main" id="{62CF8EA3-0F2D-C278-77DD-D1432132AE8D}"/>
                  </a:ext>
                </a:extLst>
              </p:cNvPr>
              <p:cNvSpPr>
                <a:spLocks/>
              </p:cNvSpPr>
              <p:nvPr/>
            </p:nvSpPr>
            <p:spPr bwMode="auto">
              <a:xfrm>
                <a:off x="5156200" y="633413"/>
                <a:ext cx="63500" cy="55563"/>
              </a:xfrm>
              <a:custGeom>
                <a:avLst/>
                <a:gdLst/>
                <a:ahLst/>
                <a:cxnLst>
                  <a:cxn ang="0">
                    <a:pos x="5" y="17"/>
                  </a:cxn>
                  <a:cxn ang="0">
                    <a:pos x="4" y="21"/>
                  </a:cxn>
                  <a:cxn ang="0">
                    <a:pos x="5" y="22"/>
                  </a:cxn>
                  <a:cxn ang="0">
                    <a:pos x="4" y="25"/>
                  </a:cxn>
                  <a:cxn ang="0">
                    <a:pos x="1" y="26"/>
                  </a:cxn>
                  <a:cxn ang="0">
                    <a:pos x="0" y="30"/>
                  </a:cxn>
                  <a:cxn ang="0">
                    <a:pos x="0" y="34"/>
                  </a:cxn>
                  <a:cxn ang="0">
                    <a:pos x="1" y="35"/>
                  </a:cxn>
                  <a:cxn ang="0">
                    <a:pos x="5" y="34"/>
                  </a:cxn>
                  <a:cxn ang="0">
                    <a:pos x="10" y="31"/>
                  </a:cxn>
                  <a:cxn ang="0">
                    <a:pos x="11" y="30"/>
                  </a:cxn>
                  <a:cxn ang="0">
                    <a:pos x="16" y="26"/>
                  </a:cxn>
                  <a:cxn ang="0">
                    <a:pos x="17" y="26"/>
                  </a:cxn>
                  <a:cxn ang="0">
                    <a:pos x="20" y="26"/>
                  </a:cxn>
                  <a:cxn ang="0">
                    <a:pos x="22" y="22"/>
                  </a:cxn>
                  <a:cxn ang="0">
                    <a:pos x="22" y="19"/>
                  </a:cxn>
                  <a:cxn ang="0">
                    <a:pos x="21" y="15"/>
                  </a:cxn>
                  <a:cxn ang="0">
                    <a:pos x="24" y="15"/>
                  </a:cxn>
                  <a:cxn ang="0">
                    <a:pos x="25" y="19"/>
                  </a:cxn>
                  <a:cxn ang="0">
                    <a:pos x="26" y="21"/>
                  </a:cxn>
                  <a:cxn ang="0">
                    <a:pos x="31" y="20"/>
                  </a:cxn>
                  <a:cxn ang="0">
                    <a:pos x="34" y="16"/>
                  </a:cxn>
                  <a:cxn ang="0">
                    <a:pos x="35" y="12"/>
                  </a:cxn>
                  <a:cxn ang="0">
                    <a:pos x="36" y="10"/>
                  </a:cxn>
                  <a:cxn ang="0">
                    <a:pos x="37" y="8"/>
                  </a:cxn>
                  <a:cxn ang="0">
                    <a:pos x="40" y="6"/>
                  </a:cxn>
                  <a:cxn ang="0">
                    <a:pos x="40" y="3"/>
                  </a:cxn>
                  <a:cxn ang="0">
                    <a:pos x="37" y="0"/>
                  </a:cxn>
                  <a:cxn ang="0">
                    <a:pos x="35" y="0"/>
                  </a:cxn>
                  <a:cxn ang="0">
                    <a:pos x="31" y="4"/>
                  </a:cxn>
                  <a:cxn ang="0">
                    <a:pos x="31" y="8"/>
                  </a:cxn>
                  <a:cxn ang="0">
                    <a:pos x="30" y="8"/>
                  </a:cxn>
                  <a:cxn ang="0">
                    <a:pos x="27" y="9"/>
                  </a:cxn>
                  <a:cxn ang="0">
                    <a:pos x="26" y="8"/>
                  </a:cxn>
                  <a:cxn ang="0">
                    <a:pos x="26" y="4"/>
                  </a:cxn>
                  <a:cxn ang="0">
                    <a:pos x="25" y="4"/>
                  </a:cxn>
                  <a:cxn ang="0">
                    <a:pos x="22" y="5"/>
                  </a:cxn>
                  <a:cxn ang="0">
                    <a:pos x="22" y="8"/>
                  </a:cxn>
                  <a:cxn ang="0">
                    <a:pos x="20" y="8"/>
                  </a:cxn>
                  <a:cxn ang="0">
                    <a:pos x="19" y="5"/>
                  </a:cxn>
                  <a:cxn ang="0">
                    <a:pos x="16" y="4"/>
                  </a:cxn>
                  <a:cxn ang="0">
                    <a:pos x="16" y="8"/>
                  </a:cxn>
                  <a:cxn ang="0">
                    <a:pos x="16" y="9"/>
                  </a:cxn>
                  <a:cxn ang="0">
                    <a:pos x="14" y="10"/>
                  </a:cxn>
                  <a:cxn ang="0">
                    <a:pos x="11" y="9"/>
                  </a:cxn>
                  <a:cxn ang="0">
                    <a:pos x="5" y="17"/>
                  </a:cxn>
                </a:cxnLst>
                <a:rect l="0" t="0" r="r" b="b"/>
                <a:pathLst>
                  <a:path w="40" h="35">
                    <a:moveTo>
                      <a:pt x="5" y="17"/>
                    </a:moveTo>
                    <a:lnTo>
                      <a:pt x="4" y="21"/>
                    </a:lnTo>
                    <a:lnTo>
                      <a:pt x="5" y="22"/>
                    </a:lnTo>
                    <a:lnTo>
                      <a:pt x="4" y="25"/>
                    </a:lnTo>
                    <a:lnTo>
                      <a:pt x="1" y="26"/>
                    </a:lnTo>
                    <a:lnTo>
                      <a:pt x="0" y="30"/>
                    </a:lnTo>
                    <a:lnTo>
                      <a:pt x="0" y="34"/>
                    </a:lnTo>
                    <a:lnTo>
                      <a:pt x="1" y="35"/>
                    </a:lnTo>
                    <a:lnTo>
                      <a:pt x="5" y="34"/>
                    </a:lnTo>
                    <a:lnTo>
                      <a:pt x="10" y="31"/>
                    </a:lnTo>
                    <a:lnTo>
                      <a:pt x="11" y="30"/>
                    </a:lnTo>
                    <a:lnTo>
                      <a:pt x="16" y="26"/>
                    </a:lnTo>
                    <a:lnTo>
                      <a:pt x="17" y="26"/>
                    </a:lnTo>
                    <a:lnTo>
                      <a:pt x="20" y="26"/>
                    </a:lnTo>
                    <a:lnTo>
                      <a:pt x="22" y="22"/>
                    </a:lnTo>
                    <a:lnTo>
                      <a:pt x="22" y="19"/>
                    </a:lnTo>
                    <a:lnTo>
                      <a:pt x="21" y="15"/>
                    </a:lnTo>
                    <a:lnTo>
                      <a:pt x="24" y="15"/>
                    </a:lnTo>
                    <a:lnTo>
                      <a:pt x="25" y="19"/>
                    </a:lnTo>
                    <a:lnTo>
                      <a:pt x="26" y="21"/>
                    </a:lnTo>
                    <a:lnTo>
                      <a:pt x="31" y="20"/>
                    </a:lnTo>
                    <a:lnTo>
                      <a:pt x="34" y="16"/>
                    </a:lnTo>
                    <a:lnTo>
                      <a:pt x="35" y="12"/>
                    </a:lnTo>
                    <a:lnTo>
                      <a:pt x="36" y="10"/>
                    </a:lnTo>
                    <a:lnTo>
                      <a:pt x="37" y="8"/>
                    </a:lnTo>
                    <a:lnTo>
                      <a:pt x="40" y="6"/>
                    </a:lnTo>
                    <a:lnTo>
                      <a:pt x="40" y="3"/>
                    </a:lnTo>
                    <a:lnTo>
                      <a:pt x="37" y="0"/>
                    </a:lnTo>
                    <a:lnTo>
                      <a:pt x="35" y="0"/>
                    </a:lnTo>
                    <a:lnTo>
                      <a:pt x="31" y="4"/>
                    </a:lnTo>
                    <a:lnTo>
                      <a:pt x="31" y="8"/>
                    </a:lnTo>
                    <a:lnTo>
                      <a:pt x="30" y="8"/>
                    </a:lnTo>
                    <a:lnTo>
                      <a:pt x="27" y="9"/>
                    </a:lnTo>
                    <a:lnTo>
                      <a:pt x="26" y="8"/>
                    </a:lnTo>
                    <a:lnTo>
                      <a:pt x="26" y="4"/>
                    </a:lnTo>
                    <a:lnTo>
                      <a:pt x="25" y="4"/>
                    </a:lnTo>
                    <a:lnTo>
                      <a:pt x="22" y="5"/>
                    </a:lnTo>
                    <a:lnTo>
                      <a:pt x="22" y="8"/>
                    </a:lnTo>
                    <a:lnTo>
                      <a:pt x="20" y="8"/>
                    </a:lnTo>
                    <a:lnTo>
                      <a:pt x="19" y="5"/>
                    </a:lnTo>
                    <a:lnTo>
                      <a:pt x="16" y="4"/>
                    </a:lnTo>
                    <a:lnTo>
                      <a:pt x="16" y="8"/>
                    </a:lnTo>
                    <a:lnTo>
                      <a:pt x="16" y="9"/>
                    </a:lnTo>
                    <a:lnTo>
                      <a:pt x="14" y="10"/>
                    </a:lnTo>
                    <a:lnTo>
                      <a:pt x="11" y="9"/>
                    </a:lnTo>
                    <a:lnTo>
                      <a:pt x="5" y="1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8" name="Freeform 1984">
                <a:extLst>
                  <a:ext uri="{FF2B5EF4-FFF2-40B4-BE49-F238E27FC236}">
                    <a16:creationId xmlns:a16="http://schemas.microsoft.com/office/drawing/2014/main" id="{F2ABB185-7887-B10C-3FBA-5FF44ADC3FF5}"/>
                  </a:ext>
                </a:extLst>
              </p:cNvPr>
              <p:cNvSpPr>
                <a:spLocks/>
              </p:cNvSpPr>
              <p:nvPr/>
            </p:nvSpPr>
            <p:spPr bwMode="auto">
              <a:xfrm>
                <a:off x="5213350" y="536575"/>
                <a:ext cx="112713" cy="130175"/>
              </a:xfrm>
              <a:custGeom>
                <a:avLst/>
                <a:gdLst/>
                <a:ahLst/>
                <a:cxnLst>
                  <a:cxn ang="0">
                    <a:pos x="71" y="36"/>
                  </a:cxn>
                  <a:cxn ang="0">
                    <a:pos x="67" y="47"/>
                  </a:cxn>
                  <a:cxn ang="0">
                    <a:pos x="57" y="49"/>
                  </a:cxn>
                  <a:cxn ang="0">
                    <a:pos x="49" y="55"/>
                  </a:cxn>
                  <a:cxn ang="0">
                    <a:pos x="45" y="64"/>
                  </a:cxn>
                  <a:cxn ang="0">
                    <a:pos x="37" y="70"/>
                  </a:cxn>
                  <a:cxn ang="0">
                    <a:pos x="31" y="70"/>
                  </a:cxn>
                  <a:cxn ang="0">
                    <a:pos x="27" y="77"/>
                  </a:cxn>
                  <a:cxn ang="0">
                    <a:pos x="22" y="73"/>
                  </a:cxn>
                  <a:cxn ang="0">
                    <a:pos x="15" y="72"/>
                  </a:cxn>
                  <a:cxn ang="0">
                    <a:pos x="21" y="65"/>
                  </a:cxn>
                  <a:cxn ang="0">
                    <a:pos x="22" y="60"/>
                  </a:cxn>
                  <a:cxn ang="0">
                    <a:pos x="14" y="66"/>
                  </a:cxn>
                  <a:cxn ang="0">
                    <a:pos x="10" y="73"/>
                  </a:cxn>
                  <a:cxn ang="0">
                    <a:pos x="5" y="82"/>
                  </a:cxn>
                  <a:cxn ang="0">
                    <a:pos x="0" y="78"/>
                  </a:cxn>
                  <a:cxn ang="0">
                    <a:pos x="10" y="66"/>
                  </a:cxn>
                  <a:cxn ang="0">
                    <a:pos x="13" y="60"/>
                  </a:cxn>
                  <a:cxn ang="0">
                    <a:pos x="16" y="54"/>
                  </a:cxn>
                  <a:cxn ang="0">
                    <a:pos x="11" y="49"/>
                  </a:cxn>
                  <a:cxn ang="0">
                    <a:pos x="18" y="44"/>
                  </a:cxn>
                  <a:cxn ang="0">
                    <a:pos x="24" y="39"/>
                  </a:cxn>
                  <a:cxn ang="0">
                    <a:pos x="30" y="30"/>
                  </a:cxn>
                  <a:cxn ang="0">
                    <a:pos x="29" y="25"/>
                  </a:cxn>
                  <a:cxn ang="0">
                    <a:pos x="22" y="24"/>
                  </a:cxn>
                  <a:cxn ang="0">
                    <a:pos x="20" y="19"/>
                  </a:cxn>
                  <a:cxn ang="0">
                    <a:pos x="24" y="16"/>
                  </a:cxn>
                  <a:cxn ang="0">
                    <a:pos x="26" y="13"/>
                  </a:cxn>
                  <a:cxn ang="0">
                    <a:pos x="24" y="9"/>
                  </a:cxn>
                  <a:cxn ang="0">
                    <a:pos x="29" y="5"/>
                  </a:cxn>
                  <a:cxn ang="0">
                    <a:pos x="30" y="0"/>
                  </a:cxn>
                  <a:cxn ang="0">
                    <a:pos x="36" y="0"/>
                  </a:cxn>
                  <a:cxn ang="0">
                    <a:pos x="41" y="6"/>
                  </a:cxn>
                  <a:cxn ang="0">
                    <a:pos x="40" y="16"/>
                  </a:cxn>
                  <a:cxn ang="0">
                    <a:pos x="36" y="23"/>
                  </a:cxn>
                  <a:cxn ang="0">
                    <a:pos x="36" y="26"/>
                  </a:cxn>
                  <a:cxn ang="0">
                    <a:pos x="41" y="21"/>
                  </a:cxn>
                  <a:cxn ang="0">
                    <a:pos x="44" y="30"/>
                  </a:cxn>
                  <a:cxn ang="0">
                    <a:pos x="35" y="37"/>
                  </a:cxn>
                  <a:cxn ang="0">
                    <a:pos x="32" y="44"/>
                  </a:cxn>
                  <a:cxn ang="0">
                    <a:pos x="36" y="50"/>
                  </a:cxn>
                  <a:cxn ang="0">
                    <a:pos x="40" y="39"/>
                  </a:cxn>
                  <a:cxn ang="0">
                    <a:pos x="47" y="30"/>
                  </a:cxn>
                  <a:cxn ang="0">
                    <a:pos x="55" y="26"/>
                  </a:cxn>
                  <a:cxn ang="0">
                    <a:pos x="52" y="19"/>
                  </a:cxn>
                  <a:cxn ang="0">
                    <a:pos x="50" y="15"/>
                  </a:cxn>
                  <a:cxn ang="0">
                    <a:pos x="54" y="11"/>
                  </a:cxn>
                  <a:cxn ang="0">
                    <a:pos x="56" y="16"/>
                  </a:cxn>
                  <a:cxn ang="0">
                    <a:pos x="60" y="14"/>
                  </a:cxn>
                  <a:cxn ang="0">
                    <a:pos x="56" y="10"/>
                  </a:cxn>
                  <a:cxn ang="0">
                    <a:pos x="56" y="4"/>
                  </a:cxn>
                  <a:cxn ang="0">
                    <a:pos x="61" y="11"/>
                  </a:cxn>
                  <a:cxn ang="0">
                    <a:pos x="65" y="15"/>
                  </a:cxn>
                </a:cxnLst>
                <a:rect l="0" t="0" r="r" b="b"/>
                <a:pathLst>
                  <a:path w="71" h="82">
                    <a:moveTo>
                      <a:pt x="70" y="16"/>
                    </a:moveTo>
                    <a:lnTo>
                      <a:pt x="71" y="36"/>
                    </a:lnTo>
                    <a:lnTo>
                      <a:pt x="67" y="44"/>
                    </a:lnTo>
                    <a:lnTo>
                      <a:pt x="67" y="47"/>
                    </a:lnTo>
                    <a:lnTo>
                      <a:pt x="61" y="49"/>
                    </a:lnTo>
                    <a:lnTo>
                      <a:pt x="57" y="49"/>
                    </a:lnTo>
                    <a:lnTo>
                      <a:pt x="52" y="51"/>
                    </a:lnTo>
                    <a:lnTo>
                      <a:pt x="49" y="55"/>
                    </a:lnTo>
                    <a:lnTo>
                      <a:pt x="46" y="57"/>
                    </a:lnTo>
                    <a:lnTo>
                      <a:pt x="45" y="64"/>
                    </a:lnTo>
                    <a:lnTo>
                      <a:pt x="44" y="67"/>
                    </a:lnTo>
                    <a:lnTo>
                      <a:pt x="37" y="70"/>
                    </a:lnTo>
                    <a:lnTo>
                      <a:pt x="36" y="66"/>
                    </a:lnTo>
                    <a:lnTo>
                      <a:pt x="31" y="70"/>
                    </a:lnTo>
                    <a:lnTo>
                      <a:pt x="30" y="73"/>
                    </a:lnTo>
                    <a:lnTo>
                      <a:pt x="27" y="77"/>
                    </a:lnTo>
                    <a:lnTo>
                      <a:pt x="22" y="77"/>
                    </a:lnTo>
                    <a:lnTo>
                      <a:pt x="22" y="73"/>
                    </a:lnTo>
                    <a:lnTo>
                      <a:pt x="19" y="73"/>
                    </a:lnTo>
                    <a:lnTo>
                      <a:pt x="15" y="72"/>
                    </a:lnTo>
                    <a:lnTo>
                      <a:pt x="18" y="66"/>
                    </a:lnTo>
                    <a:lnTo>
                      <a:pt x="21" y="65"/>
                    </a:lnTo>
                    <a:lnTo>
                      <a:pt x="25" y="61"/>
                    </a:lnTo>
                    <a:lnTo>
                      <a:pt x="22" y="60"/>
                    </a:lnTo>
                    <a:lnTo>
                      <a:pt x="18" y="62"/>
                    </a:lnTo>
                    <a:lnTo>
                      <a:pt x="14" y="66"/>
                    </a:lnTo>
                    <a:lnTo>
                      <a:pt x="11" y="70"/>
                    </a:lnTo>
                    <a:lnTo>
                      <a:pt x="10" y="73"/>
                    </a:lnTo>
                    <a:lnTo>
                      <a:pt x="9" y="78"/>
                    </a:lnTo>
                    <a:lnTo>
                      <a:pt x="5" y="82"/>
                    </a:lnTo>
                    <a:lnTo>
                      <a:pt x="1" y="82"/>
                    </a:lnTo>
                    <a:lnTo>
                      <a:pt x="0" y="78"/>
                    </a:lnTo>
                    <a:lnTo>
                      <a:pt x="5" y="72"/>
                    </a:lnTo>
                    <a:lnTo>
                      <a:pt x="10" y="66"/>
                    </a:lnTo>
                    <a:lnTo>
                      <a:pt x="10" y="62"/>
                    </a:lnTo>
                    <a:lnTo>
                      <a:pt x="13" y="60"/>
                    </a:lnTo>
                    <a:lnTo>
                      <a:pt x="16" y="57"/>
                    </a:lnTo>
                    <a:lnTo>
                      <a:pt x="16" y="54"/>
                    </a:lnTo>
                    <a:lnTo>
                      <a:pt x="13" y="52"/>
                    </a:lnTo>
                    <a:lnTo>
                      <a:pt x="11" y="49"/>
                    </a:lnTo>
                    <a:lnTo>
                      <a:pt x="14" y="46"/>
                    </a:lnTo>
                    <a:lnTo>
                      <a:pt x="18" y="44"/>
                    </a:lnTo>
                    <a:lnTo>
                      <a:pt x="20" y="41"/>
                    </a:lnTo>
                    <a:lnTo>
                      <a:pt x="24" y="39"/>
                    </a:lnTo>
                    <a:lnTo>
                      <a:pt x="24" y="30"/>
                    </a:lnTo>
                    <a:lnTo>
                      <a:pt x="30" y="30"/>
                    </a:lnTo>
                    <a:lnTo>
                      <a:pt x="30" y="27"/>
                    </a:lnTo>
                    <a:lnTo>
                      <a:pt x="29" y="25"/>
                    </a:lnTo>
                    <a:lnTo>
                      <a:pt x="26" y="23"/>
                    </a:lnTo>
                    <a:lnTo>
                      <a:pt x="22" y="24"/>
                    </a:lnTo>
                    <a:lnTo>
                      <a:pt x="21" y="23"/>
                    </a:lnTo>
                    <a:lnTo>
                      <a:pt x="20" y="19"/>
                    </a:lnTo>
                    <a:lnTo>
                      <a:pt x="21" y="18"/>
                    </a:lnTo>
                    <a:lnTo>
                      <a:pt x="24" y="16"/>
                    </a:lnTo>
                    <a:lnTo>
                      <a:pt x="26" y="15"/>
                    </a:lnTo>
                    <a:lnTo>
                      <a:pt x="26" y="13"/>
                    </a:lnTo>
                    <a:lnTo>
                      <a:pt x="22" y="11"/>
                    </a:lnTo>
                    <a:lnTo>
                      <a:pt x="24" y="9"/>
                    </a:lnTo>
                    <a:lnTo>
                      <a:pt x="27" y="8"/>
                    </a:lnTo>
                    <a:lnTo>
                      <a:pt x="29" y="5"/>
                    </a:lnTo>
                    <a:lnTo>
                      <a:pt x="29" y="4"/>
                    </a:lnTo>
                    <a:lnTo>
                      <a:pt x="30" y="0"/>
                    </a:lnTo>
                    <a:lnTo>
                      <a:pt x="32" y="0"/>
                    </a:lnTo>
                    <a:lnTo>
                      <a:pt x="36" y="0"/>
                    </a:lnTo>
                    <a:lnTo>
                      <a:pt x="41" y="0"/>
                    </a:lnTo>
                    <a:lnTo>
                      <a:pt x="41" y="6"/>
                    </a:lnTo>
                    <a:lnTo>
                      <a:pt x="40" y="11"/>
                    </a:lnTo>
                    <a:lnTo>
                      <a:pt x="40" y="16"/>
                    </a:lnTo>
                    <a:lnTo>
                      <a:pt x="37" y="21"/>
                    </a:lnTo>
                    <a:lnTo>
                      <a:pt x="36" y="23"/>
                    </a:lnTo>
                    <a:lnTo>
                      <a:pt x="35" y="26"/>
                    </a:lnTo>
                    <a:lnTo>
                      <a:pt x="36" y="26"/>
                    </a:lnTo>
                    <a:lnTo>
                      <a:pt x="40" y="25"/>
                    </a:lnTo>
                    <a:lnTo>
                      <a:pt x="41" y="21"/>
                    </a:lnTo>
                    <a:lnTo>
                      <a:pt x="44" y="21"/>
                    </a:lnTo>
                    <a:lnTo>
                      <a:pt x="44" y="30"/>
                    </a:lnTo>
                    <a:lnTo>
                      <a:pt x="41" y="32"/>
                    </a:lnTo>
                    <a:lnTo>
                      <a:pt x="35" y="37"/>
                    </a:lnTo>
                    <a:lnTo>
                      <a:pt x="34" y="40"/>
                    </a:lnTo>
                    <a:lnTo>
                      <a:pt x="32" y="44"/>
                    </a:lnTo>
                    <a:lnTo>
                      <a:pt x="34" y="50"/>
                    </a:lnTo>
                    <a:lnTo>
                      <a:pt x="36" y="50"/>
                    </a:lnTo>
                    <a:lnTo>
                      <a:pt x="37" y="44"/>
                    </a:lnTo>
                    <a:lnTo>
                      <a:pt x="40" y="39"/>
                    </a:lnTo>
                    <a:lnTo>
                      <a:pt x="45" y="36"/>
                    </a:lnTo>
                    <a:lnTo>
                      <a:pt x="47" y="30"/>
                    </a:lnTo>
                    <a:lnTo>
                      <a:pt x="49" y="27"/>
                    </a:lnTo>
                    <a:lnTo>
                      <a:pt x="55" y="26"/>
                    </a:lnTo>
                    <a:lnTo>
                      <a:pt x="55" y="20"/>
                    </a:lnTo>
                    <a:lnTo>
                      <a:pt x="52" y="19"/>
                    </a:lnTo>
                    <a:lnTo>
                      <a:pt x="50" y="18"/>
                    </a:lnTo>
                    <a:lnTo>
                      <a:pt x="50" y="15"/>
                    </a:lnTo>
                    <a:lnTo>
                      <a:pt x="51" y="13"/>
                    </a:lnTo>
                    <a:lnTo>
                      <a:pt x="54" y="11"/>
                    </a:lnTo>
                    <a:lnTo>
                      <a:pt x="55" y="14"/>
                    </a:lnTo>
                    <a:lnTo>
                      <a:pt x="56" y="16"/>
                    </a:lnTo>
                    <a:lnTo>
                      <a:pt x="59" y="16"/>
                    </a:lnTo>
                    <a:lnTo>
                      <a:pt x="60" y="14"/>
                    </a:lnTo>
                    <a:lnTo>
                      <a:pt x="59" y="11"/>
                    </a:lnTo>
                    <a:lnTo>
                      <a:pt x="56" y="10"/>
                    </a:lnTo>
                    <a:lnTo>
                      <a:pt x="55" y="6"/>
                    </a:lnTo>
                    <a:lnTo>
                      <a:pt x="56" y="4"/>
                    </a:lnTo>
                    <a:lnTo>
                      <a:pt x="59" y="5"/>
                    </a:lnTo>
                    <a:lnTo>
                      <a:pt x="61" y="11"/>
                    </a:lnTo>
                    <a:lnTo>
                      <a:pt x="62" y="14"/>
                    </a:lnTo>
                    <a:lnTo>
                      <a:pt x="65" y="15"/>
                    </a:lnTo>
                    <a:lnTo>
                      <a:pt x="70"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89" name="Freeform 1985">
                <a:extLst>
                  <a:ext uri="{FF2B5EF4-FFF2-40B4-BE49-F238E27FC236}">
                    <a16:creationId xmlns:a16="http://schemas.microsoft.com/office/drawing/2014/main" id="{3E2C2624-444B-DC09-A006-80412689A9EC}"/>
                  </a:ext>
                </a:extLst>
              </p:cNvPr>
              <p:cNvSpPr>
                <a:spLocks/>
              </p:cNvSpPr>
              <p:nvPr/>
            </p:nvSpPr>
            <p:spPr bwMode="auto">
              <a:xfrm>
                <a:off x="5213350" y="536575"/>
                <a:ext cx="112713" cy="130175"/>
              </a:xfrm>
              <a:custGeom>
                <a:avLst/>
                <a:gdLst/>
                <a:ahLst/>
                <a:cxnLst>
                  <a:cxn ang="0">
                    <a:pos x="71" y="36"/>
                  </a:cxn>
                  <a:cxn ang="0">
                    <a:pos x="67" y="47"/>
                  </a:cxn>
                  <a:cxn ang="0">
                    <a:pos x="57" y="49"/>
                  </a:cxn>
                  <a:cxn ang="0">
                    <a:pos x="49" y="55"/>
                  </a:cxn>
                  <a:cxn ang="0">
                    <a:pos x="45" y="64"/>
                  </a:cxn>
                  <a:cxn ang="0">
                    <a:pos x="37" y="70"/>
                  </a:cxn>
                  <a:cxn ang="0">
                    <a:pos x="31" y="70"/>
                  </a:cxn>
                  <a:cxn ang="0">
                    <a:pos x="27" y="77"/>
                  </a:cxn>
                  <a:cxn ang="0">
                    <a:pos x="22" y="73"/>
                  </a:cxn>
                  <a:cxn ang="0">
                    <a:pos x="15" y="72"/>
                  </a:cxn>
                  <a:cxn ang="0">
                    <a:pos x="21" y="65"/>
                  </a:cxn>
                  <a:cxn ang="0">
                    <a:pos x="22" y="60"/>
                  </a:cxn>
                  <a:cxn ang="0">
                    <a:pos x="14" y="66"/>
                  </a:cxn>
                  <a:cxn ang="0">
                    <a:pos x="10" y="73"/>
                  </a:cxn>
                  <a:cxn ang="0">
                    <a:pos x="5" y="82"/>
                  </a:cxn>
                  <a:cxn ang="0">
                    <a:pos x="0" y="78"/>
                  </a:cxn>
                  <a:cxn ang="0">
                    <a:pos x="10" y="66"/>
                  </a:cxn>
                  <a:cxn ang="0">
                    <a:pos x="13" y="60"/>
                  </a:cxn>
                  <a:cxn ang="0">
                    <a:pos x="16" y="54"/>
                  </a:cxn>
                  <a:cxn ang="0">
                    <a:pos x="11" y="49"/>
                  </a:cxn>
                  <a:cxn ang="0">
                    <a:pos x="18" y="44"/>
                  </a:cxn>
                  <a:cxn ang="0">
                    <a:pos x="24" y="39"/>
                  </a:cxn>
                  <a:cxn ang="0">
                    <a:pos x="30" y="30"/>
                  </a:cxn>
                  <a:cxn ang="0">
                    <a:pos x="29" y="25"/>
                  </a:cxn>
                  <a:cxn ang="0">
                    <a:pos x="22" y="24"/>
                  </a:cxn>
                  <a:cxn ang="0">
                    <a:pos x="20" y="19"/>
                  </a:cxn>
                  <a:cxn ang="0">
                    <a:pos x="24" y="16"/>
                  </a:cxn>
                  <a:cxn ang="0">
                    <a:pos x="26" y="13"/>
                  </a:cxn>
                  <a:cxn ang="0">
                    <a:pos x="24" y="9"/>
                  </a:cxn>
                  <a:cxn ang="0">
                    <a:pos x="29" y="5"/>
                  </a:cxn>
                  <a:cxn ang="0">
                    <a:pos x="30" y="0"/>
                  </a:cxn>
                  <a:cxn ang="0">
                    <a:pos x="36" y="0"/>
                  </a:cxn>
                  <a:cxn ang="0">
                    <a:pos x="41" y="6"/>
                  </a:cxn>
                  <a:cxn ang="0">
                    <a:pos x="40" y="16"/>
                  </a:cxn>
                  <a:cxn ang="0">
                    <a:pos x="36" y="23"/>
                  </a:cxn>
                  <a:cxn ang="0">
                    <a:pos x="36" y="26"/>
                  </a:cxn>
                  <a:cxn ang="0">
                    <a:pos x="41" y="21"/>
                  </a:cxn>
                  <a:cxn ang="0">
                    <a:pos x="44" y="30"/>
                  </a:cxn>
                  <a:cxn ang="0">
                    <a:pos x="35" y="37"/>
                  </a:cxn>
                  <a:cxn ang="0">
                    <a:pos x="32" y="44"/>
                  </a:cxn>
                  <a:cxn ang="0">
                    <a:pos x="36" y="50"/>
                  </a:cxn>
                  <a:cxn ang="0">
                    <a:pos x="40" y="39"/>
                  </a:cxn>
                  <a:cxn ang="0">
                    <a:pos x="47" y="30"/>
                  </a:cxn>
                  <a:cxn ang="0">
                    <a:pos x="55" y="26"/>
                  </a:cxn>
                  <a:cxn ang="0">
                    <a:pos x="52" y="19"/>
                  </a:cxn>
                  <a:cxn ang="0">
                    <a:pos x="50" y="15"/>
                  </a:cxn>
                  <a:cxn ang="0">
                    <a:pos x="54" y="11"/>
                  </a:cxn>
                  <a:cxn ang="0">
                    <a:pos x="56" y="16"/>
                  </a:cxn>
                  <a:cxn ang="0">
                    <a:pos x="60" y="14"/>
                  </a:cxn>
                  <a:cxn ang="0">
                    <a:pos x="56" y="10"/>
                  </a:cxn>
                  <a:cxn ang="0">
                    <a:pos x="56" y="4"/>
                  </a:cxn>
                  <a:cxn ang="0">
                    <a:pos x="61" y="11"/>
                  </a:cxn>
                  <a:cxn ang="0">
                    <a:pos x="65" y="15"/>
                  </a:cxn>
                </a:cxnLst>
                <a:rect l="0" t="0" r="r" b="b"/>
                <a:pathLst>
                  <a:path w="71" h="82">
                    <a:moveTo>
                      <a:pt x="70" y="16"/>
                    </a:moveTo>
                    <a:lnTo>
                      <a:pt x="71" y="36"/>
                    </a:lnTo>
                    <a:lnTo>
                      <a:pt x="67" y="44"/>
                    </a:lnTo>
                    <a:lnTo>
                      <a:pt x="67" y="47"/>
                    </a:lnTo>
                    <a:lnTo>
                      <a:pt x="61" y="49"/>
                    </a:lnTo>
                    <a:lnTo>
                      <a:pt x="57" y="49"/>
                    </a:lnTo>
                    <a:lnTo>
                      <a:pt x="52" y="51"/>
                    </a:lnTo>
                    <a:lnTo>
                      <a:pt x="49" y="55"/>
                    </a:lnTo>
                    <a:lnTo>
                      <a:pt x="46" y="57"/>
                    </a:lnTo>
                    <a:lnTo>
                      <a:pt x="45" y="64"/>
                    </a:lnTo>
                    <a:lnTo>
                      <a:pt x="44" y="67"/>
                    </a:lnTo>
                    <a:lnTo>
                      <a:pt x="37" y="70"/>
                    </a:lnTo>
                    <a:lnTo>
                      <a:pt x="36" y="66"/>
                    </a:lnTo>
                    <a:lnTo>
                      <a:pt x="31" y="70"/>
                    </a:lnTo>
                    <a:lnTo>
                      <a:pt x="30" y="73"/>
                    </a:lnTo>
                    <a:lnTo>
                      <a:pt x="27" y="77"/>
                    </a:lnTo>
                    <a:lnTo>
                      <a:pt x="22" y="77"/>
                    </a:lnTo>
                    <a:lnTo>
                      <a:pt x="22" y="73"/>
                    </a:lnTo>
                    <a:lnTo>
                      <a:pt x="19" y="73"/>
                    </a:lnTo>
                    <a:lnTo>
                      <a:pt x="15" y="72"/>
                    </a:lnTo>
                    <a:lnTo>
                      <a:pt x="18" y="66"/>
                    </a:lnTo>
                    <a:lnTo>
                      <a:pt x="21" y="65"/>
                    </a:lnTo>
                    <a:lnTo>
                      <a:pt x="25" y="61"/>
                    </a:lnTo>
                    <a:lnTo>
                      <a:pt x="22" y="60"/>
                    </a:lnTo>
                    <a:lnTo>
                      <a:pt x="18" y="62"/>
                    </a:lnTo>
                    <a:lnTo>
                      <a:pt x="14" y="66"/>
                    </a:lnTo>
                    <a:lnTo>
                      <a:pt x="11" y="70"/>
                    </a:lnTo>
                    <a:lnTo>
                      <a:pt x="10" y="73"/>
                    </a:lnTo>
                    <a:lnTo>
                      <a:pt x="9" y="78"/>
                    </a:lnTo>
                    <a:lnTo>
                      <a:pt x="5" y="82"/>
                    </a:lnTo>
                    <a:lnTo>
                      <a:pt x="1" y="82"/>
                    </a:lnTo>
                    <a:lnTo>
                      <a:pt x="0" y="78"/>
                    </a:lnTo>
                    <a:lnTo>
                      <a:pt x="5" y="72"/>
                    </a:lnTo>
                    <a:lnTo>
                      <a:pt x="10" y="66"/>
                    </a:lnTo>
                    <a:lnTo>
                      <a:pt x="10" y="62"/>
                    </a:lnTo>
                    <a:lnTo>
                      <a:pt x="13" y="60"/>
                    </a:lnTo>
                    <a:lnTo>
                      <a:pt x="16" y="57"/>
                    </a:lnTo>
                    <a:lnTo>
                      <a:pt x="16" y="54"/>
                    </a:lnTo>
                    <a:lnTo>
                      <a:pt x="13" y="52"/>
                    </a:lnTo>
                    <a:lnTo>
                      <a:pt x="11" y="49"/>
                    </a:lnTo>
                    <a:lnTo>
                      <a:pt x="14" y="46"/>
                    </a:lnTo>
                    <a:lnTo>
                      <a:pt x="18" y="44"/>
                    </a:lnTo>
                    <a:lnTo>
                      <a:pt x="20" y="41"/>
                    </a:lnTo>
                    <a:lnTo>
                      <a:pt x="24" y="39"/>
                    </a:lnTo>
                    <a:lnTo>
                      <a:pt x="24" y="30"/>
                    </a:lnTo>
                    <a:lnTo>
                      <a:pt x="30" y="30"/>
                    </a:lnTo>
                    <a:lnTo>
                      <a:pt x="30" y="27"/>
                    </a:lnTo>
                    <a:lnTo>
                      <a:pt x="29" y="25"/>
                    </a:lnTo>
                    <a:lnTo>
                      <a:pt x="26" y="23"/>
                    </a:lnTo>
                    <a:lnTo>
                      <a:pt x="22" y="24"/>
                    </a:lnTo>
                    <a:lnTo>
                      <a:pt x="21" y="23"/>
                    </a:lnTo>
                    <a:lnTo>
                      <a:pt x="20" y="19"/>
                    </a:lnTo>
                    <a:lnTo>
                      <a:pt x="21" y="18"/>
                    </a:lnTo>
                    <a:lnTo>
                      <a:pt x="24" y="16"/>
                    </a:lnTo>
                    <a:lnTo>
                      <a:pt x="26" y="15"/>
                    </a:lnTo>
                    <a:lnTo>
                      <a:pt x="26" y="13"/>
                    </a:lnTo>
                    <a:lnTo>
                      <a:pt x="22" y="11"/>
                    </a:lnTo>
                    <a:lnTo>
                      <a:pt x="24" y="9"/>
                    </a:lnTo>
                    <a:lnTo>
                      <a:pt x="27" y="8"/>
                    </a:lnTo>
                    <a:lnTo>
                      <a:pt x="29" y="5"/>
                    </a:lnTo>
                    <a:lnTo>
                      <a:pt x="29" y="4"/>
                    </a:lnTo>
                    <a:lnTo>
                      <a:pt x="30" y="0"/>
                    </a:lnTo>
                    <a:lnTo>
                      <a:pt x="32" y="0"/>
                    </a:lnTo>
                    <a:lnTo>
                      <a:pt x="36" y="0"/>
                    </a:lnTo>
                    <a:lnTo>
                      <a:pt x="41" y="0"/>
                    </a:lnTo>
                    <a:lnTo>
                      <a:pt x="41" y="6"/>
                    </a:lnTo>
                    <a:lnTo>
                      <a:pt x="40" y="11"/>
                    </a:lnTo>
                    <a:lnTo>
                      <a:pt x="40" y="16"/>
                    </a:lnTo>
                    <a:lnTo>
                      <a:pt x="37" y="21"/>
                    </a:lnTo>
                    <a:lnTo>
                      <a:pt x="36" y="23"/>
                    </a:lnTo>
                    <a:lnTo>
                      <a:pt x="35" y="26"/>
                    </a:lnTo>
                    <a:lnTo>
                      <a:pt x="36" y="26"/>
                    </a:lnTo>
                    <a:lnTo>
                      <a:pt x="40" y="25"/>
                    </a:lnTo>
                    <a:lnTo>
                      <a:pt x="41" y="21"/>
                    </a:lnTo>
                    <a:lnTo>
                      <a:pt x="44" y="21"/>
                    </a:lnTo>
                    <a:lnTo>
                      <a:pt x="44" y="30"/>
                    </a:lnTo>
                    <a:lnTo>
                      <a:pt x="41" y="32"/>
                    </a:lnTo>
                    <a:lnTo>
                      <a:pt x="35" y="37"/>
                    </a:lnTo>
                    <a:lnTo>
                      <a:pt x="34" y="40"/>
                    </a:lnTo>
                    <a:lnTo>
                      <a:pt x="32" y="44"/>
                    </a:lnTo>
                    <a:lnTo>
                      <a:pt x="34" y="50"/>
                    </a:lnTo>
                    <a:lnTo>
                      <a:pt x="36" y="50"/>
                    </a:lnTo>
                    <a:lnTo>
                      <a:pt x="37" y="44"/>
                    </a:lnTo>
                    <a:lnTo>
                      <a:pt x="40" y="39"/>
                    </a:lnTo>
                    <a:lnTo>
                      <a:pt x="45" y="36"/>
                    </a:lnTo>
                    <a:lnTo>
                      <a:pt x="47" y="30"/>
                    </a:lnTo>
                    <a:lnTo>
                      <a:pt x="49" y="27"/>
                    </a:lnTo>
                    <a:lnTo>
                      <a:pt x="55" y="26"/>
                    </a:lnTo>
                    <a:lnTo>
                      <a:pt x="55" y="20"/>
                    </a:lnTo>
                    <a:lnTo>
                      <a:pt x="52" y="19"/>
                    </a:lnTo>
                    <a:lnTo>
                      <a:pt x="50" y="18"/>
                    </a:lnTo>
                    <a:lnTo>
                      <a:pt x="50" y="15"/>
                    </a:lnTo>
                    <a:lnTo>
                      <a:pt x="51" y="13"/>
                    </a:lnTo>
                    <a:lnTo>
                      <a:pt x="54" y="11"/>
                    </a:lnTo>
                    <a:lnTo>
                      <a:pt x="55" y="14"/>
                    </a:lnTo>
                    <a:lnTo>
                      <a:pt x="56" y="16"/>
                    </a:lnTo>
                    <a:lnTo>
                      <a:pt x="59" y="16"/>
                    </a:lnTo>
                    <a:lnTo>
                      <a:pt x="60" y="14"/>
                    </a:lnTo>
                    <a:lnTo>
                      <a:pt x="59" y="11"/>
                    </a:lnTo>
                    <a:lnTo>
                      <a:pt x="56" y="10"/>
                    </a:lnTo>
                    <a:lnTo>
                      <a:pt x="55" y="6"/>
                    </a:lnTo>
                    <a:lnTo>
                      <a:pt x="56" y="4"/>
                    </a:lnTo>
                    <a:lnTo>
                      <a:pt x="59" y="5"/>
                    </a:lnTo>
                    <a:lnTo>
                      <a:pt x="61" y="11"/>
                    </a:lnTo>
                    <a:lnTo>
                      <a:pt x="62" y="14"/>
                    </a:lnTo>
                    <a:lnTo>
                      <a:pt x="65" y="15"/>
                    </a:lnTo>
                    <a:lnTo>
                      <a:pt x="70"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0" name="Freeform 1986">
                <a:extLst>
                  <a:ext uri="{FF2B5EF4-FFF2-40B4-BE49-F238E27FC236}">
                    <a16:creationId xmlns:a16="http://schemas.microsoft.com/office/drawing/2014/main" id="{8DB53150-B8E8-BF0F-D04E-3B9414323CF1}"/>
                  </a:ext>
                </a:extLst>
              </p:cNvPr>
              <p:cNvSpPr>
                <a:spLocks/>
              </p:cNvSpPr>
              <p:nvPr/>
            </p:nvSpPr>
            <p:spPr bwMode="auto">
              <a:xfrm>
                <a:off x="5213350" y="536575"/>
                <a:ext cx="112713" cy="130175"/>
              </a:xfrm>
              <a:custGeom>
                <a:avLst/>
                <a:gdLst/>
                <a:ahLst/>
                <a:cxnLst>
                  <a:cxn ang="0">
                    <a:pos x="71" y="36"/>
                  </a:cxn>
                  <a:cxn ang="0">
                    <a:pos x="67" y="47"/>
                  </a:cxn>
                  <a:cxn ang="0">
                    <a:pos x="57" y="49"/>
                  </a:cxn>
                  <a:cxn ang="0">
                    <a:pos x="49" y="55"/>
                  </a:cxn>
                  <a:cxn ang="0">
                    <a:pos x="45" y="64"/>
                  </a:cxn>
                  <a:cxn ang="0">
                    <a:pos x="37" y="70"/>
                  </a:cxn>
                  <a:cxn ang="0">
                    <a:pos x="31" y="70"/>
                  </a:cxn>
                  <a:cxn ang="0">
                    <a:pos x="27" y="77"/>
                  </a:cxn>
                  <a:cxn ang="0">
                    <a:pos x="22" y="73"/>
                  </a:cxn>
                  <a:cxn ang="0">
                    <a:pos x="15" y="72"/>
                  </a:cxn>
                  <a:cxn ang="0">
                    <a:pos x="21" y="65"/>
                  </a:cxn>
                  <a:cxn ang="0">
                    <a:pos x="22" y="60"/>
                  </a:cxn>
                  <a:cxn ang="0">
                    <a:pos x="14" y="66"/>
                  </a:cxn>
                  <a:cxn ang="0">
                    <a:pos x="10" y="73"/>
                  </a:cxn>
                  <a:cxn ang="0">
                    <a:pos x="5" y="82"/>
                  </a:cxn>
                  <a:cxn ang="0">
                    <a:pos x="0" y="78"/>
                  </a:cxn>
                  <a:cxn ang="0">
                    <a:pos x="10" y="66"/>
                  </a:cxn>
                  <a:cxn ang="0">
                    <a:pos x="13" y="60"/>
                  </a:cxn>
                  <a:cxn ang="0">
                    <a:pos x="16" y="54"/>
                  </a:cxn>
                  <a:cxn ang="0">
                    <a:pos x="11" y="49"/>
                  </a:cxn>
                  <a:cxn ang="0">
                    <a:pos x="18" y="44"/>
                  </a:cxn>
                  <a:cxn ang="0">
                    <a:pos x="24" y="39"/>
                  </a:cxn>
                  <a:cxn ang="0">
                    <a:pos x="30" y="30"/>
                  </a:cxn>
                  <a:cxn ang="0">
                    <a:pos x="29" y="25"/>
                  </a:cxn>
                  <a:cxn ang="0">
                    <a:pos x="22" y="24"/>
                  </a:cxn>
                  <a:cxn ang="0">
                    <a:pos x="20" y="19"/>
                  </a:cxn>
                  <a:cxn ang="0">
                    <a:pos x="24" y="16"/>
                  </a:cxn>
                  <a:cxn ang="0">
                    <a:pos x="26" y="13"/>
                  </a:cxn>
                  <a:cxn ang="0">
                    <a:pos x="24" y="9"/>
                  </a:cxn>
                  <a:cxn ang="0">
                    <a:pos x="29" y="5"/>
                  </a:cxn>
                  <a:cxn ang="0">
                    <a:pos x="30" y="0"/>
                  </a:cxn>
                  <a:cxn ang="0">
                    <a:pos x="36" y="0"/>
                  </a:cxn>
                  <a:cxn ang="0">
                    <a:pos x="41" y="6"/>
                  </a:cxn>
                  <a:cxn ang="0">
                    <a:pos x="40" y="16"/>
                  </a:cxn>
                  <a:cxn ang="0">
                    <a:pos x="36" y="23"/>
                  </a:cxn>
                  <a:cxn ang="0">
                    <a:pos x="36" y="26"/>
                  </a:cxn>
                  <a:cxn ang="0">
                    <a:pos x="41" y="21"/>
                  </a:cxn>
                  <a:cxn ang="0">
                    <a:pos x="44" y="30"/>
                  </a:cxn>
                  <a:cxn ang="0">
                    <a:pos x="35" y="37"/>
                  </a:cxn>
                  <a:cxn ang="0">
                    <a:pos x="32" y="44"/>
                  </a:cxn>
                  <a:cxn ang="0">
                    <a:pos x="36" y="50"/>
                  </a:cxn>
                  <a:cxn ang="0">
                    <a:pos x="40" y="39"/>
                  </a:cxn>
                  <a:cxn ang="0">
                    <a:pos x="47" y="30"/>
                  </a:cxn>
                  <a:cxn ang="0">
                    <a:pos x="55" y="26"/>
                  </a:cxn>
                  <a:cxn ang="0">
                    <a:pos x="52" y="19"/>
                  </a:cxn>
                  <a:cxn ang="0">
                    <a:pos x="50" y="15"/>
                  </a:cxn>
                  <a:cxn ang="0">
                    <a:pos x="54" y="11"/>
                  </a:cxn>
                  <a:cxn ang="0">
                    <a:pos x="56" y="16"/>
                  </a:cxn>
                  <a:cxn ang="0">
                    <a:pos x="60" y="14"/>
                  </a:cxn>
                  <a:cxn ang="0">
                    <a:pos x="56" y="10"/>
                  </a:cxn>
                  <a:cxn ang="0">
                    <a:pos x="56" y="4"/>
                  </a:cxn>
                  <a:cxn ang="0">
                    <a:pos x="61" y="11"/>
                  </a:cxn>
                  <a:cxn ang="0">
                    <a:pos x="65" y="15"/>
                  </a:cxn>
                </a:cxnLst>
                <a:rect l="0" t="0" r="r" b="b"/>
                <a:pathLst>
                  <a:path w="71" h="82">
                    <a:moveTo>
                      <a:pt x="70" y="16"/>
                    </a:moveTo>
                    <a:lnTo>
                      <a:pt x="71" y="36"/>
                    </a:lnTo>
                    <a:lnTo>
                      <a:pt x="67" y="44"/>
                    </a:lnTo>
                    <a:lnTo>
                      <a:pt x="67" y="47"/>
                    </a:lnTo>
                    <a:lnTo>
                      <a:pt x="61" y="49"/>
                    </a:lnTo>
                    <a:lnTo>
                      <a:pt x="57" y="49"/>
                    </a:lnTo>
                    <a:lnTo>
                      <a:pt x="52" y="51"/>
                    </a:lnTo>
                    <a:lnTo>
                      <a:pt x="49" y="55"/>
                    </a:lnTo>
                    <a:lnTo>
                      <a:pt x="46" y="57"/>
                    </a:lnTo>
                    <a:lnTo>
                      <a:pt x="45" y="64"/>
                    </a:lnTo>
                    <a:lnTo>
                      <a:pt x="44" y="67"/>
                    </a:lnTo>
                    <a:lnTo>
                      <a:pt x="37" y="70"/>
                    </a:lnTo>
                    <a:lnTo>
                      <a:pt x="36" y="66"/>
                    </a:lnTo>
                    <a:lnTo>
                      <a:pt x="31" y="70"/>
                    </a:lnTo>
                    <a:lnTo>
                      <a:pt x="30" y="73"/>
                    </a:lnTo>
                    <a:lnTo>
                      <a:pt x="27" y="77"/>
                    </a:lnTo>
                    <a:lnTo>
                      <a:pt x="22" y="77"/>
                    </a:lnTo>
                    <a:lnTo>
                      <a:pt x="22" y="73"/>
                    </a:lnTo>
                    <a:lnTo>
                      <a:pt x="19" y="73"/>
                    </a:lnTo>
                    <a:lnTo>
                      <a:pt x="15" y="72"/>
                    </a:lnTo>
                    <a:lnTo>
                      <a:pt x="18" y="66"/>
                    </a:lnTo>
                    <a:lnTo>
                      <a:pt x="21" y="65"/>
                    </a:lnTo>
                    <a:lnTo>
                      <a:pt x="25" y="61"/>
                    </a:lnTo>
                    <a:lnTo>
                      <a:pt x="22" y="60"/>
                    </a:lnTo>
                    <a:lnTo>
                      <a:pt x="18" y="62"/>
                    </a:lnTo>
                    <a:lnTo>
                      <a:pt x="14" y="66"/>
                    </a:lnTo>
                    <a:lnTo>
                      <a:pt x="11" y="70"/>
                    </a:lnTo>
                    <a:lnTo>
                      <a:pt x="10" y="73"/>
                    </a:lnTo>
                    <a:lnTo>
                      <a:pt x="9" y="78"/>
                    </a:lnTo>
                    <a:lnTo>
                      <a:pt x="5" y="82"/>
                    </a:lnTo>
                    <a:lnTo>
                      <a:pt x="1" y="82"/>
                    </a:lnTo>
                    <a:lnTo>
                      <a:pt x="0" y="78"/>
                    </a:lnTo>
                    <a:lnTo>
                      <a:pt x="5" y="72"/>
                    </a:lnTo>
                    <a:lnTo>
                      <a:pt x="10" y="66"/>
                    </a:lnTo>
                    <a:lnTo>
                      <a:pt x="10" y="62"/>
                    </a:lnTo>
                    <a:lnTo>
                      <a:pt x="13" y="60"/>
                    </a:lnTo>
                    <a:lnTo>
                      <a:pt x="16" y="57"/>
                    </a:lnTo>
                    <a:lnTo>
                      <a:pt x="16" y="54"/>
                    </a:lnTo>
                    <a:lnTo>
                      <a:pt x="13" y="52"/>
                    </a:lnTo>
                    <a:lnTo>
                      <a:pt x="11" y="49"/>
                    </a:lnTo>
                    <a:lnTo>
                      <a:pt x="14" y="46"/>
                    </a:lnTo>
                    <a:lnTo>
                      <a:pt x="18" y="44"/>
                    </a:lnTo>
                    <a:lnTo>
                      <a:pt x="20" y="41"/>
                    </a:lnTo>
                    <a:lnTo>
                      <a:pt x="24" y="39"/>
                    </a:lnTo>
                    <a:lnTo>
                      <a:pt x="24" y="30"/>
                    </a:lnTo>
                    <a:lnTo>
                      <a:pt x="30" y="30"/>
                    </a:lnTo>
                    <a:lnTo>
                      <a:pt x="30" y="27"/>
                    </a:lnTo>
                    <a:lnTo>
                      <a:pt x="29" y="25"/>
                    </a:lnTo>
                    <a:lnTo>
                      <a:pt x="26" y="23"/>
                    </a:lnTo>
                    <a:lnTo>
                      <a:pt x="22" y="24"/>
                    </a:lnTo>
                    <a:lnTo>
                      <a:pt x="21" y="23"/>
                    </a:lnTo>
                    <a:lnTo>
                      <a:pt x="20" y="19"/>
                    </a:lnTo>
                    <a:lnTo>
                      <a:pt x="21" y="18"/>
                    </a:lnTo>
                    <a:lnTo>
                      <a:pt x="24" y="16"/>
                    </a:lnTo>
                    <a:lnTo>
                      <a:pt x="26" y="15"/>
                    </a:lnTo>
                    <a:lnTo>
                      <a:pt x="26" y="13"/>
                    </a:lnTo>
                    <a:lnTo>
                      <a:pt x="22" y="11"/>
                    </a:lnTo>
                    <a:lnTo>
                      <a:pt x="24" y="9"/>
                    </a:lnTo>
                    <a:lnTo>
                      <a:pt x="27" y="8"/>
                    </a:lnTo>
                    <a:lnTo>
                      <a:pt x="29" y="5"/>
                    </a:lnTo>
                    <a:lnTo>
                      <a:pt x="29" y="4"/>
                    </a:lnTo>
                    <a:lnTo>
                      <a:pt x="30" y="0"/>
                    </a:lnTo>
                    <a:lnTo>
                      <a:pt x="32" y="0"/>
                    </a:lnTo>
                    <a:lnTo>
                      <a:pt x="36" y="0"/>
                    </a:lnTo>
                    <a:lnTo>
                      <a:pt x="41" y="0"/>
                    </a:lnTo>
                    <a:lnTo>
                      <a:pt x="41" y="6"/>
                    </a:lnTo>
                    <a:lnTo>
                      <a:pt x="40" y="11"/>
                    </a:lnTo>
                    <a:lnTo>
                      <a:pt x="40" y="16"/>
                    </a:lnTo>
                    <a:lnTo>
                      <a:pt x="37" y="21"/>
                    </a:lnTo>
                    <a:lnTo>
                      <a:pt x="36" y="23"/>
                    </a:lnTo>
                    <a:lnTo>
                      <a:pt x="35" y="26"/>
                    </a:lnTo>
                    <a:lnTo>
                      <a:pt x="36" y="26"/>
                    </a:lnTo>
                    <a:lnTo>
                      <a:pt x="40" y="25"/>
                    </a:lnTo>
                    <a:lnTo>
                      <a:pt x="41" y="21"/>
                    </a:lnTo>
                    <a:lnTo>
                      <a:pt x="44" y="21"/>
                    </a:lnTo>
                    <a:lnTo>
                      <a:pt x="44" y="30"/>
                    </a:lnTo>
                    <a:lnTo>
                      <a:pt x="41" y="32"/>
                    </a:lnTo>
                    <a:lnTo>
                      <a:pt x="35" y="37"/>
                    </a:lnTo>
                    <a:lnTo>
                      <a:pt x="34" y="40"/>
                    </a:lnTo>
                    <a:lnTo>
                      <a:pt x="32" y="44"/>
                    </a:lnTo>
                    <a:lnTo>
                      <a:pt x="34" y="50"/>
                    </a:lnTo>
                    <a:lnTo>
                      <a:pt x="36" y="50"/>
                    </a:lnTo>
                    <a:lnTo>
                      <a:pt x="37" y="44"/>
                    </a:lnTo>
                    <a:lnTo>
                      <a:pt x="40" y="39"/>
                    </a:lnTo>
                    <a:lnTo>
                      <a:pt x="45" y="36"/>
                    </a:lnTo>
                    <a:lnTo>
                      <a:pt x="47" y="30"/>
                    </a:lnTo>
                    <a:lnTo>
                      <a:pt x="49" y="27"/>
                    </a:lnTo>
                    <a:lnTo>
                      <a:pt x="55" y="26"/>
                    </a:lnTo>
                    <a:lnTo>
                      <a:pt x="55" y="20"/>
                    </a:lnTo>
                    <a:lnTo>
                      <a:pt x="52" y="19"/>
                    </a:lnTo>
                    <a:lnTo>
                      <a:pt x="50" y="18"/>
                    </a:lnTo>
                    <a:lnTo>
                      <a:pt x="50" y="15"/>
                    </a:lnTo>
                    <a:lnTo>
                      <a:pt x="51" y="13"/>
                    </a:lnTo>
                    <a:lnTo>
                      <a:pt x="54" y="11"/>
                    </a:lnTo>
                    <a:lnTo>
                      <a:pt x="55" y="14"/>
                    </a:lnTo>
                    <a:lnTo>
                      <a:pt x="56" y="16"/>
                    </a:lnTo>
                    <a:lnTo>
                      <a:pt x="59" y="16"/>
                    </a:lnTo>
                    <a:lnTo>
                      <a:pt x="60" y="14"/>
                    </a:lnTo>
                    <a:lnTo>
                      <a:pt x="59" y="11"/>
                    </a:lnTo>
                    <a:lnTo>
                      <a:pt x="56" y="10"/>
                    </a:lnTo>
                    <a:lnTo>
                      <a:pt x="55" y="6"/>
                    </a:lnTo>
                    <a:lnTo>
                      <a:pt x="56" y="4"/>
                    </a:lnTo>
                    <a:lnTo>
                      <a:pt x="59" y="5"/>
                    </a:lnTo>
                    <a:lnTo>
                      <a:pt x="61" y="11"/>
                    </a:lnTo>
                    <a:lnTo>
                      <a:pt x="62" y="14"/>
                    </a:lnTo>
                    <a:lnTo>
                      <a:pt x="65" y="15"/>
                    </a:lnTo>
                    <a:lnTo>
                      <a:pt x="70" y="1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1" name="Freeform 1987">
                <a:extLst>
                  <a:ext uri="{FF2B5EF4-FFF2-40B4-BE49-F238E27FC236}">
                    <a16:creationId xmlns:a16="http://schemas.microsoft.com/office/drawing/2014/main" id="{771FAC4A-44D1-B657-A007-9F8E8596BF0C}"/>
                  </a:ext>
                </a:extLst>
              </p:cNvPr>
              <p:cNvSpPr>
                <a:spLocks/>
              </p:cNvSpPr>
              <p:nvPr/>
            </p:nvSpPr>
            <p:spPr bwMode="auto">
              <a:xfrm>
                <a:off x="5213350" y="536575"/>
                <a:ext cx="112713" cy="130175"/>
              </a:xfrm>
              <a:custGeom>
                <a:avLst/>
                <a:gdLst/>
                <a:ahLst/>
                <a:cxnLst>
                  <a:cxn ang="0">
                    <a:pos x="71" y="36"/>
                  </a:cxn>
                  <a:cxn ang="0">
                    <a:pos x="67" y="47"/>
                  </a:cxn>
                  <a:cxn ang="0">
                    <a:pos x="57" y="49"/>
                  </a:cxn>
                  <a:cxn ang="0">
                    <a:pos x="49" y="55"/>
                  </a:cxn>
                  <a:cxn ang="0">
                    <a:pos x="45" y="64"/>
                  </a:cxn>
                  <a:cxn ang="0">
                    <a:pos x="37" y="70"/>
                  </a:cxn>
                  <a:cxn ang="0">
                    <a:pos x="31" y="70"/>
                  </a:cxn>
                  <a:cxn ang="0">
                    <a:pos x="27" y="77"/>
                  </a:cxn>
                  <a:cxn ang="0">
                    <a:pos x="22" y="73"/>
                  </a:cxn>
                  <a:cxn ang="0">
                    <a:pos x="15" y="72"/>
                  </a:cxn>
                  <a:cxn ang="0">
                    <a:pos x="21" y="65"/>
                  </a:cxn>
                  <a:cxn ang="0">
                    <a:pos x="22" y="60"/>
                  </a:cxn>
                  <a:cxn ang="0">
                    <a:pos x="14" y="66"/>
                  </a:cxn>
                  <a:cxn ang="0">
                    <a:pos x="10" y="73"/>
                  </a:cxn>
                  <a:cxn ang="0">
                    <a:pos x="5" y="82"/>
                  </a:cxn>
                  <a:cxn ang="0">
                    <a:pos x="0" y="78"/>
                  </a:cxn>
                  <a:cxn ang="0">
                    <a:pos x="10" y="66"/>
                  </a:cxn>
                  <a:cxn ang="0">
                    <a:pos x="13" y="60"/>
                  </a:cxn>
                  <a:cxn ang="0">
                    <a:pos x="16" y="54"/>
                  </a:cxn>
                  <a:cxn ang="0">
                    <a:pos x="11" y="49"/>
                  </a:cxn>
                  <a:cxn ang="0">
                    <a:pos x="18" y="44"/>
                  </a:cxn>
                  <a:cxn ang="0">
                    <a:pos x="24" y="39"/>
                  </a:cxn>
                  <a:cxn ang="0">
                    <a:pos x="30" y="30"/>
                  </a:cxn>
                  <a:cxn ang="0">
                    <a:pos x="29" y="25"/>
                  </a:cxn>
                  <a:cxn ang="0">
                    <a:pos x="22" y="24"/>
                  </a:cxn>
                  <a:cxn ang="0">
                    <a:pos x="20" y="19"/>
                  </a:cxn>
                  <a:cxn ang="0">
                    <a:pos x="24" y="16"/>
                  </a:cxn>
                  <a:cxn ang="0">
                    <a:pos x="26" y="13"/>
                  </a:cxn>
                  <a:cxn ang="0">
                    <a:pos x="24" y="9"/>
                  </a:cxn>
                  <a:cxn ang="0">
                    <a:pos x="29" y="5"/>
                  </a:cxn>
                  <a:cxn ang="0">
                    <a:pos x="30" y="0"/>
                  </a:cxn>
                  <a:cxn ang="0">
                    <a:pos x="36" y="0"/>
                  </a:cxn>
                  <a:cxn ang="0">
                    <a:pos x="41" y="6"/>
                  </a:cxn>
                  <a:cxn ang="0">
                    <a:pos x="40" y="16"/>
                  </a:cxn>
                  <a:cxn ang="0">
                    <a:pos x="36" y="23"/>
                  </a:cxn>
                  <a:cxn ang="0">
                    <a:pos x="36" y="26"/>
                  </a:cxn>
                  <a:cxn ang="0">
                    <a:pos x="41" y="21"/>
                  </a:cxn>
                  <a:cxn ang="0">
                    <a:pos x="44" y="30"/>
                  </a:cxn>
                  <a:cxn ang="0">
                    <a:pos x="35" y="37"/>
                  </a:cxn>
                  <a:cxn ang="0">
                    <a:pos x="32" y="44"/>
                  </a:cxn>
                  <a:cxn ang="0">
                    <a:pos x="36" y="50"/>
                  </a:cxn>
                  <a:cxn ang="0">
                    <a:pos x="40" y="39"/>
                  </a:cxn>
                  <a:cxn ang="0">
                    <a:pos x="47" y="30"/>
                  </a:cxn>
                  <a:cxn ang="0">
                    <a:pos x="55" y="26"/>
                  </a:cxn>
                  <a:cxn ang="0">
                    <a:pos x="52" y="19"/>
                  </a:cxn>
                  <a:cxn ang="0">
                    <a:pos x="50" y="15"/>
                  </a:cxn>
                  <a:cxn ang="0">
                    <a:pos x="54" y="11"/>
                  </a:cxn>
                  <a:cxn ang="0">
                    <a:pos x="56" y="16"/>
                  </a:cxn>
                  <a:cxn ang="0">
                    <a:pos x="60" y="14"/>
                  </a:cxn>
                  <a:cxn ang="0">
                    <a:pos x="56" y="10"/>
                  </a:cxn>
                  <a:cxn ang="0">
                    <a:pos x="56" y="4"/>
                  </a:cxn>
                  <a:cxn ang="0">
                    <a:pos x="61" y="11"/>
                  </a:cxn>
                  <a:cxn ang="0">
                    <a:pos x="65" y="15"/>
                  </a:cxn>
                </a:cxnLst>
                <a:rect l="0" t="0" r="r" b="b"/>
                <a:pathLst>
                  <a:path w="71" h="82">
                    <a:moveTo>
                      <a:pt x="70" y="16"/>
                    </a:moveTo>
                    <a:lnTo>
                      <a:pt x="71" y="36"/>
                    </a:lnTo>
                    <a:lnTo>
                      <a:pt x="67" y="44"/>
                    </a:lnTo>
                    <a:lnTo>
                      <a:pt x="67" y="47"/>
                    </a:lnTo>
                    <a:lnTo>
                      <a:pt x="61" y="49"/>
                    </a:lnTo>
                    <a:lnTo>
                      <a:pt x="57" y="49"/>
                    </a:lnTo>
                    <a:lnTo>
                      <a:pt x="52" y="51"/>
                    </a:lnTo>
                    <a:lnTo>
                      <a:pt x="49" y="55"/>
                    </a:lnTo>
                    <a:lnTo>
                      <a:pt x="46" y="57"/>
                    </a:lnTo>
                    <a:lnTo>
                      <a:pt x="45" y="64"/>
                    </a:lnTo>
                    <a:lnTo>
                      <a:pt x="44" y="67"/>
                    </a:lnTo>
                    <a:lnTo>
                      <a:pt x="37" y="70"/>
                    </a:lnTo>
                    <a:lnTo>
                      <a:pt x="36" y="66"/>
                    </a:lnTo>
                    <a:lnTo>
                      <a:pt x="31" y="70"/>
                    </a:lnTo>
                    <a:lnTo>
                      <a:pt x="30" y="73"/>
                    </a:lnTo>
                    <a:lnTo>
                      <a:pt x="27" y="77"/>
                    </a:lnTo>
                    <a:lnTo>
                      <a:pt x="22" y="77"/>
                    </a:lnTo>
                    <a:lnTo>
                      <a:pt x="22" y="73"/>
                    </a:lnTo>
                    <a:lnTo>
                      <a:pt x="19" y="73"/>
                    </a:lnTo>
                    <a:lnTo>
                      <a:pt x="15" y="72"/>
                    </a:lnTo>
                    <a:lnTo>
                      <a:pt x="18" y="66"/>
                    </a:lnTo>
                    <a:lnTo>
                      <a:pt x="21" y="65"/>
                    </a:lnTo>
                    <a:lnTo>
                      <a:pt x="25" y="61"/>
                    </a:lnTo>
                    <a:lnTo>
                      <a:pt x="22" y="60"/>
                    </a:lnTo>
                    <a:lnTo>
                      <a:pt x="18" y="62"/>
                    </a:lnTo>
                    <a:lnTo>
                      <a:pt x="14" y="66"/>
                    </a:lnTo>
                    <a:lnTo>
                      <a:pt x="11" y="70"/>
                    </a:lnTo>
                    <a:lnTo>
                      <a:pt x="10" y="73"/>
                    </a:lnTo>
                    <a:lnTo>
                      <a:pt x="9" y="78"/>
                    </a:lnTo>
                    <a:lnTo>
                      <a:pt x="5" y="82"/>
                    </a:lnTo>
                    <a:lnTo>
                      <a:pt x="1" y="82"/>
                    </a:lnTo>
                    <a:lnTo>
                      <a:pt x="0" y="78"/>
                    </a:lnTo>
                    <a:lnTo>
                      <a:pt x="5" y="72"/>
                    </a:lnTo>
                    <a:lnTo>
                      <a:pt x="10" y="66"/>
                    </a:lnTo>
                    <a:lnTo>
                      <a:pt x="10" y="62"/>
                    </a:lnTo>
                    <a:lnTo>
                      <a:pt x="13" y="60"/>
                    </a:lnTo>
                    <a:lnTo>
                      <a:pt x="16" y="57"/>
                    </a:lnTo>
                    <a:lnTo>
                      <a:pt x="16" y="54"/>
                    </a:lnTo>
                    <a:lnTo>
                      <a:pt x="13" y="52"/>
                    </a:lnTo>
                    <a:lnTo>
                      <a:pt x="11" y="49"/>
                    </a:lnTo>
                    <a:lnTo>
                      <a:pt x="14" y="46"/>
                    </a:lnTo>
                    <a:lnTo>
                      <a:pt x="18" y="44"/>
                    </a:lnTo>
                    <a:lnTo>
                      <a:pt x="20" y="41"/>
                    </a:lnTo>
                    <a:lnTo>
                      <a:pt x="24" y="39"/>
                    </a:lnTo>
                    <a:lnTo>
                      <a:pt x="24" y="30"/>
                    </a:lnTo>
                    <a:lnTo>
                      <a:pt x="30" y="30"/>
                    </a:lnTo>
                    <a:lnTo>
                      <a:pt x="30" y="27"/>
                    </a:lnTo>
                    <a:lnTo>
                      <a:pt x="29" y="25"/>
                    </a:lnTo>
                    <a:lnTo>
                      <a:pt x="26" y="23"/>
                    </a:lnTo>
                    <a:lnTo>
                      <a:pt x="22" y="24"/>
                    </a:lnTo>
                    <a:lnTo>
                      <a:pt x="21" y="23"/>
                    </a:lnTo>
                    <a:lnTo>
                      <a:pt x="20" y="19"/>
                    </a:lnTo>
                    <a:lnTo>
                      <a:pt x="21" y="18"/>
                    </a:lnTo>
                    <a:lnTo>
                      <a:pt x="24" y="16"/>
                    </a:lnTo>
                    <a:lnTo>
                      <a:pt x="26" y="15"/>
                    </a:lnTo>
                    <a:lnTo>
                      <a:pt x="26" y="13"/>
                    </a:lnTo>
                    <a:lnTo>
                      <a:pt x="22" y="11"/>
                    </a:lnTo>
                    <a:lnTo>
                      <a:pt x="24" y="9"/>
                    </a:lnTo>
                    <a:lnTo>
                      <a:pt x="27" y="8"/>
                    </a:lnTo>
                    <a:lnTo>
                      <a:pt x="29" y="5"/>
                    </a:lnTo>
                    <a:lnTo>
                      <a:pt x="29" y="4"/>
                    </a:lnTo>
                    <a:lnTo>
                      <a:pt x="30" y="0"/>
                    </a:lnTo>
                    <a:lnTo>
                      <a:pt x="32" y="0"/>
                    </a:lnTo>
                    <a:lnTo>
                      <a:pt x="36" y="0"/>
                    </a:lnTo>
                    <a:lnTo>
                      <a:pt x="41" y="0"/>
                    </a:lnTo>
                    <a:lnTo>
                      <a:pt x="41" y="6"/>
                    </a:lnTo>
                    <a:lnTo>
                      <a:pt x="40" y="11"/>
                    </a:lnTo>
                    <a:lnTo>
                      <a:pt x="40" y="16"/>
                    </a:lnTo>
                    <a:lnTo>
                      <a:pt x="37" y="21"/>
                    </a:lnTo>
                    <a:lnTo>
                      <a:pt x="36" y="23"/>
                    </a:lnTo>
                    <a:lnTo>
                      <a:pt x="35" y="26"/>
                    </a:lnTo>
                    <a:lnTo>
                      <a:pt x="36" y="26"/>
                    </a:lnTo>
                    <a:lnTo>
                      <a:pt x="40" y="25"/>
                    </a:lnTo>
                    <a:lnTo>
                      <a:pt x="41" y="21"/>
                    </a:lnTo>
                    <a:lnTo>
                      <a:pt x="44" y="21"/>
                    </a:lnTo>
                    <a:lnTo>
                      <a:pt x="44" y="30"/>
                    </a:lnTo>
                    <a:lnTo>
                      <a:pt x="41" y="32"/>
                    </a:lnTo>
                    <a:lnTo>
                      <a:pt x="35" y="37"/>
                    </a:lnTo>
                    <a:lnTo>
                      <a:pt x="34" y="40"/>
                    </a:lnTo>
                    <a:lnTo>
                      <a:pt x="32" y="44"/>
                    </a:lnTo>
                    <a:lnTo>
                      <a:pt x="34" y="50"/>
                    </a:lnTo>
                    <a:lnTo>
                      <a:pt x="36" y="50"/>
                    </a:lnTo>
                    <a:lnTo>
                      <a:pt x="37" y="44"/>
                    </a:lnTo>
                    <a:lnTo>
                      <a:pt x="40" y="39"/>
                    </a:lnTo>
                    <a:lnTo>
                      <a:pt x="45" y="36"/>
                    </a:lnTo>
                    <a:lnTo>
                      <a:pt x="47" y="30"/>
                    </a:lnTo>
                    <a:lnTo>
                      <a:pt x="49" y="27"/>
                    </a:lnTo>
                    <a:lnTo>
                      <a:pt x="55" y="26"/>
                    </a:lnTo>
                    <a:lnTo>
                      <a:pt x="55" y="20"/>
                    </a:lnTo>
                    <a:lnTo>
                      <a:pt x="52" y="19"/>
                    </a:lnTo>
                    <a:lnTo>
                      <a:pt x="50" y="18"/>
                    </a:lnTo>
                    <a:lnTo>
                      <a:pt x="50" y="15"/>
                    </a:lnTo>
                    <a:lnTo>
                      <a:pt x="51" y="13"/>
                    </a:lnTo>
                    <a:lnTo>
                      <a:pt x="54" y="11"/>
                    </a:lnTo>
                    <a:lnTo>
                      <a:pt x="55" y="14"/>
                    </a:lnTo>
                    <a:lnTo>
                      <a:pt x="56" y="16"/>
                    </a:lnTo>
                    <a:lnTo>
                      <a:pt x="59" y="16"/>
                    </a:lnTo>
                    <a:lnTo>
                      <a:pt x="60" y="14"/>
                    </a:lnTo>
                    <a:lnTo>
                      <a:pt x="59" y="11"/>
                    </a:lnTo>
                    <a:lnTo>
                      <a:pt x="56" y="10"/>
                    </a:lnTo>
                    <a:lnTo>
                      <a:pt x="55" y="6"/>
                    </a:lnTo>
                    <a:lnTo>
                      <a:pt x="56" y="4"/>
                    </a:lnTo>
                    <a:lnTo>
                      <a:pt x="59" y="5"/>
                    </a:lnTo>
                    <a:lnTo>
                      <a:pt x="61" y="11"/>
                    </a:lnTo>
                    <a:lnTo>
                      <a:pt x="62" y="14"/>
                    </a:lnTo>
                    <a:lnTo>
                      <a:pt x="65" y="15"/>
                    </a:lnTo>
                    <a:lnTo>
                      <a:pt x="70" y="1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2" name="Freeform 1988">
                <a:extLst>
                  <a:ext uri="{FF2B5EF4-FFF2-40B4-BE49-F238E27FC236}">
                    <a16:creationId xmlns:a16="http://schemas.microsoft.com/office/drawing/2014/main" id="{4D93FBF1-AF2F-F88F-ECC0-5F364FAE0A4C}"/>
                  </a:ext>
                </a:extLst>
              </p:cNvPr>
              <p:cNvSpPr>
                <a:spLocks/>
              </p:cNvSpPr>
              <p:nvPr/>
            </p:nvSpPr>
            <p:spPr bwMode="auto">
              <a:xfrm>
                <a:off x="5243513" y="469900"/>
                <a:ext cx="50800" cy="74613"/>
              </a:xfrm>
              <a:custGeom>
                <a:avLst/>
                <a:gdLst/>
                <a:ahLst/>
                <a:cxnLst>
                  <a:cxn ang="0">
                    <a:pos x="31" y="0"/>
                  </a:cxn>
                  <a:cxn ang="0">
                    <a:pos x="32" y="6"/>
                  </a:cxn>
                  <a:cxn ang="0">
                    <a:pos x="32" y="15"/>
                  </a:cxn>
                  <a:cxn ang="0">
                    <a:pos x="31" y="19"/>
                  </a:cxn>
                  <a:cxn ang="0">
                    <a:pos x="28" y="22"/>
                  </a:cxn>
                  <a:cxn ang="0">
                    <a:pos x="23" y="27"/>
                  </a:cxn>
                  <a:cxn ang="0">
                    <a:pos x="20" y="31"/>
                  </a:cxn>
                  <a:cxn ang="0">
                    <a:pos x="17" y="35"/>
                  </a:cxn>
                  <a:cxn ang="0">
                    <a:pos x="13" y="37"/>
                  </a:cxn>
                  <a:cxn ang="0">
                    <a:pos x="11" y="38"/>
                  </a:cxn>
                  <a:cxn ang="0">
                    <a:pos x="7" y="40"/>
                  </a:cxn>
                  <a:cxn ang="0">
                    <a:pos x="5" y="42"/>
                  </a:cxn>
                  <a:cxn ang="0">
                    <a:pos x="3" y="47"/>
                  </a:cxn>
                  <a:cxn ang="0">
                    <a:pos x="1" y="47"/>
                  </a:cxn>
                  <a:cxn ang="0">
                    <a:pos x="0" y="41"/>
                  </a:cxn>
                  <a:cxn ang="0">
                    <a:pos x="1" y="31"/>
                  </a:cxn>
                  <a:cxn ang="0">
                    <a:pos x="10" y="22"/>
                  </a:cxn>
                  <a:cxn ang="0">
                    <a:pos x="21" y="16"/>
                  </a:cxn>
                  <a:cxn ang="0">
                    <a:pos x="20" y="6"/>
                  </a:cxn>
                  <a:cxn ang="0">
                    <a:pos x="21" y="4"/>
                  </a:cxn>
                  <a:cxn ang="0">
                    <a:pos x="23" y="1"/>
                  </a:cxn>
                  <a:cxn ang="0">
                    <a:pos x="26" y="0"/>
                  </a:cxn>
                  <a:cxn ang="0">
                    <a:pos x="31" y="0"/>
                  </a:cxn>
                </a:cxnLst>
                <a:rect l="0" t="0" r="r" b="b"/>
                <a:pathLst>
                  <a:path w="32" h="47">
                    <a:moveTo>
                      <a:pt x="31" y="0"/>
                    </a:moveTo>
                    <a:lnTo>
                      <a:pt x="32" y="6"/>
                    </a:lnTo>
                    <a:lnTo>
                      <a:pt x="32" y="15"/>
                    </a:lnTo>
                    <a:lnTo>
                      <a:pt x="31" y="19"/>
                    </a:lnTo>
                    <a:lnTo>
                      <a:pt x="28" y="22"/>
                    </a:lnTo>
                    <a:lnTo>
                      <a:pt x="23" y="27"/>
                    </a:lnTo>
                    <a:lnTo>
                      <a:pt x="20" y="31"/>
                    </a:lnTo>
                    <a:lnTo>
                      <a:pt x="17" y="35"/>
                    </a:lnTo>
                    <a:lnTo>
                      <a:pt x="13" y="37"/>
                    </a:lnTo>
                    <a:lnTo>
                      <a:pt x="11" y="38"/>
                    </a:lnTo>
                    <a:lnTo>
                      <a:pt x="7" y="40"/>
                    </a:lnTo>
                    <a:lnTo>
                      <a:pt x="5" y="42"/>
                    </a:lnTo>
                    <a:lnTo>
                      <a:pt x="3" y="47"/>
                    </a:lnTo>
                    <a:lnTo>
                      <a:pt x="1" y="47"/>
                    </a:lnTo>
                    <a:lnTo>
                      <a:pt x="0" y="41"/>
                    </a:lnTo>
                    <a:lnTo>
                      <a:pt x="1" y="31"/>
                    </a:lnTo>
                    <a:lnTo>
                      <a:pt x="10" y="22"/>
                    </a:lnTo>
                    <a:lnTo>
                      <a:pt x="21" y="16"/>
                    </a:lnTo>
                    <a:lnTo>
                      <a:pt x="20" y="6"/>
                    </a:lnTo>
                    <a:lnTo>
                      <a:pt x="21" y="4"/>
                    </a:lnTo>
                    <a:lnTo>
                      <a:pt x="23" y="1"/>
                    </a:lnTo>
                    <a:lnTo>
                      <a:pt x="26" y="0"/>
                    </a:lnTo>
                    <a:lnTo>
                      <a:pt x="3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3" name="Freeform 1989">
                <a:extLst>
                  <a:ext uri="{FF2B5EF4-FFF2-40B4-BE49-F238E27FC236}">
                    <a16:creationId xmlns:a16="http://schemas.microsoft.com/office/drawing/2014/main" id="{3FE08A73-EA61-2EF7-7196-0514E2987E9F}"/>
                  </a:ext>
                </a:extLst>
              </p:cNvPr>
              <p:cNvSpPr>
                <a:spLocks/>
              </p:cNvSpPr>
              <p:nvPr/>
            </p:nvSpPr>
            <p:spPr bwMode="auto">
              <a:xfrm>
                <a:off x="5243513" y="469900"/>
                <a:ext cx="50800" cy="74613"/>
              </a:xfrm>
              <a:custGeom>
                <a:avLst/>
                <a:gdLst/>
                <a:ahLst/>
                <a:cxnLst>
                  <a:cxn ang="0">
                    <a:pos x="31" y="0"/>
                  </a:cxn>
                  <a:cxn ang="0">
                    <a:pos x="32" y="6"/>
                  </a:cxn>
                  <a:cxn ang="0">
                    <a:pos x="32" y="15"/>
                  </a:cxn>
                  <a:cxn ang="0">
                    <a:pos x="31" y="19"/>
                  </a:cxn>
                  <a:cxn ang="0">
                    <a:pos x="28" y="22"/>
                  </a:cxn>
                  <a:cxn ang="0">
                    <a:pos x="23" y="27"/>
                  </a:cxn>
                  <a:cxn ang="0">
                    <a:pos x="20" y="31"/>
                  </a:cxn>
                  <a:cxn ang="0">
                    <a:pos x="17" y="35"/>
                  </a:cxn>
                  <a:cxn ang="0">
                    <a:pos x="13" y="37"/>
                  </a:cxn>
                  <a:cxn ang="0">
                    <a:pos x="11" y="38"/>
                  </a:cxn>
                  <a:cxn ang="0">
                    <a:pos x="7" y="40"/>
                  </a:cxn>
                  <a:cxn ang="0">
                    <a:pos x="5" y="42"/>
                  </a:cxn>
                  <a:cxn ang="0">
                    <a:pos x="3" y="47"/>
                  </a:cxn>
                  <a:cxn ang="0">
                    <a:pos x="1" y="47"/>
                  </a:cxn>
                  <a:cxn ang="0">
                    <a:pos x="0" y="41"/>
                  </a:cxn>
                  <a:cxn ang="0">
                    <a:pos x="1" y="31"/>
                  </a:cxn>
                  <a:cxn ang="0">
                    <a:pos x="10" y="22"/>
                  </a:cxn>
                  <a:cxn ang="0">
                    <a:pos x="21" y="16"/>
                  </a:cxn>
                  <a:cxn ang="0">
                    <a:pos x="20" y="6"/>
                  </a:cxn>
                  <a:cxn ang="0">
                    <a:pos x="21" y="4"/>
                  </a:cxn>
                  <a:cxn ang="0">
                    <a:pos x="23" y="1"/>
                  </a:cxn>
                  <a:cxn ang="0">
                    <a:pos x="26" y="0"/>
                  </a:cxn>
                  <a:cxn ang="0">
                    <a:pos x="31" y="0"/>
                  </a:cxn>
                </a:cxnLst>
                <a:rect l="0" t="0" r="r" b="b"/>
                <a:pathLst>
                  <a:path w="32" h="47">
                    <a:moveTo>
                      <a:pt x="31" y="0"/>
                    </a:moveTo>
                    <a:lnTo>
                      <a:pt x="32" y="6"/>
                    </a:lnTo>
                    <a:lnTo>
                      <a:pt x="32" y="15"/>
                    </a:lnTo>
                    <a:lnTo>
                      <a:pt x="31" y="19"/>
                    </a:lnTo>
                    <a:lnTo>
                      <a:pt x="28" y="22"/>
                    </a:lnTo>
                    <a:lnTo>
                      <a:pt x="23" y="27"/>
                    </a:lnTo>
                    <a:lnTo>
                      <a:pt x="20" y="31"/>
                    </a:lnTo>
                    <a:lnTo>
                      <a:pt x="17" y="35"/>
                    </a:lnTo>
                    <a:lnTo>
                      <a:pt x="13" y="37"/>
                    </a:lnTo>
                    <a:lnTo>
                      <a:pt x="11" y="38"/>
                    </a:lnTo>
                    <a:lnTo>
                      <a:pt x="7" y="40"/>
                    </a:lnTo>
                    <a:lnTo>
                      <a:pt x="5" y="42"/>
                    </a:lnTo>
                    <a:lnTo>
                      <a:pt x="3" y="47"/>
                    </a:lnTo>
                    <a:lnTo>
                      <a:pt x="1" y="47"/>
                    </a:lnTo>
                    <a:lnTo>
                      <a:pt x="0" y="41"/>
                    </a:lnTo>
                    <a:lnTo>
                      <a:pt x="1" y="31"/>
                    </a:lnTo>
                    <a:lnTo>
                      <a:pt x="10" y="22"/>
                    </a:lnTo>
                    <a:lnTo>
                      <a:pt x="21" y="16"/>
                    </a:lnTo>
                    <a:lnTo>
                      <a:pt x="20" y="6"/>
                    </a:lnTo>
                    <a:lnTo>
                      <a:pt x="21" y="4"/>
                    </a:lnTo>
                    <a:lnTo>
                      <a:pt x="23" y="1"/>
                    </a:lnTo>
                    <a:lnTo>
                      <a:pt x="26" y="0"/>
                    </a:lnTo>
                    <a:lnTo>
                      <a:pt x="3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4" name="Freeform 1990">
                <a:extLst>
                  <a:ext uri="{FF2B5EF4-FFF2-40B4-BE49-F238E27FC236}">
                    <a16:creationId xmlns:a16="http://schemas.microsoft.com/office/drawing/2014/main" id="{ED23EE24-1E44-A345-226B-787A2A16F072}"/>
                  </a:ext>
                </a:extLst>
              </p:cNvPr>
              <p:cNvSpPr>
                <a:spLocks/>
              </p:cNvSpPr>
              <p:nvPr/>
            </p:nvSpPr>
            <p:spPr bwMode="auto">
              <a:xfrm>
                <a:off x="5243513" y="469900"/>
                <a:ext cx="50800" cy="74613"/>
              </a:xfrm>
              <a:custGeom>
                <a:avLst/>
                <a:gdLst/>
                <a:ahLst/>
                <a:cxnLst>
                  <a:cxn ang="0">
                    <a:pos x="31" y="0"/>
                  </a:cxn>
                  <a:cxn ang="0">
                    <a:pos x="32" y="6"/>
                  </a:cxn>
                  <a:cxn ang="0">
                    <a:pos x="32" y="15"/>
                  </a:cxn>
                  <a:cxn ang="0">
                    <a:pos x="31" y="19"/>
                  </a:cxn>
                  <a:cxn ang="0">
                    <a:pos x="28" y="22"/>
                  </a:cxn>
                  <a:cxn ang="0">
                    <a:pos x="23" y="27"/>
                  </a:cxn>
                  <a:cxn ang="0">
                    <a:pos x="20" y="31"/>
                  </a:cxn>
                  <a:cxn ang="0">
                    <a:pos x="17" y="35"/>
                  </a:cxn>
                  <a:cxn ang="0">
                    <a:pos x="13" y="37"/>
                  </a:cxn>
                  <a:cxn ang="0">
                    <a:pos x="11" y="38"/>
                  </a:cxn>
                  <a:cxn ang="0">
                    <a:pos x="7" y="40"/>
                  </a:cxn>
                  <a:cxn ang="0">
                    <a:pos x="5" y="42"/>
                  </a:cxn>
                  <a:cxn ang="0">
                    <a:pos x="3" y="47"/>
                  </a:cxn>
                  <a:cxn ang="0">
                    <a:pos x="1" y="47"/>
                  </a:cxn>
                  <a:cxn ang="0">
                    <a:pos x="0" y="41"/>
                  </a:cxn>
                  <a:cxn ang="0">
                    <a:pos x="1" y="31"/>
                  </a:cxn>
                  <a:cxn ang="0">
                    <a:pos x="10" y="22"/>
                  </a:cxn>
                  <a:cxn ang="0">
                    <a:pos x="21" y="16"/>
                  </a:cxn>
                  <a:cxn ang="0">
                    <a:pos x="20" y="6"/>
                  </a:cxn>
                  <a:cxn ang="0">
                    <a:pos x="21" y="4"/>
                  </a:cxn>
                  <a:cxn ang="0">
                    <a:pos x="23" y="1"/>
                  </a:cxn>
                  <a:cxn ang="0">
                    <a:pos x="26" y="0"/>
                  </a:cxn>
                  <a:cxn ang="0">
                    <a:pos x="31" y="0"/>
                  </a:cxn>
                </a:cxnLst>
                <a:rect l="0" t="0" r="r" b="b"/>
                <a:pathLst>
                  <a:path w="32" h="47">
                    <a:moveTo>
                      <a:pt x="31" y="0"/>
                    </a:moveTo>
                    <a:lnTo>
                      <a:pt x="32" y="6"/>
                    </a:lnTo>
                    <a:lnTo>
                      <a:pt x="32" y="15"/>
                    </a:lnTo>
                    <a:lnTo>
                      <a:pt x="31" y="19"/>
                    </a:lnTo>
                    <a:lnTo>
                      <a:pt x="28" y="22"/>
                    </a:lnTo>
                    <a:lnTo>
                      <a:pt x="23" y="27"/>
                    </a:lnTo>
                    <a:lnTo>
                      <a:pt x="20" y="31"/>
                    </a:lnTo>
                    <a:lnTo>
                      <a:pt x="17" y="35"/>
                    </a:lnTo>
                    <a:lnTo>
                      <a:pt x="13" y="37"/>
                    </a:lnTo>
                    <a:lnTo>
                      <a:pt x="11" y="38"/>
                    </a:lnTo>
                    <a:lnTo>
                      <a:pt x="7" y="40"/>
                    </a:lnTo>
                    <a:lnTo>
                      <a:pt x="5" y="42"/>
                    </a:lnTo>
                    <a:lnTo>
                      <a:pt x="3" y="47"/>
                    </a:lnTo>
                    <a:lnTo>
                      <a:pt x="1" y="47"/>
                    </a:lnTo>
                    <a:lnTo>
                      <a:pt x="0" y="41"/>
                    </a:lnTo>
                    <a:lnTo>
                      <a:pt x="1" y="31"/>
                    </a:lnTo>
                    <a:lnTo>
                      <a:pt x="10" y="22"/>
                    </a:lnTo>
                    <a:lnTo>
                      <a:pt x="21" y="16"/>
                    </a:lnTo>
                    <a:lnTo>
                      <a:pt x="20" y="6"/>
                    </a:lnTo>
                    <a:lnTo>
                      <a:pt x="21" y="4"/>
                    </a:lnTo>
                    <a:lnTo>
                      <a:pt x="23" y="1"/>
                    </a:lnTo>
                    <a:lnTo>
                      <a:pt x="26" y="0"/>
                    </a:lnTo>
                    <a:lnTo>
                      <a:pt x="3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5" name="Freeform 1991">
                <a:extLst>
                  <a:ext uri="{FF2B5EF4-FFF2-40B4-BE49-F238E27FC236}">
                    <a16:creationId xmlns:a16="http://schemas.microsoft.com/office/drawing/2014/main" id="{0CD18EC2-7062-A9EF-3E04-37BD1290611A}"/>
                  </a:ext>
                </a:extLst>
              </p:cNvPr>
              <p:cNvSpPr>
                <a:spLocks/>
              </p:cNvSpPr>
              <p:nvPr/>
            </p:nvSpPr>
            <p:spPr bwMode="auto">
              <a:xfrm>
                <a:off x="5243513" y="469900"/>
                <a:ext cx="50800" cy="74613"/>
              </a:xfrm>
              <a:custGeom>
                <a:avLst/>
                <a:gdLst/>
                <a:ahLst/>
                <a:cxnLst>
                  <a:cxn ang="0">
                    <a:pos x="31" y="0"/>
                  </a:cxn>
                  <a:cxn ang="0">
                    <a:pos x="32" y="6"/>
                  </a:cxn>
                  <a:cxn ang="0">
                    <a:pos x="32" y="15"/>
                  </a:cxn>
                  <a:cxn ang="0">
                    <a:pos x="31" y="19"/>
                  </a:cxn>
                  <a:cxn ang="0">
                    <a:pos x="28" y="22"/>
                  </a:cxn>
                  <a:cxn ang="0">
                    <a:pos x="23" y="27"/>
                  </a:cxn>
                  <a:cxn ang="0">
                    <a:pos x="20" y="31"/>
                  </a:cxn>
                  <a:cxn ang="0">
                    <a:pos x="17" y="35"/>
                  </a:cxn>
                  <a:cxn ang="0">
                    <a:pos x="13" y="37"/>
                  </a:cxn>
                  <a:cxn ang="0">
                    <a:pos x="11" y="38"/>
                  </a:cxn>
                  <a:cxn ang="0">
                    <a:pos x="7" y="40"/>
                  </a:cxn>
                  <a:cxn ang="0">
                    <a:pos x="5" y="42"/>
                  </a:cxn>
                  <a:cxn ang="0">
                    <a:pos x="3" y="47"/>
                  </a:cxn>
                  <a:cxn ang="0">
                    <a:pos x="1" y="47"/>
                  </a:cxn>
                  <a:cxn ang="0">
                    <a:pos x="0" y="41"/>
                  </a:cxn>
                  <a:cxn ang="0">
                    <a:pos x="1" y="31"/>
                  </a:cxn>
                  <a:cxn ang="0">
                    <a:pos x="10" y="22"/>
                  </a:cxn>
                  <a:cxn ang="0">
                    <a:pos x="21" y="16"/>
                  </a:cxn>
                  <a:cxn ang="0">
                    <a:pos x="20" y="6"/>
                  </a:cxn>
                  <a:cxn ang="0">
                    <a:pos x="21" y="4"/>
                  </a:cxn>
                  <a:cxn ang="0">
                    <a:pos x="23" y="1"/>
                  </a:cxn>
                  <a:cxn ang="0">
                    <a:pos x="26" y="0"/>
                  </a:cxn>
                  <a:cxn ang="0">
                    <a:pos x="31" y="0"/>
                  </a:cxn>
                </a:cxnLst>
                <a:rect l="0" t="0" r="r" b="b"/>
                <a:pathLst>
                  <a:path w="32" h="47">
                    <a:moveTo>
                      <a:pt x="31" y="0"/>
                    </a:moveTo>
                    <a:lnTo>
                      <a:pt x="32" y="6"/>
                    </a:lnTo>
                    <a:lnTo>
                      <a:pt x="32" y="15"/>
                    </a:lnTo>
                    <a:lnTo>
                      <a:pt x="31" y="19"/>
                    </a:lnTo>
                    <a:lnTo>
                      <a:pt x="28" y="22"/>
                    </a:lnTo>
                    <a:lnTo>
                      <a:pt x="23" y="27"/>
                    </a:lnTo>
                    <a:lnTo>
                      <a:pt x="20" y="31"/>
                    </a:lnTo>
                    <a:lnTo>
                      <a:pt x="17" y="35"/>
                    </a:lnTo>
                    <a:lnTo>
                      <a:pt x="13" y="37"/>
                    </a:lnTo>
                    <a:lnTo>
                      <a:pt x="11" y="38"/>
                    </a:lnTo>
                    <a:lnTo>
                      <a:pt x="7" y="40"/>
                    </a:lnTo>
                    <a:lnTo>
                      <a:pt x="5" y="42"/>
                    </a:lnTo>
                    <a:lnTo>
                      <a:pt x="3" y="47"/>
                    </a:lnTo>
                    <a:lnTo>
                      <a:pt x="1" y="47"/>
                    </a:lnTo>
                    <a:lnTo>
                      <a:pt x="0" y="41"/>
                    </a:lnTo>
                    <a:lnTo>
                      <a:pt x="1" y="31"/>
                    </a:lnTo>
                    <a:lnTo>
                      <a:pt x="10" y="22"/>
                    </a:lnTo>
                    <a:lnTo>
                      <a:pt x="21" y="16"/>
                    </a:lnTo>
                    <a:lnTo>
                      <a:pt x="20" y="6"/>
                    </a:lnTo>
                    <a:lnTo>
                      <a:pt x="21" y="4"/>
                    </a:lnTo>
                    <a:lnTo>
                      <a:pt x="23" y="1"/>
                    </a:lnTo>
                    <a:lnTo>
                      <a:pt x="26" y="0"/>
                    </a:lnTo>
                    <a:lnTo>
                      <a:pt x="3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6" name="Freeform 1992">
                <a:extLst>
                  <a:ext uri="{FF2B5EF4-FFF2-40B4-BE49-F238E27FC236}">
                    <a16:creationId xmlns:a16="http://schemas.microsoft.com/office/drawing/2014/main" id="{D9E1AF18-3ABD-5FCA-FF33-74DADC8057A8}"/>
                  </a:ext>
                </a:extLst>
              </p:cNvPr>
              <p:cNvSpPr>
                <a:spLocks/>
              </p:cNvSpPr>
              <p:nvPr/>
            </p:nvSpPr>
            <p:spPr bwMode="auto">
              <a:xfrm>
                <a:off x="5172075" y="527050"/>
                <a:ext cx="71438" cy="82550"/>
              </a:xfrm>
              <a:custGeom>
                <a:avLst/>
                <a:gdLst/>
                <a:ahLst/>
                <a:cxnLst>
                  <a:cxn ang="0">
                    <a:pos x="32" y="0"/>
                  </a:cxn>
                  <a:cxn ang="0">
                    <a:pos x="34" y="5"/>
                  </a:cxn>
                  <a:cxn ang="0">
                    <a:pos x="36" y="10"/>
                  </a:cxn>
                  <a:cxn ang="0">
                    <a:pos x="39" y="12"/>
                  </a:cxn>
                  <a:cxn ang="0">
                    <a:pos x="41" y="15"/>
                  </a:cxn>
                  <a:cxn ang="0">
                    <a:pos x="45" y="20"/>
                  </a:cxn>
                  <a:cxn ang="0">
                    <a:pos x="45" y="25"/>
                  </a:cxn>
                  <a:cxn ang="0">
                    <a:pos x="41" y="27"/>
                  </a:cxn>
                  <a:cxn ang="0">
                    <a:pos x="40" y="30"/>
                  </a:cxn>
                  <a:cxn ang="0">
                    <a:pos x="40" y="33"/>
                  </a:cxn>
                  <a:cxn ang="0">
                    <a:pos x="42" y="35"/>
                  </a:cxn>
                  <a:cxn ang="0">
                    <a:pos x="42" y="40"/>
                  </a:cxn>
                  <a:cxn ang="0">
                    <a:pos x="41" y="43"/>
                  </a:cxn>
                  <a:cxn ang="0">
                    <a:pos x="39" y="45"/>
                  </a:cxn>
                  <a:cxn ang="0">
                    <a:pos x="34" y="47"/>
                  </a:cxn>
                  <a:cxn ang="0">
                    <a:pos x="29" y="50"/>
                  </a:cxn>
                  <a:cxn ang="0">
                    <a:pos x="24" y="52"/>
                  </a:cxn>
                  <a:cxn ang="0">
                    <a:pos x="21" y="52"/>
                  </a:cxn>
                  <a:cxn ang="0">
                    <a:pos x="20" y="50"/>
                  </a:cxn>
                  <a:cxn ang="0">
                    <a:pos x="20" y="46"/>
                  </a:cxn>
                  <a:cxn ang="0">
                    <a:pos x="25" y="42"/>
                  </a:cxn>
                  <a:cxn ang="0">
                    <a:pos x="29" y="40"/>
                  </a:cxn>
                  <a:cxn ang="0">
                    <a:pos x="31" y="35"/>
                  </a:cxn>
                  <a:cxn ang="0">
                    <a:pos x="32" y="33"/>
                  </a:cxn>
                  <a:cxn ang="0">
                    <a:pos x="29" y="32"/>
                  </a:cxn>
                  <a:cxn ang="0">
                    <a:pos x="22" y="35"/>
                  </a:cxn>
                  <a:cxn ang="0">
                    <a:pos x="21" y="38"/>
                  </a:cxn>
                  <a:cxn ang="0">
                    <a:pos x="19" y="41"/>
                  </a:cxn>
                  <a:cxn ang="0">
                    <a:pos x="15" y="43"/>
                  </a:cxn>
                  <a:cxn ang="0">
                    <a:pos x="12" y="43"/>
                  </a:cxn>
                  <a:cxn ang="0">
                    <a:pos x="10" y="43"/>
                  </a:cxn>
                  <a:cxn ang="0">
                    <a:pos x="6" y="46"/>
                  </a:cxn>
                  <a:cxn ang="0">
                    <a:pos x="5" y="48"/>
                  </a:cxn>
                  <a:cxn ang="0">
                    <a:pos x="0" y="48"/>
                  </a:cxn>
                  <a:cxn ang="0">
                    <a:pos x="1" y="43"/>
                  </a:cxn>
                  <a:cxn ang="0">
                    <a:pos x="0" y="35"/>
                  </a:cxn>
                  <a:cxn ang="0">
                    <a:pos x="4" y="30"/>
                  </a:cxn>
                  <a:cxn ang="0">
                    <a:pos x="4" y="25"/>
                  </a:cxn>
                  <a:cxn ang="0">
                    <a:pos x="7" y="25"/>
                  </a:cxn>
                  <a:cxn ang="0">
                    <a:pos x="10" y="26"/>
                  </a:cxn>
                  <a:cxn ang="0">
                    <a:pos x="11" y="22"/>
                  </a:cxn>
                  <a:cxn ang="0">
                    <a:pos x="15" y="25"/>
                  </a:cxn>
                  <a:cxn ang="0">
                    <a:pos x="15" y="29"/>
                  </a:cxn>
                  <a:cxn ang="0">
                    <a:pos x="15" y="30"/>
                  </a:cxn>
                  <a:cxn ang="0">
                    <a:pos x="20" y="30"/>
                  </a:cxn>
                  <a:cxn ang="0">
                    <a:pos x="22" y="27"/>
                  </a:cxn>
                  <a:cxn ang="0">
                    <a:pos x="22" y="26"/>
                  </a:cxn>
                  <a:cxn ang="0">
                    <a:pos x="24" y="22"/>
                  </a:cxn>
                  <a:cxn ang="0">
                    <a:pos x="24" y="20"/>
                  </a:cxn>
                  <a:cxn ang="0">
                    <a:pos x="25" y="17"/>
                  </a:cxn>
                  <a:cxn ang="0">
                    <a:pos x="26" y="17"/>
                  </a:cxn>
                  <a:cxn ang="0">
                    <a:pos x="30" y="19"/>
                  </a:cxn>
                  <a:cxn ang="0">
                    <a:pos x="31" y="19"/>
                  </a:cxn>
                  <a:cxn ang="0">
                    <a:pos x="31" y="14"/>
                  </a:cxn>
                  <a:cxn ang="0">
                    <a:pos x="30" y="10"/>
                  </a:cxn>
                  <a:cxn ang="0">
                    <a:pos x="29" y="9"/>
                  </a:cxn>
                  <a:cxn ang="0">
                    <a:pos x="27" y="6"/>
                  </a:cxn>
                  <a:cxn ang="0">
                    <a:pos x="25" y="1"/>
                  </a:cxn>
                  <a:cxn ang="0">
                    <a:pos x="32" y="0"/>
                  </a:cxn>
                </a:cxnLst>
                <a:rect l="0" t="0" r="r" b="b"/>
                <a:pathLst>
                  <a:path w="45" h="52">
                    <a:moveTo>
                      <a:pt x="32" y="0"/>
                    </a:moveTo>
                    <a:lnTo>
                      <a:pt x="34" y="5"/>
                    </a:lnTo>
                    <a:lnTo>
                      <a:pt x="36" y="10"/>
                    </a:lnTo>
                    <a:lnTo>
                      <a:pt x="39" y="12"/>
                    </a:lnTo>
                    <a:lnTo>
                      <a:pt x="41" y="15"/>
                    </a:lnTo>
                    <a:lnTo>
                      <a:pt x="45" y="20"/>
                    </a:lnTo>
                    <a:lnTo>
                      <a:pt x="45" y="25"/>
                    </a:lnTo>
                    <a:lnTo>
                      <a:pt x="41" y="27"/>
                    </a:lnTo>
                    <a:lnTo>
                      <a:pt x="40" y="30"/>
                    </a:lnTo>
                    <a:lnTo>
                      <a:pt x="40" y="33"/>
                    </a:lnTo>
                    <a:lnTo>
                      <a:pt x="42" y="35"/>
                    </a:lnTo>
                    <a:lnTo>
                      <a:pt x="42" y="40"/>
                    </a:lnTo>
                    <a:lnTo>
                      <a:pt x="41" y="43"/>
                    </a:lnTo>
                    <a:lnTo>
                      <a:pt x="39" y="45"/>
                    </a:lnTo>
                    <a:lnTo>
                      <a:pt x="34" y="47"/>
                    </a:lnTo>
                    <a:lnTo>
                      <a:pt x="29" y="50"/>
                    </a:lnTo>
                    <a:lnTo>
                      <a:pt x="24" y="52"/>
                    </a:lnTo>
                    <a:lnTo>
                      <a:pt x="21" y="52"/>
                    </a:lnTo>
                    <a:lnTo>
                      <a:pt x="20" y="50"/>
                    </a:lnTo>
                    <a:lnTo>
                      <a:pt x="20" y="46"/>
                    </a:lnTo>
                    <a:lnTo>
                      <a:pt x="25" y="42"/>
                    </a:lnTo>
                    <a:lnTo>
                      <a:pt x="29" y="40"/>
                    </a:lnTo>
                    <a:lnTo>
                      <a:pt x="31" y="35"/>
                    </a:lnTo>
                    <a:lnTo>
                      <a:pt x="32" y="33"/>
                    </a:lnTo>
                    <a:lnTo>
                      <a:pt x="29" y="32"/>
                    </a:lnTo>
                    <a:lnTo>
                      <a:pt x="22" y="35"/>
                    </a:lnTo>
                    <a:lnTo>
                      <a:pt x="21" y="38"/>
                    </a:lnTo>
                    <a:lnTo>
                      <a:pt x="19" y="41"/>
                    </a:lnTo>
                    <a:lnTo>
                      <a:pt x="15" y="43"/>
                    </a:lnTo>
                    <a:lnTo>
                      <a:pt x="12" y="43"/>
                    </a:lnTo>
                    <a:lnTo>
                      <a:pt x="10" y="43"/>
                    </a:lnTo>
                    <a:lnTo>
                      <a:pt x="6" y="46"/>
                    </a:lnTo>
                    <a:lnTo>
                      <a:pt x="5" y="48"/>
                    </a:lnTo>
                    <a:lnTo>
                      <a:pt x="0" y="48"/>
                    </a:lnTo>
                    <a:lnTo>
                      <a:pt x="1" y="43"/>
                    </a:lnTo>
                    <a:lnTo>
                      <a:pt x="0" y="35"/>
                    </a:lnTo>
                    <a:lnTo>
                      <a:pt x="4" y="30"/>
                    </a:lnTo>
                    <a:lnTo>
                      <a:pt x="4" y="25"/>
                    </a:lnTo>
                    <a:lnTo>
                      <a:pt x="7" y="25"/>
                    </a:lnTo>
                    <a:lnTo>
                      <a:pt x="10" y="26"/>
                    </a:lnTo>
                    <a:lnTo>
                      <a:pt x="11" y="22"/>
                    </a:lnTo>
                    <a:lnTo>
                      <a:pt x="15" y="25"/>
                    </a:lnTo>
                    <a:lnTo>
                      <a:pt x="15" y="29"/>
                    </a:lnTo>
                    <a:lnTo>
                      <a:pt x="15" y="30"/>
                    </a:lnTo>
                    <a:lnTo>
                      <a:pt x="20" y="30"/>
                    </a:lnTo>
                    <a:lnTo>
                      <a:pt x="22" y="27"/>
                    </a:lnTo>
                    <a:lnTo>
                      <a:pt x="22" y="26"/>
                    </a:lnTo>
                    <a:lnTo>
                      <a:pt x="24" y="22"/>
                    </a:lnTo>
                    <a:lnTo>
                      <a:pt x="24" y="20"/>
                    </a:lnTo>
                    <a:lnTo>
                      <a:pt x="25" y="17"/>
                    </a:lnTo>
                    <a:lnTo>
                      <a:pt x="26" y="17"/>
                    </a:lnTo>
                    <a:lnTo>
                      <a:pt x="30" y="19"/>
                    </a:lnTo>
                    <a:lnTo>
                      <a:pt x="31" y="19"/>
                    </a:lnTo>
                    <a:lnTo>
                      <a:pt x="31" y="14"/>
                    </a:lnTo>
                    <a:lnTo>
                      <a:pt x="30" y="10"/>
                    </a:lnTo>
                    <a:lnTo>
                      <a:pt x="29" y="9"/>
                    </a:lnTo>
                    <a:lnTo>
                      <a:pt x="27" y="6"/>
                    </a:lnTo>
                    <a:lnTo>
                      <a:pt x="25" y="1"/>
                    </a:lnTo>
                    <a:lnTo>
                      <a:pt x="32"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7" name="Freeform 1993">
                <a:extLst>
                  <a:ext uri="{FF2B5EF4-FFF2-40B4-BE49-F238E27FC236}">
                    <a16:creationId xmlns:a16="http://schemas.microsoft.com/office/drawing/2014/main" id="{0EB665E6-3208-C185-67A6-43DC0B892A3C}"/>
                  </a:ext>
                </a:extLst>
              </p:cNvPr>
              <p:cNvSpPr>
                <a:spLocks/>
              </p:cNvSpPr>
              <p:nvPr/>
            </p:nvSpPr>
            <p:spPr bwMode="auto">
              <a:xfrm>
                <a:off x="5172075" y="527050"/>
                <a:ext cx="71438" cy="82550"/>
              </a:xfrm>
              <a:custGeom>
                <a:avLst/>
                <a:gdLst/>
                <a:ahLst/>
                <a:cxnLst>
                  <a:cxn ang="0">
                    <a:pos x="32" y="0"/>
                  </a:cxn>
                  <a:cxn ang="0">
                    <a:pos x="34" y="5"/>
                  </a:cxn>
                  <a:cxn ang="0">
                    <a:pos x="36" y="10"/>
                  </a:cxn>
                  <a:cxn ang="0">
                    <a:pos x="39" y="12"/>
                  </a:cxn>
                  <a:cxn ang="0">
                    <a:pos x="41" y="15"/>
                  </a:cxn>
                  <a:cxn ang="0">
                    <a:pos x="45" y="20"/>
                  </a:cxn>
                  <a:cxn ang="0">
                    <a:pos x="45" y="25"/>
                  </a:cxn>
                  <a:cxn ang="0">
                    <a:pos x="41" y="27"/>
                  </a:cxn>
                  <a:cxn ang="0">
                    <a:pos x="40" y="30"/>
                  </a:cxn>
                  <a:cxn ang="0">
                    <a:pos x="40" y="33"/>
                  </a:cxn>
                  <a:cxn ang="0">
                    <a:pos x="42" y="35"/>
                  </a:cxn>
                  <a:cxn ang="0">
                    <a:pos x="42" y="40"/>
                  </a:cxn>
                  <a:cxn ang="0">
                    <a:pos x="41" y="43"/>
                  </a:cxn>
                  <a:cxn ang="0">
                    <a:pos x="39" y="45"/>
                  </a:cxn>
                  <a:cxn ang="0">
                    <a:pos x="34" y="47"/>
                  </a:cxn>
                  <a:cxn ang="0">
                    <a:pos x="29" y="50"/>
                  </a:cxn>
                  <a:cxn ang="0">
                    <a:pos x="24" y="52"/>
                  </a:cxn>
                  <a:cxn ang="0">
                    <a:pos x="21" y="52"/>
                  </a:cxn>
                  <a:cxn ang="0">
                    <a:pos x="20" y="50"/>
                  </a:cxn>
                  <a:cxn ang="0">
                    <a:pos x="20" y="46"/>
                  </a:cxn>
                  <a:cxn ang="0">
                    <a:pos x="25" y="42"/>
                  </a:cxn>
                  <a:cxn ang="0">
                    <a:pos x="29" y="40"/>
                  </a:cxn>
                  <a:cxn ang="0">
                    <a:pos x="31" y="35"/>
                  </a:cxn>
                  <a:cxn ang="0">
                    <a:pos x="32" y="33"/>
                  </a:cxn>
                  <a:cxn ang="0">
                    <a:pos x="29" y="32"/>
                  </a:cxn>
                  <a:cxn ang="0">
                    <a:pos x="22" y="35"/>
                  </a:cxn>
                  <a:cxn ang="0">
                    <a:pos x="21" y="38"/>
                  </a:cxn>
                  <a:cxn ang="0">
                    <a:pos x="19" y="41"/>
                  </a:cxn>
                  <a:cxn ang="0">
                    <a:pos x="15" y="43"/>
                  </a:cxn>
                  <a:cxn ang="0">
                    <a:pos x="12" y="43"/>
                  </a:cxn>
                  <a:cxn ang="0">
                    <a:pos x="10" y="43"/>
                  </a:cxn>
                  <a:cxn ang="0">
                    <a:pos x="6" y="46"/>
                  </a:cxn>
                  <a:cxn ang="0">
                    <a:pos x="5" y="48"/>
                  </a:cxn>
                  <a:cxn ang="0">
                    <a:pos x="0" y="48"/>
                  </a:cxn>
                  <a:cxn ang="0">
                    <a:pos x="1" y="43"/>
                  </a:cxn>
                  <a:cxn ang="0">
                    <a:pos x="0" y="35"/>
                  </a:cxn>
                  <a:cxn ang="0">
                    <a:pos x="4" y="30"/>
                  </a:cxn>
                  <a:cxn ang="0">
                    <a:pos x="4" y="25"/>
                  </a:cxn>
                  <a:cxn ang="0">
                    <a:pos x="7" y="25"/>
                  </a:cxn>
                  <a:cxn ang="0">
                    <a:pos x="10" y="26"/>
                  </a:cxn>
                  <a:cxn ang="0">
                    <a:pos x="11" y="22"/>
                  </a:cxn>
                  <a:cxn ang="0">
                    <a:pos x="15" y="25"/>
                  </a:cxn>
                  <a:cxn ang="0">
                    <a:pos x="15" y="29"/>
                  </a:cxn>
                  <a:cxn ang="0">
                    <a:pos x="15" y="30"/>
                  </a:cxn>
                  <a:cxn ang="0">
                    <a:pos x="20" y="30"/>
                  </a:cxn>
                  <a:cxn ang="0">
                    <a:pos x="22" y="27"/>
                  </a:cxn>
                  <a:cxn ang="0">
                    <a:pos x="22" y="26"/>
                  </a:cxn>
                  <a:cxn ang="0">
                    <a:pos x="24" y="22"/>
                  </a:cxn>
                  <a:cxn ang="0">
                    <a:pos x="24" y="20"/>
                  </a:cxn>
                  <a:cxn ang="0">
                    <a:pos x="25" y="17"/>
                  </a:cxn>
                  <a:cxn ang="0">
                    <a:pos x="26" y="17"/>
                  </a:cxn>
                  <a:cxn ang="0">
                    <a:pos x="30" y="19"/>
                  </a:cxn>
                  <a:cxn ang="0">
                    <a:pos x="31" y="19"/>
                  </a:cxn>
                  <a:cxn ang="0">
                    <a:pos x="31" y="14"/>
                  </a:cxn>
                  <a:cxn ang="0">
                    <a:pos x="30" y="10"/>
                  </a:cxn>
                  <a:cxn ang="0">
                    <a:pos x="29" y="9"/>
                  </a:cxn>
                  <a:cxn ang="0">
                    <a:pos x="27" y="6"/>
                  </a:cxn>
                  <a:cxn ang="0">
                    <a:pos x="25" y="1"/>
                  </a:cxn>
                  <a:cxn ang="0">
                    <a:pos x="32" y="0"/>
                  </a:cxn>
                </a:cxnLst>
                <a:rect l="0" t="0" r="r" b="b"/>
                <a:pathLst>
                  <a:path w="45" h="52">
                    <a:moveTo>
                      <a:pt x="32" y="0"/>
                    </a:moveTo>
                    <a:lnTo>
                      <a:pt x="34" y="5"/>
                    </a:lnTo>
                    <a:lnTo>
                      <a:pt x="36" y="10"/>
                    </a:lnTo>
                    <a:lnTo>
                      <a:pt x="39" y="12"/>
                    </a:lnTo>
                    <a:lnTo>
                      <a:pt x="41" y="15"/>
                    </a:lnTo>
                    <a:lnTo>
                      <a:pt x="45" y="20"/>
                    </a:lnTo>
                    <a:lnTo>
                      <a:pt x="45" y="25"/>
                    </a:lnTo>
                    <a:lnTo>
                      <a:pt x="41" y="27"/>
                    </a:lnTo>
                    <a:lnTo>
                      <a:pt x="40" y="30"/>
                    </a:lnTo>
                    <a:lnTo>
                      <a:pt x="40" y="33"/>
                    </a:lnTo>
                    <a:lnTo>
                      <a:pt x="42" y="35"/>
                    </a:lnTo>
                    <a:lnTo>
                      <a:pt x="42" y="40"/>
                    </a:lnTo>
                    <a:lnTo>
                      <a:pt x="41" y="43"/>
                    </a:lnTo>
                    <a:lnTo>
                      <a:pt x="39" y="45"/>
                    </a:lnTo>
                    <a:lnTo>
                      <a:pt x="34" y="47"/>
                    </a:lnTo>
                    <a:lnTo>
                      <a:pt x="29" y="50"/>
                    </a:lnTo>
                    <a:lnTo>
                      <a:pt x="24" y="52"/>
                    </a:lnTo>
                    <a:lnTo>
                      <a:pt x="21" y="52"/>
                    </a:lnTo>
                    <a:lnTo>
                      <a:pt x="20" y="50"/>
                    </a:lnTo>
                    <a:lnTo>
                      <a:pt x="20" y="46"/>
                    </a:lnTo>
                    <a:lnTo>
                      <a:pt x="25" y="42"/>
                    </a:lnTo>
                    <a:lnTo>
                      <a:pt x="29" y="40"/>
                    </a:lnTo>
                    <a:lnTo>
                      <a:pt x="31" y="35"/>
                    </a:lnTo>
                    <a:lnTo>
                      <a:pt x="32" y="33"/>
                    </a:lnTo>
                    <a:lnTo>
                      <a:pt x="29" y="32"/>
                    </a:lnTo>
                    <a:lnTo>
                      <a:pt x="22" y="35"/>
                    </a:lnTo>
                    <a:lnTo>
                      <a:pt x="21" y="38"/>
                    </a:lnTo>
                    <a:lnTo>
                      <a:pt x="19" y="41"/>
                    </a:lnTo>
                    <a:lnTo>
                      <a:pt x="15" y="43"/>
                    </a:lnTo>
                    <a:lnTo>
                      <a:pt x="12" y="43"/>
                    </a:lnTo>
                    <a:lnTo>
                      <a:pt x="10" y="43"/>
                    </a:lnTo>
                    <a:lnTo>
                      <a:pt x="6" y="46"/>
                    </a:lnTo>
                    <a:lnTo>
                      <a:pt x="5" y="48"/>
                    </a:lnTo>
                    <a:lnTo>
                      <a:pt x="0" y="48"/>
                    </a:lnTo>
                    <a:lnTo>
                      <a:pt x="1" y="43"/>
                    </a:lnTo>
                    <a:lnTo>
                      <a:pt x="0" y="35"/>
                    </a:lnTo>
                    <a:lnTo>
                      <a:pt x="4" y="30"/>
                    </a:lnTo>
                    <a:lnTo>
                      <a:pt x="4" y="25"/>
                    </a:lnTo>
                    <a:lnTo>
                      <a:pt x="7" y="25"/>
                    </a:lnTo>
                    <a:lnTo>
                      <a:pt x="10" y="26"/>
                    </a:lnTo>
                    <a:lnTo>
                      <a:pt x="11" y="22"/>
                    </a:lnTo>
                    <a:lnTo>
                      <a:pt x="15" y="25"/>
                    </a:lnTo>
                    <a:lnTo>
                      <a:pt x="15" y="29"/>
                    </a:lnTo>
                    <a:lnTo>
                      <a:pt x="15" y="30"/>
                    </a:lnTo>
                    <a:lnTo>
                      <a:pt x="20" y="30"/>
                    </a:lnTo>
                    <a:lnTo>
                      <a:pt x="22" y="27"/>
                    </a:lnTo>
                    <a:lnTo>
                      <a:pt x="22" y="26"/>
                    </a:lnTo>
                    <a:lnTo>
                      <a:pt x="24" y="22"/>
                    </a:lnTo>
                    <a:lnTo>
                      <a:pt x="24" y="20"/>
                    </a:lnTo>
                    <a:lnTo>
                      <a:pt x="25" y="17"/>
                    </a:lnTo>
                    <a:lnTo>
                      <a:pt x="26" y="17"/>
                    </a:lnTo>
                    <a:lnTo>
                      <a:pt x="30" y="19"/>
                    </a:lnTo>
                    <a:lnTo>
                      <a:pt x="31" y="19"/>
                    </a:lnTo>
                    <a:lnTo>
                      <a:pt x="31" y="14"/>
                    </a:lnTo>
                    <a:lnTo>
                      <a:pt x="30" y="10"/>
                    </a:lnTo>
                    <a:lnTo>
                      <a:pt x="29" y="9"/>
                    </a:lnTo>
                    <a:lnTo>
                      <a:pt x="27" y="6"/>
                    </a:lnTo>
                    <a:lnTo>
                      <a:pt x="25" y="1"/>
                    </a:lnTo>
                    <a:lnTo>
                      <a:pt x="32"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8" name="Freeform 1994">
                <a:extLst>
                  <a:ext uri="{FF2B5EF4-FFF2-40B4-BE49-F238E27FC236}">
                    <a16:creationId xmlns:a16="http://schemas.microsoft.com/office/drawing/2014/main" id="{3246B545-CEDC-47EA-80C8-EC60995278F6}"/>
                  </a:ext>
                </a:extLst>
              </p:cNvPr>
              <p:cNvSpPr>
                <a:spLocks/>
              </p:cNvSpPr>
              <p:nvPr/>
            </p:nvSpPr>
            <p:spPr bwMode="auto">
              <a:xfrm>
                <a:off x="5172075" y="527050"/>
                <a:ext cx="71438" cy="82550"/>
              </a:xfrm>
              <a:custGeom>
                <a:avLst/>
                <a:gdLst/>
                <a:ahLst/>
                <a:cxnLst>
                  <a:cxn ang="0">
                    <a:pos x="32" y="0"/>
                  </a:cxn>
                  <a:cxn ang="0">
                    <a:pos x="34" y="5"/>
                  </a:cxn>
                  <a:cxn ang="0">
                    <a:pos x="36" y="10"/>
                  </a:cxn>
                  <a:cxn ang="0">
                    <a:pos x="39" y="12"/>
                  </a:cxn>
                  <a:cxn ang="0">
                    <a:pos x="41" y="15"/>
                  </a:cxn>
                  <a:cxn ang="0">
                    <a:pos x="45" y="20"/>
                  </a:cxn>
                  <a:cxn ang="0">
                    <a:pos x="45" y="25"/>
                  </a:cxn>
                  <a:cxn ang="0">
                    <a:pos x="41" y="27"/>
                  </a:cxn>
                  <a:cxn ang="0">
                    <a:pos x="40" y="30"/>
                  </a:cxn>
                  <a:cxn ang="0">
                    <a:pos x="40" y="33"/>
                  </a:cxn>
                  <a:cxn ang="0">
                    <a:pos x="42" y="35"/>
                  </a:cxn>
                  <a:cxn ang="0">
                    <a:pos x="42" y="40"/>
                  </a:cxn>
                  <a:cxn ang="0">
                    <a:pos x="41" y="43"/>
                  </a:cxn>
                  <a:cxn ang="0">
                    <a:pos x="39" y="45"/>
                  </a:cxn>
                  <a:cxn ang="0">
                    <a:pos x="34" y="47"/>
                  </a:cxn>
                  <a:cxn ang="0">
                    <a:pos x="29" y="50"/>
                  </a:cxn>
                  <a:cxn ang="0">
                    <a:pos x="24" y="52"/>
                  </a:cxn>
                  <a:cxn ang="0">
                    <a:pos x="21" y="52"/>
                  </a:cxn>
                  <a:cxn ang="0">
                    <a:pos x="20" y="50"/>
                  </a:cxn>
                  <a:cxn ang="0">
                    <a:pos x="20" y="46"/>
                  </a:cxn>
                  <a:cxn ang="0">
                    <a:pos x="25" y="42"/>
                  </a:cxn>
                  <a:cxn ang="0">
                    <a:pos x="29" y="40"/>
                  </a:cxn>
                  <a:cxn ang="0">
                    <a:pos x="31" y="35"/>
                  </a:cxn>
                  <a:cxn ang="0">
                    <a:pos x="32" y="33"/>
                  </a:cxn>
                  <a:cxn ang="0">
                    <a:pos x="29" y="32"/>
                  </a:cxn>
                  <a:cxn ang="0">
                    <a:pos x="22" y="35"/>
                  </a:cxn>
                  <a:cxn ang="0">
                    <a:pos x="21" y="38"/>
                  </a:cxn>
                  <a:cxn ang="0">
                    <a:pos x="19" y="41"/>
                  </a:cxn>
                  <a:cxn ang="0">
                    <a:pos x="15" y="43"/>
                  </a:cxn>
                  <a:cxn ang="0">
                    <a:pos x="12" y="43"/>
                  </a:cxn>
                  <a:cxn ang="0">
                    <a:pos x="10" y="43"/>
                  </a:cxn>
                  <a:cxn ang="0">
                    <a:pos x="6" y="46"/>
                  </a:cxn>
                  <a:cxn ang="0">
                    <a:pos x="5" y="48"/>
                  </a:cxn>
                  <a:cxn ang="0">
                    <a:pos x="0" y="48"/>
                  </a:cxn>
                  <a:cxn ang="0">
                    <a:pos x="1" y="43"/>
                  </a:cxn>
                  <a:cxn ang="0">
                    <a:pos x="0" y="35"/>
                  </a:cxn>
                  <a:cxn ang="0">
                    <a:pos x="4" y="30"/>
                  </a:cxn>
                  <a:cxn ang="0">
                    <a:pos x="4" y="25"/>
                  </a:cxn>
                  <a:cxn ang="0">
                    <a:pos x="7" y="25"/>
                  </a:cxn>
                  <a:cxn ang="0">
                    <a:pos x="10" y="26"/>
                  </a:cxn>
                  <a:cxn ang="0">
                    <a:pos x="11" y="22"/>
                  </a:cxn>
                  <a:cxn ang="0">
                    <a:pos x="15" y="25"/>
                  </a:cxn>
                  <a:cxn ang="0">
                    <a:pos x="15" y="29"/>
                  </a:cxn>
                  <a:cxn ang="0">
                    <a:pos x="15" y="30"/>
                  </a:cxn>
                  <a:cxn ang="0">
                    <a:pos x="20" y="30"/>
                  </a:cxn>
                  <a:cxn ang="0">
                    <a:pos x="22" y="27"/>
                  </a:cxn>
                  <a:cxn ang="0">
                    <a:pos x="22" y="26"/>
                  </a:cxn>
                  <a:cxn ang="0">
                    <a:pos x="24" y="22"/>
                  </a:cxn>
                  <a:cxn ang="0">
                    <a:pos x="24" y="20"/>
                  </a:cxn>
                  <a:cxn ang="0">
                    <a:pos x="25" y="17"/>
                  </a:cxn>
                  <a:cxn ang="0">
                    <a:pos x="26" y="17"/>
                  </a:cxn>
                  <a:cxn ang="0">
                    <a:pos x="30" y="19"/>
                  </a:cxn>
                  <a:cxn ang="0">
                    <a:pos x="31" y="19"/>
                  </a:cxn>
                  <a:cxn ang="0">
                    <a:pos x="31" y="14"/>
                  </a:cxn>
                  <a:cxn ang="0">
                    <a:pos x="30" y="10"/>
                  </a:cxn>
                  <a:cxn ang="0">
                    <a:pos x="29" y="9"/>
                  </a:cxn>
                  <a:cxn ang="0">
                    <a:pos x="27" y="6"/>
                  </a:cxn>
                  <a:cxn ang="0">
                    <a:pos x="25" y="1"/>
                  </a:cxn>
                  <a:cxn ang="0">
                    <a:pos x="32" y="0"/>
                  </a:cxn>
                </a:cxnLst>
                <a:rect l="0" t="0" r="r" b="b"/>
                <a:pathLst>
                  <a:path w="45" h="52">
                    <a:moveTo>
                      <a:pt x="32" y="0"/>
                    </a:moveTo>
                    <a:lnTo>
                      <a:pt x="34" y="5"/>
                    </a:lnTo>
                    <a:lnTo>
                      <a:pt x="36" y="10"/>
                    </a:lnTo>
                    <a:lnTo>
                      <a:pt x="39" y="12"/>
                    </a:lnTo>
                    <a:lnTo>
                      <a:pt x="41" y="15"/>
                    </a:lnTo>
                    <a:lnTo>
                      <a:pt x="45" y="20"/>
                    </a:lnTo>
                    <a:lnTo>
                      <a:pt x="45" y="25"/>
                    </a:lnTo>
                    <a:lnTo>
                      <a:pt x="41" y="27"/>
                    </a:lnTo>
                    <a:lnTo>
                      <a:pt x="40" y="30"/>
                    </a:lnTo>
                    <a:lnTo>
                      <a:pt x="40" y="33"/>
                    </a:lnTo>
                    <a:lnTo>
                      <a:pt x="42" y="35"/>
                    </a:lnTo>
                    <a:lnTo>
                      <a:pt x="42" y="40"/>
                    </a:lnTo>
                    <a:lnTo>
                      <a:pt x="41" y="43"/>
                    </a:lnTo>
                    <a:lnTo>
                      <a:pt x="39" y="45"/>
                    </a:lnTo>
                    <a:lnTo>
                      <a:pt x="34" y="47"/>
                    </a:lnTo>
                    <a:lnTo>
                      <a:pt x="29" y="50"/>
                    </a:lnTo>
                    <a:lnTo>
                      <a:pt x="24" y="52"/>
                    </a:lnTo>
                    <a:lnTo>
                      <a:pt x="21" y="52"/>
                    </a:lnTo>
                    <a:lnTo>
                      <a:pt x="20" y="50"/>
                    </a:lnTo>
                    <a:lnTo>
                      <a:pt x="20" y="46"/>
                    </a:lnTo>
                    <a:lnTo>
                      <a:pt x="25" y="42"/>
                    </a:lnTo>
                    <a:lnTo>
                      <a:pt x="29" y="40"/>
                    </a:lnTo>
                    <a:lnTo>
                      <a:pt x="31" y="35"/>
                    </a:lnTo>
                    <a:lnTo>
                      <a:pt x="32" y="33"/>
                    </a:lnTo>
                    <a:lnTo>
                      <a:pt x="29" y="32"/>
                    </a:lnTo>
                    <a:lnTo>
                      <a:pt x="22" y="35"/>
                    </a:lnTo>
                    <a:lnTo>
                      <a:pt x="21" y="38"/>
                    </a:lnTo>
                    <a:lnTo>
                      <a:pt x="19" y="41"/>
                    </a:lnTo>
                    <a:lnTo>
                      <a:pt x="15" y="43"/>
                    </a:lnTo>
                    <a:lnTo>
                      <a:pt x="12" y="43"/>
                    </a:lnTo>
                    <a:lnTo>
                      <a:pt x="10" y="43"/>
                    </a:lnTo>
                    <a:lnTo>
                      <a:pt x="6" y="46"/>
                    </a:lnTo>
                    <a:lnTo>
                      <a:pt x="5" y="48"/>
                    </a:lnTo>
                    <a:lnTo>
                      <a:pt x="0" y="48"/>
                    </a:lnTo>
                    <a:lnTo>
                      <a:pt x="1" y="43"/>
                    </a:lnTo>
                    <a:lnTo>
                      <a:pt x="0" y="35"/>
                    </a:lnTo>
                    <a:lnTo>
                      <a:pt x="4" y="30"/>
                    </a:lnTo>
                    <a:lnTo>
                      <a:pt x="4" y="25"/>
                    </a:lnTo>
                    <a:lnTo>
                      <a:pt x="7" y="25"/>
                    </a:lnTo>
                    <a:lnTo>
                      <a:pt x="10" y="26"/>
                    </a:lnTo>
                    <a:lnTo>
                      <a:pt x="11" y="22"/>
                    </a:lnTo>
                    <a:lnTo>
                      <a:pt x="15" y="25"/>
                    </a:lnTo>
                    <a:lnTo>
                      <a:pt x="15" y="29"/>
                    </a:lnTo>
                    <a:lnTo>
                      <a:pt x="15" y="30"/>
                    </a:lnTo>
                    <a:lnTo>
                      <a:pt x="20" y="30"/>
                    </a:lnTo>
                    <a:lnTo>
                      <a:pt x="22" y="27"/>
                    </a:lnTo>
                    <a:lnTo>
                      <a:pt x="22" y="26"/>
                    </a:lnTo>
                    <a:lnTo>
                      <a:pt x="24" y="22"/>
                    </a:lnTo>
                    <a:lnTo>
                      <a:pt x="24" y="20"/>
                    </a:lnTo>
                    <a:lnTo>
                      <a:pt x="25" y="17"/>
                    </a:lnTo>
                    <a:lnTo>
                      <a:pt x="26" y="17"/>
                    </a:lnTo>
                    <a:lnTo>
                      <a:pt x="30" y="19"/>
                    </a:lnTo>
                    <a:lnTo>
                      <a:pt x="31" y="19"/>
                    </a:lnTo>
                    <a:lnTo>
                      <a:pt x="31" y="14"/>
                    </a:lnTo>
                    <a:lnTo>
                      <a:pt x="30" y="10"/>
                    </a:lnTo>
                    <a:lnTo>
                      <a:pt x="29" y="9"/>
                    </a:lnTo>
                    <a:lnTo>
                      <a:pt x="27" y="6"/>
                    </a:lnTo>
                    <a:lnTo>
                      <a:pt x="25" y="1"/>
                    </a:lnTo>
                    <a:lnTo>
                      <a:pt x="32"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99" name="Freeform 1995">
                <a:extLst>
                  <a:ext uri="{FF2B5EF4-FFF2-40B4-BE49-F238E27FC236}">
                    <a16:creationId xmlns:a16="http://schemas.microsoft.com/office/drawing/2014/main" id="{577E66CC-32EE-84CA-F0CF-6C1E5E06194D}"/>
                  </a:ext>
                </a:extLst>
              </p:cNvPr>
              <p:cNvSpPr>
                <a:spLocks/>
              </p:cNvSpPr>
              <p:nvPr/>
            </p:nvSpPr>
            <p:spPr bwMode="auto">
              <a:xfrm>
                <a:off x="5172075" y="527050"/>
                <a:ext cx="71438" cy="82550"/>
              </a:xfrm>
              <a:custGeom>
                <a:avLst/>
                <a:gdLst/>
                <a:ahLst/>
                <a:cxnLst>
                  <a:cxn ang="0">
                    <a:pos x="32" y="0"/>
                  </a:cxn>
                  <a:cxn ang="0">
                    <a:pos x="34" y="5"/>
                  </a:cxn>
                  <a:cxn ang="0">
                    <a:pos x="36" y="10"/>
                  </a:cxn>
                  <a:cxn ang="0">
                    <a:pos x="39" y="12"/>
                  </a:cxn>
                  <a:cxn ang="0">
                    <a:pos x="41" y="15"/>
                  </a:cxn>
                  <a:cxn ang="0">
                    <a:pos x="45" y="20"/>
                  </a:cxn>
                  <a:cxn ang="0">
                    <a:pos x="45" y="25"/>
                  </a:cxn>
                  <a:cxn ang="0">
                    <a:pos x="41" y="27"/>
                  </a:cxn>
                  <a:cxn ang="0">
                    <a:pos x="40" y="30"/>
                  </a:cxn>
                  <a:cxn ang="0">
                    <a:pos x="40" y="33"/>
                  </a:cxn>
                  <a:cxn ang="0">
                    <a:pos x="42" y="35"/>
                  </a:cxn>
                  <a:cxn ang="0">
                    <a:pos x="42" y="40"/>
                  </a:cxn>
                  <a:cxn ang="0">
                    <a:pos x="41" y="43"/>
                  </a:cxn>
                  <a:cxn ang="0">
                    <a:pos x="39" y="45"/>
                  </a:cxn>
                  <a:cxn ang="0">
                    <a:pos x="34" y="47"/>
                  </a:cxn>
                  <a:cxn ang="0">
                    <a:pos x="29" y="50"/>
                  </a:cxn>
                  <a:cxn ang="0">
                    <a:pos x="24" y="52"/>
                  </a:cxn>
                  <a:cxn ang="0">
                    <a:pos x="21" y="52"/>
                  </a:cxn>
                  <a:cxn ang="0">
                    <a:pos x="20" y="50"/>
                  </a:cxn>
                  <a:cxn ang="0">
                    <a:pos x="20" y="46"/>
                  </a:cxn>
                  <a:cxn ang="0">
                    <a:pos x="25" y="42"/>
                  </a:cxn>
                  <a:cxn ang="0">
                    <a:pos x="29" y="40"/>
                  </a:cxn>
                  <a:cxn ang="0">
                    <a:pos x="31" y="35"/>
                  </a:cxn>
                  <a:cxn ang="0">
                    <a:pos x="32" y="33"/>
                  </a:cxn>
                  <a:cxn ang="0">
                    <a:pos x="29" y="32"/>
                  </a:cxn>
                  <a:cxn ang="0">
                    <a:pos x="22" y="35"/>
                  </a:cxn>
                  <a:cxn ang="0">
                    <a:pos x="21" y="38"/>
                  </a:cxn>
                  <a:cxn ang="0">
                    <a:pos x="19" y="41"/>
                  </a:cxn>
                  <a:cxn ang="0">
                    <a:pos x="15" y="43"/>
                  </a:cxn>
                  <a:cxn ang="0">
                    <a:pos x="12" y="43"/>
                  </a:cxn>
                  <a:cxn ang="0">
                    <a:pos x="10" y="43"/>
                  </a:cxn>
                  <a:cxn ang="0">
                    <a:pos x="6" y="46"/>
                  </a:cxn>
                  <a:cxn ang="0">
                    <a:pos x="5" y="48"/>
                  </a:cxn>
                  <a:cxn ang="0">
                    <a:pos x="0" y="48"/>
                  </a:cxn>
                  <a:cxn ang="0">
                    <a:pos x="1" y="43"/>
                  </a:cxn>
                  <a:cxn ang="0">
                    <a:pos x="0" y="35"/>
                  </a:cxn>
                  <a:cxn ang="0">
                    <a:pos x="4" y="30"/>
                  </a:cxn>
                  <a:cxn ang="0">
                    <a:pos x="4" y="25"/>
                  </a:cxn>
                  <a:cxn ang="0">
                    <a:pos x="7" y="25"/>
                  </a:cxn>
                  <a:cxn ang="0">
                    <a:pos x="10" y="26"/>
                  </a:cxn>
                  <a:cxn ang="0">
                    <a:pos x="11" y="22"/>
                  </a:cxn>
                  <a:cxn ang="0">
                    <a:pos x="15" y="25"/>
                  </a:cxn>
                  <a:cxn ang="0">
                    <a:pos x="15" y="29"/>
                  </a:cxn>
                  <a:cxn ang="0">
                    <a:pos x="15" y="30"/>
                  </a:cxn>
                  <a:cxn ang="0">
                    <a:pos x="20" y="30"/>
                  </a:cxn>
                  <a:cxn ang="0">
                    <a:pos x="22" y="27"/>
                  </a:cxn>
                  <a:cxn ang="0">
                    <a:pos x="22" y="26"/>
                  </a:cxn>
                  <a:cxn ang="0">
                    <a:pos x="24" y="22"/>
                  </a:cxn>
                  <a:cxn ang="0">
                    <a:pos x="24" y="20"/>
                  </a:cxn>
                  <a:cxn ang="0">
                    <a:pos x="25" y="17"/>
                  </a:cxn>
                  <a:cxn ang="0">
                    <a:pos x="26" y="17"/>
                  </a:cxn>
                  <a:cxn ang="0">
                    <a:pos x="30" y="19"/>
                  </a:cxn>
                  <a:cxn ang="0">
                    <a:pos x="31" y="19"/>
                  </a:cxn>
                  <a:cxn ang="0">
                    <a:pos x="31" y="14"/>
                  </a:cxn>
                  <a:cxn ang="0">
                    <a:pos x="30" y="10"/>
                  </a:cxn>
                  <a:cxn ang="0">
                    <a:pos x="29" y="9"/>
                  </a:cxn>
                  <a:cxn ang="0">
                    <a:pos x="27" y="6"/>
                  </a:cxn>
                  <a:cxn ang="0">
                    <a:pos x="25" y="1"/>
                  </a:cxn>
                  <a:cxn ang="0">
                    <a:pos x="32" y="0"/>
                  </a:cxn>
                </a:cxnLst>
                <a:rect l="0" t="0" r="r" b="b"/>
                <a:pathLst>
                  <a:path w="45" h="52">
                    <a:moveTo>
                      <a:pt x="32" y="0"/>
                    </a:moveTo>
                    <a:lnTo>
                      <a:pt x="34" y="5"/>
                    </a:lnTo>
                    <a:lnTo>
                      <a:pt x="36" y="10"/>
                    </a:lnTo>
                    <a:lnTo>
                      <a:pt x="39" y="12"/>
                    </a:lnTo>
                    <a:lnTo>
                      <a:pt x="41" y="15"/>
                    </a:lnTo>
                    <a:lnTo>
                      <a:pt x="45" y="20"/>
                    </a:lnTo>
                    <a:lnTo>
                      <a:pt x="45" y="25"/>
                    </a:lnTo>
                    <a:lnTo>
                      <a:pt x="41" y="27"/>
                    </a:lnTo>
                    <a:lnTo>
                      <a:pt x="40" y="30"/>
                    </a:lnTo>
                    <a:lnTo>
                      <a:pt x="40" y="33"/>
                    </a:lnTo>
                    <a:lnTo>
                      <a:pt x="42" y="35"/>
                    </a:lnTo>
                    <a:lnTo>
                      <a:pt x="42" y="40"/>
                    </a:lnTo>
                    <a:lnTo>
                      <a:pt x="41" y="43"/>
                    </a:lnTo>
                    <a:lnTo>
                      <a:pt x="39" y="45"/>
                    </a:lnTo>
                    <a:lnTo>
                      <a:pt x="34" y="47"/>
                    </a:lnTo>
                    <a:lnTo>
                      <a:pt x="29" y="50"/>
                    </a:lnTo>
                    <a:lnTo>
                      <a:pt x="24" y="52"/>
                    </a:lnTo>
                    <a:lnTo>
                      <a:pt x="21" y="52"/>
                    </a:lnTo>
                    <a:lnTo>
                      <a:pt x="20" y="50"/>
                    </a:lnTo>
                    <a:lnTo>
                      <a:pt x="20" y="46"/>
                    </a:lnTo>
                    <a:lnTo>
                      <a:pt x="25" y="42"/>
                    </a:lnTo>
                    <a:lnTo>
                      <a:pt x="29" y="40"/>
                    </a:lnTo>
                    <a:lnTo>
                      <a:pt x="31" y="35"/>
                    </a:lnTo>
                    <a:lnTo>
                      <a:pt x="32" y="33"/>
                    </a:lnTo>
                    <a:lnTo>
                      <a:pt x="29" y="32"/>
                    </a:lnTo>
                    <a:lnTo>
                      <a:pt x="22" y="35"/>
                    </a:lnTo>
                    <a:lnTo>
                      <a:pt x="21" y="38"/>
                    </a:lnTo>
                    <a:lnTo>
                      <a:pt x="19" y="41"/>
                    </a:lnTo>
                    <a:lnTo>
                      <a:pt x="15" y="43"/>
                    </a:lnTo>
                    <a:lnTo>
                      <a:pt x="12" y="43"/>
                    </a:lnTo>
                    <a:lnTo>
                      <a:pt x="10" y="43"/>
                    </a:lnTo>
                    <a:lnTo>
                      <a:pt x="6" y="46"/>
                    </a:lnTo>
                    <a:lnTo>
                      <a:pt x="5" y="48"/>
                    </a:lnTo>
                    <a:lnTo>
                      <a:pt x="0" y="48"/>
                    </a:lnTo>
                    <a:lnTo>
                      <a:pt x="1" y="43"/>
                    </a:lnTo>
                    <a:lnTo>
                      <a:pt x="0" y="35"/>
                    </a:lnTo>
                    <a:lnTo>
                      <a:pt x="4" y="30"/>
                    </a:lnTo>
                    <a:lnTo>
                      <a:pt x="4" y="25"/>
                    </a:lnTo>
                    <a:lnTo>
                      <a:pt x="7" y="25"/>
                    </a:lnTo>
                    <a:lnTo>
                      <a:pt x="10" y="26"/>
                    </a:lnTo>
                    <a:lnTo>
                      <a:pt x="11" y="22"/>
                    </a:lnTo>
                    <a:lnTo>
                      <a:pt x="15" y="25"/>
                    </a:lnTo>
                    <a:lnTo>
                      <a:pt x="15" y="29"/>
                    </a:lnTo>
                    <a:lnTo>
                      <a:pt x="15" y="30"/>
                    </a:lnTo>
                    <a:lnTo>
                      <a:pt x="20" y="30"/>
                    </a:lnTo>
                    <a:lnTo>
                      <a:pt x="22" y="27"/>
                    </a:lnTo>
                    <a:lnTo>
                      <a:pt x="22" y="26"/>
                    </a:lnTo>
                    <a:lnTo>
                      <a:pt x="24" y="22"/>
                    </a:lnTo>
                    <a:lnTo>
                      <a:pt x="24" y="20"/>
                    </a:lnTo>
                    <a:lnTo>
                      <a:pt x="25" y="17"/>
                    </a:lnTo>
                    <a:lnTo>
                      <a:pt x="26" y="17"/>
                    </a:lnTo>
                    <a:lnTo>
                      <a:pt x="30" y="19"/>
                    </a:lnTo>
                    <a:lnTo>
                      <a:pt x="31" y="19"/>
                    </a:lnTo>
                    <a:lnTo>
                      <a:pt x="31" y="14"/>
                    </a:lnTo>
                    <a:lnTo>
                      <a:pt x="30" y="10"/>
                    </a:lnTo>
                    <a:lnTo>
                      <a:pt x="29" y="9"/>
                    </a:lnTo>
                    <a:lnTo>
                      <a:pt x="27" y="6"/>
                    </a:lnTo>
                    <a:lnTo>
                      <a:pt x="25" y="1"/>
                    </a:lnTo>
                    <a:lnTo>
                      <a:pt x="32" y="0"/>
                    </a:lnTo>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0" name="Freeform 1996">
                <a:extLst>
                  <a:ext uri="{FF2B5EF4-FFF2-40B4-BE49-F238E27FC236}">
                    <a16:creationId xmlns:a16="http://schemas.microsoft.com/office/drawing/2014/main" id="{C58D9D07-AF28-F7BA-21D8-6B7EC9F72028}"/>
                  </a:ext>
                </a:extLst>
              </p:cNvPr>
              <p:cNvSpPr>
                <a:spLocks/>
              </p:cNvSpPr>
              <p:nvPr/>
            </p:nvSpPr>
            <p:spPr bwMode="auto">
              <a:xfrm>
                <a:off x="5410200" y="347663"/>
                <a:ext cx="68263" cy="66675"/>
              </a:xfrm>
              <a:custGeom>
                <a:avLst/>
                <a:gdLst/>
                <a:ahLst/>
                <a:cxnLst>
                  <a:cxn ang="0">
                    <a:pos x="43" y="8"/>
                  </a:cxn>
                  <a:cxn ang="0">
                    <a:pos x="38" y="12"/>
                  </a:cxn>
                  <a:cxn ang="0">
                    <a:pos x="37" y="22"/>
                  </a:cxn>
                  <a:cxn ang="0">
                    <a:pos x="35" y="31"/>
                  </a:cxn>
                  <a:cxn ang="0">
                    <a:pos x="33" y="36"/>
                  </a:cxn>
                  <a:cxn ang="0">
                    <a:pos x="28" y="36"/>
                  </a:cxn>
                  <a:cxn ang="0">
                    <a:pos x="23" y="38"/>
                  </a:cxn>
                  <a:cxn ang="0">
                    <a:pos x="12" y="42"/>
                  </a:cxn>
                  <a:cxn ang="0">
                    <a:pos x="5" y="42"/>
                  </a:cxn>
                  <a:cxn ang="0">
                    <a:pos x="0" y="36"/>
                  </a:cxn>
                  <a:cxn ang="0">
                    <a:pos x="2" y="30"/>
                  </a:cxn>
                  <a:cxn ang="0">
                    <a:pos x="7" y="28"/>
                  </a:cxn>
                  <a:cxn ang="0">
                    <a:pos x="22" y="27"/>
                  </a:cxn>
                  <a:cxn ang="0">
                    <a:pos x="24" y="23"/>
                  </a:cxn>
                  <a:cxn ang="0">
                    <a:pos x="19" y="21"/>
                  </a:cxn>
                  <a:cxn ang="0">
                    <a:pos x="13" y="17"/>
                  </a:cxn>
                  <a:cxn ang="0">
                    <a:pos x="14" y="15"/>
                  </a:cxn>
                  <a:cxn ang="0">
                    <a:pos x="17" y="12"/>
                  </a:cxn>
                  <a:cxn ang="0">
                    <a:pos x="20" y="11"/>
                  </a:cxn>
                  <a:cxn ang="0">
                    <a:pos x="27" y="11"/>
                  </a:cxn>
                  <a:cxn ang="0">
                    <a:pos x="29" y="12"/>
                  </a:cxn>
                  <a:cxn ang="0">
                    <a:pos x="29" y="18"/>
                  </a:cxn>
                  <a:cxn ang="0">
                    <a:pos x="32" y="21"/>
                  </a:cxn>
                  <a:cxn ang="0">
                    <a:pos x="34" y="18"/>
                  </a:cxn>
                  <a:cxn ang="0">
                    <a:pos x="34" y="12"/>
                  </a:cxn>
                  <a:cxn ang="0">
                    <a:pos x="30" y="10"/>
                  </a:cxn>
                  <a:cxn ang="0">
                    <a:pos x="28" y="6"/>
                  </a:cxn>
                  <a:cxn ang="0">
                    <a:pos x="28" y="4"/>
                  </a:cxn>
                  <a:cxn ang="0">
                    <a:pos x="29" y="1"/>
                  </a:cxn>
                  <a:cxn ang="0">
                    <a:pos x="33" y="0"/>
                  </a:cxn>
                  <a:cxn ang="0">
                    <a:pos x="43" y="8"/>
                  </a:cxn>
                </a:cxnLst>
                <a:rect l="0" t="0" r="r" b="b"/>
                <a:pathLst>
                  <a:path w="43" h="42">
                    <a:moveTo>
                      <a:pt x="43" y="8"/>
                    </a:moveTo>
                    <a:lnTo>
                      <a:pt x="38" y="12"/>
                    </a:lnTo>
                    <a:lnTo>
                      <a:pt x="37" y="22"/>
                    </a:lnTo>
                    <a:lnTo>
                      <a:pt x="35" y="31"/>
                    </a:lnTo>
                    <a:lnTo>
                      <a:pt x="33" y="36"/>
                    </a:lnTo>
                    <a:lnTo>
                      <a:pt x="28" y="36"/>
                    </a:lnTo>
                    <a:lnTo>
                      <a:pt x="23" y="38"/>
                    </a:lnTo>
                    <a:lnTo>
                      <a:pt x="12" y="42"/>
                    </a:lnTo>
                    <a:lnTo>
                      <a:pt x="5" y="42"/>
                    </a:lnTo>
                    <a:lnTo>
                      <a:pt x="0" y="36"/>
                    </a:lnTo>
                    <a:lnTo>
                      <a:pt x="2" y="30"/>
                    </a:lnTo>
                    <a:lnTo>
                      <a:pt x="7" y="28"/>
                    </a:lnTo>
                    <a:lnTo>
                      <a:pt x="22" y="27"/>
                    </a:lnTo>
                    <a:lnTo>
                      <a:pt x="24" y="23"/>
                    </a:lnTo>
                    <a:lnTo>
                      <a:pt x="19" y="21"/>
                    </a:lnTo>
                    <a:lnTo>
                      <a:pt x="13" y="17"/>
                    </a:lnTo>
                    <a:lnTo>
                      <a:pt x="14" y="15"/>
                    </a:lnTo>
                    <a:lnTo>
                      <a:pt x="17" y="12"/>
                    </a:lnTo>
                    <a:lnTo>
                      <a:pt x="20" y="11"/>
                    </a:lnTo>
                    <a:lnTo>
                      <a:pt x="27" y="11"/>
                    </a:lnTo>
                    <a:lnTo>
                      <a:pt x="29" y="12"/>
                    </a:lnTo>
                    <a:lnTo>
                      <a:pt x="29" y="18"/>
                    </a:lnTo>
                    <a:lnTo>
                      <a:pt x="32" y="21"/>
                    </a:lnTo>
                    <a:lnTo>
                      <a:pt x="34" y="18"/>
                    </a:lnTo>
                    <a:lnTo>
                      <a:pt x="34" y="12"/>
                    </a:lnTo>
                    <a:lnTo>
                      <a:pt x="30" y="10"/>
                    </a:lnTo>
                    <a:lnTo>
                      <a:pt x="28" y="6"/>
                    </a:lnTo>
                    <a:lnTo>
                      <a:pt x="28" y="4"/>
                    </a:lnTo>
                    <a:lnTo>
                      <a:pt x="29" y="1"/>
                    </a:lnTo>
                    <a:lnTo>
                      <a:pt x="33" y="0"/>
                    </a:lnTo>
                    <a:lnTo>
                      <a:pt x="43"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1" name="Freeform 1997">
                <a:extLst>
                  <a:ext uri="{FF2B5EF4-FFF2-40B4-BE49-F238E27FC236}">
                    <a16:creationId xmlns:a16="http://schemas.microsoft.com/office/drawing/2014/main" id="{65BA2DB0-709B-F6FA-C97D-380271E12762}"/>
                  </a:ext>
                </a:extLst>
              </p:cNvPr>
              <p:cNvSpPr>
                <a:spLocks/>
              </p:cNvSpPr>
              <p:nvPr/>
            </p:nvSpPr>
            <p:spPr bwMode="auto">
              <a:xfrm>
                <a:off x="5410200" y="347663"/>
                <a:ext cx="68263" cy="66675"/>
              </a:xfrm>
              <a:custGeom>
                <a:avLst/>
                <a:gdLst/>
                <a:ahLst/>
                <a:cxnLst>
                  <a:cxn ang="0">
                    <a:pos x="43" y="8"/>
                  </a:cxn>
                  <a:cxn ang="0">
                    <a:pos x="38" y="12"/>
                  </a:cxn>
                  <a:cxn ang="0">
                    <a:pos x="37" y="22"/>
                  </a:cxn>
                  <a:cxn ang="0">
                    <a:pos x="35" y="31"/>
                  </a:cxn>
                  <a:cxn ang="0">
                    <a:pos x="33" y="36"/>
                  </a:cxn>
                  <a:cxn ang="0">
                    <a:pos x="28" y="36"/>
                  </a:cxn>
                  <a:cxn ang="0">
                    <a:pos x="23" y="38"/>
                  </a:cxn>
                  <a:cxn ang="0">
                    <a:pos x="12" y="42"/>
                  </a:cxn>
                  <a:cxn ang="0">
                    <a:pos x="5" y="42"/>
                  </a:cxn>
                  <a:cxn ang="0">
                    <a:pos x="0" y="36"/>
                  </a:cxn>
                  <a:cxn ang="0">
                    <a:pos x="2" y="30"/>
                  </a:cxn>
                  <a:cxn ang="0">
                    <a:pos x="7" y="28"/>
                  </a:cxn>
                  <a:cxn ang="0">
                    <a:pos x="22" y="27"/>
                  </a:cxn>
                  <a:cxn ang="0">
                    <a:pos x="24" y="23"/>
                  </a:cxn>
                  <a:cxn ang="0">
                    <a:pos x="19" y="21"/>
                  </a:cxn>
                  <a:cxn ang="0">
                    <a:pos x="13" y="17"/>
                  </a:cxn>
                  <a:cxn ang="0">
                    <a:pos x="14" y="15"/>
                  </a:cxn>
                  <a:cxn ang="0">
                    <a:pos x="17" y="12"/>
                  </a:cxn>
                  <a:cxn ang="0">
                    <a:pos x="20" y="11"/>
                  </a:cxn>
                  <a:cxn ang="0">
                    <a:pos x="27" y="11"/>
                  </a:cxn>
                  <a:cxn ang="0">
                    <a:pos x="29" y="12"/>
                  </a:cxn>
                  <a:cxn ang="0">
                    <a:pos x="29" y="18"/>
                  </a:cxn>
                  <a:cxn ang="0">
                    <a:pos x="32" y="21"/>
                  </a:cxn>
                  <a:cxn ang="0">
                    <a:pos x="34" y="18"/>
                  </a:cxn>
                  <a:cxn ang="0">
                    <a:pos x="34" y="12"/>
                  </a:cxn>
                  <a:cxn ang="0">
                    <a:pos x="30" y="10"/>
                  </a:cxn>
                  <a:cxn ang="0">
                    <a:pos x="28" y="6"/>
                  </a:cxn>
                  <a:cxn ang="0">
                    <a:pos x="28" y="4"/>
                  </a:cxn>
                  <a:cxn ang="0">
                    <a:pos x="29" y="1"/>
                  </a:cxn>
                  <a:cxn ang="0">
                    <a:pos x="33" y="0"/>
                  </a:cxn>
                  <a:cxn ang="0">
                    <a:pos x="43" y="8"/>
                  </a:cxn>
                </a:cxnLst>
                <a:rect l="0" t="0" r="r" b="b"/>
                <a:pathLst>
                  <a:path w="43" h="42">
                    <a:moveTo>
                      <a:pt x="43" y="8"/>
                    </a:moveTo>
                    <a:lnTo>
                      <a:pt x="38" y="12"/>
                    </a:lnTo>
                    <a:lnTo>
                      <a:pt x="37" y="22"/>
                    </a:lnTo>
                    <a:lnTo>
                      <a:pt x="35" y="31"/>
                    </a:lnTo>
                    <a:lnTo>
                      <a:pt x="33" y="36"/>
                    </a:lnTo>
                    <a:lnTo>
                      <a:pt x="28" y="36"/>
                    </a:lnTo>
                    <a:lnTo>
                      <a:pt x="23" y="38"/>
                    </a:lnTo>
                    <a:lnTo>
                      <a:pt x="12" y="42"/>
                    </a:lnTo>
                    <a:lnTo>
                      <a:pt x="5" y="42"/>
                    </a:lnTo>
                    <a:lnTo>
                      <a:pt x="0" y="36"/>
                    </a:lnTo>
                    <a:lnTo>
                      <a:pt x="2" y="30"/>
                    </a:lnTo>
                    <a:lnTo>
                      <a:pt x="7" y="28"/>
                    </a:lnTo>
                    <a:lnTo>
                      <a:pt x="22" y="27"/>
                    </a:lnTo>
                    <a:lnTo>
                      <a:pt x="24" y="23"/>
                    </a:lnTo>
                    <a:lnTo>
                      <a:pt x="19" y="21"/>
                    </a:lnTo>
                    <a:lnTo>
                      <a:pt x="13" y="17"/>
                    </a:lnTo>
                    <a:lnTo>
                      <a:pt x="14" y="15"/>
                    </a:lnTo>
                    <a:lnTo>
                      <a:pt x="17" y="12"/>
                    </a:lnTo>
                    <a:lnTo>
                      <a:pt x="20" y="11"/>
                    </a:lnTo>
                    <a:lnTo>
                      <a:pt x="27" y="11"/>
                    </a:lnTo>
                    <a:lnTo>
                      <a:pt x="29" y="12"/>
                    </a:lnTo>
                    <a:lnTo>
                      <a:pt x="29" y="18"/>
                    </a:lnTo>
                    <a:lnTo>
                      <a:pt x="32" y="21"/>
                    </a:lnTo>
                    <a:lnTo>
                      <a:pt x="34" y="18"/>
                    </a:lnTo>
                    <a:lnTo>
                      <a:pt x="34" y="12"/>
                    </a:lnTo>
                    <a:lnTo>
                      <a:pt x="30" y="10"/>
                    </a:lnTo>
                    <a:lnTo>
                      <a:pt x="28" y="6"/>
                    </a:lnTo>
                    <a:lnTo>
                      <a:pt x="28" y="4"/>
                    </a:lnTo>
                    <a:lnTo>
                      <a:pt x="29" y="1"/>
                    </a:lnTo>
                    <a:lnTo>
                      <a:pt x="33" y="0"/>
                    </a:lnTo>
                    <a:lnTo>
                      <a:pt x="43"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2" name="Freeform 1998">
                <a:extLst>
                  <a:ext uri="{FF2B5EF4-FFF2-40B4-BE49-F238E27FC236}">
                    <a16:creationId xmlns:a16="http://schemas.microsoft.com/office/drawing/2014/main" id="{6C20E0B7-4C29-3FC9-1734-567191303B0C}"/>
                  </a:ext>
                </a:extLst>
              </p:cNvPr>
              <p:cNvSpPr>
                <a:spLocks/>
              </p:cNvSpPr>
              <p:nvPr/>
            </p:nvSpPr>
            <p:spPr bwMode="auto">
              <a:xfrm>
                <a:off x="5410200" y="347663"/>
                <a:ext cx="68263" cy="66675"/>
              </a:xfrm>
              <a:custGeom>
                <a:avLst/>
                <a:gdLst/>
                <a:ahLst/>
                <a:cxnLst>
                  <a:cxn ang="0">
                    <a:pos x="43" y="8"/>
                  </a:cxn>
                  <a:cxn ang="0">
                    <a:pos x="38" y="12"/>
                  </a:cxn>
                  <a:cxn ang="0">
                    <a:pos x="37" y="22"/>
                  </a:cxn>
                  <a:cxn ang="0">
                    <a:pos x="35" y="31"/>
                  </a:cxn>
                  <a:cxn ang="0">
                    <a:pos x="33" y="36"/>
                  </a:cxn>
                  <a:cxn ang="0">
                    <a:pos x="28" y="36"/>
                  </a:cxn>
                  <a:cxn ang="0">
                    <a:pos x="23" y="38"/>
                  </a:cxn>
                  <a:cxn ang="0">
                    <a:pos x="12" y="42"/>
                  </a:cxn>
                  <a:cxn ang="0">
                    <a:pos x="5" y="42"/>
                  </a:cxn>
                  <a:cxn ang="0">
                    <a:pos x="0" y="36"/>
                  </a:cxn>
                  <a:cxn ang="0">
                    <a:pos x="2" y="30"/>
                  </a:cxn>
                  <a:cxn ang="0">
                    <a:pos x="7" y="28"/>
                  </a:cxn>
                  <a:cxn ang="0">
                    <a:pos x="22" y="27"/>
                  </a:cxn>
                  <a:cxn ang="0">
                    <a:pos x="24" y="23"/>
                  </a:cxn>
                  <a:cxn ang="0">
                    <a:pos x="19" y="21"/>
                  </a:cxn>
                  <a:cxn ang="0">
                    <a:pos x="13" y="17"/>
                  </a:cxn>
                  <a:cxn ang="0">
                    <a:pos x="14" y="15"/>
                  </a:cxn>
                  <a:cxn ang="0">
                    <a:pos x="17" y="12"/>
                  </a:cxn>
                  <a:cxn ang="0">
                    <a:pos x="20" y="11"/>
                  </a:cxn>
                  <a:cxn ang="0">
                    <a:pos x="27" y="11"/>
                  </a:cxn>
                  <a:cxn ang="0">
                    <a:pos x="29" y="12"/>
                  </a:cxn>
                  <a:cxn ang="0">
                    <a:pos x="29" y="18"/>
                  </a:cxn>
                  <a:cxn ang="0">
                    <a:pos x="32" y="21"/>
                  </a:cxn>
                  <a:cxn ang="0">
                    <a:pos x="34" y="18"/>
                  </a:cxn>
                  <a:cxn ang="0">
                    <a:pos x="34" y="12"/>
                  </a:cxn>
                  <a:cxn ang="0">
                    <a:pos x="30" y="10"/>
                  </a:cxn>
                  <a:cxn ang="0">
                    <a:pos x="28" y="6"/>
                  </a:cxn>
                  <a:cxn ang="0">
                    <a:pos x="28" y="4"/>
                  </a:cxn>
                  <a:cxn ang="0">
                    <a:pos x="29" y="1"/>
                  </a:cxn>
                  <a:cxn ang="0">
                    <a:pos x="33" y="0"/>
                  </a:cxn>
                  <a:cxn ang="0">
                    <a:pos x="43" y="8"/>
                  </a:cxn>
                </a:cxnLst>
                <a:rect l="0" t="0" r="r" b="b"/>
                <a:pathLst>
                  <a:path w="43" h="42">
                    <a:moveTo>
                      <a:pt x="43" y="8"/>
                    </a:moveTo>
                    <a:lnTo>
                      <a:pt x="38" y="12"/>
                    </a:lnTo>
                    <a:lnTo>
                      <a:pt x="37" y="22"/>
                    </a:lnTo>
                    <a:lnTo>
                      <a:pt x="35" y="31"/>
                    </a:lnTo>
                    <a:lnTo>
                      <a:pt x="33" y="36"/>
                    </a:lnTo>
                    <a:lnTo>
                      <a:pt x="28" y="36"/>
                    </a:lnTo>
                    <a:lnTo>
                      <a:pt x="23" y="38"/>
                    </a:lnTo>
                    <a:lnTo>
                      <a:pt x="12" y="42"/>
                    </a:lnTo>
                    <a:lnTo>
                      <a:pt x="5" y="42"/>
                    </a:lnTo>
                    <a:lnTo>
                      <a:pt x="0" y="36"/>
                    </a:lnTo>
                    <a:lnTo>
                      <a:pt x="2" y="30"/>
                    </a:lnTo>
                    <a:lnTo>
                      <a:pt x="7" y="28"/>
                    </a:lnTo>
                    <a:lnTo>
                      <a:pt x="22" y="27"/>
                    </a:lnTo>
                    <a:lnTo>
                      <a:pt x="24" y="23"/>
                    </a:lnTo>
                    <a:lnTo>
                      <a:pt x="19" y="21"/>
                    </a:lnTo>
                    <a:lnTo>
                      <a:pt x="13" y="17"/>
                    </a:lnTo>
                    <a:lnTo>
                      <a:pt x="14" y="15"/>
                    </a:lnTo>
                    <a:lnTo>
                      <a:pt x="17" y="12"/>
                    </a:lnTo>
                    <a:lnTo>
                      <a:pt x="20" y="11"/>
                    </a:lnTo>
                    <a:lnTo>
                      <a:pt x="27" y="11"/>
                    </a:lnTo>
                    <a:lnTo>
                      <a:pt x="29" y="12"/>
                    </a:lnTo>
                    <a:lnTo>
                      <a:pt x="29" y="18"/>
                    </a:lnTo>
                    <a:lnTo>
                      <a:pt x="32" y="21"/>
                    </a:lnTo>
                    <a:lnTo>
                      <a:pt x="34" y="18"/>
                    </a:lnTo>
                    <a:lnTo>
                      <a:pt x="34" y="12"/>
                    </a:lnTo>
                    <a:lnTo>
                      <a:pt x="30" y="10"/>
                    </a:lnTo>
                    <a:lnTo>
                      <a:pt x="28" y="6"/>
                    </a:lnTo>
                    <a:lnTo>
                      <a:pt x="28" y="4"/>
                    </a:lnTo>
                    <a:lnTo>
                      <a:pt x="29" y="1"/>
                    </a:lnTo>
                    <a:lnTo>
                      <a:pt x="33" y="0"/>
                    </a:lnTo>
                    <a:lnTo>
                      <a:pt x="43"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3" name="Freeform 1999">
                <a:extLst>
                  <a:ext uri="{FF2B5EF4-FFF2-40B4-BE49-F238E27FC236}">
                    <a16:creationId xmlns:a16="http://schemas.microsoft.com/office/drawing/2014/main" id="{1F43E9C2-24FD-A9EE-1546-A784B3912681}"/>
                  </a:ext>
                </a:extLst>
              </p:cNvPr>
              <p:cNvSpPr>
                <a:spLocks/>
              </p:cNvSpPr>
              <p:nvPr/>
            </p:nvSpPr>
            <p:spPr bwMode="auto">
              <a:xfrm>
                <a:off x="5410200" y="347663"/>
                <a:ext cx="68263" cy="66675"/>
              </a:xfrm>
              <a:custGeom>
                <a:avLst/>
                <a:gdLst/>
                <a:ahLst/>
                <a:cxnLst>
                  <a:cxn ang="0">
                    <a:pos x="43" y="8"/>
                  </a:cxn>
                  <a:cxn ang="0">
                    <a:pos x="38" y="12"/>
                  </a:cxn>
                  <a:cxn ang="0">
                    <a:pos x="37" y="22"/>
                  </a:cxn>
                  <a:cxn ang="0">
                    <a:pos x="35" y="31"/>
                  </a:cxn>
                  <a:cxn ang="0">
                    <a:pos x="33" y="36"/>
                  </a:cxn>
                  <a:cxn ang="0">
                    <a:pos x="28" y="36"/>
                  </a:cxn>
                  <a:cxn ang="0">
                    <a:pos x="23" y="38"/>
                  </a:cxn>
                  <a:cxn ang="0">
                    <a:pos x="12" y="42"/>
                  </a:cxn>
                  <a:cxn ang="0">
                    <a:pos x="5" y="42"/>
                  </a:cxn>
                  <a:cxn ang="0">
                    <a:pos x="0" y="36"/>
                  </a:cxn>
                  <a:cxn ang="0">
                    <a:pos x="2" y="30"/>
                  </a:cxn>
                  <a:cxn ang="0">
                    <a:pos x="7" y="28"/>
                  </a:cxn>
                  <a:cxn ang="0">
                    <a:pos x="22" y="27"/>
                  </a:cxn>
                  <a:cxn ang="0">
                    <a:pos x="24" y="23"/>
                  </a:cxn>
                  <a:cxn ang="0">
                    <a:pos x="19" y="21"/>
                  </a:cxn>
                  <a:cxn ang="0">
                    <a:pos x="13" y="17"/>
                  </a:cxn>
                  <a:cxn ang="0">
                    <a:pos x="14" y="15"/>
                  </a:cxn>
                  <a:cxn ang="0">
                    <a:pos x="17" y="12"/>
                  </a:cxn>
                  <a:cxn ang="0">
                    <a:pos x="20" y="11"/>
                  </a:cxn>
                  <a:cxn ang="0">
                    <a:pos x="27" y="11"/>
                  </a:cxn>
                  <a:cxn ang="0">
                    <a:pos x="29" y="12"/>
                  </a:cxn>
                  <a:cxn ang="0">
                    <a:pos x="29" y="18"/>
                  </a:cxn>
                  <a:cxn ang="0">
                    <a:pos x="32" y="21"/>
                  </a:cxn>
                  <a:cxn ang="0">
                    <a:pos x="34" y="18"/>
                  </a:cxn>
                  <a:cxn ang="0">
                    <a:pos x="34" y="12"/>
                  </a:cxn>
                  <a:cxn ang="0">
                    <a:pos x="30" y="10"/>
                  </a:cxn>
                  <a:cxn ang="0">
                    <a:pos x="28" y="6"/>
                  </a:cxn>
                  <a:cxn ang="0">
                    <a:pos x="28" y="4"/>
                  </a:cxn>
                  <a:cxn ang="0">
                    <a:pos x="29" y="1"/>
                  </a:cxn>
                  <a:cxn ang="0">
                    <a:pos x="33" y="0"/>
                  </a:cxn>
                  <a:cxn ang="0">
                    <a:pos x="43" y="8"/>
                  </a:cxn>
                </a:cxnLst>
                <a:rect l="0" t="0" r="r" b="b"/>
                <a:pathLst>
                  <a:path w="43" h="42">
                    <a:moveTo>
                      <a:pt x="43" y="8"/>
                    </a:moveTo>
                    <a:lnTo>
                      <a:pt x="38" y="12"/>
                    </a:lnTo>
                    <a:lnTo>
                      <a:pt x="37" y="22"/>
                    </a:lnTo>
                    <a:lnTo>
                      <a:pt x="35" y="31"/>
                    </a:lnTo>
                    <a:lnTo>
                      <a:pt x="33" y="36"/>
                    </a:lnTo>
                    <a:lnTo>
                      <a:pt x="28" y="36"/>
                    </a:lnTo>
                    <a:lnTo>
                      <a:pt x="23" y="38"/>
                    </a:lnTo>
                    <a:lnTo>
                      <a:pt x="12" y="42"/>
                    </a:lnTo>
                    <a:lnTo>
                      <a:pt x="5" y="42"/>
                    </a:lnTo>
                    <a:lnTo>
                      <a:pt x="0" y="36"/>
                    </a:lnTo>
                    <a:lnTo>
                      <a:pt x="2" y="30"/>
                    </a:lnTo>
                    <a:lnTo>
                      <a:pt x="7" y="28"/>
                    </a:lnTo>
                    <a:lnTo>
                      <a:pt x="22" y="27"/>
                    </a:lnTo>
                    <a:lnTo>
                      <a:pt x="24" y="23"/>
                    </a:lnTo>
                    <a:lnTo>
                      <a:pt x="19" y="21"/>
                    </a:lnTo>
                    <a:lnTo>
                      <a:pt x="13" y="17"/>
                    </a:lnTo>
                    <a:lnTo>
                      <a:pt x="14" y="15"/>
                    </a:lnTo>
                    <a:lnTo>
                      <a:pt x="17" y="12"/>
                    </a:lnTo>
                    <a:lnTo>
                      <a:pt x="20" y="11"/>
                    </a:lnTo>
                    <a:lnTo>
                      <a:pt x="27" y="11"/>
                    </a:lnTo>
                    <a:lnTo>
                      <a:pt x="29" y="12"/>
                    </a:lnTo>
                    <a:lnTo>
                      <a:pt x="29" y="18"/>
                    </a:lnTo>
                    <a:lnTo>
                      <a:pt x="32" y="21"/>
                    </a:lnTo>
                    <a:lnTo>
                      <a:pt x="34" y="18"/>
                    </a:lnTo>
                    <a:lnTo>
                      <a:pt x="34" y="12"/>
                    </a:lnTo>
                    <a:lnTo>
                      <a:pt x="30" y="10"/>
                    </a:lnTo>
                    <a:lnTo>
                      <a:pt x="28" y="6"/>
                    </a:lnTo>
                    <a:lnTo>
                      <a:pt x="28" y="4"/>
                    </a:lnTo>
                    <a:lnTo>
                      <a:pt x="29" y="1"/>
                    </a:lnTo>
                    <a:lnTo>
                      <a:pt x="33" y="0"/>
                    </a:lnTo>
                    <a:lnTo>
                      <a:pt x="43"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4" name="Freeform 2000">
                <a:extLst>
                  <a:ext uri="{FF2B5EF4-FFF2-40B4-BE49-F238E27FC236}">
                    <a16:creationId xmlns:a16="http://schemas.microsoft.com/office/drawing/2014/main" id="{52E8E28D-4845-97C7-DC9E-8A77FECD1D83}"/>
                  </a:ext>
                </a:extLst>
              </p:cNvPr>
              <p:cNvSpPr>
                <a:spLocks/>
              </p:cNvSpPr>
              <p:nvPr/>
            </p:nvSpPr>
            <p:spPr bwMode="auto">
              <a:xfrm>
                <a:off x="5457825" y="303213"/>
                <a:ext cx="65088" cy="53975"/>
              </a:xfrm>
              <a:custGeom>
                <a:avLst/>
                <a:gdLst/>
                <a:ahLst/>
                <a:cxnLst>
                  <a:cxn ang="0">
                    <a:pos x="18" y="0"/>
                  </a:cxn>
                  <a:cxn ang="0">
                    <a:pos x="13" y="2"/>
                  </a:cxn>
                  <a:cxn ang="0">
                    <a:pos x="13" y="7"/>
                  </a:cxn>
                  <a:cxn ang="0">
                    <a:pos x="3" y="9"/>
                  </a:cxn>
                  <a:cxn ang="0">
                    <a:pos x="2" y="12"/>
                  </a:cxn>
                  <a:cxn ang="0">
                    <a:pos x="0" y="19"/>
                  </a:cxn>
                  <a:cxn ang="0">
                    <a:pos x="3" y="24"/>
                  </a:cxn>
                  <a:cxn ang="0">
                    <a:pos x="9" y="25"/>
                  </a:cxn>
                  <a:cxn ang="0">
                    <a:pos x="14" y="29"/>
                  </a:cxn>
                  <a:cxn ang="0">
                    <a:pos x="19" y="34"/>
                  </a:cxn>
                  <a:cxn ang="0">
                    <a:pos x="21" y="34"/>
                  </a:cxn>
                  <a:cxn ang="0">
                    <a:pos x="24" y="32"/>
                  </a:cxn>
                  <a:cxn ang="0">
                    <a:pos x="30" y="30"/>
                  </a:cxn>
                  <a:cxn ang="0">
                    <a:pos x="34" y="30"/>
                  </a:cxn>
                  <a:cxn ang="0">
                    <a:pos x="34" y="20"/>
                  </a:cxn>
                  <a:cxn ang="0">
                    <a:pos x="41" y="14"/>
                  </a:cxn>
                  <a:cxn ang="0">
                    <a:pos x="39" y="10"/>
                  </a:cxn>
                  <a:cxn ang="0">
                    <a:pos x="28" y="12"/>
                  </a:cxn>
                  <a:cxn ang="0">
                    <a:pos x="28" y="14"/>
                  </a:cxn>
                  <a:cxn ang="0">
                    <a:pos x="23" y="13"/>
                  </a:cxn>
                  <a:cxn ang="0">
                    <a:pos x="21" y="9"/>
                  </a:cxn>
                  <a:cxn ang="0">
                    <a:pos x="21" y="4"/>
                  </a:cxn>
                  <a:cxn ang="0">
                    <a:pos x="18" y="0"/>
                  </a:cxn>
                </a:cxnLst>
                <a:rect l="0" t="0" r="r" b="b"/>
                <a:pathLst>
                  <a:path w="41" h="34">
                    <a:moveTo>
                      <a:pt x="18" y="0"/>
                    </a:moveTo>
                    <a:lnTo>
                      <a:pt x="13" y="2"/>
                    </a:lnTo>
                    <a:lnTo>
                      <a:pt x="13" y="7"/>
                    </a:lnTo>
                    <a:lnTo>
                      <a:pt x="3" y="9"/>
                    </a:lnTo>
                    <a:lnTo>
                      <a:pt x="2" y="12"/>
                    </a:lnTo>
                    <a:lnTo>
                      <a:pt x="0" y="19"/>
                    </a:lnTo>
                    <a:lnTo>
                      <a:pt x="3" y="24"/>
                    </a:lnTo>
                    <a:lnTo>
                      <a:pt x="9" y="25"/>
                    </a:lnTo>
                    <a:lnTo>
                      <a:pt x="14" y="29"/>
                    </a:lnTo>
                    <a:lnTo>
                      <a:pt x="19" y="34"/>
                    </a:lnTo>
                    <a:lnTo>
                      <a:pt x="21" y="34"/>
                    </a:lnTo>
                    <a:lnTo>
                      <a:pt x="24" y="32"/>
                    </a:lnTo>
                    <a:lnTo>
                      <a:pt x="30" y="30"/>
                    </a:lnTo>
                    <a:lnTo>
                      <a:pt x="34" y="30"/>
                    </a:lnTo>
                    <a:lnTo>
                      <a:pt x="34" y="20"/>
                    </a:lnTo>
                    <a:lnTo>
                      <a:pt x="41" y="14"/>
                    </a:lnTo>
                    <a:lnTo>
                      <a:pt x="39" y="10"/>
                    </a:lnTo>
                    <a:lnTo>
                      <a:pt x="28" y="12"/>
                    </a:lnTo>
                    <a:lnTo>
                      <a:pt x="28" y="14"/>
                    </a:lnTo>
                    <a:lnTo>
                      <a:pt x="23" y="13"/>
                    </a:lnTo>
                    <a:lnTo>
                      <a:pt x="21" y="9"/>
                    </a:lnTo>
                    <a:lnTo>
                      <a:pt x="21" y="4"/>
                    </a:lnTo>
                    <a:lnTo>
                      <a:pt x="18"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5" name="Freeform 2001">
                <a:extLst>
                  <a:ext uri="{FF2B5EF4-FFF2-40B4-BE49-F238E27FC236}">
                    <a16:creationId xmlns:a16="http://schemas.microsoft.com/office/drawing/2014/main" id="{92CE0CD4-2735-02D0-15F1-C4AD963CF8D6}"/>
                  </a:ext>
                </a:extLst>
              </p:cNvPr>
              <p:cNvSpPr>
                <a:spLocks/>
              </p:cNvSpPr>
              <p:nvPr/>
            </p:nvSpPr>
            <p:spPr bwMode="auto">
              <a:xfrm>
                <a:off x="5457825" y="303213"/>
                <a:ext cx="65088" cy="53975"/>
              </a:xfrm>
              <a:custGeom>
                <a:avLst/>
                <a:gdLst/>
                <a:ahLst/>
                <a:cxnLst>
                  <a:cxn ang="0">
                    <a:pos x="18" y="0"/>
                  </a:cxn>
                  <a:cxn ang="0">
                    <a:pos x="13" y="2"/>
                  </a:cxn>
                  <a:cxn ang="0">
                    <a:pos x="13" y="7"/>
                  </a:cxn>
                  <a:cxn ang="0">
                    <a:pos x="3" y="9"/>
                  </a:cxn>
                  <a:cxn ang="0">
                    <a:pos x="2" y="12"/>
                  </a:cxn>
                  <a:cxn ang="0">
                    <a:pos x="0" y="19"/>
                  </a:cxn>
                  <a:cxn ang="0">
                    <a:pos x="3" y="24"/>
                  </a:cxn>
                  <a:cxn ang="0">
                    <a:pos x="9" y="25"/>
                  </a:cxn>
                  <a:cxn ang="0">
                    <a:pos x="14" y="29"/>
                  </a:cxn>
                  <a:cxn ang="0">
                    <a:pos x="19" y="34"/>
                  </a:cxn>
                  <a:cxn ang="0">
                    <a:pos x="21" y="34"/>
                  </a:cxn>
                  <a:cxn ang="0">
                    <a:pos x="24" y="32"/>
                  </a:cxn>
                  <a:cxn ang="0">
                    <a:pos x="30" y="30"/>
                  </a:cxn>
                  <a:cxn ang="0">
                    <a:pos x="34" y="30"/>
                  </a:cxn>
                  <a:cxn ang="0">
                    <a:pos x="34" y="20"/>
                  </a:cxn>
                  <a:cxn ang="0">
                    <a:pos x="41" y="14"/>
                  </a:cxn>
                  <a:cxn ang="0">
                    <a:pos x="39" y="10"/>
                  </a:cxn>
                  <a:cxn ang="0">
                    <a:pos x="28" y="12"/>
                  </a:cxn>
                  <a:cxn ang="0">
                    <a:pos x="28" y="14"/>
                  </a:cxn>
                  <a:cxn ang="0">
                    <a:pos x="23" y="13"/>
                  </a:cxn>
                  <a:cxn ang="0">
                    <a:pos x="21" y="9"/>
                  </a:cxn>
                  <a:cxn ang="0">
                    <a:pos x="21" y="4"/>
                  </a:cxn>
                  <a:cxn ang="0">
                    <a:pos x="18" y="0"/>
                  </a:cxn>
                </a:cxnLst>
                <a:rect l="0" t="0" r="r" b="b"/>
                <a:pathLst>
                  <a:path w="41" h="34">
                    <a:moveTo>
                      <a:pt x="18" y="0"/>
                    </a:moveTo>
                    <a:lnTo>
                      <a:pt x="13" y="2"/>
                    </a:lnTo>
                    <a:lnTo>
                      <a:pt x="13" y="7"/>
                    </a:lnTo>
                    <a:lnTo>
                      <a:pt x="3" y="9"/>
                    </a:lnTo>
                    <a:lnTo>
                      <a:pt x="2" y="12"/>
                    </a:lnTo>
                    <a:lnTo>
                      <a:pt x="0" y="19"/>
                    </a:lnTo>
                    <a:lnTo>
                      <a:pt x="3" y="24"/>
                    </a:lnTo>
                    <a:lnTo>
                      <a:pt x="9" y="25"/>
                    </a:lnTo>
                    <a:lnTo>
                      <a:pt x="14" y="29"/>
                    </a:lnTo>
                    <a:lnTo>
                      <a:pt x="19" y="34"/>
                    </a:lnTo>
                    <a:lnTo>
                      <a:pt x="21" y="34"/>
                    </a:lnTo>
                    <a:lnTo>
                      <a:pt x="24" y="32"/>
                    </a:lnTo>
                    <a:lnTo>
                      <a:pt x="30" y="30"/>
                    </a:lnTo>
                    <a:lnTo>
                      <a:pt x="34" y="30"/>
                    </a:lnTo>
                    <a:lnTo>
                      <a:pt x="34" y="20"/>
                    </a:lnTo>
                    <a:lnTo>
                      <a:pt x="41" y="14"/>
                    </a:lnTo>
                    <a:lnTo>
                      <a:pt x="39" y="10"/>
                    </a:lnTo>
                    <a:lnTo>
                      <a:pt x="28" y="12"/>
                    </a:lnTo>
                    <a:lnTo>
                      <a:pt x="28" y="14"/>
                    </a:lnTo>
                    <a:lnTo>
                      <a:pt x="23" y="13"/>
                    </a:lnTo>
                    <a:lnTo>
                      <a:pt x="21" y="9"/>
                    </a:lnTo>
                    <a:lnTo>
                      <a:pt x="21" y="4"/>
                    </a:lnTo>
                    <a:lnTo>
                      <a:pt x="18"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6" name="Freeform 2002">
                <a:extLst>
                  <a:ext uri="{FF2B5EF4-FFF2-40B4-BE49-F238E27FC236}">
                    <a16:creationId xmlns:a16="http://schemas.microsoft.com/office/drawing/2014/main" id="{2213DFF4-9C6F-FB35-55E2-0360BB664CB2}"/>
                  </a:ext>
                </a:extLst>
              </p:cNvPr>
              <p:cNvSpPr>
                <a:spLocks/>
              </p:cNvSpPr>
              <p:nvPr/>
            </p:nvSpPr>
            <p:spPr bwMode="auto">
              <a:xfrm>
                <a:off x="5457825" y="303213"/>
                <a:ext cx="65088" cy="53975"/>
              </a:xfrm>
              <a:custGeom>
                <a:avLst/>
                <a:gdLst/>
                <a:ahLst/>
                <a:cxnLst>
                  <a:cxn ang="0">
                    <a:pos x="18" y="0"/>
                  </a:cxn>
                  <a:cxn ang="0">
                    <a:pos x="13" y="2"/>
                  </a:cxn>
                  <a:cxn ang="0">
                    <a:pos x="13" y="7"/>
                  </a:cxn>
                  <a:cxn ang="0">
                    <a:pos x="3" y="9"/>
                  </a:cxn>
                  <a:cxn ang="0">
                    <a:pos x="2" y="12"/>
                  </a:cxn>
                  <a:cxn ang="0">
                    <a:pos x="0" y="19"/>
                  </a:cxn>
                  <a:cxn ang="0">
                    <a:pos x="3" y="24"/>
                  </a:cxn>
                  <a:cxn ang="0">
                    <a:pos x="9" y="25"/>
                  </a:cxn>
                  <a:cxn ang="0">
                    <a:pos x="14" y="29"/>
                  </a:cxn>
                  <a:cxn ang="0">
                    <a:pos x="19" y="34"/>
                  </a:cxn>
                  <a:cxn ang="0">
                    <a:pos x="21" y="34"/>
                  </a:cxn>
                  <a:cxn ang="0">
                    <a:pos x="24" y="32"/>
                  </a:cxn>
                  <a:cxn ang="0">
                    <a:pos x="30" y="30"/>
                  </a:cxn>
                  <a:cxn ang="0">
                    <a:pos x="34" y="30"/>
                  </a:cxn>
                  <a:cxn ang="0">
                    <a:pos x="34" y="20"/>
                  </a:cxn>
                  <a:cxn ang="0">
                    <a:pos x="41" y="14"/>
                  </a:cxn>
                  <a:cxn ang="0">
                    <a:pos x="39" y="10"/>
                  </a:cxn>
                  <a:cxn ang="0">
                    <a:pos x="28" y="12"/>
                  </a:cxn>
                  <a:cxn ang="0">
                    <a:pos x="28" y="14"/>
                  </a:cxn>
                  <a:cxn ang="0">
                    <a:pos x="23" y="13"/>
                  </a:cxn>
                  <a:cxn ang="0">
                    <a:pos x="21" y="9"/>
                  </a:cxn>
                  <a:cxn ang="0">
                    <a:pos x="21" y="4"/>
                  </a:cxn>
                  <a:cxn ang="0">
                    <a:pos x="18" y="0"/>
                  </a:cxn>
                </a:cxnLst>
                <a:rect l="0" t="0" r="r" b="b"/>
                <a:pathLst>
                  <a:path w="41" h="34">
                    <a:moveTo>
                      <a:pt x="18" y="0"/>
                    </a:moveTo>
                    <a:lnTo>
                      <a:pt x="13" y="2"/>
                    </a:lnTo>
                    <a:lnTo>
                      <a:pt x="13" y="7"/>
                    </a:lnTo>
                    <a:lnTo>
                      <a:pt x="3" y="9"/>
                    </a:lnTo>
                    <a:lnTo>
                      <a:pt x="2" y="12"/>
                    </a:lnTo>
                    <a:lnTo>
                      <a:pt x="0" y="19"/>
                    </a:lnTo>
                    <a:lnTo>
                      <a:pt x="3" y="24"/>
                    </a:lnTo>
                    <a:lnTo>
                      <a:pt x="9" y="25"/>
                    </a:lnTo>
                    <a:lnTo>
                      <a:pt x="14" y="29"/>
                    </a:lnTo>
                    <a:lnTo>
                      <a:pt x="19" y="34"/>
                    </a:lnTo>
                    <a:lnTo>
                      <a:pt x="21" y="34"/>
                    </a:lnTo>
                    <a:lnTo>
                      <a:pt x="24" y="32"/>
                    </a:lnTo>
                    <a:lnTo>
                      <a:pt x="30" y="30"/>
                    </a:lnTo>
                    <a:lnTo>
                      <a:pt x="34" y="30"/>
                    </a:lnTo>
                    <a:lnTo>
                      <a:pt x="34" y="20"/>
                    </a:lnTo>
                    <a:lnTo>
                      <a:pt x="41" y="14"/>
                    </a:lnTo>
                    <a:lnTo>
                      <a:pt x="39" y="10"/>
                    </a:lnTo>
                    <a:lnTo>
                      <a:pt x="28" y="12"/>
                    </a:lnTo>
                    <a:lnTo>
                      <a:pt x="28" y="14"/>
                    </a:lnTo>
                    <a:lnTo>
                      <a:pt x="23" y="13"/>
                    </a:lnTo>
                    <a:lnTo>
                      <a:pt x="21" y="9"/>
                    </a:lnTo>
                    <a:lnTo>
                      <a:pt x="21" y="4"/>
                    </a:lnTo>
                    <a:lnTo>
                      <a:pt x="18"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7" name="Freeform 2003">
                <a:extLst>
                  <a:ext uri="{FF2B5EF4-FFF2-40B4-BE49-F238E27FC236}">
                    <a16:creationId xmlns:a16="http://schemas.microsoft.com/office/drawing/2014/main" id="{A1BADB0C-D9D1-37BD-AFA3-DB7C039E8B68}"/>
                  </a:ext>
                </a:extLst>
              </p:cNvPr>
              <p:cNvSpPr>
                <a:spLocks/>
              </p:cNvSpPr>
              <p:nvPr/>
            </p:nvSpPr>
            <p:spPr bwMode="auto">
              <a:xfrm>
                <a:off x="5457825" y="303213"/>
                <a:ext cx="65088" cy="53975"/>
              </a:xfrm>
              <a:custGeom>
                <a:avLst/>
                <a:gdLst/>
                <a:ahLst/>
                <a:cxnLst>
                  <a:cxn ang="0">
                    <a:pos x="18" y="0"/>
                  </a:cxn>
                  <a:cxn ang="0">
                    <a:pos x="13" y="2"/>
                  </a:cxn>
                  <a:cxn ang="0">
                    <a:pos x="13" y="7"/>
                  </a:cxn>
                  <a:cxn ang="0">
                    <a:pos x="3" y="9"/>
                  </a:cxn>
                  <a:cxn ang="0">
                    <a:pos x="2" y="12"/>
                  </a:cxn>
                  <a:cxn ang="0">
                    <a:pos x="0" y="19"/>
                  </a:cxn>
                  <a:cxn ang="0">
                    <a:pos x="3" y="24"/>
                  </a:cxn>
                  <a:cxn ang="0">
                    <a:pos x="9" y="25"/>
                  </a:cxn>
                  <a:cxn ang="0">
                    <a:pos x="14" y="29"/>
                  </a:cxn>
                  <a:cxn ang="0">
                    <a:pos x="19" y="34"/>
                  </a:cxn>
                  <a:cxn ang="0">
                    <a:pos x="21" y="34"/>
                  </a:cxn>
                  <a:cxn ang="0">
                    <a:pos x="24" y="32"/>
                  </a:cxn>
                  <a:cxn ang="0">
                    <a:pos x="30" y="30"/>
                  </a:cxn>
                  <a:cxn ang="0">
                    <a:pos x="34" y="30"/>
                  </a:cxn>
                  <a:cxn ang="0">
                    <a:pos x="34" y="20"/>
                  </a:cxn>
                  <a:cxn ang="0">
                    <a:pos x="41" y="14"/>
                  </a:cxn>
                  <a:cxn ang="0">
                    <a:pos x="39" y="10"/>
                  </a:cxn>
                  <a:cxn ang="0">
                    <a:pos x="28" y="12"/>
                  </a:cxn>
                  <a:cxn ang="0">
                    <a:pos x="28" y="14"/>
                  </a:cxn>
                  <a:cxn ang="0">
                    <a:pos x="23" y="13"/>
                  </a:cxn>
                  <a:cxn ang="0">
                    <a:pos x="21" y="9"/>
                  </a:cxn>
                  <a:cxn ang="0">
                    <a:pos x="21" y="4"/>
                  </a:cxn>
                  <a:cxn ang="0">
                    <a:pos x="18" y="0"/>
                  </a:cxn>
                </a:cxnLst>
                <a:rect l="0" t="0" r="r" b="b"/>
                <a:pathLst>
                  <a:path w="41" h="34">
                    <a:moveTo>
                      <a:pt x="18" y="0"/>
                    </a:moveTo>
                    <a:lnTo>
                      <a:pt x="13" y="2"/>
                    </a:lnTo>
                    <a:lnTo>
                      <a:pt x="13" y="7"/>
                    </a:lnTo>
                    <a:lnTo>
                      <a:pt x="3" y="9"/>
                    </a:lnTo>
                    <a:lnTo>
                      <a:pt x="2" y="12"/>
                    </a:lnTo>
                    <a:lnTo>
                      <a:pt x="0" y="19"/>
                    </a:lnTo>
                    <a:lnTo>
                      <a:pt x="3" y="24"/>
                    </a:lnTo>
                    <a:lnTo>
                      <a:pt x="9" y="25"/>
                    </a:lnTo>
                    <a:lnTo>
                      <a:pt x="14" y="29"/>
                    </a:lnTo>
                    <a:lnTo>
                      <a:pt x="19" y="34"/>
                    </a:lnTo>
                    <a:lnTo>
                      <a:pt x="21" y="34"/>
                    </a:lnTo>
                    <a:lnTo>
                      <a:pt x="24" y="32"/>
                    </a:lnTo>
                    <a:lnTo>
                      <a:pt x="30" y="30"/>
                    </a:lnTo>
                    <a:lnTo>
                      <a:pt x="34" y="30"/>
                    </a:lnTo>
                    <a:lnTo>
                      <a:pt x="34" y="20"/>
                    </a:lnTo>
                    <a:lnTo>
                      <a:pt x="41" y="14"/>
                    </a:lnTo>
                    <a:lnTo>
                      <a:pt x="39" y="10"/>
                    </a:lnTo>
                    <a:lnTo>
                      <a:pt x="28" y="12"/>
                    </a:lnTo>
                    <a:lnTo>
                      <a:pt x="28" y="14"/>
                    </a:lnTo>
                    <a:lnTo>
                      <a:pt x="23" y="13"/>
                    </a:lnTo>
                    <a:lnTo>
                      <a:pt x="21" y="9"/>
                    </a:lnTo>
                    <a:lnTo>
                      <a:pt x="21" y="4"/>
                    </a:lnTo>
                    <a:lnTo>
                      <a:pt x="18"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8" name="Freeform 2004">
                <a:extLst>
                  <a:ext uri="{FF2B5EF4-FFF2-40B4-BE49-F238E27FC236}">
                    <a16:creationId xmlns:a16="http://schemas.microsoft.com/office/drawing/2014/main" id="{C688C723-14C7-33FC-CEA9-E8D3488CEFBA}"/>
                  </a:ext>
                </a:extLst>
              </p:cNvPr>
              <p:cNvSpPr>
                <a:spLocks/>
              </p:cNvSpPr>
              <p:nvPr/>
            </p:nvSpPr>
            <p:spPr bwMode="auto">
              <a:xfrm>
                <a:off x="5511800" y="261938"/>
                <a:ext cx="42863" cy="53975"/>
              </a:xfrm>
              <a:custGeom>
                <a:avLst/>
                <a:gdLst/>
                <a:ahLst/>
                <a:cxnLst>
                  <a:cxn ang="0">
                    <a:pos x="1" y="0"/>
                  </a:cxn>
                  <a:cxn ang="0">
                    <a:pos x="0" y="3"/>
                  </a:cxn>
                  <a:cxn ang="0">
                    <a:pos x="1" y="12"/>
                  </a:cxn>
                  <a:cxn ang="0">
                    <a:pos x="5" y="14"/>
                  </a:cxn>
                  <a:cxn ang="0">
                    <a:pos x="11" y="18"/>
                  </a:cxn>
                  <a:cxn ang="0">
                    <a:pos x="11" y="28"/>
                  </a:cxn>
                  <a:cxn ang="0">
                    <a:pos x="17" y="34"/>
                  </a:cxn>
                  <a:cxn ang="0">
                    <a:pos x="21" y="34"/>
                  </a:cxn>
                  <a:cxn ang="0">
                    <a:pos x="25" y="25"/>
                  </a:cxn>
                  <a:cxn ang="0">
                    <a:pos x="27" y="17"/>
                  </a:cxn>
                  <a:cxn ang="0">
                    <a:pos x="23" y="15"/>
                  </a:cxn>
                  <a:cxn ang="0">
                    <a:pos x="20" y="18"/>
                  </a:cxn>
                  <a:cxn ang="0">
                    <a:pos x="19" y="12"/>
                  </a:cxn>
                  <a:cxn ang="0">
                    <a:pos x="12" y="9"/>
                  </a:cxn>
                  <a:cxn ang="0">
                    <a:pos x="11" y="12"/>
                  </a:cxn>
                  <a:cxn ang="0">
                    <a:pos x="9" y="12"/>
                  </a:cxn>
                  <a:cxn ang="0">
                    <a:pos x="6" y="3"/>
                  </a:cxn>
                  <a:cxn ang="0">
                    <a:pos x="1" y="0"/>
                  </a:cxn>
                </a:cxnLst>
                <a:rect l="0" t="0" r="r" b="b"/>
                <a:pathLst>
                  <a:path w="27" h="34">
                    <a:moveTo>
                      <a:pt x="1" y="0"/>
                    </a:moveTo>
                    <a:lnTo>
                      <a:pt x="0" y="3"/>
                    </a:lnTo>
                    <a:lnTo>
                      <a:pt x="1" y="12"/>
                    </a:lnTo>
                    <a:lnTo>
                      <a:pt x="5" y="14"/>
                    </a:lnTo>
                    <a:lnTo>
                      <a:pt x="11" y="18"/>
                    </a:lnTo>
                    <a:lnTo>
                      <a:pt x="11" y="28"/>
                    </a:lnTo>
                    <a:lnTo>
                      <a:pt x="17" y="34"/>
                    </a:lnTo>
                    <a:lnTo>
                      <a:pt x="21" y="34"/>
                    </a:lnTo>
                    <a:lnTo>
                      <a:pt x="25" y="25"/>
                    </a:lnTo>
                    <a:lnTo>
                      <a:pt x="27" y="17"/>
                    </a:lnTo>
                    <a:lnTo>
                      <a:pt x="23" y="15"/>
                    </a:lnTo>
                    <a:lnTo>
                      <a:pt x="20" y="18"/>
                    </a:lnTo>
                    <a:lnTo>
                      <a:pt x="19" y="12"/>
                    </a:lnTo>
                    <a:lnTo>
                      <a:pt x="12" y="9"/>
                    </a:lnTo>
                    <a:lnTo>
                      <a:pt x="11" y="12"/>
                    </a:lnTo>
                    <a:lnTo>
                      <a:pt x="9" y="12"/>
                    </a:lnTo>
                    <a:lnTo>
                      <a:pt x="6" y="3"/>
                    </a:lnTo>
                    <a:lnTo>
                      <a:pt x="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09" name="Freeform 2005">
                <a:extLst>
                  <a:ext uri="{FF2B5EF4-FFF2-40B4-BE49-F238E27FC236}">
                    <a16:creationId xmlns:a16="http://schemas.microsoft.com/office/drawing/2014/main" id="{DF84AAE8-4272-5004-AB6D-E85F7880083E}"/>
                  </a:ext>
                </a:extLst>
              </p:cNvPr>
              <p:cNvSpPr>
                <a:spLocks/>
              </p:cNvSpPr>
              <p:nvPr/>
            </p:nvSpPr>
            <p:spPr bwMode="auto">
              <a:xfrm>
                <a:off x="5511800" y="261938"/>
                <a:ext cx="42863" cy="53975"/>
              </a:xfrm>
              <a:custGeom>
                <a:avLst/>
                <a:gdLst/>
                <a:ahLst/>
                <a:cxnLst>
                  <a:cxn ang="0">
                    <a:pos x="1" y="0"/>
                  </a:cxn>
                  <a:cxn ang="0">
                    <a:pos x="0" y="3"/>
                  </a:cxn>
                  <a:cxn ang="0">
                    <a:pos x="1" y="12"/>
                  </a:cxn>
                  <a:cxn ang="0">
                    <a:pos x="5" y="14"/>
                  </a:cxn>
                  <a:cxn ang="0">
                    <a:pos x="11" y="18"/>
                  </a:cxn>
                  <a:cxn ang="0">
                    <a:pos x="11" y="28"/>
                  </a:cxn>
                  <a:cxn ang="0">
                    <a:pos x="17" y="34"/>
                  </a:cxn>
                  <a:cxn ang="0">
                    <a:pos x="21" y="34"/>
                  </a:cxn>
                  <a:cxn ang="0">
                    <a:pos x="25" y="25"/>
                  </a:cxn>
                  <a:cxn ang="0">
                    <a:pos x="27" y="17"/>
                  </a:cxn>
                  <a:cxn ang="0">
                    <a:pos x="23" y="15"/>
                  </a:cxn>
                  <a:cxn ang="0">
                    <a:pos x="20" y="18"/>
                  </a:cxn>
                  <a:cxn ang="0">
                    <a:pos x="19" y="12"/>
                  </a:cxn>
                  <a:cxn ang="0">
                    <a:pos x="12" y="9"/>
                  </a:cxn>
                  <a:cxn ang="0">
                    <a:pos x="11" y="12"/>
                  </a:cxn>
                  <a:cxn ang="0">
                    <a:pos x="9" y="12"/>
                  </a:cxn>
                  <a:cxn ang="0">
                    <a:pos x="6" y="3"/>
                  </a:cxn>
                  <a:cxn ang="0">
                    <a:pos x="1" y="0"/>
                  </a:cxn>
                </a:cxnLst>
                <a:rect l="0" t="0" r="r" b="b"/>
                <a:pathLst>
                  <a:path w="27" h="34">
                    <a:moveTo>
                      <a:pt x="1" y="0"/>
                    </a:moveTo>
                    <a:lnTo>
                      <a:pt x="0" y="3"/>
                    </a:lnTo>
                    <a:lnTo>
                      <a:pt x="1" y="12"/>
                    </a:lnTo>
                    <a:lnTo>
                      <a:pt x="5" y="14"/>
                    </a:lnTo>
                    <a:lnTo>
                      <a:pt x="11" y="18"/>
                    </a:lnTo>
                    <a:lnTo>
                      <a:pt x="11" y="28"/>
                    </a:lnTo>
                    <a:lnTo>
                      <a:pt x="17" y="34"/>
                    </a:lnTo>
                    <a:lnTo>
                      <a:pt x="21" y="34"/>
                    </a:lnTo>
                    <a:lnTo>
                      <a:pt x="25" y="25"/>
                    </a:lnTo>
                    <a:lnTo>
                      <a:pt x="27" y="17"/>
                    </a:lnTo>
                    <a:lnTo>
                      <a:pt x="23" y="15"/>
                    </a:lnTo>
                    <a:lnTo>
                      <a:pt x="20" y="18"/>
                    </a:lnTo>
                    <a:lnTo>
                      <a:pt x="19" y="12"/>
                    </a:lnTo>
                    <a:lnTo>
                      <a:pt x="12" y="9"/>
                    </a:lnTo>
                    <a:lnTo>
                      <a:pt x="11" y="12"/>
                    </a:lnTo>
                    <a:lnTo>
                      <a:pt x="9" y="12"/>
                    </a:lnTo>
                    <a:lnTo>
                      <a:pt x="6" y="3"/>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0" name="Freeform 2006">
                <a:extLst>
                  <a:ext uri="{FF2B5EF4-FFF2-40B4-BE49-F238E27FC236}">
                    <a16:creationId xmlns:a16="http://schemas.microsoft.com/office/drawing/2014/main" id="{CB92889A-E3ED-ECBA-CB5E-6AD4C5F09555}"/>
                  </a:ext>
                </a:extLst>
              </p:cNvPr>
              <p:cNvSpPr>
                <a:spLocks/>
              </p:cNvSpPr>
              <p:nvPr/>
            </p:nvSpPr>
            <p:spPr bwMode="auto">
              <a:xfrm>
                <a:off x="5511800" y="261938"/>
                <a:ext cx="42863" cy="53975"/>
              </a:xfrm>
              <a:custGeom>
                <a:avLst/>
                <a:gdLst/>
                <a:ahLst/>
                <a:cxnLst>
                  <a:cxn ang="0">
                    <a:pos x="1" y="0"/>
                  </a:cxn>
                  <a:cxn ang="0">
                    <a:pos x="0" y="3"/>
                  </a:cxn>
                  <a:cxn ang="0">
                    <a:pos x="1" y="12"/>
                  </a:cxn>
                  <a:cxn ang="0">
                    <a:pos x="5" y="14"/>
                  </a:cxn>
                  <a:cxn ang="0">
                    <a:pos x="11" y="18"/>
                  </a:cxn>
                  <a:cxn ang="0">
                    <a:pos x="11" y="28"/>
                  </a:cxn>
                  <a:cxn ang="0">
                    <a:pos x="17" y="34"/>
                  </a:cxn>
                  <a:cxn ang="0">
                    <a:pos x="21" y="34"/>
                  </a:cxn>
                  <a:cxn ang="0">
                    <a:pos x="25" y="25"/>
                  </a:cxn>
                  <a:cxn ang="0">
                    <a:pos x="27" y="17"/>
                  </a:cxn>
                  <a:cxn ang="0">
                    <a:pos x="23" y="15"/>
                  </a:cxn>
                  <a:cxn ang="0">
                    <a:pos x="20" y="18"/>
                  </a:cxn>
                  <a:cxn ang="0">
                    <a:pos x="19" y="12"/>
                  </a:cxn>
                  <a:cxn ang="0">
                    <a:pos x="12" y="9"/>
                  </a:cxn>
                  <a:cxn ang="0">
                    <a:pos x="11" y="12"/>
                  </a:cxn>
                  <a:cxn ang="0">
                    <a:pos x="9" y="12"/>
                  </a:cxn>
                  <a:cxn ang="0">
                    <a:pos x="6" y="3"/>
                  </a:cxn>
                  <a:cxn ang="0">
                    <a:pos x="1" y="0"/>
                  </a:cxn>
                </a:cxnLst>
                <a:rect l="0" t="0" r="r" b="b"/>
                <a:pathLst>
                  <a:path w="27" h="34">
                    <a:moveTo>
                      <a:pt x="1" y="0"/>
                    </a:moveTo>
                    <a:lnTo>
                      <a:pt x="0" y="3"/>
                    </a:lnTo>
                    <a:lnTo>
                      <a:pt x="1" y="12"/>
                    </a:lnTo>
                    <a:lnTo>
                      <a:pt x="5" y="14"/>
                    </a:lnTo>
                    <a:lnTo>
                      <a:pt x="11" y="18"/>
                    </a:lnTo>
                    <a:lnTo>
                      <a:pt x="11" y="28"/>
                    </a:lnTo>
                    <a:lnTo>
                      <a:pt x="17" y="34"/>
                    </a:lnTo>
                    <a:lnTo>
                      <a:pt x="21" y="34"/>
                    </a:lnTo>
                    <a:lnTo>
                      <a:pt x="25" y="25"/>
                    </a:lnTo>
                    <a:lnTo>
                      <a:pt x="27" y="17"/>
                    </a:lnTo>
                    <a:lnTo>
                      <a:pt x="23" y="15"/>
                    </a:lnTo>
                    <a:lnTo>
                      <a:pt x="20" y="18"/>
                    </a:lnTo>
                    <a:lnTo>
                      <a:pt x="19" y="12"/>
                    </a:lnTo>
                    <a:lnTo>
                      <a:pt x="12" y="9"/>
                    </a:lnTo>
                    <a:lnTo>
                      <a:pt x="11" y="12"/>
                    </a:lnTo>
                    <a:lnTo>
                      <a:pt x="9" y="12"/>
                    </a:lnTo>
                    <a:lnTo>
                      <a:pt x="6" y="3"/>
                    </a:lnTo>
                    <a:lnTo>
                      <a:pt x="1"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1" name="Freeform 2007">
                <a:extLst>
                  <a:ext uri="{FF2B5EF4-FFF2-40B4-BE49-F238E27FC236}">
                    <a16:creationId xmlns:a16="http://schemas.microsoft.com/office/drawing/2014/main" id="{89159212-F326-8A7B-191E-C55B979DAD03}"/>
                  </a:ext>
                </a:extLst>
              </p:cNvPr>
              <p:cNvSpPr>
                <a:spLocks/>
              </p:cNvSpPr>
              <p:nvPr/>
            </p:nvSpPr>
            <p:spPr bwMode="auto">
              <a:xfrm>
                <a:off x="5511800" y="261938"/>
                <a:ext cx="42863" cy="53975"/>
              </a:xfrm>
              <a:custGeom>
                <a:avLst/>
                <a:gdLst/>
                <a:ahLst/>
                <a:cxnLst>
                  <a:cxn ang="0">
                    <a:pos x="1" y="0"/>
                  </a:cxn>
                  <a:cxn ang="0">
                    <a:pos x="0" y="3"/>
                  </a:cxn>
                  <a:cxn ang="0">
                    <a:pos x="1" y="12"/>
                  </a:cxn>
                  <a:cxn ang="0">
                    <a:pos x="5" y="14"/>
                  </a:cxn>
                  <a:cxn ang="0">
                    <a:pos x="11" y="18"/>
                  </a:cxn>
                  <a:cxn ang="0">
                    <a:pos x="11" y="28"/>
                  </a:cxn>
                  <a:cxn ang="0">
                    <a:pos x="17" y="34"/>
                  </a:cxn>
                  <a:cxn ang="0">
                    <a:pos x="21" y="34"/>
                  </a:cxn>
                  <a:cxn ang="0">
                    <a:pos x="25" y="25"/>
                  </a:cxn>
                  <a:cxn ang="0">
                    <a:pos x="27" y="17"/>
                  </a:cxn>
                  <a:cxn ang="0">
                    <a:pos x="23" y="15"/>
                  </a:cxn>
                  <a:cxn ang="0">
                    <a:pos x="20" y="18"/>
                  </a:cxn>
                  <a:cxn ang="0">
                    <a:pos x="19" y="12"/>
                  </a:cxn>
                  <a:cxn ang="0">
                    <a:pos x="12" y="9"/>
                  </a:cxn>
                  <a:cxn ang="0">
                    <a:pos x="11" y="12"/>
                  </a:cxn>
                  <a:cxn ang="0">
                    <a:pos x="9" y="12"/>
                  </a:cxn>
                  <a:cxn ang="0">
                    <a:pos x="6" y="3"/>
                  </a:cxn>
                  <a:cxn ang="0">
                    <a:pos x="1" y="0"/>
                  </a:cxn>
                </a:cxnLst>
                <a:rect l="0" t="0" r="r" b="b"/>
                <a:pathLst>
                  <a:path w="27" h="34">
                    <a:moveTo>
                      <a:pt x="1" y="0"/>
                    </a:moveTo>
                    <a:lnTo>
                      <a:pt x="0" y="3"/>
                    </a:lnTo>
                    <a:lnTo>
                      <a:pt x="1" y="12"/>
                    </a:lnTo>
                    <a:lnTo>
                      <a:pt x="5" y="14"/>
                    </a:lnTo>
                    <a:lnTo>
                      <a:pt x="11" y="18"/>
                    </a:lnTo>
                    <a:lnTo>
                      <a:pt x="11" y="28"/>
                    </a:lnTo>
                    <a:lnTo>
                      <a:pt x="17" y="34"/>
                    </a:lnTo>
                    <a:lnTo>
                      <a:pt x="21" y="34"/>
                    </a:lnTo>
                    <a:lnTo>
                      <a:pt x="25" y="25"/>
                    </a:lnTo>
                    <a:lnTo>
                      <a:pt x="27" y="17"/>
                    </a:lnTo>
                    <a:lnTo>
                      <a:pt x="23" y="15"/>
                    </a:lnTo>
                    <a:lnTo>
                      <a:pt x="20" y="18"/>
                    </a:lnTo>
                    <a:lnTo>
                      <a:pt x="19" y="12"/>
                    </a:lnTo>
                    <a:lnTo>
                      <a:pt x="12" y="9"/>
                    </a:lnTo>
                    <a:lnTo>
                      <a:pt x="11" y="12"/>
                    </a:lnTo>
                    <a:lnTo>
                      <a:pt x="9" y="12"/>
                    </a:lnTo>
                    <a:lnTo>
                      <a:pt x="6" y="3"/>
                    </a:lnTo>
                    <a:lnTo>
                      <a:pt x="1"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2" name="Freeform 2008">
                <a:extLst>
                  <a:ext uri="{FF2B5EF4-FFF2-40B4-BE49-F238E27FC236}">
                    <a16:creationId xmlns:a16="http://schemas.microsoft.com/office/drawing/2014/main" id="{4DF5A14B-4BA6-37A7-68DA-D242CE75E59A}"/>
                  </a:ext>
                </a:extLst>
              </p:cNvPr>
              <p:cNvSpPr>
                <a:spLocks/>
              </p:cNvSpPr>
              <p:nvPr/>
            </p:nvSpPr>
            <p:spPr bwMode="auto">
              <a:xfrm>
                <a:off x="5570538" y="250825"/>
                <a:ext cx="31750" cy="52388"/>
              </a:xfrm>
              <a:custGeom>
                <a:avLst/>
                <a:gdLst/>
                <a:ahLst/>
                <a:cxnLst>
                  <a:cxn ang="0">
                    <a:pos x="3" y="5"/>
                  </a:cxn>
                  <a:cxn ang="0">
                    <a:pos x="1" y="10"/>
                  </a:cxn>
                  <a:cxn ang="0">
                    <a:pos x="0" y="14"/>
                  </a:cxn>
                  <a:cxn ang="0">
                    <a:pos x="0" y="20"/>
                  </a:cxn>
                  <a:cxn ang="0">
                    <a:pos x="1" y="32"/>
                  </a:cxn>
                  <a:cxn ang="0">
                    <a:pos x="8" y="33"/>
                  </a:cxn>
                  <a:cxn ang="0">
                    <a:pos x="13" y="33"/>
                  </a:cxn>
                  <a:cxn ang="0">
                    <a:pos x="20" y="30"/>
                  </a:cxn>
                  <a:cxn ang="0">
                    <a:pos x="20" y="15"/>
                  </a:cxn>
                  <a:cxn ang="0">
                    <a:pos x="15" y="9"/>
                  </a:cxn>
                  <a:cxn ang="0">
                    <a:pos x="11" y="1"/>
                  </a:cxn>
                  <a:cxn ang="0">
                    <a:pos x="8" y="0"/>
                  </a:cxn>
                  <a:cxn ang="0">
                    <a:pos x="3" y="5"/>
                  </a:cxn>
                </a:cxnLst>
                <a:rect l="0" t="0" r="r" b="b"/>
                <a:pathLst>
                  <a:path w="20" h="33">
                    <a:moveTo>
                      <a:pt x="3" y="5"/>
                    </a:moveTo>
                    <a:lnTo>
                      <a:pt x="1" y="10"/>
                    </a:lnTo>
                    <a:lnTo>
                      <a:pt x="0" y="14"/>
                    </a:lnTo>
                    <a:lnTo>
                      <a:pt x="0" y="20"/>
                    </a:lnTo>
                    <a:lnTo>
                      <a:pt x="1" y="32"/>
                    </a:lnTo>
                    <a:lnTo>
                      <a:pt x="8" y="33"/>
                    </a:lnTo>
                    <a:lnTo>
                      <a:pt x="13" y="33"/>
                    </a:lnTo>
                    <a:lnTo>
                      <a:pt x="20" y="30"/>
                    </a:lnTo>
                    <a:lnTo>
                      <a:pt x="20" y="15"/>
                    </a:lnTo>
                    <a:lnTo>
                      <a:pt x="15" y="9"/>
                    </a:lnTo>
                    <a:lnTo>
                      <a:pt x="11" y="1"/>
                    </a:lnTo>
                    <a:lnTo>
                      <a:pt x="8" y="0"/>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3" name="Freeform 2009">
                <a:extLst>
                  <a:ext uri="{FF2B5EF4-FFF2-40B4-BE49-F238E27FC236}">
                    <a16:creationId xmlns:a16="http://schemas.microsoft.com/office/drawing/2014/main" id="{E2D2F60D-9C41-9423-D66A-5D1473A671F0}"/>
                  </a:ext>
                </a:extLst>
              </p:cNvPr>
              <p:cNvSpPr>
                <a:spLocks/>
              </p:cNvSpPr>
              <p:nvPr/>
            </p:nvSpPr>
            <p:spPr bwMode="auto">
              <a:xfrm>
                <a:off x="5570538" y="250825"/>
                <a:ext cx="31750" cy="52388"/>
              </a:xfrm>
              <a:custGeom>
                <a:avLst/>
                <a:gdLst/>
                <a:ahLst/>
                <a:cxnLst>
                  <a:cxn ang="0">
                    <a:pos x="3" y="5"/>
                  </a:cxn>
                  <a:cxn ang="0">
                    <a:pos x="1" y="10"/>
                  </a:cxn>
                  <a:cxn ang="0">
                    <a:pos x="0" y="14"/>
                  </a:cxn>
                  <a:cxn ang="0">
                    <a:pos x="0" y="20"/>
                  </a:cxn>
                  <a:cxn ang="0">
                    <a:pos x="1" y="32"/>
                  </a:cxn>
                  <a:cxn ang="0">
                    <a:pos x="8" y="33"/>
                  </a:cxn>
                  <a:cxn ang="0">
                    <a:pos x="13" y="33"/>
                  </a:cxn>
                  <a:cxn ang="0">
                    <a:pos x="20" y="30"/>
                  </a:cxn>
                  <a:cxn ang="0">
                    <a:pos x="20" y="15"/>
                  </a:cxn>
                  <a:cxn ang="0">
                    <a:pos x="15" y="9"/>
                  </a:cxn>
                  <a:cxn ang="0">
                    <a:pos x="11" y="1"/>
                  </a:cxn>
                  <a:cxn ang="0">
                    <a:pos x="8" y="0"/>
                  </a:cxn>
                  <a:cxn ang="0">
                    <a:pos x="3" y="5"/>
                  </a:cxn>
                </a:cxnLst>
                <a:rect l="0" t="0" r="r" b="b"/>
                <a:pathLst>
                  <a:path w="20" h="33">
                    <a:moveTo>
                      <a:pt x="3" y="5"/>
                    </a:moveTo>
                    <a:lnTo>
                      <a:pt x="1" y="10"/>
                    </a:lnTo>
                    <a:lnTo>
                      <a:pt x="0" y="14"/>
                    </a:lnTo>
                    <a:lnTo>
                      <a:pt x="0" y="20"/>
                    </a:lnTo>
                    <a:lnTo>
                      <a:pt x="1" y="32"/>
                    </a:lnTo>
                    <a:lnTo>
                      <a:pt x="8" y="33"/>
                    </a:lnTo>
                    <a:lnTo>
                      <a:pt x="13" y="33"/>
                    </a:lnTo>
                    <a:lnTo>
                      <a:pt x="20" y="30"/>
                    </a:lnTo>
                    <a:lnTo>
                      <a:pt x="20" y="15"/>
                    </a:lnTo>
                    <a:lnTo>
                      <a:pt x="15" y="9"/>
                    </a:lnTo>
                    <a:lnTo>
                      <a:pt x="11" y="1"/>
                    </a:lnTo>
                    <a:lnTo>
                      <a:pt x="8" y="0"/>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4" name="Freeform 2010">
                <a:extLst>
                  <a:ext uri="{FF2B5EF4-FFF2-40B4-BE49-F238E27FC236}">
                    <a16:creationId xmlns:a16="http://schemas.microsoft.com/office/drawing/2014/main" id="{55625476-5F3B-6830-2A0E-BED61001231B}"/>
                  </a:ext>
                </a:extLst>
              </p:cNvPr>
              <p:cNvSpPr>
                <a:spLocks/>
              </p:cNvSpPr>
              <p:nvPr/>
            </p:nvSpPr>
            <p:spPr bwMode="auto">
              <a:xfrm>
                <a:off x="5570538" y="250825"/>
                <a:ext cx="31750" cy="52388"/>
              </a:xfrm>
              <a:custGeom>
                <a:avLst/>
                <a:gdLst/>
                <a:ahLst/>
                <a:cxnLst>
                  <a:cxn ang="0">
                    <a:pos x="3" y="5"/>
                  </a:cxn>
                  <a:cxn ang="0">
                    <a:pos x="1" y="10"/>
                  </a:cxn>
                  <a:cxn ang="0">
                    <a:pos x="0" y="14"/>
                  </a:cxn>
                  <a:cxn ang="0">
                    <a:pos x="0" y="20"/>
                  </a:cxn>
                  <a:cxn ang="0">
                    <a:pos x="1" y="32"/>
                  </a:cxn>
                  <a:cxn ang="0">
                    <a:pos x="8" y="33"/>
                  </a:cxn>
                  <a:cxn ang="0">
                    <a:pos x="13" y="33"/>
                  </a:cxn>
                  <a:cxn ang="0">
                    <a:pos x="20" y="30"/>
                  </a:cxn>
                  <a:cxn ang="0">
                    <a:pos x="20" y="15"/>
                  </a:cxn>
                  <a:cxn ang="0">
                    <a:pos x="15" y="9"/>
                  </a:cxn>
                  <a:cxn ang="0">
                    <a:pos x="11" y="1"/>
                  </a:cxn>
                  <a:cxn ang="0">
                    <a:pos x="8" y="0"/>
                  </a:cxn>
                  <a:cxn ang="0">
                    <a:pos x="3" y="5"/>
                  </a:cxn>
                </a:cxnLst>
                <a:rect l="0" t="0" r="r" b="b"/>
                <a:pathLst>
                  <a:path w="20" h="33">
                    <a:moveTo>
                      <a:pt x="3" y="5"/>
                    </a:moveTo>
                    <a:lnTo>
                      <a:pt x="1" y="10"/>
                    </a:lnTo>
                    <a:lnTo>
                      <a:pt x="0" y="14"/>
                    </a:lnTo>
                    <a:lnTo>
                      <a:pt x="0" y="20"/>
                    </a:lnTo>
                    <a:lnTo>
                      <a:pt x="1" y="32"/>
                    </a:lnTo>
                    <a:lnTo>
                      <a:pt x="8" y="33"/>
                    </a:lnTo>
                    <a:lnTo>
                      <a:pt x="13" y="33"/>
                    </a:lnTo>
                    <a:lnTo>
                      <a:pt x="20" y="30"/>
                    </a:lnTo>
                    <a:lnTo>
                      <a:pt x="20" y="15"/>
                    </a:lnTo>
                    <a:lnTo>
                      <a:pt x="15" y="9"/>
                    </a:lnTo>
                    <a:lnTo>
                      <a:pt x="11" y="1"/>
                    </a:lnTo>
                    <a:lnTo>
                      <a:pt x="8" y="0"/>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5" name="Freeform 2011">
                <a:extLst>
                  <a:ext uri="{FF2B5EF4-FFF2-40B4-BE49-F238E27FC236}">
                    <a16:creationId xmlns:a16="http://schemas.microsoft.com/office/drawing/2014/main" id="{9AFB1DD4-5969-7B5F-A25D-9F536378980F}"/>
                  </a:ext>
                </a:extLst>
              </p:cNvPr>
              <p:cNvSpPr>
                <a:spLocks/>
              </p:cNvSpPr>
              <p:nvPr/>
            </p:nvSpPr>
            <p:spPr bwMode="auto">
              <a:xfrm>
                <a:off x="5570538" y="250825"/>
                <a:ext cx="31750" cy="52388"/>
              </a:xfrm>
              <a:custGeom>
                <a:avLst/>
                <a:gdLst/>
                <a:ahLst/>
                <a:cxnLst>
                  <a:cxn ang="0">
                    <a:pos x="3" y="5"/>
                  </a:cxn>
                  <a:cxn ang="0">
                    <a:pos x="1" y="10"/>
                  </a:cxn>
                  <a:cxn ang="0">
                    <a:pos x="0" y="14"/>
                  </a:cxn>
                  <a:cxn ang="0">
                    <a:pos x="0" y="20"/>
                  </a:cxn>
                  <a:cxn ang="0">
                    <a:pos x="1" y="32"/>
                  </a:cxn>
                  <a:cxn ang="0">
                    <a:pos x="8" y="33"/>
                  </a:cxn>
                  <a:cxn ang="0">
                    <a:pos x="13" y="33"/>
                  </a:cxn>
                  <a:cxn ang="0">
                    <a:pos x="20" y="30"/>
                  </a:cxn>
                  <a:cxn ang="0">
                    <a:pos x="20" y="15"/>
                  </a:cxn>
                  <a:cxn ang="0">
                    <a:pos x="15" y="9"/>
                  </a:cxn>
                  <a:cxn ang="0">
                    <a:pos x="11" y="1"/>
                  </a:cxn>
                  <a:cxn ang="0">
                    <a:pos x="8" y="0"/>
                  </a:cxn>
                  <a:cxn ang="0">
                    <a:pos x="3" y="5"/>
                  </a:cxn>
                </a:cxnLst>
                <a:rect l="0" t="0" r="r" b="b"/>
                <a:pathLst>
                  <a:path w="20" h="33">
                    <a:moveTo>
                      <a:pt x="3" y="5"/>
                    </a:moveTo>
                    <a:lnTo>
                      <a:pt x="1" y="10"/>
                    </a:lnTo>
                    <a:lnTo>
                      <a:pt x="0" y="14"/>
                    </a:lnTo>
                    <a:lnTo>
                      <a:pt x="0" y="20"/>
                    </a:lnTo>
                    <a:lnTo>
                      <a:pt x="1" y="32"/>
                    </a:lnTo>
                    <a:lnTo>
                      <a:pt x="8" y="33"/>
                    </a:lnTo>
                    <a:lnTo>
                      <a:pt x="13" y="33"/>
                    </a:lnTo>
                    <a:lnTo>
                      <a:pt x="20" y="30"/>
                    </a:lnTo>
                    <a:lnTo>
                      <a:pt x="20" y="15"/>
                    </a:lnTo>
                    <a:lnTo>
                      <a:pt x="15" y="9"/>
                    </a:lnTo>
                    <a:lnTo>
                      <a:pt x="11" y="1"/>
                    </a:lnTo>
                    <a:lnTo>
                      <a:pt x="8" y="0"/>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6" name="Freeform 2012">
                <a:extLst>
                  <a:ext uri="{FF2B5EF4-FFF2-40B4-BE49-F238E27FC236}">
                    <a16:creationId xmlns:a16="http://schemas.microsoft.com/office/drawing/2014/main" id="{0CFD4CA5-3072-E1CC-5268-493C73CA2B9C}"/>
                  </a:ext>
                </a:extLst>
              </p:cNvPr>
              <p:cNvSpPr>
                <a:spLocks/>
              </p:cNvSpPr>
              <p:nvPr/>
            </p:nvSpPr>
            <p:spPr bwMode="auto">
              <a:xfrm>
                <a:off x="4362450" y="2387600"/>
                <a:ext cx="4763" cy="6350"/>
              </a:xfrm>
              <a:custGeom>
                <a:avLst/>
                <a:gdLst/>
                <a:ahLst/>
                <a:cxnLst>
                  <a:cxn ang="0">
                    <a:pos x="1" y="4"/>
                  </a:cxn>
                  <a:cxn ang="0">
                    <a:pos x="3" y="4"/>
                  </a:cxn>
                  <a:cxn ang="0">
                    <a:pos x="3" y="3"/>
                  </a:cxn>
                  <a:cxn ang="0">
                    <a:pos x="3" y="0"/>
                  </a:cxn>
                  <a:cxn ang="0">
                    <a:pos x="1" y="0"/>
                  </a:cxn>
                  <a:cxn ang="0">
                    <a:pos x="0" y="1"/>
                  </a:cxn>
                  <a:cxn ang="0">
                    <a:pos x="0" y="3"/>
                  </a:cxn>
                  <a:cxn ang="0">
                    <a:pos x="0" y="4"/>
                  </a:cxn>
                  <a:cxn ang="0">
                    <a:pos x="1" y="4"/>
                  </a:cxn>
                </a:cxnLst>
                <a:rect l="0" t="0" r="r" b="b"/>
                <a:pathLst>
                  <a:path w="3" h="4">
                    <a:moveTo>
                      <a:pt x="1" y="4"/>
                    </a:moveTo>
                    <a:lnTo>
                      <a:pt x="3" y="4"/>
                    </a:lnTo>
                    <a:lnTo>
                      <a:pt x="3" y="3"/>
                    </a:lnTo>
                    <a:lnTo>
                      <a:pt x="3" y="0"/>
                    </a:lnTo>
                    <a:lnTo>
                      <a:pt x="1" y="0"/>
                    </a:lnTo>
                    <a:lnTo>
                      <a:pt x="0" y="1"/>
                    </a:lnTo>
                    <a:lnTo>
                      <a:pt x="0" y="3"/>
                    </a:lnTo>
                    <a:lnTo>
                      <a:pt x="0" y="4"/>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7" name="Freeform 2013">
                <a:extLst>
                  <a:ext uri="{FF2B5EF4-FFF2-40B4-BE49-F238E27FC236}">
                    <a16:creationId xmlns:a16="http://schemas.microsoft.com/office/drawing/2014/main" id="{973F73FF-73D8-393E-95B2-7CD1F8C80341}"/>
                  </a:ext>
                </a:extLst>
              </p:cNvPr>
              <p:cNvSpPr>
                <a:spLocks/>
              </p:cNvSpPr>
              <p:nvPr/>
            </p:nvSpPr>
            <p:spPr bwMode="auto">
              <a:xfrm>
                <a:off x="4362450" y="2387600"/>
                <a:ext cx="4763" cy="6350"/>
              </a:xfrm>
              <a:custGeom>
                <a:avLst/>
                <a:gdLst/>
                <a:ahLst/>
                <a:cxnLst>
                  <a:cxn ang="0">
                    <a:pos x="1" y="4"/>
                  </a:cxn>
                  <a:cxn ang="0">
                    <a:pos x="3" y="4"/>
                  </a:cxn>
                  <a:cxn ang="0">
                    <a:pos x="3" y="3"/>
                  </a:cxn>
                  <a:cxn ang="0">
                    <a:pos x="3" y="0"/>
                  </a:cxn>
                  <a:cxn ang="0">
                    <a:pos x="1" y="0"/>
                  </a:cxn>
                  <a:cxn ang="0">
                    <a:pos x="0" y="1"/>
                  </a:cxn>
                  <a:cxn ang="0">
                    <a:pos x="0" y="3"/>
                  </a:cxn>
                  <a:cxn ang="0">
                    <a:pos x="0" y="4"/>
                  </a:cxn>
                  <a:cxn ang="0">
                    <a:pos x="1" y="4"/>
                  </a:cxn>
                </a:cxnLst>
                <a:rect l="0" t="0" r="r" b="b"/>
                <a:pathLst>
                  <a:path w="3" h="4">
                    <a:moveTo>
                      <a:pt x="1" y="4"/>
                    </a:moveTo>
                    <a:lnTo>
                      <a:pt x="3" y="4"/>
                    </a:lnTo>
                    <a:lnTo>
                      <a:pt x="3" y="3"/>
                    </a:lnTo>
                    <a:lnTo>
                      <a:pt x="3" y="0"/>
                    </a:lnTo>
                    <a:lnTo>
                      <a:pt x="1" y="0"/>
                    </a:lnTo>
                    <a:lnTo>
                      <a:pt x="0" y="1"/>
                    </a:lnTo>
                    <a:lnTo>
                      <a:pt x="0" y="3"/>
                    </a:lnTo>
                    <a:lnTo>
                      <a:pt x="0" y="4"/>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8" name="Freeform 2014">
                <a:extLst>
                  <a:ext uri="{FF2B5EF4-FFF2-40B4-BE49-F238E27FC236}">
                    <a16:creationId xmlns:a16="http://schemas.microsoft.com/office/drawing/2014/main" id="{C41BF2DF-D95D-B98E-48D3-3665BE7AC82F}"/>
                  </a:ext>
                </a:extLst>
              </p:cNvPr>
              <p:cNvSpPr>
                <a:spLocks/>
              </p:cNvSpPr>
              <p:nvPr/>
            </p:nvSpPr>
            <p:spPr bwMode="auto">
              <a:xfrm>
                <a:off x="4362450" y="2387600"/>
                <a:ext cx="4763" cy="6350"/>
              </a:xfrm>
              <a:custGeom>
                <a:avLst/>
                <a:gdLst/>
                <a:ahLst/>
                <a:cxnLst>
                  <a:cxn ang="0">
                    <a:pos x="1" y="4"/>
                  </a:cxn>
                  <a:cxn ang="0">
                    <a:pos x="3" y="4"/>
                  </a:cxn>
                  <a:cxn ang="0">
                    <a:pos x="3" y="3"/>
                  </a:cxn>
                  <a:cxn ang="0">
                    <a:pos x="3" y="0"/>
                  </a:cxn>
                  <a:cxn ang="0">
                    <a:pos x="1" y="0"/>
                  </a:cxn>
                  <a:cxn ang="0">
                    <a:pos x="0" y="1"/>
                  </a:cxn>
                  <a:cxn ang="0">
                    <a:pos x="0" y="3"/>
                  </a:cxn>
                  <a:cxn ang="0">
                    <a:pos x="0" y="4"/>
                  </a:cxn>
                  <a:cxn ang="0">
                    <a:pos x="1" y="4"/>
                  </a:cxn>
                </a:cxnLst>
                <a:rect l="0" t="0" r="r" b="b"/>
                <a:pathLst>
                  <a:path w="3" h="4">
                    <a:moveTo>
                      <a:pt x="1" y="4"/>
                    </a:moveTo>
                    <a:lnTo>
                      <a:pt x="3" y="4"/>
                    </a:lnTo>
                    <a:lnTo>
                      <a:pt x="3" y="3"/>
                    </a:lnTo>
                    <a:lnTo>
                      <a:pt x="3" y="0"/>
                    </a:lnTo>
                    <a:lnTo>
                      <a:pt x="1" y="0"/>
                    </a:lnTo>
                    <a:lnTo>
                      <a:pt x="0" y="1"/>
                    </a:lnTo>
                    <a:lnTo>
                      <a:pt x="0" y="3"/>
                    </a:lnTo>
                    <a:lnTo>
                      <a:pt x="0" y="4"/>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19" name="Freeform 2016">
                <a:extLst>
                  <a:ext uri="{FF2B5EF4-FFF2-40B4-BE49-F238E27FC236}">
                    <a16:creationId xmlns:a16="http://schemas.microsoft.com/office/drawing/2014/main" id="{009F2C96-84B0-E832-64C0-AE5F29249B7D}"/>
                  </a:ext>
                </a:extLst>
              </p:cNvPr>
              <p:cNvSpPr>
                <a:spLocks/>
              </p:cNvSpPr>
              <p:nvPr/>
            </p:nvSpPr>
            <p:spPr bwMode="auto">
              <a:xfrm>
                <a:off x="4362450" y="2387600"/>
                <a:ext cx="4763" cy="6350"/>
              </a:xfrm>
              <a:custGeom>
                <a:avLst/>
                <a:gdLst/>
                <a:ahLst/>
                <a:cxnLst>
                  <a:cxn ang="0">
                    <a:pos x="1" y="4"/>
                  </a:cxn>
                  <a:cxn ang="0">
                    <a:pos x="3" y="4"/>
                  </a:cxn>
                  <a:cxn ang="0">
                    <a:pos x="3" y="3"/>
                  </a:cxn>
                  <a:cxn ang="0">
                    <a:pos x="3" y="0"/>
                  </a:cxn>
                  <a:cxn ang="0">
                    <a:pos x="1" y="0"/>
                  </a:cxn>
                  <a:cxn ang="0">
                    <a:pos x="0" y="1"/>
                  </a:cxn>
                  <a:cxn ang="0">
                    <a:pos x="0" y="3"/>
                  </a:cxn>
                  <a:cxn ang="0">
                    <a:pos x="0" y="4"/>
                  </a:cxn>
                  <a:cxn ang="0">
                    <a:pos x="1" y="4"/>
                  </a:cxn>
                </a:cxnLst>
                <a:rect l="0" t="0" r="r" b="b"/>
                <a:pathLst>
                  <a:path w="3" h="4">
                    <a:moveTo>
                      <a:pt x="1" y="4"/>
                    </a:moveTo>
                    <a:lnTo>
                      <a:pt x="3" y="4"/>
                    </a:lnTo>
                    <a:lnTo>
                      <a:pt x="3" y="3"/>
                    </a:lnTo>
                    <a:lnTo>
                      <a:pt x="3" y="0"/>
                    </a:lnTo>
                    <a:lnTo>
                      <a:pt x="1" y="0"/>
                    </a:lnTo>
                    <a:lnTo>
                      <a:pt x="0" y="1"/>
                    </a:lnTo>
                    <a:lnTo>
                      <a:pt x="0" y="3"/>
                    </a:lnTo>
                    <a:lnTo>
                      <a:pt x="0" y="4"/>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0" name="Freeform 2017">
                <a:extLst>
                  <a:ext uri="{FF2B5EF4-FFF2-40B4-BE49-F238E27FC236}">
                    <a16:creationId xmlns:a16="http://schemas.microsoft.com/office/drawing/2014/main" id="{B0D33383-4545-3776-6CFC-65DDAC95E56A}"/>
                  </a:ext>
                </a:extLst>
              </p:cNvPr>
              <p:cNvSpPr>
                <a:spLocks/>
              </p:cNvSpPr>
              <p:nvPr/>
            </p:nvSpPr>
            <p:spPr bwMode="auto">
              <a:xfrm>
                <a:off x="4378325" y="2371725"/>
                <a:ext cx="9525" cy="11113"/>
              </a:xfrm>
              <a:custGeom>
                <a:avLst/>
                <a:gdLst/>
                <a:ahLst/>
                <a:cxnLst>
                  <a:cxn ang="0">
                    <a:pos x="3" y="7"/>
                  </a:cxn>
                  <a:cxn ang="0">
                    <a:pos x="6" y="5"/>
                  </a:cxn>
                  <a:cxn ang="0">
                    <a:pos x="6" y="4"/>
                  </a:cxn>
                  <a:cxn ang="0">
                    <a:pos x="6" y="3"/>
                  </a:cxn>
                  <a:cxn ang="0">
                    <a:pos x="6" y="2"/>
                  </a:cxn>
                  <a:cxn ang="0">
                    <a:pos x="5" y="0"/>
                  </a:cxn>
                  <a:cxn ang="0">
                    <a:pos x="3" y="0"/>
                  </a:cxn>
                  <a:cxn ang="0">
                    <a:pos x="0" y="3"/>
                  </a:cxn>
                  <a:cxn ang="0">
                    <a:pos x="0" y="7"/>
                  </a:cxn>
                  <a:cxn ang="0">
                    <a:pos x="3" y="7"/>
                  </a:cxn>
                </a:cxnLst>
                <a:rect l="0" t="0" r="r" b="b"/>
                <a:pathLst>
                  <a:path w="6" h="7">
                    <a:moveTo>
                      <a:pt x="3" y="7"/>
                    </a:moveTo>
                    <a:lnTo>
                      <a:pt x="6" y="5"/>
                    </a:lnTo>
                    <a:lnTo>
                      <a:pt x="6" y="4"/>
                    </a:lnTo>
                    <a:lnTo>
                      <a:pt x="6" y="3"/>
                    </a:lnTo>
                    <a:lnTo>
                      <a:pt x="6" y="2"/>
                    </a:lnTo>
                    <a:lnTo>
                      <a:pt x="5" y="0"/>
                    </a:lnTo>
                    <a:lnTo>
                      <a:pt x="3" y="0"/>
                    </a:lnTo>
                    <a:lnTo>
                      <a:pt x="0" y="3"/>
                    </a:lnTo>
                    <a:lnTo>
                      <a:pt x="0" y="7"/>
                    </a:lnTo>
                    <a:lnTo>
                      <a:pt x="3"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1" name="Freeform 2018">
                <a:extLst>
                  <a:ext uri="{FF2B5EF4-FFF2-40B4-BE49-F238E27FC236}">
                    <a16:creationId xmlns:a16="http://schemas.microsoft.com/office/drawing/2014/main" id="{4837EF9E-652A-F6C5-D5C5-7510064E0BD8}"/>
                  </a:ext>
                </a:extLst>
              </p:cNvPr>
              <p:cNvSpPr>
                <a:spLocks/>
              </p:cNvSpPr>
              <p:nvPr/>
            </p:nvSpPr>
            <p:spPr bwMode="auto">
              <a:xfrm>
                <a:off x="4378325" y="2371725"/>
                <a:ext cx="9525" cy="11113"/>
              </a:xfrm>
              <a:custGeom>
                <a:avLst/>
                <a:gdLst/>
                <a:ahLst/>
                <a:cxnLst>
                  <a:cxn ang="0">
                    <a:pos x="3" y="7"/>
                  </a:cxn>
                  <a:cxn ang="0">
                    <a:pos x="6" y="5"/>
                  </a:cxn>
                  <a:cxn ang="0">
                    <a:pos x="6" y="4"/>
                  </a:cxn>
                  <a:cxn ang="0">
                    <a:pos x="6" y="3"/>
                  </a:cxn>
                  <a:cxn ang="0">
                    <a:pos x="6" y="2"/>
                  </a:cxn>
                  <a:cxn ang="0">
                    <a:pos x="5" y="0"/>
                  </a:cxn>
                  <a:cxn ang="0">
                    <a:pos x="3" y="0"/>
                  </a:cxn>
                  <a:cxn ang="0">
                    <a:pos x="0" y="3"/>
                  </a:cxn>
                  <a:cxn ang="0">
                    <a:pos x="0" y="7"/>
                  </a:cxn>
                  <a:cxn ang="0">
                    <a:pos x="3" y="7"/>
                  </a:cxn>
                </a:cxnLst>
                <a:rect l="0" t="0" r="r" b="b"/>
                <a:pathLst>
                  <a:path w="6" h="7">
                    <a:moveTo>
                      <a:pt x="3" y="7"/>
                    </a:moveTo>
                    <a:lnTo>
                      <a:pt x="6" y="5"/>
                    </a:lnTo>
                    <a:lnTo>
                      <a:pt x="6" y="4"/>
                    </a:lnTo>
                    <a:lnTo>
                      <a:pt x="6" y="3"/>
                    </a:lnTo>
                    <a:lnTo>
                      <a:pt x="6" y="2"/>
                    </a:lnTo>
                    <a:lnTo>
                      <a:pt x="5" y="0"/>
                    </a:lnTo>
                    <a:lnTo>
                      <a:pt x="3" y="0"/>
                    </a:lnTo>
                    <a:lnTo>
                      <a:pt x="0" y="3"/>
                    </a:lnTo>
                    <a:lnTo>
                      <a:pt x="0" y="7"/>
                    </a:lnTo>
                    <a:lnTo>
                      <a:pt x="3"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2" name="Freeform 2019">
                <a:extLst>
                  <a:ext uri="{FF2B5EF4-FFF2-40B4-BE49-F238E27FC236}">
                    <a16:creationId xmlns:a16="http://schemas.microsoft.com/office/drawing/2014/main" id="{24FCBA17-FFFF-731F-D311-8D46B0D3803C}"/>
                  </a:ext>
                </a:extLst>
              </p:cNvPr>
              <p:cNvSpPr>
                <a:spLocks/>
              </p:cNvSpPr>
              <p:nvPr/>
            </p:nvSpPr>
            <p:spPr bwMode="auto">
              <a:xfrm>
                <a:off x="4378325" y="2371725"/>
                <a:ext cx="9525" cy="11113"/>
              </a:xfrm>
              <a:custGeom>
                <a:avLst/>
                <a:gdLst/>
                <a:ahLst/>
                <a:cxnLst>
                  <a:cxn ang="0">
                    <a:pos x="3" y="7"/>
                  </a:cxn>
                  <a:cxn ang="0">
                    <a:pos x="6" y="5"/>
                  </a:cxn>
                  <a:cxn ang="0">
                    <a:pos x="6" y="4"/>
                  </a:cxn>
                  <a:cxn ang="0">
                    <a:pos x="6" y="3"/>
                  </a:cxn>
                  <a:cxn ang="0">
                    <a:pos x="6" y="2"/>
                  </a:cxn>
                  <a:cxn ang="0">
                    <a:pos x="5" y="0"/>
                  </a:cxn>
                  <a:cxn ang="0">
                    <a:pos x="3" y="0"/>
                  </a:cxn>
                  <a:cxn ang="0">
                    <a:pos x="0" y="3"/>
                  </a:cxn>
                  <a:cxn ang="0">
                    <a:pos x="0" y="7"/>
                  </a:cxn>
                  <a:cxn ang="0">
                    <a:pos x="3" y="7"/>
                  </a:cxn>
                </a:cxnLst>
                <a:rect l="0" t="0" r="r" b="b"/>
                <a:pathLst>
                  <a:path w="6" h="7">
                    <a:moveTo>
                      <a:pt x="3" y="7"/>
                    </a:moveTo>
                    <a:lnTo>
                      <a:pt x="6" y="5"/>
                    </a:lnTo>
                    <a:lnTo>
                      <a:pt x="6" y="4"/>
                    </a:lnTo>
                    <a:lnTo>
                      <a:pt x="6" y="3"/>
                    </a:lnTo>
                    <a:lnTo>
                      <a:pt x="6" y="2"/>
                    </a:lnTo>
                    <a:lnTo>
                      <a:pt x="5" y="0"/>
                    </a:lnTo>
                    <a:lnTo>
                      <a:pt x="3" y="0"/>
                    </a:lnTo>
                    <a:lnTo>
                      <a:pt x="0" y="3"/>
                    </a:lnTo>
                    <a:lnTo>
                      <a:pt x="0" y="7"/>
                    </a:lnTo>
                    <a:lnTo>
                      <a:pt x="3"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3" name="Freeform 2020">
                <a:extLst>
                  <a:ext uri="{FF2B5EF4-FFF2-40B4-BE49-F238E27FC236}">
                    <a16:creationId xmlns:a16="http://schemas.microsoft.com/office/drawing/2014/main" id="{4CE31F0B-C98A-C271-09BF-6A836DA36B0B}"/>
                  </a:ext>
                </a:extLst>
              </p:cNvPr>
              <p:cNvSpPr>
                <a:spLocks/>
              </p:cNvSpPr>
              <p:nvPr/>
            </p:nvSpPr>
            <p:spPr bwMode="auto">
              <a:xfrm>
                <a:off x="4378325" y="2371725"/>
                <a:ext cx="9525" cy="11113"/>
              </a:xfrm>
              <a:custGeom>
                <a:avLst/>
                <a:gdLst/>
                <a:ahLst/>
                <a:cxnLst>
                  <a:cxn ang="0">
                    <a:pos x="3" y="7"/>
                  </a:cxn>
                  <a:cxn ang="0">
                    <a:pos x="6" y="5"/>
                  </a:cxn>
                  <a:cxn ang="0">
                    <a:pos x="6" y="4"/>
                  </a:cxn>
                  <a:cxn ang="0">
                    <a:pos x="6" y="3"/>
                  </a:cxn>
                  <a:cxn ang="0">
                    <a:pos x="6" y="2"/>
                  </a:cxn>
                  <a:cxn ang="0">
                    <a:pos x="5" y="0"/>
                  </a:cxn>
                  <a:cxn ang="0">
                    <a:pos x="3" y="0"/>
                  </a:cxn>
                  <a:cxn ang="0">
                    <a:pos x="0" y="3"/>
                  </a:cxn>
                  <a:cxn ang="0">
                    <a:pos x="0" y="7"/>
                  </a:cxn>
                  <a:cxn ang="0">
                    <a:pos x="3" y="7"/>
                  </a:cxn>
                </a:cxnLst>
                <a:rect l="0" t="0" r="r" b="b"/>
                <a:pathLst>
                  <a:path w="6" h="7">
                    <a:moveTo>
                      <a:pt x="3" y="7"/>
                    </a:moveTo>
                    <a:lnTo>
                      <a:pt x="6" y="5"/>
                    </a:lnTo>
                    <a:lnTo>
                      <a:pt x="6" y="4"/>
                    </a:lnTo>
                    <a:lnTo>
                      <a:pt x="6" y="3"/>
                    </a:lnTo>
                    <a:lnTo>
                      <a:pt x="6" y="2"/>
                    </a:lnTo>
                    <a:lnTo>
                      <a:pt x="5" y="0"/>
                    </a:lnTo>
                    <a:lnTo>
                      <a:pt x="3" y="0"/>
                    </a:lnTo>
                    <a:lnTo>
                      <a:pt x="0" y="3"/>
                    </a:lnTo>
                    <a:lnTo>
                      <a:pt x="0" y="7"/>
                    </a:lnTo>
                    <a:lnTo>
                      <a:pt x="3"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4" name="Freeform 2021">
                <a:extLst>
                  <a:ext uri="{FF2B5EF4-FFF2-40B4-BE49-F238E27FC236}">
                    <a16:creationId xmlns:a16="http://schemas.microsoft.com/office/drawing/2014/main" id="{E9C28785-9FB9-C607-68E5-655DDD26F92A}"/>
                  </a:ext>
                </a:extLst>
              </p:cNvPr>
              <p:cNvSpPr>
                <a:spLocks/>
              </p:cNvSpPr>
              <p:nvPr/>
            </p:nvSpPr>
            <p:spPr bwMode="auto">
              <a:xfrm>
                <a:off x="4378325" y="2336800"/>
                <a:ext cx="28575" cy="17463"/>
              </a:xfrm>
              <a:custGeom>
                <a:avLst/>
                <a:gdLst/>
                <a:ahLst/>
                <a:cxnLst>
                  <a:cxn ang="0">
                    <a:pos x="4" y="0"/>
                  </a:cxn>
                  <a:cxn ang="0">
                    <a:pos x="3" y="1"/>
                  </a:cxn>
                  <a:cxn ang="0">
                    <a:pos x="1" y="2"/>
                  </a:cxn>
                  <a:cxn ang="0">
                    <a:pos x="0" y="10"/>
                  </a:cxn>
                  <a:cxn ang="0">
                    <a:pos x="1" y="11"/>
                  </a:cxn>
                  <a:cxn ang="0">
                    <a:pos x="3" y="11"/>
                  </a:cxn>
                  <a:cxn ang="0">
                    <a:pos x="8" y="10"/>
                  </a:cxn>
                  <a:cxn ang="0">
                    <a:pos x="10" y="10"/>
                  </a:cxn>
                  <a:cxn ang="0">
                    <a:pos x="9" y="9"/>
                  </a:cxn>
                  <a:cxn ang="0">
                    <a:pos x="15" y="1"/>
                  </a:cxn>
                  <a:cxn ang="0">
                    <a:pos x="18" y="4"/>
                  </a:cxn>
                  <a:cxn ang="0">
                    <a:pos x="4" y="0"/>
                  </a:cxn>
                </a:cxnLst>
                <a:rect l="0" t="0" r="r" b="b"/>
                <a:pathLst>
                  <a:path w="18" h="11">
                    <a:moveTo>
                      <a:pt x="4" y="0"/>
                    </a:moveTo>
                    <a:lnTo>
                      <a:pt x="3" y="1"/>
                    </a:lnTo>
                    <a:lnTo>
                      <a:pt x="1" y="2"/>
                    </a:lnTo>
                    <a:lnTo>
                      <a:pt x="0" y="10"/>
                    </a:lnTo>
                    <a:lnTo>
                      <a:pt x="1" y="11"/>
                    </a:lnTo>
                    <a:lnTo>
                      <a:pt x="3" y="11"/>
                    </a:lnTo>
                    <a:lnTo>
                      <a:pt x="8" y="10"/>
                    </a:lnTo>
                    <a:lnTo>
                      <a:pt x="10" y="10"/>
                    </a:lnTo>
                    <a:lnTo>
                      <a:pt x="9" y="9"/>
                    </a:lnTo>
                    <a:lnTo>
                      <a:pt x="15" y="1"/>
                    </a:lnTo>
                    <a:lnTo>
                      <a:pt x="18" y="4"/>
                    </a:lnTo>
                    <a:lnTo>
                      <a:pt x="4"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5" name="Freeform 2022">
                <a:extLst>
                  <a:ext uri="{FF2B5EF4-FFF2-40B4-BE49-F238E27FC236}">
                    <a16:creationId xmlns:a16="http://schemas.microsoft.com/office/drawing/2014/main" id="{B1FAAF62-AD07-641A-7878-94EB2E8B118E}"/>
                  </a:ext>
                </a:extLst>
              </p:cNvPr>
              <p:cNvSpPr>
                <a:spLocks/>
              </p:cNvSpPr>
              <p:nvPr/>
            </p:nvSpPr>
            <p:spPr bwMode="auto">
              <a:xfrm>
                <a:off x="4378325" y="2336800"/>
                <a:ext cx="28575" cy="17463"/>
              </a:xfrm>
              <a:custGeom>
                <a:avLst/>
                <a:gdLst/>
                <a:ahLst/>
                <a:cxnLst>
                  <a:cxn ang="0">
                    <a:pos x="4" y="0"/>
                  </a:cxn>
                  <a:cxn ang="0">
                    <a:pos x="3" y="1"/>
                  </a:cxn>
                  <a:cxn ang="0">
                    <a:pos x="1" y="2"/>
                  </a:cxn>
                  <a:cxn ang="0">
                    <a:pos x="0" y="10"/>
                  </a:cxn>
                  <a:cxn ang="0">
                    <a:pos x="1" y="11"/>
                  </a:cxn>
                  <a:cxn ang="0">
                    <a:pos x="3" y="11"/>
                  </a:cxn>
                  <a:cxn ang="0">
                    <a:pos x="8" y="10"/>
                  </a:cxn>
                  <a:cxn ang="0">
                    <a:pos x="10" y="10"/>
                  </a:cxn>
                  <a:cxn ang="0">
                    <a:pos x="9" y="9"/>
                  </a:cxn>
                  <a:cxn ang="0">
                    <a:pos x="15" y="1"/>
                  </a:cxn>
                  <a:cxn ang="0">
                    <a:pos x="18" y="4"/>
                  </a:cxn>
                  <a:cxn ang="0">
                    <a:pos x="4" y="0"/>
                  </a:cxn>
                </a:cxnLst>
                <a:rect l="0" t="0" r="r" b="b"/>
                <a:pathLst>
                  <a:path w="18" h="11">
                    <a:moveTo>
                      <a:pt x="4" y="0"/>
                    </a:moveTo>
                    <a:lnTo>
                      <a:pt x="3" y="1"/>
                    </a:lnTo>
                    <a:lnTo>
                      <a:pt x="1" y="2"/>
                    </a:lnTo>
                    <a:lnTo>
                      <a:pt x="0" y="10"/>
                    </a:lnTo>
                    <a:lnTo>
                      <a:pt x="1" y="11"/>
                    </a:lnTo>
                    <a:lnTo>
                      <a:pt x="3" y="11"/>
                    </a:lnTo>
                    <a:lnTo>
                      <a:pt x="8" y="10"/>
                    </a:lnTo>
                    <a:lnTo>
                      <a:pt x="10" y="10"/>
                    </a:lnTo>
                    <a:lnTo>
                      <a:pt x="9" y="9"/>
                    </a:lnTo>
                    <a:lnTo>
                      <a:pt x="15" y="1"/>
                    </a:lnTo>
                    <a:lnTo>
                      <a:pt x="18" y="4"/>
                    </a:lnTo>
                    <a:lnTo>
                      <a:pt x="4"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6" name="Freeform 2023">
                <a:extLst>
                  <a:ext uri="{FF2B5EF4-FFF2-40B4-BE49-F238E27FC236}">
                    <a16:creationId xmlns:a16="http://schemas.microsoft.com/office/drawing/2014/main" id="{08A6AF2B-AE35-A3F3-BCEB-8B222D5EA7F7}"/>
                  </a:ext>
                </a:extLst>
              </p:cNvPr>
              <p:cNvSpPr>
                <a:spLocks/>
              </p:cNvSpPr>
              <p:nvPr/>
            </p:nvSpPr>
            <p:spPr bwMode="auto">
              <a:xfrm>
                <a:off x="4378325" y="2336800"/>
                <a:ext cx="28575" cy="17463"/>
              </a:xfrm>
              <a:custGeom>
                <a:avLst/>
                <a:gdLst/>
                <a:ahLst/>
                <a:cxnLst>
                  <a:cxn ang="0">
                    <a:pos x="4" y="0"/>
                  </a:cxn>
                  <a:cxn ang="0">
                    <a:pos x="3" y="1"/>
                  </a:cxn>
                  <a:cxn ang="0">
                    <a:pos x="1" y="2"/>
                  </a:cxn>
                  <a:cxn ang="0">
                    <a:pos x="0" y="10"/>
                  </a:cxn>
                  <a:cxn ang="0">
                    <a:pos x="1" y="11"/>
                  </a:cxn>
                  <a:cxn ang="0">
                    <a:pos x="3" y="11"/>
                  </a:cxn>
                  <a:cxn ang="0">
                    <a:pos x="8" y="10"/>
                  </a:cxn>
                  <a:cxn ang="0">
                    <a:pos x="10" y="10"/>
                  </a:cxn>
                  <a:cxn ang="0">
                    <a:pos x="9" y="9"/>
                  </a:cxn>
                  <a:cxn ang="0">
                    <a:pos x="15" y="1"/>
                  </a:cxn>
                  <a:cxn ang="0">
                    <a:pos x="18" y="4"/>
                  </a:cxn>
                  <a:cxn ang="0">
                    <a:pos x="4" y="0"/>
                  </a:cxn>
                </a:cxnLst>
                <a:rect l="0" t="0" r="r" b="b"/>
                <a:pathLst>
                  <a:path w="18" h="11">
                    <a:moveTo>
                      <a:pt x="4" y="0"/>
                    </a:moveTo>
                    <a:lnTo>
                      <a:pt x="3" y="1"/>
                    </a:lnTo>
                    <a:lnTo>
                      <a:pt x="1" y="2"/>
                    </a:lnTo>
                    <a:lnTo>
                      <a:pt x="0" y="10"/>
                    </a:lnTo>
                    <a:lnTo>
                      <a:pt x="1" y="11"/>
                    </a:lnTo>
                    <a:lnTo>
                      <a:pt x="3" y="11"/>
                    </a:lnTo>
                    <a:lnTo>
                      <a:pt x="8" y="10"/>
                    </a:lnTo>
                    <a:lnTo>
                      <a:pt x="10" y="10"/>
                    </a:lnTo>
                    <a:lnTo>
                      <a:pt x="9" y="9"/>
                    </a:lnTo>
                    <a:lnTo>
                      <a:pt x="15" y="1"/>
                    </a:lnTo>
                    <a:lnTo>
                      <a:pt x="18" y="4"/>
                    </a:lnTo>
                    <a:lnTo>
                      <a:pt x="4"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7" name="Freeform 2024">
                <a:extLst>
                  <a:ext uri="{FF2B5EF4-FFF2-40B4-BE49-F238E27FC236}">
                    <a16:creationId xmlns:a16="http://schemas.microsoft.com/office/drawing/2014/main" id="{C6C61587-5369-B692-1468-B8D2316C45B8}"/>
                  </a:ext>
                </a:extLst>
              </p:cNvPr>
              <p:cNvSpPr>
                <a:spLocks/>
              </p:cNvSpPr>
              <p:nvPr/>
            </p:nvSpPr>
            <p:spPr bwMode="auto">
              <a:xfrm>
                <a:off x="4378325" y="2336800"/>
                <a:ext cx="28575" cy="17463"/>
              </a:xfrm>
              <a:custGeom>
                <a:avLst/>
                <a:gdLst/>
                <a:ahLst/>
                <a:cxnLst>
                  <a:cxn ang="0">
                    <a:pos x="4" y="0"/>
                  </a:cxn>
                  <a:cxn ang="0">
                    <a:pos x="3" y="1"/>
                  </a:cxn>
                  <a:cxn ang="0">
                    <a:pos x="1" y="2"/>
                  </a:cxn>
                  <a:cxn ang="0">
                    <a:pos x="0" y="10"/>
                  </a:cxn>
                  <a:cxn ang="0">
                    <a:pos x="1" y="11"/>
                  </a:cxn>
                  <a:cxn ang="0">
                    <a:pos x="3" y="11"/>
                  </a:cxn>
                  <a:cxn ang="0">
                    <a:pos x="8" y="10"/>
                  </a:cxn>
                  <a:cxn ang="0">
                    <a:pos x="10" y="10"/>
                  </a:cxn>
                  <a:cxn ang="0">
                    <a:pos x="9" y="9"/>
                  </a:cxn>
                  <a:cxn ang="0">
                    <a:pos x="15" y="1"/>
                  </a:cxn>
                  <a:cxn ang="0">
                    <a:pos x="18" y="4"/>
                  </a:cxn>
                  <a:cxn ang="0">
                    <a:pos x="4" y="0"/>
                  </a:cxn>
                </a:cxnLst>
                <a:rect l="0" t="0" r="r" b="b"/>
                <a:pathLst>
                  <a:path w="18" h="11">
                    <a:moveTo>
                      <a:pt x="4" y="0"/>
                    </a:moveTo>
                    <a:lnTo>
                      <a:pt x="3" y="1"/>
                    </a:lnTo>
                    <a:lnTo>
                      <a:pt x="1" y="2"/>
                    </a:lnTo>
                    <a:lnTo>
                      <a:pt x="0" y="10"/>
                    </a:lnTo>
                    <a:lnTo>
                      <a:pt x="1" y="11"/>
                    </a:lnTo>
                    <a:lnTo>
                      <a:pt x="3" y="11"/>
                    </a:lnTo>
                    <a:lnTo>
                      <a:pt x="8" y="10"/>
                    </a:lnTo>
                    <a:lnTo>
                      <a:pt x="10" y="10"/>
                    </a:lnTo>
                    <a:lnTo>
                      <a:pt x="9" y="9"/>
                    </a:lnTo>
                    <a:lnTo>
                      <a:pt x="15" y="1"/>
                    </a:lnTo>
                    <a:lnTo>
                      <a:pt x="18" y="4"/>
                    </a:lnTo>
                    <a:lnTo>
                      <a:pt x="4"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8" name="Freeform 2025">
                <a:extLst>
                  <a:ext uri="{FF2B5EF4-FFF2-40B4-BE49-F238E27FC236}">
                    <a16:creationId xmlns:a16="http://schemas.microsoft.com/office/drawing/2014/main" id="{9BA5C616-F2E9-67B0-24A5-7A7C96F00E79}"/>
                  </a:ext>
                </a:extLst>
              </p:cNvPr>
              <p:cNvSpPr>
                <a:spLocks/>
              </p:cNvSpPr>
              <p:nvPr/>
            </p:nvSpPr>
            <p:spPr bwMode="auto">
              <a:xfrm>
                <a:off x="4318000" y="2376488"/>
                <a:ext cx="4763" cy="7938"/>
              </a:xfrm>
              <a:custGeom>
                <a:avLst/>
                <a:gdLst/>
                <a:ahLst/>
                <a:cxnLst>
                  <a:cxn ang="0">
                    <a:pos x="3" y="5"/>
                  </a:cxn>
                  <a:cxn ang="0">
                    <a:pos x="3" y="1"/>
                  </a:cxn>
                  <a:cxn ang="0">
                    <a:pos x="2" y="1"/>
                  </a:cxn>
                  <a:cxn ang="0">
                    <a:pos x="1" y="0"/>
                  </a:cxn>
                  <a:cxn ang="0">
                    <a:pos x="0" y="1"/>
                  </a:cxn>
                  <a:cxn ang="0">
                    <a:pos x="1" y="4"/>
                  </a:cxn>
                  <a:cxn ang="0">
                    <a:pos x="2" y="5"/>
                  </a:cxn>
                  <a:cxn ang="0">
                    <a:pos x="3" y="5"/>
                  </a:cxn>
                </a:cxnLst>
                <a:rect l="0" t="0" r="r" b="b"/>
                <a:pathLst>
                  <a:path w="3" h="5">
                    <a:moveTo>
                      <a:pt x="3" y="5"/>
                    </a:moveTo>
                    <a:lnTo>
                      <a:pt x="3" y="1"/>
                    </a:lnTo>
                    <a:lnTo>
                      <a:pt x="2" y="1"/>
                    </a:lnTo>
                    <a:lnTo>
                      <a:pt x="1" y="0"/>
                    </a:lnTo>
                    <a:lnTo>
                      <a:pt x="0" y="1"/>
                    </a:lnTo>
                    <a:lnTo>
                      <a:pt x="1" y="4"/>
                    </a:lnTo>
                    <a:lnTo>
                      <a:pt x="2" y="5"/>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29" name="Freeform 2026">
                <a:extLst>
                  <a:ext uri="{FF2B5EF4-FFF2-40B4-BE49-F238E27FC236}">
                    <a16:creationId xmlns:a16="http://schemas.microsoft.com/office/drawing/2014/main" id="{F545CD2E-69BF-BCE5-C2E1-E98F9C171B09}"/>
                  </a:ext>
                </a:extLst>
              </p:cNvPr>
              <p:cNvSpPr>
                <a:spLocks/>
              </p:cNvSpPr>
              <p:nvPr/>
            </p:nvSpPr>
            <p:spPr bwMode="auto">
              <a:xfrm>
                <a:off x="4318000" y="2376488"/>
                <a:ext cx="4763" cy="7938"/>
              </a:xfrm>
              <a:custGeom>
                <a:avLst/>
                <a:gdLst/>
                <a:ahLst/>
                <a:cxnLst>
                  <a:cxn ang="0">
                    <a:pos x="3" y="5"/>
                  </a:cxn>
                  <a:cxn ang="0">
                    <a:pos x="3" y="1"/>
                  </a:cxn>
                  <a:cxn ang="0">
                    <a:pos x="2" y="1"/>
                  </a:cxn>
                  <a:cxn ang="0">
                    <a:pos x="1" y="0"/>
                  </a:cxn>
                  <a:cxn ang="0">
                    <a:pos x="0" y="1"/>
                  </a:cxn>
                  <a:cxn ang="0">
                    <a:pos x="1" y="4"/>
                  </a:cxn>
                  <a:cxn ang="0">
                    <a:pos x="2" y="5"/>
                  </a:cxn>
                  <a:cxn ang="0">
                    <a:pos x="3" y="5"/>
                  </a:cxn>
                </a:cxnLst>
                <a:rect l="0" t="0" r="r" b="b"/>
                <a:pathLst>
                  <a:path w="3" h="5">
                    <a:moveTo>
                      <a:pt x="3" y="5"/>
                    </a:moveTo>
                    <a:lnTo>
                      <a:pt x="3" y="1"/>
                    </a:lnTo>
                    <a:lnTo>
                      <a:pt x="2" y="1"/>
                    </a:lnTo>
                    <a:lnTo>
                      <a:pt x="1" y="0"/>
                    </a:lnTo>
                    <a:lnTo>
                      <a:pt x="0" y="1"/>
                    </a:lnTo>
                    <a:lnTo>
                      <a:pt x="1" y="4"/>
                    </a:lnTo>
                    <a:lnTo>
                      <a:pt x="2" y="5"/>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0" name="Freeform 2027">
                <a:extLst>
                  <a:ext uri="{FF2B5EF4-FFF2-40B4-BE49-F238E27FC236}">
                    <a16:creationId xmlns:a16="http://schemas.microsoft.com/office/drawing/2014/main" id="{95072D35-417F-A854-6EFC-097BCF0DF1A8}"/>
                  </a:ext>
                </a:extLst>
              </p:cNvPr>
              <p:cNvSpPr>
                <a:spLocks/>
              </p:cNvSpPr>
              <p:nvPr/>
            </p:nvSpPr>
            <p:spPr bwMode="auto">
              <a:xfrm>
                <a:off x="4318000" y="2376488"/>
                <a:ext cx="4763" cy="7938"/>
              </a:xfrm>
              <a:custGeom>
                <a:avLst/>
                <a:gdLst/>
                <a:ahLst/>
                <a:cxnLst>
                  <a:cxn ang="0">
                    <a:pos x="3" y="5"/>
                  </a:cxn>
                  <a:cxn ang="0">
                    <a:pos x="3" y="1"/>
                  </a:cxn>
                  <a:cxn ang="0">
                    <a:pos x="2" y="1"/>
                  </a:cxn>
                  <a:cxn ang="0">
                    <a:pos x="1" y="0"/>
                  </a:cxn>
                  <a:cxn ang="0">
                    <a:pos x="0" y="1"/>
                  </a:cxn>
                  <a:cxn ang="0">
                    <a:pos x="1" y="4"/>
                  </a:cxn>
                  <a:cxn ang="0">
                    <a:pos x="2" y="5"/>
                  </a:cxn>
                  <a:cxn ang="0">
                    <a:pos x="3" y="5"/>
                  </a:cxn>
                </a:cxnLst>
                <a:rect l="0" t="0" r="r" b="b"/>
                <a:pathLst>
                  <a:path w="3" h="5">
                    <a:moveTo>
                      <a:pt x="3" y="5"/>
                    </a:moveTo>
                    <a:lnTo>
                      <a:pt x="3" y="1"/>
                    </a:lnTo>
                    <a:lnTo>
                      <a:pt x="2" y="1"/>
                    </a:lnTo>
                    <a:lnTo>
                      <a:pt x="1" y="0"/>
                    </a:lnTo>
                    <a:lnTo>
                      <a:pt x="0" y="1"/>
                    </a:lnTo>
                    <a:lnTo>
                      <a:pt x="1" y="4"/>
                    </a:lnTo>
                    <a:lnTo>
                      <a:pt x="2" y="5"/>
                    </a:lnTo>
                    <a:lnTo>
                      <a:pt x="3"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1" name="Freeform 2028">
                <a:extLst>
                  <a:ext uri="{FF2B5EF4-FFF2-40B4-BE49-F238E27FC236}">
                    <a16:creationId xmlns:a16="http://schemas.microsoft.com/office/drawing/2014/main" id="{1FF7A8F5-FBFE-0CD5-64A8-6C83DB57C195}"/>
                  </a:ext>
                </a:extLst>
              </p:cNvPr>
              <p:cNvSpPr>
                <a:spLocks/>
              </p:cNvSpPr>
              <p:nvPr/>
            </p:nvSpPr>
            <p:spPr bwMode="auto">
              <a:xfrm>
                <a:off x="4318000" y="2376488"/>
                <a:ext cx="4763" cy="7938"/>
              </a:xfrm>
              <a:custGeom>
                <a:avLst/>
                <a:gdLst/>
                <a:ahLst/>
                <a:cxnLst>
                  <a:cxn ang="0">
                    <a:pos x="3" y="5"/>
                  </a:cxn>
                  <a:cxn ang="0">
                    <a:pos x="3" y="1"/>
                  </a:cxn>
                  <a:cxn ang="0">
                    <a:pos x="2" y="1"/>
                  </a:cxn>
                  <a:cxn ang="0">
                    <a:pos x="1" y="0"/>
                  </a:cxn>
                  <a:cxn ang="0">
                    <a:pos x="0" y="1"/>
                  </a:cxn>
                  <a:cxn ang="0">
                    <a:pos x="1" y="4"/>
                  </a:cxn>
                  <a:cxn ang="0">
                    <a:pos x="2" y="5"/>
                  </a:cxn>
                  <a:cxn ang="0">
                    <a:pos x="3" y="5"/>
                  </a:cxn>
                </a:cxnLst>
                <a:rect l="0" t="0" r="r" b="b"/>
                <a:pathLst>
                  <a:path w="3" h="5">
                    <a:moveTo>
                      <a:pt x="3" y="5"/>
                    </a:moveTo>
                    <a:lnTo>
                      <a:pt x="3" y="1"/>
                    </a:lnTo>
                    <a:lnTo>
                      <a:pt x="2" y="1"/>
                    </a:lnTo>
                    <a:lnTo>
                      <a:pt x="1" y="0"/>
                    </a:lnTo>
                    <a:lnTo>
                      <a:pt x="0" y="1"/>
                    </a:lnTo>
                    <a:lnTo>
                      <a:pt x="1" y="4"/>
                    </a:lnTo>
                    <a:lnTo>
                      <a:pt x="2" y="5"/>
                    </a:lnTo>
                    <a:lnTo>
                      <a:pt x="3"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2" name="Freeform 2029">
                <a:extLst>
                  <a:ext uri="{FF2B5EF4-FFF2-40B4-BE49-F238E27FC236}">
                    <a16:creationId xmlns:a16="http://schemas.microsoft.com/office/drawing/2014/main" id="{619A3934-DF03-42B1-07E4-13EC3DEFF2C9}"/>
                  </a:ext>
                </a:extLst>
              </p:cNvPr>
              <p:cNvSpPr>
                <a:spLocks/>
              </p:cNvSpPr>
              <p:nvPr/>
            </p:nvSpPr>
            <p:spPr bwMode="auto">
              <a:xfrm>
                <a:off x="4295775" y="2339975"/>
                <a:ext cx="17463" cy="49213"/>
              </a:xfrm>
              <a:custGeom>
                <a:avLst/>
                <a:gdLst/>
                <a:ahLst/>
                <a:cxnLst>
                  <a:cxn ang="0">
                    <a:pos x="11" y="7"/>
                  </a:cxn>
                  <a:cxn ang="0">
                    <a:pos x="10" y="9"/>
                  </a:cxn>
                  <a:cxn ang="0">
                    <a:pos x="9" y="12"/>
                  </a:cxn>
                  <a:cxn ang="0">
                    <a:pos x="9" y="22"/>
                  </a:cxn>
                  <a:cxn ang="0">
                    <a:pos x="7" y="27"/>
                  </a:cxn>
                  <a:cxn ang="0">
                    <a:pos x="7" y="29"/>
                  </a:cxn>
                  <a:cxn ang="0">
                    <a:pos x="7" y="30"/>
                  </a:cxn>
                  <a:cxn ang="0">
                    <a:pos x="6" y="30"/>
                  </a:cxn>
                  <a:cxn ang="0">
                    <a:pos x="5" y="31"/>
                  </a:cxn>
                  <a:cxn ang="0">
                    <a:pos x="4" y="30"/>
                  </a:cxn>
                  <a:cxn ang="0">
                    <a:pos x="0" y="29"/>
                  </a:cxn>
                  <a:cxn ang="0">
                    <a:pos x="0" y="25"/>
                  </a:cxn>
                  <a:cxn ang="0">
                    <a:pos x="0" y="22"/>
                  </a:cxn>
                  <a:cxn ang="0">
                    <a:pos x="1" y="19"/>
                  </a:cxn>
                  <a:cxn ang="0">
                    <a:pos x="4" y="8"/>
                  </a:cxn>
                  <a:cxn ang="0">
                    <a:pos x="4" y="3"/>
                  </a:cxn>
                  <a:cxn ang="0">
                    <a:pos x="5" y="0"/>
                  </a:cxn>
                  <a:cxn ang="0">
                    <a:pos x="6" y="0"/>
                  </a:cxn>
                  <a:cxn ang="0">
                    <a:pos x="7" y="2"/>
                  </a:cxn>
                  <a:cxn ang="0">
                    <a:pos x="11" y="7"/>
                  </a:cxn>
                </a:cxnLst>
                <a:rect l="0" t="0" r="r" b="b"/>
                <a:pathLst>
                  <a:path w="11" h="31">
                    <a:moveTo>
                      <a:pt x="11" y="7"/>
                    </a:moveTo>
                    <a:lnTo>
                      <a:pt x="10" y="9"/>
                    </a:lnTo>
                    <a:lnTo>
                      <a:pt x="9" y="12"/>
                    </a:lnTo>
                    <a:lnTo>
                      <a:pt x="9" y="22"/>
                    </a:lnTo>
                    <a:lnTo>
                      <a:pt x="7" y="27"/>
                    </a:lnTo>
                    <a:lnTo>
                      <a:pt x="7" y="29"/>
                    </a:lnTo>
                    <a:lnTo>
                      <a:pt x="7" y="30"/>
                    </a:lnTo>
                    <a:lnTo>
                      <a:pt x="6" y="30"/>
                    </a:lnTo>
                    <a:lnTo>
                      <a:pt x="5" y="31"/>
                    </a:lnTo>
                    <a:lnTo>
                      <a:pt x="4" y="30"/>
                    </a:lnTo>
                    <a:lnTo>
                      <a:pt x="0" y="29"/>
                    </a:lnTo>
                    <a:lnTo>
                      <a:pt x="0" y="25"/>
                    </a:lnTo>
                    <a:lnTo>
                      <a:pt x="0" y="22"/>
                    </a:lnTo>
                    <a:lnTo>
                      <a:pt x="1" y="19"/>
                    </a:lnTo>
                    <a:lnTo>
                      <a:pt x="4" y="8"/>
                    </a:lnTo>
                    <a:lnTo>
                      <a:pt x="4" y="3"/>
                    </a:lnTo>
                    <a:lnTo>
                      <a:pt x="5" y="0"/>
                    </a:lnTo>
                    <a:lnTo>
                      <a:pt x="6" y="0"/>
                    </a:lnTo>
                    <a:lnTo>
                      <a:pt x="7" y="2"/>
                    </a:lnTo>
                    <a:lnTo>
                      <a:pt x="1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3" name="Freeform 2030">
                <a:extLst>
                  <a:ext uri="{FF2B5EF4-FFF2-40B4-BE49-F238E27FC236}">
                    <a16:creationId xmlns:a16="http://schemas.microsoft.com/office/drawing/2014/main" id="{AB02F040-97BE-CAF3-DE7D-EC78DB3089C1}"/>
                  </a:ext>
                </a:extLst>
              </p:cNvPr>
              <p:cNvSpPr>
                <a:spLocks/>
              </p:cNvSpPr>
              <p:nvPr/>
            </p:nvSpPr>
            <p:spPr bwMode="auto">
              <a:xfrm>
                <a:off x="4295775" y="2339975"/>
                <a:ext cx="17463" cy="49213"/>
              </a:xfrm>
              <a:custGeom>
                <a:avLst/>
                <a:gdLst/>
                <a:ahLst/>
                <a:cxnLst>
                  <a:cxn ang="0">
                    <a:pos x="11" y="7"/>
                  </a:cxn>
                  <a:cxn ang="0">
                    <a:pos x="10" y="9"/>
                  </a:cxn>
                  <a:cxn ang="0">
                    <a:pos x="9" y="12"/>
                  </a:cxn>
                  <a:cxn ang="0">
                    <a:pos x="9" y="22"/>
                  </a:cxn>
                  <a:cxn ang="0">
                    <a:pos x="7" y="27"/>
                  </a:cxn>
                  <a:cxn ang="0">
                    <a:pos x="7" y="29"/>
                  </a:cxn>
                  <a:cxn ang="0">
                    <a:pos x="7" y="30"/>
                  </a:cxn>
                  <a:cxn ang="0">
                    <a:pos x="6" y="30"/>
                  </a:cxn>
                  <a:cxn ang="0">
                    <a:pos x="5" y="31"/>
                  </a:cxn>
                  <a:cxn ang="0">
                    <a:pos x="4" y="30"/>
                  </a:cxn>
                  <a:cxn ang="0">
                    <a:pos x="0" y="29"/>
                  </a:cxn>
                  <a:cxn ang="0">
                    <a:pos x="0" y="25"/>
                  </a:cxn>
                  <a:cxn ang="0">
                    <a:pos x="0" y="22"/>
                  </a:cxn>
                  <a:cxn ang="0">
                    <a:pos x="1" y="19"/>
                  </a:cxn>
                  <a:cxn ang="0">
                    <a:pos x="4" y="8"/>
                  </a:cxn>
                  <a:cxn ang="0">
                    <a:pos x="4" y="3"/>
                  </a:cxn>
                  <a:cxn ang="0">
                    <a:pos x="5" y="0"/>
                  </a:cxn>
                  <a:cxn ang="0">
                    <a:pos x="6" y="0"/>
                  </a:cxn>
                  <a:cxn ang="0">
                    <a:pos x="7" y="2"/>
                  </a:cxn>
                  <a:cxn ang="0">
                    <a:pos x="11" y="7"/>
                  </a:cxn>
                </a:cxnLst>
                <a:rect l="0" t="0" r="r" b="b"/>
                <a:pathLst>
                  <a:path w="11" h="31">
                    <a:moveTo>
                      <a:pt x="11" y="7"/>
                    </a:moveTo>
                    <a:lnTo>
                      <a:pt x="10" y="9"/>
                    </a:lnTo>
                    <a:lnTo>
                      <a:pt x="9" y="12"/>
                    </a:lnTo>
                    <a:lnTo>
                      <a:pt x="9" y="22"/>
                    </a:lnTo>
                    <a:lnTo>
                      <a:pt x="7" y="27"/>
                    </a:lnTo>
                    <a:lnTo>
                      <a:pt x="7" y="29"/>
                    </a:lnTo>
                    <a:lnTo>
                      <a:pt x="7" y="30"/>
                    </a:lnTo>
                    <a:lnTo>
                      <a:pt x="6" y="30"/>
                    </a:lnTo>
                    <a:lnTo>
                      <a:pt x="5" y="31"/>
                    </a:lnTo>
                    <a:lnTo>
                      <a:pt x="4" y="30"/>
                    </a:lnTo>
                    <a:lnTo>
                      <a:pt x="0" y="29"/>
                    </a:lnTo>
                    <a:lnTo>
                      <a:pt x="0" y="25"/>
                    </a:lnTo>
                    <a:lnTo>
                      <a:pt x="0" y="22"/>
                    </a:lnTo>
                    <a:lnTo>
                      <a:pt x="1" y="19"/>
                    </a:lnTo>
                    <a:lnTo>
                      <a:pt x="4" y="8"/>
                    </a:lnTo>
                    <a:lnTo>
                      <a:pt x="4" y="3"/>
                    </a:lnTo>
                    <a:lnTo>
                      <a:pt x="5" y="0"/>
                    </a:lnTo>
                    <a:lnTo>
                      <a:pt x="6" y="0"/>
                    </a:lnTo>
                    <a:lnTo>
                      <a:pt x="7" y="2"/>
                    </a:lnTo>
                    <a:lnTo>
                      <a:pt x="1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4" name="Freeform 2031">
                <a:extLst>
                  <a:ext uri="{FF2B5EF4-FFF2-40B4-BE49-F238E27FC236}">
                    <a16:creationId xmlns:a16="http://schemas.microsoft.com/office/drawing/2014/main" id="{EDDEA366-AC4B-1232-FF7E-446B948A4B02}"/>
                  </a:ext>
                </a:extLst>
              </p:cNvPr>
              <p:cNvSpPr>
                <a:spLocks/>
              </p:cNvSpPr>
              <p:nvPr/>
            </p:nvSpPr>
            <p:spPr bwMode="auto">
              <a:xfrm>
                <a:off x="4295775" y="2339975"/>
                <a:ext cx="17463" cy="49213"/>
              </a:xfrm>
              <a:custGeom>
                <a:avLst/>
                <a:gdLst/>
                <a:ahLst/>
                <a:cxnLst>
                  <a:cxn ang="0">
                    <a:pos x="11" y="7"/>
                  </a:cxn>
                  <a:cxn ang="0">
                    <a:pos x="10" y="9"/>
                  </a:cxn>
                  <a:cxn ang="0">
                    <a:pos x="9" y="12"/>
                  </a:cxn>
                  <a:cxn ang="0">
                    <a:pos x="9" y="22"/>
                  </a:cxn>
                  <a:cxn ang="0">
                    <a:pos x="7" y="27"/>
                  </a:cxn>
                  <a:cxn ang="0">
                    <a:pos x="7" y="29"/>
                  </a:cxn>
                  <a:cxn ang="0">
                    <a:pos x="7" y="30"/>
                  </a:cxn>
                  <a:cxn ang="0">
                    <a:pos x="6" y="30"/>
                  </a:cxn>
                  <a:cxn ang="0">
                    <a:pos x="5" y="31"/>
                  </a:cxn>
                  <a:cxn ang="0">
                    <a:pos x="4" y="30"/>
                  </a:cxn>
                  <a:cxn ang="0">
                    <a:pos x="0" y="29"/>
                  </a:cxn>
                  <a:cxn ang="0">
                    <a:pos x="0" y="25"/>
                  </a:cxn>
                  <a:cxn ang="0">
                    <a:pos x="0" y="22"/>
                  </a:cxn>
                  <a:cxn ang="0">
                    <a:pos x="1" y="19"/>
                  </a:cxn>
                  <a:cxn ang="0">
                    <a:pos x="4" y="8"/>
                  </a:cxn>
                  <a:cxn ang="0">
                    <a:pos x="4" y="3"/>
                  </a:cxn>
                  <a:cxn ang="0">
                    <a:pos x="5" y="0"/>
                  </a:cxn>
                  <a:cxn ang="0">
                    <a:pos x="6" y="0"/>
                  </a:cxn>
                  <a:cxn ang="0">
                    <a:pos x="7" y="2"/>
                  </a:cxn>
                  <a:cxn ang="0">
                    <a:pos x="11" y="7"/>
                  </a:cxn>
                </a:cxnLst>
                <a:rect l="0" t="0" r="r" b="b"/>
                <a:pathLst>
                  <a:path w="11" h="31">
                    <a:moveTo>
                      <a:pt x="11" y="7"/>
                    </a:moveTo>
                    <a:lnTo>
                      <a:pt x="10" y="9"/>
                    </a:lnTo>
                    <a:lnTo>
                      <a:pt x="9" y="12"/>
                    </a:lnTo>
                    <a:lnTo>
                      <a:pt x="9" y="22"/>
                    </a:lnTo>
                    <a:lnTo>
                      <a:pt x="7" y="27"/>
                    </a:lnTo>
                    <a:lnTo>
                      <a:pt x="7" y="29"/>
                    </a:lnTo>
                    <a:lnTo>
                      <a:pt x="7" y="30"/>
                    </a:lnTo>
                    <a:lnTo>
                      <a:pt x="6" y="30"/>
                    </a:lnTo>
                    <a:lnTo>
                      <a:pt x="5" y="31"/>
                    </a:lnTo>
                    <a:lnTo>
                      <a:pt x="4" y="30"/>
                    </a:lnTo>
                    <a:lnTo>
                      <a:pt x="0" y="29"/>
                    </a:lnTo>
                    <a:lnTo>
                      <a:pt x="0" y="25"/>
                    </a:lnTo>
                    <a:lnTo>
                      <a:pt x="0" y="22"/>
                    </a:lnTo>
                    <a:lnTo>
                      <a:pt x="1" y="19"/>
                    </a:lnTo>
                    <a:lnTo>
                      <a:pt x="4" y="8"/>
                    </a:lnTo>
                    <a:lnTo>
                      <a:pt x="4" y="3"/>
                    </a:lnTo>
                    <a:lnTo>
                      <a:pt x="5" y="0"/>
                    </a:lnTo>
                    <a:lnTo>
                      <a:pt x="6" y="0"/>
                    </a:lnTo>
                    <a:lnTo>
                      <a:pt x="7" y="2"/>
                    </a:lnTo>
                    <a:lnTo>
                      <a:pt x="11" y="7"/>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5" name="Freeform 2032">
                <a:extLst>
                  <a:ext uri="{FF2B5EF4-FFF2-40B4-BE49-F238E27FC236}">
                    <a16:creationId xmlns:a16="http://schemas.microsoft.com/office/drawing/2014/main" id="{DC846135-BFF0-3766-F514-B52C792346BC}"/>
                  </a:ext>
                </a:extLst>
              </p:cNvPr>
              <p:cNvSpPr>
                <a:spLocks/>
              </p:cNvSpPr>
              <p:nvPr/>
            </p:nvSpPr>
            <p:spPr bwMode="auto">
              <a:xfrm>
                <a:off x="4295775" y="2339975"/>
                <a:ext cx="17463" cy="49213"/>
              </a:xfrm>
              <a:custGeom>
                <a:avLst/>
                <a:gdLst/>
                <a:ahLst/>
                <a:cxnLst>
                  <a:cxn ang="0">
                    <a:pos x="11" y="7"/>
                  </a:cxn>
                  <a:cxn ang="0">
                    <a:pos x="10" y="9"/>
                  </a:cxn>
                  <a:cxn ang="0">
                    <a:pos x="9" y="12"/>
                  </a:cxn>
                  <a:cxn ang="0">
                    <a:pos x="9" y="22"/>
                  </a:cxn>
                  <a:cxn ang="0">
                    <a:pos x="7" y="27"/>
                  </a:cxn>
                  <a:cxn ang="0">
                    <a:pos x="7" y="29"/>
                  </a:cxn>
                  <a:cxn ang="0">
                    <a:pos x="7" y="30"/>
                  </a:cxn>
                  <a:cxn ang="0">
                    <a:pos x="6" y="30"/>
                  </a:cxn>
                  <a:cxn ang="0">
                    <a:pos x="5" y="31"/>
                  </a:cxn>
                  <a:cxn ang="0">
                    <a:pos x="4" y="30"/>
                  </a:cxn>
                  <a:cxn ang="0">
                    <a:pos x="0" y="29"/>
                  </a:cxn>
                  <a:cxn ang="0">
                    <a:pos x="0" y="25"/>
                  </a:cxn>
                  <a:cxn ang="0">
                    <a:pos x="0" y="22"/>
                  </a:cxn>
                  <a:cxn ang="0">
                    <a:pos x="1" y="19"/>
                  </a:cxn>
                  <a:cxn ang="0">
                    <a:pos x="4" y="8"/>
                  </a:cxn>
                  <a:cxn ang="0">
                    <a:pos x="4" y="3"/>
                  </a:cxn>
                  <a:cxn ang="0">
                    <a:pos x="5" y="0"/>
                  </a:cxn>
                  <a:cxn ang="0">
                    <a:pos x="6" y="0"/>
                  </a:cxn>
                  <a:cxn ang="0">
                    <a:pos x="7" y="2"/>
                  </a:cxn>
                  <a:cxn ang="0">
                    <a:pos x="11" y="7"/>
                  </a:cxn>
                </a:cxnLst>
                <a:rect l="0" t="0" r="r" b="b"/>
                <a:pathLst>
                  <a:path w="11" h="31">
                    <a:moveTo>
                      <a:pt x="11" y="7"/>
                    </a:moveTo>
                    <a:lnTo>
                      <a:pt x="10" y="9"/>
                    </a:lnTo>
                    <a:lnTo>
                      <a:pt x="9" y="12"/>
                    </a:lnTo>
                    <a:lnTo>
                      <a:pt x="9" y="22"/>
                    </a:lnTo>
                    <a:lnTo>
                      <a:pt x="7" y="27"/>
                    </a:lnTo>
                    <a:lnTo>
                      <a:pt x="7" y="29"/>
                    </a:lnTo>
                    <a:lnTo>
                      <a:pt x="7" y="30"/>
                    </a:lnTo>
                    <a:lnTo>
                      <a:pt x="6" y="30"/>
                    </a:lnTo>
                    <a:lnTo>
                      <a:pt x="5" y="31"/>
                    </a:lnTo>
                    <a:lnTo>
                      <a:pt x="4" y="30"/>
                    </a:lnTo>
                    <a:lnTo>
                      <a:pt x="0" y="29"/>
                    </a:lnTo>
                    <a:lnTo>
                      <a:pt x="0" y="25"/>
                    </a:lnTo>
                    <a:lnTo>
                      <a:pt x="0" y="22"/>
                    </a:lnTo>
                    <a:lnTo>
                      <a:pt x="1" y="19"/>
                    </a:lnTo>
                    <a:lnTo>
                      <a:pt x="4" y="8"/>
                    </a:lnTo>
                    <a:lnTo>
                      <a:pt x="4" y="3"/>
                    </a:lnTo>
                    <a:lnTo>
                      <a:pt x="5" y="0"/>
                    </a:lnTo>
                    <a:lnTo>
                      <a:pt x="6" y="0"/>
                    </a:lnTo>
                    <a:lnTo>
                      <a:pt x="7" y="2"/>
                    </a:lnTo>
                    <a:lnTo>
                      <a:pt x="11" y="7"/>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6" name="Freeform 2033">
                <a:extLst>
                  <a:ext uri="{FF2B5EF4-FFF2-40B4-BE49-F238E27FC236}">
                    <a16:creationId xmlns:a16="http://schemas.microsoft.com/office/drawing/2014/main" id="{8D843F9D-FA05-D2B7-72AA-F0FA1111A7D8}"/>
                  </a:ext>
                </a:extLst>
              </p:cNvPr>
              <p:cNvSpPr>
                <a:spLocks/>
              </p:cNvSpPr>
              <p:nvPr/>
            </p:nvSpPr>
            <p:spPr bwMode="auto">
              <a:xfrm>
                <a:off x="4359275" y="2266950"/>
                <a:ext cx="11113" cy="14288"/>
              </a:xfrm>
              <a:custGeom>
                <a:avLst/>
                <a:gdLst/>
                <a:ahLst/>
                <a:cxnLst>
                  <a:cxn ang="0">
                    <a:pos x="3" y="0"/>
                  </a:cxn>
                  <a:cxn ang="0">
                    <a:pos x="3" y="3"/>
                  </a:cxn>
                  <a:cxn ang="0">
                    <a:pos x="7" y="7"/>
                  </a:cxn>
                  <a:cxn ang="0">
                    <a:pos x="7" y="8"/>
                  </a:cxn>
                  <a:cxn ang="0">
                    <a:pos x="5" y="9"/>
                  </a:cxn>
                  <a:cxn ang="0">
                    <a:pos x="3" y="8"/>
                  </a:cxn>
                  <a:cxn ang="0">
                    <a:pos x="2" y="7"/>
                  </a:cxn>
                  <a:cxn ang="0">
                    <a:pos x="2" y="5"/>
                  </a:cxn>
                  <a:cxn ang="0">
                    <a:pos x="3" y="4"/>
                  </a:cxn>
                  <a:cxn ang="0">
                    <a:pos x="1" y="4"/>
                  </a:cxn>
                  <a:cxn ang="0">
                    <a:pos x="0" y="3"/>
                  </a:cxn>
                  <a:cxn ang="0">
                    <a:pos x="0" y="2"/>
                  </a:cxn>
                  <a:cxn ang="0">
                    <a:pos x="2" y="0"/>
                  </a:cxn>
                  <a:cxn ang="0">
                    <a:pos x="3" y="0"/>
                  </a:cxn>
                </a:cxnLst>
                <a:rect l="0" t="0" r="r" b="b"/>
                <a:pathLst>
                  <a:path w="7" h="9">
                    <a:moveTo>
                      <a:pt x="3" y="0"/>
                    </a:moveTo>
                    <a:lnTo>
                      <a:pt x="3" y="3"/>
                    </a:lnTo>
                    <a:lnTo>
                      <a:pt x="7" y="7"/>
                    </a:lnTo>
                    <a:lnTo>
                      <a:pt x="7" y="8"/>
                    </a:lnTo>
                    <a:lnTo>
                      <a:pt x="5" y="9"/>
                    </a:lnTo>
                    <a:lnTo>
                      <a:pt x="3" y="8"/>
                    </a:lnTo>
                    <a:lnTo>
                      <a:pt x="2" y="7"/>
                    </a:lnTo>
                    <a:lnTo>
                      <a:pt x="2" y="5"/>
                    </a:lnTo>
                    <a:lnTo>
                      <a:pt x="3" y="4"/>
                    </a:lnTo>
                    <a:lnTo>
                      <a:pt x="1" y="4"/>
                    </a:lnTo>
                    <a:lnTo>
                      <a:pt x="0" y="3"/>
                    </a:lnTo>
                    <a:lnTo>
                      <a:pt x="0" y="2"/>
                    </a:lnTo>
                    <a:lnTo>
                      <a:pt x="2" y="0"/>
                    </a:lnTo>
                    <a:lnTo>
                      <a:pt x="3"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7" name="Freeform 2034">
                <a:extLst>
                  <a:ext uri="{FF2B5EF4-FFF2-40B4-BE49-F238E27FC236}">
                    <a16:creationId xmlns:a16="http://schemas.microsoft.com/office/drawing/2014/main" id="{79578125-C387-5629-979A-D463D53FC03E}"/>
                  </a:ext>
                </a:extLst>
              </p:cNvPr>
              <p:cNvSpPr>
                <a:spLocks/>
              </p:cNvSpPr>
              <p:nvPr/>
            </p:nvSpPr>
            <p:spPr bwMode="auto">
              <a:xfrm>
                <a:off x="4359275" y="2266950"/>
                <a:ext cx="11113" cy="14288"/>
              </a:xfrm>
              <a:custGeom>
                <a:avLst/>
                <a:gdLst/>
                <a:ahLst/>
                <a:cxnLst>
                  <a:cxn ang="0">
                    <a:pos x="3" y="0"/>
                  </a:cxn>
                  <a:cxn ang="0">
                    <a:pos x="3" y="3"/>
                  </a:cxn>
                  <a:cxn ang="0">
                    <a:pos x="7" y="7"/>
                  </a:cxn>
                  <a:cxn ang="0">
                    <a:pos x="7" y="8"/>
                  </a:cxn>
                  <a:cxn ang="0">
                    <a:pos x="5" y="9"/>
                  </a:cxn>
                  <a:cxn ang="0">
                    <a:pos x="3" y="8"/>
                  </a:cxn>
                  <a:cxn ang="0">
                    <a:pos x="2" y="7"/>
                  </a:cxn>
                  <a:cxn ang="0">
                    <a:pos x="2" y="5"/>
                  </a:cxn>
                  <a:cxn ang="0">
                    <a:pos x="3" y="4"/>
                  </a:cxn>
                  <a:cxn ang="0">
                    <a:pos x="1" y="4"/>
                  </a:cxn>
                  <a:cxn ang="0">
                    <a:pos x="0" y="3"/>
                  </a:cxn>
                  <a:cxn ang="0">
                    <a:pos x="0" y="2"/>
                  </a:cxn>
                  <a:cxn ang="0">
                    <a:pos x="2" y="0"/>
                  </a:cxn>
                  <a:cxn ang="0">
                    <a:pos x="3" y="0"/>
                  </a:cxn>
                </a:cxnLst>
                <a:rect l="0" t="0" r="r" b="b"/>
                <a:pathLst>
                  <a:path w="7" h="9">
                    <a:moveTo>
                      <a:pt x="3" y="0"/>
                    </a:moveTo>
                    <a:lnTo>
                      <a:pt x="3" y="3"/>
                    </a:lnTo>
                    <a:lnTo>
                      <a:pt x="7" y="7"/>
                    </a:lnTo>
                    <a:lnTo>
                      <a:pt x="7" y="8"/>
                    </a:lnTo>
                    <a:lnTo>
                      <a:pt x="5" y="9"/>
                    </a:lnTo>
                    <a:lnTo>
                      <a:pt x="3" y="8"/>
                    </a:lnTo>
                    <a:lnTo>
                      <a:pt x="2" y="7"/>
                    </a:lnTo>
                    <a:lnTo>
                      <a:pt x="2" y="5"/>
                    </a:lnTo>
                    <a:lnTo>
                      <a:pt x="3" y="4"/>
                    </a:lnTo>
                    <a:lnTo>
                      <a:pt x="1" y="4"/>
                    </a:lnTo>
                    <a:lnTo>
                      <a:pt x="0" y="3"/>
                    </a:lnTo>
                    <a:lnTo>
                      <a:pt x="0" y="2"/>
                    </a:lnTo>
                    <a:lnTo>
                      <a:pt x="2" y="0"/>
                    </a:lnTo>
                    <a:lnTo>
                      <a:pt x="3"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8" name="Freeform 2035">
                <a:extLst>
                  <a:ext uri="{FF2B5EF4-FFF2-40B4-BE49-F238E27FC236}">
                    <a16:creationId xmlns:a16="http://schemas.microsoft.com/office/drawing/2014/main" id="{16C85C68-1085-B2FD-963F-97B32A5A7F2B}"/>
                  </a:ext>
                </a:extLst>
              </p:cNvPr>
              <p:cNvSpPr>
                <a:spLocks/>
              </p:cNvSpPr>
              <p:nvPr/>
            </p:nvSpPr>
            <p:spPr bwMode="auto">
              <a:xfrm>
                <a:off x="4359275" y="2266950"/>
                <a:ext cx="11113" cy="14288"/>
              </a:xfrm>
              <a:custGeom>
                <a:avLst/>
                <a:gdLst/>
                <a:ahLst/>
                <a:cxnLst>
                  <a:cxn ang="0">
                    <a:pos x="3" y="0"/>
                  </a:cxn>
                  <a:cxn ang="0">
                    <a:pos x="3" y="3"/>
                  </a:cxn>
                  <a:cxn ang="0">
                    <a:pos x="7" y="7"/>
                  </a:cxn>
                  <a:cxn ang="0">
                    <a:pos x="7" y="8"/>
                  </a:cxn>
                  <a:cxn ang="0">
                    <a:pos x="5" y="9"/>
                  </a:cxn>
                  <a:cxn ang="0">
                    <a:pos x="3" y="8"/>
                  </a:cxn>
                  <a:cxn ang="0">
                    <a:pos x="2" y="7"/>
                  </a:cxn>
                  <a:cxn ang="0">
                    <a:pos x="2" y="5"/>
                  </a:cxn>
                  <a:cxn ang="0">
                    <a:pos x="3" y="4"/>
                  </a:cxn>
                  <a:cxn ang="0">
                    <a:pos x="1" y="4"/>
                  </a:cxn>
                  <a:cxn ang="0">
                    <a:pos x="0" y="3"/>
                  </a:cxn>
                  <a:cxn ang="0">
                    <a:pos x="0" y="2"/>
                  </a:cxn>
                  <a:cxn ang="0">
                    <a:pos x="2" y="0"/>
                  </a:cxn>
                  <a:cxn ang="0">
                    <a:pos x="3" y="0"/>
                  </a:cxn>
                </a:cxnLst>
                <a:rect l="0" t="0" r="r" b="b"/>
                <a:pathLst>
                  <a:path w="7" h="9">
                    <a:moveTo>
                      <a:pt x="3" y="0"/>
                    </a:moveTo>
                    <a:lnTo>
                      <a:pt x="3" y="3"/>
                    </a:lnTo>
                    <a:lnTo>
                      <a:pt x="7" y="7"/>
                    </a:lnTo>
                    <a:lnTo>
                      <a:pt x="7" y="8"/>
                    </a:lnTo>
                    <a:lnTo>
                      <a:pt x="5" y="9"/>
                    </a:lnTo>
                    <a:lnTo>
                      <a:pt x="3" y="8"/>
                    </a:lnTo>
                    <a:lnTo>
                      <a:pt x="2" y="7"/>
                    </a:lnTo>
                    <a:lnTo>
                      <a:pt x="2" y="5"/>
                    </a:lnTo>
                    <a:lnTo>
                      <a:pt x="3" y="4"/>
                    </a:lnTo>
                    <a:lnTo>
                      <a:pt x="1" y="4"/>
                    </a:lnTo>
                    <a:lnTo>
                      <a:pt x="0" y="3"/>
                    </a:lnTo>
                    <a:lnTo>
                      <a:pt x="0" y="2"/>
                    </a:lnTo>
                    <a:lnTo>
                      <a:pt x="2" y="0"/>
                    </a:lnTo>
                    <a:lnTo>
                      <a:pt x="3"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39" name="Freeform 2036">
                <a:extLst>
                  <a:ext uri="{FF2B5EF4-FFF2-40B4-BE49-F238E27FC236}">
                    <a16:creationId xmlns:a16="http://schemas.microsoft.com/office/drawing/2014/main" id="{E8B450C8-36C8-1ACC-A444-726365B60E99}"/>
                  </a:ext>
                </a:extLst>
              </p:cNvPr>
              <p:cNvSpPr>
                <a:spLocks/>
              </p:cNvSpPr>
              <p:nvPr/>
            </p:nvSpPr>
            <p:spPr bwMode="auto">
              <a:xfrm>
                <a:off x="4359275" y="2266950"/>
                <a:ext cx="11113" cy="14288"/>
              </a:xfrm>
              <a:custGeom>
                <a:avLst/>
                <a:gdLst/>
                <a:ahLst/>
                <a:cxnLst>
                  <a:cxn ang="0">
                    <a:pos x="3" y="0"/>
                  </a:cxn>
                  <a:cxn ang="0">
                    <a:pos x="3" y="3"/>
                  </a:cxn>
                  <a:cxn ang="0">
                    <a:pos x="7" y="7"/>
                  </a:cxn>
                  <a:cxn ang="0">
                    <a:pos x="7" y="8"/>
                  </a:cxn>
                  <a:cxn ang="0">
                    <a:pos x="5" y="9"/>
                  </a:cxn>
                  <a:cxn ang="0">
                    <a:pos x="3" y="8"/>
                  </a:cxn>
                  <a:cxn ang="0">
                    <a:pos x="2" y="7"/>
                  </a:cxn>
                  <a:cxn ang="0">
                    <a:pos x="2" y="5"/>
                  </a:cxn>
                  <a:cxn ang="0">
                    <a:pos x="3" y="4"/>
                  </a:cxn>
                  <a:cxn ang="0">
                    <a:pos x="1" y="4"/>
                  </a:cxn>
                  <a:cxn ang="0">
                    <a:pos x="0" y="3"/>
                  </a:cxn>
                  <a:cxn ang="0">
                    <a:pos x="0" y="2"/>
                  </a:cxn>
                  <a:cxn ang="0">
                    <a:pos x="2" y="0"/>
                  </a:cxn>
                  <a:cxn ang="0">
                    <a:pos x="3" y="0"/>
                  </a:cxn>
                </a:cxnLst>
                <a:rect l="0" t="0" r="r" b="b"/>
                <a:pathLst>
                  <a:path w="7" h="9">
                    <a:moveTo>
                      <a:pt x="3" y="0"/>
                    </a:moveTo>
                    <a:lnTo>
                      <a:pt x="3" y="3"/>
                    </a:lnTo>
                    <a:lnTo>
                      <a:pt x="7" y="7"/>
                    </a:lnTo>
                    <a:lnTo>
                      <a:pt x="7" y="8"/>
                    </a:lnTo>
                    <a:lnTo>
                      <a:pt x="5" y="9"/>
                    </a:lnTo>
                    <a:lnTo>
                      <a:pt x="3" y="8"/>
                    </a:lnTo>
                    <a:lnTo>
                      <a:pt x="2" y="7"/>
                    </a:lnTo>
                    <a:lnTo>
                      <a:pt x="2" y="5"/>
                    </a:lnTo>
                    <a:lnTo>
                      <a:pt x="3" y="4"/>
                    </a:lnTo>
                    <a:lnTo>
                      <a:pt x="1" y="4"/>
                    </a:lnTo>
                    <a:lnTo>
                      <a:pt x="0" y="3"/>
                    </a:lnTo>
                    <a:lnTo>
                      <a:pt x="0" y="2"/>
                    </a:lnTo>
                    <a:lnTo>
                      <a:pt x="2" y="0"/>
                    </a:lnTo>
                    <a:lnTo>
                      <a:pt x="3"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0" name="Freeform 2037">
                <a:extLst>
                  <a:ext uri="{FF2B5EF4-FFF2-40B4-BE49-F238E27FC236}">
                    <a16:creationId xmlns:a16="http://schemas.microsoft.com/office/drawing/2014/main" id="{BE855BA7-E0EC-1D7D-D3E6-1D6CC60327D4}"/>
                  </a:ext>
                </a:extLst>
              </p:cNvPr>
              <p:cNvSpPr>
                <a:spLocks/>
              </p:cNvSpPr>
              <p:nvPr/>
            </p:nvSpPr>
            <p:spPr bwMode="auto">
              <a:xfrm>
                <a:off x="4298950" y="2251075"/>
                <a:ext cx="26988" cy="52388"/>
              </a:xfrm>
              <a:custGeom>
                <a:avLst/>
                <a:gdLst/>
                <a:ahLst/>
                <a:cxnLst>
                  <a:cxn ang="0">
                    <a:pos x="3" y="3"/>
                  </a:cxn>
                  <a:cxn ang="0">
                    <a:pos x="2" y="3"/>
                  </a:cxn>
                  <a:cxn ang="0">
                    <a:pos x="0" y="3"/>
                  </a:cxn>
                  <a:cxn ang="0">
                    <a:pos x="0" y="2"/>
                  </a:cxn>
                  <a:cxn ang="0">
                    <a:pos x="2" y="0"/>
                  </a:cxn>
                  <a:cxn ang="0">
                    <a:pos x="3" y="0"/>
                  </a:cxn>
                  <a:cxn ang="0">
                    <a:pos x="9" y="3"/>
                  </a:cxn>
                  <a:cxn ang="0">
                    <a:pos x="12" y="8"/>
                  </a:cxn>
                  <a:cxn ang="0">
                    <a:pos x="13" y="12"/>
                  </a:cxn>
                  <a:cxn ang="0">
                    <a:pos x="17" y="15"/>
                  </a:cxn>
                  <a:cxn ang="0">
                    <a:pos x="17" y="18"/>
                  </a:cxn>
                  <a:cxn ang="0">
                    <a:pos x="17" y="19"/>
                  </a:cxn>
                  <a:cxn ang="0">
                    <a:pos x="15" y="20"/>
                  </a:cxn>
                  <a:cxn ang="0">
                    <a:pos x="14" y="20"/>
                  </a:cxn>
                  <a:cxn ang="0">
                    <a:pos x="12" y="18"/>
                  </a:cxn>
                  <a:cxn ang="0">
                    <a:pos x="9" y="17"/>
                  </a:cxn>
                  <a:cxn ang="0">
                    <a:pos x="8" y="18"/>
                  </a:cxn>
                  <a:cxn ang="0">
                    <a:pos x="8" y="20"/>
                  </a:cxn>
                  <a:cxn ang="0">
                    <a:pos x="8" y="30"/>
                  </a:cxn>
                  <a:cxn ang="0">
                    <a:pos x="7" y="32"/>
                  </a:cxn>
                  <a:cxn ang="0">
                    <a:pos x="4" y="33"/>
                  </a:cxn>
                  <a:cxn ang="0">
                    <a:pos x="3" y="24"/>
                  </a:cxn>
                  <a:cxn ang="0">
                    <a:pos x="4" y="20"/>
                  </a:cxn>
                  <a:cxn ang="0">
                    <a:pos x="4" y="18"/>
                  </a:cxn>
                  <a:cxn ang="0">
                    <a:pos x="5" y="17"/>
                  </a:cxn>
                  <a:cxn ang="0">
                    <a:pos x="7" y="15"/>
                  </a:cxn>
                  <a:cxn ang="0">
                    <a:pos x="8" y="17"/>
                  </a:cxn>
                  <a:cxn ang="0">
                    <a:pos x="7" y="14"/>
                  </a:cxn>
                  <a:cxn ang="0">
                    <a:pos x="7" y="12"/>
                  </a:cxn>
                  <a:cxn ang="0">
                    <a:pos x="3" y="12"/>
                  </a:cxn>
                  <a:cxn ang="0">
                    <a:pos x="2" y="9"/>
                  </a:cxn>
                  <a:cxn ang="0">
                    <a:pos x="3" y="8"/>
                  </a:cxn>
                  <a:cxn ang="0">
                    <a:pos x="7" y="7"/>
                  </a:cxn>
                  <a:cxn ang="0">
                    <a:pos x="7" y="5"/>
                  </a:cxn>
                  <a:cxn ang="0">
                    <a:pos x="7" y="3"/>
                  </a:cxn>
                  <a:cxn ang="0">
                    <a:pos x="3" y="3"/>
                  </a:cxn>
                </a:cxnLst>
                <a:rect l="0" t="0" r="r" b="b"/>
                <a:pathLst>
                  <a:path w="17" h="33">
                    <a:moveTo>
                      <a:pt x="3" y="3"/>
                    </a:moveTo>
                    <a:lnTo>
                      <a:pt x="2" y="3"/>
                    </a:lnTo>
                    <a:lnTo>
                      <a:pt x="0" y="3"/>
                    </a:lnTo>
                    <a:lnTo>
                      <a:pt x="0" y="2"/>
                    </a:lnTo>
                    <a:lnTo>
                      <a:pt x="2" y="0"/>
                    </a:lnTo>
                    <a:lnTo>
                      <a:pt x="3" y="0"/>
                    </a:lnTo>
                    <a:lnTo>
                      <a:pt x="9" y="3"/>
                    </a:lnTo>
                    <a:lnTo>
                      <a:pt x="12" y="8"/>
                    </a:lnTo>
                    <a:lnTo>
                      <a:pt x="13" y="12"/>
                    </a:lnTo>
                    <a:lnTo>
                      <a:pt x="17" y="15"/>
                    </a:lnTo>
                    <a:lnTo>
                      <a:pt x="17" y="18"/>
                    </a:lnTo>
                    <a:lnTo>
                      <a:pt x="17" y="19"/>
                    </a:lnTo>
                    <a:lnTo>
                      <a:pt x="15" y="20"/>
                    </a:lnTo>
                    <a:lnTo>
                      <a:pt x="14" y="20"/>
                    </a:lnTo>
                    <a:lnTo>
                      <a:pt x="12" y="18"/>
                    </a:lnTo>
                    <a:lnTo>
                      <a:pt x="9" y="17"/>
                    </a:lnTo>
                    <a:lnTo>
                      <a:pt x="8" y="18"/>
                    </a:lnTo>
                    <a:lnTo>
                      <a:pt x="8" y="20"/>
                    </a:lnTo>
                    <a:lnTo>
                      <a:pt x="8" y="30"/>
                    </a:lnTo>
                    <a:lnTo>
                      <a:pt x="7" y="32"/>
                    </a:lnTo>
                    <a:lnTo>
                      <a:pt x="4" y="33"/>
                    </a:lnTo>
                    <a:lnTo>
                      <a:pt x="3" y="24"/>
                    </a:lnTo>
                    <a:lnTo>
                      <a:pt x="4" y="20"/>
                    </a:lnTo>
                    <a:lnTo>
                      <a:pt x="4" y="18"/>
                    </a:lnTo>
                    <a:lnTo>
                      <a:pt x="5" y="17"/>
                    </a:lnTo>
                    <a:lnTo>
                      <a:pt x="7" y="15"/>
                    </a:lnTo>
                    <a:lnTo>
                      <a:pt x="8" y="17"/>
                    </a:lnTo>
                    <a:lnTo>
                      <a:pt x="7" y="14"/>
                    </a:lnTo>
                    <a:lnTo>
                      <a:pt x="7" y="12"/>
                    </a:lnTo>
                    <a:lnTo>
                      <a:pt x="3" y="12"/>
                    </a:lnTo>
                    <a:lnTo>
                      <a:pt x="2" y="9"/>
                    </a:lnTo>
                    <a:lnTo>
                      <a:pt x="3" y="8"/>
                    </a:lnTo>
                    <a:lnTo>
                      <a:pt x="7" y="7"/>
                    </a:lnTo>
                    <a:lnTo>
                      <a:pt x="7" y="5"/>
                    </a:lnTo>
                    <a:lnTo>
                      <a:pt x="7" y="3"/>
                    </a:lnTo>
                    <a:lnTo>
                      <a:pt x="3"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1" name="Freeform 2038">
                <a:extLst>
                  <a:ext uri="{FF2B5EF4-FFF2-40B4-BE49-F238E27FC236}">
                    <a16:creationId xmlns:a16="http://schemas.microsoft.com/office/drawing/2014/main" id="{22D9B186-1F3B-457F-6D36-B281CF9B67EA}"/>
                  </a:ext>
                </a:extLst>
              </p:cNvPr>
              <p:cNvSpPr>
                <a:spLocks/>
              </p:cNvSpPr>
              <p:nvPr/>
            </p:nvSpPr>
            <p:spPr bwMode="auto">
              <a:xfrm>
                <a:off x="4298950" y="2251075"/>
                <a:ext cx="26988" cy="52388"/>
              </a:xfrm>
              <a:custGeom>
                <a:avLst/>
                <a:gdLst/>
                <a:ahLst/>
                <a:cxnLst>
                  <a:cxn ang="0">
                    <a:pos x="3" y="3"/>
                  </a:cxn>
                  <a:cxn ang="0">
                    <a:pos x="2" y="3"/>
                  </a:cxn>
                  <a:cxn ang="0">
                    <a:pos x="0" y="3"/>
                  </a:cxn>
                  <a:cxn ang="0">
                    <a:pos x="0" y="2"/>
                  </a:cxn>
                  <a:cxn ang="0">
                    <a:pos x="2" y="0"/>
                  </a:cxn>
                  <a:cxn ang="0">
                    <a:pos x="3" y="0"/>
                  </a:cxn>
                  <a:cxn ang="0">
                    <a:pos x="9" y="3"/>
                  </a:cxn>
                  <a:cxn ang="0">
                    <a:pos x="12" y="8"/>
                  </a:cxn>
                  <a:cxn ang="0">
                    <a:pos x="13" y="12"/>
                  </a:cxn>
                  <a:cxn ang="0">
                    <a:pos x="17" y="15"/>
                  </a:cxn>
                  <a:cxn ang="0">
                    <a:pos x="17" y="18"/>
                  </a:cxn>
                  <a:cxn ang="0">
                    <a:pos x="17" y="19"/>
                  </a:cxn>
                  <a:cxn ang="0">
                    <a:pos x="15" y="20"/>
                  </a:cxn>
                  <a:cxn ang="0">
                    <a:pos x="14" y="20"/>
                  </a:cxn>
                  <a:cxn ang="0">
                    <a:pos x="12" y="18"/>
                  </a:cxn>
                  <a:cxn ang="0">
                    <a:pos x="9" y="17"/>
                  </a:cxn>
                  <a:cxn ang="0">
                    <a:pos x="8" y="18"/>
                  </a:cxn>
                  <a:cxn ang="0">
                    <a:pos x="8" y="20"/>
                  </a:cxn>
                  <a:cxn ang="0">
                    <a:pos x="8" y="30"/>
                  </a:cxn>
                  <a:cxn ang="0">
                    <a:pos x="7" y="32"/>
                  </a:cxn>
                  <a:cxn ang="0">
                    <a:pos x="4" y="33"/>
                  </a:cxn>
                  <a:cxn ang="0">
                    <a:pos x="3" y="24"/>
                  </a:cxn>
                  <a:cxn ang="0">
                    <a:pos x="4" y="20"/>
                  </a:cxn>
                  <a:cxn ang="0">
                    <a:pos x="4" y="18"/>
                  </a:cxn>
                  <a:cxn ang="0">
                    <a:pos x="5" y="17"/>
                  </a:cxn>
                  <a:cxn ang="0">
                    <a:pos x="7" y="15"/>
                  </a:cxn>
                  <a:cxn ang="0">
                    <a:pos x="8" y="17"/>
                  </a:cxn>
                  <a:cxn ang="0">
                    <a:pos x="7" y="14"/>
                  </a:cxn>
                  <a:cxn ang="0">
                    <a:pos x="7" y="12"/>
                  </a:cxn>
                  <a:cxn ang="0">
                    <a:pos x="3" y="12"/>
                  </a:cxn>
                  <a:cxn ang="0">
                    <a:pos x="2" y="9"/>
                  </a:cxn>
                  <a:cxn ang="0">
                    <a:pos x="3" y="8"/>
                  </a:cxn>
                  <a:cxn ang="0">
                    <a:pos x="7" y="7"/>
                  </a:cxn>
                  <a:cxn ang="0">
                    <a:pos x="7" y="5"/>
                  </a:cxn>
                  <a:cxn ang="0">
                    <a:pos x="7" y="3"/>
                  </a:cxn>
                  <a:cxn ang="0">
                    <a:pos x="3" y="3"/>
                  </a:cxn>
                </a:cxnLst>
                <a:rect l="0" t="0" r="r" b="b"/>
                <a:pathLst>
                  <a:path w="17" h="33">
                    <a:moveTo>
                      <a:pt x="3" y="3"/>
                    </a:moveTo>
                    <a:lnTo>
                      <a:pt x="2" y="3"/>
                    </a:lnTo>
                    <a:lnTo>
                      <a:pt x="0" y="3"/>
                    </a:lnTo>
                    <a:lnTo>
                      <a:pt x="0" y="2"/>
                    </a:lnTo>
                    <a:lnTo>
                      <a:pt x="2" y="0"/>
                    </a:lnTo>
                    <a:lnTo>
                      <a:pt x="3" y="0"/>
                    </a:lnTo>
                    <a:lnTo>
                      <a:pt x="9" y="3"/>
                    </a:lnTo>
                    <a:lnTo>
                      <a:pt x="12" y="8"/>
                    </a:lnTo>
                    <a:lnTo>
                      <a:pt x="13" y="12"/>
                    </a:lnTo>
                    <a:lnTo>
                      <a:pt x="17" y="15"/>
                    </a:lnTo>
                    <a:lnTo>
                      <a:pt x="17" y="18"/>
                    </a:lnTo>
                    <a:lnTo>
                      <a:pt x="17" y="19"/>
                    </a:lnTo>
                    <a:lnTo>
                      <a:pt x="15" y="20"/>
                    </a:lnTo>
                    <a:lnTo>
                      <a:pt x="14" y="20"/>
                    </a:lnTo>
                    <a:lnTo>
                      <a:pt x="12" y="18"/>
                    </a:lnTo>
                    <a:lnTo>
                      <a:pt x="9" y="17"/>
                    </a:lnTo>
                    <a:lnTo>
                      <a:pt x="8" y="18"/>
                    </a:lnTo>
                    <a:lnTo>
                      <a:pt x="8" y="20"/>
                    </a:lnTo>
                    <a:lnTo>
                      <a:pt x="8" y="30"/>
                    </a:lnTo>
                    <a:lnTo>
                      <a:pt x="7" y="32"/>
                    </a:lnTo>
                    <a:lnTo>
                      <a:pt x="4" y="33"/>
                    </a:lnTo>
                    <a:lnTo>
                      <a:pt x="3" y="24"/>
                    </a:lnTo>
                    <a:lnTo>
                      <a:pt x="4" y="20"/>
                    </a:lnTo>
                    <a:lnTo>
                      <a:pt x="4" y="18"/>
                    </a:lnTo>
                    <a:lnTo>
                      <a:pt x="5" y="17"/>
                    </a:lnTo>
                    <a:lnTo>
                      <a:pt x="7" y="15"/>
                    </a:lnTo>
                    <a:lnTo>
                      <a:pt x="8" y="17"/>
                    </a:lnTo>
                    <a:lnTo>
                      <a:pt x="7" y="14"/>
                    </a:lnTo>
                    <a:lnTo>
                      <a:pt x="7" y="12"/>
                    </a:lnTo>
                    <a:lnTo>
                      <a:pt x="3" y="12"/>
                    </a:lnTo>
                    <a:lnTo>
                      <a:pt x="2" y="9"/>
                    </a:lnTo>
                    <a:lnTo>
                      <a:pt x="3" y="8"/>
                    </a:lnTo>
                    <a:lnTo>
                      <a:pt x="7" y="7"/>
                    </a:lnTo>
                    <a:lnTo>
                      <a:pt x="7" y="5"/>
                    </a:lnTo>
                    <a:lnTo>
                      <a:pt x="7" y="3"/>
                    </a:lnTo>
                    <a:lnTo>
                      <a:pt x="3"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2" name="Freeform 2039">
                <a:extLst>
                  <a:ext uri="{FF2B5EF4-FFF2-40B4-BE49-F238E27FC236}">
                    <a16:creationId xmlns:a16="http://schemas.microsoft.com/office/drawing/2014/main" id="{D7A61F4B-A458-4F24-58C6-6498B591248E}"/>
                  </a:ext>
                </a:extLst>
              </p:cNvPr>
              <p:cNvSpPr>
                <a:spLocks/>
              </p:cNvSpPr>
              <p:nvPr/>
            </p:nvSpPr>
            <p:spPr bwMode="auto">
              <a:xfrm>
                <a:off x="4298950" y="2251075"/>
                <a:ext cx="26988" cy="52388"/>
              </a:xfrm>
              <a:custGeom>
                <a:avLst/>
                <a:gdLst/>
                <a:ahLst/>
                <a:cxnLst>
                  <a:cxn ang="0">
                    <a:pos x="3" y="3"/>
                  </a:cxn>
                  <a:cxn ang="0">
                    <a:pos x="2" y="3"/>
                  </a:cxn>
                  <a:cxn ang="0">
                    <a:pos x="0" y="3"/>
                  </a:cxn>
                  <a:cxn ang="0">
                    <a:pos x="0" y="2"/>
                  </a:cxn>
                  <a:cxn ang="0">
                    <a:pos x="2" y="0"/>
                  </a:cxn>
                  <a:cxn ang="0">
                    <a:pos x="3" y="0"/>
                  </a:cxn>
                  <a:cxn ang="0">
                    <a:pos x="9" y="3"/>
                  </a:cxn>
                  <a:cxn ang="0">
                    <a:pos x="12" y="8"/>
                  </a:cxn>
                  <a:cxn ang="0">
                    <a:pos x="13" y="12"/>
                  </a:cxn>
                  <a:cxn ang="0">
                    <a:pos x="17" y="15"/>
                  </a:cxn>
                  <a:cxn ang="0">
                    <a:pos x="17" y="18"/>
                  </a:cxn>
                  <a:cxn ang="0">
                    <a:pos x="17" y="19"/>
                  </a:cxn>
                  <a:cxn ang="0">
                    <a:pos x="15" y="20"/>
                  </a:cxn>
                  <a:cxn ang="0">
                    <a:pos x="14" y="20"/>
                  </a:cxn>
                  <a:cxn ang="0">
                    <a:pos x="12" y="18"/>
                  </a:cxn>
                  <a:cxn ang="0">
                    <a:pos x="9" y="17"/>
                  </a:cxn>
                  <a:cxn ang="0">
                    <a:pos x="8" y="18"/>
                  </a:cxn>
                  <a:cxn ang="0">
                    <a:pos x="8" y="20"/>
                  </a:cxn>
                  <a:cxn ang="0">
                    <a:pos x="8" y="30"/>
                  </a:cxn>
                  <a:cxn ang="0">
                    <a:pos x="7" y="32"/>
                  </a:cxn>
                  <a:cxn ang="0">
                    <a:pos x="4" y="33"/>
                  </a:cxn>
                  <a:cxn ang="0">
                    <a:pos x="3" y="24"/>
                  </a:cxn>
                  <a:cxn ang="0">
                    <a:pos x="4" y="20"/>
                  </a:cxn>
                  <a:cxn ang="0">
                    <a:pos x="4" y="18"/>
                  </a:cxn>
                  <a:cxn ang="0">
                    <a:pos x="5" y="17"/>
                  </a:cxn>
                  <a:cxn ang="0">
                    <a:pos x="7" y="15"/>
                  </a:cxn>
                  <a:cxn ang="0">
                    <a:pos x="8" y="17"/>
                  </a:cxn>
                  <a:cxn ang="0">
                    <a:pos x="7" y="14"/>
                  </a:cxn>
                  <a:cxn ang="0">
                    <a:pos x="7" y="12"/>
                  </a:cxn>
                  <a:cxn ang="0">
                    <a:pos x="3" y="12"/>
                  </a:cxn>
                  <a:cxn ang="0">
                    <a:pos x="2" y="9"/>
                  </a:cxn>
                  <a:cxn ang="0">
                    <a:pos x="3" y="8"/>
                  </a:cxn>
                  <a:cxn ang="0">
                    <a:pos x="7" y="7"/>
                  </a:cxn>
                  <a:cxn ang="0">
                    <a:pos x="7" y="5"/>
                  </a:cxn>
                  <a:cxn ang="0">
                    <a:pos x="7" y="3"/>
                  </a:cxn>
                  <a:cxn ang="0">
                    <a:pos x="3" y="3"/>
                  </a:cxn>
                </a:cxnLst>
                <a:rect l="0" t="0" r="r" b="b"/>
                <a:pathLst>
                  <a:path w="17" h="33">
                    <a:moveTo>
                      <a:pt x="3" y="3"/>
                    </a:moveTo>
                    <a:lnTo>
                      <a:pt x="2" y="3"/>
                    </a:lnTo>
                    <a:lnTo>
                      <a:pt x="0" y="3"/>
                    </a:lnTo>
                    <a:lnTo>
                      <a:pt x="0" y="2"/>
                    </a:lnTo>
                    <a:lnTo>
                      <a:pt x="2" y="0"/>
                    </a:lnTo>
                    <a:lnTo>
                      <a:pt x="3" y="0"/>
                    </a:lnTo>
                    <a:lnTo>
                      <a:pt x="9" y="3"/>
                    </a:lnTo>
                    <a:lnTo>
                      <a:pt x="12" y="8"/>
                    </a:lnTo>
                    <a:lnTo>
                      <a:pt x="13" y="12"/>
                    </a:lnTo>
                    <a:lnTo>
                      <a:pt x="17" y="15"/>
                    </a:lnTo>
                    <a:lnTo>
                      <a:pt x="17" y="18"/>
                    </a:lnTo>
                    <a:lnTo>
                      <a:pt x="17" y="19"/>
                    </a:lnTo>
                    <a:lnTo>
                      <a:pt x="15" y="20"/>
                    </a:lnTo>
                    <a:lnTo>
                      <a:pt x="14" y="20"/>
                    </a:lnTo>
                    <a:lnTo>
                      <a:pt x="12" y="18"/>
                    </a:lnTo>
                    <a:lnTo>
                      <a:pt x="9" y="17"/>
                    </a:lnTo>
                    <a:lnTo>
                      <a:pt x="8" y="18"/>
                    </a:lnTo>
                    <a:lnTo>
                      <a:pt x="8" y="20"/>
                    </a:lnTo>
                    <a:lnTo>
                      <a:pt x="8" y="30"/>
                    </a:lnTo>
                    <a:lnTo>
                      <a:pt x="7" y="32"/>
                    </a:lnTo>
                    <a:lnTo>
                      <a:pt x="4" y="33"/>
                    </a:lnTo>
                    <a:lnTo>
                      <a:pt x="3" y="24"/>
                    </a:lnTo>
                    <a:lnTo>
                      <a:pt x="4" y="20"/>
                    </a:lnTo>
                    <a:lnTo>
                      <a:pt x="4" y="18"/>
                    </a:lnTo>
                    <a:lnTo>
                      <a:pt x="5" y="17"/>
                    </a:lnTo>
                    <a:lnTo>
                      <a:pt x="7" y="15"/>
                    </a:lnTo>
                    <a:lnTo>
                      <a:pt x="8" y="17"/>
                    </a:lnTo>
                    <a:lnTo>
                      <a:pt x="7" y="14"/>
                    </a:lnTo>
                    <a:lnTo>
                      <a:pt x="7" y="12"/>
                    </a:lnTo>
                    <a:lnTo>
                      <a:pt x="3" y="12"/>
                    </a:lnTo>
                    <a:lnTo>
                      <a:pt x="2" y="9"/>
                    </a:lnTo>
                    <a:lnTo>
                      <a:pt x="3" y="8"/>
                    </a:lnTo>
                    <a:lnTo>
                      <a:pt x="7" y="7"/>
                    </a:lnTo>
                    <a:lnTo>
                      <a:pt x="7" y="5"/>
                    </a:lnTo>
                    <a:lnTo>
                      <a:pt x="7" y="3"/>
                    </a:lnTo>
                    <a:lnTo>
                      <a:pt x="3"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3" name="Freeform 2040">
                <a:extLst>
                  <a:ext uri="{FF2B5EF4-FFF2-40B4-BE49-F238E27FC236}">
                    <a16:creationId xmlns:a16="http://schemas.microsoft.com/office/drawing/2014/main" id="{122B8178-7A83-0D5A-DFD8-27E1370F2BB1}"/>
                  </a:ext>
                </a:extLst>
              </p:cNvPr>
              <p:cNvSpPr>
                <a:spLocks/>
              </p:cNvSpPr>
              <p:nvPr/>
            </p:nvSpPr>
            <p:spPr bwMode="auto">
              <a:xfrm>
                <a:off x="4298950" y="2251075"/>
                <a:ext cx="26988" cy="52388"/>
              </a:xfrm>
              <a:custGeom>
                <a:avLst/>
                <a:gdLst/>
                <a:ahLst/>
                <a:cxnLst>
                  <a:cxn ang="0">
                    <a:pos x="3" y="3"/>
                  </a:cxn>
                  <a:cxn ang="0">
                    <a:pos x="2" y="3"/>
                  </a:cxn>
                  <a:cxn ang="0">
                    <a:pos x="0" y="3"/>
                  </a:cxn>
                  <a:cxn ang="0">
                    <a:pos x="0" y="2"/>
                  </a:cxn>
                  <a:cxn ang="0">
                    <a:pos x="2" y="0"/>
                  </a:cxn>
                  <a:cxn ang="0">
                    <a:pos x="3" y="0"/>
                  </a:cxn>
                  <a:cxn ang="0">
                    <a:pos x="9" y="3"/>
                  </a:cxn>
                  <a:cxn ang="0">
                    <a:pos x="12" y="8"/>
                  </a:cxn>
                  <a:cxn ang="0">
                    <a:pos x="13" y="12"/>
                  </a:cxn>
                  <a:cxn ang="0">
                    <a:pos x="17" y="15"/>
                  </a:cxn>
                  <a:cxn ang="0">
                    <a:pos x="17" y="18"/>
                  </a:cxn>
                  <a:cxn ang="0">
                    <a:pos x="17" y="19"/>
                  </a:cxn>
                  <a:cxn ang="0">
                    <a:pos x="15" y="20"/>
                  </a:cxn>
                  <a:cxn ang="0">
                    <a:pos x="14" y="20"/>
                  </a:cxn>
                  <a:cxn ang="0">
                    <a:pos x="12" y="18"/>
                  </a:cxn>
                  <a:cxn ang="0">
                    <a:pos x="9" y="17"/>
                  </a:cxn>
                  <a:cxn ang="0">
                    <a:pos x="8" y="18"/>
                  </a:cxn>
                  <a:cxn ang="0">
                    <a:pos x="8" y="20"/>
                  </a:cxn>
                  <a:cxn ang="0">
                    <a:pos x="8" y="30"/>
                  </a:cxn>
                  <a:cxn ang="0">
                    <a:pos x="7" y="32"/>
                  </a:cxn>
                  <a:cxn ang="0">
                    <a:pos x="4" y="33"/>
                  </a:cxn>
                  <a:cxn ang="0">
                    <a:pos x="3" y="24"/>
                  </a:cxn>
                  <a:cxn ang="0">
                    <a:pos x="4" y="20"/>
                  </a:cxn>
                  <a:cxn ang="0">
                    <a:pos x="4" y="18"/>
                  </a:cxn>
                  <a:cxn ang="0">
                    <a:pos x="5" y="17"/>
                  </a:cxn>
                  <a:cxn ang="0">
                    <a:pos x="7" y="15"/>
                  </a:cxn>
                  <a:cxn ang="0">
                    <a:pos x="8" y="17"/>
                  </a:cxn>
                  <a:cxn ang="0">
                    <a:pos x="7" y="14"/>
                  </a:cxn>
                  <a:cxn ang="0">
                    <a:pos x="7" y="12"/>
                  </a:cxn>
                  <a:cxn ang="0">
                    <a:pos x="3" y="12"/>
                  </a:cxn>
                  <a:cxn ang="0">
                    <a:pos x="2" y="9"/>
                  </a:cxn>
                  <a:cxn ang="0">
                    <a:pos x="3" y="8"/>
                  </a:cxn>
                  <a:cxn ang="0">
                    <a:pos x="7" y="7"/>
                  </a:cxn>
                  <a:cxn ang="0">
                    <a:pos x="7" y="5"/>
                  </a:cxn>
                  <a:cxn ang="0">
                    <a:pos x="7" y="3"/>
                  </a:cxn>
                  <a:cxn ang="0">
                    <a:pos x="3" y="3"/>
                  </a:cxn>
                </a:cxnLst>
                <a:rect l="0" t="0" r="r" b="b"/>
                <a:pathLst>
                  <a:path w="17" h="33">
                    <a:moveTo>
                      <a:pt x="3" y="3"/>
                    </a:moveTo>
                    <a:lnTo>
                      <a:pt x="2" y="3"/>
                    </a:lnTo>
                    <a:lnTo>
                      <a:pt x="0" y="3"/>
                    </a:lnTo>
                    <a:lnTo>
                      <a:pt x="0" y="2"/>
                    </a:lnTo>
                    <a:lnTo>
                      <a:pt x="2" y="0"/>
                    </a:lnTo>
                    <a:lnTo>
                      <a:pt x="3" y="0"/>
                    </a:lnTo>
                    <a:lnTo>
                      <a:pt x="9" y="3"/>
                    </a:lnTo>
                    <a:lnTo>
                      <a:pt x="12" y="8"/>
                    </a:lnTo>
                    <a:lnTo>
                      <a:pt x="13" y="12"/>
                    </a:lnTo>
                    <a:lnTo>
                      <a:pt x="17" y="15"/>
                    </a:lnTo>
                    <a:lnTo>
                      <a:pt x="17" y="18"/>
                    </a:lnTo>
                    <a:lnTo>
                      <a:pt x="17" y="19"/>
                    </a:lnTo>
                    <a:lnTo>
                      <a:pt x="15" y="20"/>
                    </a:lnTo>
                    <a:lnTo>
                      <a:pt x="14" y="20"/>
                    </a:lnTo>
                    <a:lnTo>
                      <a:pt x="12" y="18"/>
                    </a:lnTo>
                    <a:lnTo>
                      <a:pt x="9" y="17"/>
                    </a:lnTo>
                    <a:lnTo>
                      <a:pt x="8" y="18"/>
                    </a:lnTo>
                    <a:lnTo>
                      <a:pt x="8" y="20"/>
                    </a:lnTo>
                    <a:lnTo>
                      <a:pt x="8" y="30"/>
                    </a:lnTo>
                    <a:lnTo>
                      <a:pt x="7" y="32"/>
                    </a:lnTo>
                    <a:lnTo>
                      <a:pt x="4" y="33"/>
                    </a:lnTo>
                    <a:lnTo>
                      <a:pt x="3" y="24"/>
                    </a:lnTo>
                    <a:lnTo>
                      <a:pt x="4" y="20"/>
                    </a:lnTo>
                    <a:lnTo>
                      <a:pt x="4" y="18"/>
                    </a:lnTo>
                    <a:lnTo>
                      <a:pt x="5" y="17"/>
                    </a:lnTo>
                    <a:lnTo>
                      <a:pt x="7" y="15"/>
                    </a:lnTo>
                    <a:lnTo>
                      <a:pt x="8" y="17"/>
                    </a:lnTo>
                    <a:lnTo>
                      <a:pt x="7" y="14"/>
                    </a:lnTo>
                    <a:lnTo>
                      <a:pt x="7" y="12"/>
                    </a:lnTo>
                    <a:lnTo>
                      <a:pt x="3" y="12"/>
                    </a:lnTo>
                    <a:lnTo>
                      <a:pt x="2" y="9"/>
                    </a:lnTo>
                    <a:lnTo>
                      <a:pt x="3" y="8"/>
                    </a:lnTo>
                    <a:lnTo>
                      <a:pt x="7" y="7"/>
                    </a:lnTo>
                    <a:lnTo>
                      <a:pt x="7" y="5"/>
                    </a:lnTo>
                    <a:lnTo>
                      <a:pt x="7" y="3"/>
                    </a:lnTo>
                    <a:lnTo>
                      <a:pt x="3"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4" name="Freeform 2041">
                <a:extLst>
                  <a:ext uri="{FF2B5EF4-FFF2-40B4-BE49-F238E27FC236}">
                    <a16:creationId xmlns:a16="http://schemas.microsoft.com/office/drawing/2014/main" id="{7F7AD8D8-8A93-379E-D44B-8AAE5603C34E}"/>
                  </a:ext>
                </a:extLst>
              </p:cNvPr>
              <p:cNvSpPr>
                <a:spLocks/>
              </p:cNvSpPr>
              <p:nvPr/>
            </p:nvSpPr>
            <p:spPr bwMode="auto">
              <a:xfrm>
                <a:off x="4321175" y="2233613"/>
                <a:ext cx="20638" cy="38100"/>
              </a:xfrm>
              <a:custGeom>
                <a:avLst/>
                <a:gdLst/>
                <a:ahLst/>
                <a:cxnLst>
                  <a:cxn ang="0">
                    <a:pos x="8" y="24"/>
                  </a:cxn>
                  <a:cxn ang="0">
                    <a:pos x="13" y="23"/>
                  </a:cxn>
                  <a:cxn ang="0">
                    <a:pos x="13" y="15"/>
                  </a:cxn>
                  <a:cxn ang="0">
                    <a:pos x="13" y="10"/>
                  </a:cxn>
                  <a:cxn ang="0">
                    <a:pos x="11" y="6"/>
                  </a:cxn>
                  <a:cxn ang="0">
                    <a:pos x="9" y="3"/>
                  </a:cxn>
                  <a:cxn ang="0">
                    <a:pos x="8" y="0"/>
                  </a:cxn>
                  <a:cxn ang="0">
                    <a:pos x="4" y="0"/>
                  </a:cxn>
                  <a:cxn ang="0">
                    <a:pos x="3" y="0"/>
                  </a:cxn>
                  <a:cxn ang="0">
                    <a:pos x="3" y="2"/>
                  </a:cxn>
                  <a:cxn ang="0">
                    <a:pos x="3" y="4"/>
                  </a:cxn>
                  <a:cxn ang="0">
                    <a:pos x="0" y="14"/>
                  </a:cxn>
                  <a:cxn ang="0">
                    <a:pos x="5" y="24"/>
                  </a:cxn>
                  <a:cxn ang="0">
                    <a:pos x="8" y="24"/>
                  </a:cxn>
                </a:cxnLst>
                <a:rect l="0" t="0" r="r" b="b"/>
                <a:pathLst>
                  <a:path w="13" h="24">
                    <a:moveTo>
                      <a:pt x="8" y="24"/>
                    </a:moveTo>
                    <a:lnTo>
                      <a:pt x="13" y="23"/>
                    </a:lnTo>
                    <a:lnTo>
                      <a:pt x="13" y="15"/>
                    </a:lnTo>
                    <a:lnTo>
                      <a:pt x="13" y="10"/>
                    </a:lnTo>
                    <a:lnTo>
                      <a:pt x="11" y="6"/>
                    </a:lnTo>
                    <a:lnTo>
                      <a:pt x="9" y="3"/>
                    </a:lnTo>
                    <a:lnTo>
                      <a:pt x="8" y="0"/>
                    </a:lnTo>
                    <a:lnTo>
                      <a:pt x="4" y="0"/>
                    </a:lnTo>
                    <a:lnTo>
                      <a:pt x="3" y="0"/>
                    </a:lnTo>
                    <a:lnTo>
                      <a:pt x="3" y="2"/>
                    </a:lnTo>
                    <a:lnTo>
                      <a:pt x="3" y="4"/>
                    </a:lnTo>
                    <a:lnTo>
                      <a:pt x="0" y="14"/>
                    </a:lnTo>
                    <a:lnTo>
                      <a:pt x="5" y="24"/>
                    </a:lnTo>
                    <a:lnTo>
                      <a:pt x="8" y="2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5" name="Freeform 2042">
                <a:extLst>
                  <a:ext uri="{FF2B5EF4-FFF2-40B4-BE49-F238E27FC236}">
                    <a16:creationId xmlns:a16="http://schemas.microsoft.com/office/drawing/2014/main" id="{58DCB671-4AA3-D0B4-EDF4-39992EFE065A}"/>
                  </a:ext>
                </a:extLst>
              </p:cNvPr>
              <p:cNvSpPr>
                <a:spLocks/>
              </p:cNvSpPr>
              <p:nvPr/>
            </p:nvSpPr>
            <p:spPr bwMode="auto">
              <a:xfrm>
                <a:off x="4321175" y="2233613"/>
                <a:ext cx="20638" cy="38100"/>
              </a:xfrm>
              <a:custGeom>
                <a:avLst/>
                <a:gdLst/>
                <a:ahLst/>
                <a:cxnLst>
                  <a:cxn ang="0">
                    <a:pos x="8" y="24"/>
                  </a:cxn>
                  <a:cxn ang="0">
                    <a:pos x="13" y="23"/>
                  </a:cxn>
                  <a:cxn ang="0">
                    <a:pos x="13" y="15"/>
                  </a:cxn>
                  <a:cxn ang="0">
                    <a:pos x="13" y="10"/>
                  </a:cxn>
                  <a:cxn ang="0">
                    <a:pos x="11" y="6"/>
                  </a:cxn>
                  <a:cxn ang="0">
                    <a:pos x="9" y="3"/>
                  </a:cxn>
                  <a:cxn ang="0">
                    <a:pos x="8" y="0"/>
                  </a:cxn>
                  <a:cxn ang="0">
                    <a:pos x="4" y="0"/>
                  </a:cxn>
                  <a:cxn ang="0">
                    <a:pos x="3" y="0"/>
                  </a:cxn>
                  <a:cxn ang="0">
                    <a:pos x="3" y="2"/>
                  </a:cxn>
                  <a:cxn ang="0">
                    <a:pos x="3" y="4"/>
                  </a:cxn>
                  <a:cxn ang="0">
                    <a:pos x="0" y="14"/>
                  </a:cxn>
                  <a:cxn ang="0">
                    <a:pos x="5" y="24"/>
                  </a:cxn>
                  <a:cxn ang="0">
                    <a:pos x="8" y="24"/>
                  </a:cxn>
                </a:cxnLst>
                <a:rect l="0" t="0" r="r" b="b"/>
                <a:pathLst>
                  <a:path w="13" h="24">
                    <a:moveTo>
                      <a:pt x="8" y="24"/>
                    </a:moveTo>
                    <a:lnTo>
                      <a:pt x="13" y="23"/>
                    </a:lnTo>
                    <a:lnTo>
                      <a:pt x="13" y="15"/>
                    </a:lnTo>
                    <a:lnTo>
                      <a:pt x="13" y="10"/>
                    </a:lnTo>
                    <a:lnTo>
                      <a:pt x="11" y="6"/>
                    </a:lnTo>
                    <a:lnTo>
                      <a:pt x="9" y="3"/>
                    </a:lnTo>
                    <a:lnTo>
                      <a:pt x="8" y="0"/>
                    </a:lnTo>
                    <a:lnTo>
                      <a:pt x="4" y="0"/>
                    </a:lnTo>
                    <a:lnTo>
                      <a:pt x="3" y="0"/>
                    </a:lnTo>
                    <a:lnTo>
                      <a:pt x="3" y="2"/>
                    </a:lnTo>
                    <a:lnTo>
                      <a:pt x="3" y="4"/>
                    </a:lnTo>
                    <a:lnTo>
                      <a:pt x="0" y="14"/>
                    </a:lnTo>
                    <a:lnTo>
                      <a:pt x="5" y="24"/>
                    </a:lnTo>
                    <a:lnTo>
                      <a:pt x="8" y="2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6" name="Freeform 2043">
                <a:extLst>
                  <a:ext uri="{FF2B5EF4-FFF2-40B4-BE49-F238E27FC236}">
                    <a16:creationId xmlns:a16="http://schemas.microsoft.com/office/drawing/2014/main" id="{0D0E7E0D-DE72-A46A-EB1D-3CAD41CB925E}"/>
                  </a:ext>
                </a:extLst>
              </p:cNvPr>
              <p:cNvSpPr>
                <a:spLocks/>
              </p:cNvSpPr>
              <p:nvPr/>
            </p:nvSpPr>
            <p:spPr bwMode="auto">
              <a:xfrm>
                <a:off x="4321175" y="2233613"/>
                <a:ext cx="20638" cy="38100"/>
              </a:xfrm>
              <a:custGeom>
                <a:avLst/>
                <a:gdLst/>
                <a:ahLst/>
                <a:cxnLst>
                  <a:cxn ang="0">
                    <a:pos x="8" y="24"/>
                  </a:cxn>
                  <a:cxn ang="0">
                    <a:pos x="13" y="23"/>
                  </a:cxn>
                  <a:cxn ang="0">
                    <a:pos x="13" y="15"/>
                  </a:cxn>
                  <a:cxn ang="0">
                    <a:pos x="13" y="10"/>
                  </a:cxn>
                  <a:cxn ang="0">
                    <a:pos x="11" y="6"/>
                  </a:cxn>
                  <a:cxn ang="0">
                    <a:pos x="9" y="3"/>
                  </a:cxn>
                  <a:cxn ang="0">
                    <a:pos x="8" y="0"/>
                  </a:cxn>
                  <a:cxn ang="0">
                    <a:pos x="4" y="0"/>
                  </a:cxn>
                  <a:cxn ang="0">
                    <a:pos x="3" y="0"/>
                  </a:cxn>
                  <a:cxn ang="0">
                    <a:pos x="3" y="2"/>
                  </a:cxn>
                  <a:cxn ang="0">
                    <a:pos x="3" y="4"/>
                  </a:cxn>
                  <a:cxn ang="0">
                    <a:pos x="0" y="14"/>
                  </a:cxn>
                  <a:cxn ang="0">
                    <a:pos x="5" y="24"/>
                  </a:cxn>
                  <a:cxn ang="0">
                    <a:pos x="8" y="24"/>
                  </a:cxn>
                </a:cxnLst>
                <a:rect l="0" t="0" r="r" b="b"/>
                <a:pathLst>
                  <a:path w="13" h="24">
                    <a:moveTo>
                      <a:pt x="8" y="24"/>
                    </a:moveTo>
                    <a:lnTo>
                      <a:pt x="13" y="23"/>
                    </a:lnTo>
                    <a:lnTo>
                      <a:pt x="13" y="15"/>
                    </a:lnTo>
                    <a:lnTo>
                      <a:pt x="13" y="10"/>
                    </a:lnTo>
                    <a:lnTo>
                      <a:pt x="11" y="6"/>
                    </a:lnTo>
                    <a:lnTo>
                      <a:pt x="9" y="3"/>
                    </a:lnTo>
                    <a:lnTo>
                      <a:pt x="8" y="0"/>
                    </a:lnTo>
                    <a:lnTo>
                      <a:pt x="4" y="0"/>
                    </a:lnTo>
                    <a:lnTo>
                      <a:pt x="3" y="0"/>
                    </a:lnTo>
                    <a:lnTo>
                      <a:pt x="3" y="2"/>
                    </a:lnTo>
                    <a:lnTo>
                      <a:pt x="3" y="4"/>
                    </a:lnTo>
                    <a:lnTo>
                      <a:pt x="0" y="14"/>
                    </a:lnTo>
                    <a:lnTo>
                      <a:pt x="5" y="24"/>
                    </a:lnTo>
                    <a:lnTo>
                      <a:pt x="8" y="2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7" name="Freeform 2044">
                <a:extLst>
                  <a:ext uri="{FF2B5EF4-FFF2-40B4-BE49-F238E27FC236}">
                    <a16:creationId xmlns:a16="http://schemas.microsoft.com/office/drawing/2014/main" id="{706925FA-9D92-0CD7-8D83-675F32F7C28A}"/>
                  </a:ext>
                </a:extLst>
              </p:cNvPr>
              <p:cNvSpPr>
                <a:spLocks/>
              </p:cNvSpPr>
              <p:nvPr/>
            </p:nvSpPr>
            <p:spPr bwMode="auto">
              <a:xfrm>
                <a:off x="4321175" y="2233613"/>
                <a:ext cx="20638" cy="38100"/>
              </a:xfrm>
              <a:custGeom>
                <a:avLst/>
                <a:gdLst/>
                <a:ahLst/>
                <a:cxnLst>
                  <a:cxn ang="0">
                    <a:pos x="8" y="24"/>
                  </a:cxn>
                  <a:cxn ang="0">
                    <a:pos x="13" y="23"/>
                  </a:cxn>
                  <a:cxn ang="0">
                    <a:pos x="13" y="15"/>
                  </a:cxn>
                  <a:cxn ang="0">
                    <a:pos x="13" y="10"/>
                  </a:cxn>
                  <a:cxn ang="0">
                    <a:pos x="11" y="6"/>
                  </a:cxn>
                  <a:cxn ang="0">
                    <a:pos x="9" y="3"/>
                  </a:cxn>
                  <a:cxn ang="0">
                    <a:pos x="8" y="0"/>
                  </a:cxn>
                  <a:cxn ang="0">
                    <a:pos x="4" y="0"/>
                  </a:cxn>
                  <a:cxn ang="0">
                    <a:pos x="3" y="0"/>
                  </a:cxn>
                  <a:cxn ang="0">
                    <a:pos x="3" y="2"/>
                  </a:cxn>
                  <a:cxn ang="0">
                    <a:pos x="3" y="4"/>
                  </a:cxn>
                  <a:cxn ang="0">
                    <a:pos x="0" y="14"/>
                  </a:cxn>
                  <a:cxn ang="0">
                    <a:pos x="5" y="24"/>
                  </a:cxn>
                  <a:cxn ang="0">
                    <a:pos x="8" y="24"/>
                  </a:cxn>
                </a:cxnLst>
                <a:rect l="0" t="0" r="r" b="b"/>
                <a:pathLst>
                  <a:path w="13" h="24">
                    <a:moveTo>
                      <a:pt x="8" y="24"/>
                    </a:moveTo>
                    <a:lnTo>
                      <a:pt x="13" y="23"/>
                    </a:lnTo>
                    <a:lnTo>
                      <a:pt x="13" y="15"/>
                    </a:lnTo>
                    <a:lnTo>
                      <a:pt x="13" y="10"/>
                    </a:lnTo>
                    <a:lnTo>
                      <a:pt x="11" y="6"/>
                    </a:lnTo>
                    <a:lnTo>
                      <a:pt x="9" y="3"/>
                    </a:lnTo>
                    <a:lnTo>
                      <a:pt x="8" y="0"/>
                    </a:lnTo>
                    <a:lnTo>
                      <a:pt x="4" y="0"/>
                    </a:lnTo>
                    <a:lnTo>
                      <a:pt x="3" y="0"/>
                    </a:lnTo>
                    <a:lnTo>
                      <a:pt x="3" y="2"/>
                    </a:lnTo>
                    <a:lnTo>
                      <a:pt x="3" y="4"/>
                    </a:lnTo>
                    <a:lnTo>
                      <a:pt x="0" y="14"/>
                    </a:lnTo>
                    <a:lnTo>
                      <a:pt x="5" y="24"/>
                    </a:lnTo>
                    <a:lnTo>
                      <a:pt x="8" y="2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8" name="Freeform 2045">
                <a:extLst>
                  <a:ext uri="{FF2B5EF4-FFF2-40B4-BE49-F238E27FC236}">
                    <a16:creationId xmlns:a16="http://schemas.microsoft.com/office/drawing/2014/main" id="{A62FEBAB-BF75-35CF-9775-FC4BE6360AD1}"/>
                  </a:ext>
                </a:extLst>
              </p:cNvPr>
              <p:cNvSpPr>
                <a:spLocks/>
              </p:cNvSpPr>
              <p:nvPr/>
            </p:nvSpPr>
            <p:spPr bwMode="auto">
              <a:xfrm>
                <a:off x="4318000" y="2206625"/>
                <a:ext cx="7938" cy="17463"/>
              </a:xfrm>
              <a:custGeom>
                <a:avLst/>
                <a:gdLst/>
                <a:ahLst/>
                <a:cxnLst>
                  <a:cxn ang="0">
                    <a:pos x="2" y="11"/>
                  </a:cxn>
                  <a:cxn ang="0">
                    <a:pos x="1" y="10"/>
                  </a:cxn>
                  <a:cxn ang="0">
                    <a:pos x="0" y="7"/>
                  </a:cxn>
                  <a:cxn ang="0">
                    <a:pos x="0" y="6"/>
                  </a:cxn>
                  <a:cxn ang="0">
                    <a:pos x="2" y="5"/>
                  </a:cxn>
                  <a:cxn ang="0">
                    <a:pos x="2" y="4"/>
                  </a:cxn>
                  <a:cxn ang="0">
                    <a:pos x="0" y="0"/>
                  </a:cxn>
                  <a:cxn ang="0">
                    <a:pos x="5" y="4"/>
                  </a:cxn>
                  <a:cxn ang="0">
                    <a:pos x="5" y="5"/>
                  </a:cxn>
                  <a:cxn ang="0">
                    <a:pos x="5" y="11"/>
                  </a:cxn>
                  <a:cxn ang="0">
                    <a:pos x="3" y="11"/>
                  </a:cxn>
                  <a:cxn ang="0">
                    <a:pos x="2" y="11"/>
                  </a:cxn>
                </a:cxnLst>
                <a:rect l="0" t="0" r="r" b="b"/>
                <a:pathLst>
                  <a:path w="5" h="11">
                    <a:moveTo>
                      <a:pt x="2" y="11"/>
                    </a:moveTo>
                    <a:lnTo>
                      <a:pt x="1" y="10"/>
                    </a:lnTo>
                    <a:lnTo>
                      <a:pt x="0" y="7"/>
                    </a:lnTo>
                    <a:lnTo>
                      <a:pt x="0" y="6"/>
                    </a:lnTo>
                    <a:lnTo>
                      <a:pt x="2" y="5"/>
                    </a:lnTo>
                    <a:lnTo>
                      <a:pt x="2" y="4"/>
                    </a:lnTo>
                    <a:lnTo>
                      <a:pt x="0" y="0"/>
                    </a:lnTo>
                    <a:lnTo>
                      <a:pt x="5" y="4"/>
                    </a:lnTo>
                    <a:lnTo>
                      <a:pt x="5" y="5"/>
                    </a:lnTo>
                    <a:lnTo>
                      <a:pt x="5" y="11"/>
                    </a:lnTo>
                    <a:lnTo>
                      <a:pt x="3" y="11"/>
                    </a:lnTo>
                    <a:lnTo>
                      <a:pt x="2"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49" name="Freeform 2046">
                <a:extLst>
                  <a:ext uri="{FF2B5EF4-FFF2-40B4-BE49-F238E27FC236}">
                    <a16:creationId xmlns:a16="http://schemas.microsoft.com/office/drawing/2014/main" id="{1EDA0D5F-4BD6-E745-5F72-F009DB1BA7AF}"/>
                  </a:ext>
                </a:extLst>
              </p:cNvPr>
              <p:cNvSpPr>
                <a:spLocks/>
              </p:cNvSpPr>
              <p:nvPr/>
            </p:nvSpPr>
            <p:spPr bwMode="auto">
              <a:xfrm>
                <a:off x="4318000" y="2206625"/>
                <a:ext cx="7938" cy="17463"/>
              </a:xfrm>
              <a:custGeom>
                <a:avLst/>
                <a:gdLst/>
                <a:ahLst/>
                <a:cxnLst>
                  <a:cxn ang="0">
                    <a:pos x="2" y="11"/>
                  </a:cxn>
                  <a:cxn ang="0">
                    <a:pos x="1" y="10"/>
                  </a:cxn>
                  <a:cxn ang="0">
                    <a:pos x="0" y="7"/>
                  </a:cxn>
                  <a:cxn ang="0">
                    <a:pos x="0" y="6"/>
                  </a:cxn>
                  <a:cxn ang="0">
                    <a:pos x="2" y="5"/>
                  </a:cxn>
                  <a:cxn ang="0">
                    <a:pos x="2" y="4"/>
                  </a:cxn>
                  <a:cxn ang="0">
                    <a:pos x="0" y="0"/>
                  </a:cxn>
                  <a:cxn ang="0">
                    <a:pos x="5" y="4"/>
                  </a:cxn>
                  <a:cxn ang="0">
                    <a:pos x="5" y="5"/>
                  </a:cxn>
                  <a:cxn ang="0">
                    <a:pos x="5" y="11"/>
                  </a:cxn>
                  <a:cxn ang="0">
                    <a:pos x="3" y="11"/>
                  </a:cxn>
                  <a:cxn ang="0">
                    <a:pos x="2" y="11"/>
                  </a:cxn>
                </a:cxnLst>
                <a:rect l="0" t="0" r="r" b="b"/>
                <a:pathLst>
                  <a:path w="5" h="11">
                    <a:moveTo>
                      <a:pt x="2" y="11"/>
                    </a:moveTo>
                    <a:lnTo>
                      <a:pt x="1" y="10"/>
                    </a:lnTo>
                    <a:lnTo>
                      <a:pt x="0" y="7"/>
                    </a:lnTo>
                    <a:lnTo>
                      <a:pt x="0" y="6"/>
                    </a:lnTo>
                    <a:lnTo>
                      <a:pt x="2" y="5"/>
                    </a:lnTo>
                    <a:lnTo>
                      <a:pt x="2" y="4"/>
                    </a:lnTo>
                    <a:lnTo>
                      <a:pt x="0" y="0"/>
                    </a:lnTo>
                    <a:lnTo>
                      <a:pt x="5" y="4"/>
                    </a:lnTo>
                    <a:lnTo>
                      <a:pt x="5" y="5"/>
                    </a:lnTo>
                    <a:lnTo>
                      <a:pt x="5" y="11"/>
                    </a:lnTo>
                    <a:lnTo>
                      <a:pt x="3" y="11"/>
                    </a:lnTo>
                    <a:lnTo>
                      <a:pt x="2"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0" name="Freeform 2047">
                <a:extLst>
                  <a:ext uri="{FF2B5EF4-FFF2-40B4-BE49-F238E27FC236}">
                    <a16:creationId xmlns:a16="http://schemas.microsoft.com/office/drawing/2014/main" id="{0443F1F8-3A5A-2E62-4369-7ED585B70E85}"/>
                  </a:ext>
                </a:extLst>
              </p:cNvPr>
              <p:cNvSpPr>
                <a:spLocks/>
              </p:cNvSpPr>
              <p:nvPr/>
            </p:nvSpPr>
            <p:spPr bwMode="auto">
              <a:xfrm>
                <a:off x="4318000" y="2206625"/>
                <a:ext cx="7938" cy="17463"/>
              </a:xfrm>
              <a:custGeom>
                <a:avLst/>
                <a:gdLst/>
                <a:ahLst/>
                <a:cxnLst>
                  <a:cxn ang="0">
                    <a:pos x="2" y="11"/>
                  </a:cxn>
                  <a:cxn ang="0">
                    <a:pos x="1" y="10"/>
                  </a:cxn>
                  <a:cxn ang="0">
                    <a:pos x="0" y="7"/>
                  </a:cxn>
                  <a:cxn ang="0">
                    <a:pos x="0" y="6"/>
                  </a:cxn>
                  <a:cxn ang="0">
                    <a:pos x="2" y="5"/>
                  </a:cxn>
                  <a:cxn ang="0">
                    <a:pos x="2" y="4"/>
                  </a:cxn>
                  <a:cxn ang="0">
                    <a:pos x="0" y="0"/>
                  </a:cxn>
                  <a:cxn ang="0">
                    <a:pos x="5" y="4"/>
                  </a:cxn>
                  <a:cxn ang="0">
                    <a:pos x="5" y="5"/>
                  </a:cxn>
                  <a:cxn ang="0">
                    <a:pos x="5" y="11"/>
                  </a:cxn>
                  <a:cxn ang="0">
                    <a:pos x="3" y="11"/>
                  </a:cxn>
                  <a:cxn ang="0">
                    <a:pos x="2" y="11"/>
                  </a:cxn>
                </a:cxnLst>
                <a:rect l="0" t="0" r="r" b="b"/>
                <a:pathLst>
                  <a:path w="5" h="11">
                    <a:moveTo>
                      <a:pt x="2" y="11"/>
                    </a:moveTo>
                    <a:lnTo>
                      <a:pt x="1" y="10"/>
                    </a:lnTo>
                    <a:lnTo>
                      <a:pt x="0" y="7"/>
                    </a:lnTo>
                    <a:lnTo>
                      <a:pt x="0" y="6"/>
                    </a:lnTo>
                    <a:lnTo>
                      <a:pt x="2" y="5"/>
                    </a:lnTo>
                    <a:lnTo>
                      <a:pt x="2" y="4"/>
                    </a:lnTo>
                    <a:lnTo>
                      <a:pt x="0" y="0"/>
                    </a:lnTo>
                    <a:lnTo>
                      <a:pt x="5" y="4"/>
                    </a:lnTo>
                    <a:lnTo>
                      <a:pt x="5" y="5"/>
                    </a:lnTo>
                    <a:lnTo>
                      <a:pt x="5" y="11"/>
                    </a:lnTo>
                    <a:lnTo>
                      <a:pt x="3" y="11"/>
                    </a:lnTo>
                    <a:lnTo>
                      <a:pt x="2" y="1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1" name="Freeform 2048">
                <a:extLst>
                  <a:ext uri="{FF2B5EF4-FFF2-40B4-BE49-F238E27FC236}">
                    <a16:creationId xmlns:a16="http://schemas.microsoft.com/office/drawing/2014/main" id="{DF4C804E-2362-613A-7EF2-CD4A22F701A0}"/>
                  </a:ext>
                </a:extLst>
              </p:cNvPr>
              <p:cNvSpPr>
                <a:spLocks/>
              </p:cNvSpPr>
              <p:nvPr/>
            </p:nvSpPr>
            <p:spPr bwMode="auto">
              <a:xfrm>
                <a:off x="4318000" y="2206625"/>
                <a:ext cx="7938" cy="17463"/>
              </a:xfrm>
              <a:custGeom>
                <a:avLst/>
                <a:gdLst/>
                <a:ahLst/>
                <a:cxnLst>
                  <a:cxn ang="0">
                    <a:pos x="2" y="11"/>
                  </a:cxn>
                  <a:cxn ang="0">
                    <a:pos x="1" y="10"/>
                  </a:cxn>
                  <a:cxn ang="0">
                    <a:pos x="0" y="7"/>
                  </a:cxn>
                  <a:cxn ang="0">
                    <a:pos x="0" y="6"/>
                  </a:cxn>
                  <a:cxn ang="0">
                    <a:pos x="2" y="5"/>
                  </a:cxn>
                  <a:cxn ang="0">
                    <a:pos x="2" y="4"/>
                  </a:cxn>
                  <a:cxn ang="0">
                    <a:pos x="0" y="0"/>
                  </a:cxn>
                  <a:cxn ang="0">
                    <a:pos x="5" y="4"/>
                  </a:cxn>
                  <a:cxn ang="0">
                    <a:pos x="5" y="5"/>
                  </a:cxn>
                  <a:cxn ang="0">
                    <a:pos x="5" y="11"/>
                  </a:cxn>
                  <a:cxn ang="0">
                    <a:pos x="3" y="11"/>
                  </a:cxn>
                  <a:cxn ang="0">
                    <a:pos x="2" y="11"/>
                  </a:cxn>
                </a:cxnLst>
                <a:rect l="0" t="0" r="r" b="b"/>
                <a:pathLst>
                  <a:path w="5" h="11">
                    <a:moveTo>
                      <a:pt x="2" y="11"/>
                    </a:moveTo>
                    <a:lnTo>
                      <a:pt x="1" y="10"/>
                    </a:lnTo>
                    <a:lnTo>
                      <a:pt x="0" y="7"/>
                    </a:lnTo>
                    <a:lnTo>
                      <a:pt x="0" y="6"/>
                    </a:lnTo>
                    <a:lnTo>
                      <a:pt x="2" y="5"/>
                    </a:lnTo>
                    <a:lnTo>
                      <a:pt x="2" y="4"/>
                    </a:lnTo>
                    <a:lnTo>
                      <a:pt x="0" y="0"/>
                    </a:lnTo>
                    <a:lnTo>
                      <a:pt x="5" y="4"/>
                    </a:lnTo>
                    <a:lnTo>
                      <a:pt x="5" y="5"/>
                    </a:lnTo>
                    <a:lnTo>
                      <a:pt x="5" y="11"/>
                    </a:lnTo>
                    <a:lnTo>
                      <a:pt x="3" y="11"/>
                    </a:lnTo>
                    <a:lnTo>
                      <a:pt x="2" y="1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2" name="Freeform 2049">
                <a:extLst>
                  <a:ext uri="{FF2B5EF4-FFF2-40B4-BE49-F238E27FC236}">
                    <a16:creationId xmlns:a16="http://schemas.microsoft.com/office/drawing/2014/main" id="{EC4028D1-FEE2-1E49-0D94-F79DA665435F}"/>
                  </a:ext>
                </a:extLst>
              </p:cNvPr>
              <p:cNvSpPr>
                <a:spLocks/>
              </p:cNvSpPr>
              <p:nvPr/>
            </p:nvSpPr>
            <p:spPr bwMode="auto">
              <a:xfrm>
                <a:off x="4333875" y="2212975"/>
                <a:ext cx="33338" cy="34925"/>
              </a:xfrm>
              <a:custGeom>
                <a:avLst/>
                <a:gdLst/>
                <a:ahLst/>
                <a:cxnLst>
                  <a:cxn ang="0">
                    <a:pos x="13" y="22"/>
                  </a:cxn>
                  <a:cxn ang="0">
                    <a:pos x="14" y="22"/>
                  </a:cxn>
                  <a:cxn ang="0">
                    <a:pos x="18" y="16"/>
                  </a:cxn>
                  <a:cxn ang="0">
                    <a:pos x="19" y="13"/>
                  </a:cxn>
                  <a:cxn ang="0">
                    <a:pos x="21" y="11"/>
                  </a:cxn>
                  <a:cxn ang="0">
                    <a:pos x="18" y="5"/>
                  </a:cxn>
                  <a:cxn ang="0">
                    <a:pos x="17" y="3"/>
                  </a:cxn>
                  <a:cxn ang="0">
                    <a:pos x="9" y="5"/>
                  </a:cxn>
                  <a:cxn ang="0">
                    <a:pos x="8" y="5"/>
                  </a:cxn>
                  <a:cxn ang="0">
                    <a:pos x="7" y="6"/>
                  </a:cxn>
                  <a:cxn ang="0">
                    <a:pos x="7" y="8"/>
                  </a:cxn>
                  <a:cxn ang="0">
                    <a:pos x="6" y="8"/>
                  </a:cxn>
                  <a:cxn ang="0">
                    <a:pos x="5" y="7"/>
                  </a:cxn>
                  <a:cxn ang="0">
                    <a:pos x="5" y="3"/>
                  </a:cxn>
                  <a:cxn ang="0">
                    <a:pos x="3" y="2"/>
                  </a:cxn>
                  <a:cxn ang="0">
                    <a:pos x="2" y="0"/>
                  </a:cxn>
                  <a:cxn ang="0">
                    <a:pos x="1" y="0"/>
                  </a:cxn>
                  <a:cxn ang="0">
                    <a:pos x="0" y="2"/>
                  </a:cxn>
                  <a:cxn ang="0">
                    <a:pos x="0" y="5"/>
                  </a:cxn>
                  <a:cxn ang="0">
                    <a:pos x="5" y="11"/>
                  </a:cxn>
                  <a:cxn ang="0">
                    <a:pos x="5" y="13"/>
                  </a:cxn>
                  <a:cxn ang="0">
                    <a:pos x="7" y="15"/>
                  </a:cxn>
                  <a:cxn ang="0">
                    <a:pos x="9" y="21"/>
                  </a:cxn>
                  <a:cxn ang="0">
                    <a:pos x="12" y="22"/>
                  </a:cxn>
                  <a:cxn ang="0">
                    <a:pos x="13" y="22"/>
                  </a:cxn>
                </a:cxnLst>
                <a:rect l="0" t="0" r="r" b="b"/>
                <a:pathLst>
                  <a:path w="21" h="22">
                    <a:moveTo>
                      <a:pt x="13" y="22"/>
                    </a:moveTo>
                    <a:lnTo>
                      <a:pt x="14" y="22"/>
                    </a:lnTo>
                    <a:lnTo>
                      <a:pt x="18" y="16"/>
                    </a:lnTo>
                    <a:lnTo>
                      <a:pt x="19" y="13"/>
                    </a:lnTo>
                    <a:lnTo>
                      <a:pt x="21" y="11"/>
                    </a:lnTo>
                    <a:lnTo>
                      <a:pt x="18" y="5"/>
                    </a:lnTo>
                    <a:lnTo>
                      <a:pt x="17" y="3"/>
                    </a:lnTo>
                    <a:lnTo>
                      <a:pt x="9" y="5"/>
                    </a:lnTo>
                    <a:lnTo>
                      <a:pt x="8" y="5"/>
                    </a:lnTo>
                    <a:lnTo>
                      <a:pt x="7" y="6"/>
                    </a:lnTo>
                    <a:lnTo>
                      <a:pt x="7" y="8"/>
                    </a:lnTo>
                    <a:lnTo>
                      <a:pt x="6" y="8"/>
                    </a:lnTo>
                    <a:lnTo>
                      <a:pt x="5" y="7"/>
                    </a:lnTo>
                    <a:lnTo>
                      <a:pt x="5" y="3"/>
                    </a:lnTo>
                    <a:lnTo>
                      <a:pt x="3" y="2"/>
                    </a:lnTo>
                    <a:lnTo>
                      <a:pt x="2" y="0"/>
                    </a:lnTo>
                    <a:lnTo>
                      <a:pt x="1" y="0"/>
                    </a:lnTo>
                    <a:lnTo>
                      <a:pt x="0" y="2"/>
                    </a:lnTo>
                    <a:lnTo>
                      <a:pt x="0" y="5"/>
                    </a:lnTo>
                    <a:lnTo>
                      <a:pt x="5" y="11"/>
                    </a:lnTo>
                    <a:lnTo>
                      <a:pt x="5" y="13"/>
                    </a:lnTo>
                    <a:lnTo>
                      <a:pt x="7" y="15"/>
                    </a:lnTo>
                    <a:lnTo>
                      <a:pt x="9" y="21"/>
                    </a:lnTo>
                    <a:lnTo>
                      <a:pt x="12" y="22"/>
                    </a:lnTo>
                    <a:lnTo>
                      <a:pt x="13" y="2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3" name="Freeform 2050">
                <a:extLst>
                  <a:ext uri="{FF2B5EF4-FFF2-40B4-BE49-F238E27FC236}">
                    <a16:creationId xmlns:a16="http://schemas.microsoft.com/office/drawing/2014/main" id="{32D0421D-0548-46A1-787D-667D6E19B690}"/>
                  </a:ext>
                </a:extLst>
              </p:cNvPr>
              <p:cNvSpPr>
                <a:spLocks/>
              </p:cNvSpPr>
              <p:nvPr/>
            </p:nvSpPr>
            <p:spPr bwMode="auto">
              <a:xfrm>
                <a:off x="4333875" y="2212975"/>
                <a:ext cx="33338" cy="34925"/>
              </a:xfrm>
              <a:custGeom>
                <a:avLst/>
                <a:gdLst/>
                <a:ahLst/>
                <a:cxnLst>
                  <a:cxn ang="0">
                    <a:pos x="13" y="22"/>
                  </a:cxn>
                  <a:cxn ang="0">
                    <a:pos x="14" y="22"/>
                  </a:cxn>
                  <a:cxn ang="0">
                    <a:pos x="18" y="16"/>
                  </a:cxn>
                  <a:cxn ang="0">
                    <a:pos x="19" y="13"/>
                  </a:cxn>
                  <a:cxn ang="0">
                    <a:pos x="21" y="11"/>
                  </a:cxn>
                  <a:cxn ang="0">
                    <a:pos x="18" y="5"/>
                  </a:cxn>
                  <a:cxn ang="0">
                    <a:pos x="17" y="3"/>
                  </a:cxn>
                  <a:cxn ang="0">
                    <a:pos x="9" y="5"/>
                  </a:cxn>
                  <a:cxn ang="0">
                    <a:pos x="8" y="5"/>
                  </a:cxn>
                  <a:cxn ang="0">
                    <a:pos x="7" y="6"/>
                  </a:cxn>
                  <a:cxn ang="0">
                    <a:pos x="7" y="8"/>
                  </a:cxn>
                  <a:cxn ang="0">
                    <a:pos x="6" y="8"/>
                  </a:cxn>
                  <a:cxn ang="0">
                    <a:pos x="5" y="7"/>
                  </a:cxn>
                  <a:cxn ang="0">
                    <a:pos x="5" y="3"/>
                  </a:cxn>
                  <a:cxn ang="0">
                    <a:pos x="3" y="2"/>
                  </a:cxn>
                  <a:cxn ang="0">
                    <a:pos x="2" y="0"/>
                  </a:cxn>
                  <a:cxn ang="0">
                    <a:pos x="1" y="0"/>
                  </a:cxn>
                  <a:cxn ang="0">
                    <a:pos x="0" y="2"/>
                  </a:cxn>
                  <a:cxn ang="0">
                    <a:pos x="0" y="5"/>
                  </a:cxn>
                  <a:cxn ang="0">
                    <a:pos x="5" y="11"/>
                  </a:cxn>
                  <a:cxn ang="0">
                    <a:pos x="5" y="13"/>
                  </a:cxn>
                  <a:cxn ang="0">
                    <a:pos x="7" y="15"/>
                  </a:cxn>
                  <a:cxn ang="0">
                    <a:pos x="9" y="21"/>
                  </a:cxn>
                  <a:cxn ang="0">
                    <a:pos x="12" y="22"/>
                  </a:cxn>
                  <a:cxn ang="0">
                    <a:pos x="13" y="22"/>
                  </a:cxn>
                </a:cxnLst>
                <a:rect l="0" t="0" r="r" b="b"/>
                <a:pathLst>
                  <a:path w="21" h="22">
                    <a:moveTo>
                      <a:pt x="13" y="22"/>
                    </a:moveTo>
                    <a:lnTo>
                      <a:pt x="14" y="22"/>
                    </a:lnTo>
                    <a:lnTo>
                      <a:pt x="18" y="16"/>
                    </a:lnTo>
                    <a:lnTo>
                      <a:pt x="19" y="13"/>
                    </a:lnTo>
                    <a:lnTo>
                      <a:pt x="21" y="11"/>
                    </a:lnTo>
                    <a:lnTo>
                      <a:pt x="18" y="5"/>
                    </a:lnTo>
                    <a:lnTo>
                      <a:pt x="17" y="3"/>
                    </a:lnTo>
                    <a:lnTo>
                      <a:pt x="9" y="5"/>
                    </a:lnTo>
                    <a:lnTo>
                      <a:pt x="8" y="5"/>
                    </a:lnTo>
                    <a:lnTo>
                      <a:pt x="7" y="6"/>
                    </a:lnTo>
                    <a:lnTo>
                      <a:pt x="7" y="8"/>
                    </a:lnTo>
                    <a:lnTo>
                      <a:pt x="6" y="8"/>
                    </a:lnTo>
                    <a:lnTo>
                      <a:pt x="5" y="7"/>
                    </a:lnTo>
                    <a:lnTo>
                      <a:pt x="5" y="3"/>
                    </a:lnTo>
                    <a:lnTo>
                      <a:pt x="3" y="2"/>
                    </a:lnTo>
                    <a:lnTo>
                      <a:pt x="2" y="0"/>
                    </a:lnTo>
                    <a:lnTo>
                      <a:pt x="1" y="0"/>
                    </a:lnTo>
                    <a:lnTo>
                      <a:pt x="0" y="2"/>
                    </a:lnTo>
                    <a:lnTo>
                      <a:pt x="0" y="5"/>
                    </a:lnTo>
                    <a:lnTo>
                      <a:pt x="5" y="11"/>
                    </a:lnTo>
                    <a:lnTo>
                      <a:pt x="5" y="13"/>
                    </a:lnTo>
                    <a:lnTo>
                      <a:pt x="7" y="15"/>
                    </a:lnTo>
                    <a:lnTo>
                      <a:pt x="9" y="21"/>
                    </a:lnTo>
                    <a:lnTo>
                      <a:pt x="12" y="22"/>
                    </a:lnTo>
                    <a:lnTo>
                      <a:pt x="13" y="2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4" name="Freeform 2051">
                <a:extLst>
                  <a:ext uri="{FF2B5EF4-FFF2-40B4-BE49-F238E27FC236}">
                    <a16:creationId xmlns:a16="http://schemas.microsoft.com/office/drawing/2014/main" id="{97745227-F51D-ABD6-7310-7C097F8D106A}"/>
                  </a:ext>
                </a:extLst>
              </p:cNvPr>
              <p:cNvSpPr>
                <a:spLocks/>
              </p:cNvSpPr>
              <p:nvPr/>
            </p:nvSpPr>
            <p:spPr bwMode="auto">
              <a:xfrm>
                <a:off x="4333875" y="2212975"/>
                <a:ext cx="33338" cy="34925"/>
              </a:xfrm>
              <a:custGeom>
                <a:avLst/>
                <a:gdLst/>
                <a:ahLst/>
                <a:cxnLst>
                  <a:cxn ang="0">
                    <a:pos x="13" y="22"/>
                  </a:cxn>
                  <a:cxn ang="0">
                    <a:pos x="14" y="22"/>
                  </a:cxn>
                  <a:cxn ang="0">
                    <a:pos x="18" y="16"/>
                  </a:cxn>
                  <a:cxn ang="0">
                    <a:pos x="19" y="13"/>
                  </a:cxn>
                  <a:cxn ang="0">
                    <a:pos x="21" y="11"/>
                  </a:cxn>
                  <a:cxn ang="0">
                    <a:pos x="18" y="5"/>
                  </a:cxn>
                  <a:cxn ang="0">
                    <a:pos x="17" y="3"/>
                  </a:cxn>
                  <a:cxn ang="0">
                    <a:pos x="9" y="5"/>
                  </a:cxn>
                  <a:cxn ang="0">
                    <a:pos x="8" y="5"/>
                  </a:cxn>
                  <a:cxn ang="0">
                    <a:pos x="7" y="6"/>
                  </a:cxn>
                  <a:cxn ang="0">
                    <a:pos x="7" y="8"/>
                  </a:cxn>
                  <a:cxn ang="0">
                    <a:pos x="6" y="8"/>
                  </a:cxn>
                  <a:cxn ang="0">
                    <a:pos x="5" y="7"/>
                  </a:cxn>
                  <a:cxn ang="0">
                    <a:pos x="5" y="3"/>
                  </a:cxn>
                  <a:cxn ang="0">
                    <a:pos x="3" y="2"/>
                  </a:cxn>
                  <a:cxn ang="0">
                    <a:pos x="2" y="0"/>
                  </a:cxn>
                  <a:cxn ang="0">
                    <a:pos x="1" y="0"/>
                  </a:cxn>
                  <a:cxn ang="0">
                    <a:pos x="0" y="2"/>
                  </a:cxn>
                  <a:cxn ang="0">
                    <a:pos x="0" y="5"/>
                  </a:cxn>
                  <a:cxn ang="0">
                    <a:pos x="5" y="11"/>
                  </a:cxn>
                  <a:cxn ang="0">
                    <a:pos x="5" y="13"/>
                  </a:cxn>
                  <a:cxn ang="0">
                    <a:pos x="7" y="15"/>
                  </a:cxn>
                  <a:cxn ang="0">
                    <a:pos x="9" y="21"/>
                  </a:cxn>
                  <a:cxn ang="0">
                    <a:pos x="12" y="22"/>
                  </a:cxn>
                  <a:cxn ang="0">
                    <a:pos x="13" y="22"/>
                  </a:cxn>
                </a:cxnLst>
                <a:rect l="0" t="0" r="r" b="b"/>
                <a:pathLst>
                  <a:path w="21" h="22">
                    <a:moveTo>
                      <a:pt x="13" y="22"/>
                    </a:moveTo>
                    <a:lnTo>
                      <a:pt x="14" y="22"/>
                    </a:lnTo>
                    <a:lnTo>
                      <a:pt x="18" y="16"/>
                    </a:lnTo>
                    <a:lnTo>
                      <a:pt x="19" y="13"/>
                    </a:lnTo>
                    <a:lnTo>
                      <a:pt x="21" y="11"/>
                    </a:lnTo>
                    <a:lnTo>
                      <a:pt x="18" y="5"/>
                    </a:lnTo>
                    <a:lnTo>
                      <a:pt x="17" y="3"/>
                    </a:lnTo>
                    <a:lnTo>
                      <a:pt x="9" y="5"/>
                    </a:lnTo>
                    <a:lnTo>
                      <a:pt x="8" y="5"/>
                    </a:lnTo>
                    <a:lnTo>
                      <a:pt x="7" y="6"/>
                    </a:lnTo>
                    <a:lnTo>
                      <a:pt x="7" y="8"/>
                    </a:lnTo>
                    <a:lnTo>
                      <a:pt x="6" y="8"/>
                    </a:lnTo>
                    <a:lnTo>
                      <a:pt x="5" y="7"/>
                    </a:lnTo>
                    <a:lnTo>
                      <a:pt x="5" y="3"/>
                    </a:lnTo>
                    <a:lnTo>
                      <a:pt x="3" y="2"/>
                    </a:lnTo>
                    <a:lnTo>
                      <a:pt x="2" y="0"/>
                    </a:lnTo>
                    <a:lnTo>
                      <a:pt x="1" y="0"/>
                    </a:lnTo>
                    <a:lnTo>
                      <a:pt x="0" y="2"/>
                    </a:lnTo>
                    <a:lnTo>
                      <a:pt x="0" y="5"/>
                    </a:lnTo>
                    <a:lnTo>
                      <a:pt x="5" y="11"/>
                    </a:lnTo>
                    <a:lnTo>
                      <a:pt x="5" y="13"/>
                    </a:lnTo>
                    <a:lnTo>
                      <a:pt x="7" y="15"/>
                    </a:lnTo>
                    <a:lnTo>
                      <a:pt x="9" y="21"/>
                    </a:lnTo>
                    <a:lnTo>
                      <a:pt x="12" y="22"/>
                    </a:lnTo>
                    <a:lnTo>
                      <a:pt x="13" y="2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5" name="Freeform 2052">
                <a:extLst>
                  <a:ext uri="{FF2B5EF4-FFF2-40B4-BE49-F238E27FC236}">
                    <a16:creationId xmlns:a16="http://schemas.microsoft.com/office/drawing/2014/main" id="{AFA93BDA-63D9-0FC4-635C-CB95880707DA}"/>
                  </a:ext>
                </a:extLst>
              </p:cNvPr>
              <p:cNvSpPr>
                <a:spLocks/>
              </p:cNvSpPr>
              <p:nvPr/>
            </p:nvSpPr>
            <p:spPr bwMode="auto">
              <a:xfrm>
                <a:off x="4333875" y="2212975"/>
                <a:ext cx="33338" cy="34925"/>
              </a:xfrm>
              <a:custGeom>
                <a:avLst/>
                <a:gdLst/>
                <a:ahLst/>
                <a:cxnLst>
                  <a:cxn ang="0">
                    <a:pos x="13" y="22"/>
                  </a:cxn>
                  <a:cxn ang="0">
                    <a:pos x="14" y="22"/>
                  </a:cxn>
                  <a:cxn ang="0">
                    <a:pos x="18" y="16"/>
                  </a:cxn>
                  <a:cxn ang="0">
                    <a:pos x="19" y="13"/>
                  </a:cxn>
                  <a:cxn ang="0">
                    <a:pos x="21" y="11"/>
                  </a:cxn>
                  <a:cxn ang="0">
                    <a:pos x="18" y="5"/>
                  </a:cxn>
                  <a:cxn ang="0">
                    <a:pos x="17" y="3"/>
                  </a:cxn>
                  <a:cxn ang="0">
                    <a:pos x="9" y="5"/>
                  </a:cxn>
                  <a:cxn ang="0">
                    <a:pos x="8" y="5"/>
                  </a:cxn>
                  <a:cxn ang="0">
                    <a:pos x="7" y="6"/>
                  </a:cxn>
                  <a:cxn ang="0">
                    <a:pos x="7" y="8"/>
                  </a:cxn>
                  <a:cxn ang="0">
                    <a:pos x="6" y="8"/>
                  </a:cxn>
                  <a:cxn ang="0">
                    <a:pos x="5" y="7"/>
                  </a:cxn>
                  <a:cxn ang="0">
                    <a:pos x="5" y="3"/>
                  </a:cxn>
                  <a:cxn ang="0">
                    <a:pos x="3" y="2"/>
                  </a:cxn>
                  <a:cxn ang="0">
                    <a:pos x="2" y="0"/>
                  </a:cxn>
                  <a:cxn ang="0">
                    <a:pos x="1" y="0"/>
                  </a:cxn>
                  <a:cxn ang="0">
                    <a:pos x="0" y="2"/>
                  </a:cxn>
                  <a:cxn ang="0">
                    <a:pos x="0" y="5"/>
                  </a:cxn>
                  <a:cxn ang="0">
                    <a:pos x="5" y="11"/>
                  </a:cxn>
                  <a:cxn ang="0">
                    <a:pos x="5" y="13"/>
                  </a:cxn>
                  <a:cxn ang="0">
                    <a:pos x="7" y="15"/>
                  </a:cxn>
                  <a:cxn ang="0">
                    <a:pos x="9" y="21"/>
                  </a:cxn>
                  <a:cxn ang="0">
                    <a:pos x="12" y="22"/>
                  </a:cxn>
                  <a:cxn ang="0">
                    <a:pos x="13" y="22"/>
                  </a:cxn>
                </a:cxnLst>
                <a:rect l="0" t="0" r="r" b="b"/>
                <a:pathLst>
                  <a:path w="21" h="22">
                    <a:moveTo>
                      <a:pt x="13" y="22"/>
                    </a:moveTo>
                    <a:lnTo>
                      <a:pt x="14" y="22"/>
                    </a:lnTo>
                    <a:lnTo>
                      <a:pt x="18" y="16"/>
                    </a:lnTo>
                    <a:lnTo>
                      <a:pt x="19" y="13"/>
                    </a:lnTo>
                    <a:lnTo>
                      <a:pt x="21" y="11"/>
                    </a:lnTo>
                    <a:lnTo>
                      <a:pt x="18" y="5"/>
                    </a:lnTo>
                    <a:lnTo>
                      <a:pt x="17" y="3"/>
                    </a:lnTo>
                    <a:lnTo>
                      <a:pt x="9" y="5"/>
                    </a:lnTo>
                    <a:lnTo>
                      <a:pt x="8" y="5"/>
                    </a:lnTo>
                    <a:lnTo>
                      <a:pt x="7" y="6"/>
                    </a:lnTo>
                    <a:lnTo>
                      <a:pt x="7" y="8"/>
                    </a:lnTo>
                    <a:lnTo>
                      <a:pt x="6" y="8"/>
                    </a:lnTo>
                    <a:lnTo>
                      <a:pt x="5" y="7"/>
                    </a:lnTo>
                    <a:lnTo>
                      <a:pt x="5" y="3"/>
                    </a:lnTo>
                    <a:lnTo>
                      <a:pt x="3" y="2"/>
                    </a:lnTo>
                    <a:lnTo>
                      <a:pt x="2" y="0"/>
                    </a:lnTo>
                    <a:lnTo>
                      <a:pt x="1" y="0"/>
                    </a:lnTo>
                    <a:lnTo>
                      <a:pt x="0" y="2"/>
                    </a:lnTo>
                    <a:lnTo>
                      <a:pt x="0" y="5"/>
                    </a:lnTo>
                    <a:lnTo>
                      <a:pt x="5" y="11"/>
                    </a:lnTo>
                    <a:lnTo>
                      <a:pt x="5" y="13"/>
                    </a:lnTo>
                    <a:lnTo>
                      <a:pt x="7" y="15"/>
                    </a:lnTo>
                    <a:lnTo>
                      <a:pt x="9" y="21"/>
                    </a:lnTo>
                    <a:lnTo>
                      <a:pt x="12" y="22"/>
                    </a:lnTo>
                    <a:lnTo>
                      <a:pt x="13" y="2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6" name="Freeform 2053">
                <a:extLst>
                  <a:ext uri="{FF2B5EF4-FFF2-40B4-BE49-F238E27FC236}">
                    <a16:creationId xmlns:a16="http://schemas.microsoft.com/office/drawing/2014/main" id="{F7592B72-B481-199D-FD87-B0108844C89E}"/>
                  </a:ext>
                </a:extLst>
              </p:cNvPr>
              <p:cNvSpPr>
                <a:spLocks/>
              </p:cNvSpPr>
              <p:nvPr/>
            </p:nvSpPr>
            <p:spPr bwMode="auto">
              <a:xfrm>
                <a:off x="4298950" y="2144713"/>
                <a:ext cx="14288" cy="39688"/>
              </a:xfrm>
              <a:custGeom>
                <a:avLst/>
                <a:gdLst/>
                <a:ahLst/>
                <a:cxnLst>
                  <a:cxn ang="0">
                    <a:pos x="9" y="25"/>
                  </a:cxn>
                  <a:cxn ang="0">
                    <a:pos x="9" y="25"/>
                  </a:cxn>
                  <a:cxn ang="0">
                    <a:pos x="9" y="19"/>
                  </a:cxn>
                  <a:cxn ang="0">
                    <a:pos x="9" y="13"/>
                  </a:cxn>
                  <a:cxn ang="0">
                    <a:pos x="9" y="8"/>
                  </a:cxn>
                  <a:cxn ang="0">
                    <a:pos x="8" y="4"/>
                  </a:cxn>
                  <a:cxn ang="0">
                    <a:pos x="7" y="2"/>
                  </a:cxn>
                  <a:cxn ang="0">
                    <a:pos x="5" y="0"/>
                  </a:cxn>
                  <a:cxn ang="0">
                    <a:pos x="3" y="0"/>
                  </a:cxn>
                  <a:cxn ang="0">
                    <a:pos x="2" y="3"/>
                  </a:cxn>
                  <a:cxn ang="0">
                    <a:pos x="4" y="8"/>
                  </a:cxn>
                  <a:cxn ang="0">
                    <a:pos x="5" y="12"/>
                  </a:cxn>
                  <a:cxn ang="0">
                    <a:pos x="5" y="13"/>
                  </a:cxn>
                  <a:cxn ang="0">
                    <a:pos x="5" y="15"/>
                  </a:cxn>
                  <a:cxn ang="0">
                    <a:pos x="4" y="15"/>
                  </a:cxn>
                  <a:cxn ang="0">
                    <a:pos x="0" y="15"/>
                  </a:cxn>
                  <a:cxn ang="0">
                    <a:pos x="0" y="16"/>
                  </a:cxn>
                  <a:cxn ang="0">
                    <a:pos x="0" y="16"/>
                  </a:cxn>
                  <a:cxn ang="0">
                    <a:pos x="2" y="20"/>
                  </a:cxn>
                  <a:cxn ang="0">
                    <a:pos x="7" y="25"/>
                  </a:cxn>
                  <a:cxn ang="0">
                    <a:pos x="9" y="25"/>
                  </a:cxn>
                </a:cxnLst>
                <a:rect l="0" t="0" r="r" b="b"/>
                <a:pathLst>
                  <a:path w="9" h="25">
                    <a:moveTo>
                      <a:pt x="9" y="25"/>
                    </a:moveTo>
                    <a:lnTo>
                      <a:pt x="9" y="25"/>
                    </a:lnTo>
                    <a:lnTo>
                      <a:pt x="9" y="19"/>
                    </a:lnTo>
                    <a:lnTo>
                      <a:pt x="9" y="13"/>
                    </a:lnTo>
                    <a:lnTo>
                      <a:pt x="9" y="8"/>
                    </a:lnTo>
                    <a:lnTo>
                      <a:pt x="8" y="4"/>
                    </a:lnTo>
                    <a:lnTo>
                      <a:pt x="7" y="2"/>
                    </a:lnTo>
                    <a:lnTo>
                      <a:pt x="5" y="0"/>
                    </a:lnTo>
                    <a:lnTo>
                      <a:pt x="3" y="0"/>
                    </a:lnTo>
                    <a:lnTo>
                      <a:pt x="2" y="3"/>
                    </a:lnTo>
                    <a:lnTo>
                      <a:pt x="4" y="8"/>
                    </a:lnTo>
                    <a:lnTo>
                      <a:pt x="5" y="12"/>
                    </a:lnTo>
                    <a:lnTo>
                      <a:pt x="5" y="13"/>
                    </a:lnTo>
                    <a:lnTo>
                      <a:pt x="5" y="15"/>
                    </a:lnTo>
                    <a:lnTo>
                      <a:pt x="4" y="15"/>
                    </a:lnTo>
                    <a:lnTo>
                      <a:pt x="0" y="15"/>
                    </a:lnTo>
                    <a:lnTo>
                      <a:pt x="0" y="16"/>
                    </a:lnTo>
                    <a:lnTo>
                      <a:pt x="0" y="16"/>
                    </a:lnTo>
                    <a:lnTo>
                      <a:pt x="2" y="20"/>
                    </a:lnTo>
                    <a:lnTo>
                      <a:pt x="7" y="25"/>
                    </a:lnTo>
                    <a:lnTo>
                      <a:pt x="9" y="2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7" name="Freeform 2054">
                <a:extLst>
                  <a:ext uri="{FF2B5EF4-FFF2-40B4-BE49-F238E27FC236}">
                    <a16:creationId xmlns:a16="http://schemas.microsoft.com/office/drawing/2014/main" id="{DD21D6CC-22FC-F5AC-527F-BCA08DF6E968}"/>
                  </a:ext>
                </a:extLst>
              </p:cNvPr>
              <p:cNvSpPr>
                <a:spLocks/>
              </p:cNvSpPr>
              <p:nvPr/>
            </p:nvSpPr>
            <p:spPr bwMode="auto">
              <a:xfrm>
                <a:off x="4298950" y="2144713"/>
                <a:ext cx="14288" cy="39688"/>
              </a:xfrm>
              <a:custGeom>
                <a:avLst/>
                <a:gdLst/>
                <a:ahLst/>
                <a:cxnLst>
                  <a:cxn ang="0">
                    <a:pos x="9" y="25"/>
                  </a:cxn>
                  <a:cxn ang="0">
                    <a:pos x="9" y="25"/>
                  </a:cxn>
                  <a:cxn ang="0">
                    <a:pos x="9" y="19"/>
                  </a:cxn>
                  <a:cxn ang="0">
                    <a:pos x="9" y="13"/>
                  </a:cxn>
                  <a:cxn ang="0">
                    <a:pos x="9" y="8"/>
                  </a:cxn>
                  <a:cxn ang="0">
                    <a:pos x="8" y="4"/>
                  </a:cxn>
                  <a:cxn ang="0">
                    <a:pos x="7" y="2"/>
                  </a:cxn>
                  <a:cxn ang="0">
                    <a:pos x="5" y="0"/>
                  </a:cxn>
                  <a:cxn ang="0">
                    <a:pos x="3" y="0"/>
                  </a:cxn>
                  <a:cxn ang="0">
                    <a:pos x="2" y="3"/>
                  </a:cxn>
                  <a:cxn ang="0">
                    <a:pos x="4" y="8"/>
                  </a:cxn>
                  <a:cxn ang="0">
                    <a:pos x="5" y="12"/>
                  </a:cxn>
                  <a:cxn ang="0">
                    <a:pos x="5" y="13"/>
                  </a:cxn>
                  <a:cxn ang="0">
                    <a:pos x="5" y="15"/>
                  </a:cxn>
                  <a:cxn ang="0">
                    <a:pos x="4" y="15"/>
                  </a:cxn>
                  <a:cxn ang="0">
                    <a:pos x="0" y="15"/>
                  </a:cxn>
                  <a:cxn ang="0">
                    <a:pos x="0" y="16"/>
                  </a:cxn>
                  <a:cxn ang="0">
                    <a:pos x="0" y="16"/>
                  </a:cxn>
                  <a:cxn ang="0">
                    <a:pos x="2" y="20"/>
                  </a:cxn>
                  <a:cxn ang="0">
                    <a:pos x="7" y="25"/>
                  </a:cxn>
                  <a:cxn ang="0">
                    <a:pos x="9" y="25"/>
                  </a:cxn>
                </a:cxnLst>
                <a:rect l="0" t="0" r="r" b="b"/>
                <a:pathLst>
                  <a:path w="9" h="25">
                    <a:moveTo>
                      <a:pt x="9" y="25"/>
                    </a:moveTo>
                    <a:lnTo>
                      <a:pt x="9" y="25"/>
                    </a:lnTo>
                    <a:lnTo>
                      <a:pt x="9" y="19"/>
                    </a:lnTo>
                    <a:lnTo>
                      <a:pt x="9" y="13"/>
                    </a:lnTo>
                    <a:lnTo>
                      <a:pt x="9" y="8"/>
                    </a:lnTo>
                    <a:lnTo>
                      <a:pt x="8" y="4"/>
                    </a:lnTo>
                    <a:lnTo>
                      <a:pt x="7" y="2"/>
                    </a:lnTo>
                    <a:lnTo>
                      <a:pt x="5" y="0"/>
                    </a:lnTo>
                    <a:lnTo>
                      <a:pt x="3" y="0"/>
                    </a:lnTo>
                    <a:lnTo>
                      <a:pt x="2" y="3"/>
                    </a:lnTo>
                    <a:lnTo>
                      <a:pt x="4" y="8"/>
                    </a:lnTo>
                    <a:lnTo>
                      <a:pt x="5" y="12"/>
                    </a:lnTo>
                    <a:lnTo>
                      <a:pt x="5" y="13"/>
                    </a:lnTo>
                    <a:lnTo>
                      <a:pt x="5" y="15"/>
                    </a:lnTo>
                    <a:lnTo>
                      <a:pt x="4" y="15"/>
                    </a:lnTo>
                    <a:lnTo>
                      <a:pt x="0" y="15"/>
                    </a:lnTo>
                    <a:lnTo>
                      <a:pt x="0" y="16"/>
                    </a:lnTo>
                    <a:lnTo>
                      <a:pt x="0" y="16"/>
                    </a:lnTo>
                    <a:lnTo>
                      <a:pt x="2" y="20"/>
                    </a:lnTo>
                    <a:lnTo>
                      <a:pt x="7" y="25"/>
                    </a:lnTo>
                    <a:lnTo>
                      <a:pt x="9" y="2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8" name="Freeform 2055">
                <a:extLst>
                  <a:ext uri="{FF2B5EF4-FFF2-40B4-BE49-F238E27FC236}">
                    <a16:creationId xmlns:a16="http://schemas.microsoft.com/office/drawing/2014/main" id="{35BFAA7B-BDD1-DBB1-EB59-CFE611B26DE3}"/>
                  </a:ext>
                </a:extLst>
              </p:cNvPr>
              <p:cNvSpPr>
                <a:spLocks/>
              </p:cNvSpPr>
              <p:nvPr/>
            </p:nvSpPr>
            <p:spPr bwMode="auto">
              <a:xfrm>
                <a:off x="4298950" y="2144713"/>
                <a:ext cx="14288" cy="39688"/>
              </a:xfrm>
              <a:custGeom>
                <a:avLst/>
                <a:gdLst/>
                <a:ahLst/>
                <a:cxnLst>
                  <a:cxn ang="0">
                    <a:pos x="9" y="25"/>
                  </a:cxn>
                  <a:cxn ang="0">
                    <a:pos x="9" y="25"/>
                  </a:cxn>
                  <a:cxn ang="0">
                    <a:pos x="9" y="19"/>
                  </a:cxn>
                  <a:cxn ang="0">
                    <a:pos x="9" y="13"/>
                  </a:cxn>
                  <a:cxn ang="0">
                    <a:pos x="9" y="8"/>
                  </a:cxn>
                  <a:cxn ang="0">
                    <a:pos x="8" y="4"/>
                  </a:cxn>
                  <a:cxn ang="0">
                    <a:pos x="7" y="2"/>
                  </a:cxn>
                  <a:cxn ang="0">
                    <a:pos x="5" y="0"/>
                  </a:cxn>
                  <a:cxn ang="0">
                    <a:pos x="3" y="0"/>
                  </a:cxn>
                  <a:cxn ang="0">
                    <a:pos x="2" y="3"/>
                  </a:cxn>
                  <a:cxn ang="0">
                    <a:pos x="4" y="8"/>
                  </a:cxn>
                  <a:cxn ang="0">
                    <a:pos x="5" y="12"/>
                  </a:cxn>
                  <a:cxn ang="0">
                    <a:pos x="5" y="13"/>
                  </a:cxn>
                  <a:cxn ang="0">
                    <a:pos x="5" y="15"/>
                  </a:cxn>
                  <a:cxn ang="0">
                    <a:pos x="4" y="15"/>
                  </a:cxn>
                  <a:cxn ang="0">
                    <a:pos x="0" y="15"/>
                  </a:cxn>
                  <a:cxn ang="0">
                    <a:pos x="0" y="16"/>
                  </a:cxn>
                  <a:cxn ang="0">
                    <a:pos x="0" y="16"/>
                  </a:cxn>
                  <a:cxn ang="0">
                    <a:pos x="2" y="20"/>
                  </a:cxn>
                  <a:cxn ang="0">
                    <a:pos x="7" y="25"/>
                  </a:cxn>
                  <a:cxn ang="0">
                    <a:pos x="9" y="25"/>
                  </a:cxn>
                </a:cxnLst>
                <a:rect l="0" t="0" r="r" b="b"/>
                <a:pathLst>
                  <a:path w="9" h="25">
                    <a:moveTo>
                      <a:pt x="9" y="25"/>
                    </a:moveTo>
                    <a:lnTo>
                      <a:pt x="9" y="25"/>
                    </a:lnTo>
                    <a:lnTo>
                      <a:pt x="9" y="19"/>
                    </a:lnTo>
                    <a:lnTo>
                      <a:pt x="9" y="13"/>
                    </a:lnTo>
                    <a:lnTo>
                      <a:pt x="9" y="8"/>
                    </a:lnTo>
                    <a:lnTo>
                      <a:pt x="8" y="4"/>
                    </a:lnTo>
                    <a:lnTo>
                      <a:pt x="7" y="2"/>
                    </a:lnTo>
                    <a:lnTo>
                      <a:pt x="5" y="0"/>
                    </a:lnTo>
                    <a:lnTo>
                      <a:pt x="3" y="0"/>
                    </a:lnTo>
                    <a:lnTo>
                      <a:pt x="2" y="3"/>
                    </a:lnTo>
                    <a:lnTo>
                      <a:pt x="4" y="8"/>
                    </a:lnTo>
                    <a:lnTo>
                      <a:pt x="5" y="12"/>
                    </a:lnTo>
                    <a:lnTo>
                      <a:pt x="5" y="13"/>
                    </a:lnTo>
                    <a:lnTo>
                      <a:pt x="5" y="15"/>
                    </a:lnTo>
                    <a:lnTo>
                      <a:pt x="4" y="15"/>
                    </a:lnTo>
                    <a:lnTo>
                      <a:pt x="0" y="15"/>
                    </a:lnTo>
                    <a:lnTo>
                      <a:pt x="0" y="16"/>
                    </a:lnTo>
                    <a:lnTo>
                      <a:pt x="0" y="16"/>
                    </a:lnTo>
                    <a:lnTo>
                      <a:pt x="2" y="20"/>
                    </a:lnTo>
                    <a:lnTo>
                      <a:pt x="7" y="25"/>
                    </a:lnTo>
                    <a:lnTo>
                      <a:pt x="9" y="2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59" name="Freeform 2056">
                <a:extLst>
                  <a:ext uri="{FF2B5EF4-FFF2-40B4-BE49-F238E27FC236}">
                    <a16:creationId xmlns:a16="http://schemas.microsoft.com/office/drawing/2014/main" id="{45898BE7-4ED1-BBD3-D38B-EC919B3002C5}"/>
                  </a:ext>
                </a:extLst>
              </p:cNvPr>
              <p:cNvSpPr>
                <a:spLocks/>
              </p:cNvSpPr>
              <p:nvPr/>
            </p:nvSpPr>
            <p:spPr bwMode="auto">
              <a:xfrm>
                <a:off x="4298950" y="2144713"/>
                <a:ext cx="14288" cy="39688"/>
              </a:xfrm>
              <a:custGeom>
                <a:avLst/>
                <a:gdLst/>
                <a:ahLst/>
                <a:cxnLst>
                  <a:cxn ang="0">
                    <a:pos x="9" y="25"/>
                  </a:cxn>
                  <a:cxn ang="0">
                    <a:pos x="9" y="25"/>
                  </a:cxn>
                  <a:cxn ang="0">
                    <a:pos x="9" y="19"/>
                  </a:cxn>
                  <a:cxn ang="0">
                    <a:pos x="9" y="13"/>
                  </a:cxn>
                  <a:cxn ang="0">
                    <a:pos x="9" y="8"/>
                  </a:cxn>
                  <a:cxn ang="0">
                    <a:pos x="8" y="4"/>
                  </a:cxn>
                  <a:cxn ang="0">
                    <a:pos x="7" y="2"/>
                  </a:cxn>
                  <a:cxn ang="0">
                    <a:pos x="5" y="0"/>
                  </a:cxn>
                  <a:cxn ang="0">
                    <a:pos x="3" y="0"/>
                  </a:cxn>
                  <a:cxn ang="0">
                    <a:pos x="2" y="3"/>
                  </a:cxn>
                  <a:cxn ang="0">
                    <a:pos x="4" y="8"/>
                  </a:cxn>
                  <a:cxn ang="0">
                    <a:pos x="5" y="12"/>
                  </a:cxn>
                  <a:cxn ang="0">
                    <a:pos x="5" y="13"/>
                  </a:cxn>
                  <a:cxn ang="0">
                    <a:pos x="5" y="15"/>
                  </a:cxn>
                  <a:cxn ang="0">
                    <a:pos x="4" y="15"/>
                  </a:cxn>
                  <a:cxn ang="0">
                    <a:pos x="0" y="15"/>
                  </a:cxn>
                  <a:cxn ang="0">
                    <a:pos x="0" y="16"/>
                  </a:cxn>
                  <a:cxn ang="0">
                    <a:pos x="0" y="16"/>
                  </a:cxn>
                  <a:cxn ang="0">
                    <a:pos x="2" y="20"/>
                  </a:cxn>
                  <a:cxn ang="0">
                    <a:pos x="7" y="25"/>
                  </a:cxn>
                  <a:cxn ang="0">
                    <a:pos x="9" y="25"/>
                  </a:cxn>
                </a:cxnLst>
                <a:rect l="0" t="0" r="r" b="b"/>
                <a:pathLst>
                  <a:path w="9" h="25">
                    <a:moveTo>
                      <a:pt x="9" y="25"/>
                    </a:moveTo>
                    <a:lnTo>
                      <a:pt x="9" y="25"/>
                    </a:lnTo>
                    <a:lnTo>
                      <a:pt x="9" y="19"/>
                    </a:lnTo>
                    <a:lnTo>
                      <a:pt x="9" y="13"/>
                    </a:lnTo>
                    <a:lnTo>
                      <a:pt x="9" y="8"/>
                    </a:lnTo>
                    <a:lnTo>
                      <a:pt x="8" y="4"/>
                    </a:lnTo>
                    <a:lnTo>
                      <a:pt x="7" y="2"/>
                    </a:lnTo>
                    <a:lnTo>
                      <a:pt x="5" y="0"/>
                    </a:lnTo>
                    <a:lnTo>
                      <a:pt x="3" y="0"/>
                    </a:lnTo>
                    <a:lnTo>
                      <a:pt x="2" y="3"/>
                    </a:lnTo>
                    <a:lnTo>
                      <a:pt x="4" y="8"/>
                    </a:lnTo>
                    <a:lnTo>
                      <a:pt x="5" y="12"/>
                    </a:lnTo>
                    <a:lnTo>
                      <a:pt x="5" y="13"/>
                    </a:lnTo>
                    <a:lnTo>
                      <a:pt x="5" y="15"/>
                    </a:lnTo>
                    <a:lnTo>
                      <a:pt x="4" y="15"/>
                    </a:lnTo>
                    <a:lnTo>
                      <a:pt x="0" y="15"/>
                    </a:lnTo>
                    <a:lnTo>
                      <a:pt x="0" y="16"/>
                    </a:lnTo>
                    <a:lnTo>
                      <a:pt x="0" y="16"/>
                    </a:lnTo>
                    <a:lnTo>
                      <a:pt x="2" y="20"/>
                    </a:lnTo>
                    <a:lnTo>
                      <a:pt x="7" y="25"/>
                    </a:lnTo>
                    <a:lnTo>
                      <a:pt x="9" y="2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0" name="Freeform 2057">
                <a:extLst>
                  <a:ext uri="{FF2B5EF4-FFF2-40B4-BE49-F238E27FC236}">
                    <a16:creationId xmlns:a16="http://schemas.microsoft.com/office/drawing/2014/main" id="{BC6B158D-BF4C-88B8-55BD-6D92B12AE476}"/>
                  </a:ext>
                </a:extLst>
              </p:cNvPr>
              <p:cNvSpPr>
                <a:spLocks/>
              </p:cNvSpPr>
              <p:nvPr/>
            </p:nvSpPr>
            <p:spPr bwMode="auto">
              <a:xfrm>
                <a:off x="4319588" y="1955800"/>
                <a:ext cx="7938" cy="7938"/>
              </a:xfrm>
              <a:custGeom>
                <a:avLst/>
                <a:gdLst/>
                <a:ahLst/>
                <a:cxnLst>
                  <a:cxn ang="0">
                    <a:pos x="4" y="5"/>
                  </a:cxn>
                  <a:cxn ang="0">
                    <a:pos x="4" y="5"/>
                  </a:cxn>
                  <a:cxn ang="0">
                    <a:pos x="5" y="4"/>
                  </a:cxn>
                  <a:cxn ang="0">
                    <a:pos x="5" y="1"/>
                  </a:cxn>
                  <a:cxn ang="0">
                    <a:pos x="2" y="0"/>
                  </a:cxn>
                  <a:cxn ang="0">
                    <a:pos x="1" y="0"/>
                  </a:cxn>
                  <a:cxn ang="0">
                    <a:pos x="0" y="1"/>
                  </a:cxn>
                  <a:cxn ang="0">
                    <a:pos x="1" y="4"/>
                  </a:cxn>
                  <a:cxn ang="0">
                    <a:pos x="4" y="5"/>
                  </a:cxn>
                </a:cxnLst>
                <a:rect l="0" t="0" r="r" b="b"/>
                <a:pathLst>
                  <a:path w="5" h="5">
                    <a:moveTo>
                      <a:pt x="4" y="5"/>
                    </a:moveTo>
                    <a:lnTo>
                      <a:pt x="4" y="5"/>
                    </a:lnTo>
                    <a:lnTo>
                      <a:pt x="5" y="4"/>
                    </a:lnTo>
                    <a:lnTo>
                      <a:pt x="5" y="1"/>
                    </a:lnTo>
                    <a:lnTo>
                      <a:pt x="2" y="0"/>
                    </a:lnTo>
                    <a:lnTo>
                      <a:pt x="1" y="0"/>
                    </a:lnTo>
                    <a:lnTo>
                      <a:pt x="0" y="1"/>
                    </a:lnTo>
                    <a:lnTo>
                      <a:pt x="1" y="4"/>
                    </a:lnTo>
                    <a:lnTo>
                      <a:pt x="4"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1" name="Freeform 2058">
                <a:extLst>
                  <a:ext uri="{FF2B5EF4-FFF2-40B4-BE49-F238E27FC236}">
                    <a16:creationId xmlns:a16="http://schemas.microsoft.com/office/drawing/2014/main" id="{3B5E6B6D-391F-7CBF-8FF4-0139FFF1DD08}"/>
                  </a:ext>
                </a:extLst>
              </p:cNvPr>
              <p:cNvSpPr>
                <a:spLocks/>
              </p:cNvSpPr>
              <p:nvPr/>
            </p:nvSpPr>
            <p:spPr bwMode="auto">
              <a:xfrm>
                <a:off x="4319588" y="1955800"/>
                <a:ext cx="7938" cy="7938"/>
              </a:xfrm>
              <a:custGeom>
                <a:avLst/>
                <a:gdLst/>
                <a:ahLst/>
                <a:cxnLst>
                  <a:cxn ang="0">
                    <a:pos x="4" y="5"/>
                  </a:cxn>
                  <a:cxn ang="0">
                    <a:pos x="4" y="5"/>
                  </a:cxn>
                  <a:cxn ang="0">
                    <a:pos x="5" y="4"/>
                  </a:cxn>
                  <a:cxn ang="0">
                    <a:pos x="5" y="1"/>
                  </a:cxn>
                  <a:cxn ang="0">
                    <a:pos x="2" y="0"/>
                  </a:cxn>
                  <a:cxn ang="0">
                    <a:pos x="1" y="0"/>
                  </a:cxn>
                  <a:cxn ang="0">
                    <a:pos x="0" y="1"/>
                  </a:cxn>
                  <a:cxn ang="0">
                    <a:pos x="1" y="4"/>
                  </a:cxn>
                  <a:cxn ang="0">
                    <a:pos x="4" y="5"/>
                  </a:cxn>
                </a:cxnLst>
                <a:rect l="0" t="0" r="r" b="b"/>
                <a:pathLst>
                  <a:path w="5" h="5">
                    <a:moveTo>
                      <a:pt x="4" y="5"/>
                    </a:moveTo>
                    <a:lnTo>
                      <a:pt x="4" y="5"/>
                    </a:lnTo>
                    <a:lnTo>
                      <a:pt x="5" y="4"/>
                    </a:lnTo>
                    <a:lnTo>
                      <a:pt x="5" y="1"/>
                    </a:lnTo>
                    <a:lnTo>
                      <a:pt x="2" y="0"/>
                    </a:lnTo>
                    <a:lnTo>
                      <a:pt x="1" y="0"/>
                    </a:lnTo>
                    <a:lnTo>
                      <a:pt x="0" y="1"/>
                    </a:lnTo>
                    <a:lnTo>
                      <a:pt x="1" y="4"/>
                    </a:lnTo>
                    <a:lnTo>
                      <a:pt x="4"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2" name="Freeform 2059">
                <a:extLst>
                  <a:ext uri="{FF2B5EF4-FFF2-40B4-BE49-F238E27FC236}">
                    <a16:creationId xmlns:a16="http://schemas.microsoft.com/office/drawing/2014/main" id="{E64C2FDE-4D04-EB53-8710-515022273E80}"/>
                  </a:ext>
                </a:extLst>
              </p:cNvPr>
              <p:cNvSpPr>
                <a:spLocks/>
              </p:cNvSpPr>
              <p:nvPr/>
            </p:nvSpPr>
            <p:spPr bwMode="auto">
              <a:xfrm>
                <a:off x="4319588" y="1955800"/>
                <a:ext cx="7938" cy="7938"/>
              </a:xfrm>
              <a:custGeom>
                <a:avLst/>
                <a:gdLst/>
                <a:ahLst/>
                <a:cxnLst>
                  <a:cxn ang="0">
                    <a:pos x="4" y="5"/>
                  </a:cxn>
                  <a:cxn ang="0">
                    <a:pos x="4" y="5"/>
                  </a:cxn>
                  <a:cxn ang="0">
                    <a:pos x="5" y="4"/>
                  </a:cxn>
                  <a:cxn ang="0">
                    <a:pos x="5" y="1"/>
                  </a:cxn>
                  <a:cxn ang="0">
                    <a:pos x="2" y="0"/>
                  </a:cxn>
                  <a:cxn ang="0">
                    <a:pos x="1" y="0"/>
                  </a:cxn>
                  <a:cxn ang="0">
                    <a:pos x="0" y="1"/>
                  </a:cxn>
                  <a:cxn ang="0">
                    <a:pos x="1" y="4"/>
                  </a:cxn>
                  <a:cxn ang="0">
                    <a:pos x="4" y="5"/>
                  </a:cxn>
                </a:cxnLst>
                <a:rect l="0" t="0" r="r" b="b"/>
                <a:pathLst>
                  <a:path w="5" h="5">
                    <a:moveTo>
                      <a:pt x="4" y="5"/>
                    </a:moveTo>
                    <a:lnTo>
                      <a:pt x="4" y="5"/>
                    </a:lnTo>
                    <a:lnTo>
                      <a:pt x="5" y="4"/>
                    </a:lnTo>
                    <a:lnTo>
                      <a:pt x="5" y="1"/>
                    </a:lnTo>
                    <a:lnTo>
                      <a:pt x="2" y="0"/>
                    </a:lnTo>
                    <a:lnTo>
                      <a:pt x="1" y="0"/>
                    </a:lnTo>
                    <a:lnTo>
                      <a:pt x="0" y="1"/>
                    </a:lnTo>
                    <a:lnTo>
                      <a:pt x="1" y="4"/>
                    </a:lnTo>
                    <a:lnTo>
                      <a:pt x="4"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3" name="Freeform 2060">
                <a:extLst>
                  <a:ext uri="{FF2B5EF4-FFF2-40B4-BE49-F238E27FC236}">
                    <a16:creationId xmlns:a16="http://schemas.microsoft.com/office/drawing/2014/main" id="{511CBB7B-D54F-5732-08AA-5C7AF166A96A}"/>
                  </a:ext>
                </a:extLst>
              </p:cNvPr>
              <p:cNvSpPr>
                <a:spLocks/>
              </p:cNvSpPr>
              <p:nvPr/>
            </p:nvSpPr>
            <p:spPr bwMode="auto">
              <a:xfrm>
                <a:off x="4319588" y="1955800"/>
                <a:ext cx="7938" cy="7938"/>
              </a:xfrm>
              <a:custGeom>
                <a:avLst/>
                <a:gdLst/>
                <a:ahLst/>
                <a:cxnLst>
                  <a:cxn ang="0">
                    <a:pos x="4" y="5"/>
                  </a:cxn>
                  <a:cxn ang="0">
                    <a:pos x="4" y="5"/>
                  </a:cxn>
                  <a:cxn ang="0">
                    <a:pos x="5" y="4"/>
                  </a:cxn>
                  <a:cxn ang="0">
                    <a:pos x="5" y="1"/>
                  </a:cxn>
                  <a:cxn ang="0">
                    <a:pos x="2" y="0"/>
                  </a:cxn>
                  <a:cxn ang="0">
                    <a:pos x="1" y="0"/>
                  </a:cxn>
                  <a:cxn ang="0">
                    <a:pos x="0" y="1"/>
                  </a:cxn>
                  <a:cxn ang="0">
                    <a:pos x="1" y="4"/>
                  </a:cxn>
                  <a:cxn ang="0">
                    <a:pos x="4" y="5"/>
                  </a:cxn>
                </a:cxnLst>
                <a:rect l="0" t="0" r="r" b="b"/>
                <a:pathLst>
                  <a:path w="5" h="5">
                    <a:moveTo>
                      <a:pt x="4" y="5"/>
                    </a:moveTo>
                    <a:lnTo>
                      <a:pt x="4" y="5"/>
                    </a:lnTo>
                    <a:lnTo>
                      <a:pt x="5" y="4"/>
                    </a:lnTo>
                    <a:lnTo>
                      <a:pt x="5" y="1"/>
                    </a:lnTo>
                    <a:lnTo>
                      <a:pt x="2" y="0"/>
                    </a:lnTo>
                    <a:lnTo>
                      <a:pt x="1" y="0"/>
                    </a:lnTo>
                    <a:lnTo>
                      <a:pt x="0" y="1"/>
                    </a:lnTo>
                    <a:lnTo>
                      <a:pt x="1" y="4"/>
                    </a:lnTo>
                    <a:lnTo>
                      <a:pt x="4"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4" name="Freeform 2061">
                <a:extLst>
                  <a:ext uri="{FF2B5EF4-FFF2-40B4-BE49-F238E27FC236}">
                    <a16:creationId xmlns:a16="http://schemas.microsoft.com/office/drawing/2014/main" id="{37F4526D-1DEA-5F83-00EF-ED8DB1CED0A0}"/>
                  </a:ext>
                </a:extLst>
              </p:cNvPr>
              <p:cNvSpPr>
                <a:spLocks/>
              </p:cNvSpPr>
              <p:nvPr/>
            </p:nvSpPr>
            <p:spPr bwMode="auto">
              <a:xfrm>
                <a:off x="4306888" y="1990725"/>
                <a:ext cx="19050" cy="23813"/>
              </a:xfrm>
              <a:custGeom>
                <a:avLst/>
                <a:gdLst/>
                <a:ahLst/>
                <a:cxnLst>
                  <a:cxn ang="0">
                    <a:pos x="5" y="15"/>
                  </a:cxn>
                  <a:cxn ang="0">
                    <a:pos x="9" y="14"/>
                  </a:cxn>
                  <a:cxn ang="0">
                    <a:pos x="10" y="12"/>
                  </a:cxn>
                  <a:cxn ang="0">
                    <a:pos x="12" y="10"/>
                  </a:cxn>
                  <a:cxn ang="0">
                    <a:pos x="12" y="7"/>
                  </a:cxn>
                  <a:cxn ang="0">
                    <a:pos x="10" y="5"/>
                  </a:cxn>
                  <a:cxn ang="0">
                    <a:pos x="8" y="0"/>
                  </a:cxn>
                  <a:cxn ang="0">
                    <a:pos x="7" y="0"/>
                  </a:cxn>
                  <a:cxn ang="0">
                    <a:pos x="7" y="0"/>
                  </a:cxn>
                  <a:cxn ang="0">
                    <a:pos x="4" y="2"/>
                  </a:cxn>
                  <a:cxn ang="0">
                    <a:pos x="0" y="5"/>
                  </a:cxn>
                  <a:cxn ang="0">
                    <a:pos x="0" y="15"/>
                  </a:cxn>
                  <a:cxn ang="0">
                    <a:pos x="0" y="15"/>
                  </a:cxn>
                  <a:cxn ang="0">
                    <a:pos x="3" y="15"/>
                  </a:cxn>
                  <a:cxn ang="0">
                    <a:pos x="5" y="15"/>
                  </a:cxn>
                </a:cxnLst>
                <a:rect l="0" t="0" r="r" b="b"/>
                <a:pathLst>
                  <a:path w="12" h="15">
                    <a:moveTo>
                      <a:pt x="5" y="15"/>
                    </a:moveTo>
                    <a:lnTo>
                      <a:pt x="9" y="14"/>
                    </a:lnTo>
                    <a:lnTo>
                      <a:pt x="10" y="12"/>
                    </a:lnTo>
                    <a:lnTo>
                      <a:pt x="12" y="10"/>
                    </a:lnTo>
                    <a:lnTo>
                      <a:pt x="12" y="7"/>
                    </a:lnTo>
                    <a:lnTo>
                      <a:pt x="10" y="5"/>
                    </a:lnTo>
                    <a:lnTo>
                      <a:pt x="8" y="0"/>
                    </a:lnTo>
                    <a:lnTo>
                      <a:pt x="7" y="0"/>
                    </a:lnTo>
                    <a:lnTo>
                      <a:pt x="7" y="0"/>
                    </a:lnTo>
                    <a:lnTo>
                      <a:pt x="4" y="2"/>
                    </a:lnTo>
                    <a:lnTo>
                      <a:pt x="0" y="5"/>
                    </a:lnTo>
                    <a:lnTo>
                      <a:pt x="0" y="15"/>
                    </a:lnTo>
                    <a:lnTo>
                      <a:pt x="0" y="15"/>
                    </a:lnTo>
                    <a:lnTo>
                      <a:pt x="3" y="15"/>
                    </a:lnTo>
                    <a:lnTo>
                      <a:pt x="5" y="1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5" name="Freeform 2062">
                <a:extLst>
                  <a:ext uri="{FF2B5EF4-FFF2-40B4-BE49-F238E27FC236}">
                    <a16:creationId xmlns:a16="http://schemas.microsoft.com/office/drawing/2014/main" id="{349B925F-6A27-BDD4-B6D7-E6D6F904BD4A}"/>
                  </a:ext>
                </a:extLst>
              </p:cNvPr>
              <p:cNvSpPr>
                <a:spLocks/>
              </p:cNvSpPr>
              <p:nvPr/>
            </p:nvSpPr>
            <p:spPr bwMode="auto">
              <a:xfrm>
                <a:off x="4306888" y="1990725"/>
                <a:ext cx="19050" cy="23813"/>
              </a:xfrm>
              <a:custGeom>
                <a:avLst/>
                <a:gdLst/>
                <a:ahLst/>
                <a:cxnLst>
                  <a:cxn ang="0">
                    <a:pos x="5" y="15"/>
                  </a:cxn>
                  <a:cxn ang="0">
                    <a:pos x="9" y="14"/>
                  </a:cxn>
                  <a:cxn ang="0">
                    <a:pos x="10" y="12"/>
                  </a:cxn>
                  <a:cxn ang="0">
                    <a:pos x="12" y="10"/>
                  </a:cxn>
                  <a:cxn ang="0">
                    <a:pos x="12" y="7"/>
                  </a:cxn>
                  <a:cxn ang="0">
                    <a:pos x="10" y="5"/>
                  </a:cxn>
                  <a:cxn ang="0">
                    <a:pos x="8" y="0"/>
                  </a:cxn>
                  <a:cxn ang="0">
                    <a:pos x="7" y="0"/>
                  </a:cxn>
                  <a:cxn ang="0">
                    <a:pos x="7" y="0"/>
                  </a:cxn>
                  <a:cxn ang="0">
                    <a:pos x="4" y="2"/>
                  </a:cxn>
                  <a:cxn ang="0">
                    <a:pos x="0" y="5"/>
                  </a:cxn>
                  <a:cxn ang="0">
                    <a:pos x="0" y="15"/>
                  </a:cxn>
                  <a:cxn ang="0">
                    <a:pos x="0" y="15"/>
                  </a:cxn>
                  <a:cxn ang="0">
                    <a:pos x="3" y="15"/>
                  </a:cxn>
                  <a:cxn ang="0">
                    <a:pos x="5" y="15"/>
                  </a:cxn>
                </a:cxnLst>
                <a:rect l="0" t="0" r="r" b="b"/>
                <a:pathLst>
                  <a:path w="12" h="15">
                    <a:moveTo>
                      <a:pt x="5" y="15"/>
                    </a:moveTo>
                    <a:lnTo>
                      <a:pt x="9" y="14"/>
                    </a:lnTo>
                    <a:lnTo>
                      <a:pt x="10" y="12"/>
                    </a:lnTo>
                    <a:lnTo>
                      <a:pt x="12" y="10"/>
                    </a:lnTo>
                    <a:lnTo>
                      <a:pt x="12" y="7"/>
                    </a:lnTo>
                    <a:lnTo>
                      <a:pt x="10" y="5"/>
                    </a:lnTo>
                    <a:lnTo>
                      <a:pt x="8" y="0"/>
                    </a:lnTo>
                    <a:lnTo>
                      <a:pt x="7" y="0"/>
                    </a:lnTo>
                    <a:lnTo>
                      <a:pt x="7" y="0"/>
                    </a:lnTo>
                    <a:lnTo>
                      <a:pt x="4" y="2"/>
                    </a:lnTo>
                    <a:lnTo>
                      <a:pt x="0" y="5"/>
                    </a:lnTo>
                    <a:lnTo>
                      <a:pt x="0" y="15"/>
                    </a:lnTo>
                    <a:lnTo>
                      <a:pt x="0" y="15"/>
                    </a:lnTo>
                    <a:lnTo>
                      <a:pt x="3" y="15"/>
                    </a:lnTo>
                    <a:lnTo>
                      <a:pt x="5" y="1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6" name="Freeform 2063">
                <a:extLst>
                  <a:ext uri="{FF2B5EF4-FFF2-40B4-BE49-F238E27FC236}">
                    <a16:creationId xmlns:a16="http://schemas.microsoft.com/office/drawing/2014/main" id="{1B663010-598D-8A7D-5A76-0379EEDBADA5}"/>
                  </a:ext>
                </a:extLst>
              </p:cNvPr>
              <p:cNvSpPr>
                <a:spLocks/>
              </p:cNvSpPr>
              <p:nvPr/>
            </p:nvSpPr>
            <p:spPr bwMode="auto">
              <a:xfrm>
                <a:off x="4306888" y="1990725"/>
                <a:ext cx="19050" cy="23813"/>
              </a:xfrm>
              <a:custGeom>
                <a:avLst/>
                <a:gdLst/>
                <a:ahLst/>
                <a:cxnLst>
                  <a:cxn ang="0">
                    <a:pos x="5" y="15"/>
                  </a:cxn>
                  <a:cxn ang="0">
                    <a:pos x="9" y="14"/>
                  </a:cxn>
                  <a:cxn ang="0">
                    <a:pos x="10" y="12"/>
                  </a:cxn>
                  <a:cxn ang="0">
                    <a:pos x="12" y="10"/>
                  </a:cxn>
                  <a:cxn ang="0">
                    <a:pos x="12" y="7"/>
                  </a:cxn>
                  <a:cxn ang="0">
                    <a:pos x="10" y="5"/>
                  </a:cxn>
                  <a:cxn ang="0">
                    <a:pos x="8" y="0"/>
                  </a:cxn>
                  <a:cxn ang="0">
                    <a:pos x="7" y="0"/>
                  </a:cxn>
                  <a:cxn ang="0">
                    <a:pos x="7" y="0"/>
                  </a:cxn>
                  <a:cxn ang="0">
                    <a:pos x="4" y="2"/>
                  </a:cxn>
                  <a:cxn ang="0">
                    <a:pos x="0" y="5"/>
                  </a:cxn>
                  <a:cxn ang="0">
                    <a:pos x="0" y="15"/>
                  </a:cxn>
                  <a:cxn ang="0">
                    <a:pos x="0" y="15"/>
                  </a:cxn>
                  <a:cxn ang="0">
                    <a:pos x="3" y="15"/>
                  </a:cxn>
                  <a:cxn ang="0">
                    <a:pos x="5" y="15"/>
                  </a:cxn>
                </a:cxnLst>
                <a:rect l="0" t="0" r="r" b="b"/>
                <a:pathLst>
                  <a:path w="12" h="15">
                    <a:moveTo>
                      <a:pt x="5" y="15"/>
                    </a:moveTo>
                    <a:lnTo>
                      <a:pt x="9" y="14"/>
                    </a:lnTo>
                    <a:lnTo>
                      <a:pt x="10" y="12"/>
                    </a:lnTo>
                    <a:lnTo>
                      <a:pt x="12" y="10"/>
                    </a:lnTo>
                    <a:lnTo>
                      <a:pt x="12" y="7"/>
                    </a:lnTo>
                    <a:lnTo>
                      <a:pt x="10" y="5"/>
                    </a:lnTo>
                    <a:lnTo>
                      <a:pt x="8" y="0"/>
                    </a:lnTo>
                    <a:lnTo>
                      <a:pt x="7" y="0"/>
                    </a:lnTo>
                    <a:lnTo>
                      <a:pt x="7" y="0"/>
                    </a:lnTo>
                    <a:lnTo>
                      <a:pt x="4" y="2"/>
                    </a:lnTo>
                    <a:lnTo>
                      <a:pt x="0" y="5"/>
                    </a:lnTo>
                    <a:lnTo>
                      <a:pt x="0" y="15"/>
                    </a:lnTo>
                    <a:lnTo>
                      <a:pt x="0" y="15"/>
                    </a:lnTo>
                    <a:lnTo>
                      <a:pt x="3" y="15"/>
                    </a:lnTo>
                    <a:lnTo>
                      <a:pt x="5" y="1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7" name="Freeform 2064">
                <a:extLst>
                  <a:ext uri="{FF2B5EF4-FFF2-40B4-BE49-F238E27FC236}">
                    <a16:creationId xmlns:a16="http://schemas.microsoft.com/office/drawing/2014/main" id="{9B078DE8-05CD-A4E5-A6F0-AE0FAA5097DA}"/>
                  </a:ext>
                </a:extLst>
              </p:cNvPr>
              <p:cNvSpPr>
                <a:spLocks/>
              </p:cNvSpPr>
              <p:nvPr/>
            </p:nvSpPr>
            <p:spPr bwMode="auto">
              <a:xfrm>
                <a:off x="4306888" y="1990725"/>
                <a:ext cx="19050" cy="23813"/>
              </a:xfrm>
              <a:custGeom>
                <a:avLst/>
                <a:gdLst/>
                <a:ahLst/>
                <a:cxnLst>
                  <a:cxn ang="0">
                    <a:pos x="5" y="15"/>
                  </a:cxn>
                  <a:cxn ang="0">
                    <a:pos x="9" y="14"/>
                  </a:cxn>
                  <a:cxn ang="0">
                    <a:pos x="10" y="12"/>
                  </a:cxn>
                  <a:cxn ang="0">
                    <a:pos x="12" y="10"/>
                  </a:cxn>
                  <a:cxn ang="0">
                    <a:pos x="12" y="7"/>
                  </a:cxn>
                  <a:cxn ang="0">
                    <a:pos x="10" y="5"/>
                  </a:cxn>
                  <a:cxn ang="0">
                    <a:pos x="8" y="0"/>
                  </a:cxn>
                  <a:cxn ang="0">
                    <a:pos x="7" y="0"/>
                  </a:cxn>
                  <a:cxn ang="0">
                    <a:pos x="7" y="0"/>
                  </a:cxn>
                  <a:cxn ang="0">
                    <a:pos x="4" y="2"/>
                  </a:cxn>
                  <a:cxn ang="0">
                    <a:pos x="0" y="5"/>
                  </a:cxn>
                  <a:cxn ang="0">
                    <a:pos x="0" y="15"/>
                  </a:cxn>
                  <a:cxn ang="0">
                    <a:pos x="0" y="15"/>
                  </a:cxn>
                  <a:cxn ang="0">
                    <a:pos x="3" y="15"/>
                  </a:cxn>
                  <a:cxn ang="0">
                    <a:pos x="5" y="15"/>
                  </a:cxn>
                </a:cxnLst>
                <a:rect l="0" t="0" r="r" b="b"/>
                <a:pathLst>
                  <a:path w="12" h="15">
                    <a:moveTo>
                      <a:pt x="5" y="15"/>
                    </a:moveTo>
                    <a:lnTo>
                      <a:pt x="9" y="14"/>
                    </a:lnTo>
                    <a:lnTo>
                      <a:pt x="10" y="12"/>
                    </a:lnTo>
                    <a:lnTo>
                      <a:pt x="12" y="10"/>
                    </a:lnTo>
                    <a:lnTo>
                      <a:pt x="12" y="7"/>
                    </a:lnTo>
                    <a:lnTo>
                      <a:pt x="10" y="5"/>
                    </a:lnTo>
                    <a:lnTo>
                      <a:pt x="8" y="0"/>
                    </a:lnTo>
                    <a:lnTo>
                      <a:pt x="7" y="0"/>
                    </a:lnTo>
                    <a:lnTo>
                      <a:pt x="7" y="0"/>
                    </a:lnTo>
                    <a:lnTo>
                      <a:pt x="4" y="2"/>
                    </a:lnTo>
                    <a:lnTo>
                      <a:pt x="0" y="5"/>
                    </a:lnTo>
                    <a:lnTo>
                      <a:pt x="0" y="15"/>
                    </a:lnTo>
                    <a:lnTo>
                      <a:pt x="0" y="15"/>
                    </a:lnTo>
                    <a:lnTo>
                      <a:pt x="3" y="15"/>
                    </a:lnTo>
                    <a:lnTo>
                      <a:pt x="5" y="1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8" name="Freeform 2065">
                <a:extLst>
                  <a:ext uri="{FF2B5EF4-FFF2-40B4-BE49-F238E27FC236}">
                    <a16:creationId xmlns:a16="http://schemas.microsoft.com/office/drawing/2014/main" id="{5B8CD74E-AF36-C894-BF15-E110E1228E94}"/>
                  </a:ext>
                </a:extLst>
              </p:cNvPr>
              <p:cNvSpPr>
                <a:spLocks/>
              </p:cNvSpPr>
              <p:nvPr/>
            </p:nvSpPr>
            <p:spPr bwMode="auto">
              <a:xfrm>
                <a:off x="4302125" y="2078038"/>
                <a:ext cx="17463" cy="19050"/>
              </a:xfrm>
              <a:custGeom>
                <a:avLst/>
                <a:gdLst/>
                <a:ahLst/>
                <a:cxnLst>
                  <a:cxn ang="0">
                    <a:pos x="11" y="12"/>
                  </a:cxn>
                  <a:cxn ang="0">
                    <a:pos x="10" y="11"/>
                  </a:cxn>
                  <a:cxn ang="0">
                    <a:pos x="8" y="9"/>
                  </a:cxn>
                  <a:cxn ang="0">
                    <a:pos x="5" y="8"/>
                  </a:cxn>
                  <a:cxn ang="0">
                    <a:pos x="2" y="5"/>
                  </a:cxn>
                  <a:cxn ang="0">
                    <a:pos x="1" y="5"/>
                  </a:cxn>
                  <a:cxn ang="0">
                    <a:pos x="1" y="0"/>
                  </a:cxn>
                  <a:cxn ang="0">
                    <a:pos x="0" y="6"/>
                  </a:cxn>
                  <a:cxn ang="0">
                    <a:pos x="1" y="8"/>
                  </a:cxn>
                  <a:cxn ang="0">
                    <a:pos x="2" y="10"/>
                  </a:cxn>
                  <a:cxn ang="0">
                    <a:pos x="11" y="12"/>
                  </a:cxn>
                </a:cxnLst>
                <a:rect l="0" t="0" r="r" b="b"/>
                <a:pathLst>
                  <a:path w="11" h="12">
                    <a:moveTo>
                      <a:pt x="11" y="12"/>
                    </a:moveTo>
                    <a:lnTo>
                      <a:pt x="10" y="11"/>
                    </a:lnTo>
                    <a:lnTo>
                      <a:pt x="8" y="9"/>
                    </a:lnTo>
                    <a:lnTo>
                      <a:pt x="5" y="8"/>
                    </a:lnTo>
                    <a:lnTo>
                      <a:pt x="2" y="5"/>
                    </a:lnTo>
                    <a:lnTo>
                      <a:pt x="1" y="5"/>
                    </a:lnTo>
                    <a:lnTo>
                      <a:pt x="1" y="0"/>
                    </a:lnTo>
                    <a:lnTo>
                      <a:pt x="0" y="6"/>
                    </a:lnTo>
                    <a:lnTo>
                      <a:pt x="1" y="8"/>
                    </a:lnTo>
                    <a:lnTo>
                      <a:pt x="2" y="10"/>
                    </a:lnTo>
                    <a:lnTo>
                      <a:pt x="11"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69" name="Freeform 2066">
                <a:extLst>
                  <a:ext uri="{FF2B5EF4-FFF2-40B4-BE49-F238E27FC236}">
                    <a16:creationId xmlns:a16="http://schemas.microsoft.com/office/drawing/2014/main" id="{06DE8AD1-69F8-1F77-E60B-3E84C7FE3A7E}"/>
                  </a:ext>
                </a:extLst>
              </p:cNvPr>
              <p:cNvSpPr>
                <a:spLocks/>
              </p:cNvSpPr>
              <p:nvPr/>
            </p:nvSpPr>
            <p:spPr bwMode="auto">
              <a:xfrm>
                <a:off x="4302125" y="2078038"/>
                <a:ext cx="17463" cy="19050"/>
              </a:xfrm>
              <a:custGeom>
                <a:avLst/>
                <a:gdLst/>
                <a:ahLst/>
                <a:cxnLst>
                  <a:cxn ang="0">
                    <a:pos x="11" y="12"/>
                  </a:cxn>
                  <a:cxn ang="0">
                    <a:pos x="10" y="11"/>
                  </a:cxn>
                  <a:cxn ang="0">
                    <a:pos x="8" y="9"/>
                  </a:cxn>
                  <a:cxn ang="0">
                    <a:pos x="5" y="8"/>
                  </a:cxn>
                  <a:cxn ang="0">
                    <a:pos x="2" y="5"/>
                  </a:cxn>
                  <a:cxn ang="0">
                    <a:pos x="1" y="5"/>
                  </a:cxn>
                  <a:cxn ang="0">
                    <a:pos x="1" y="0"/>
                  </a:cxn>
                  <a:cxn ang="0">
                    <a:pos x="0" y="6"/>
                  </a:cxn>
                  <a:cxn ang="0">
                    <a:pos x="1" y="8"/>
                  </a:cxn>
                  <a:cxn ang="0">
                    <a:pos x="2" y="10"/>
                  </a:cxn>
                  <a:cxn ang="0">
                    <a:pos x="11" y="12"/>
                  </a:cxn>
                </a:cxnLst>
                <a:rect l="0" t="0" r="r" b="b"/>
                <a:pathLst>
                  <a:path w="11" h="12">
                    <a:moveTo>
                      <a:pt x="11" y="12"/>
                    </a:moveTo>
                    <a:lnTo>
                      <a:pt x="10" y="11"/>
                    </a:lnTo>
                    <a:lnTo>
                      <a:pt x="8" y="9"/>
                    </a:lnTo>
                    <a:lnTo>
                      <a:pt x="5" y="8"/>
                    </a:lnTo>
                    <a:lnTo>
                      <a:pt x="2" y="5"/>
                    </a:lnTo>
                    <a:lnTo>
                      <a:pt x="1" y="5"/>
                    </a:lnTo>
                    <a:lnTo>
                      <a:pt x="1" y="0"/>
                    </a:lnTo>
                    <a:lnTo>
                      <a:pt x="0" y="6"/>
                    </a:lnTo>
                    <a:lnTo>
                      <a:pt x="1" y="8"/>
                    </a:lnTo>
                    <a:lnTo>
                      <a:pt x="2" y="10"/>
                    </a:lnTo>
                    <a:lnTo>
                      <a:pt x="11"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0" name="Freeform 2067">
                <a:extLst>
                  <a:ext uri="{FF2B5EF4-FFF2-40B4-BE49-F238E27FC236}">
                    <a16:creationId xmlns:a16="http://schemas.microsoft.com/office/drawing/2014/main" id="{FC561D74-83CF-4592-8D2B-E2BF4843F2F0}"/>
                  </a:ext>
                </a:extLst>
              </p:cNvPr>
              <p:cNvSpPr>
                <a:spLocks/>
              </p:cNvSpPr>
              <p:nvPr/>
            </p:nvSpPr>
            <p:spPr bwMode="auto">
              <a:xfrm>
                <a:off x="4302125" y="2078038"/>
                <a:ext cx="17463" cy="19050"/>
              </a:xfrm>
              <a:custGeom>
                <a:avLst/>
                <a:gdLst/>
                <a:ahLst/>
                <a:cxnLst>
                  <a:cxn ang="0">
                    <a:pos x="11" y="12"/>
                  </a:cxn>
                  <a:cxn ang="0">
                    <a:pos x="10" y="11"/>
                  </a:cxn>
                  <a:cxn ang="0">
                    <a:pos x="8" y="9"/>
                  </a:cxn>
                  <a:cxn ang="0">
                    <a:pos x="5" y="8"/>
                  </a:cxn>
                  <a:cxn ang="0">
                    <a:pos x="2" y="5"/>
                  </a:cxn>
                  <a:cxn ang="0">
                    <a:pos x="1" y="5"/>
                  </a:cxn>
                  <a:cxn ang="0">
                    <a:pos x="1" y="0"/>
                  </a:cxn>
                  <a:cxn ang="0">
                    <a:pos x="0" y="6"/>
                  </a:cxn>
                  <a:cxn ang="0">
                    <a:pos x="1" y="8"/>
                  </a:cxn>
                  <a:cxn ang="0">
                    <a:pos x="2" y="10"/>
                  </a:cxn>
                  <a:cxn ang="0">
                    <a:pos x="11" y="12"/>
                  </a:cxn>
                </a:cxnLst>
                <a:rect l="0" t="0" r="r" b="b"/>
                <a:pathLst>
                  <a:path w="11" h="12">
                    <a:moveTo>
                      <a:pt x="11" y="12"/>
                    </a:moveTo>
                    <a:lnTo>
                      <a:pt x="10" y="11"/>
                    </a:lnTo>
                    <a:lnTo>
                      <a:pt x="8" y="9"/>
                    </a:lnTo>
                    <a:lnTo>
                      <a:pt x="5" y="8"/>
                    </a:lnTo>
                    <a:lnTo>
                      <a:pt x="2" y="5"/>
                    </a:lnTo>
                    <a:lnTo>
                      <a:pt x="1" y="5"/>
                    </a:lnTo>
                    <a:lnTo>
                      <a:pt x="1" y="0"/>
                    </a:lnTo>
                    <a:lnTo>
                      <a:pt x="0" y="6"/>
                    </a:lnTo>
                    <a:lnTo>
                      <a:pt x="1" y="8"/>
                    </a:lnTo>
                    <a:lnTo>
                      <a:pt x="2" y="10"/>
                    </a:lnTo>
                    <a:lnTo>
                      <a:pt x="11"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1" name="Freeform 2068">
                <a:extLst>
                  <a:ext uri="{FF2B5EF4-FFF2-40B4-BE49-F238E27FC236}">
                    <a16:creationId xmlns:a16="http://schemas.microsoft.com/office/drawing/2014/main" id="{A91275CD-FD20-760B-D9DA-5161C03FFF08}"/>
                  </a:ext>
                </a:extLst>
              </p:cNvPr>
              <p:cNvSpPr>
                <a:spLocks/>
              </p:cNvSpPr>
              <p:nvPr/>
            </p:nvSpPr>
            <p:spPr bwMode="auto">
              <a:xfrm>
                <a:off x="4302125" y="2078038"/>
                <a:ext cx="17463" cy="19050"/>
              </a:xfrm>
              <a:custGeom>
                <a:avLst/>
                <a:gdLst/>
                <a:ahLst/>
                <a:cxnLst>
                  <a:cxn ang="0">
                    <a:pos x="11" y="12"/>
                  </a:cxn>
                  <a:cxn ang="0">
                    <a:pos x="10" y="11"/>
                  </a:cxn>
                  <a:cxn ang="0">
                    <a:pos x="8" y="9"/>
                  </a:cxn>
                  <a:cxn ang="0">
                    <a:pos x="5" y="8"/>
                  </a:cxn>
                  <a:cxn ang="0">
                    <a:pos x="2" y="5"/>
                  </a:cxn>
                  <a:cxn ang="0">
                    <a:pos x="1" y="5"/>
                  </a:cxn>
                  <a:cxn ang="0">
                    <a:pos x="1" y="0"/>
                  </a:cxn>
                  <a:cxn ang="0">
                    <a:pos x="0" y="6"/>
                  </a:cxn>
                  <a:cxn ang="0">
                    <a:pos x="1" y="8"/>
                  </a:cxn>
                  <a:cxn ang="0">
                    <a:pos x="2" y="10"/>
                  </a:cxn>
                  <a:cxn ang="0">
                    <a:pos x="11" y="12"/>
                  </a:cxn>
                </a:cxnLst>
                <a:rect l="0" t="0" r="r" b="b"/>
                <a:pathLst>
                  <a:path w="11" h="12">
                    <a:moveTo>
                      <a:pt x="11" y="12"/>
                    </a:moveTo>
                    <a:lnTo>
                      <a:pt x="10" y="11"/>
                    </a:lnTo>
                    <a:lnTo>
                      <a:pt x="8" y="9"/>
                    </a:lnTo>
                    <a:lnTo>
                      <a:pt x="5" y="8"/>
                    </a:lnTo>
                    <a:lnTo>
                      <a:pt x="2" y="5"/>
                    </a:lnTo>
                    <a:lnTo>
                      <a:pt x="1" y="5"/>
                    </a:lnTo>
                    <a:lnTo>
                      <a:pt x="1" y="0"/>
                    </a:lnTo>
                    <a:lnTo>
                      <a:pt x="0" y="6"/>
                    </a:lnTo>
                    <a:lnTo>
                      <a:pt x="1" y="8"/>
                    </a:lnTo>
                    <a:lnTo>
                      <a:pt x="2" y="10"/>
                    </a:lnTo>
                    <a:lnTo>
                      <a:pt x="11"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2" name="Freeform 2069">
                <a:extLst>
                  <a:ext uri="{FF2B5EF4-FFF2-40B4-BE49-F238E27FC236}">
                    <a16:creationId xmlns:a16="http://schemas.microsoft.com/office/drawing/2014/main" id="{DF2FFE40-2F30-CA42-0EBF-14700B7CE92F}"/>
                  </a:ext>
                </a:extLst>
              </p:cNvPr>
              <p:cNvSpPr>
                <a:spLocks/>
              </p:cNvSpPr>
              <p:nvPr/>
            </p:nvSpPr>
            <p:spPr bwMode="auto">
              <a:xfrm>
                <a:off x="4319588" y="1890713"/>
                <a:ext cx="6350" cy="6350"/>
              </a:xfrm>
              <a:custGeom>
                <a:avLst/>
                <a:gdLst/>
                <a:ahLst/>
                <a:cxnLst>
                  <a:cxn ang="0">
                    <a:pos x="1" y="4"/>
                  </a:cxn>
                  <a:cxn ang="0">
                    <a:pos x="4" y="4"/>
                  </a:cxn>
                  <a:cxn ang="0">
                    <a:pos x="4" y="2"/>
                  </a:cxn>
                  <a:cxn ang="0">
                    <a:pos x="2" y="0"/>
                  </a:cxn>
                  <a:cxn ang="0">
                    <a:pos x="0" y="0"/>
                  </a:cxn>
                  <a:cxn ang="0">
                    <a:pos x="0" y="1"/>
                  </a:cxn>
                  <a:cxn ang="0">
                    <a:pos x="0" y="2"/>
                  </a:cxn>
                  <a:cxn ang="0">
                    <a:pos x="1" y="4"/>
                  </a:cxn>
                </a:cxnLst>
                <a:rect l="0" t="0" r="r" b="b"/>
                <a:pathLst>
                  <a:path w="4" h="4">
                    <a:moveTo>
                      <a:pt x="1" y="4"/>
                    </a:moveTo>
                    <a:lnTo>
                      <a:pt x="4" y="4"/>
                    </a:lnTo>
                    <a:lnTo>
                      <a:pt x="4" y="2"/>
                    </a:lnTo>
                    <a:lnTo>
                      <a:pt x="2" y="0"/>
                    </a:lnTo>
                    <a:lnTo>
                      <a:pt x="0" y="0"/>
                    </a:lnTo>
                    <a:lnTo>
                      <a:pt x="0" y="1"/>
                    </a:lnTo>
                    <a:lnTo>
                      <a:pt x="0" y="2"/>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3" name="Freeform 2070">
                <a:extLst>
                  <a:ext uri="{FF2B5EF4-FFF2-40B4-BE49-F238E27FC236}">
                    <a16:creationId xmlns:a16="http://schemas.microsoft.com/office/drawing/2014/main" id="{1C5978DE-0629-CFDE-67B9-B3A3052F2641}"/>
                  </a:ext>
                </a:extLst>
              </p:cNvPr>
              <p:cNvSpPr>
                <a:spLocks/>
              </p:cNvSpPr>
              <p:nvPr/>
            </p:nvSpPr>
            <p:spPr bwMode="auto">
              <a:xfrm>
                <a:off x="4319588" y="1890713"/>
                <a:ext cx="6350" cy="6350"/>
              </a:xfrm>
              <a:custGeom>
                <a:avLst/>
                <a:gdLst/>
                <a:ahLst/>
                <a:cxnLst>
                  <a:cxn ang="0">
                    <a:pos x="1" y="4"/>
                  </a:cxn>
                  <a:cxn ang="0">
                    <a:pos x="4" y="4"/>
                  </a:cxn>
                  <a:cxn ang="0">
                    <a:pos x="4" y="2"/>
                  </a:cxn>
                  <a:cxn ang="0">
                    <a:pos x="2" y="0"/>
                  </a:cxn>
                  <a:cxn ang="0">
                    <a:pos x="0" y="0"/>
                  </a:cxn>
                  <a:cxn ang="0">
                    <a:pos x="0" y="1"/>
                  </a:cxn>
                  <a:cxn ang="0">
                    <a:pos x="0" y="2"/>
                  </a:cxn>
                  <a:cxn ang="0">
                    <a:pos x="1" y="4"/>
                  </a:cxn>
                </a:cxnLst>
                <a:rect l="0" t="0" r="r" b="b"/>
                <a:pathLst>
                  <a:path w="4" h="4">
                    <a:moveTo>
                      <a:pt x="1" y="4"/>
                    </a:moveTo>
                    <a:lnTo>
                      <a:pt x="4" y="4"/>
                    </a:lnTo>
                    <a:lnTo>
                      <a:pt x="4" y="2"/>
                    </a:lnTo>
                    <a:lnTo>
                      <a:pt x="2" y="0"/>
                    </a:lnTo>
                    <a:lnTo>
                      <a:pt x="0" y="0"/>
                    </a:lnTo>
                    <a:lnTo>
                      <a:pt x="0" y="1"/>
                    </a:lnTo>
                    <a:lnTo>
                      <a:pt x="0" y="2"/>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4" name="Freeform 2071">
                <a:extLst>
                  <a:ext uri="{FF2B5EF4-FFF2-40B4-BE49-F238E27FC236}">
                    <a16:creationId xmlns:a16="http://schemas.microsoft.com/office/drawing/2014/main" id="{2FFD4FE8-40A0-529D-1160-0E8517D870EE}"/>
                  </a:ext>
                </a:extLst>
              </p:cNvPr>
              <p:cNvSpPr>
                <a:spLocks/>
              </p:cNvSpPr>
              <p:nvPr/>
            </p:nvSpPr>
            <p:spPr bwMode="auto">
              <a:xfrm>
                <a:off x="4319588" y="1890713"/>
                <a:ext cx="6350" cy="6350"/>
              </a:xfrm>
              <a:custGeom>
                <a:avLst/>
                <a:gdLst/>
                <a:ahLst/>
                <a:cxnLst>
                  <a:cxn ang="0">
                    <a:pos x="1" y="4"/>
                  </a:cxn>
                  <a:cxn ang="0">
                    <a:pos x="4" y="4"/>
                  </a:cxn>
                  <a:cxn ang="0">
                    <a:pos x="4" y="2"/>
                  </a:cxn>
                  <a:cxn ang="0">
                    <a:pos x="2" y="0"/>
                  </a:cxn>
                  <a:cxn ang="0">
                    <a:pos x="0" y="0"/>
                  </a:cxn>
                  <a:cxn ang="0">
                    <a:pos x="0" y="1"/>
                  </a:cxn>
                  <a:cxn ang="0">
                    <a:pos x="0" y="2"/>
                  </a:cxn>
                  <a:cxn ang="0">
                    <a:pos x="1" y="4"/>
                  </a:cxn>
                </a:cxnLst>
                <a:rect l="0" t="0" r="r" b="b"/>
                <a:pathLst>
                  <a:path w="4" h="4">
                    <a:moveTo>
                      <a:pt x="1" y="4"/>
                    </a:moveTo>
                    <a:lnTo>
                      <a:pt x="4" y="4"/>
                    </a:lnTo>
                    <a:lnTo>
                      <a:pt x="4" y="2"/>
                    </a:lnTo>
                    <a:lnTo>
                      <a:pt x="2" y="0"/>
                    </a:lnTo>
                    <a:lnTo>
                      <a:pt x="0" y="0"/>
                    </a:lnTo>
                    <a:lnTo>
                      <a:pt x="0" y="1"/>
                    </a:lnTo>
                    <a:lnTo>
                      <a:pt x="0" y="2"/>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5" name="Freeform 2072">
                <a:extLst>
                  <a:ext uri="{FF2B5EF4-FFF2-40B4-BE49-F238E27FC236}">
                    <a16:creationId xmlns:a16="http://schemas.microsoft.com/office/drawing/2014/main" id="{8013B13C-6301-1CF8-79FA-746630F5CE03}"/>
                  </a:ext>
                </a:extLst>
              </p:cNvPr>
              <p:cNvSpPr>
                <a:spLocks/>
              </p:cNvSpPr>
              <p:nvPr/>
            </p:nvSpPr>
            <p:spPr bwMode="auto">
              <a:xfrm>
                <a:off x="4319588" y="1890713"/>
                <a:ext cx="6350" cy="6350"/>
              </a:xfrm>
              <a:custGeom>
                <a:avLst/>
                <a:gdLst/>
                <a:ahLst/>
                <a:cxnLst>
                  <a:cxn ang="0">
                    <a:pos x="1" y="4"/>
                  </a:cxn>
                  <a:cxn ang="0">
                    <a:pos x="4" y="4"/>
                  </a:cxn>
                  <a:cxn ang="0">
                    <a:pos x="4" y="2"/>
                  </a:cxn>
                  <a:cxn ang="0">
                    <a:pos x="2" y="0"/>
                  </a:cxn>
                  <a:cxn ang="0">
                    <a:pos x="0" y="0"/>
                  </a:cxn>
                  <a:cxn ang="0">
                    <a:pos x="0" y="1"/>
                  </a:cxn>
                  <a:cxn ang="0">
                    <a:pos x="0" y="2"/>
                  </a:cxn>
                  <a:cxn ang="0">
                    <a:pos x="1" y="4"/>
                  </a:cxn>
                </a:cxnLst>
                <a:rect l="0" t="0" r="r" b="b"/>
                <a:pathLst>
                  <a:path w="4" h="4">
                    <a:moveTo>
                      <a:pt x="1" y="4"/>
                    </a:moveTo>
                    <a:lnTo>
                      <a:pt x="4" y="4"/>
                    </a:lnTo>
                    <a:lnTo>
                      <a:pt x="4" y="2"/>
                    </a:lnTo>
                    <a:lnTo>
                      <a:pt x="2" y="0"/>
                    </a:lnTo>
                    <a:lnTo>
                      <a:pt x="0" y="0"/>
                    </a:lnTo>
                    <a:lnTo>
                      <a:pt x="0" y="1"/>
                    </a:lnTo>
                    <a:lnTo>
                      <a:pt x="0" y="2"/>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6" name="Freeform 2073">
                <a:extLst>
                  <a:ext uri="{FF2B5EF4-FFF2-40B4-BE49-F238E27FC236}">
                    <a16:creationId xmlns:a16="http://schemas.microsoft.com/office/drawing/2014/main" id="{F448E1FC-FFEF-22F7-CDDF-1D79BADB31E0}"/>
                  </a:ext>
                </a:extLst>
              </p:cNvPr>
              <p:cNvSpPr>
                <a:spLocks/>
              </p:cNvSpPr>
              <p:nvPr/>
            </p:nvSpPr>
            <p:spPr bwMode="auto">
              <a:xfrm>
                <a:off x="4338638" y="1928813"/>
                <a:ext cx="4763" cy="4763"/>
              </a:xfrm>
              <a:custGeom>
                <a:avLst/>
                <a:gdLst/>
                <a:ahLst/>
                <a:cxnLst>
                  <a:cxn ang="0">
                    <a:pos x="2" y="3"/>
                  </a:cxn>
                  <a:cxn ang="0">
                    <a:pos x="3" y="2"/>
                  </a:cxn>
                  <a:cxn ang="0">
                    <a:pos x="3" y="2"/>
                  </a:cxn>
                  <a:cxn ang="0">
                    <a:pos x="2" y="0"/>
                  </a:cxn>
                  <a:cxn ang="0">
                    <a:pos x="0" y="0"/>
                  </a:cxn>
                  <a:cxn ang="0">
                    <a:pos x="0" y="2"/>
                  </a:cxn>
                  <a:cxn ang="0">
                    <a:pos x="2" y="3"/>
                  </a:cxn>
                </a:cxnLst>
                <a:rect l="0" t="0" r="r" b="b"/>
                <a:pathLst>
                  <a:path w="3" h="3">
                    <a:moveTo>
                      <a:pt x="2" y="3"/>
                    </a:moveTo>
                    <a:lnTo>
                      <a:pt x="3" y="2"/>
                    </a:lnTo>
                    <a:lnTo>
                      <a:pt x="3" y="2"/>
                    </a:lnTo>
                    <a:lnTo>
                      <a:pt x="2" y="0"/>
                    </a:lnTo>
                    <a:lnTo>
                      <a:pt x="0" y="0"/>
                    </a:lnTo>
                    <a:lnTo>
                      <a:pt x="0" y="2"/>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7" name="Freeform 2074">
                <a:extLst>
                  <a:ext uri="{FF2B5EF4-FFF2-40B4-BE49-F238E27FC236}">
                    <a16:creationId xmlns:a16="http://schemas.microsoft.com/office/drawing/2014/main" id="{9BFE492D-3BC3-8D1C-AD4F-BBE3B2EB53E8}"/>
                  </a:ext>
                </a:extLst>
              </p:cNvPr>
              <p:cNvSpPr>
                <a:spLocks/>
              </p:cNvSpPr>
              <p:nvPr/>
            </p:nvSpPr>
            <p:spPr bwMode="auto">
              <a:xfrm>
                <a:off x="4338638" y="1928813"/>
                <a:ext cx="4763" cy="4763"/>
              </a:xfrm>
              <a:custGeom>
                <a:avLst/>
                <a:gdLst/>
                <a:ahLst/>
                <a:cxnLst>
                  <a:cxn ang="0">
                    <a:pos x="2" y="3"/>
                  </a:cxn>
                  <a:cxn ang="0">
                    <a:pos x="3" y="2"/>
                  </a:cxn>
                  <a:cxn ang="0">
                    <a:pos x="3" y="2"/>
                  </a:cxn>
                  <a:cxn ang="0">
                    <a:pos x="2" y="0"/>
                  </a:cxn>
                  <a:cxn ang="0">
                    <a:pos x="0" y="0"/>
                  </a:cxn>
                  <a:cxn ang="0">
                    <a:pos x="0" y="2"/>
                  </a:cxn>
                  <a:cxn ang="0">
                    <a:pos x="2" y="3"/>
                  </a:cxn>
                </a:cxnLst>
                <a:rect l="0" t="0" r="r" b="b"/>
                <a:pathLst>
                  <a:path w="3" h="3">
                    <a:moveTo>
                      <a:pt x="2" y="3"/>
                    </a:moveTo>
                    <a:lnTo>
                      <a:pt x="3" y="2"/>
                    </a:lnTo>
                    <a:lnTo>
                      <a:pt x="3" y="2"/>
                    </a:lnTo>
                    <a:lnTo>
                      <a:pt x="2" y="0"/>
                    </a:lnTo>
                    <a:lnTo>
                      <a:pt x="0" y="0"/>
                    </a:lnTo>
                    <a:lnTo>
                      <a:pt x="0" y="2"/>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8" name="Freeform 2075">
                <a:extLst>
                  <a:ext uri="{FF2B5EF4-FFF2-40B4-BE49-F238E27FC236}">
                    <a16:creationId xmlns:a16="http://schemas.microsoft.com/office/drawing/2014/main" id="{A6C3E7EE-044B-1D3A-A17E-D38BCE1D7C93}"/>
                  </a:ext>
                </a:extLst>
              </p:cNvPr>
              <p:cNvSpPr>
                <a:spLocks/>
              </p:cNvSpPr>
              <p:nvPr/>
            </p:nvSpPr>
            <p:spPr bwMode="auto">
              <a:xfrm>
                <a:off x="4338638" y="1928813"/>
                <a:ext cx="4763" cy="4763"/>
              </a:xfrm>
              <a:custGeom>
                <a:avLst/>
                <a:gdLst/>
                <a:ahLst/>
                <a:cxnLst>
                  <a:cxn ang="0">
                    <a:pos x="2" y="3"/>
                  </a:cxn>
                  <a:cxn ang="0">
                    <a:pos x="3" y="2"/>
                  </a:cxn>
                  <a:cxn ang="0">
                    <a:pos x="3" y="2"/>
                  </a:cxn>
                  <a:cxn ang="0">
                    <a:pos x="2" y="0"/>
                  </a:cxn>
                  <a:cxn ang="0">
                    <a:pos x="0" y="0"/>
                  </a:cxn>
                  <a:cxn ang="0">
                    <a:pos x="0" y="2"/>
                  </a:cxn>
                  <a:cxn ang="0">
                    <a:pos x="2" y="3"/>
                  </a:cxn>
                </a:cxnLst>
                <a:rect l="0" t="0" r="r" b="b"/>
                <a:pathLst>
                  <a:path w="3" h="3">
                    <a:moveTo>
                      <a:pt x="2" y="3"/>
                    </a:moveTo>
                    <a:lnTo>
                      <a:pt x="3" y="2"/>
                    </a:lnTo>
                    <a:lnTo>
                      <a:pt x="3" y="2"/>
                    </a:lnTo>
                    <a:lnTo>
                      <a:pt x="2" y="0"/>
                    </a:lnTo>
                    <a:lnTo>
                      <a:pt x="0" y="0"/>
                    </a:lnTo>
                    <a:lnTo>
                      <a:pt x="0" y="2"/>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79" name="Freeform 2076">
                <a:extLst>
                  <a:ext uri="{FF2B5EF4-FFF2-40B4-BE49-F238E27FC236}">
                    <a16:creationId xmlns:a16="http://schemas.microsoft.com/office/drawing/2014/main" id="{EA5E4BD6-110E-A462-4AF1-6BE5EC531766}"/>
                  </a:ext>
                </a:extLst>
              </p:cNvPr>
              <p:cNvSpPr>
                <a:spLocks/>
              </p:cNvSpPr>
              <p:nvPr/>
            </p:nvSpPr>
            <p:spPr bwMode="auto">
              <a:xfrm>
                <a:off x="4338638" y="1928813"/>
                <a:ext cx="4763" cy="4763"/>
              </a:xfrm>
              <a:custGeom>
                <a:avLst/>
                <a:gdLst/>
                <a:ahLst/>
                <a:cxnLst>
                  <a:cxn ang="0">
                    <a:pos x="2" y="3"/>
                  </a:cxn>
                  <a:cxn ang="0">
                    <a:pos x="3" y="2"/>
                  </a:cxn>
                  <a:cxn ang="0">
                    <a:pos x="3" y="2"/>
                  </a:cxn>
                  <a:cxn ang="0">
                    <a:pos x="2" y="0"/>
                  </a:cxn>
                  <a:cxn ang="0">
                    <a:pos x="0" y="0"/>
                  </a:cxn>
                  <a:cxn ang="0">
                    <a:pos x="0" y="2"/>
                  </a:cxn>
                  <a:cxn ang="0">
                    <a:pos x="2" y="3"/>
                  </a:cxn>
                </a:cxnLst>
                <a:rect l="0" t="0" r="r" b="b"/>
                <a:pathLst>
                  <a:path w="3" h="3">
                    <a:moveTo>
                      <a:pt x="2" y="3"/>
                    </a:moveTo>
                    <a:lnTo>
                      <a:pt x="3" y="2"/>
                    </a:lnTo>
                    <a:lnTo>
                      <a:pt x="3" y="2"/>
                    </a:lnTo>
                    <a:lnTo>
                      <a:pt x="2" y="0"/>
                    </a:lnTo>
                    <a:lnTo>
                      <a:pt x="0" y="0"/>
                    </a:lnTo>
                    <a:lnTo>
                      <a:pt x="0" y="2"/>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0" name="Freeform 2077">
                <a:extLst>
                  <a:ext uri="{FF2B5EF4-FFF2-40B4-BE49-F238E27FC236}">
                    <a16:creationId xmlns:a16="http://schemas.microsoft.com/office/drawing/2014/main" id="{C24A9443-703C-D990-30AF-910AFE985762}"/>
                  </a:ext>
                </a:extLst>
              </p:cNvPr>
              <p:cNvSpPr>
                <a:spLocks/>
              </p:cNvSpPr>
              <p:nvPr/>
            </p:nvSpPr>
            <p:spPr bwMode="auto">
              <a:xfrm>
                <a:off x="4344988" y="1827213"/>
                <a:ext cx="9525" cy="20638"/>
              </a:xfrm>
              <a:custGeom>
                <a:avLst/>
                <a:gdLst/>
                <a:ahLst/>
                <a:cxnLst>
                  <a:cxn ang="0">
                    <a:pos x="2" y="13"/>
                  </a:cxn>
                  <a:cxn ang="0">
                    <a:pos x="5" y="11"/>
                  </a:cxn>
                  <a:cxn ang="0">
                    <a:pos x="6" y="11"/>
                  </a:cxn>
                  <a:cxn ang="0">
                    <a:pos x="5" y="9"/>
                  </a:cxn>
                  <a:cxn ang="0">
                    <a:pos x="6" y="1"/>
                  </a:cxn>
                  <a:cxn ang="0">
                    <a:pos x="5" y="0"/>
                  </a:cxn>
                  <a:cxn ang="0">
                    <a:pos x="2" y="3"/>
                  </a:cxn>
                  <a:cxn ang="0">
                    <a:pos x="1" y="3"/>
                  </a:cxn>
                  <a:cxn ang="0">
                    <a:pos x="0" y="3"/>
                  </a:cxn>
                  <a:cxn ang="0">
                    <a:pos x="1" y="11"/>
                  </a:cxn>
                  <a:cxn ang="0">
                    <a:pos x="2" y="13"/>
                  </a:cxn>
                </a:cxnLst>
                <a:rect l="0" t="0" r="r" b="b"/>
                <a:pathLst>
                  <a:path w="6" h="13">
                    <a:moveTo>
                      <a:pt x="2" y="13"/>
                    </a:moveTo>
                    <a:lnTo>
                      <a:pt x="5" y="11"/>
                    </a:lnTo>
                    <a:lnTo>
                      <a:pt x="6" y="11"/>
                    </a:lnTo>
                    <a:lnTo>
                      <a:pt x="5" y="9"/>
                    </a:lnTo>
                    <a:lnTo>
                      <a:pt x="6" y="1"/>
                    </a:lnTo>
                    <a:lnTo>
                      <a:pt x="5" y="0"/>
                    </a:lnTo>
                    <a:lnTo>
                      <a:pt x="2" y="3"/>
                    </a:lnTo>
                    <a:lnTo>
                      <a:pt x="1" y="3"/>
                    </a:lnTo>
                    <a:lnTo>
                      <a:pt x="0" y="3"/>
                    </a:lnTo>
                    <a:lnTo>
                      <a:pt x="1" y="11"/>
                    </a:lnTo>
                    <a:lnTo>
                      <a:pt x="2"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1" name="Freeform 2078">
                <a:extLst>
                  <a:ext uri="{FF2B5EF4-FFF2-40B4-BE49-F238E27FC236}">
                    <a16:creationId xmlns:a16="http://schemas.microsoft.com/office/drawing/2014/main" id="{8ECA442B-3D55-AC64-07F0-B57C0959D5BA}"/>
                  </a:ext>
                </a:extLst>
              </p:cNvPr>
              <p:cNvSpPr>
                <a:spLocks/>
              </p:cNvSpPr>
              <p:nvPr/>
            </p:nvSpPr>
            <p:spPr bwMode="auto">
              <a:xfrm>
                <a:off x="4344988" y="1827213"/>
                <a:ext cx="9525" cy="20638"/>
              </a:xfrm>
              <a:custGeom>
                <a:avLst/>
                <a:gdLst/>
                <a:ahLst/>
                <a:cxnLst>
                  <a:cxn ang="0">
                    <a:pos x="2" y="13"/>
                  </a:cxn>
                  <a:cxn ang="0">
                    <a:pos x="5" y="11"/>
                  </a:cxn>
                  <a:cxn ang="0">
                    <a:pos x="6" y="11"/>
                  </a:cxn>
                  <a:cxn ang="0">
                    <a:pos x="5" y="9"/>
                  </a:cxn>
                  <a:cxn ang="0">
                    <a:pos x="6" y="1"/>
                  </a:cxn>
                  <a:cxn ang="0">
                    <a:pos x="5" y="0"/>
                  </a:cxn>
                  <a:cxn ang="0">
                    <a:pos x="2" y="3"/>
                  </a:cxn>
                  <a:cxn ang="0">
                    <a:pos x="1" y="3"/>
                  </a:cxn>
                  <a:cxn ang="0">
                    <a:pos x="0" y="3"/>
                  </a:cxn>
                  <a:cxn ang="0">
                    <a:pos x="1" y="11"/>
                  </a:cxn>
                  <a:cxn ang="0">
                    <a:pos x="2" y="13"/>
                  </a:cxn>
                </a:cxnLst>
                <a:rect l="0" t="0" r="r" b="b"/>
                <a:pathLst>
                  <a:path w="6" h="13">
                    <a:moveTo>
                      <a:pt x="2" y="13"/>
                    </a:moveTo>
                    <a:lnTo>
                      <a:pt x="5" y="11"/>
                    </a:lnTo>
                    <a:lnTo>
                      <a:pt x="6" y="11"/>
                    </a:lnTo>
                    <a:lnTo>
                      <a:pt x="5" y="9"/>
                    </a:lnTo>
                    <a:lnTo>
                      <a:pt x="6" y="1"/>
                    </a:lnTo>
                    <a:lnTo>
                      <a:pt x="5" y="0"/>
                    </a:lnTo>
                    <a:lnTo>
                      <a:pt x="2" y="3"/>
                    </a:lnTo>
                    <a:lnTo>
                      <a:pt x="1" y="3"/>
                    </a:lnTo>
                    <a:lnTo>
                      <a:pt x="0" y="3"/>
                    </a:lnTo>
                    <a:lnTo>
                      <a:pt x="1" y="11"/>
                    </a:lnTo>
                    <a:lnTo>
                      <a:pt x="2"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2" name="Freeform 2079">
                <a:extLst>
                  <a:ext uri="{FF2B5EF4-FFF2-40B4-BE49-F238E27FC236}">
                    <a16:creationId xmlns:a16="http://schemas.microsoft.com/office/drawing/2014/main" id="{755FD23A-82E0-5697-23C6-76DF6C480FCB}"/>
                  </a:ext>
                </a:extLst>
              </p:cNvPr>
              <p:cNvSpPr>
                <a:spLocks/>
              </p:cNvSpPr>
              <p:nvPr/>
            </p:nvSpPr>
            <p:spPr bwMode="auto">
              <a:xfrm>
                <a:off x="4344988" y="1827213"/>
                <a:ext cx="9525" cy="20638"/>
              </a:xfrm>
              <a:custGeom>
                <a:avLst/>
                <a:gdLst/>
                <a:ahLst/>
                <a:cxnLst>
                  <a:cxn ang="0">
                    <a:pos x="2" y="13"/>
                  </a:cxn>
                  <a:cxn ang="0">
                    <a:pos x="5" y="11"/>
                  </a:cxn>
                  <a:cxn ang="0">
                    <a:pos x="6" y="11"/>
                  </a:cxn>
                  <a:cxn ang="0">
                    <a:pos x="5" y="9"/>
                  </a:cxn>
                  <a:cxn ang="0">
                    <a:pos x="6" y="1"/>
                  </a:cxn>
                  <a:cxn ang="0">
                    <a:pos x="5" y="0"/>
                  </a:cxn>
                  <a:cxn ang="0">
                    <a:pos x="2" y="3"/>
                  </a:cxn>
                  <a:cxn ang="0">
                    <a:pos x="1" y="3"/>
                  </a:cxn>
                  <a:cxn ang="0">
                    <a:pos x="0" y="3"/>
                  </a:cxn>
                  <a:cxn ang="0">
                    <a:pos x="1" y="11"/>
                  </a:cxn>
                  <a:cxn ang="0">
                    <a:pos x="2" y="13"/>
                  </a:cxn>
                </a:cxnLst>
                <a:rect l="0" t="0" r="r" b="b"/>
                <a:pathLst>
                  <a:path w="6" h="13">
                    <a:moveTo>
                      <a:pt x="2" y="13"/>
                    </a:moveTo>
                    <a:lnTo>
                      <a:pt x="5" y="11"/>
                    </a:lnTo>
                    <a:lnTo>
                      <a:pt x="6" y="11"/>
                    </a:lnTo>
                    <a:lnTo>
                      <a:pt x="5" y="9"/>
                    </a:lnTo>
                    <a:lnTo>
                      <a:pt x="6" y="1"/>
                    </a:lnTo>
                    <a:lnTo>
                      <a:pt x="5" y="0"/>
                    </a:lnTo>
                    <a:lnTo>
                      <a:pt x="2" y="3"/>
                    </a:lnTo>
                    <a:lnTo>
                      <a:pt x="1" y="3"/>
                    </a:lnTo>
                    <a:lnTo>
                      <a:pt x="0" y="3"/>
                    </a:lnTo>
                    <a:lnTo>
                      <a:pt x="1" y="11"/>
                    </a:lnTo>
                    <a:lnTo>
                      <a:pt x="2"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3" name="Freeform 2080">
                <a:extLst>
                  <a:ext uri="{FF2B5EF4-FFF2-40B4-BE49-F238E27FC236}">
                    <a16:creationId xmlns:a16="http://schemas.microsoft.com/office/drawing/2014/main" id="{72735214-217B-B947-1A15-A078B0269654}"/>
                  </a:ext>
                </a:extLst>
              </p:cNvPr>
              <p:cNvSpPr>
                <a:spLocks/>
              </p:cNvSpPr>
              <p:nvPr/>
            </p:nvSpPr>
            <p:spPr bwMode="auto">
              <a:xfrm>
                <a:off x="4344988" y="1827213"/>
                <a:ext cx="9525" cy="20638"/>
              </a:xfrm>
              <a:custGeom>
                <a:avLst/>
                <a:gdLst/>
                <a:ahLst/>
                <a:cxnLst>
                  <a:cxn ang="0">
                    <a:pos x="2" y="13"/>
                  </a:cxn>
                  <a:cxn ang="0">
                    <a:pos x="5" y="11"/>
                  </a:cxn>
                  <a:cxn ang="0">
                    <a:pos x="6" y="11"/>
                  </a:cxn>
                  <a:cxn ang="0">
                    <a:pos x="5" y="9"/>
                  </a:cxn>
                  <a:cxn ang="0">
                    <a:pos x="6" y="1"/>
                  </a:cxn>
                  <a:cxn ang="0">
                    <a:pos x="5" y="0"/>
                  </a:cxn>
                  <a:cxn ang="0">
                    <a:pos x="2" y="3"/>
                  </a:cxn>
                  <a:cxn ang="0">
                    <a:pos x="1" y="3"/>
                  </a:cxn>
                  <a:cxn ang="0">
                    <a:pos x="0" y="3"/>
                  </a:cxn>
                  <a:cxn ang="0">
                    <a:pos x="1" y="11"/>
                  </a:cxn>
                  <a:cxn ang="0">
                    <a:pos x="2" y="13"/>
                  </a:cxn>
                </a:cxnLst>
                <a:rect l="0" t="0" r="r" b="b"/>
                <a:pathLst>
                  <a:path w="6" h="13">
                    <a:moveTo>
                      <a:pt x="2" y="13"/>
                    </a:moveTo>
                    <a:lnTo>
                      <a:pt x="5" y="11"/>
                    </a:lnTo>
                    <a:lnTo>
                      <a:pt x="6" y="11"/>
                    </a:lnTo>
                    <a:lnTo>
                      <a:pt x="5" y="9"/>
                    </a:lnTo>
                    <a:lnTo>
                      <a:pt x="6" y="1"/>
                    </a:lnTo>
                    <a:lnTo>
                      <a:pt x="5" y="0"/>
                    </a:lnTo>
                    <a:lnTo>
                      <a:pt x="2" y="3"/>
                    </a:lnTo>
                    <a:lnTo>
                      <a:pt x="1" y="3"/>
                    </a:lnTo>
                    <a:lnTo>
                      <a:pt x="0" y="3"/>
                    </a:lnTo>
                    <a:lnTo>
                      <a:pt x="1" y="11"/>
                    </a:lnTo>
                    <a:lnTo>
                      <a:pt x="2"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4" name="Freeform 2081">
                <a:extLst>
                  <a:ext uri="{FF2B5EF4-FFF2-40B4-BE49-F238E27FC236}">
                    <a16:creationId xmlns:a16="http://schemas.microsoft.com/office/drawing/2014/main" id="{B1E76B21-AE5A-3452-A086-806C3A1F3650}"/>
                  </a:ext>
                </a:extLst>
              </p:cNvPr>
              <p:cNvSpPr>
                <a:spLocks/>
              </p:cNvSpPr>
              <p:nvPr/>
            </p:nvSpPr>
            <p:spPr bwMode="auto">
              <a:xfrm>
                <a:off x="4329113" y="1852613"/>
                <a:ext cx="26988" cy="22225"/>
              </a:xfrm>
              <a:custGeom>
                <a:avLst/>
                <a:gdLst/>
                <a:ahLst/>
                <a:cxnLst>
                  <a:cxn ang="0">
                    <a:pos x="4" y="14"/>
                  </a:cxn>
                  <a:cxn ang="0">
                    <a:pos x="16" y="8"/>
                  </a:cxn>
                  <a:cxn ang="0">
                    <a:pos x="17" y="7"/>
                  </a:cxn>
                  <a:cxn ang="0">
                    <a:pos x="16" y="5"/>
                  </a:cxn>
                  <a:cxn ang="0">
                    <a:pos x="15" y="4"/>
                  </a:cxn>
                  <a:cxn ang="0">
                    <a:pos x="10" y="4"/>
                  </a:cxn>
                  <a:cxn ang="0">
                    <a:pos x="4" y="0"/>
                  </a:cxn>
                  <a:cxn ang="0">
                    <a:pos x="0" y="2"/>
                  </a:cxn>
                  <a:cxn ang="0">
                    <a:pos x="0" y="5"/>
                  </a:cxn>
                  <a:cxn ang="0">
                    <a:pos x="3" y="7"/>
                  </a:cxn>
                  <a:cxn ang="0">
                    <a:pos x="3" y="9"/>
                  </a:cxn>
                  <a:cxn ang="0">
                    <a:pos x="1" y="12"/>
                  </a:cxn>
                  <a:cxn ang="0">
                    <a:pos x="3" y="13"/>
                  </a:cxn>
                  <a:cxn ang="0">
                    <a:pos x="4" y="14"/>
                  </a:cxn>
                </a:cxnLst>
                <a:rect l="0" t="0" r="r" b="b"/>
                <a:pathLst>
                  <a:path w="17" h="14">
                    <a:moveTo>
                      <a:pt x="4" y="14"/>
                    </a:moveTo>
                    <a:lnTo>
                      <a:pt x="16" y="8"/>
                    </a:lnTo>
                    <a:lnTo>
                      <a:pt x="17" y="7"/>
                    </a:lnTo>
                    <a:lnTo>
                      <a:pt x="16" y="5"/>
                    </a:lnTo>
                    <a:lnTo>
                      <a:pt x="15" y="4"/>
                    </a:lnTo>
                    <a:lnTo>
                      <a:pt x="10" y="4"/>
                    </a:lnTo>
                    <a:lnTo>
                      <a:pt x="4" y="0"/>
                    </a:lnTo>
                    <a:lnTo>
                      <a:pt x="0" y="2"/>
                    </a:lnTo>
                    <a:lnTo>
                      <a:pt x="0" y="5"/>
                    </a:lnTo>
                    <a:lnTo>
                      <a:pt x="3" y="7"/>
                    </a:lnTo>
                    <a:lnTo>
                      <a:pt x="3" y="9"/>
                    </a:lnTo>
                    <a:lnTo>
                      <a:pt x="1" y="12"/>
                    </a:lnTo>
                    <a:lnTo>
                      <a:pt x="3" y="13"/>
                    </a:lnTo>
                    <a:lnTo>
                      <a:pt x="4" y="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5" name="Freeform 2082">
                <a:extLst>
                  <a:ext uri="{FF2B5EF4-FFF2-40B4-BE49-F238E27FC236}">
                    <a16:creationId xmlns:a16="http://schemas.microsoft.com/office/drawing/2014/main" id="{1D093C51-96D5-61BF-FF8B-C9A8D5C48515}"/>
                  </a:ext>
                </a:extLst>
              </p:cNvPr>
              <p:cNvSpPr>
                <a:spLocks/>
              </p:cNvSpPr>
              <p:nvPr/>
            </p:nvSpPr>
            <p:spPr bwMode="auto">
              <a:xfrm>
                <a:off x="4329113" y="1852613"/>
                <a:ext cx="26988" cy="22225"/>
              </a:xfrm>
              <a:custGeom>
                <a:avLst/>
                <a:gdLst/>
                <a:ahLst/>
                <a:cxnLst>
                  <a:cxn ang="0">
                    <a:pos x="4" y="14"/>
                  </a:cxn>
                  <a:cxn ang="0">
                    <a:pos x="16" y="8"/>
                  </a:cxn>
                  <a:cxn ang="0">
                    <a:pos x="17" y="7"/>
                  </a:cxn>
                  <a:cxn ang="0">
                    <a:pos x="16" y="5"/>
                  </a:cxn>
                  <a:cxn ang="0">
                    <a:pos x="15" y="4"/>
                  </a:cxn>
                  <a:cxn ang="0">
                    <a:pos x="10" y="4"/>
                  </a:cxn>
                  <a:cxn ang="0">
                    <a:pos x="4" y="0"/>
                  </a:cxn>
                  <a:cxn ang="0">
                    <a:pos x="0" y="2"/>
                  </a:cxn>
                  <a:cxn ang="0">
                    <a:pos x="0" y="5"/>
                  </a:cxn>
                  <a:cxn ang="0">
                    <a:pos x="3" y="7"/>
                  </a:cxn>
                  <a:cxn ang="0">
                    <a:pos x="3" y="9"/>
                  </a:cxn>
                  <a:cxn ang="0">
                    <a:pos x="1" y="12"/>
                  </a:cxn>
                  <a:cxn ang="0">
                    <a:pos x="3" y="13"/>
                  </a:cxn>
                  <a:cxn ang="0">
                    <a:pos x="4" y="14"/>
                  </a:cxn>
                </a:cxnLst>
                <a:rect l="0" t="0" r="r" b="b"/>
                <a:pathLst>
                  <a:path w="17" h="14">
                    <a:moveTo>
                      <a:pt x="4" y="14"/>
                    </a:moveTo>
                    <a:lnTo>
                      <a:pt x="16" y="8"/>
                    </a:lnTo>
                    <a:lnTo>
                      <a:pt x="17" y="7"/>
                    </a:lnTo>
                    <a:lnTo>
                      <a:pt x="16" y="5"/>
                    </a:lnTo>
                    <a:lnTo>
                      <a:pt x="15" y="4"/>
                    </a:lnTo>
                    <a:lnTo>
                      <a:pt x="10" y="4"/>
                    </a:lnTo>
                    <a:lnTo>
                      <a:pt x="4" y="0"/>
                    </a:lnTo>
                    <a:lnTo>
                      <a:pt x="0" y="2"/>
                    </a:lnTo>
                    <a:lnTo>
                      <a:pt x="0" y="5"/>
                    </a:lnTo>
                    <a:lnTo>
                      <a:pt x="3" y="7"/>
                    </a:lnTo>
                    <a:lnTo>
                      <a:pt x="3" y="9"/>
                    </a:lnTo>
                    <a:lnTo>
                      <a:pt x="1" y="12"/>
                    </a:lnTo>
                    <a:lnTo>
                      <a:pt x="3" y="13"/>
                    </a:lnTo>
                    <a:lnTo>
                      <a:pt x="4" y="1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6" name="Freeform 2083">
                <a:extLst>
                  <a:ext uri="{FF2B5EF4-FFF2-40B4-BE49-F238E27FC236}">
                    <a16:creationId xmlns:a16="http://schemas.microsoft.com/office/drawing/2014/main" id="{2F8D006E-44D5-C735-0514-71A3967CF5A4}"/>
                  </a:ext>
                </a:extLst>
              </p:cNvPr>
              <p:cNvSpPr>
                <a:spLocks/>
              </p:cNvSpPr>
              <p:nvPr/>
            </p:nvSpPr>
            <p:spPr bwMode="auto">
              <a:xfrm>
                <a:off x="4329113" y="1852613"/>
                <a:ext cx="26988" cy="22225"/>
              </a:xfrm>
              <a:custGeom>
                <a:avLst/>
                <a:gdLst/>
                <a:ahLst/>
                <a:cxnLst>
                  <a:cxn ang="0">
                    <a:pos x="4" y="14"/>
                  </a:cxn>
                  <a:cxn ang="0">
                    <a:pos x="16" y="8"/>
                  </a:cxn>
                  <a:cxn ang="0">
                    <a:pos x="17" y="7"/>
                  </a:cxn>
                  <a:cxn ang="0">
                    <a:pos x="16" y="5"/>
                  </a:cxn>
                  <a:cxn ang="0">
                    <a:pos x="15" y="4"/>
                  </a:cxn>
                  <a:cxn ang="0">
                    <a:pos x="10" y="4"/>
                  </a:cxn>
                  <a:cxn ang="0">
                    <a:pos x="4" y="0"/>
                  </a:cxn>
                  <a:cxn ang="0">
                    <a:pos x="0" y="2"/>
                  </a:cxn>
                  <a:cxn ang="0">
                    <a:pos x="0" y="5"/>
                  </a:cxn>
                  <a:cxn ang="0">
                    <a:pos x="3" y="7"/>
                  </a:cxn>
                  <a:cxn ang="0">
                    <a:pos x="3" y="9"/>
                  </a:cxn>
                  <a:cxn ang="0">
                    <a:pos x="1" y="12"/>
                  </a:cxn>
                  <a:cxn ang="0">
                    <a:pos x="3" y="13"/>
                  </a:cxn>
                  <a:cxn ang="0">
                    <a:pos x="4" y="14"/>
                  </a:cxn>
                </a:cxnLst>
                <a:rect l="0" t="0" r="r" b="b"/>
                <a:pathLst>
                  <a:path w="17" h="14">
                    <a:moveTo>
                      <a:pt x="4" y="14"/>
                    </a:moveTo>
                    <a:lnTo>
                      <a:pt x="16" y="8"/>
                    </a:lnTo>
                    <a:lnTo>
                      <a:pt x="17" y="7"/>
                    </a:lnTo>
                    <a:lnTo>
                      <a:pt x="16" y="5"/>
                    </a:lnTo>
                    <a:lnTo>
                      <a:pt x="15" y="4"/>
                    </a:lnTo>
                    <a:lnTo>
                      <a:pt x="10" y="4"/>
                    </a:lnTo>
                    <a:lnTo>
                      <a:pt x="4" y="0"/>
                    </a:lnTo>
                    <a:lnTo>
                      <a:pt x="0" y="2"/>
                    </a:lnTo>
                    <a:lnTo>
                      <a:pt x="0" y="5"/>
                    </a:lnTo>
                    <a:lnTo>
                      <a:pt x="3" y="7"/>
                    </a:lnTo>
                    <a:lnTo>
                      <a:pt x="3" y="9"/>
                    </a:lnTo>
                    <a:lnTo>
                      <a:pt x="1" y="12"/>
                    </a:lnTo>
                    <a:lnTo>
                      <a:pt x="3" y="13"/>
                    </a:lnTo>
                    <a:lnTo>
                      <a:pt x="4" y="1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7" name="Freeform 2084">
                <a:extLst>
                  <a:ext uri="{FF2B5EF4-FFF2-40B4-BE49-F238E27FC236}">
                    <a16:creationId xmlns:a16="http://schemas.microsoft.com/office/drawing/2014/main" id="{5BB7864C-6687-051E-4DF6-07103D87F186}"/>
                  </a:ext>
                </a:extLst>
              </p:cNvPr>
              <p:cNvSpPr>
                <a:spLocks/>
              </p:cNvSpPr>
              <p:nvPr/>
            </p:nvSpPr>
            <p:spPr bwMode="auto">
              <a:xfrm>
                <a:off x="4329113" y="1852613"/>
                <a:ext cx="26988" cy="22225"/>
              </a:xfrm>
              <a:custGeom>
                <a:avLst/>
                <a:gdLst/>
                <a:ahLst/>
                <a:cxnLst>
                  <a:cxn ang="0">
                    <a:pos x="4" y="14"/>
                  </a:cxn>
                  <a:cxn ang="0">
                    <a:pos x="16" y="8"/>
                  </a:cxn>
                  <a:cxn ang="0">
                    <a:pos x="17" y="7"/>
                  </a:cxn>
                  <a:cxn ang="0">
                    <a:pos x="16" y="5"/>
                  </a:cxn>
                  <a:cxn ang="0">
                    <a:pos x="15" y="4"/>
                  </a:cxn>
                  <a:cxn ang="0">
                    <a:pos x="10" y="4"/>
                  </a:cxn>
                  <a:cxn ang="0">
                    <a:pos x="4" y="0"/>
                  </a:cxn>
                  <a:cxn ang="0">
                    <a:pos x="0" y="2"/>
                  </a:cxn>
                  <a:cxn ang="0">
                    <a:pos x="0" y="5"/>
                  </a:cxn>
                  <a:cxn ang="0">
                    <a:pos x="3" y="7"/>
                  </a:cxn>
                  <a:cxn ang="0">
                    <a:pos x="3" y="9"/>
                  </a:cxn>
                  <a:cxn ang="0">
                    <a:pos x="1" y="12"/>
                  </a:cxn>
                  <a:cxn ang="0">
                    <a:pos x="3" y="13"/>
                  </a:cxn>
                  <a:cxn ang="0">
                    <a:pos x="4" y="14"/>
                  </a:cxn>
                </a:cxnLst>
                <a:rect l="0" t="0" r="r" b="b"/>
                <a:pathLst>
                  <a:path w="17" h="14">
                    <a:moveTo>
                      <a:pt x="4" y="14"/>
                    </a:moveTo>
                    <a:lnTo>
                      <a:pt x="16" y="8"/>
                    </a:lnTo>
                    <a:lnTo>
                      <a:pt x="17" y="7"/>
                    </a:lnTo>
                    <a:lnTo>
                      <a:pt x="16" y="5"/>
                    </a:lnTo>
                    <a:lnTo>
                      <a:pt x="15" y="4"/>
                    </a:lnTo>
                    <a:lnTo>
                      <a:pt x="10" y="4"/>
                    </a:lnTo>
                    <a:lnTo>
                      <a:pt x="4" y="0"/>
                    </a:lnTo>
                    <a:lnTo>
                      <a:pt x="0" y="2"/>
                    </a:lnTo>
                    <a:lnTo>
                      <a:pt x="0" y="5"/>
                    </a:lnTo>
                    <a:lnTo>
                      <a:pt x="3" y="7"/>
                    </a:lnTo>
                    <a:lnTo>
                      <a:pt x="3" y="9"/>
                    </a:lnTo>
                    <a:lnTo>
                      <a:pt x="1" y="12"/>
                    </a:lnTo>
                    <a:lnTo>
                      <a:pt x="3" y="13"/>
                    </a:lnTo>
                    <a:lnTo>
                      <a:pt x="4" y="1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8" name="Freeform 2085">
                <a:extLst>
                  <a:ext uri="{FF2B5EF4-FFF2-40B4-BE49-F238E27FC236}">
                    <a16:creationId xmlns:a16="http://schemas.microsoft.com/office/drawing/2014/main" id="{98FB5596-1E3B-F859-DA8B-867ACA330DC3}"/>
                  </a:ext>
                </a:extLst>
              </p:cNvPr>
              <p:cNvSpPr>
                <a:spLocks/>
              </p:cNvSpPr>
              <p:nvPr/>
            </p:nvSpPr>
            <p:spPr bwMode="auto">
              <a:xfrm>
                <a:off x="5010150" y="1090613"/>
                <a:ext cx="31750" cy="47625"/>
              </a:xfrm>
              <a:custGeom>
                <a:avLst/>
                <a:gdLst/>
                <a:ahLst/>
                <a:cxnLst>
                  <a:cxn ang="0">
                    <a:pos x="16" y="8"/>
                  </a:cxn>
                  <a:cxn ang="0">
                    <a:pos x="15" y="12"/>
                  </a:cxn>
                  <a:cxn ang="0">
                    <a:pos x="19" y="10"/>
                  </a:cxn>
                  <a:cxn ang="0">
                    <a:pos x="19" y="12"/>
                  </a:cxn>
                  <a:cxn ang="0">
                    <a:pos x="20" y="14"/>
                  </a:cxn>
                  <a:cxn ang="0">
                    <a:pos x="19" y="17"/>
                  </a:cxn>
                  <a:cxn ang="0">
                    <a:pos x="16" y="19"/>
                  </a:cxn>
                  <a:cxn ang="0">
                    <a:pos x="14" y="19"/>
                  </a:cxn>
                  <a:cxn ang="0">
                    <a:pos x="14" y="23"/>
                  </a:cxn>
                  <a:cxn ang="0">
                    <a:pos x="12" y="27"/>
                  </a:cxn>
                  <a:cxn ang="0">
                    <a:pos x="4" y="30"/>
                  </a:cxn>
                  <a:cxn ang="0">
                    <a:pos x="0" y="30"/>
                  </a:cxn>
                  <a:cxn ang="0">
                    <a:pos x="0" y="28"/>
                  </a:cxn>
                  <a:cxn ang="0">
                    <a:pos x="4" y="25"/>
                  </a:cxn>
                  <a:cxn ang="0">
                    <a:pos x="5" y="23"/>
                  </a:cxn>
                  <a:cxn ang="0">
                    <a:pos x="10" y="20"/>
                  </a:cxn>
                  <a:cxn ang="0">
                    <a:pos x="10" y="19"/>
                  </a:cxn>
                  <a:cxn ang="0">
                    <a:pos x="1" y="22"/>
                  </a:cxn>
                  <a:cxn ang="0">
                    <a:pos x="1" y="20"/>
                  </a:cxn>
                  <a:cxn ang="0">
                    <a:pos x="11" y="15"/>
                  </a:cxn>
                  <a:cxn ang="0">
                    <a:pos x="11" y="14"/>
                  </a:cxn>
                  <a:cxn ang="0">
                    <a:pos x="12" y="10"/>
                  </a:cxn>
                  <a:cxn ang="0">
                    <a:pos x="11" y="9"/>
                  </a:cxn>
                  <a:cxn ang="0">
                    <a:pos x="6" y="12"/>
                  </a:cxn>
                  <a:cxn ang="0">
                    <a:pos x="3" y="13"/>
                  </a:cxn>
                  <a:cxn ang="0">
                    <a:pos x="1" y="13"/>
                  </a:cxn>
                  <a:cxn ang="0">
                    <a:pos x="3" y="10"/>
                  </a:cxn>
                  <a:cxn ang="0">
                    <a:pos x="4" y="10"/>
                  </a:cxn>
                  <a:cxn ang="0">
                    <a:pos x="6" y="9"/>
                  </a:cxn>
                  <a:cxn ang="0">
                    <a:pos x="8" y="8"/>
                  </a:cxn>
                  <a:cxn ang="0">
                    <a:pos x="11" y="5"/>
                  </a:cxn>
                  <a:cxn ang="0">
                    <a:pos x="15" y="0"/>
                  </a:cxn>
                  <a:cxn ang="0">
                    <a:pos x="15" y="0"/>
                  </a:cxn>
                  <a:cxn ang="0">
                    <a:pos x="17" y="4"/>
                  </a:cxn>
                  <a:cxn ang="0">
                    <a:pos x="17" y="5"/>
                  </a:cxn>
                  <a:cxn ang="0">
                    <a:pos x="16" y="8"/>
                  </a:cxn>
                </a:cxnLst>
                <a:rect l="0" t="0" r="r" b="b"/>
                <a:pathLst>
                  <a:path w="20" h="30">
                    <a:moveTo>
                      <a:pt x="16" y="8"/>
                    </a:moveTo>
                    <a:lnTo>
                      <a:pt x="15" y="12"/>
                    </a:lnTo>
                    <a:lnTo>
                      <a:pt x="19" y="10"/>
                    </a:lnTo>
                    <a:lnTo>
                      <a:pt x="19" y="12"/>
                    </a:lnTo>
                    <a:lnTo>
                      <a:pt x="20" y="14"/>
                    </a:lnTo>
                    <a:lnTo>
                      <a:pt x="19" y="17"/>
                    </a:lnTo>
                    <a:lnTo>
                      <a:pt x="16" y="19"/>
                    </a:lnTo>
                    <a:lnTo>
                      <a:pt x="14" y="19"/>
                    </a:lnTo>
                    <a:lnTo>
                      <a:pt x="14" y="23"/>
                    </a:lnTo>
                    <a:lnTo>
                      <a:pt x="12" y="27"/>
                    </a:lnTo>
                    <a:lnTo>
                      <a:pt x="4" y="30"/>
                    </a:lnTo>
                    <a:lnTo>
                      <a:pt x="0" y="30"/>
                    </a:lnTo>
                    <a:lnTo>
                      <a:pt x="0" y="28"/>
                    </a:lnTo>
                    <a:lnTo>
                      <a:pt x="4" y="25"/>
                    </a:lnTo>
                    <a:lnTo>
                      <a:pt x="5" y="23"/>
                    </a:lnTo>
                    <a:lnTo>
                      <a:pt x="10" y="20"/>
                    </a:lnTo>
                    <a:lnTo>
                      <a:pt x="10" y="19"/>
                    </a:lnTo>
                    <a:lnTo>
                      <a:pt x="1" y="22"/>
                    </a:lnTo>
                    <a:lnTo>
                      <a:pt x="1" y="20"/>
                    </a:lnTo>
                    <a:lnTo>
                      <a:pt x="11" y="15"/>
                    </a:lnTo>
                    <a:lnTo>
                      <a:pt x="11" y="14"/>
                    </a:lnTo>
                    <a:lnTo>
                      <a:pt x="12" y="10"/>
                    </a:lnTo>
                    <a:lnTo>
                      <a:pt x="11" y="9"/>
                    </a:lnTo>
                    <a:lnTo>
                      <a:pt x="6" y="12"/>
                    </a:lnTo>
                    <a:lnTo>
                      <a:pt x="3" y="13"/>
                    </a:lnTo>
                    <a:lnTo>
                      <a:pt x="1" y="13"/>
                    </a:lnTo>
                    <a:lnTo>
                      <a:pt x="3" y="10"/>
                    </a:lnTo>
                    <a:lnTo>
                      <a:pt x="4" y="10"/>
                    </a:lnTo>
                    <a:lnTo>
                      <a:pt x="6" y="9"/>
                    </a:lnTo>
                    <a:lnTo>
                      <a:pt x="8" y="8"/>
                    </a:lnTo>
                    <a:lnTo>
                      <a:pt x="11" y="5"/>
                    </a:lnTo>
                    <a:lnTo>
                      <a:pt x="15" y="0"/>
                    </a:lnTo>
                    <a:lnTo>
                      <a:pt x="15" y="0"/>
                    </a:lnTo>
                    <a:lnTo>
                      <a:pt x="17" y="4"/>
                    </a:lnTo>
                    <a:lnTo>
                      <a:pt x="17" y="5"/>
                    </a:lnTo>
                    <a:lnTo>
                      <a:pt x="16"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89" name="Freeform 2086">
                <a:extLst>
                  <a:ext uri="{FF2B5EF4-FFF2-40B4-BE49-F238E27FC236}">
                    <a16:creationId xmlns:a16="http://schemas.microsoft.com/office/drawing/2014/main" id="{1B8F7A12-30ED-7BAA-8EA6-7D6815D3B128}"/>
                  </a:ext>
                </a:extLst>
              </p:cNvPr>
              <p:cNvSpPr>
                <a:spLocks/>
              </p:cNvSpPr>
              <p:nvPr/>
            </p:nvSpPr>
            <p:spPr bwMode="auto">
              <a:xfrm>
                <a:off x="5010150" y="1090613"/>
                <a:ext cx="31750" cy="47625"/>
              </a:xfrm>
              <a:custGeom>
                <a:avLst/>
                <a:gdLst/>
                <a:ahLst/>
                <a:cxnLst>
                  <a:cxn ang="0">
                    <a:pos x="16" y="8"/>
                  </a:cxn>
                  <a:cxn ang="0">
                    <a:pos x="15" y="12"/>
                  </a:cxn>
                  <a:cxn ang="0">
                    <a:pos x="19" y="10"/>
                  </a:cxn>
                  <a:cxn ang="0">
                    <a:pos x="19" y="12"/>
                  </a:cxn>
                  <a:cxn ang="0">
                    <a:pos x="20" y="14"/>
                  </a:cxn>
                  <a:cxn ang="0">
                    <a:pos x="19" y="17"/>
                  </a:cxn>
                  <a:cxn ang="0">
                    <a:pos x="16" y="19"/>
                  </a:cxn>
                  <a:cxn ang="0">
                    <a:pos x="14" y="19"/>
                  </a:cxn>
                  <a:cxn ang="0">
                    <a:pos x="14" y="23"/>
                  </a:cxn>
                  <a:cxn ang="0">
                    <a:pos x="12" y="27"/>
                  </a:cxn>
                  <a:cxn ang="0">
                    <a:pos x="4" y="30"/>
                  </a:cxn>
                  <a:cxn ang="0">
                    <a:pos x="0" y="30"/>
                  </a:cxn>
                  <a:cxn ang="0">
                    <a:pos x="0" y="28"/>
                  </a:cxn>
                  <a:cxn ang="0">
                    <a:pos x="4" y="25"/>
                  </a:cxn>
                  <a:cxn ang="0">
                    <a:pos x="5" y="23"/>
                  </a:cxn>
                  <a:cxn ang="0">
                    <a:pos x="10" y="20"/>
                  </a:cxn>
                  <a:cxn ang="0">
                    <a:pos x="10" y="19"/>
                  </a:cxn>
                  <a:cxn ang="0">
                    <a:pos x="1" y="22"/>
                  </a:cxn>
                  <a:cxn ang="0">
                    <a:pos x="1" y="20"/>
                  </a:cxn>
                  <a:cxn ang="0">
                    <a:pos x="11" y="15"/>
                  </a:cxn>
                  <a:cxn ang="0">
                    <a:pos x="11" y="14"/>
                  </a:cxn>
                  <a:cxn ang="0">
                    <a:pos x="12" y="10"/>
                  </a:cxn>
                  <a:cxn ang="0">
                    <a:pos x="11" y="9"/>
                  </a:cxn>
                  <a:cxn ang="0">
                    <a:pos x="6" y="12"/>
                  </a:cxn>
                  <a:cxn ang="0">
                    <a:pos x="3" y="13"/>
                  </a:cxn>
                  <a:cxn ang="0">
                    <a:pos x="1" y="13"/>
                  </a:cxn>
                  <a:cxn ang="0">
                    <a:pos x="3" y="10"/>
                  </a:cxn>
                  <a:cxn ang="0">
                    <a:pos x="4" y="10"/>
                  </a:cxn>
                  <a:cxn ang="0">
                    <a:pos x="6" y="9"/>
                  </a:cxn>
                  <a:cxn ang="0">
                    <a:pos x="8" y="8"/>
                  </a:cxn>
                  <a:cxn ang="0">
                    <a:pos x="11" y="5"/>
                  </a:cxn>
                  <a:cxn ang="0">
                    <a:pos x="15" y="0"/>
                  </a:cxn>
                  <a:cxn ang="0">
                    <a:pos x="15" y="0"/>
                  </a:cxn>
                  <a:cxn ang="0">
                    <a:pos x="17" y="4"/>
                  </a:cxn>
                  <a:cxn ang="0">
                    <a:pos x="17" y="5"/>
                  </a:cxn>
                  <a:cxn ang="0">
                    <a:pos x="16" y="8"/>
                  </a:cxn>
                </a:cxnLst>
                <a:rect l="0" t="0" r="r" b="b"/>
                <a:pathLst>
                  <a:path w="20" h="30">
                    <a:moveTo>
                      <a:pt x="16" y="8"/>
                    </a:moveTo>
                    <a:lnTo>
                      <a:pt x="15" y="12"/>
                    </a:lnTo>
                    <a:lnTo>
                      <a:pt x="19" y="10"/>
                    </a:lnTo>
                    <a:lnTo>
                      <a:pt x="19" y="12"/>
                    </a:lnTo>
                    <a:lnTo>
                      <a:pt x="20" y="14"/>
                    </a:lnTo>
                    <a:lnTo>
                      <a:pt x="19" y="17"/>
                    </a:lnTo>
                    <a:lnTo>
                      <a:pt x="16" y="19"/>
                    </a:lnTo>
                    <a:lnTo>
                      <a:pt x="14" y="19"/>
                    </a:lnTo>
                    <a:lnTo>
                      <a:pt x="14" y="23"/>
                    </a:lnTo>
                    <a:lnTo>
                      <a:pt x="12" y="27"/>
                    </a:lnTo>
                    <a:lnTo>
                      <a:pt x="4" y="30"/>
                    </a:lnTo>
                    <a:lnTo>
                      <a:pt x="0" y="30"/>
                    </a:lnTo>
                    <a:lnTo>
                      <a:pt x="0" y="28"/>
                    </a:lnTo>
                    <a:lnTo>
                      <a:pt x="4" y="25"/>
                    </a:lnTo>
                    <a:lnTo>
                      <a:pt x="5" y="23"/>
                    </a:lnTo>
                    <a:lnTo>
                      <a:pt x="10" y="20"/>
                    </a:lnTo>
                    <a:lnTo>
                      <a:pt x="10" y="19"/>
                    </a:lnTo>
                    <a:lnTo>
                      <a:pt x="1" y="22"/>
                    </a:lnTo>
                    <a:lnTo>
                      <a:pt x="1" y="20"/>
                    </a:lnTo>
                    <a:lnTo>
                      <a:pt x="11" y="15"/>
                    </a:lnTo>
                    <a:lnTo>
                      <a:pt x="11" y="14"/>
                    </a:lnTo>
                    <a:lnTo>
                      <a:pt x="12" y="10"/>
                    </a:lnTo>
                    <a:lnTo>
                      <a:pt x="11" y="9"/>
                    </a:lnTo>
                    <a:lnTo>
                      <a:pt x="6" y="12"/>
                    </a:lnTo>
                    <a:lnTo>
                      <a:pt x="3" y="13"/>
                    </a:lnTo>
                    <a:lnTo>
                      <a:pt x="1" y="13"/>
                    </a:lnTo>
                    <a:lnTo>
                      <a:pt x="3" y="10"/>
                    </a:lnTo>
                    <a:lnTo>
                      <a:pt x="4" y="10"/>
                    </a:lnTo>
                    <a:lnTo>
                      <a:pt x="6" y="9"/>
                    </a:lnTo>
                    <a:lnTo>
                      <a:pt x="8" y="8"/>
                    </a:lnTo>
                    <a:lnTo>
                      <a:pt x="11" y="5"/>
                    </a:lnTo>
                    <a:lnTo>
                      <a:pt x="15" y="0"/>
                    </a:lnTo>
                    <a:lnTo>
                      <a:pt x="15" y="0"/>
                    </a:lnTo>
                    <a:lnTo>
                      <a:pt x="17" y="4"/>
                    </a:lnTo>
                    <a:lnTo>
                      <a:pt x="17" y="5"/>
                    </a:lnTo>
                    <a:lnTo>
                      <a:pt x="16"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0" name="Freeform 2087">
                <a:extLst>
                  <a:ext uri="{FF2B5EF4-FFF2-40B4-BE49-F238E27FC236}">
                    <a16:creationId xmlns:a16="http://schemas.microsoft.com/office/drawing/2014/main" id="{DA3050A2-1315-0414-AEBE-52257087A925}"/>
                  </a:ext>
                </a:extLst>
              </p:cNvPr>
              <p:cNvSpPr>
                <a:spLocks/>
              </p:cNvSpPr>
              <p:nvPr/>
            </p:nvSpPr>
            <p:spPr bwMode="auto">
              <a:xfrm>
                <a:off x="5010150" y="1090613"/>
                <a:ext cx="31750" cy="47625"/>
              </a:xfrm>
              <a:custGeom>
                <a:avLst/>
                <a:gdLst/>
                <a:ahLst/>
                <a:cxnLst>
                  <a:cxn ang="0">
                    <a:pos x="16" y="8"/>
                  </a:cxn>
                  <a:cxn ang="0">
                    <a:pos x="15" y="12"/>
                  </a:cxn>
                  <a:cxn ang="0">
                    <a:pos x="19" y="10"/>
                  </a:cxn>
                  <a:cxn ang="0">
                    <a:pos x="19" y="12"/>
                  </a:cxn>
                  <a:cxn ang="0">
                    <a:pos x="20" y="14"/>
                  </a:cxn>
                  <a:cxn ang="0">
                    <a:pos x="19" y="17"/>
                  </a:cxn>
                  <a:cxn ang="0">
                    <a:pos x="16" y="19"/>
                  </a:cxn>
                  <a:cxn ang="0">
                    <a:pos x="14" y="19"/>
                  </a:cxn>
                  <a:cxn ang="0">
                    <a:pos x="14" y="23"/>
                  </a:cxn>
                  <a:cxn ang="0">
                    <a:pos x="12" y="27"/>
                  </a:cxn>
                  <a:cxn ang="0">
                    <a:pos x="4" y="30"/>
                  </a:cxn>
                  <a:cxn ang="0">
                    <a:pos x="0" y="30"/>
                  </a:cxn>
                  <a:cxn ang="0">
                    <a:pos x="0" y="28"/>
                  </a:cxn>
                  <a:cxn ang="0">
                    <a:pos x="4" y="25"/>
                  </a:cxn>
                  <a:cxn ang="0">
                    <a:pos x="5" y="23"/>
                  </a:cxn>
                  <a:cxn ang="0">
                    <a:pos x="10" y="20"/>
                  </a:cxn>
                  <a:cxn ang="0">
                    <a:pos x="10" y="19"/>
                  </a:cxn>
                  <a:cxn ang="0">
                    <a:pos x="1" y="22"/>
                  </a:cxn>
                  <a:cxn ang="0">
                    <a:pos x="1" y="20"/>
                  </a:cxn>
                  <a:cxn ang="0">
                    <a:pos x="11" y="15"/>
                  </a:cxn>
                  <a:cxn ang="0">
                    <a:pos x="11" y="14"/>
                  </a:cxn>
                  <a:cxn ang="0">
                    <a:pos x="12" y="10"/>
                  </a:cxn>
                  <a:cxn ang="0">
                    <a:pos x="11" y="9"/>
                  </a:cxn>
                  <a:cxn ang="0">
                    <a:pos x="6" y="12"/>
                  </a:cxn>
                  <a:cxn ang="0">
                    <a:pos x="3" y="13"/>
                  </a:cxn>
                  <a:cxn ang="0">
                    <a:pos x="1" y="13"/>
                  </a:cxn>
                  <a:cxn ang="0">
                    <a:pos x="3" y="10"/>
                  </a:cxn>
                  <a:cxn ang="0">
                    <a:pos x="4" y="10"/>
                  </a:cxn>
                  <a:cxn ang="0">
                    <a:pos x="6" y="9"/>
                  </a:cxn>
                  <a:cxn ang="0">
                    <a:pos x="8" y="8"/>
                  </a:cxn>
                  <a:cxn ang="0">
                    <a:pos x="11" y="5"/>
                  </a:cxn>
                  <a:cxn ang="0">
                    <a:pos x="15" y="0"/>
                  </a:cxn>
                  <a:cxn ang="0">
                    <a:pos x="15" y="0"/>
                  </a:cxn>
                  <a:cxn ang="0">
                    <a:pos x="17" y="4"/>
                  </a:cxn>
                  <a:cxn ang="0">
                    <a:pos x="17" y="5"/>
                  </a:cxn>
                  <a:cxn ang="0">
                    <a:pos x="16" y="8"/>
                  </a:cxn>
                </a:cxnLst>
                <a:rect l="0" t="0" r="r" b="b"/>
                <a:pathLst>
                  <a:path w="20" h="30">
                    <a:moveTo>
                      <a:pt x="16" y="8"/>
                    </a:moveTo>
                    <a:lnTo>
                      <a:pt x="15" y="12"/>
                    </a:lnTo>
                    <a:lnTo>
                      <a:pt x="19" y="10"/>
                    </a:lnTo>
                    <a:lnTo>
                      <a:pt x="19" y="12"/>
                    </a:lnTo>
                    <a:lnTo>
                      <a:pt x="20" y="14"/>
                    </a:lnTo>
                    <a:lnTo>
                      <a:pt x="19" y="17"/>
                    </a:lnTo>
                    <a:lnTo>
                      <a:pt x="16" y="19"/>
                    </a:lnTo>
                    <a:lnTo>
                      <a:pt x="14" y="19"/>
                    </a:lnTo>
                    <a:lnTo>
                      <a:pt x="14" y="23"/>
                    </a:lnTo>
                    <a:lnTo>
                      <a:pt x="12" y="27"/>
                    </a:lnTo>
                    <a:lnTo>
                      <a:pt x="4" y="30"/>
                    </a:lnTo>
                    <a:lnTo>
                      <a:pt x="0" y="30"/>
                    </a:lnTo>
                    <a:lnTo>
                      <a:pt x="0" y="28"/>
                    </a:lnTo>
                    <a:lnTo>
                      <a:pt x="4" y="25"/>
                    </a:lnTo>
                    <a:lnTo>
                      <a:pt x="5" y="23"/>
                    </a:lnTo>
                    <a:lnTo>
                      <a:pt x="10" y="20"/>
                    </a:lnTo>
                    <a:lnTo>
                      <a:pt x="10" y="19"/>
                    </a:lnTo>
                    <a:lnTo>
                      <a:pt x="1" y="22"/>
                    </a:lnTo>
                    <a:lnTo>
                      <a:pt x="1" y="20"/>
                    </a:lnTo>
                    <a:lnTo>
                      <a:pt x="11" y="15"/>
                    </a:lnTo>
                    <a:lnTo>
                      <a:pt x="11" y="14"/>
                    </a:lnTo>
                    <a:lnTo>
                      <a:pt x="12" y="10"/>
                    </a:lnTo>
                    <a:lnTo>
                      <a:pt x="11" y="9"/>
                    </a:lnTo>
                    <a:lnTo>
                      <a:pt x="6" y="12"/>
                    </a:lnTo>
                    <a:lnTo>
                      <a:pt x="3" y="13"/>
                    </a:lnTo>
                    <a:lnTo>
                      <a:pt x="1" y="13"/>
                    </a:lnTo>
                    <a:lnTo>
                      <a:pt x="3" y="10"/>
                    </a:lnTo>
                    <a:lnTo>
                      <a:pt x="4" y="10"/>
                    </a:lnTo>
                    <a:lnTo>
                      <a:pt x="6" y="9"/>
                    </a:lnTo>
                    <a:lnTo>
                      <a:pt x="8" y="8"/>
                    </a:lnTo>
                    <a:lnTo>
                      <a:pt x="11" y="5"/>
                    </a:lnTo>
                    <a:lnTo>
                      <a:pt x="15" y="0"/>
                    </a:lnTo>
                    <a:lnTo>
                      <a:pt x="15" y="0"/>
                    </a:lnTo>
                    <a:lnTo>
                      <a:pt x="17" y="4"/>
                    </a:lnTo>
                    <a:lnTo>
                      <a:pt x="17" y="5"/>
                    </a:lnTo>
                    <a:lnTo>
                      <a:pt x="16" y="8"/>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1" name="Freeform 2088">
                <a:extLst>
                  <a:ext uri="{FF2B5EF4-FFF2-40B4-BE49-F238E27FC236}">
                    <a16:creationId xmlns:a16="http://schemas.microsoft.com/office/drawing/2014/main" id="{A9FE3CF9-F23E-283C-AAB1-1B1DADAD1756}"/>
                  </a:ext>
                </a:extLst>
              </p:cNvPr>
              <p:cNvSpPr>
                <a:spLocks/>
              </p:cNvSpPr>
              <p:nvPr/>
            </p:nvSpPr>
            <p:spPr bwMode="auto">
              <a:xfrm>
                <a:off x="5010150" y="1090613"/>
                <a:ext cx="31750" cy="47625"/>
              </a:xfrm>
              <a:custGeom>
                <a:avLst/>
                <a:gdLst/>
                <a:ahLst/>
                <a:cxnLst>
                  <a:cxn ang="0">
                    <a:pos x="16" y="8"/>
                  </a:cxn>
                  <a:cxn ang="0">
                    <a:pos x="15" y="12"/>
                  </a:cxn>
                  <a:cxn ang="0">
                    <a:pos x="19" y="10"/>
                  </a:cxn>
                  <a:cxn ang="0">
                    <a:pos x="19" y="12"/>
                  </a:cxn>
                  <a:cxn ang="0">
                    <a:pos x="20" y="14"/>
                  </a:cxn>
                  <a:cxn ang="0">
                    <a:pos x="19" y="17"/>
                  </a:cxn>
                  <a:cxn ang="0">
                    <a:pos x="16" y="19"/>
                  </a:cxn>
                  <a:cxn ang="0">
                    <a:pos x="14" y="19"/>
                  </a:cxn>
                  <a:cxn ang="0">
                    <a:pos x="14" y="23"/>
                  </a:cxn>
                  <a:cxn ang="0">
                    <a:pos x="12" y="27"/>
                  </a:cxn>
                  <a:cxn ang="0">
                    <a:pos x="4" y="30"/>
                  </a:cxn>
                  <a:cxn ang="0">
                    <a:pos x="0" y="30"/>
                  </a:cxn>
                  <a:cxn ang="0">
                    <a:pos x="0" y="28"/>
                  </a:cxn>
                  <a:cxn ang="0">
                    <a:pos x="4" y="25"/>
                  </a:cxn>
                  <a:cxn ang="0">
                    <a:pos x="5" y="23"/>
                  </a:cxn>
                  <a:cxn ang="0">
                    <a:pos x="10" y="20"/>
                  </a:cxn>
                  <a:cxn ang="0">
                    <a:pos x="10" y="19"/>
                  </a:cxn>
                  <a:cxn ang="0">
                    <a:pos x="1" y="22"/>
                  </a:cxn>
                  <a:cxn ang="0">
                    <a:pos x="1" y="20"/>
                  </a:cxn>
                  <a:cxn ang="0">
                    <a:pos x="11" y="15"/>
                  </a:cxn>
                  <a:cxn ang="0">
                    <a:pos x="11" y="14"/>
                  </a:cxn>
                  <a:cxn ang="0">
                    <a:pos x="12" y="10"/>
                  </a:cxn>
                  <a:cxn ang="0">
                    <a:pos x="11" y="9"/>
                  </a:cxn>
                  <a:cxn ang="0">
                    <a:pos x="6" y="12"/>
                  </a:cxn>
                  <a:cxn ang="0">
                    <a:pos x="3" y="13"/>
                  </a:cxn>
                  <a:cxn ang="0">
                    <a:pos x="1" y="13"/>
                  </a:cxn>
                  <a:cxn ang="0">
                    <a:pos x="3" y="10"/>
                  </a:cxn>
                  <a:cxn ang="0">
                    <a:pos x="4" y="10"/>
                  </a:cxn>
                  <a:cxn ang="0">
                    <a:pos x="6" y="9"/>
                  </a:cxn>
                  <a:cxn ang="0">
                    <a:pos x="8" y="8"/>
                  </a:cxn>
                  <a:cxn ang="0">
                    <a:pos x="11" y="5"/>
                  </a:cxn>
                  <a:cxn ang="0">
                    <a:pos x="15" y="0"/>
                  </a:cxn>
                  <a:cxn ang="0">
                    <a:pos x="15" y="0"/>
                  </a:cxn>
                  <a:cxn ang="0">
                    <a:pos x="17" y="4"/>
                  </a:cxn>
                  <a:cxn ang="0">
                    <a:pos x="17" y="5"/>
                  </a:cxn>
                  <a:cxn ang="0">
                    <a:pos x="16" y="8"/>
                  </a:cxn>
                </a:cxnLst>
                <a:rect l="0" t="0" r="r" b="b"/>
                <a:pathLst>
                  <a:path w="20" h="30">
                    <a:moveTo>
                      <a:pt x="16" y="8"/>
                    </a:moveTo>
                    <a:lnTo>
                      <a:pt x="15" y="12"/>
                    </a:lnTo>
                    <a:lnTo>
                      <a:pt x="19" y="10"/>
                    </a:lnTo>
                    <a:lnTo>
                      <a:pt x="19" y="12"/>
                    </a:lnTo>
                    <a:lnTo>
                      <a:pt x="20" y="14"/>
                    </a:lnTo>
                    <a:lnTo>
                      <a:pt x="19" y="17"/>
                    </a:lnTo>
                    <a:lnTo>
                      <a:pt x="16" y="19"/>
                    </a:lnTo>
                    <a:lnTo>
                      <a:pt x="14" y="19"/>
                    </a:lnTo>
                    <a:lnTo>
                      <a:pt x="14" y="23"/>
                    </a:lnTo>
                    <a:lnTo>
                      <a:pt x="12" y="27"/>
                    </a:lnTo>
                    <a:lnTo>
                      <a:pt x="4" y="30"/>
                    </a:lnTo>
                    <a:lnTo>
                      <a:pt x="0" y="30"/>
                    </a:lnTo>
                    <a:lnTo>
                      <a:pt x="0" y="28"/>
                    </a:lnTo>
                    <a:lnTo>
                      <a:pt x="4" y="25"/>
                    </a:lnTo>
                    <a:lnTo>
                      <a:pt x="5" y="23"/>
                    </a:lnTo>
                    <a:lnTo>
                      <a:pt x="10" y="20"/>
                    </a:lnTo>
                    <a:lnTo>
                      <a:pt x="10" y="19"/>
                    </a:lnTo>
                    <a:lnTo>
                      <a:pt x="1" y="22"/>
                    </a:lnTo>
                    <a:lnTo>
                      <a:pt x="1" y="20"/>
                    </a:lnTo>
                    <a:lnTo>
                      <a:pt x="11" y="15"/>
                    </a:lnTo>
                    <a:lnTo>
                      <a:pt x="11" y="14"/>
                    </a:lnTo>
                    <a:lnTo>
                      <a:pt x="12" y="10"/>
                    </a:lnTo>
                    <a:lnTo>
                      <a:pt x="11" y="9"/>
                    </a:lnTo>
                    <a:lnTo>
                      <a:pt x="6" y="12"/>
                    </a:lnTo>
                    <a:lnTo>
                      <a:pt x="3" y="13"/>
                    </a:lnTo>
                    <a:lnTo>
                      <a:pt x="1" y="13"/>
                    </a:lnTo>
                    <a:lnTo>
                      <a:pt x="3" y="10"/>
                    </a:lnTo>
                    <a:lnTo>
                      <a:pt x="4" y="10"/>
                    </a:lnTo>
                    <a:lnTo>
                      <a:pt x="6" y="9"/>
                    </a:lnTo>
                    <a:lnTo>
                      <a:pt x="8" y="8"/>
                    </a:lnTo>
                    <a:lnTo>
                      <a:pt x="11" y="5"/>
                    </a:lnTo>
                    <a:lnTo>
                      <a:pt x="15" y="0"/>
                    </a:lnTo>
                    <a:lnTo>
                      <a:pt x="15" y="0"/>
                    </a:lnTo>
                    <a:lnTo>
                      <a:pt x="17" y="4"/>
                    </a:lnTo>
                    <a:lnTo>
                      <a:pt x="17" y="5"/>
                    </a:lnTo>
                    <a:lnTo>
                      <a:pt x="16" y="8"/>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392" name="Freeform 2089">
                <a:extLst>
                  <a:ext uri="{FF2B5EF4-FFF2-40B4-BE49-F238E27FC236}">
                    <a16:creationId xmlns:a16="http://schemas.microsoft.com/office/drawing/2014/main" id="{BA8BAA09-F746-752A-4956-66F549697AA8}"/>
                  </a:ext>
                </a:extLst>
              </p:cNvPr>
              <p:cNvSpPr>
                <a:spLocks/>
              </p:cNvSpPr>
              <p:nvPr/>
            </p:nvSpPr>
            <p:spPr bwMode="auto">
              <a:xfrm>
                <a:off x="4306888" y="0"/>
                <a:ext cx="1970088" cy="2628900"/>
              </a:xfrm>
              <a:custGeom>
                <a:avLst/>
                <a:gdLst/>
                <a:ahLst/>
                <a:cxnLst>
                  <a:cxn ang="0">
                    <a:pos x="1200" y="140"/>
                  </a:cxn>
                  <a:cxn ang="0">
                    <a:pos x="1136" y="108"/>
                  </a:cxn>
                  <a:cxn ang="0">
                    <a:pos x="1131" y="25"/>
                  </a:cxn>
                  <a:cxn ang="0">
                    <a:pos x="1073" y="44"/>
                  </a:cxn>
                  <a:cxn ang="0">
                    <a:pos x="1051" y="19"/>
                  </a:cxn>
                  <a:cxn ang="0">
                    <a:pos x="1032" y="70"/>
                  </a:cxn>
                  <a:cxn ang="0">
                    <a:pos x="980" y="107"/>
                  </a:cxn>
                  <a:cxn ang="0">
                    <a:pos x="948" y="46"/>
                  </a:cxn>
                  <a:cxn ang="0">
                    <a:pos x="913" y="140"/>
                  </a:cxn>
                  <a:cxn ang="0">
                    <a:pos x="865" y="152"/>
                  </a:cxn>
                  <a:cxn ang="0">
                    <a:pos x="853" y="195"/>
                  </a:cxn>
                  <a:cxn ang="0">
                    <a:pos x="807" y="255"/>
                  </a:cxn>
                  <a:cxn ang="0">
                    <a:pos x="766" y="266"/>
                  </a:cxn>
                  <a:cxn ang="0">
                    <a:pos x="728" y="297"/>
                  </a:cxn>
                  <a:cxn ang="0">
                    <a:pos x="694" y="363"/>
                  </a:cxn>
                  <a:cxn ang="0">
                    <a:pos x="677" y="407"/>
                  </a:cxn>
                  <a:cxn ang="0">
                    <a:pos x="643" y="435"/>
                  </a:cxn>
                  <a:cxn ang="0">
                    <a:pos x="622" y="434"/>
                  </a:cxn>
                  <a:cxn ang="0">
                    <a:pos x="582" y="500"/>
                  </a:cxn>
                  <a:cxn ang="0">
                    <a:pos x="603" y="536"/>
                  </a:cxn>
                  <a:cxn ang="0">
                    <a:pos x="589" y="554"/>
                  </a:cxn>
                  <a:cxn ang="0">
                    <a:pos x="540" y="588"/>
                  </a:cxn>
                  <a:cxn ang="0">
                    <a:pos x="504" y="627"/>
                  </a:cxn>
                  <a:cxn ang="0">
                    <a:pos x="505" y="670"/>
                  </a:cxn>
                  <a:cxn ang="0">
                    <a:pos x="488" y="696"/>
                  </a:cxn>
                  <a:cxn ang="0">
                    <a:pos x="457" y="751"/>
                  </a:cxn>
                  <a:cxn ang="0">
                    <a:pos x="446" y="799"/>
                  </a:cxn>
                  <a:cxn ang="0">
                    <a:pos x="422" y="839"/>
                  </a:cxn>
                  <a:cxn ang="0">
                    <a:pos x="400" y="866"/>
                  </a:cxn>
                  <a:cxn ang="0">
                    <a:pos x="412" y="864"/>
                  </a:cxn>
                  <a:cxn ang="0">
                    <a:pos x="397" y="900"/>
                  </a:cxn>
                  <a:cxn ang="0">
                    <a:pos x="391" y="899"/>
                  </a:cxn>
                  <a:cxn ang="0">
                    <a:pos x="371" y="911"/>
                  </a:cxn>
                  <a:cxn ang="0">
                    <a:pos x="347" y="924"/>
                  </a:cxn>
                  <a:cxn ang="0">
                    <a:pos x="324" y="956"/>
                  </a:cxn>
                  <a:cxn ang="0">
                    <a:pos x="315" y="972"/>
                  </a:cxn>
                  <a:cxn ang="0">
                    <a:pos x="304" y="993"/>
                  </a:cxn>
                  <a:cxn ang="0">
                    <a:pos x="317" y="1019"/>
                  </a:cxn>
                  <a:cxn ang="0">
                    <a:pos x="388" y="961"/>
                  </a:cxn>
                  <a:cxn ang="0">
                    <a:pos x="400" y="980"/>
                  </a:cxn>
                  <a:cxn ang="0">
                    <a:pos x="372" y="1009"/>
                  </a:cxn>
                  <a:cxn ang="0">
                    <a:pos x="296" y="1009"/>
                  </a:cxn>
                  <a:cxn ang="0">
                    <a:pos x="260" y="1034"/>
                  </a:cxn>
                  <a:cxn ang="0">
                    <a:pos x="233" y="1096"/>
                  </a:cxn>
                  <a:cxn ang="0">
                    <a:pos x="156" y="1077"/>
                  </a:cxn>
                  <a:cxn ang="0">
                    <a:pos x="173" y="1131"/>
                  </a:cxn>
                  <a:cxn ang="0">
                    <a:pos x="143" y="1144"/>
                  </a:cxn>
                  <a:cxn ang="0">
                    <a:pos x="117" y="1180"/>
                  </a:cxn>
                  <a:cxn ang="0">
                    <a:pos x="56" y="1192"/>
                  </a:cxn>
                  <a:cxn ang="0">
                    <a:pos x="142" y="1263"/>
                  </a:cxn>
                  <a:cxn ang="0">
                    <a:pos x="99" y="1280"/>
                  </a:cxn>
                  <a:cxn ang="0">
                    <a:pos x="53" y="1318"/>
                  </a:cxn>
                  <a:cxn ang="0">
                    <a:pos x="116" y="1349"/>
                  </a:cxn>
                  <a:cxn ang="0">
                    <a:pos x="41" y="1450"/>
                  </a:cxn>
                  <a:cxn ang="0">
                    <a:pos x="81" y="1468"/>
                  </a:cxn>
                  <a:cxn ang="0">
                    <a:pos x="24" y="1583"/>
                  </a:cxn>
                  <a:cxn ang="0">
                    <a:pos x="232" y="1597"/>
                  </a:cxn>
                  <a:cxn ang="0">
                    <a:pos x="342" y="1435"/>
                  </a:cxn>
                  <a:cxn ang="0">
                    <a:pos x="467" y="966"/>
                  </a:cxn>
                  <a:cxn ang="0">
                    <a:pos x="692" y="434"/>
                  </a:cxn>
                  <a:cxn ang="0">
                    <a:pos x="1039" y="286"/>
                  </a:cxn>
                  <a:cxn ang="0">
                    <a:pos x="1184" y="204"/>
                  </a:cxn>
                  <a:cxn ang="0">
                    <a:pos x="403" y="893"/>
                  </a:cxn>
                </a:cxnLst>
                <a:rect l="0" t="0" r="r" b="b"/>
                <a:pathLst>
                  <a:path w="1241" h="1656">
                    <a:moveTo>
                      <a:pt x="299" y="998"/>
                    </a:moveTo>
                    <a:lnTo>
                      <a:pt x="299" y="998"/>
                    </a:lnTo>
                    <a:lnTo>
                      <a:pt x="299" y="998"/>
                    </a:lnTo>
                    <a:lnTo>
                      <a:pt x="299" y="998"/>
                    </a:lnTo>
                    <a:close/>
                    <a:moveTo>
                      <a:pt x="310" y="972"/>
                    </a:moveTo>
                    <a:lnTo>
                      <a:pt x="310" y="973"/>
                    </a:lnTo>
                    <a:lnTo>
                      <a:pt x="310" y="973"/>
                    </a:lnTo>
                    <a:lnTo>
                      <a:pt x="310" y="972"/>
                    </a:lnTo>
                    <a:close/>
                    <a:moveTo>
                      <a:pt x="397" y="957"/>
                    </a:moveTo>
                    <a:lnTo>
                      <a:pt x="398" y="957"/>
                    </a:lnTo>
                    <a:lnTo>
                      <a:pt x="398" y="957"/>
                    </a:lnTo>
                    <a:lnTo>
                      <a:pt x="397" y="957"/>
                    </a:lnTo>
                    <a:lnTo>
                      <a:pt x="397" y="957"/>
                    </a:lnTo>
                    <a:close/>
                    <a:moveTo>
                      <a:pt x="358" y="909"/>
                    </a:moveTo>
                    <a:lnTo>
                      <a:pt x="358" y="906"/>
                    </a:lnTo>
                    <a:lnTo>
                      <a:pt x="357" y="906"/>
                    </a:lnTo>
                    <a:lnTo>
                      <a:pt x="356" y="905"/>
                    </a:lnTo>
                    <a:lnTo>
                      <a:pt x="355" y="905"/>
                    </a:lnTo>
                    <a:lnTo>
                      <a:pt x="355" y="904"/>
                    </a:lnTo>
                    <a:lnTo>
                      <a:pt x="354" y="905"/>
                    </a:lnTo>
                    <a:lnTo>
                      <a:pt x="354" y="905"/>
                    </a:lnTo>
                    <a:lnTo>
                      <a:pt x="352" y="906"/>
                    </a:lnTo>
                    <a:lnTo>
                      <a:pt x="352" y="906"/>
                    </a:lnTo>
                    <a:lnTo>
                      <a:pt x="352" y="908"/>
                    </a:lnTo>
                    <a:lnTo>
                      <a:pt x="352" y="908"/>
                    </a:lnTo>
                    <a:lnTo>
                      <a:pt x="352" y="909"/>
                    </a:lnTo>
                    <a:lnTo>
                      <a:pt x="352" y="909"/>
                    </a:lnTo>
                    <a:lnTo>
                      <a:pt x="354" y="908"/>
                    </a:lnTo>
                    <a:lnTo>
                      <a:pt x="356" y="908"/>
                    </a:lnTo>
                    <a:lnTo>
                      <a:pt x="357" y="909"/>
                    </a:lnTo>
                    <a:lnTo>
                      <a:pt x="357" y="910"/>
                    </a:lnTo>
                    <a:lnTo>
                      <a:pt x="358" y="910"/>
                    </a:lnTo>
                    <a:lnTo>
                      <a:pt x="360" y="910"/>
                    </a:lnTo>
                    <a:lnTo>
                      <a:pt x="360" y="909"/>
                    </a:lnTo>
                    <a:lnTo>
                      <a:pt x="358" y="909"/>
                    </a:lnTo>
                    <a:close/>
                    <a:moveTo>
                      <a:pt x="335" y="937"/>
                    </a:moveTo>
                    <a:lnTo>
                      <a:pt x="334" y="939"/>
                    </a:lnTo>
                    <a:lnTo>
                      <a:pt x="335" y="939"/>
                    </a:lnTo>
                    <a:lnTo>
                      <a:pt x="335" y="940"/>
                    </a:lnTo>
                    <a:lnTo>
                      <a:pt x="335" y="939"/>
                    </a:lnTo>
                    <a:lnTo>
                      <a:pt x="335" y="937"/>
                    </a:lnTo>
                    <a:close/>
                    <a:moveTo>
                      <a:pt x="1240" y="145"/>
                    </a:moveTo>
                    <a:lnTo>
                      <a:pt x="1238" y="140"/>
                    </a:lnTo>
                    <a:lnTo>
                      <a:pt x="1238" y="138"/>
                    </a:lnTo>
                    <a:lnTo>
                      <a:pt x="1235" y="136"/>
                    </a:lnTo>
                    <a:lnTo>
                      <a:pt x="1233" y="132"/>
                    </a:lnTo>
                    <a:lnTo>
                      <a:pt x="1230" y="129"/>
                    </a:lnTo>
                    <a:lnTo>
                      <a:pt x="1229" y="128"/>
                    </a:lnTo>
                    <a:lnTo>
                      <a:pt x="1226" y="128"/>
                    </a:lnTo>
                    <a:lnTo>
                      <a:pt x="1225" y="132"/>
                    </a:lnTo>
                    <a:lnTo>
                      <a:pt x="1224" y="132"/>
                    </a:lnTo>
                    <a:lnTo>
                      <a:pt x="1223" y="132"/>
                    </a:lnTo>
                    <a:lnTo>
                      <a:pt x="1223" y="131"/>
                    </a:lnTo>
                    <a:lnTo>
                      <a:pt x="1225" y="128"/>
                    </a:lnTo>
                    <a:lnTo>
                      <a:pt x="1224" y="127"/>
                    </a:lnTo>
                    <a:lnTo>
                      <a:pt x="1221" y="129"/>
                    </a:lnTo>
                    <a:lnTo>
                      <a:pt x="1221" y="128"/>
                    </a:lnTo>
                    <a:lnTo>
                      <a:pt x="1220" y="127"/>
                    </a:lnTo>
                    <a:lnTo>
                      <a:pt x="1219" y="128"/>
                    </a:lnTo>
                    <a:lnTo>
                      <a:pt x="1218" y="128"/>
                    </a:lnTo>
                    <a:lnTo>
                      <a:pt x="1215" y="128"/>
                    </a:lnTo>
                    <a:lnTo>
                      <a:pt x="1211" y="129"/>
                    </a:lnTo>
                    <a:lnTo>
                      <a:pt x="1211" y="131"/>
                    </a:lnTo>
                    <a:lnTo>
                      <a:pt x="1214" y="132"/>
                    </a:lnTo>
                    <a:lnTo>
                      <a:pt x="1214" y="134"/>
                    </a:lnTo>
                    <a:lnTo>
                      <a:pt x="1215" y="137"/>
                    </a:lnTo>
                    <a:lnTo>
                      <a:pt x="1216" y="138"/>
                    </a:lnTo>
                    <a:lnTo>
                      <a:pt x="1215" y="139"/>
                    </a:lnTo>
                    <a:lnTo>
                      <a:pt x="1215" y="140"/>
                    </a:lnTo>
                    <a:lnTo>
                      <a:pt x="1216" y="143"/>
                    </a:lnTo>
                    <a:lnTo>
                      <a:pt x="1218" y="145"/>
                    </a:lnTo>
                    <a:lnTo>
                      <a:pt x="1215" y="147"/>
                    </a:lnTo>
                    <a:lnTo>
                      <a:pt x="1211" y="148"/>
                    </a:lnTo>
                    <a:lnTo>
                      <a:pt x="1215" y="143"/>
                    </a:lnTo>
                    <a:lnTo>
                      <a:pt x="1210" y="132"/>
                    </a:lnTo>
                    <a:lnTo>
                      <a:pt x="1209" y="127"/>
                    </a:lnTo>
                    <a:lnTo>
                      <a:pt x="1208" y="128"/>
                    </a:lnTo>
                    <a:lnTo>
                      <a:pt x="1204" y="129"/>
                    </a:lnTo>
                    <a:lnTo>
                      <a:pt x="1203" y="129"/>
                    </a:lnTo>
                    <a:lnTo>
                      <a:pt x="1203" y="127"/>
                    </a:lnTo>
                    <a:lnTo>
                      <a:pt x="1205" y="124"/>
                    </a:lnTo>
                    <a:lnTo>
                      <a:pt x="1204" y="124"/>
                    </a:lnTo>
                    <a:lnTo>
                      <a:pt x="1199" y="124"/>
                    </a:lnTo>
                    <a:lnTo>
                      <a:pt x="1199" y="129"/>
                    </a:lnTo>
                    <a:lnTo>
                      <a:pt x="1202" y="132"/>
                    </a:lnTo>
                    <a:lnTo>
                      <a:pt x="1202" y="134"/>
                    </a:lnTo>
                    <a:lnTo>
                      <a:pt x="1200" y="136"/>
                    </a:lnTo>
                    <a:lnTo>
                      <a:pt x="1203" y="136"/>
                    </a:lnTo>
                    <a:lnTo>
                      <a:pt x="1203" y="136"/>
                    </a:lnTo>
                    <a:lnTo>
                      <a:pt x="1203" y="138"/>
                    </a:lnTo>
                    <a:lnTo>
                      <a:pt x="1200" y="140"/>
                    </a:lnTo>
                    <a:lnTo>
                      <a:pt x="1200" y="140"/>
                    </a:lnTo>
                    <a:lnTo>
                      <a:pt x="1202" y="143"/>
                    </a:lnTo>
                    <a:lnTo>
                      <a:pt x="1203" y="144"/>
                    </a:lnTo>
                    <a:lnTo>
                      <a:pt x="1204" y="150"/>
                    </a:lnTo>
                    <a:lnTo>
                      <a:pt x="1204" y="150"/>
                    </a:lnTo>
                    <a:lnTo>
                      <a:pt x="1203" y="149"/>
                    </a:lnTo>
                    <a:lnTo>
                      <a:pt x="1200" y="145"/>
                    </a:lnTo>
                    <a:lnTo>
                      <a:pt x="1199" y="144"/>
                    </a:lnTo>
                    <a:lnTo>
                      <a:pt x="1197" y="149"/>
                    </a:lnTo>
                    <a:lnTo>
                      <a:pt x="1195" y="150"/>
                    </a:lnTo>
                    <a:lnTo>
                      <a:pt x="1197" y="152"/>
                    </a:lnTo>
                    <a:lnTo>
                      <a:pt x="1199" y="159"/>
                    </a:lnTo>
                    <a:lnTo>
                      <a:pt x="1199" y="163"/>
                    </a:lnTo>
                    <a:lnTo>
                      <a:pt x="1199" y="162"/>
                    </a:lnTo>
                    <a:lnTo>
                      <a:pt x="1198" y="162"/>
                    </a:lnTo>
                    <a:lnTo>
                      <a:pt x="1194" y="153"/>
                    </a:lnTo>
                    <a:lnTo>
                      <a:pt x="1194" y="149"/>
                    </a:lnTo>
                    <a:lnTo>
                      <a:pt x="1194" y="148"/>
                    </a:lnTo>
                    <a:lnTo>
                      <a:pt x="1198" y="142"/>
                    </a:lnTo>
                    <a:lnTo>
                      <a:pt x="1199" y="139"/>
                    </a:lnTo>
                    <a:lnTo>
                      <a:pt x="1198" y="139"/>
                    </a:lnTo>
                    <a:lnTo>
                      <a:pt x="1195" y="139"/>
                    </a:lnTo>
                    <a:lnTo>
                      <a:pt x="1192" y="147"/>
                    </a:lnTo>
                    <a:lnTo>
                      <a:pt x="1189" y="145"/>
                    </a:lnTo>
                    <a:lnTo>
                      <a:pt x="1185" y="147"/>
                    </a:lnTo>
                    <a:lnTo>
                      <a:pt x="1184" y="148"/>
                    </a:lnTo>
                    <a:lnTo>
                      <a:pt x="1183" y="153"/>
                    </a:lnTo>
                    <a:lnTo>
                      <a:pt x="1178" y="159"/>
                    </a:lnTo>
                    <a:lnTo>
                      <a:pt x="1178" y="159"/>
                    </a:lnTo>
                    <a:lnTo>
                      <a:pt x="1178" y="155"/>
                    </a:lnTo>
                    <a:lnTo>
                      <a:pt x="1174" y="155"/>
                    </a:lnTo>
                    <a:lnTo>
                      <a:pt x="1174" y="154"/>
                    </a:lnTo>
                    <a:lnTo>
                      <a:pt x="1174" y="153"/>
                    </a:lnTo>
                    <a:lnTo>
                      <a:pt x="1179" y="153"/>
                    </a:lnTo>
                    <a:lnTo>
                      <a:pt x="1180" y="149"/>
                    </a:lnTo>
                    <a:lnTo>
                      <a:pt x="1182" y="148"/>
                    </a:lnTo>
                    <a:lnTo>
                      <a:pt x="1180" y="145"/>
                    </a:lnTo>
                    <a:lnTo>
                      <a:pt x="1182" y="142"/>
                    </a:lnTo>
                    <a:lnTo>
                      <a:pt x="1183" y="138"/>
                    </a:lnTo>
                    <a:lnTo>
                      <a:pt x="1184" y="134"/>
                    </a:lnTo>
                    <a:lnTo>
                      <a:pt x="1183" y="133"/>
                    </a:lnTo>
                    <a:lnTo>
                      <a:pt x="1180" y="128"/>
                    </a:lnTo>
                    <a:lnTo>
                      <a:pt x="1180" y="127"/>
                    </a:lnTo>
                    <a:lnTo>
                      <a:pt x="1179" y="126"/>
                    </a:lnTo>
                    <a:lnTo>
                      <a:pt x="1178" y="126"/>
                    </a:lnTo>
                    <a:lnTo>
                      <a:pt x="1178" y="128"/>
                    </a:lnTo>
                    <a:lnTo>
                      <a:pt x="1175" y="128"/>
                    </a:lnTo>
                    <a:lnTo>
                      <a:pt x="1172" y="129"/>
                    </a:lnTo>
                    <a:lnTo>
                      <a:pt x="1170" y="131"/>
                    </a:lnTo>
                    <a:lnTo>
                      <a:pt x="1169" y="137"/>
                    </a:lnTo>
                    <a:lnTo>
                      <a:pt x="1167" y="137"/>
                    </a:lnTo>
                    <a:lnTo>
                      <a:pt x="1165" y="136"/>
                    </a:lnTo>
                    <a:lnTo>
                      <a:pt x="1167" y="134"/>
                    </a:lnTo>
                    <a:lnTo>
                      <a:pt x="1167" y="131"/>
                    </a:lnTo>
                    <a:lnTo>
                      <a:pt x="1168" y="132"/>
                    </a:lnTo>
                    <a:lnTo>
                      <a:pt x="1170" y="126"/>
                    </a:lnTo>
                    <a:lnTo>
                      <a:pt x="1175" y="123"/>
                    </a:lnTo>
                    <a:lnTo>
                      <a:pt x="1175" y="121"/>
                    </a:lnTo>
                    <a:lnTo>
                      <a:pt x="1173" y="121"/>
                    </a:lnTo>
                    <a:lnTo>
                      <a:pt x="1170" y="121"/>
                    </a:lnTo>
                    <a:lnTo>
                      <a:pt x="1167" y="119"/>
                    </a:lnTo>
                    <a:lnTo>
                      <a:pt x="1165" y="118"/>
                    </a:lnTo>
                    <a:lnTo>
                      <a:pt x="1163" y="119"/>
                    </a:lnTo>
                    <a:lnTo>
                      <a:pt x="1158" y="119"/>
                    </a:lnTo>
                    <a:lnTo>
                      <a:pt x="1152" y="121"/>
                    </a:lnTo>
                    <a:lnTo>
                      <a:pt x="1151" y="121"/>
                    </a:lnTo>
                    <a:lnTo>
                      <a:pt x="1151" y="119"/>
                    </a:lnTo>
                    <a:lnTo>
                      <a:pt x="1152" y="118"/>
                    </a:lnTo>
                    <a:lnTo>
                      <a:pt x="1152" y="118"/>
                    </a:lnTo>
                    <a:lnTo>
                      <a:pt x="1149" y="118"/>
                    </a:lnTo>
                    <a:lnTo>
                      <a:pt x="1149" y="117"/>
                    </a:lnTo>
                    <a:lnTo>
                      <a:pt x="1146" y="117"/>
                    </a:lnTo>
                    <a:lnTo>
                      <a:pt x="1142" y="117"/>
                    </a:lnTo>
                    <a:lnTo>
                      <a:pt x="1138" y="118"/>
                    </a:lnTo>
                    <a:lnTo>
                      <a:pt x="1132" y="117"/>
                    </a:lnTo>
                    <a:lnTo>
                      <a:pt x="1132" y="116"/>
                    </a:lnTo>
                    <a:lnTo>
                      <a:pt x="1137" y="116"/>
                    </a:lnTo>
                    <a:lnTo>
                      <a:pt x="1137" y="114"/>
                    </a:lnTo>
                    <a:lnTo>
                      <a:pt x="1137" y="113"/>
                    </a:lnTo>
                    <a:lnTo>
                      <a:pt x="1136" y="113"/>
                    </a:lnTo>
                    <a:lnTo>
                      <a:pt x="1128" y="116"/>
                    </a:lnTo>
                    <a:lnTo>
                      <a:pt x="1126" y="116"/>
                    </a:lnTo>
                    <a:lnTo>
                      <a:pt x="1126" y="113"/>
                    </a:lnTo>
                    <a:lnTo>
                      <a:pt x="1127" y="113"/>
                    </a:lnTo>
                    <a:lnTo>
                      <a:pt x="1131" y="109"/>
                    </a:lnTo>
                    <a:lnTo>
                      <a:pt x="1131" y="108"/>
                    </a:lnTo>
                    <a:lnTo>
                      <a:pt x="1129" y="108"/>
                    </a:lnTo>
                    <a:lnTo>
                      <a:pt x="1127" y="109"/>
                    </a:lnTo>
                    <a:lnTo>
                      <a:pt x="1124" y="109"/>
                    </a:lnTo>
                    <a:lnTo>
                      <a:pt x="1124" y="107"/>
                    </a:lnTo>
                    <a:lnTo>
                      <a:pt x="1127" y="106"/>
                    </a:lnTo>
                    <a:lnTo>
                      <a:pt x="1128" y="106"/>
                    </a:lnTo>
                    <a:lnTo>
                      <a:pt x="1136" y="108"/>
                    </a:lnTo>
                    <a:lnTo>
                      <a:pt x="1143" y="109"/>
                    </a:lnTo>
                    <a:lnTo>
                      <a:pt x="1151" y="107"/>
                    </a:lnTo>
                    <a:lnTo>
                      <a:pt x="1152" y="107"/>
                    </a:lnTo>
                    <a:lnTo>
                      <a:pt x="1158" y="108"/>
                    </a:lnTo>
                    <a:lnTo>
                      <a:pt x="1168" y="107"/>
                    </a:lnTo>
                    <a:lnTo>
                      <a:pt x="1174" y="106"/>
                    </a:lnTo>
                    <a:lnTo>
                      <a:pt x="1180" y="107"/>
                    </a:lnTo>
                    <a:lnTo>
                      <a:pt x="1184" y="104"/>
                    </a:lnTo>
                    <a:lnTo>
                      <a:pt x="1187" y="102"/>
                    </a:lnTo>
                    <a:lnTo>
                      <a:pt x="1192" y="102"/>
                    </a:lnTo>
                    <a:lnTo>
                      <a:pt x="1192" y="102"/>
                    </a:lnTo>
                    <a:lnTo>
                      <a:pt x="1189" y="101"/>
                    </a:lnTo>
                    <a:lnTo>
                      <a:pt x="1189" y="99"/>
                    </a:lnTo>
                    <a:lnTo>
                      <a:pt x="1189" y="99"/>
                    </a:lnTo>
                    <a:lnTo>
                      <a:pt x="1197" y="91"/>
                    </a:lnTo>
                    <a:lnTo>
                      <a:pt x="1197" y="90"/>
                    </a:lnTo>
                    <a:lnTo>
                      <a:pt x="1195" y="88"/>
                    </a:lnTo>
                    <a:lnTo>
                      <a:pt x="1195" y="85"/>
                    </a:lnTo>
                    <a:lnTo>
                      <a:pt x="1198" y="82"/>
                    </a:lnTo>
                    <a:lnTo>
                      <a:pt x="1200" y="77"/>
                    </a:lnTo>
                    <a:lnTo>
                      <a:pt x="1204" y="73"/>
                    </a:lnTo>
                    <a:lnTo>
                      <a:pt x="1205" y="75"/>
                    </a:lnTo>
                    <a:lnTo>
                      <a:pt x="1208" y="73"/>
                    </a:lnTo>
                    <a:lnTo>
                      <a:pt x="1210" y="70"/>
                    </a:lnTo>
                    <a:lnTo>
                      <a:pt x="1218" y="67"/>
                    </a:lnTo>
                    <a:lnTo>
                      <a:pt x="1219" y="65"/>
                    </a:lnTo>
                    <a:lnTo>
                      <a:pt x="1219" y="61"/>
                    </a:lnTo>
                    <a:lnTo>
                      <a:pt x="1215" y="56"/>
                    </a:lnTo>
                    <a:lnTo>
                      <a:pt x="1211" y="48"/>
                    </a:lnTo>
                    <a:lnTo>
                      <a:pt x="1208" y="47"/>
                    </a:lnTo>
                    <a:lnTo>
                      <a:pt x="1207" y="47"/>
                    </a:lnTo>
                    <a:lnTo>
                      <a:pt x="1204" y="51"/>
                    </a:lnTo>
                    <a:lnTo>
                      <a:pt x="1204" y="52"/>
                    </a:lnTo>
                    <a:lnTo>
                      <a:pt x="1200" y="52"/>
                    </a:lnTo>
                    <a:lnTo>
                      <a:pt x="1200" y="51"/>
                    </a:lnTo>
                    <a:lnTo>
                      <a:pt x="1200" y="48"/>
                    </a:lnTo>
                    <a:lnTo>
                      <a:pt x="1199" y="47"/>
                    </a:lnTo>
                    <a:lnTo>
                      <a:pt x="1193" y="45"/>
                    </a:lnTo>
                    <a:lnTo>
                      <a:pt x="1193" y="44"/>
                    </a:lnTo>
                    <a:lnTo>
                      <a:pt x="1194" y="37"/>
                    </a:lnTo>
                    <a:lnTo>
                      <a:pt x="1192" y="40"/>
                    </a:lnTo>
                    <a:lnTo>
                      <a:pt x="1182" y="44"/>
                    </a:lnTo>
                    <a:lnTo>
                      <a:pt x="1174" y="48"/>
                    </a:lnTo>
                    <a:lnTo>
                      <a:pt x="1173" y="50"/>
                    </a:lnTo>
                    <a:lnTo>
                      <a:pt x="1170" y="50"/>
                    </a:lnTo>
                    <a:lnTo>
                      <a:pt x="1170" y="50"/>
                    </a:lnTo>
                    <a:lnTo>
                      <a:pt x="1168" y="50"/>
                    </a:lnTo>
                    <a:lnTo>
                      <a:pt x="1167" y="48"/>
                    </a:lnTo>
                    <a:lnTo>
                      <a:pt x="1169" y="46"/>
                    </a:lnTo>
                    <a:lnTo>
                      <a:pt x="1172" y="47"/>
                    </a:lnTo>
                    <a:lnTo>
                      <a:pt x="1173" y="47"/>
                    </a:lnTo>
                    <a:lnTo>
                      <a:pt x="1173" y="46"/>
                    </a:lnTo>
                    <a:lnTo>
                      <a:pt x="1173" y="45"/>
                    </a:lnTo>
                    <a:lnTo>
                      <a:pt x="1174" y="44"/>
                    </a:lnTo>
                    <a:lnTo>
                      <a:pt x="1178" y="41"/>
                    </a:lnTo>
                    <a:lnTo>
                      <a:pt x="1179" y="37"/>
                    </a:lnTo>
                    <a:lnTo>
                      <a:pt x="1179" y="36"/>
                    </a:lnTo>
                    <a:lnTo>
                      <a:pt x="1177" y="34"/>
                    </a:lnTo>
                    <a:lnTo>
                      <a:pt x="1169" y="34"/>
                    </a:lnTo>
                    <a:lnTo>
                      <a:pt x="1168" y="32"/>
                    </a:lnTo>
                    <a:lnTo>
                      <a:pt x="1170" y="29"/>
                    </a:lnTo>
                    <a:lnTo>
                      <a:pt x="1170" y="27"/>
                    </a:lnTo>
                    <a:lnTo>
                      <a:pt x="1162" y="26"/>
                    </a:lnTo>
                    <a:lnTo>
                      <a:pt x="1162" y="27"/>
                    </a:lnTo>
                    <a:lnTo>
                      <a:pt x="1162" y="29"/>
                    </a:lnTo>
                    <a:lnTo>
                      <a:pt x="1158" y="36"/>
                    </a:lnTo>
                    <a:lnTo>
                      <a:pt x="1157" y="39"/>
                    </a:lnTo>
                    <a:lnTo>
                      <a:pt x="1154" y="42"/>
                    </a:lnTo>
                    <a:lnTo>
                      <a:pt x="1153" y="42"/>
                    </a:lnTo>
                    <a:lnTo>
                      <a:pt x="1154" y="35"/>
                    </a:lnTo>
                    <a:lnTo>
                      <a:pt x="1156" y="31"/>
                    </a:lnTo>
                    <a:lnTo>
                      <a:pt x="1154" y="29"/>
                    </a:lnTo>
                    <a:lnTo>
                      <a:pt x="1153" y="27"/>
                    </a:lnTo>
                    <a:lnTo>
                      <a:pt x="1151" y="27"/>
                    </a:lnTo>
                    <a:lnTo>
                      <a:pt x="1151" y="26"/>
                    </a:lnTo>
                    <a:lnTo>
                      <a:pt x="1147" y="29"/>
                    </a:lnTo>
                    <a:lnTo>
                      <a:pt x="1144" y="32"/>
                    </a:lnTo>
                    <a:lnTo>
                      <a:pt x="1141" y="36"/>
                    </a:lnTo>
                    <a:lnTo>
                      <a:pt x="1138" y="39"/>
                    </a:lnTo>
                    <a:lnTo>
                      <a:pt x="1137" y="41"/>
                    </a:lnTo>
                    <a:lnTo>
                      <a:pt x="1134" y="42"/>
                    </a:lnTo>
                    <a:lnTo>
                      <a:pt x="1134" y="42"/>
                    </a:lnTo>
                    <a:lnTo>
                      <a:pt x="1137" y="35"/>
                    </a:lnTo>
                    <a:lnTo>
                      <a:pt x="1136" y="35"/>
                    </a:lnTo>
                    <a:lnTo>
                      <a:pt x="1134" y="35"/>
                    </a:lnTo>
                    <a:lnTo>
                      <a:pt x="1137" y="32"/>
                    </a:lnTo>
                    <a:lnTo>
                      <a:pt x="1136" y="31"/>
                    </a:lnTo>
                    <a:lnTo>
                      <a:pt x="1132" y="34"/>
                    </a:lnTo>
                    <a:lnTo>
                      <a:pt x="1132" y="31"/>
                    </a:lnTo>
                    <a:lnTo>
                      <a:pt x="1136" y="26"/>
                    </a:lnTo>
                    <a:lnTo>
                      <a:pt x="1134" y="26"/>
                    </a:lnTo>
                    <a:lnTo>
                      <a:pt x="1131" y="25"/>
                    </a:lnTo>
                    <a:lnTo>
                      <a:pt x="1129" y="20"/>
                    </a:lnTo>
                    <a:lnTo>
                      <a:pt x="1126" y="19"/>
                    </a:lnTo>
                    <a:lnTo>
                      <a:pt x="1122" y="19"/>
                    </a:lnTo>
                    <a:lnTo>
                      <a:pt x="1121" y="17"/>
                    </a:lnTo>
                    <a:lnTo>
                      <a:pt x="1117" y="19"/>
                    </a:lnTo>
                    <a:lnTo>
                      <a:pt x="1117" y="17"/>
                    </a:lnTo>
                    <a:lnTo>
                      <a:pt x="1116" y="17"/>
                    </a:lnTo>
                    <a:lnTo>
                      <a:pt x="1113" y="19"/>
                    </a:lnTo>
                    <a:lnTo>
                      <a:pt x="1110" y="21"/>
                    </a:lnTo>
                    <a:lnTo>
                      <a:pt x="1108" y="25"/>
                    </a:lnTo>
                    <a:lnTo>
                      <a:pt x="1107" y="27"/>
                    </a:lnTo>
                    <a:lnTo>
                      <a:pt x="1107" y="32"/>
                    </a:lnTo>
                    <a:lnTo>
                      <a:pt x="1105" y="39"/>
                    </a:lnTo>
                    <a:lnTo>
                      <a:pt x="1103" y="41"/>
                    </a:lnTo>
                    <a:lnTo>
                      <a:pt x="1105" y="44"/>
                    </a:lnTo>
                    <a:lnTo>
                      <a:pt x="1106" y="45"/>
                    </a:lnTo>
                    <a:lnTo>
                      <a:pt x="1110" y="47"/>
                    </a:lnTo>
                    <a:lnTo>
                      <a:pt x="1108" y="47"/>
                    </a:lnTo>
                    <a:lnTo>
                      <a:pt x="1105" y="48"/>
                    </a:lnTo>
                    <a:lnTo>
                      <a:pt x="1106" y="51"/>
                    </a:lnTo>
                    <a:lnTo>
                      <a:pt x="1106" y="57"/>
                    </a:lnTo>
                    <a:lnTo>
                      <a:pt x="1105" y="63"/>
                    </a:lnTo>
                    <a:lnTo>
                      <a:pt x="1106" y="67"/>
                    </a:lnTo>
                    <a:lnTo>
                      <a:pt x="1112" y="68"/>
                    </a:lnTo>
                    <a:lnTo>
                      <a:pt x="1112" y="70"/>
                    </a:lnTo>
                    <a:lnTo>
                      <a:pt x="1110" y="70"/>
                    </a:lnTo>
                    <a:lnTo>
                      <a:pt x="1110" y="71"/>
                    </a:lnTo>
                    <a:lnTo>
                      <a:pt x="1111" y="72"/>
                    </a:lnTo>
                    <a:lnTo>
                      <a:pt x="1112" y="76"/>
                    </a:lnTo>
                    <a:lnTo>
                      <a:pt x="1112" y="76"/>
                    </a:lnTo>
                    <a:lnTo>
                      <a:pt x="1110" y="76"/>
                    </a:lnTo>
                    <a:lnTo>
                      <a:pt x="1108" y="72"/>
                    </a:lnTo>
                    <a:lnTo>
                      <a:pt x="1106" y="72"/>
                    </a:lnTo>
                    <a:lnTo>
                      <a:pt x="1103" y="81"/>
                    </a:lnTo>
                    <a:lnTo>
                      <a:pt x="1103" y="87"/>
                    </a:lnTo>
                    <a:lnTo>
                      <a:pt x="1106" y="107"/>
                    </a:lnTo>
                    <a:lnTo>
                      <a:pt x="1105" y="107"/>
                    </a:lnTo>
                    <a:lnTo>
                      <a:pt x="1102" y="104"/>
                    </a:lnTo>
                    <a:lnTo>
                      <a:pt x="1102" y="96"/>
                    </a:lnTo>
                    <a:lnTo>
                      <a:pt x="1101" y="81"/>
                    </a:lnTo>
                    <a:lnTo>
                      <a:pt x="1102" y="80"/>
                    </a:lnTo>
                    <a:lnTo>
                      <a:pt x="1102" y="77"/>
                    </a:lnTo>
                    <a:lnTo>
                      <a:pt x="1103" y="72"/>
                    </a:lnTo>
                    <a:lnTo>
                      <a:pt x="1103" y="70"/>
                    </a:lnTo>
                    <a:lnTo>
                      <a:pt x="1103" y="70"/>
                    </a:lnTo>
                    <a:lnTo>
                      <a:pt x="1098" y="72"/>
                    </a:lnTo>
                    <a:lnTo>
                      <a:pt x="1097" y="77"/>
                    </a:lnTo>
                    <a:lnTo>
                      <a:pt x="1095" y="80"/>
                    </a:lnTo>
                    <a:lnTo>
                      <a:pt x="1095" y="82"/>
                    </a:lnTo>
                    <a:lnTo>
                      <a:pt x="1093" y="82"/>
                    </a:lnTo>
                    <a:lnTo>
                      <a:pt x="1093" y="81"/>
                    </a:lnTo>
                    <a:lnTo>
                      <a:pt x="1096" y="75"/>
                    </a:lnTo>
                    <a:lnTo>
                      <a:pt x="1097" y="72"/>
                    </a:lnTo>
                    <a:lnTo>
                      <a:pt x="1096" y="71"/>
                    </a:lnTo>
                    <a:lnTo>
                      <a:pt x="1093" y="73"/>
                    </a:lnTo>
                    <a:lnTo>
                      <a:pt x="1088" y="78"/>
                    </a:lnTo>
                    <a:lnTo>
                      <a:pt x="1087" y="78"/>
                    </a:lnTo>
                    <a:lnTo>
                      <a:pt x="1088" y="76"/>
                    </a:lnTo>
                    <a:lnTo>
                      <a:pt x="1086" y="76"/>
                    </a:lnTo>
                    <a:lnTo>
                      <a:pt x="1086" y="81"/>
                    </a:lnTo>
                    <a:lnTo>
                      <a:pt x="1086" y="85"/>
                    </a:lnTo>
                    <a:lnTo>
                      <a:pt x="1085" y="85"/>
                    </a:lnTo>
                    <a:lnTo>
                      <a:pt x="1083" y="82"/>
                    </a:lnTo>
                    <a:lnTo>
                      <a:pt x="1083" y="77"/>
                    </a:lnTo>
                    <a:lnTo>
                      <a:pt x="1085" y="75"/>
                    </a:lnTo>
                    <a:lnTo>
                      <a:pt x="1095" y="61"/>
                    </a:lnTo>
                    <a:lnTo>
                      <a:pt x="1096" y="58"/>
                    </a:lnTo>
                    <a:lnTo>
                      <a:pt x="1097" y="52"/>
                    </a:lnTo>
                    <a:lnTo>
                      <a:pt x="1096" y="47"/>
                    </a:lnTo>
                    <a:lnTo>
                      <a:pt x="1096" y="47"/>
                    </a:lnTo>
                    <a:lnTo>
                      <a:pt x="1093" y="45"/>
                    </a:lnTo>
                    <a:lnTo>
                      <a:pt x="1091" y="46"/>
                    </a:lnTo>
                    <a:lnTo>
                      <a:pt x="1090" y="52"/>
                    </a:lnTo>
                    <a:lnTo>
                      <a:pt x="1085" y="55"/>
                    </a:lnTo>
                    <a:lnTo>
                      <a:pt x="1078" y="61"/>
                    </a:lnTo>
                    <a:lnTo>
                      <a:pt x="1072" y="63"/>
                    </a:lnTo>
                    <a:lnTo>
                      <a:pt x="1071" y="65"/>
                    </a:lnTo>
                    <a:lnTo>
                      <a:pt x="1070" y="63"/>
                    </a:lnTo>
                    <a:lnTo>
                      <a:pt x="1078" y="57"/>
                    </a:lnTo>
                    <a:lnTo>
                      <a:pt x="1078" y="55"/>
                    </a:lnTo>
                    <a:lnTo>
                      <a:pt x="1085" y="50"/>
                    </a:lnTo>
                    <a:lnTo>
                      <a:pt x="1087" y="47"/>
                    </a:lnTo>
                    <a:lnTo>
                      <a:pt x="1088" y="45"/>
                    </a:lnTo>
                    <a:lnTo>
                      <a:pt x="1086" y="44"/>
                    </a:lnTo>
                    <a:lnTo>
                      <a:pt x="1082" y="45"/>
                    </a:lnTo>
                    <a:lnTo>
                      <a:pt x="1082" y="44"/>
                    </a:lnTo>
                    <a:lnTo>
                      <a:pt x="1081" y="42"/>
                    </a:lnTo>
                    <a:lnTo>
                      <a:pt x="1076" y="44"/>
                    </a:lnTo>
                    <a:lnTo>
                      <a:pt x="1073" y="46"/>
                    </a:lnTo>
                    <a:lnTo>
                      <a:pt x="1072" y="47"/>
                    </a:lnTo>
                    <a:lnTo>
                      <a:pt x="1071" y="47"/>
                    </a:lnTo>
                    <a:lnTo>
                      <a:pt x="1073" y="44"/>
                    </a:lnTo>
                    <a:lnTo>
                      <a:pt x="1073" y="42"/>
                    </a:lnTo>
                    <a:lnTo>
                      <a:pt x="1070" y="42"/>
                    </a:lnTo>
                    <a:lnTo>
                      <a:pt x="1071" y="41"/>
                    </a:lnTo>
                    <a:lnTo>
                      <a:pt x="1076" y="40"/>
                    </a:lnTo>
                    <a:lnTo>
                      <a:pt x="1077" y="39"/>
                    </a:lnTo>
                    <a:lnTo>
                      <a:pt x="1080" y="36"/>
                    </a:lnTo>
                    <a:lnTo>
                      <a:pt x="1081" y="39"/>
                    </a:lnTo>
                    <a:lnTo>
                      <a:pt x="1083" y="39"/>
                    </a:lnTo>
                    <a:lnTo>
                      <a:pt x="1083" y="37"/>
                    </a:lnTo>
                    <a:lnTo>
                      <a:pt x="1085" y="37"/>
                    </a:lnTo>
                    <a:lnTo>
                      <a:pt x="1086" y="39"/>
                    </a:lnTo>
                    <a:lnTo>
                      <a:pt x="1087" y="37"/>
                    </a:lnTo>
                    <a:lnTo>
                      <a:pt x="1091" y="37"/>
                    </a:lnTo>
                    <a:lnTo>
                      <a:pt x="1092" y="36"/>
                    </a:lnTo>
                    <a:lnTo>
                      <a:pt x="1092" y="35"/>
                    </a:lnTo>
                    <a:lnTo>
                      <a:pt x="1088" y="32"/>
                    </a:lnTo>
                    <a:lnTo>
                      <a:pt x="1088" y="31"/>
                    </a:lnTo>
                    <a:lnTo>
                      <a:pt x="1088" y="30"/>
                    </a:lnTo>
                    <a:lnTo>
                      <a:pt x="1091" y="31"/>
                    </a:lnTo>
                    <a:lnTo>
                      <a:pt x="1093" y="31"/>
                    </a:lnTo>
                    <a:lnTo>
                      <a:pt x="1093" y="30"/>
                    </a:lnTo>
                    <a:lnTo>
                      <a:pt x="1092" y="30"/>
                    </a:lnTo>
                    <a:lnTo>
                      <a:pt x="1091" y="29"/>
                    </a:lnTo>
                    <a:lnTo>
                      <a:pt x="1095" y="27"/>
                    </a:lnTo>
                    <a:lnTo>
                      <a:pt x="1095" y="26"/>
                    </a:lnTo>
                    <a:lnTo>
                      <a:pt x="1095" y="25"/>
                    </a:lnTo>
                    <a:lnTo>
                      <a:pt x="1093" y="25"/>
                    </a:lnTo>
                    <a:lnTo>
                      <a:pt x="1092" y="24"/>
                    </a:lnTo>
                    <a:lnTo>
                      <a:pt x="1092" y="24"/>
                    </a:lnTo>
                    <a:lnTo>
                      <a:pt x="1095" y="22"/>
                    </a:lnTo>
                    <a:lnTo>
                      <a:pt x="1097" y="19"/>
                    </a:lnTo>
                    <a:lnTo>
                      <a:pt x="1096" y="14"/>
                    </a:lnTo>
                    <a:lnTo>
                      <a:pt x="1097" y="14"/>
                    </a:lnTo>
                    <a:lnTo>
                      <a:pt x="1097" y="12"/>
                    </a:lnTo>
                    <a:lnTo>
                      <a:pt x="1095" y="11"/>
                    </a:lnTo>
                    <a:lnTo>
                      <a:pt x="1091" y="10"/>
                    </a:lnTo>
                    <a:lnTo>
                      <a:pt x="1088" y="10"/>
                    </a:lnTo>
                    <a:lnTo>
                      <a:pt x="1087" y="11"/>
                    </a:lnTo>
                    <a:lnTo>
                      <a:pt x="1086" y="14"/>
                    </a:lnTo>
                    <a:lnTo>
                      <a:pt x="1082" y="17"/>
                    </a:lnTo>
                    <a:lnTo>
                      <a:pt x="1082" y="17"/>
                    </a:lnTo>
                    <a:lnTo>
                      <a:pt x="1081" y="16"/>
                    </a:lnTo>
                    <a:lnTo>
                      <a:pt x="1083" y="11"/>
                    </a:lnTo>
                    <a:lnTo>
                      <a:pt x="1082" y="11"/>
                    </a:lnTo>
                    <a:lnTo>
                      <a:pt x="1080" y="12"/>
                    </a:lnTo>
                    <a:lnTo>
                      <a:pt x="1080" y="9"/>
                    </a:lnTo>
                    <a:lnTo>
                      <a:pt x="1082" y="6"/>
                    </a:lnTo>
                    <a:lnTo>
                      <a:pt x="1083" y="4"/>
                    </a:lnTo>
                    <a:lnTo>
                      <a:pt x="1080" y="1"/>
                    </a:lnTo>
                    <a:lnTo>
                      <a:pt x="1077" y="0"/>
                    </a:lnTo>
                    <a:lnTo>
                      <a:pt x="1076" y="7"/>
                    </a:lnTo>
                    <a:lnTo>
                      <a:pt x="1076" y="7"/>
                    </a:lnTo>
                    <a:lnTo>
                      <a:pt x="1075" y="7"/>
                    </a:lnTo>
                    <a:lnTo>
                      <a:pt x="1073" y="4"/>
                    </a:lnTo>
                    <a:lnTo>
                      <a:pt x="1073" y="4"/>
                    </a:lnTo>
                    <a:lnTo>
                      <a:pt x="1072" y="6"/>
                    </a:lnTo>
                    <a:lnTo>
                      <a:pt x="1071" y="7"/>
                    </a:lnTo>
                    <a:lnTo>
                      <a:pt x="1070" y="6"/>
                    </a:lnTo>
                    <a:lnTo>
                      <a:pt x="1068" y="11"/>
                    </a:lnTo>
                    <a:lnTo>
                      <a:pt x="1068" y="11"/>
                    </a:lnTo>
                    <a:lnTo>
                      <a:pt x="1067" y="10"/>
                    </a:lnTo>
                    <a:lnTo>
                      <a:pt x="1067" y="10"/>
                    </a:lnTo>
                    <a:lnTo>
                      <a:pt x="1066" y="11"/>
                    </a:lnTo>
                    <a:lnTo>
                      <a:pt x="1065" y="11"/>
                    </a:lnTo>
                    <a:lnTo>
                      <a:pt x="1065" y="7"/>
                    </a:lnTo>
                    <a:lnTo>
                      <a:pt x="1064" y="9"/>
                    </a:lnTo>
                    <a:lnTo>
                      <a:pt x="1064" y="10"/>
                    </a:lnTo>
                    <a:lnTo>
                      <a:pt x="1061" y="10"/>
                    </a:lnTo>
                    <a:lnTo>
                      <a:pt x="1060" y="9"/>
                    </a:lnTo>
                    <a:lnTo>
                      <a:pt x="1061" y="5"/>
                    </a:lnTo>
                    <a:lnTo>
                      <a:pt x="1060" y="2"/>
                    </a:lnTo>
                    <a:lnTo>
                      <a:pt x="1059" y="2"/>
                    </a:lnTo>
                    <a:lnTo>
                      <a:pt x="1057" y="2"/>
                    </a:lnTo>
                    <a:lnTo>
                      <a:pt x="1057" y="1"/>
                    </a:lnTo>
                    <a:lnTo>
                      <a:pt x="1056" y="1"/>
                    </a:lnTo>
                    <a:lnTo>
                      <a:pt x="1056" y="4"/>
                    </a:lnTo>
                    <a:lnTo>
                      <a:pt x="1057" y="4"/>
                    </a:lnTo>
                    <a:lnTo>
                      <a:pt x="1057" y="6"/>
                    </a:lnTo>
                    <a:lnTo>
                      <a:pt x="1055" y="5"/>
                    </a:lnTo>
                    <a:lnTo>
                      <a:pt x="1054" y="6"/>
                    </a:lnTo>
                    <a:lnTo>
                      <a:pt x="1054" y="9"/>
                    </a:lnTo>
                    <a:lnTo>
                      <a:pt x="1052" y="9"/>
                    </a:lnTo>
                    <a:lnTo>
                      <a:pt x="1052" y="12"/>
                    </a:lnTo>
                    <a:lnTo>
                      <a:pt x="1055" y="15"/>
                    </a:lnTo>
                    <a:lnTo>
                      <a:pt x="1057" y="16"/>
                    </a:lnTo>
                    <a:lnTo>
                      <a:pt x="1057" y="22"/>
                    </a:lnTo>
                    <a:lnTo>
                      <a:pt x="1057" y="24"/>
                    </a:lnTo>
                    <a:lnTo>
                      <a:pt x="1056" y="24"/>
                    </a:lnTo>
                    <a:lnTo>
                      <a:pt x="1055" y="19"/>
                    </a:lnTo>
                    <a:lnTo>
                      <a:pt x="1055" y="19"/>
                    </a:lnTo>
                    <a:lnTo>
                      <a:pt x="1051" y="17"/>
                    </a:lnTo>
                    <a:lnTo>
                      <a:pt x="1051" y="19"/>
                    </a:lnTo>
                    <a:lnTo>
                      <a:pt x="1050" y="19"/>
                    </a:lnTo>
                    <a:lnTo>
                      <a:pt x="1049" y="17"/>
                    </a:lnTo>
                    <a:lnTo>
                      <a:pt x="1047" y="17"/>
                    </a:lnTo>
                    <a:lnTo>
                      <a:pt x="1044" y="17"/>
                    </a:lnTo>
                    <a:lnTo>
                      <a:pt x="1044" y="20"/>
                    </a:lnTo>
                    <a:lnTo>
                      <a:pt x="1045" y="21"/>
                    </a:lnTo>
                    <a:lnTo>
                      <a:pt x="1046" y="24"/>
                    </a:lnTo>
                    <a:lnTo>
                      <a:pt x="1049" y="25"/>
                    </a:lnTo>
                    <a:lnTo>
                      <a:pt x="1050" y="27"/>
                    </a:lnTo>
                    <a:lnTo>
                      <a:pt x="1050" y="29"/>
                    </a:lnTo>
                    <a:lnTo>
                      <a:pt x="1047" y="29"/>
                    </a:lnTo>
                    <a:lnTo>
                      <a:pt x="1045" y="26"/>
                    </a:lnTo>
                    <a:lnTo>
                      <a:pt x="1041" y="25"/>
                    </a:lnTo>
                    <a:lnTo>
                      <a:pt x="1041" y="26"/>
                    </a:lnTo>
                    <a:lnTo>
                      <a:pt x="1041" y="31"/>
                    </a:lnTo>
                    <a:lnTo>
                      <a:pt x="1042" y="34"/>
                    </a:lnTo>
                    <a:lnTo>
                      <a:pt x="1046" y="35"/>
                    </a:lnTo>
                    <a:lnTo>
                      <a:pt x="1050" y="35"/>
                    </a:lnTo>
                    <a:lnTo>
                      <a:pt x="1051" y="34"/>
                    </a:lnTo>
                    <a:lnTo>
                      <a:pt x="1054" y="30"/>
                    </a:lnTo>
                    <a:lnTo>
                      <a:pt x="1055" y="31"/>
                    </a:lnTo>
                    <a:lnTo>
                      <a:pt x="1054" y="35"/>
                    </a:lnTo>
                    <a:lnTo>
                      <a:pt x="1057" y="35"/>
                    </a:lnTo>
                    <a:lnTo>
                      <a:pt x="1059" y="36"/>
                    </a:lnTo>
                    <a:lnTo>
                      <a:pt x="1059" y="39"/>
                    </a:lnTo>
                    <a:lnTo>
                      <a:pt x="1064" y="41"/>
                    </a:lnTo>
                    <a:lnTo>
                      <a:pt x="1067" y="41"/>
                    </a:lnTo>
                    <a:lnTo>
                      <a:pt x="1067" y="42"/>
                    </a:lnTo>
                    <a:lnTo>
                      <a:pt x="1067" y="44"/>
                    </a:lnTo>
                    <a:lnTo>
                      <a:pt x="1060" y="44"/>
                    </a:lnTo>
                    <a:lnTo>
                      <a:pt x="1055" y="42"/>
                    </a:lnTo>
                    <a:lnTo>
                      <a:pt x="1051" y="44"/>
                    </a:lnTo>
                    <a:lnTo>
                      <a:pt x="1054" y="50"/>
                    </a:lnTo>
                    <a:lnTo>
                      <a:pt x="1055" y="50"/>
                    </a:lnTo>
                    <a:lnTo>
                      <a:pt x="1056" y="53"/>
                    </a:lnTo>
                    <a:lnTo>
                      <a:pt x="1055" y="53"/>
                    </a:lnTo>
                    <a:lnTo>
                      <a:pt x="1054" y="53"/>
                    </a:lnTo>
                    <a:lnTo>
                      <a:pt x="1052" y="52"/>
                    </a:lnTo>
                    <a:lnTo>
                      <a:pt x="1047" y="53"/>
                    </a:lnTo>
                    <a:lnTo>
                      <a:pt x="1047" y="57"/>
                    </a:lnTo>
                    <a:lnTo>
                      <a:pt x="1046" y="58"/>
                    </a:lnTo>
                    <a:lnTo>
                      <a:pt x="1050" y="61"/>
                    </a:lnTo>
                    <a:lnTo>
                      <a:pt x="1052" y="61"/>
                    </a:lnTo>
                    <a:lnTo>
                      <a:pt x="1052" y="62"/>
                    </a:lnTo>
                    <a:lnTo>
                      <a:pt x="1052" y="63"/>
                    </a:lnTo>
                    <a:lnTo>
                      <a:pt x="1050" y="62"/>
                    </a:lnTo>
                    <a:lnTo>
                      <a:pt x="1049" y="65"/>
                    </a:lnTo>
                    <a:lnTo>
                      <a:pt x="1050" y="66"/>
                    </a:lnTo>
                    <a:lnTo>
                      <a:pt x="1052" y="68"/>
                    </a:lnTo>
                    <a:lnTo>
                      <a:pt x="1057" y="72"/>
                    </a:lnTo>
                    <a:lnTo>
                      <a:pt x="1056" y="72"/>
                    </a:lnTo>
                    <a:lnTo>
                      <a:pt x="1055" y="72"/>
                    </a:lnTo>
                    <a:lnTo>
                      <a:pt x="1049" y="70"/>
                    </a:lnTo>
                    <a:lnTo>
                      <a:pt x="1047" y="72"/>
                    </a:lnTo>
                    <a:lnTo>
                      <a:pt x="1046" y="73"/>
                    </a:lnTo>
                    <a:lnTo>
                      <a:pt x="1045" y="76"/>
                    </a:lnTo>
                    <a:lnTo>
                      <a:pt x="1049" y="77"/>
                    </a:lnTo>
                    <a:lnTo>
                      <a:pt x="1047" y="80"/>
                    </a:lnTo>
                    <a:lnTo>
                      <a:pt x="1049" y="82"/>
                    </a:lnTo>
                    <a:lnTo>
                      <a:pt x="1052" y="87"/>
                    </a:lnTo>
                    <a:lnTo>
                      <a:pt x="1047" y="91"/>
                    </a:lnTo>
                    <a:lnTo>
                      <a:pt x="1047" y="91"/>
                    </a:lnTo>
                    <a:lnTo>
                      <a:pt x="1047" y="90"/>
                    </a:lnTo>
                    <a:lnTo>
                      <a:pt x="1047" y="88"/>
                    </a:lnTo>
                    <a:lnTo>
                      <a:pt x="1045" y="90"/>
                    </a:lnTo>
                    <a:lnTo>
                      <a:pt x="1042" y="88"/>
                    </a:lnTo>
                    <a:lnTo>
                      <a:pt x="1041" y="88"/>
                    </a:lnTo>
                    <a:lnTo>
                      <a:pt x="1040" y="90"/>
                    </a:lnTo>
                    <a:lnTo>
                      <a:pt x="1041" y="92"/>
                    </a:lnTo>
                    <a:lnTo>
                      <a:pt x="1041" y="96"/>
                    </a:lnTo>
                    <a:lnTo>
                      <a:pt x="1040" y="98"/>
                    </a:lnTo>
                    <a:lnTo>
                      <a:pt x="1039" y="97"/>
                    </a:lnTo>
                    <a:lnTo>
                      <a:pt x="1039" y="98"/>
                    </a:lnTo>
                    <a:lnTo>
                      <a:pt x="1037" y="101"/>
                    </a:lnTo>
                    <a:lnTo>
                      <a:pt x="1039" y="102"/>
                    </a:lnTo>
                    <a:lnTo>
                      <a:pt x="1039" y="103"/>
                    </a:lnTo>
                    <a:lnTo>
                      <a:pt x="1037" y="103"/>
                    </a:lnTo>
                    <a:lnTo>
                      <a:pt x="1036" y="103"/>
                    </a:lnTo>
                    <a:lnTo>
                      <a:pt x="1035" y="107"/>
                    </a:lnTo>
                    <a:lnTo>
                      <a:pt x="1035" y="107"/>
                    </a:lnTo>
                    <a:lnTo>
                      <a:pt x="1034" y="107"/>
                    </a:lnTo>
                    <a:lnTo>
                      <a:pt x="1034" y="104"/>
                    </a:lnTo>
                    <a:lnTo>
                      <a:pt x="1035" y="102"/>
                    </a:lnTo>
                    <a:lnTo>
                      <a:pt x="1032" y="98"/>
                    </a:lnTo>
                    <a:lnTo>
                      <a:pt x="1032" y="94"/>
                    </a:lnTo>
                    <a:lnTo>
                      <a:pt x="1034" y="93"/>
                    </a:lnTo>
                    <a:lnTo>
                      <a:pt x="1034" y="92"/>
                    </a:lnTo>
                    <a:lnTo>
                      <a:pt x="1031" y="87"/>
                    </a:lnTo>
                    <a:lnTo>
                      <a:pt x="1034" y="83"/>
                    </a:lnTo>
                    <a:lnTo>
                      <a:pt x="1032" y="82"/>
                    </a:lnTo>
                    <a:lnTo>
                      <a:pt x="1032" y="78"/>
                    </a:lnTo>
                    <a:lnTo>
                      <a:pt x="1032" y="70"/>
                    </a:lnTo>
                    <a:lnTo>
                      <a:pt x="1029" y="70"/>
                    </a:lnTo>
                    <a:lnTo>
                      <a:pt x="1026" y="70"/>
                    </a:lnTo>
                    <a:lnTo>
                      <a:pt x="1019" y="73"/>
                    </a:lnTo>
                    <a:lnTo>
                      <a:pt x="1019" y="72"/>
                    </a:lnTo>
                    <a:lnTo>
                      <a:pt x="1019" y="72"/>
                    </a:lnTo>
                    <a:lnTo>
                      <a:pt x="1021" y="68"/>
                    </a:lnTo>
                    <a:lnTo>
                      <a:pt x="1026" y="65"/>
                    </a:lnTo>
                    <a:lnTo>
                      <a:pt x="1030" y="58"/>
                    </a:lnTo>
                    <a:lnTo>
                      <a:pt x="1030" y="56"/>
                    </a:lnTo>
                    <a:lnTo>
                      <a:pt x="1029" y="51"/>
                    </a:lnTo>
                    <a:lnTo>
                      <a:pt x="1031" y="47"/>
                    </a:lnTo>
                    <a:lnTo>
                      <a:pt x="1030" y="46"/>
                    </a:lnTo>
                    <a:lnTo>
                      <a:pt x="1029" y="47"/>
                    </a:lnTo>
                    <a:lnTo>
                      <a:pt x="1027" y="46"/>
                    </a:lnTo>
                    <a:lnTo>
                      <a:pt x="1027" y="36"/>
                    </a:lnTo>
                    <a:lnTo>
                      <a:pt x="1026" y="31"/>
                    </a:lnTo>
                    <a:lnTo>
                      <a:pt x="1024" y="31"/>
                    </a:lnTo>
                    <a:lnTo>
                      <a:pt x="1021" y="32"/>
                    </a:lnTo>
                    <a:lnTo>
                      <a:pt x="1018" y="39"/>
                    </a:lnTo>
                    <a:lnTo>
                      <a:pt x="1015" y="46"/>
                    </a:lnTo>
                    <a:lnTo>
                      <a:pt x="1013" y="51"/>
                    </a:lnTo>
                    <a:lnTo>
                      <a:pt x="1011" y="57"/>
                    </a:lnTo>
                    <a:lnTo>
                      <a:pt x="1009" y="60"/>
                    </a:lnTo>
                    <a:lnTo>
                      <a:pt x="1008" y="67"/>
                    </a:lnTo>
                    <a:lnTo>
                      <a:pt x="1006" y="67"/>
                    </a:lnTo>
                    <a:lnTo>
                      <a:pt x="1006" y="70"/>
                    </a:lnTo>
                    <a:lnTo>
                      <a:pt x="1006" y="72"/>
                    </a:lnTo>
                    <a:lnTo>
                      <a:pt x="1006" y="76"/>
                    </a:lnTo>
                    <a:lnTo>
                      <a:pt x="1006" y="83"/>
                    </a:lnTo>
                    <a:lnTo>
                      <a:pt x="1003" y="87"/>
                    </a:lnTo>
                    <a:lnTo>
                      <a:pt x="999" y="94"/>
                    </a:lnTo>
                    <a:lnTo>
                      <a:pt x="998" y="97"/>
                    </a:lnTo>
                    <a:lnTo>
                      <a:pt x="996" y="102"/>
                    </a:lnTo>
                    <a:lnTo>
                      <a:pt x="995" y="104"/>
                    </a:lnTo>
                    <a:lnTo>
                      <a:pt x="995" y="111"/>
                    </a:lnTo>
                    <a:lnTo>
                      <a:pt x="994" y="112"/>
                    </a:lnTo>
                    <a:lnTo>
                      <a:pt x="993" y="112"/>
                    </a:lnTo>
                    <a:lnTo>
                      <a:pt x="993" y="112"/>
                    </a:lnTo>
                    <a:lnTo>
                      <a:pt x="993" y="114"/>
                    </a:lnTo>
                    <a:lnTo>
                      <a:pt x="991" y="117"/>
                    </a:lnTo>
                    <a:lnTo>
                      <a:pt x="990" y="121"/>
                    </a:lnTo>
                    <a:lnTo>
                      <a:pt x="994" y="122"/>
                    </a:lnTo>
                    <a:lnTo>
                      <a:pt x="995" y="121"/>
                    </a:lnTo>
                    <a:lnTo>
                      <a:pt x="996" y="122"/>
                    </a:lnTo>
                    <a:lnTo>
                      <a:pt x="996" y="123"/>
                    </a:lnTo>
                    <a:lnTo>
                      <a:pt x="996" y="126"/>
                    </a:lnTo>
                    <a:lnTo>
                      <a:pt x="994" y="129"/>
                    </a:lnTo>
                    <a:lnTo>
                      <a:pt x="993" y="136"/>
                    </a:lnTo>
                    <a:lnTo>
                      <a:pt x="991" y="137"/>
                    </a:lnTo>
                    <a:lnTo>
                      <a:pt x="989" y="138"/>
                    </a:lnTo>
                    <a:lnTo>
                      <a:pt x="989" y="142"/>
                    </a:lnTo>
                    <a:lnTo>
                      <a:pt x="989" y="148"/>
                    </a:lnTo>
                    <a:lnTo>
                      <a:pt x="989" y="150"/>
                    </a:lnTo>
                    <a:lnTo>
                      <a:pt x="988" y="154"/>
                    </a:lnTo>
                    <a:lnTo>
                      <a:pt x="985" y="155"/>
                    </a:lnTo>
                    <a:lnTo>
                      <a:pt x="983" y="153"/>
                    </a:lnTo>
                    <a:lnTo>
                      <a:pt x="983" y="150"/>
                    </a:lnTo>
                    <a:lnTo>
                      <a:pt x="985" y="149"/>
                    </a:lnTo>
                    <a:lnTo>
                      <a:pt x="985" y="147"/>
                    </a:lnTo>
                    <a:lnTo>
                      <a:pt x="984" y="147"/>
                    </a:lnTo>
                    <a:lnTo>
                      <a:pt x="983" y="149"/>
                    </a:lnTo>
                    <a:lnTo>
                      <a:pt x="981" y="149"/>
                    </a:lnTo>
                    <a:lnTo>
                      <a:pt x="981" y="145"/>
                    </a:lnTo>
                    <a:lnTo>
                      <a:pt x="979" y="145"/>
                    </a:lnTo>
                    <a:lnTo>
                      <a:pt x="979" y="147"/>
                    </a:lnTo>
                    <a:lnTo>
                      <a:pt x="979" y="148"/>
                    </a:lnTo>
                    <a:lnTo>
                      <a:pt x="979" y="150"/>
                    </a:lnTo>
                    <a:lnTo>
                      <a:pt x="981" y="154"/>
                    </a:lnTo>
                    <a:lnTo>
                      <a:pt x="981" y="157"/>
                    </a:lnTo>
                    <a:lnTo>
                      <a:pt x="979" y="155"/>
                    </a:lnTo>
                    <a:lnTo>
                      <a:pt x="978" y="155"/>
                    </a:lnTo>
                    <a:lnTo>
                      <a:pt x="974" y="147"/>
                    </a:lnTo>
                    <a:lnTo>
                      <a:pt x="975" y="143"/>
                    </a:lnTo>
                    <a:lnTo>
                      <a:pt x="974" y="138"/>
                    </a:lnTo>
                    <a:lnTo>
                      <a:pt x="974" y="136"/>
                    </a:lnTo>
                    <a:lnTo>
                      <a:pt x="978" y="133"/>
                    </a:lnTo>
                    <a:lnTo>
                      <a:pt x="979" y="129"/>
                    </a:lnTo>
                    <a:lnTo>
                      <a:pt x="983" y="127"/>
                    </a:lnTo>
                    <a:lnTo>
                      <a:pt x="981" y="123"/>
                    </a:lnTo>
                    <a:lnTo>
                      <a:pt x="979" y="123"/>
                    </a:lnTo>
                    <a:lnTo>
                      <a:pt x="978" y="126"/>
                    </a:lnTo>
                    <a:lnTo>
                      <a:pt x="976" y="124"/>
                    </a:lnTo>
                    <a:lnTo>
                      <a:pt x="976" y="123"/>
                    </a:lnTo>
                    <a:lnTo>
                      <a:pt x="978" y="119"/>
                    </a:lnTo>
                    <a:lnTo>
                      <a:pt x="976" y="119"/>
                    </a:lnTo>
                    <a:lnTo>
                      <a:pt x="978" y="113"/>
                    </a:lnTo>
                    <a:lnTo>
                      <a:pt x="980" y="114"/>
                    </a:lnTo>
                    <a:lnTo>
                      <a:pt x="983" y="114"/>
                    </a:lnTo>
                    <a:lnTo>
                      <a:pt x="981" y="112"/>
                    </a:lnTo>
                    <a:lnTo>
                      <a:pt x="980" y="112"/>
                    </a:lnTo>
                    <a:lnTo>
                      <a:pt x="979" y="111"/>
                    </a:lnTo>
                    <a:lnTo>
                      <a:pt x="980" y="107"/>
                    </a:lnTo>
                    <a:lnTo>
                      <a:pt x="980" y="104"/>
                    </a:lnTo>
                    <a:lnTo>
                      <a:pt x="980" y="104"/>
                    </a:lnTo>
                    <a:lnTo>
                      <a:pt x="974" y="106"/>
                    </a:lnTo>
                    <a:lnTo>
                      <a:pt x="974" y="104"/>
                    </a:lnTo>
                    <a:lnTo>
                      <a:pt x="973" y="104"/>
                    </a:lnTo>
                    <a:lnTo>
                      <a:pt x="974" y="103"/>
                    </a:lnTo>
                    <a:lnTo>
                      <a:pt x="975" y="103"/>
                    </a:lnTo>
                    <a:lnTo>
                      <a:pt x="979" y="101"/>
                    </a:lnTo>
                    <a:lnTo>
                      <a:pt x="980" y="101"/>
                    </a:lnTo>
                    <a:lnTo>
                      <a:pt x="980" y="98"/>
                    </a:lnTo>
                    <a:lnTo>
                      <a:pt x="979" y="98"/>
                    </a:lnTo>
                    <a:lnTo>
                      <a:pt x="976" y="98"/>
                    </a:lnTo>
                    <a:lnTo>
                      <a:pt x="973" y="101"/>
                    </a:lnTo>
                    <a:lnTo>
                      <a:pt x="973" y="98"/>
                    </a:lnTo>
                    <a:lnTo>
                      <a:pt x="975" y="97"/>
                    </a:lnTo>
                    <a:lnTo>
                      <a:pt x="975" y="96"/>
                    </a:lnTo>
                    <a:lnTo>
                      <a:pt x="976" y="92"/>
                    </a:lnTo>
                    <a:lnTo>
                      <a:pt x="979" y="91"/>
                    </a:lnTo>
                    <a:lnTo>
                      <a:pt x="980" y="86"/>
                    </a:lnTo>
                    <a:lnTo>
                      <a:pt x="983" y="82"/>
                    </a:lnTo>
                    <a:lnTo>
                      <a:pt x="981" y="78"/>
                    </a:lnTo>
                    <a:lnTo>
                      <a:pt x="984" y="78"/>
                    </a:lnTo>
                    <a:lnTo>
                      <a:pt x="989" y="70"/>
                    </a:lnTo>
                    <a:lnTo>
                      <a:pt x="990" y="68"/>
                    </a:lnTo>
                    <a:lnTo>
                      <a:pt x="990" y="70"/>
                    </a:lnTo>
                    <a:lnTo>
                      <a:pt x="991" y="70"/>
                    </a:lnTo>
                    <a:lnTo>
                      <a:pt x="991" y="66"/>
                    </a:lnTo>
                    <a:lnTo>
                      <a:pt x="990" y="66"/>
                    </a:lnTo>
                    <a:lnTo>
                      <a:pt x="990" y="67"/>
                    </a:lnTo>
                    <a:lnTo>
                      <a:pt x="988" y="67"/>
                    </a:lnTo>
                    <a:lnTo>
                      <a:pt x="988" y="66"/>
                    </a:lnTo>
                    <a:lnTo>
                      <a:pt x="988" y="65"/>
                    </a:lnTo>
                    <a:lnTo>
                      <a:pt x="991" y="62"/>
                    </a:lnTo>
                    <a:lnTo>
                      <a:pt x="993" y="60"/>
                    </a:lnTo>
                    <a:lnTo>
                      <a:pt x="991" y="58"/>
                    </a:lnTo>
                    <a:lnTo>
                      <a:pt x="995" y="53"/>
                    </a:lnTo>
                    <a:lnTo>
                      <a:pt x="996" y="50"/>
                    </a:lnTo>
                    <a:lnTo>
                      <a:pt x="994" y="52"/>
                    </a:lnTo>
                    <a:lnTo>
                      <a:pt x="993" y="52"/>
                    </a:lnTo>
                    <a:lnTo>
                      <a:pt x="993" y="50"/>
                    </a:lnTo>
                    <a:lnTo>
                      <a:pt x="995" y="47"/>
                    </a:lnTo>
                    <a:lnTo>
                      <a:pt x="995" y="46"/>
                    </a:lnTo>
                    <a:lnTo>
                      <a:pt x="994" y="46"/>
                    </a:lnTo>
                    <a:lnTo>
                      <a:pt x="991" y="48"/>
                    </a:lnTo>
                    <a:lnTo>
                      <a:pt x="989" y="52"/>
                    </a:lnTo>
                    <a:lnTo>
                      <a:pt x="989" y="52"/>
                    </a:lnTo>
                    <a:lnTo>
                      <a:pt x="988" y="51"/>
                    </a:lnTo>
                    <a:lnTo>
                      <a:pt x="988" y="47"/>
                    </a:lnTo>
                    <a:lnTo>
                      <a:pt x="986" y="47"/>
                    </a:lnTo>
                    <a:lnTo>
                      <a:pt x="983" y="48"/>
                    </a:lnTo>
                    <a:lnTo>
                      <a:pt x="981" y="52"/>
                    </a:lnTo>
                    <a:lnTo>
                      <a:pt x="981" y="55"/>
                    </a:lnTo>
                    <a:lnTo>
                      <a:pt x="979" y="56"/>
                    </a:lnTo>
                    <a:lnTo>
                      <a:pt x="979" y="57"/>
                    </a:lnTo>
                    <a:lnTo>
                      <a:pt x="976" y="56"/>
                    </a:lnTo>
                    <a:lnTo>
                      <a:pt x="976" y="55"/>
                    </a:lnTo>
                    <a:lnTo>
                      <a:pt x="979" y="52"/>
                    </a:lnTo>
                    <a:lnTo>
                      <a:pt x="980" y="50"/>
                    </a:lnTo>
                    <a:lnTo>
                      <a:pt x="980" y="48"/>
                    </a:lnTo>
                    <a:lnTo>
                      <a:pt x="975" y="44"/>
                    </a:lnTo>
                    <a:lnTo>
                      <a:pt x="971" y="44"/>
                    </a:lnTo>
                    <a:lnTo>
                      <a:pt x="970" y="44"/>
                    </a:lnTo>
                    <a:lnTo>
                      <a:pt x="970" y="46"/>
                    </a:lnTo>
                    <a:lnTo>
                      <a:pt x="974" y="50"/>
                    </a:lnTo>
                    <a:lnTo>
                      <a:pt x="974" y="58"/>
                    </a:lnTo>
                    <a:lnTo>
                      <a:pt x="975" y="62"/>
                    </a:lnTo>
                    <a:lnTo>
                      <a:pt x="974" y="63"/>
                    </a:lnTo>
                    <a:lnTo>
                      <a:pt x="973" y="62"/>
                    </a:lnTo>
                    <a:lnTo>
                      <a:pt x="971" y="63"/>
                    </a:lnTo>
                    <a:lnTo>
                      <a:pt x="969" y="55"/>
                    </a:lnTo>
                    <a:lnTo>
                      <a:pt x="967" y="53"/>
                    </a:lnTo>
                    <a:lnTo>
                      <a:pt x="967" y="53"/>
                    </a:lnTo>
                    <a:lnTo>
                      <a:pt x="965" y="51"/>
                    </a:lnTo>
                    <a:lnTo>
                      <a:pt x="964" y="51"/>
                    </a:lnTo>
                    <a:lnTo>
                      <a:pt x="963" y="52"/>
                    </a:lnTo>
                    <a:lnTo>
                      <a:pt x="960" y="58"/>
                    </a:lnTo>
                    <a:lnTo>
                      <a:pt x="957" y="57"/>
                    </a:lnTo>
                    <a:lnTo>
                      <a:pt x="957" y="55"/>
                    </a:lnTo>
                    <a:lnTo>
                      <a:pt x="959" y="53"/>
                    </a:lnTo>
                    <a:lnTo>
                      <a:pt x="960" y="50"/>
                    </a:lnTo>
                    <a:lnTo>
                      <a:pt x="959" y="46"/>
                    </a:lnTo>
                    <a:lnTo>
                      <a:pt x="958" y="45"/>
                    </a:lnTo>
                    <a:lnTo>
                      <a:pt x="957" y="46"/>
                    </a:lnTo>
                    <a:lnTo>
                      <a:pt x="957" y="52"/>
                    </a:lnTo>
                    <a:lnTo>
                      <a:pt x="955" y="52"/>
                    </a:lnTo>
                    <a:lnTo>
                      <a:pt x="953" y="53"/>
                    </a:lnTo>
                    <a:lnTo>
                      <a:pt x="952" y="53"/>
                    </a:lnTo>
                    <a:lnTo>
                      <a:pt x="952" y="53"/>
                    </a:lnTo>
                    <a:lnTo>
                      <a:pt x="952" y="52"/>
                    </a:lnTo>
                    <a:lnTo>
                      <a:pt x="950" y="50"/>
                    </a:lnTo>
                    <a:lnTo>
                      <a:pt x="949" y="46"/>
                    </a:lnTo>
                    <a:lnTo>
                      <a:pt x="948" y="46"/>
                    </a:lnTo>
                    <a:lnTo>
                      <a:pt x="945" y="48"/>
                    </a:lnTo>
                    <a:lnTo>
                      <a:pt x="945" y="48"/>
                    </a:lnTo>
                    <a:lnTo>
                      <a:pt x="945" y="46"/>
                    </a:lnTo>
                    <a:lnTo>
                      <a:pt x="944" y="46"/>
                    </a:lnTo>
                    <a:lnTo>
                      <a:pt x="940" y="48"/>
                    </a:lnTo>
                    <a:lnTo>
                      <a:pt x="940" y="50"/>
                    </a:lnTo>
                    <a:lnTo>
                      <a:pt x="942" y="50"/>
                    </a:lnTo>
                    <a:lnTo>
                      <a:pt x="944" y="50"/>
                    </a:lnTo>
                    <a:lnTo>
                      <a:pt x="942" y="51"/>
                    </a:lnTo>
                    <a:lnTo>
                      <a:pt x="940" y="51"/>
                    </a:lnTo>
                    <a:lnTo>
                      <a:pt x="942" y="55"/>
                    </a:lnTo>
                    <a:lnTo>
                      <a:pt x="943" y="55"/>
                    </a:lnTo>
                    <a:lnTo>
                      <a:pt x="942" y="57"/>
                    </a:lnTo>
                    <a:lnTo>
                      <a:pt x="944" y="58"/>
                    </a:lnTo>
                    <a:lnTo>
                      <a:pt x="948" y="60"/>
                    </a:lnTo>
                    <a:lnTo>
                      <a:pt x="949" y="61"/>
                    </a:lnTo>
                    <a:lnTo>
                      <a:pt x="944" y="61"/>
                    </a:lnTo>
                    <a:lnTo>
                      <a:pt x="944" y="62"/>
                    </a:lnTo>
                    <a:lnTo>
                      <a:pt x="944" y="65"/>
                    </a:lnTo>
                    <a:lnTo>
                      <a:pt x="945" y="68"/>
                    </a:lnTo>
                    <a:lnTo>
                      <a:pt x="947" y="68"/>
                    </a:lnTo>
                    <a:lnTo>
                      <a:pt x="948" y="71"/>
                    </a:lnTo>
                    <a:lnTo>
                      <a:pt x="947" y="72"/>
                    </a:lnTo>
                    <a:lnTo>
                      <a:pt x="945" y="72"/>
                    </a:lnTo>
                    <a:lnTo>
                      <a:pt x="943" y="71"/>
                    </a:lnTo>
                    <a:lnTo>
                      <a:pt x="942" y="70"/>
                    </a:lnTo>
                    <a:lnTo>
                      <a:pt x="939" y="68"/>
                    </a:lnTo>
                    <a:lnTo>
                      <a:pt x="939" y="68"/>
                    </a:lnTo>
                    <a:lnTo>
                      <a:pt x="939" y="66"/>
                    </a:lnTo>
                    <a:lnTo>
                      <a:pt x="937" y="65"/>
                    </a:lnTo>
                    <a:lnTo>
                      <a:pt x="937" y="63"/>
                    </a:lnTo>
                    <a:lnTo>
                      <a:pt x="934" y="62"/>
                    </a:lnTo>
                    <a:lnTo>
                      <a:pt x="933" y="65"/>
                    </a:lnTo>
                    <a:lnTo>
                      <a:pt x="932" y="67"/>
                    </a:lnTo>
                    <a:lnTo>
                      <a:pt x="932" y="70"/>
                    </a:lnTo>
                    <a:lnTo>
                      <a:pt x="932" y="71"/>
                    </a:lnTo>
                    <a:lnTo>
                      <a:pt x="933" y="71"/>
                    </a:lnTo>
                    <a:lnTo>
                      <a:pt x="933" y="75"/>
                    </a:lnTo>
                    <a:lnTo>
                      <a:pt x="934" y="76"/>
                    </a:lnTo>
                    <a:lnTo>
                      <a:pt x="938" y="77"/>
                    </a:lnTo>
                    <a:lnTo>
                      <a:pt x="938" y="77"/>
                    </a:lnTo>
                    <a:lnTo>
                      <a:pt x="939" y="77"/>
                    </a:lnTo>
                    <a:lnTo>
                      <a:pt x="945" y="77"/>
                    </a:lnTo>
                    <a:lnTo>
                      <a:pt x="945" y="80"/>
                    </a:lnTo>
                    <a:lnTo>
                      <a:pt x="947" y="81"/>
                    </a:lnTo>
                    <a:lnTo>
                      <a:pt x="948" y="82"/>
                    </a:lnTo>
                    <a:lnTo>
                      <a:pt x="949" y="81"/>
                    </a:lnTo>
                    <a:lnTo>
                      <a:pt x="952" y="82"/>
                    </a:lnTo>
                    <a:lnTo>
                      <a:pt x="952" y="83"/>
                    </a:lnTo>
                    <a:lnTo>
                      <a:pt x="950" y="85"/>
                    </a:lnTo>
                    <a:lnTo>
                      <a:pt x="952" y="86"/>
                    </a:lnTo>
                    <a:lnTo>
                      <a:pt x="953" y="86"/>
                    </a:lnTo>
                    <a:lnTo>
                      <a:pt x="953" y="90"/>
                    </a:lnTo>
                    <a:lnTo>
                      <a:pt x="954" y="91"/>
                    </a:lnTo>
                    <a:lnTo>
                      <a:pt x="953" y="92"/>
                    </a:lnTo>
                    <a:lnTo>
                      <a:pt x="950" y="93"/>
                    </a:lnTo>
                    <a:lnTo>
                      <a:pt x="949" y="90"/>
                    </a:lnTo>
                    <a:lnTo>
                      <a:pt x="944" y="87"/>
                    </a:lnTo>
                    <a:lnTo>
                      <a:pt x="944" y="85"/>
                    </a:lnTo>
                    <a:lnTo>
                      <a:pt x="940" y="86"/>
                    </a:lnTo>
                    <a:lnTo>
                      <a:pt x="939" y="85"/>
                    </a:lnTo>
                    <a:lnTo>
                      <a:pt x="938" y="85"/>
                    </a:lnTo>
                    <a:lnTo>
                      <a:pt x="937" y="87"/>
                    </a:lnTo>
                    <a:lnTo>
                      <a:pt x="938" y="90"/>
                    </a:lnTo>
                    <a:lnTo>
                      <a:pt x="935" y="92"/>
                    </a:lnTo>
                    <a:lnTo>
                      <a:pt x="937" y="97"/>
                    </a:lnTo>
                    <a:lnTo>
                      <a:pt x="935" y="98"/>
                    </a:lnTo>
                    <a:lnTo>
                      <a:pt x="934" y="102"/>
                    </a:lnTo>
                    <a:lnTo>
                      <a:pt x="932" y="103"/>
                    </a:lnTo>
                    <a:lnTo>
                      <a:pt x="932" y="104"/>
                    </a:lnTo>
                    <a:lnTo>
                      <a:pt x="934" y="106"/>
                    </a:lnTo>
                    <a:lnTo>
                      <a:pt x="938" y="107"/>
                    </a:lnTo>
                    <a:lnTo>
                      <a:pt x="943" y="112"/>
                    </a:lnTo>
                    <a:lnTo>
                      <a:pt x="943" y="113"/>
                    </a:lnTo>
                    <a:lnTo>
                      <a:pt x="942" y="114"/>
                    </a:lnTo>
                    <a:lnTo>
                      <a:pt x="938" y="112"/>
                    </a:lnTo>
                    <a:lnTo>
                      <a:pt x="932" y="111"/>
                    </a:lnTo>
                    <a:lnTo>
                      <a:pt x="928" y="112"/>
                    </a:lnTo>
                    <a:lnTo>
                      <a:pt x="925" y="112"/>
                    </a:lnTo>
                    <a:lnTo>
                      <a:pt x="922" y="116"/>
                    </a:lnTo>
                    <a:lnTo>
                      <a:pt x="921" y="119"/>
                    </a:lnTo>
                    <a:lnTo>
                      <a:pt x="918" y="123"/>
                    </a:lnTo>
                    <a:lnTo>
                      <a:pt x="917" y="124"/>
                    </a:lnTo>
                    <a:lnTo>
                      <a:pt x="913" y="131"/>
                    </a:lnTo>
                    <a:lnTo>
                      <a:pt x="911" y="136"/>
                    </a:lnTo>
                    <a:lnTo>
                      <a:pt x="911" y="138"/>
                    </a:lnTo>
                    <a:lnTo>
                      <a:pt x="913" y="137"/>
                    </a:lnTo>
                    <a:lnTo>
                      <a:pt x="914" y="138"/>
                    </a:lnTo>
                    <a:lnTo>
                      <a:pt x="913" y="139"/>
                    </a:lnTo>
                    <a:lnTo>
                      <a:pt x="918" y="140"/>
                    </a:lnTo>
                    <a:lnTo>
                      <a:pt x="917" y="140"/>
                    </a:lnTo>
                    <a:lnTo>
                      <a:pt x="913" y="140"/>
                    </a:lnTo>
                    <a:lnTo>
                      <a:pt x="911" y="143"/>
                    </a:lnTo>
                    <a:lnTo>
                      <a:pt x="909" y="144"/>
                    </a:lnTo>
                    <a:lnTo>
                      <a:pt x="909" y="144"/>
                    </a:lnTo>
                    <a:lnTo>
                      <a:pt x="908" y="145"/>
                    </a:lnTo>
                    <a:lnTo>
                      <a:pt x="904" y="147"/>
                    </a:lnTo>
                    <a:lnTo>
                      <a:pt x="904" y="148"/>
                    </a:lnTo>
                    <a:lnTo>
                      <a:pt x="908" y="148"/>
                    </a:lnTo>
                    <a:lnTo>
                      <a:pt x="912" y="145"/>
                    </a:lnTo>
                    <a:lnTo>
                      <a:pt x="914" y="147"/>
                    </a:lnTo>
                    <a:lnTo>
                      <a:pt x="908" y="150"/>
                    </a:lnTo>
                    <a:lnTo>
                      <a:pt x="903" y="152"/>
                    </a:lnTo>
                    <a:lnTo>
                      <a:pt x="902" y="152"/>
                    </a:lnTo>
                    <a:lnTo>
                      <a:pt x="904" y="155"/>
                    </a:lnTo>
                    <a:lnTo>
                      <a:pt x="908" y="154"/>
                    </a:lnTo>
                    <a:lnTo>
                      <a:pt x="911" y="155"/>
                    </a:lnTo>
                    <a:lnTo>
                      <a:pt x="911" y="155"/>
                    </a:lnTo>
                    <a:lnTo>
                      <a:pt x="908" y="158"/>
                    </a:lnTo>
                    <a:lnTo>
                      <a:pt x="912" y="164"/>
                    </a:lnTo>
                    <a:lnTo>
                      <a:pt x="912" y="165"/>
                    </a:lnTo>
                    <a:lnTo>
                      <a:pt x="911" y="167"/>
                    </a:lnTo>
                    <a:lnTo>
                      <a:pt x="907" y="167"/>
                    </a:lnTo>
                    <a:lnTo>
                      <a:pt x="904" y="168"/>
                    </a:lnTo>
                    <a:lnTo>
                      <a:pt x="904" y="169"/>
                    </a:lnTo>
                    <a:lnTo>
                      <a:pt x="904" y="169"/>
                    </a:lnTo>
                    <a:lnTo>
                      <a:pt x="908" y="172"/>
                    </a:lnTo>
                    <a:lnTo>
                      <a:pt x="909" y="174"/>
                    </a:lnTo>
                    <a:lnTo>
                      <a:pt x="914" y="174"/>
                    </a:lnTo>
                    <a:lnTo>
                      <a:pt x="918" y="174"/>
                    </a:lnTo>
                    <a:lnTo>
                      <a:pt x="921" y="174"/>
                    </a:lnTo>
                    <a:lnTo>
                      <a:pt x="919" y="179"/>
                    </a:lnTo>
                    <a:lnTo>
                      <a:pt x="916" y="182"/>
                    </a:lnTo>
                    <a:lnTo>
                      <a:pt x="914" y="180"/>
                    </a:lnTo>
                    <a:lnTo>
                      <a:pt x="912" y="180"/>
                    </a:lnTo>
                    <a:lnTo>
                      <a:pt x="911" y="179"/>
                    </a:lnTo>
                    <a:lnTo>
                      <a:pt x="909" y="182"/>
                    </a:lnTo>
                    <a:lnTo>
                      <a:pt x="907" y="185"/>
                    </a:lnTo>
                    <a:lnTo>
                      <a:pt x="906" y="188"/>
                    </a:lnTo>
                    <a:lnTo>
                      <a:pt x="904" y="186"/>
                    </a:lnTo>
                    <a:lnTo>
                      <a:pt x="902" y="189"/>
                    </a:lnTo>
                    <a:lnTo>
                      <a:pt x="902" y="186"/>
                    </a:lnTo>
                    <a:lnTo>
                      <a:pt x="902" y="185"/>
                    </a:lnTo>
                    <a:lnTo>
                      <a:pt x="904" y="184"/>
                    </a:lnTo>
                    <a:lnTo>
                      <a:pt x="906" y="183"/>
                    </a:lnTo>
                    <a:lnTo>
                      <a:pt x="904" y="182"/>
                    </a:lnTo>
                    <a:lnTo>
                      <a:pt x="903" y="178"/>
                    </a:lnTo>
                    <a:lnTo>
                      <a:pt x="902" y="177"/>
                    </a:lnTo>
                    <a:lnTo>
                      <a:pt x="899" y="177"/>
                    </a:lnTo>
                    <a:lnTo>
                      <a:pt x="897" y="174"/>
                    </a:lnTo>
                    <a:lnTo>
                      <a:pt x="898" y="173"/>
                    </a:lnTo>
                    <a:lnTo>
                      <a:pt x="898" y="170"/>
                    </a:lnTo>
                    <a:lnTo>
                      <a:pt x="897" y="168"/>
                    </a:lnTo>
                    <a:lnTo>
                      <a:pt x="897" y="165"/>
                    </a:lnTo>
                    <a:lnTo>
                      <a:pt x="896" y="164"/>
                    </a:lnTo>
                    <a:lnTo>
                      <a:pt x="894" y="164"/>
                    </a:lnTo>
                    <a:lnTo>
                      <a:pt x="891" y="168"/>
                    </a:lnTo>
                    <a:lnTo>
                      <a:pt x="887" y="172"/>
                    </a:lnTo>
                    <a:lnTo>
                      <a:pt x="877" y="175"/>
                    </a:lnTo>
                    <a:lnTo>
                      <a:pt x="870" y="182"/>
                    </a:lnTo>
                    <a:lnTo>
                      <a:pt x="868" y="182"/>
                    </a:lnTo>
                    <a:lnTo>
                      <a:pt x="868" y="180"/>
                    </a:lnTo>
                    <a:lnTo>
                      <a:pt x="872" y="175"/>
                    </a:lnTo>
                    <a:lnTo>
                      <a:pt x="879" y="173"/>
                    </a:lnTo>
                    <a:lnTo>
                      <a:pt x="882" y="170"/>
                    </a:lnTo>
                    <a:lnTo>
                      <a:pt x="886" y="170"/>
                    </a:lnTo>
                    <a:lnTo>
                      <a:pt x="889" y="167"/>
                    </a:lnTo>
                    <a:lnTo>
                      <a:pt x="893" y="159"/>
                    </a:lnTo>
                    <a:lnTo>
                      <a:pt x="893" y="157"/>
                    </a:lnTo>
                    <a:lnTo>
                      <a:pt x="891" y="155"/>
                    </a:lnTo>
                    <a:lnTo>
                      <a:pt x="886" y="157"/>
                    </a:lnTo>
                    <a:lnTo>
                      <a:pt x="882" y="157"/>
                    </a:lnTo>
                    <a:lnTo>
                      <a:pt x="879" y="157"/>
                    </a:lnTo>
                    <a:lnTo>
                      <a:pt x="878" y="158"/>
                    </a:lnTo>
                    <a:lnTo>
                      <a:pt x="877" y="158"/>
                    </a:lnTo>
                    <a:lnTo>
                      <a:pt x="877" y="157"/>
                    </a:lnTo>
                    <a:lnTo>
                      <a:pt x="877" y="155"/>
                    </a:lnTo>
                    <a:lnTo>
                      <a:pt x="875" y="155"/>
                    </a:lnTo>
                    <a:lnTo>
                      <a:pt x="873" y="153"/>
                    </a:lnTo>
                    <a:lnTo>
                      <a:pt x="868" y="153"/>
                    </a:lnTo>
                    <a:lnTo>
                      <a:pt x="868" y="153"/>
                    </a:lnTo>
                    <a:lnTo>
                      <a:pt x="867" y="153"/>
                    </a:lnTo>
                    <a:lnTo>
                      <a:pt x="867" y="158"/>
                    </a:lnTo>
                    <a:lnTo>
                      <a:pt x="867" y="165"/>
                    </a:lnTo>
                    <a:lnTo>
                      <a:pt x="876" y="168"/>
                    </a:lnTo>
                    <a:lnTo>
                      <a:pt x="877" y="169"/>
                    </a:lnTo>
                    <a:lnTo>
                      <a:pt x="876" y="169"/>
                    </a:lnTo>
                    <a:lnTo>
                      <a:pt x="873" y="168"/>
                    </a:lnTo>
                    <a:lnTo>
                      <a:pt x="872" y="168"/>
                    </a:lnTo>
                    <a:lnTo>
                      <a:pt x="865" y="169"/>
                    </a:lnTo>
                    <a:lnTo>
                      <a:pt x="863" y="169"/>
                    </a:lnTo>
                    <a:lnTo>
                      <a:pt x="863" y="167"/>
                    </a:lnTo>
                    <a:lnTo>
                      <a:pt x="863" y="155"/>
                    </a:lnTo>
                    <a:lnTo>
                      <a:pt x="865" y="152"/>
                    </a:lnTo>
                    <a:lnTo>
                      <a:pt x="863" y="150"/>
                    </a:lnTo>
                    <a:lnTo>
                      <a:pt x="861" y="150"/>
                    </a:lnTo>
                    <a:lnTo>
                      <a:pt x="857" y="153"/>
                    </a:lnTo>
                    <a:lnTo>
                      <a:pt x="857" y="157"/>
                    </a:lnTo>
                    <a:lnTo>
                      <a:pt x="856" y="158"/>
                    </a:lnTo>
                    <a:lnTo>
                      <a:pt x="856" y="155"/>
                    </a:lnTo>
                    <a:lnTo>
                      <a:pt x="855" y="149"/>
                    </a:lnTo>
                    <a:lnTo>
                      <a:pt x="852" y="150"/>
                    </a:lnTo>
                    <a:lnTo>
                      <a:pt x="851" y="154"/>
                    </a:lnTo>
                    <a:lnTo>
                      <a:pt x="850" y="154"/>
                    </a:lnTo>
                    <a:lnTo>
                      <a:pt x="848" y="152"/>
                    </a:lnTo>
                    <a:lnTo>
                      <a:pt x="851" y="148"/>
                    </a:lnTo>
                    <a:lnTo>
                      <a:pt x="850" y="147"/>
                    </a:lnTo>
                    <a:lnTo>
                      <a:pt x="845" y="152"/>
                    </a:lnTo>
                    <a:lnTo>
                      <a:pt x="845" y="157"/>
                    </a:lnTo>
                    <a:lnTo>
                      <a:pt x="845" y="159"/>
                    </a:lnTo>
                    <a:lnTo>
                      <a:pt x="847" y="160"/>
                    </a:lnTo>
                    <a:lnTo>
                      <a:pt x="847" y="162"/>
                    </a:lnTo>
                    <a:lnTo>
                      <a:pt x="846" y="165"/>
                    </a:lnTo>
                    <a:lnTo>
                      <a:pt x="848" y="168"/>
                    </a:lnTo>
                    <a:lnTo>
                      <a:pt x="850" y="169"/>
                    </a:lnTo>
                    <a:lnTo>
                      <a:pt x="847" y="169"/>
                    </a:lnTo>
                    <a:lnTo>
                      <a:pt x="842" y="163"/>
                    </a:lnTo>
                    <a:lnTo>
                      <a:pt x="837" y="158"/>
                    </a:lnTo>
                    <a:lnTo>
                      <a:pt x="837" y="158"/>
                    </a:lnTo>
                    <a:lnTo>
                      <a:pt x="835" y="158"/>
                    </a:lnTo>
                    <a:lnTo>
                      <a:pt x="833" y="155"/>
                    </a:lnTo>
                    <a:lnTo>
                      <a:pt x="833" y="153"/>
                    </a:lnTo>
                    <a:lnTo>
                      <a:pt x="832" y="152"/>
                    </a:lnTo>
                    <a:lnTo>
                      <a:pt x="830" y="153"/>
                    </a:lnTo>
                    <a:lnTo>
                      <a:pt x="830" y="155"/>
                    </a:lnTo>
                    <a:lnTo>
                      <a:pt x="832" y="164"/>
                    </a:lnTo>
                    <a:lnTo>
                      <a:pt x="832" y="165"/>
                    </a:lnTo>
                    <a:lnTo>
                      <a:pt x="831" y="167"/>
                    </a:lnTo>
                    <a:lnTo>
                      <a:pt x="830" y="164"/>
                    </a:lnTo>
                    <a:lnTo>
                      <a:pt x="827" y="159"/>
                    </a:lnTo>
                    <a:lnTo>
                      <a:pt x="826" y="158"/>
                    </a:lnTo>
                    <a:lnTo>
                      <a:pt x="825" y="159"/>
                    </a:lnTo>
                    <a:lnTo>
                      <a:pt x="825" y="162"/>
                    </a:lnTo>
                    <a:lnTo>
                      <a:pt x="824" y="162"/>
                    </a:lnTo>
                    <a:lnTo>
                      <a:pt x="821" y="162"/>
                    </a:lnTo>
                    <a:lnTo>
                      <a:pt x="820" y="164"/>
                    </a:lnTo>
                    <a:lnTo>
                      <a:pt x="820" y="167"/>
                    </a:lnTo>
                    <a:lnTo>
                      <a:pt x="821" y="167"/>
                    </a:lnTo>
                    <a:lnTo>
                      <a:pt x="822" y="170"/>
                    </a:lnTo>
                    <a:lnTo>
                      <a:pt x="825" y="169"/>
                    </a:lnTo>
                    <a:lnTo>
                      <a:pt x="826" y="172"/>
                    </a:lnTo>
                    <a:lnTo>
                      <a:pt x="830" y="170"/>
                    </a:lnTo>
                    <a:lnTo>
                      <a:pt x="832" y="169"/>
                    </a:lnTo>
                    <a:lnTo>
                      <a:pt x="833" y="169"/>
                    </a:lnTo>
                    <a:lnTo>
                      <a:pt x="832" y="172"/>
                    </a:lnTo>
                    <a:lnTo>
                      <a:pt x="830" y="173"/>
                    </a:lnTo>
                    <a:lnTo>
                      <a:pt x="831" y="177"/>
                    </a:lnTo>
                    <a:lnTo>
                      <a:pt x="833" y="178"/>
                    </a:lnTo>
                    <a:lnTo>
                      <a:pt x="835" y="178"/>
                    </a:lnTo>
                    <a:lnTo>
                      <a:pt x="836" y="179"/>
                    </a:lnTo>
                    <a:lnTo>
                      <a:pt x="838" y="177"/>
                    </a:lnTo>
                    <a:lnTo>
                      <a:pt x="838" y="177"/>
                    </a:lnTo>
                    <a:lnTo>
                      <a:pt x="842" y="180"/>
                    </a:lnTo>
                    <a:lnTo>
                      <a:pt x="843" y="180"/>
                    </a:lnTo>
                    <a:lnTo>
                      <a:pt x="846" y="180"/>
                    </a:lnTo>
                    <a:lnTo>
                      <a:pt x="847" y="180"/>
                    </a:lnTo>
                    <a:lnTo>
                      <a:pt x="848" y="178"/>
                    </a:lnTo>
                    <a:lnTo>
                      <a:pt x="851" y="178"/>
                    </a:lnTo>
                    <a:lnTo>
                      <a:pt x="853" y="177"/>
                    </a:lnTo>
                    <a:lnTo>
                      <a:pt x="857" y="172"/>
                    </a:lnTo>
                    <a:lnTo>
                      <a:pt x="858" y="172"/>
                    </a:lnTo>
                    <a:lnTo>
                      <a:pt x="858" y="174"/>
                    </a:lnTo>
                    <a:lnTo>
                      <a:pt x="857" y="175"/>
                    </a:lnTo>
                    <a:lnTo>
                      <a:pt x="856" y="179"/>
                    </a:lnTo>
                    <a:lnTo>
                      <a:pt x="851" y="180"/>
                    </a:lnTo>
                    <a:lnTo>
                      <a:pt x="847" y="184"/>
                    </a:lnTo>
                    <a:lnTo>
                      <a:pt x="850" y="185"/>
                    </a:lnTo>
                    <a:lnTo>
                      <a:pt x="851" y="186"/>
                    </a:lnTo>
                    <a:lnTo>
                      <a:pt x="857" y="184"/>
                    </a:lnTo>
                    <a:lnTo>
                      <a:pt x="860" y="183"/>
                    </a:lnTo>
                    <a:lnTo>
                      <a:pt x="861" y="184"/>
                    </a:lnTo>
                    <a:lnTo>
                      <a:pt x="860" y="185"/>
                    </a:lnTo>
                    <a:lnTo>
                      <a:pt x="858" y="185"/>
                    </a:lnTo>
                    <a:lnTo>
                      <a:pt x="858" y="188"/>
                    </a:lnTo>
                    <a:lnTo>
                      <a:pt x="860" y="189"/>
                    </a:lnTo>
                    <a:lnTo>
                      <a:pt x="860" y="195"/>
                    </a:lnTo>
                    <a:lnTo>
                      <a:pt x="858" y="195"/>
                    </a:lnTo>
                    <a:lnTo>
                      <a:pt x="857" y="190"/>
                    </a:lnTo>
                    <a:lnTo>
                      <a:pt x="857" y="189"/>
                    </a:lnTo>
                    <a:lnTo>
                      <a:pt x="857" y="189"/>
                    </a:lnTo>
                    <a:lnTo>
                      <a:pt x="853" y="190"/>
                    </a:lnTo>
                    <a:lnTo>
                      <a:pt x="853" y="191"/>
                    </a:lnTo>
                    <a:lnTo>
                      <a:pt x="855" y="194"/>
                    </a:lnTo>
                    <a:lnTo>
                      <a:pt x="855" y="194"/>
                    </a:lnTo>
                    <a:lnTo>
                      <a:pt x="853" y="195"/>
                    </a:lnTo>
                    <a:lnTo>
                      <a:pt x="853" y="195"/>
                    </a:lnTo>
                    <a:lnTo>
                      <a:pt x="853" y="199"/>
                    </a:lnTo>
                    <a:lnTo>
                      <a:pt x="856" y="201"/>
                    </a:lnTo>
                    <a:lnTo>
                      <a:pt x="856" y="203"/>
                    </a:lnTo>
                    <a:lnTo>
                      <a:pt x="861" y="205"/>
                    </a:lnTo>
                    <a:lnTo>
                      <a:pt x="861" y="206"/>
                    </a:lnTo>
                    <a:lnTo>
                      <a:pt x="857" y="205"/>
                    </a:lnTo>
                    <a:lnTo>
                      <a:pt x="856" y="206"/>
                    </a:lnTo>
                    <a:lnTo>
                      <a:pt x="856" y="208"/>
                    </a:lnTo>
                    <a:lnTo>
                      <a:pt x="861" y="210"/>
                    </a:lnTo>
                    <a:lnTo>
                      <a:pt x="866" y="215"/>
                    </a:lnTo>
                    <a:lnTo>
                      <a:pt x="865" y="216"/>
                    </a:lnTo>
                    <a:lnTo>
                      <a:pt x="866" y="216"/>
                    </a:lnTo>
                    <a:lnTo>
                      <a:pt x="867" y="219"/>
                    </a:lnTo>
                    <a:lnTo>
                      <a:pt x="866" y="219"/>
                    </a:lnTo>
                    <a:lnTo>
                      <a:pt x="863" y="221"/>
                    </a:lnTo>
                    <a:lnTo>
                      <a:pt x="861" y="220"/>
                    </a:lnTo>
                    <a:lnTo>
                      <a:pt x="862" y="219"/>
                    </a:lnTo>
                    <a:lnTo>
                      <a:pt x="863" y="219"/>
                    </a:lnTo>
                    <a:lnTo>
                      <a:pt x="863" y="216"/>
                    </a:lnTo>
                    <a:lnTo>
                      <a:pt x="861" y="216"/>
                    </a:lnTo>
                    <a:lnTo>
                      <a:pt x="857" y="213"/>
                    </a:lnTo>
                    <a:lnTo>
                      <a:pt x="855" y="209"/>
                    </a:lnTo>
                    <a:lnTo>
                      <a:pt x="855" y="206"/>
                    </a:lnTo>
                    <a:lnTo>
                      <a:pt x="850" y="205"/>
                    </a:lnTo>
                    <a:lnTo>
                      <a:pt x="848" y="203"/>
                    </a:lnTo>
                    <a:lnTo>
                      <a:pt x="847" y="203"/>
                    </a:lnTo>
                    <a:lnTo>
                      <a:pt x="843" y="201"/>
                    </a:lnTo>
                    <a:lnTo>
                      <a:pt x="840" y="199"/>
                    </a:lnTo>
                    <a:lnTo>
                      <a:pt x="840" y="196"/>
                    </a:lnTo>
                    <a:lnTo>
                      <a:pt x="838" y="195"/>
                    </a:lnTo>
                    <a:lnTo>
                      <a:pt x="838" y="194"/>
                    </a:lnTo>
                    <a:lnTo>
                      <a:pt x="832" y="189"/>
                    </a:lnTo>
                    <a:lnTo>
                      <a:pt x="831" y="189"/>
                    </a:lnTo>
                    <a:lnTo>
                      <a:pt x="827" y="189"/>
                    </a:lnTo>
                    <a:lnTo>
                      <a:pt x="826" y="190"/>
                    </a:lnTo>
                    <a:lnTo>
                      <a:pt x="825" y="193"/>
                    </a:lnTo>
                    <a:lnTo>
                      <a:pt x="824" y="195"/>
                    </a:lnTo>
                    <a:lnTo>
                      <a:pt x="824" y="199"/>
                    </a:lnTo>
                    <a:lnTo>
                      <a:pt x="825" y="200"/>
                    </a:lnTo>
                    <a:lnTo>
                      <a:pt x="830" y="201"/>
                    </a:lnTo>
                    <a:lnTo>
                      <a:pt x="830" y="203"/>
                    </a:lnTo>
                    <a:lnTo>
                      <a:pt x="830" y="204"/>
                    </a:lnTo>
                    <a:lnTo>
                      <a:pt x="826" y="204"/>
                    </a:lnTo>
                    <a:lnTo>
                      <a:pt x="825" y="204"/>
                    </a:lnTo>
                    <a:lnTo>
                      <a:pt x="826" y="206"/>
                    </a:lnTo>
                    <a:lnTo>
                      <a:pt x="827" y="210"/>
                    </a:lnTo>
                    <a:lnTo>
                      <a:pt x="825" y="215"/>
                    </a:lnTo>
                    <a:lnTo>
                      <a:pt x="824" y="216"/>
                    </a:lnTo>
                    <a:lnTo>
                      <a:pt x="824" y="214"/>
                    </a:lnTo>
                    <a:lnTo>
                      <a:pt x="825" y="209"/>
                    </a:lnTo>
                    <a:lnTo>
                      <a:pt x="822" y="206"/>
                    </a:lnTo>
                    <a:lnTo>
                      <a:pt x="820" y="210"/>
                    </a:lnTo>
                    <a:lnTo>
                      <a:pt x="820" y="214"/>
                    </a:lnTo>
                    <a:lnTo>
                      <a:pt x="819" y="215"/>
                    </a:lnTo>
                    <a:lnTo>
                      <a:pt x="819" y="216"/>
                    </a:lnTo>
                    <a:lnTo>
                      <a:pt x="820" y="218"/>
                    </a:lnTo>
                    <a:lnTo>
                      <a:pt x="820" y="219"/>
                    </a:lnTo>
                    <a:lnTo>
                      <a:pt x="817" y="221"/>
                    </a:lnTo>
                    <a:lnTo>
                      <a:pt x="815" y="216"/>
                    </a:lnTo>
                    <a:lnTo>
                      <a:pt x="814" y="215"/>
                    </a:lnTo>
                    <a:lnTo>
                      <a:pt x="816" y="215"/>
                    </a:lnTo>
                    <a:lnTo>
                      <a:pt x="816" y="213"/>
                    </a:lnTo>
                    <a:lnTo>
                      <a:pt x="811" y="211"/>
                    </a:lnTo>
                    <a:lnTo>
                      <a:pt x="811" y="211"/>
                    </a:lnTo>
                    <a:lnTo>
                      <a:pt x="814" y="209"/>
                    </a:lnTo>
                    <a:lnTo>
                      <a:pt x="817" y="203"/>
                    </a:lnTo>
                    <a:lnTo>
                      <a:pt x="820" y="198"/>
                    </a:lnTo>
                    <a:lnTo>
                      <a:pt x="817" y="199"/>
                    </a:lnTo>
                    <a:lnTo>
                      <a:pt x="814" y="204"/>
                    </a:lnTo>
                    <a:lnTo>
                      <a:pt x="809" y="208"/>
                    </a:lnTo>
                    <a:lnTo>
                      <a:pt x="807" y="210"/>
                    </a:lnTo>
                    <a:lnTo>
                      <a:pt x="810" y="213"/>
                    </a:lnTo>
                    <a:lnTo>
                      <a:pt x="810" y="215"/>
                    </a:lnTo>
                    <a:lnTo>
                      <a:pt x="806" y="220"/>
                    </a:lnTo>
                    <a:lnTo>
                      <a:pt x="806" y="221"/>
                    </a:lnTo>
                    <a:lnTo>
                      <a:pt x="804" y="224"/>
                    </a:lnTo>
                    <a:lnTo>
                      <a:pt x="799" y="226"/>
                    </a:lnTo>
                    <a:lnTo>
                      <a:pt x="799" y="229"/>
                    </a:lnTo>
                    <a:lnTo>
                      <a:pt x="800" y="230"/>
                    </a:lnTo>
                    <a:lnTo>
                      <a:pt x="800" y="231"/>
                    </a:lnTo>
                    <a:lnTo>
                      <a:pt x="799" y="236"/>
                    </a:lnTo>
                    <a:lnTo>
                      <a:pt x="799" y="240"/>
                    </a:lnTo>
                    <a:lnTo>
                      <a:pt x="800" y="242"/>
                    </a:lnTo>
                    <a:lnTo>
                      <a:pt x="807" y="249"/>
                    </a:lnTo>
                    <a:lnTo>
                      <a:pt x="807" y="252"/>
                    </a:lnTo>
                    <a:lnTo>
                      <a:pt x="809" y="252"/>
                    </a:lnTo>
                    <a:lnTo>
                      <a:pt x="814" y="255"/>
                    </a:lnTo>
                    <a:lnTo>
                      <a:pt x="816" y="256"/>
                    </a:lnTo>
                    <a:lnTo>
                      <a:pt x="816" y="256"/>
                    </a:lnTo>
                    <a:lnTo>
                      <a:pt x="815" y="257"/>
                    </a:lnTo>
                    <a:lnTo>
                      <a:pt x="812" y="256"/>
                    </a:lnTo>
                    <a:lnTo>
                      <a:pt x="807" y="255"/>
                    </a:lnTo>
                    <a:lnTo>
                      <a:pt x="806" y="254"/>
                    </a:lnTo>
                    <a:lnTo>
                      <a:pt x="804" y="252"/>
                    </a:lnTo>
                    <a:lnTo>
                      <a:pt x="802" y="252"/>
                    </a:lnTo>
                    <a:lnTo>
                      <a:pt x="802" y="251"/>
                    </a:lnTo>
                    <a:lnTo>
                      <a:pt x="801" y="249"/>
                    </a:lnTo>
                    <a:lnTo>
                      <a:pt x="799" y="247"/>
                    </a:lnTo>
                    <a:lnTo>
                      <a:pt x="796" y="249"/>
                    </a:lnTo>
                    <a:lnTo>
                      <a:pt x="795" y="256"/>
                    </a:lnTo>
                    <a:lnTo>
                      <a:pt x="795" y="260"/>
                    </a:lnTo>
                    <a:lnTo>
                      <a:pt x="795" y="264"/>
                    </a:lnTo>
                    <a:lnTo>
                      <a:pt x="794" y="270"/>
                    </a:lnTo>
                    <a:lnTo>
                      <a:pt x="794" y="272"/>
                    </a:lnTo>
                    <a:lnTo>
                      <a:pt x="786" y="278"/>
                    </a:lnTo>
                    <a:lnTo>
                      <a:pt x="781" y="290"/>
                    </a:lnTo>
                    <a:lnTo>
                      <a:pt x="781" y="290"/>
                    </a:lnTo>
                    <a:lnTo>
                      <a:pt x="780" y="287"/>
                    </a:lnTo>
                    <a:lnTo>
                      <a:pt x="782" y="278"/>
                    </a:lnTo>
                    <a:lnTo>
                      <a:pt x="790" y="271"/>
                    </a:lnTo>
                    <a:lnTo>
                      <a:pt x="787" y="265"/>
                    </a:lnTo>
                    <a:lnTo>
                      <a:pt x="789" y="262"/>
                    </a:lnTo>
                    <a:lnTo>
                      <a:pt x="789" y="262"/>
                    </a:lnTo>
                    <a:lnTo>
                      <a:pt x="790" y="262"/>
                    </a:lnTo>
                    <a:lnTo>
                      <a:pt x="790" y="264"/>
                    </a:lnTo>
                    <a:lnTo>
                      <a:pt x="791" y="264"/>
                    </a:lnTo>
                    <a:lnTo>
                      <a:pt x="791" y="264"/>
                    </a:lnTo>
                    <a:lnTo>
                      <a:pt x="792" y="261"/>
                    </a:lnTo>
                    <a:lnTo>
                      <a:pt x="790" y="259"/>
                    </a:lnTo>
                    <a:lnTo>
                      <a:pt x="791" y="256"/>
                    </a:lnTo>
                    <a:lnTo>
                      <a:pt x="792" y="255"/>
                    </a:lnTo>
                    <a:lnTo>
                      <a:pt x="791" y="254"/>
                    </a:lnTo>
                    <a:lnTo>
                      <a:pt x="790" y="252"/>
                    </a:lnTo>
                    <a:lnTo>
                      <a:pt x="790" y="251"/>
                    </a:lnTo>
                    <a:lnTo>
                      <a:pt x="794" y="245"/>
                    </a:lnTo>
                    <a:lnTo>
                      <a:pt x="794" y="244"/>
                    </a:lnTo>
                    <a:lnTo>
                      <a:pt x="794" y="242"/>
                    </a:lnTo>
                    <a:lnTo>
                      <a:pt x="790" y="239"/>
                    </a:lnTo>
                    <a:lnTo>
                      <a:pt x="791" y="226"/>
                    </a:lnTo>
                    <a:lnTo>
                      <a:pt x="790" y="223"/>
                    </a:lnTo>
                    <a:lnTo>
                      <a:pt x="791" y="210"/>
                    </a:lnTo>
                    <a:lnTo>
                      <a:pt x="789" y="205"/>
                    </a:lnTo>
                    <a:lnTo>
                      <a:pt x="787" y="203"/>
                    </a:lnTo>
                    <a:lnTo>
                      <a:pt x="785" y="200"/>
                    </a:lnTo>
                    <a:lnTo>
                      <a:pt x="785" y="201"/>
                    </a:lnTo>
                    <a:lnTo>
                      <a:pt x="784" y="205"/>
                    </a:lnTo>
                    <a:lnTo>
                      <a:pt x="784" y="208"/>
                    </a:lnTo>
                    <a:lnTo>
                      <a:pt x="784" y="214"/>
                    </a:lnTo>
                    <a:lnTo>
                      <a:pt x="784" y="216"/>
                    </a:lnTo>
                    <a:lnTo>
                      <a:pt x="784" y="216"/>
                    </a:lnTo>
                    <a:lnTo>
                      <a:pt x="781" y="210"/>
                    </a:lnTo>
                    <a:lnTo>
                      <a:pt x="781" y="208"/>
                    </a:lnTo>
                    <a:lnTo>
                      <a:pt x="780" y="208"/>
                    </a:lnTo>
                    <a:lnTo>
                      <a:pt x="780" y="209"/>
                    </a:lnTo>
                    <a:lnTo>
                      <a:pt x="779" y="215"/>
                    </a:lnTo>
                    <a:lnTo>
                      <a:pt x="776" y="229"/>
                    </a:lnTo>
                    <a:lnTo>
                      <a:pt x="775" y="229"/>
                    </a:lnTo>
                    <a:lnTo>
                      <a:pt x="775" y="227"/>
                    </a:lnTo>
                    <a:lnTo>
                      <a:pt x="775" y="220"/>
                    </a:lnTo>
                    <a:lnTo>
                      <a:pt x="775" y="219"/>
                    </a:lnTo>
                    <a:lnTo>
                      <a:pt x="774" y="220"/>
                    </a:lnTo>
                    <a:lnTo>
                      <a:pt x="773" y="221"/>
                    </a:lnTo>
                    <a:lnTo>
                      <a:pt x="773" y="226"/>
                    </a:lnTo>
                    <a:lnTo>
                      <a:pt x="771" y="227"/>
                    </a:lnTo>
                    <a:lnTo>
                      <a:pt x="771" y="231"/>
                    </a:lnTo>
                    <a:lnTo>
                      <a:pt x="769" y="236"/>
                    </a:lnTo>
                    <a:lnTo>
                      <a:pt x="768" y="240"/>
                    </a:lnTo>
                    <a:lnTo>
                      <a:pt x="770" y="241"/>
                    </a:lnTo>
                    <a:lnTo>
                      <a:pt x="770" y="245"/>
                    </a:lnTo>
                    <a:lnTo>
                      <a:pt x="774" y="249"/>
                    </a:lnTo>
                    <a:lnTo>
                      <a:pt x="781" y="250"/>
                    </a:lnTo>
                    <a:lnTo>
                      <a:pt x="784" y="249"/>
                    </a:lnTo>
                    <a:lnTo>
                      <a:pt x="784" y="251"/>
                    </a:lnTo>
                    <a:lnTo>
                      <a:pt x="780" y="251"/>
                    </a:lnTo>
                    <a:lnTo>
                      <a:pt x="770" y="250"/>
                    </a:lnTo>
                    <a:lnTo>
                      <a:pt x="769" y="249"/>
                    </a:lnTo>
                    <a:lnTo>
                      <a:pt x="768" y="249"/>
                    </a:lnTo>
                    <a:lnTo>
                      <a:pt x="768" y="250"/>
                    </a:lnTo>
                    <a:lnTo>
                      <a:pt x="769" y="250"/>
                    </a:lnTo>
                    <a:lnTo>
                      <a:pt x="769" y="252"/>
                    </a:lnTo>
                    <a:lnTo>
                      <a:pt x="769" y="257"/>
                    </a:lnTo>
                    <a:lnTo>
                      <a:pt x="770" y="259"/>
                    </a:lnTo>
                    <a:lnTo>
                      <a:pt x="769" y="261"/>
                    </a:lnTo>
                    <a:lnTo>
                      <a:pt x="770" y="262"/>
                    </a:lnTo>
                    <a:lnTo>
                      <a:pt x="768" y="269"/>
                    </a:lnTo>
                    <a:lnTo>
                      <a:pt x="768" y="272"/>
                    </a:lnTo>
                    <a:lnTo>
                      <a:pt x="768" y="273"/>
                    </a:lnTo>
                    <a:lnTo>
                      <a:pt x="765" y="273"/>
                    </a:lnTo>
                    <a:lnTo>
                      <a:pt x="761" y="276"/>
                    </a:lnTo>
                    <a:lnTo>
                      <a:pt x="760" y="277"/>
                    </a:lnTo>
                    <a:lnTo>
                      <a:pt x="759" y="277"/>
                    </a:lnTo>
                    <a:lnTo>
                      <a:pt x="760" y="275"/>
                    </a:lnTo>
                    <a:lnTo>
                      <a:pt x="763" y="271"/>
                    </a:lnTo>
                    <a:lnTo>
                      <a:pt x="766" y="266"/>
                    </a:lnTo>
                    <a:lnTo>
                      <a:pt x="768" y="265"/>
                    </a:lnTo>
                    <a:lnTo>
                      <a:pt x="765" y="259"/>
                    </a:lnTo>
                    <a:lnTo>
                      <a:pt x="766" y="246"/>
                    </a:lnTo>
                    <a:lnTo>
                      <a:pt x="766" y="244"/>
                    </a:lnTo>
                    <a:lnTo>
                      <a:pt x="764" y="244"/>
                    </a:lnTo>
                    <a:lnTo>
                      <a:pt x="763" y="242"/>
                    </a:lnTo>
                    <a:lnTo>
                      <a:pt x="764" y="234"/>
                    </a:lnTo>
                    <a:lnTo>
                      <a:pt x="763" y="231"/>
                    </a:lnTo>
                    <a:lnTo>
                      <a:pt x="765" y="226"/>
                    </a:lnTo>
                    <a:lnTo>
                      <a:pt x="764" y="224"/>
                    </a:lnTo>
                    <a:lnTo>
                      <a:pt x="764" y="224"/>
                    </a:lnTo>
                    <a:lnTo>
                      <a:pt x="759" y="226"/>
                    </a:lnTo>
                    <a:lnTo>
                      <a:pt x="753" y="229"/>
                    </a:lnTo>
                    <a:lnTo>
                      <a:pt x="748" y="229"/>
                    </a:lnTo>
                    <a:lnTo>
                      <a:pt x="744" y="231"/>
                    </a:lnTo>
                    <a:lnTo>
                      <a:pt x="741" y="235"/>
                    </a:lnTo>
                    <a:lnTo>
                      <a:pt x="740" y="235"/>
                    </a:lnTo>
                    <a:lnTo>
                      <a:pt x="739" y="241"/>
                    </a:lnTo>
                    <a:lnTo>
                      <a:pt x="736" y="245"/>
                    </a:lnTo>
                    <a:lnTo>
                      <a:pt x="734" y="250"/>
                    </a:lnTo>
                    <a:lnTo>
                      <a:pt x="734" y="254"/>
                    </a:lnTo>
                    <a:lnTo>
                      <a:pt x="735" y="257"/>
                    </a:lnTo>
                    <a:lnTo>
                      <a:pt x="736" y="261"/>
                    </a:lnTo>
                    <a:lnTo>
                      <a:pt x="738" y="261"/>
                    </a:lnTo>
                    <a:lnTo>
                      <a:pt x="740" y="257"/>
                    </a:lnTo>
                    <a:lnTo>
                      <a:pt x="745" y="256"/>
                    </a:lnTo>
                    <a:lnTo>
                      <a:pt x="746" y="257"/>
                    </a:lnTo>
                    <a:lnTo>
                      <a:pt x="749" y="260"/>
                    </a:lnTo>
                    <a:lnTo>
                      <a:pt x="749" y="262"/>
                    </a:lnTo>
                    <a:lnTo>
                      <a:pt x="746" y="262"/>
                    </a:lnTo>
                    <a:lnTo>
                      <a:pt x="744" y="259"/>
                    </a:lnTo>
                    <a:lnTo>
                      <a:pt x="741" y="259"/>
                    </a:lnTo>
                    <a:lnTo>
                      <a:pt x="738" y="264"/>
                    </a:lnTo>
                    <a:lnTo>
                      <a:pt x="738" y="266"/>
                    </a:lnTo>
                    <a:lnTo>
                      <a:pt x="738" y="269"/>
                    </a:lnTo>
                    <a:lnTo>
                      <a:pt x="739" y="272"/>
                    </a:lnTo>
                    <a:lnTo>
                      <a:pt x="741" y="273"/>
                    </a:lnTo>
                    <a:lnTo>
                      <a:pt x="745" y="281"/>
                    </a:lnTo>
                    <a:lnTo>
                      <a:pt x="748" y="280"/>
                    </a:lnTo>
                    <a:lnTo>
                      <a:pt x="751" y="280"/>
                    </a:lnTo>
                    <a:lnTo>
                      <a:pt x="755" y="280"/>
                    </a:lnTo>
                    <a:lnTo>
                      <a:pt x="758" y="282"/>
                    </a:lnTo>
                    <a:lnTo>
                      <a:pt x="758" y="285"/>
                    </a:lnTo>
                    <a:lnTo>
                      <a:pt x="759" y="292"/>
                    </a:lnTo>
                    <a:lnTo>
                      <a:pt x="766" y="298"/>
                    </a:lnTo>
                    <a:lnTo>
                      <a:pt x="764" y="298"/>
                    </a:lnTo>
                    <a:lnTo>
                      <a:pt x="761" y="298"/>
                    </a:lnTo>
                    <a:lnTo>
                      <a:pt x="760" y="298"/>
                    </a:lnTo>
                    <a:lnTo>
                      <a:pt x="756" y="297"/>
                    </a:lnTo>
                    <a:lnTo>
                      <a:pt x="754" y="298"/>
                    </a:lnTo>
                    <a:lnTo>
                      <a:pt x="753" y="300"/>
                    </a:lnTo>
                    <a:lnTo>
                      <a:pt x="753" y="298"/>
                    </a:lnTo>
                    <a:lnTo>
                      <a:pt x="751" y="297"/>
                    </a:lnTo>
                    <a:lnTo>
                      <a:pt x="751" y="293"/>
                    </a:lnTo>
                    <a:lnTo>
                      <a:pt x="754" y="290"/>
                    </a:lnTo>
                    <a:lnTo>
                      <a:pt x="755" y="286"/>
                    </a:lnTo>
                    <a:lnTo>
                      <a:pt x="754" y="283"/>
                    </a:lnTo>
                    <a:lnTo>
                      <a:pt x="753" y="283"/>
                    </a:lnTo>
                    <a:lnTo>
                      <a:pt x="748" y="285"/>
                    </a:lnTo>
                    <a:lnTo>
                      <a:pt x="743" y="285"/>
                    </a:lnTo>
                    <a:lnTo>
                      <a:pt x="739" y="280"/>
                    </a:lnTo>
                    <a:lnTo>
                      <a:pt x="738" y="275"/>
                    </a:lnTo>
                    <a:lnTo>
                      <a:pt x="734" y="270"/>
                    </a:lnTo>
                    <a:lnTo>
                      <a:pt x="734" y="269"/>
                    </a:lnTo>
                    <a:lnTo>
                      <a:pt x="730" y="267"/>
                    </a:lnTo>
                    <a:lnTo>
                      <a:pt x="732" y="264"/>
                    </a:lnTo>
                    <a:lnTo>
                      <a:pt x="730" y="259"/>
                    </a:lnTo>
                    <a:lnTo>
                      <a:pt x="730" y="259"/>
                    </a:lnTo>
                    <a:lnTo>
                      <a:pt x="729" y="260"/>
                    </a:lnTo>
                    <a:lnTo>
                      <a:pt x="727" y="262"/>
                    </a:lnTo>
                    <a:lnTo>
                      <a:pt x="723" y="264"/>
                    </a:lnTo>
                    <a:lnTo>
                      <a:pt x="717" y="266"/>
                    </a:lnTo>
                    <a:lnTo>
                      <a:pt x="714" y="267"/>
                    </a:lnTo>
                    <a:lnTo>
                      <a:pt x="715" y="271"/>
                    </a:lnTo>
                    <a:lnTo>
                      <a:pt x="717" y="275"/>
                    </a:lnTo>
                    <a:lnTo>
                      <a:pt x="718" y="276"/>
                    </a:lnTo>
                    <a:lnTo>
                      <a:pt x="720" y="280"/>
                    </a:lnTo>
                    <a:lnTo>
                      <a:pt x="723" y="283"/>
                    </a:lnTo>
                    <a:lnTo>
                      <a:pt x="727" y="285"/>
                    </a:lnTo>
                    <a:lnTo>
                      <a:pt x="733" y="287"/>
                    </a:lnTo>
                    <a:lnTo>
                      <a:pt x="738" y="287"/>
                    </a:lnTo>
                    <a:lnTo>
                      <a:pt x="741" y="290"/>
                    </a:lnTo>
                    <a:lnTo>
                      <a:pt x="741" y="292"/>
                    </a:lnTo>
                    <a:lnTo>
                      <a:pt x="739" y="292"/>
                    </a:lnTo>
                    <a:lnTo>
                      <a:pt x="735" y="291"/>
                    </a:lnTo>
                    <a:lnTo>
                      <a:pt x="734" y="288"/>
                    </a:lnTo>
                    <a:lnTo>
                      <a:pt x="728" y="290"/>
                    </a:lnTo>
                    <a:lnTo>
                      <a:pt x="727" y="290"/>
                    </a:lnTo>
                    <a:lnTo>
                      <a:pt x="727" y="291"/>
                    </a:lnTo>
                    <a:lnTo>
                      <a:pt x="728" y="292"/>
                    </a:lnTo>
                    <a:lnTo>
                      <a:pt x="729" y="295"/>
                    </a:lnTo>
                    <a:lnTo>
                      <a:pt x="728" y="297"/>
                    </a:lnTo>
                    <a:lnTo>
                      <a:pt x="728" y="298"/>
                    </a:lnTo>
                    <a:lnTo>
                      <a:pt x="725" y="296"/>
                    </a:lnTo>
                    <a:lnTo>
                      <a:pt x="723" y="290"/>
                    </a:lnTo>
                    <a:lnTo>
                      <a:pt x="720" y="287"/>
                    </a:lnTo>
                    <a:lnTo>
                      <a:pt x="720" y="286"/>
                    </a:lnTo>
                    <a:lnTo>
                      <a:pt x="720" y="288"/>
                    </a:lnTo>
                    <a:lnTo>
                      <a:pt x="720" y="295"/>
                    </a:lnTo>
                    <a:lnTo>
                      <a:pt x="720" y="301"/>
                    </a:lnTo>
                    <a:lnTo>
                      <a:pt x="720" y="303"/>
                    </a:lnTo>
                    <a:lnTo>
                      <a:pt x="719" y="301"/>
                    </a:lnTo>
                    <a:lnTo>
                      <a:pt x="719" y="296"/>
                    </a:lnTo>
                    <a:lnTo>
                      <a:pt x="718" y="292"/>
                    </a:lnTo>
                    <a:lnTo>
                      <a:pt x="718" y="285"/>
                    </a:lnTo>
                    <a:lnTo>
                      <a:pt x="717" y="282"/>
                    </a:lnTo>
                    <a:lnTo>
                      <a:pt x="714" y="282"/>
                    </a:lnTo>
                    <a:lnTo>
                      <a:pt x="710" y="287"/>
                    </a:lnTo>
                    <a:lnTo>
                      <a:pt x="709" y="295"/>
                    </a:lnTo>
                    <a:lnTo>
                      <a:pt x="707" y="297"/>
                    </a:lnTo>
                    <a:lnTo>
                      <a:pt x="708" y="292"/>
                    </a:lnTo>
                    <a:lnTo>
                      <a:pt x="709" y="291"/>
                    </a:lnTo>
                    <a:lnTo>
                      <a:pt x="709" y="287"/>
                    </a:lnTo>
                    <a:lnTo>
                      <a:pt x="712" y="282"/>
                    </a:lnTo>
                    <a:lnTo>
                      <a:pt x="713" y="276"/>
                    </a:lnTo>
                    <a:lnTo>
                      <a:pt x="710" y="273"/>
                    </a:lnTo>
                    <a:lnTo>
                      <a:pt x="707" y="271"/>
                    </a:lnTo>
                    <a:lnTo>
                      <a:pt x="705" y="272"/>
                    </a:lnTo>
                    <a:lnTo>
                      <a:pt x="704" y="273"/>
                    </a:lnTo>
                    <a:lnTo>
                      <a:pt x="703" y="273"/>
                    </a:lnTo>
                    <a:lnTo>
                      <a:pt x="702" y="275"/>
                    </a:lnTo>
                    <a:lnTo>
                      <a:pt x="703" y="278"/>
                    </a:lnTo>
                    <a:lnTo>
                      <a:pt x="704" y="278"/>
                    </a:lnTo>
                    <a:lnTo>
                      <a:pt x="704" y="282"/>
                    </a:lnTo>
                    <a:lnTo>
                      <a:pt x="704" y="283"/>
                    </a:lnTo>
                    <a:lnTo>
                      <a:pt x="702" y="283"/>
                    </a:lnTo>
                    <a:lnTo>
                      <a:pt x="702" y="287"/>
                    </a:lnTo>
                    <a:lnTo>
                      <a:pt x="700" y="290"/>
                    </a:lnTo>
                    <a:lnTo>
                      <a:pt x="697" y="293"/>
                    </a:lnTo>
                    <a:lnTo>
                      <a:pt x="698" y="295"/>
                    </a:lnTo>
                    <a:lnTo>
                      <a:pt x="697" y="297"/>
                    </a:lnTo>
                    <a:lnTo>
                      <a:pt x="698" y="300"/>
                    </a:lnTo>
                    <a:lnTo>
                      <a:pt x="698" y="301"/>
                    </a:lnTo>
                    <a:lnTo>
                      <a:pt x="697" y="302"/>
                    </a:lnTo>
                    <a:lnTo>
                      <a:pt x="702" y="303"/>
                    </a:lnTo>
                    <a:lnTo>
                      <a:pt x="702" y="305"/>
                    </a:lnTo>
                    <a:lnTo>
                      <a:pt x="700" y="306"/>
                    </a:lnTo>
                    <a:lnTo>
                      <a:pt x="700" y="306"/>
                    </a:lnTo>
                    <a:lnTo>
                      <a:pt x="702" y="308"/>
                    </a:lnTo>
                    <a:lnTo>
                      <a:pt x="705" y="312"/>
                    </a:lnTo>
                    <a:lnTo>
                      <a:pt x="707" y="313"/>
                    </a:lnTo>
                    <a:lnTo>
                      <a:pt x="709" y="315"/>
                    </a:lnTo>
                    <a:lnTo>
                      <a:pt x="708" y="315"/>
                    </a:lnTo>
                    <a:lnTo>
                      <a:pt x="708" y="316"/>
                    </a:lnTo>
                    <a:lnTo>
                      <a:pt x="704" y="313"/>
                    </a:lnTo>
                    <a:lnTo>
                      <a:pt x="703" y="315"/>
                    </a:lnTo>
                    <a:lnTo>
                      <a:pt x="702" y="313"/>
                    </a:lnTo>
                    <a:lnTo>
                      <a:pt x="698" y="313"/>
                    </a:lnTo>
                    <a:lnTo>
                      <a:pt x="695" y="315"/>
                    </a:lnTo>
                    <a:lnTo>
                      <a:pt x="694" y="316"/>
                    </a:lnTo>
                    <a:lnTo>
                      <a:pt x="686" y="318"/>
                    </a:lnTo>
                    <a:lnTo>
                      <a:pt x="684" y="319"/>
                    </a:lnTo>
                    <a:lnTo>
                      <a:pt x="684" y="321"/>
                    </a:lnTo>
                    <a:lnTo>
                      <a:pt x="686" y="322"/>
                    </a:lnTo>
                    <a:lnTo>
                      <a:pt x="686" y="324"/>
                    </a:lnTo>
                    <a:lnTo>
                      <a:pt x="682" y="328"/>
                    </a:lnTo>
                    <a:lnTo>
                      <a:pt x="679" y="334"/>
                    </a:lnTo>
                    <a:lnTo>
                      <a:pt x="683" y="337"/>
                    </a:lnTo>
                    <a:lnTo>
                      <a:pt x="683" y="338"/>
                    </a:lnTo>
                    <a:lnTo>
                      <a:pt x="679" y="338"/>
                    </a:lnTo>
                    <a:lnTo>
                      <a:pt x="679" y="339"/>
                    </a:lnTo>
                    <a:lnTo>
                      <a:pt x="678" y="344"/>
                    </a:lnTo>
                    <a:lnTo>
                      <a:pt x="678" y="346"/>
                    </a:lnTo>
                    <a:lnTo>
                      <a:pt x="681" y="346"/>
                    </a:lnTo>
                    <a:lnTo>
                      <a:pt x="682" y="344"/>
                    </a:lnTo>
                    <a:lnTo>
                      <a:pt x="689" y="341"/>
                    </a:lnTo>
                    <a:lnTo>
                      <a:pt x="689" y="343"/>
                    </a:lnTo>
                    <a:lnTo>
                      <a:pt x="690" y="343"/>
                    </a:lnTo>
                    <a:lnTo>
                      <a:pt x="695" y="347"/>
                    </a:lnTo>
                    <a:lnTo>
                      <a:pt x="695" y="348"/>
                    </a:lnTo>
                    <a:lnTo>
                      <a:pt x="694" y="349"/>
                    </a:lnTo>
                    <a:lnTo>
                      <a:pt x="690" y="348"/>
                    </a:lnTo>
                    <a:lnTo>
                      <a:pt x="688" y="346"/>
                    </a:lnTo>
                    <a:lnTo>
                      <a:pt x="687" y="346"/>
                    </a:lnTo>
                    <a:lnTo>
                      <a:pt x="684" y="348"/>
                    </a:lnTo>
                    <a:lnTo>
                      <a:pt x="681" y="353"/>
                    </a:lnTo>
                    <a:lnTo>
                      <a:pt x="683" y="353"/>
                    </a:lnTo>
                    <a:lnTo>
                      <a:pt x="686" y="356"/>
                    </a:lnTo>
                    <a:lnTo>
                      <a:pt x="687" y="357"/>
                    </a:lnTo>
                    <a:lnTo>
                      <a:pt x="690" y="357"/>
                    </a:lnTo>
                    <a:lnTo>
                      <a:pt x="692" y="357"/>
                    </a:lnTo>
                    <a:lnTo>
                      <a:pt x="695" y="361"/>
                    </a:lnTo>
                    <a:lnTo>
                      <a:pt x="695" y="363"/>
                    </a:lnTo>
                    <a:lnTo>
                      <a:pt x="694" y="363"/>
                    </a:lnTo>
                    <a:lnTo>
                      <a:pt x="690" y="359"/>
                    </a:lnTo>
                    <a:lnTo>
                      <a:pt x="684" y="358"/>
                    </a:lnTo>
                    <a:lnTo>
                      <a:pt x="682" y="357"/>
                    </a:lnTo>
                    <a:lnTo>
                      <a:pt x="679" y="356"/>
                    </a:lnTo>
                    <a:lnTo>
                      <a:pt x="678" y="356"/>
                    </a:lnTo>
                    <a:lnTo>
                      <a:pt x="673" y="361"/>
                    </a:lnTo>
                    <a:lnTo>
                      <a:pt x="672" y="364"/>
                    </a:lnTo>
                    <a:lnTo>
                      <a:pt x="676" y="365"/>
                    </a:lnTo>
                    <a:lnTo>
                      <a:pt x="679" y="364"/>
                    </a:lnTo>
                    <a:lnTo>
                      <a:pt x="681" y="367"/>
                    </a:lnTo>
                    <a:lnTo>
                      <a:pt x="683" y="369"/>
                    </a:lnTo>
                    <a:lnTo>
                      <a:pt x="687" y="369"/>
                    </a:lnTo>
                    <a:lnTo>
                      <a:pt x="688" y="370"/>
                    </a:lnTo>
                    <a:lnTo>
                      <a:pt x="690" y="373"/>
                    </a:lnTo>
                    <a:lnTo>
                      <a:pt x="689" y="373"/>
                    </a:lnTo>
                    <a:lnTo>
                      <a:pt x="687" y="372"/>
                    </a:lnTo>
                    <a:lnTo>
                      <a:pt x="686" y="372"/>
                    </a:lnTo>
                    <a:lnTo>
                      <a:pt x="684" y="372"/>
                    </a:lnTo>
                    <a:lnTo>
                      <a:pt x="681" y="372"/>
                    </a:lnTo>
                    <a:lnTo>
                      <a:pt x="679" y="368"/>
                    </a:lnTo>
                    <a:lnTo>
                      <a:pt x="678" y="367"/>
                    </a:lnTo>
                    <a:lnTo>
                      <a:pt x="669" y="367"/>
                    </a:lnTo>
                    <a:lnTo>
                      <a:pt x="668" y="368"/>
                    </a:lnTo>
                    <a:lnTo>
                      <a:pt x="666" y="370"/>
                    </a:lnTo>
                    <a:lnTo>
                      <a:pt x="667" y="373"/>
                    </a:lnTo>
                    <a:lnTo>
                      <a:pt x="669" y="377"/>
                    </a:lnTo>
                    <a:lnTo>
                      <a:pt x="667" y="377"/>
                    </a:lnTo>
                    <a:lnTo>
                      <a:pt x="664" y="373"/>
                    </a:lnTo>
                    <a:lnTo>
                      <a:pt x="663" y="372"/>
                    </a:lnTo>
                    <a:lnTo>
                      <a:pt x="663" y="369"/>
                    </a:lnTo>
                    <a:lnTo>
                      <a:pt x="662" y="369"/>
                    </a:lnTo>
                    <a:lnTo>
                      <a:pt x="661" y="369"/>
                    </a:lnTo>
                    <a:lnTo>
                      <a:pt x="656" y="374"/>
                    </a:lnTo>
                    <a:lnTo>
                      <a:pt x="652" y="374"/>
                    </a:lnTo>
                    <a:lnTo>
                      <a:pt x="649" y="375"/>
                    </a:lnTo>
                    <a:lnTo>
                      <a:pt x="648" y="378"/>
                    </a:lnTo>
                    <a:lnTo>
                      <a:pt x="646" y="379"/>
                    </a:lnTo>
                    <a:lnTo>
                      <a:pt x="642" y="382"/>
                    </a:lnTo>
                    <a:lnTo>
                      <a:pt x="642" y="383"/>
                    </a:lnTo>
                    <a:lnTo>
                      <a:pt x="642" y="384"/>
                    </a:lnTo>
                    <a:lnTo>
                      <a:pt x="642" y="388"/>
                    </a:lnTo>
                    <a:lnTo>
                      <a:pt x="646" y="388"/>
                    </a:lnTo>
                    <a:lnTo>
                      <a:pt x="646" y="392"/>
                    </a:lnTo>
                    <a:lnTo>
                      <a:pt x="644" y="393"/>
                    </a:lnTo>
                    <a:lnTo>
                      <a:pt x="641" y="390"/>
                    </a:lnTo>
                    <a:lnTo>
                      <a:pt x="638" y="390"/>
                    </a:lnTo>
                    <a:lnTo>
                      <a:pt x="638" y="393"/>
                    </a:lnTo>
                    <a:lnTo>
                      <a:pt x="640" y="397"/>
                    </a:lnTo>
                    <a:lnTo>
                      <a:pt x="641" y="398"/>
                    </a:lnTo>
                    <a:lnTo>
                      <a:pt x="641" y="398"/>
                    </a:lnTo>
                    <a:lnTo>
                      <a:pt x="642" y="399"/>
                    </a:lnTo>
                    <a:lnTo>
                      <a:pt x="641" y="403"/>
                    </a:lnTo>
                    <a:lnTo>
                      <a:pt x="644" y="403"/>
                    </a:lnTo>
                    <a:lnTo>
                      <a:pt x="644" y="403"/>
                    </a:lnTo>
                    <a:lnTo>
                      <a:pt x="647" y="402"/>
                    </a:lnTo>
                    <a:lnTo>
                      <a:pt x="647" y="403"/>
                    </a:lnTo>
                    <a:lnTo>
                      <a:pt x="648" y="403"/>
                    </a:lnTo>
                    <a:lnTo>
                      <a:pt x="654" y="402"/>
                    </a:lnTo>
                    <a:lnTo>
                      <a:pt x="657" y="399"/>
                    </a:lnTo>
                    <a:lnTo>
                      <a:pt x="659" y="395"/>
                    </a:lnTo>
                    <a:lnTo>
                      <a:pt x="662" y="394"/>
                    </a:lnTo>
                    <a:lnTo>
                      <a:pt x="663" y="395"/>
                    </a:lnTo>
                    <a:lnTo>
                      <a:pt x="664" y="397"/>
                    </a:lnTo>
                    <a:lnTo>
                      <a:pt x="666" y="398"/>
                    </a:lnTo>
                    <a:lnTo>
                      <a:pt x="664" y="400"/>
                    </a:lnTo>
                    <a:lnTo>
                      <a:pt x="664" y="403"/>
                    </a:lnTo>
                    <a:lnTo>
                      <a:pt x="667" y="403"/>
                    </a:lnTo>
                    <a:lnTo>
                      <a:pt x="676" y="398"/>
                    </a:lnTo>
                    <a:lnTo>
                      <a:pt x="679" y="393"/>
                    </a:lnTo>
                    <a:lnTo>
                      <a:pt x="683" y="390"/>
                    </a:lnTo>
                    <a:lnTo>
                      <a:pt x="686" y="389"/>
                    </a:lnTo>
                    <a:lnTo>
                      <a:pt x="687" y="389"/>
                    </a:lnTo>
                    <a:lnTo>
                      <a:pt x="684" y="398"/>
                    </a:lnTo>
                    <a:lnTo>
                      <a:pt x="692" y="398"/>
                    </a:lnTo>
                    <a:lnTo>
                      <a:pt x="699" y="404"/>
                    </a:lnTo>
                    <a:lnTo>
                      <a:pt x="699" y="405"/>
                    </a:lnTo>
                    <a:lnTo>
                      <a:pt x="699" y="405"/>
                    </a:lnTo>
                    <a:lnTo>
                      <a:pt x="694" y="403"/>
                    </a:lnTo>
                    <a:lnTo>
                      <a:pt x="690" y="402"/>
                    </a:lnTo>
                    <a:lnTo>
                      <a:pt x="688" y="400"/>
                    </a:lnTo>
                    <a:lnTo>
                      <a:pt x="684" y="402"/>
                    </a:lnTo>
                    <a:lnTo>
                      <a:pt x="681" y="402"/>
                    </a:lnTo>
                    <a:lnTo>
                      <a:pt x="681" y="403"/>
                    </a:lnTo>
                    <a:lnTo>
                      <a:pt x="684" y="405"/>
                    </a:lnTo>
                    <a:lnTo>
                      <a:pt x="689" y="408"/>
                    </a:lnTo>
                    <a:lnTo>
                      <a:pt x="690" y="409"/>
                    </a:lnTo>
                    <a:lnTo>
                      <a:pt x="689" y="410"/>
                    </a:lnTo>
                    <a:lnTo>
                      <a:pt x="686" y="409"/>
                    </a:lnTo>
                    <a:lnTo>
                      <a:pt x="682" y="408"/>
                    </a:lnTo>
                    <a:lnTo>
                      <a:pt x="681" y="405"/>
                    </a:lnTo>
                    <a:lnTo>
                      <a:pt x="677" y="405"/>
                    </a:lnTo>
                    <a:lnTo>
                      <a:pt x="677" y="407"/>
                    </a:lnTo>
                    <a:lnTo>
                      <a:pt x="676" y="408"/>
                    </a:lnTo>
                    <a:lnTo>
                      <a:pt x="674" y="408"/>
                    </a:lnTo>
                    <a:lnTo>
                      <a:pt x="673" y="409"/>
                    </a:lnTo>
                    <a:lnTo>
                      <a:pt x="674" y="410"/>
                    </a:lnTo>
                    <a:lnTo>
                      <a:pt x="677" y="415"/>
                    </a:lnTo>
                    <a:lnTo>
                      <a:pt x="676" y="416"/>
                    </a:lnTo>
                    <a:lnTo>
                      <a:pt x="677" y="418"/>
                    </a:lnTo>
                    <a:lnTo>
                      <a:pt x="678" y="416"/>
                    </a:lnTo>
                    <a:lnTo>
                      <a:pt x="682" y="424"/>
                    </a:lnTo>
                    <a:lnTo>
                      <a:pt x="681" y="426"/>
                    </a:lnTo>
                    <a:lnTo>
                      <a:pt x="681" y="430"/>
                    </a:lnTo>
                    <a:lnTo>
                      <a:pt x="682" y="431"/>
                    </a:lnTo>
                    <a:lnTo>
                      <a:pt x="679" y="433"/>
                    </a:lnTo>
                    <a:lnTo>
                      <a:pt x="678" y="433"/>
                    </a:lnTo>
                    <a:lnTo>
                      <a:pt x="678" y="428"/>
                    </a:lnTo>
                    <a:lnTo>
                      <a:pt x="678" y="424"/>
                    </a:lnTo>
                    <a:lnTo>
                      <a:pt x="674" y="416"/>
                    </a:lnTo>
                    <a:lnTo>
                      <a:pt x="673" y="411"/>
                    </a:lnTo>
                    <a:lnTo>
                      <a:pt x="671" y="409"/>
                    </a:lnTo>
                    <a:lnTo>
                      <a:pt x="668" y="410"/>
                    </a:lnTo>
                    <a:lnTo>
                      <a:pt x="667" y="409"/>
                    </a:lnTo>
                    <a:lnTo>
                      <a:pt x="667" y="409"/>
                    </a:lnTo>
                    <a:lnTo>
                      <a:pt x="666" y="410"/>
                    </a:lnTo>
                    <a:lnTo>
                      <a:pt x="663" y="413"/>
                    </a:lnTo>
                    <a:lnTo>
                      <a:pt x="662" y="413"/>
                    </a:lnTo>
                    <a:lnTo>
                      <a:pt x="656" y="415"/>
                    </a:lnTo>
                    <a:lnTo>
                      <a:pt x="654" y="415"/>
                    </a:lnTo>
                    <a:lnTo>
                      <a:pt x="657" y="411"/>
                    </a:lnTo>
                    <a:lnTo>
                      <a:pt x="657" y="410"/>
                    </a:lnTo>
                    <a:lnTo>
                      <a:pt x="651" y="407"/>
                    </a:lnTo>
                    <a:lnTo>
                      <a:pt x="648" y="408"/>
                    </a:lnTo>
                    <a:lnTo>
                      <a:pt x="644" y="407"/>
                    </a:lnTo>
                    <a:lnTo>
                      <a:pt x="641" y="407"/>
                    </a:lnTo>
                    <a:lnTo>
                      <a:pt x="635" y="411"/>
                    </a:lnTo>
                    <a:lnTo>
                      <a:pt x="631" y="414"/>
                    </a:lnTo>
                    <a:lnTo>
                      <a:pt x="631" y="415"/>
                    </a:lnTo>
                    <a:lnTo>
                      <a:pt x="631" y="418"/>
                    </a:lnTo>
                    <a:lnTo>
                      <a:pt x="635" y="418"/>
                    </a:lnTo>
                    <a:lnTo>
                      <a:pt x="635" y="420"/>
                    </a:lnTo>
                    <a:lnTo>
                      <a:pt x="637" y="420"/>
                    </a:lnTo>
                    <a:lnTo>
                      <a:pt x="640" y="421"/>
                    </a:lnTo>
                    <a:lnTo>
                      <a:pt x="641" y="421"/>
                    </a:lnTo>
                    <a:lnTo>
                      <a:pt x="643" y="424"/>
                    </a:lnTo>
                    <a:lnTo>
                      <a:pt x="644" y="424"/>
                    </a:lnTo>
                    <a:lnTo>
                      <a:pt x="647" y="425"/>
                    </a:lnTo>
                    <a:lnTo>
                      <a:pt x="647" y="429"/>
                    </a:lnTo>
                    <a:lnTo>
                      <a:pt x="648" y="429"/>
                    </a:lnTo>
                    <a:lnTo>
                      <a:pt x="648" y="433"/>
                    </a:lnTo>
                    <a:lnTo>
                      <a:pt x="652" y="436"/>
                    </a:lnTo>
                    <a:lnTo>
                      <a:pt x="656" y="438"/>
                    </a:lnTo>
                    <a:lnTo>
                      <a:pt x="656" y="439"/>
                    </a:lnTo>
                    <a:lnTo>
                      <a:pt x="656" y="439"/>
                    </a:lnTo>
                    <a:lnTo>
                      <a:pt x="654" y="440"/>
                    </a:lnTo>
                    <a:lnTo>
                      <a:pt x="653" y="439"/>
                    </a:lnTo>
                    <a:lnTo>
                      <a:pt x="652" y="438"/>
                    </a:lnTo>
                    <a:lnTo>
                      <a:pt x="649" y="436"/>
                    </a:lnTo>
                    <a:lnTo>
                      <a:pt x="646" y="433"/>
                    </a:lnTo>
                    <a:lnTo>
                      <a:pt x="646" y="431"/>
                    </a:lnTo>
                    <a:lnTo>
                      <a:pt x="643" y="425"/>
                    </a:lnTo>
                    <a:lnTo>
                      <a:pt x="636" y="425"/>
                    </a:lnTo>
                    <a:lnTo>
                      <a:pt x="636" y="424"/>
                    </a:lnTo>
                    <a:lnTo>
                      <a:pt x="637" y="423"/>
                    </a:lnTo>
                    <a:lnTo>
                      <a:pt x="636" y="421"/>
                    </a:lnTo>
                    <a:lnTo>
                      <a:pt x="635" y="421"/>
                    </a:lnTo>
                    <a:lnTo>
                      <a:pt x="635" y="423"/>
                    </a:lnTo>
                    <a:lnTo>
                      <a:pt x="633" y="423"/>
                    </a:lnTo>
                    <a:lnTo>
                      <a:pt x="632" y="421"/>
                    </a:lnTo>
                    <a:lnTo>
                      <a:pt x="630" y="420"/>
                    </a:lnTo>
                    <a:lnTo>
                      <a:pt x="630" y="418"/>
                    </a:lnTo>
                    <a:lnTo>
                      <a:pt x="627" y="420"/>
                    </a:lnTo>
                    <a:lnTo>
                      <a:pt x="626" y="420"/>
                    </a:lnTo>
                    <a:lnTo>
                      <a:pt x="625" y="423"/>
                    </a:lnTo>
                    <a:lnTo>
                      <a:pt x="625" y="424"/>
                    </a:lnTo>
                    <a:lnTo>
                      <a:pt x="626" y="425"/>
                    </a:lnTo>
                    <a:lnTo>
                      <a:pt x="626" y="426"/>
                    </a:lnTo>
                    <a:lnTo>
                      <a:pt x="630" y="428"/>
                    </a:lnTo>
                    <a:lnTo>
                      <a:pt x="631" y="428"/>
                    </a:lnTo>
                    <a:lnTo>
                      <a:pt x="633" y="426"/>
                    </a:lnTo>
                    <a:lnTo>
                      <a:pt x="635" y="428"/>
                    </a:lnTo>
                    <a:lnTo>
                      <a:pt x="635" y="429"/>
                    </a:lnTo>
                    <a:lnTo>
                      <a:pt x="632" y="429"/>
                    </a:lnTo>
                    <a:lnTo>
                      <a:pt x="631" y="431"/>
                    </a:lnTo>
                    <a:lnTo>
                      <a:pt x="630" y="430"/>
                    </a:lnTo>
                    <a:lnTo>
                      <a:pt x="628" y="431"/>
                    </a:lnTo>
                    <a:lnTo>
                      <a:pt x="627" y="431"/>
                    </a:lnTo>
                    <a:lnTo>
                      <a:pt x="628" y="434"/>
                    </a:lnTo>
                    <a:lnTo>
                      <a:pt x="631" y="435"/>
                    </a:lnTo>
                    <a:lnTo>
                      <a:pt x="632" y="434"/>
                    </a:lnTo>
                    <a:lnTo>
                      <a:pt x="632" y="434"/>
                    </a:lnTo>
                    <a:lnTo>
                      <a:pt x="640" y="431"/>
                    </a:lnTo>
                    <a:lnTo>
                      <a:pt x="641" y="433"/>
                    </a:lnTo>
                    <a:lnTo>
                      <a:pt x="643" y="435"/>
                    </a:lnTo>
                    <a:lnTo>
                      <a:pt x="646" y="435"/>
                    </a:lnTo>
                    <a:lnTo>
                      <a:pt x="647" y="436"/>
                    </a:lnTo>
                    <a:lnTo>
                      <a:pt x="646" y="438"/>
                    </a:lnTo>
                    <a:lnTo>
                      <a:pt x="641" y="436"/>
                    </a:lnTo>
                    <a:lnTo>
                      <a:pt x="641" y="436"/>
                    </a:lnTo>
                    <a:lnTo>
                      <a:pt x="641" y="439"/>
                    </a:lnTo>
                    <a:lnTo>
                      <a:pt x="641" y="439"/>
                    </a:lnTo>
                    <a:lnTo>
                      <a:pt x="638" y="438"/>
                    </a:lnTo>
                    <a:lnTo>
                      <a:pt x="640" y="441"/>
                    </a:lnTo>
                    <a:lnTo>
                      <a:pt x="638" y="441"/>
                    </a:lnTo>
                    <a:lnTo>
                      <a:pt x="637" y="441"/>
                    </a:lnTo>
                    <a:lnTo>
                      <a:pt x="637" y="440"/>
                    </a:lnTo>
                    <a:lnTo>
                      <a:pt x="635" y="439"/>
                    </a:lnTo>
                    <a:lnTo>
                      <a:pt x="635" y="443"/>
                    </a:lnTo>
                    <a:lnTo>
                      <a:pt x="633" y="443"/>
                    </a:lnTo>
                    <a:lnTo>
                      <a:pt x="631" y="441"/>
                    </a:lnTo>
                    <a:lnTo>
                      <a:pt x="632" y="443"/>
                    </a:lnTo>
                    <a:lnTo>
                      <a:pt x="633" y="445"/>
                    </a:lnTo>
                    <a:lnTo>
                      <a:pt x="635" y="448"/>
                    </a:lnTo>
                    <a:lnTo>
                      <a:pt x="637" y="446"/>
                    </a:lnTo>
                    <a:lnTo>
                      <a:pt x="638" y="444"/>
                    </a:lnTo>
                    <a:lnTo>
                      <a:pt x="641" y="443"/>
                    </a:lnTo>
                    <a:lnTo>
                      <a:pt x="643" y="443"/>
                    </a:lnTo>
                    <a:lnTo>
                      <a:pt x="646" y="446"/>
                    </a:lnTo>
                    <a:lnTo>
                      <a:pt x="647" y="446"/>
                    </a:lnTo>
                    <a:lnTo>
                      <a:pt x="648" y="446"/>
                    </a:lnTo>
                    <a:lnTo>
                      <a:pt x="653" y="446"/>
                    </a:lnTo>
                    <a:lnTo>
                      <a:pt x="653" y="448"/>
                    </a:lnTo>
                    <a:lnTo>
                      <a:pt x="652" y="449"/>
                    </a:lnTo>
                    <a:lnTo>
                      <a:pt x="651" y="449"/>
                    </a:lnTo>
                    <a:lnTo>
                      <a:pt x="651" y="450"/>
                    </a:lnTo>
                    <a:lnTo>
                      <a:pt x="649" y="451"/>
                    </a:lnTo>
                    <a:lnTo>
                      <a:pt x="647" y="449"/>
                    </a:lnTo>
                    <a:lnTo>
                      <a:pt x="646" y="449"/>
                    </a:lnTo>
                    <a:lnTo>
                      <a:pt x="641" y="445"/>
                    </a:lnTo>
                    <a:lnTo>
                      <a:pt x="640" y="448"/>
                    </a:lnTo>
                    <a:lnTo>
                      <a:pt x="638" y="448"/>
                    </a:lnTo>
                    <a:lnTo>
                      <a:pt x="638" y="449"/>
                    </a:lnTo>
                    <a:lnTo>
                      <a:pt x="636" y="453"/>
                    </a:lnTo>
                    <a:lnTo>
                      <a:pt x="636" y="455"/>
                    </a:lnTo>
                    <a:lnTo>
                      <a:pt x="644" y="455"/>
                    </a:lnTo>
                    <a:lnTo>
                      <a:pt x="644" y="456"/>
                    </a:lnTo>
                    <a:lnTo>
                      <a:pt x="642" y="459"/>
                    </a:lnTo>
                    <a:lnTo>
                      <a:pt x="643" y="461"/>
                    </a:lnTo>
                    <a:lnTo>
                      <a:pt x="647" y="461"/>
                    </a:lnTo>
                    <a:lnTo>
                      <a:pt x="646" y="462"/>
                    </a:lnTo>
                    <a:lnTo>
                      <a:pt x="642" y="464"/>
                    </a:lnTo>
                    <a:lnTo>
                      <a:pt x="643" y="465"/>
                    </a:lnTo>
                    <a:lnTo>
                      <a:pt x="642" y="467"/>
                    </a:lnTo>
                    <a:lnTo>
                      <a:pt x="642" y="470"/>
                    </a:lnTo>
                    <a:lnTo>
                      <a:pt x="642" y="470"/>
                    </a:lnTo>
                    <a:lnTo>
                      <a:pt x="636" y="464"/>
                    </a:lnTo>
                    <a:lnTo>
                      <a:pt x="635" y="457"/>
                    </a:lnTo>
                    <a:lnTo>
                      <a:pt x="632" y="455"/>
                    </a:lnTo>
                    <a:lnTo>
                      <a:pt x="631" y="455"/>
                    </a:lnTo>
                    <a:lnTo>
                      <a:pt x="631" y="459"/>
                    </a:lnTo>
                    <a:lnTo>
                      <a:pt x="633" y="460"/>
                    </a:lnTo>
                    <a:lnTo>
                      <a:pt x="633" y="461"/>
                    </a:lnTo>
                    <a:lnTo>
                      <a:pt x="635" y="461"/>
                    </a:lnTo>
                    <a:lnTo>
                      <a:pt x="632" y="462"/>
                    </a:lnTo>
                    <a:lnTo>
                      <a:pt x="635" y="466"/>
                    </a:lnTo>
                    <a:lnTo>
                      <a:pt x="633" y="471"/>
                    </a:lnTo>
                    <a:lnTo>
                      <a:pt x="636" y="474"/>
                    </a:lnTo>
                    <a:lnTo>
                      <a:pt x="638" y="474"/>
                    </a:lnTo>
                    <a:lnTo>
                      <a:pt x="642" y="476"/>
                    </a:lnTo>
                    <a:lnTo>
                      <a:pt x="644" y="477"/>
                    </a:lnTo>
                    <a:lnTo>
                      <a:pt x="643" y="480"/>
                    </a:lnTo>
                    <a:lnTo>
                      <a:pt x="643" y="480"/>
                    </a:lnTo>
                    <a:lnTo>
                      <a:pt x="646" y="481"/>
                    </a:lnTo>
                    <a:lnTo>
                      <a:pt x="646" y="481"/>
                    </a:lnTo>
                    <a:lnTo>
                      <a:pt x="646" y="482"/>
                    </a:lnTo>
                    <a:lnTo>
                      <a:pt x="644" y="482"/>
                    </a:lnTo>
                    <a:lnTo>
                      <a:pt x="642" y="481"/>
                    </a:lnTo>
                    <a:lnTo>
                      <a:pt x="640" y="479"/>
                    </a:lnTo>
                    <a:lnTo>
                      <a:pt x="637" y="476"/>
                    </a:lnTo>
                    <a:lnTo>
                      <a:pt x="636" y="476"/>
                    </a:lnTo>
                    <a:lnTo>
                      <a:pt x="632" y="474"/>
                    </a:lnTo>
                    <a:lnTo>
                      <a:pt x="632" y="474"/>
                    </a:lnTo>
                    <a:lnTo>
                      <a:pt x="631" y="470"/>
                    </a:lnTo>
                    <a:lnTo>
                      <a:pt x="631" y="466"/>
                    </a:lnTo>
                    <a:lnTo>
                      <a:pt x="631" y="464"/>
                    </a:lnTo>
                    <a:lnTo>
                      <a:pt x="628" y="459"/>
                    </a:lnTo>
                    <a:lnTo>
                      <a:pt x="623" y="455"/>
                    </a:lnTo>
                    <a:lnTo>
                      <a:pt x="623" y="454"/>
                    </a:lnTo>
                    <a:lnTo>
                      <a:pt x="623" y="454"/>
                    </a:lnTo>
                    <a:lnTo>
                      <a:pt x="626" y="438"/>
                    </a:lnTo>
                    <a:lnTo>
                      <a:pt x="625" y="438"/>
                    </a:lnTo>
                    <a:lnTo>
                      <a:pt x="622" y="439"/>
                    </a:lnTo>
                    <a:lnTo>
                      <a:pt x="621" y="439"/>
                    </a:lnTo>
                    <a:lnTo>
                      <a:pt x="621" y="438"/>
                    </a:lnTo>
                    <a:lnTo>
                      <a:pt x="623" y="435"/>
                    </a:lnTo>
                    <a:lnTo>
                      <a:pt x="622" y="434"/>
                    </a:lnTo>
                    <a:lnTo>
                      <a:pt x="622" y="433"/>
                    </a:lnTo>
                    <a:lnTo>
                      <a:pt x="622" y="430"/>
                    </a:lnTo>
                    <a:lnTo>
                      <a:pt x="621" y="429"/>
                    </a:lnTo>
                    <a:lnTo>
                      <a:pt x="616" y="428"/>
                    </a:lnTo>
                    <a:lnTo>
                      <a:pt x="616" y="429"/>
                    </a:lnTo>
                    <a:lnTo>
                      <a:pt x="616" y="429"/>
                    </a:lnTo>
                    <a:lnTo>
                      <a:pt x="617" y="435"/>
                    </a:lnTo>
                    <a:lnTo>
                      <a:pt x="616" y="438"/>
                    </a:lnTo>
                    <a:lnTo>
                      <a:pt x="616" y="438"/>
                    </a:lnTo>
                    <a:lnTo>
                      <a:pt x="615" y="438"/>
                    </a:lnTo>
                    <a:lnTo>
                      <a:pt x="613" y="435"/>
                    </a:lnTo>
                    <a:lnTo>
                      <a:pt x="612" y="435"/>
                    </a:lnTo>
                    <a:lnTo>
                      <a:pt x="612" y="438"/>
                    </a:lnTo>
                    <a:lnTo>
                      <a:pt x="613" y="441"/>
                    </a:lnTo>
                    <a:lnTo>
                      <a:pt x="616" y="441"/>
                    </a:lnTo>
                    <a:lnTo>
                      <a:pt x="613" y="444"/>
                    </a:lnTo>
                    <a:lnTo>
                      <a:pt x="613" y="445"/>
                    </a:lnTo>
                    <a:lnTo>
                      <a:pt x="613" y="445"/>
                    </a:lnTo>
                    <a:lnTo>
                      <a:pt x="611" y="448"/>
                    </a:lnTo>
                    <a:lnTo>
                      <a:pt x="611" y="449"/>
                    </a:lnTo>
                    <a:lnTo>
                      <a:pt x="607" y="449"/>
                    </a:lnTo>
                    <a:lnTo>
                      <a:pt x="605" y="450"/>
                    </a:lnTo>
                    <a:lnTo>
                      <a:pt x="605" y="454"/>
                    </a:lnTo>
                    <a:lnTo>
                      <a:pt x="603" y="455"/>
                    </a:lnTo>
                    <a:lnTo>
                      <a:pt x="606" y="456"/>
                    </a:lnTo>
                    <a:lnTo>
                      <a:pt x="608" y="455"/>
                    </a:lnTo>
                    <a:lnTo>
                      <a:pt x="611" y="453"/>
                    </a:lnTo>
                    <a:lnTo>
                      <a:pt x="613" y="454"/>
                    </a:lnTo>
                    <a:lnTo>
                      <a:pt x="613" y="456"/>
                    </a:lnTo>
                    <a:lnTo>
                      <a:pt x="618" y="457"/>
                    </a:lnTo>
                    <a:lnTo>
                      <a:pt x="618" y="460"/>
                    </a:lnTo>
                    <a:lnTo>
                      <a:pt x="620" y="461"/>
                    </a:lnTo>
                    <a:lnTo>
                      <a:pt x="620" y="464"/>
                    </a:lnTo>
                    <a:lnTo>
                      <a:pt x="617" y="465"/>
                    </a:lnTo>
                    <a:lnTo>
                      <a:pt x="617" y="466"/>
                    </a:lnTo>
                    <a:lnTo>
                      <a:pt x="616" y="467"/>
                    </a:lnTo>
                    <a:lnTo>
                      <a:pt x="616" y="472"/>
                    </a:lnTo>
                    <a:lnTo>
                      <a:pt x="613" y="472"/>
                    </a:lnTo>
                    <a:lnTo>
                      <a:pt x="612" y="467"/>
                    </a:lnTo>
                    <a:lnTo>
                      <a:pt x="611" y="466"/>
                    </a:lnTo>
                    <a:lnTo>
                      <a:pt x="610" y="466"/>
                    </a:lnTo>
                    <a:lnTo>
                      <a:pt x="606" y="466"/>
                    </a:lnTo>
                    <a:lnTo>
                      <a:pt x="605" y="467"/>
                    </a:lnTo>
                    <a:lnTo>
                      <a:pt x="602" y="469"/>
                    </a:lnTo>
                    <a:lnTo>
                      <a:pt x="602" y="471"/>
                    </a:lnTo>
                    <a:lnTo>
                      <a:pt x="601" y="472"/>
                    </a:lnTo>
                    <a:lnTo>
                      <a:pt x="600" y="471"/>
                    </a:lnTo>
                    <a:lnTo>
                      <a:pt x="600" y="470"/>
                    </a:lnTo>
                    <a:lnTo>
                      <a:pt x="597" y="470"/>
                    </a:lnTo>
                    <a:lnTo>
                      <a:pt x="591" y="475"/>
                    </a:lnTo>
                    <a:lnTo>
                      <a:pt x="589" y="474"/>
                    </a:lnTo>
                    <a:lnTo>
                      <a:pt x="587" y="477"/>
                    </a:lnTo>
                    <a:lnTo>
                      <a:pt x="584" y="481"/>
                    </a:lnTo>
                    <a:lnTo>
                      <a:pt x="584" y="481"/>
                    </a:lnTo>
                    <a:lnTo>
                      <a:pt x="581" y="481"/>
                    </a:lnTo>
                    <a:lnTo>
                      <a:pt x="580" y="481"/>
                    </a:lnTo>
                    <a:lnTo>
                      <a:pt x="579" y="480"/>
                    </a:lnTo>
                    <a:lnTo>
                      <a:pt x="577" y="481"/>
                    </a:lnTo>
                    <a:lnTo>
                      <a:pt x="572" y="482"/>
                    </a:lnTo>
                    <a:lnTo>
                      <a:pt x="570" y="484"/>
                    </a:lnTo>
                    <a:lnTo>
                      <a:pt x="567" y="484"/>
                    </a:lnTo>
                    <a:lnTo>
                      <a:pt x="565" y="484"/>
                    </a:lnTo>
                    <a:lnTo>
                      <a:pt x="565" y="485"/>
                    </a:lnTo>
                    <a:lnTo>
                      <a:pt x="565" y="489"/>
                    </a:lnTo>
                    <a:lnTo>
                      <a:pt x="565" y="489"/>
                    </a:lnTo>
                    <a:lnTo>
                      <a:pt x="567" y="487"/>
                    </a:lnTo>
                    <a:lnTo>
                      <a:pt x="570" y="489"/>
                    </a:lnTo>
                    <a:lnTo>
                      <a:pt x="567" y="491"/>
                    </a:lnTo>
                    <a:lnTo>
                      <a:pt x="567" y="492"/>
                    </a:lnTo>
                    <a:lnTo>
                      <a:pt x="571" y="491"/>
                    </a:lnTo>
                    <a:lnTo>
                      <a:pt x="576" y="490"/>
                    </a:lnTo>
                    <a:lnTo>
                      <a:pt x="576" y="492"/>
                    </a:lnTo>
                    <a:lnTo>
                      <a:pt x="577" y="494"/>
                    </a:lnTo>
                    <a:lnTo>
                      <a:pt x="580" y="494"/>
                    </a:lnTo>
                    <a:lnTo>
                      <a:pt x="580" y="495"/>
                    </a:lnTo>
                    <a:lnTo>
                      <a:pt x="576" y="495"/>
                    </a:lnTo>
                    <a:lnTo>
                      <a:pt x="572" y="495"/>
                    </a:lnTo>
                    <a:lnTo>
                      <a:pt x="567" y="496"/>
                    </a:lnTo>
                    <a:lnTo>
                      <a:pt x="565" y="497"/>
                    </a:lnTo>
                    <a:lnTo>
                      <a:pt x="566" y="497"/>
                    </a:lnTo>
                    <a:lnTo>
                      <a:pt x="567" y="499"/>
                    </a:lnTo>
                    <a:lnTo>
                      <a:pt x="567" y="500"/>
                    </a:lnTo>
                    <a:lnTo>
                      <a:pt x="572" y="499"/>
                    </a:lnTo>
                    <a:lnTo>
                      <a:pt x="570" y="501"/>
                    </a:lnTo>
                    <a:lnTo>
                      <a:pt x="564" y="505"/>
                    </a:lnTo>
                    <a:lnTo>
                      <a:pt x="566" y="506"/>
                    </a:lnTo>
                    <a:lnTo>
                      <a:pt x="567" y="506"/>
                    </a:lnTo>
                    <a:lnTo>
                      <a:pt x="574" y="506"/>
                    </a:lnTo>
                    <a:lnTo>
                      <a:pt x="575" y="503"/>
                    </a:lnTo>
                    <a:lnTo>
                      <a:pt x="577" y="502"/>
                    </a:lnTo>
                    <a:lnTo>
                      <a:pt x="580" y="499"/>
                    </a:lnTo>
                    <a:lnTo>
                      <a:pt x="582" y="500"/>
                    </a:lnTo>
                    <a:lnTo>
                      <a:pt x="582" y="499"/>
                    </a:lnTo>
                    <a:lnTo>
                      <a:pt x="585" y="497"/>
                    </a:lnTo>
                    <a:lnTo>
                      <a:pt x="586" y="492"/>
                    </a:lnTo>
                    <a:lnTo>
                      <a:pt x="591" y="487"/>
                    </a:lnTo>
                    <a:lnTo>
                      <a:pt x="592" y="487"/>
                    </a:lnTo>
                    <a:lnTo>
                      <a:pt x="592" y="486"/>
                    </a:lnTo>
                    <a:lnTo>
                      <a:pt x="592" y="482"/>
                    </a:lnTo>
                    <a:lnTo>
                      <a:pt x="591" y="479"/>
                    </a:lnTo>
                    <a:lnTo>
                      <a:pt x="591" y="479"/>
                    </a:lnTo>
                    <a:lnTo>
                      <a:pt x="593" y="479"/>
                    </a:lnTo>
                    <a:lnTo>
                      <a:pt x="595" y="480"/>
                    </a:lnTo>
                    <a:lnTo>
                      <a:pt x="595" y="480"/>
                    </a:lnTo>
                    <a:lnTo>
                      <a:pt x="595" y="479"/>
                    </a:lnTo>
                    <a:lnTo>
                      <a:pt x="596" y="479"/>
                    </a:lnTo>
                    <a:lnTo>
                      <a:pt x="596" y="481"/>
                    </a:lnTo>
                    <a:lnTo>
                      <a:pt x="596" y="484"/>
                    </a:lnTo>
                    <a:lnTo>
                      <a:pt x="595" y="484"/>
                    </a:lnTo>
                    <a:lnTo>
                      <a:pt x="595" y="486"/>
                    </a:lnTo>
                    <a:lnTo>
                      <a:pt x="600" y="489"/>
                    </a:lnTo>
                    <a:lnTo>
                      <a:pt x="602" y="489"/>
                    </a:lnTo>
                    <a:lnTo>
                      <a:pt x="603" y="487"/>
                    </a:lnTo>
                    <a:lnTo>
                      <a:pt x="605" y="490"/>
                    </a:lnTo>
                    <a:lnTo>
                      <a:pt x="608" y="492"/>
                    </a:lnTo>
                    <a:lnTo>
                      <a:pt x="610" y="492"/>
                    </a:lnTo>
                    <a:lnTo>
                      <a:pt x="610" y="492"/>
                    </a:lnTo>
                    <a:lnTo>
                      <a:pt x="612" y="494"/>
                    </a:lnTo>
                    <a:lnTo>
                      <a:pt x="613" y="497"/>
                    </a:lnTo>
                    <a:lnTo>
                      <a:pt x="616" y="500"/>
                    </a:lnTo>
                    <a:lnTo>
                      <a:pt x="615" y="501"/>
                    </a:lnTo>
                    <a:lnTo>
                      <a:pt x="613" y="500"/>
                    </a:lnTo>
                    <a:lnTo>
                      <a:pt x="610" y="495"/>
                    </a:lnTo>
                    <a:lnTo>
                      <a:pt x="606" y="494"/>
                    </a:lnTo>
                    <a:lnTo>
                      <a:pt x="605" y="496"/>
                    </a:lnTo>
                    <a:lnTo>
                      <a:pt x="606" y="499"/>
                    </a:lnTo>
                    <a:lnTo>
                      <a:pt x="610" y="499"/>
                    </a:lnTo>
                    <a:lnTo>
                      <a:pt x="610" y="503"/>
                    </a:lnTo>
                    <a:lnTo>
                      <a:pt x="606" y="503"/>
                    </a:lnTo>
                    <a:lnTo>
                      <a:pt x="603" y="505"/>
                    </a:lnTo>
                    <a:lnTo>
                      <a:pt x="600" y="505"/>
                    </a:lnTo>
                    <a:lnTo>
                      <a:pt x="600" y="506"/>
                    </a:lnTo>
                    <a:lnTo>
                      <a:pt x="597" y="507"/>
                    </a:lnTo>
                    <a:lnTo>
                      <a:pt x="595" y="503"/>
                    </a:lnTo>
                    <a:lnTo>
                      <a:pt x="592" y="506"/>
                    </a:lnTo>
                    <a:lnTo>
                      <a:pt x="590" y="506"/>
                    </a:lnTo>
                    <a:lnTo>
                      <a:pt x="590" y="507"/>
                    </a:lnTo>
                    <a:lnTo>
                      <a:pt x="598" y="512"/>
                    </a:lnTo>
                    <a:lnTo>
                      <a:pt x="598" y="513"/>
                    </a:lnTo>
                    <a:lnTo>
                      <a:pt x="597" y="513"/>
                    </a:lnTo>
                    <a:lnTo>
                      <a:pt x="596" y="512"/>
                    </a:lnTo>
                    <a:lnTo>
                      <a:pt x="595" y="512"/>
                    </a:lnTo>
                    <a:lnTo>
                      <a:pt x="591" y="511"/>
                    </a:lnTo>
                    <a:lnTo>
                      <a:pt x="589" y="511"/>
                    </a:lnTo>
                    <a:lnTo>
                      <a:pt x="587" y="511"/>
                    </a:lnTo>
                    <a:lnTo>
                      <a:pt x="589" y="513"/>
                    </a:lnTo>
                    <a:lnTo>
                      <a:pt x="587" y="515"/>
                    </a:lnTo>
                    <a:lnTo>
                      <a:pt x="586" y="517"/>
                    </a:lnTo>
                    <a:lnTo>
                      <a:pt x="590" y="520"/>
                    </a:lnTo>
                    <a:lnTo>
                      <a:pt x="593" y="521"/>
                    </a:lnTo>
                    <a:lnTo>
                      <a:pt x="598" y="520"/>
                    </a:lnTo>
                    <a:lnTo>
                      <a:pt x="600" y="521"/>
                    </a:lnTo>
                    <a:lnTo>
                      <a:pt x="601" y="522"/>
                    </a:lnTo>
                    <a:lnTo>
                      <a:pt x="608" y="516"/>
                    </a:lnTo>
                    <a:lnTo>
                      <a:pt x="612" y="515"/>
                    </a:lnTo>
                    <a:lnTo>
                      <a:pt x="617" y="511"/>
                    </a:lnTo>
                    <a:lnTo>
                      <a:pt x="618" y="512"/>
                    </a:lnTo>
                    <a:lnTo>
                      <a:pt x="618" y="515"/>
                    </a:lnTo>
                    <a:lnTo>
                      <a:pt x="608" y="518"/>
                    </a:lnTo>
                    <a:lnTo>
                      <a:pt x="606" y="520"/>
                    </a:lnTo>
                    <a:lnTo>
                      <a:pt x="603" y="523"/>
                    </a:lnTo>
                    <a:lnTo>
                      <a:pt x="602" y="527"/>
                    </a:lnTo>
                    <a:lnTo>
                      <a:pt x="603" y="527"/>
                    </a:lnTo>
                    <a:lnTo>
                      <a:pt x="603" y="528"/>
                    </a:lnTo>
                    <a:lnTo>
                      <a:pt x="602" y="531"/>
                    </a:lnTo>
                    <a:lnTo>
                      <a:pt x="605" y="532"/>
                    </a:lnTo>
                    <a:lnTo>
                      <a:pt x="605" y="535"/>
                    </a:lnTo>
                    <a:lnTo>
                      <a:pt x="607" y="535"/>
                    </a:lnTo>
                    <a:lnTo>
                      <a:pt x="607" y="535"/>
                    </a:lnTo>
                    <a:lnTo>
                      <a:pt x="610" y="531"/>
                    </a:lnTo>
                    <a:lnTo>
                      <a:pt x="611" y="531"/>
                    </a:lnTo>
                    <a:lnTo>
                      <a:pt x="612" y="531"/>
                    </a:lnTo>
                    <a:lnTo>
                      <a:pt x="611" y="533"/>
                    </a:lnTo>
                    <a:lnTo>
                      <a:pt x="610" y="537"/>
                    </a:lnTo>
                    <a:lnTo>
                      <a:pt x="607" y="537"/>
                    </a:lnTo>
                    <a:lnTo>
                      <a:pt x="606" y="538"/>
                    </a:lnTo>
                    <a:lnTo>
                      <a:pt x="606" y="540"/>
                    </a:lnTo>
                    <a:lnTo>
                      <a:pt x="607" y="540"/>
                    </a:lnTo>
                    <a:lnTo>
                      <a:pt x="607" y="542"/>
                    </a:lnTo>
                    <a:lnTo>
                      <a:pt x="606" y="542"/>
                    </a:lnTo>
                    <a:lnTo>
                      <a:pt x="605" y="542"/>
                    </a:lnTo>
                    <a:lnTo>
                      <a:pt x="605" y="541"/>
                    </a:lnTo>
                    <a:lnTo>
                      <a:pt x="605" y="541"/>
                    </a:lnTo>
                    <a:lnTo>
                      <a:pt x="603" y="536"/>
                    </a:lnTo>
                    <a:lnTo>
                      <a:pt x="602" y="535"/>
                    </a:lnTo>
                    <a:lnTo>
                      <a:pt x="600" y="527"/>
                    </a:lnTo>
                    <a:lnTo>
                      <a:pt x="598" y="526"/>
                    </a:lnTo>
                    <a:lnTo>
                      <a:pt x="596" y="525"/>
                    </a:lnTo>
                    <a:lnTo>
                      <a:pt x="593" y="526"/>
                    </a:lnTo>
                    <a:lnTo>
                      <a:pt x="592" y="525"/>
                    </a:lnTo>
                    <a:lnTo>
                      <a:pt x="590" y="525"/>
                    </a:lnTo>
                    <a:lnTo>
                      <a:pt x="589" y="527"/>
                    </a:lnTo>
                    <a:lnTo>
                      <a:pt x="587" y="527"/>
                    </a:lnTo>
                    <a:lnTo>
                      <a:pt x="586" y="530"/>
                    </a:lnTo>
                    <a:lnTo>
                      <a:pt x="585" y="531"/>
                    </a:lnTo>
                    <a:lnTo>
                      <a:pt x="584" y="532"/>
                    </a:lnTo>
                    <a:lnTo>
                      <a:pt x="584" y="532"/>
                    </a:lnTo>
                    <a:lnTo>
                      <a:pt x="584" y="531"/>
                    </a:lnTo>
                    <a:lnTo>
                      <a:pt x="584" y="527"/>
                    </a:lnTo>
                    <a:lnTo>
                      <a:pt x="584" y="526"/>
                    </a:lnTo>
                    <a:lnTo>
                      <a:pt x="585" y="525"/>
                    </a:lnTo>
                    <a:lnTo>
                      <a:pt x="587" y="525"/>
                    </a:lnTo>
                    <a:lnTo>
                      <a:pt x="587" y="523"/>
                    </a:lnTo>
                    <a:lnTo>
                      <a:pt x="585" y="522"/>
                    </a:lnTo>
                    <a:lnTo>
                      <a:pt x="582" y="523"/>
                    </a:lnTo>
                    <a:lnTo>
                      <a:pt x="581" y="523"/>
                    </a:lnTo>
                    <a:lnTo>
                      <a:pt x="576" y="528"/>
                    </a:lnTo>
                    <a:lnTo>
                      <a:pt x="574" y="528"/>
                    </a:lnTo>
                    <a:lnTo>
                      <a:pt x="577" y="525"/>
                    </a:lnTo>
                    <a:lnTo>
                      <a:pt x="580" y="521"/>
                    </a:lnTo>
                    <a:lnTo>
                      <a:pt x="576" y="518"/>
                    </a:lnTo>
                    <a:lnTo>
                      <a:pt x="576" y="517"/>
                    </a:lnTo>
                    <a:lnTo>
                      <a:pt x="579" y="516"/>
                    </a:lnTo>
                    <a:lnTo>
                      <a:pt x="581" y="520"/>
                    </a:lnTo>
                    <a:lnTo>
                      <a:pt x="581" y="520"/>
                    </a:lnTo>
                    <a:lnTo>
                      <a:pt x="584" y="518"/>
                    </a:lnTo>
                    <a:lnTo>
                      <a:pt x="584" y="517"/>
                    </a:lnTo>
                    <a:lnTo>
                      <a:pt x="581" y="513"/>
                    </a:lnTo>
                    <a:lnTo>
                      <a:pt x="580" y="513"/>
                    </a:lnTo>
                    <a:lnTo>
                      <a:pt x="579" y="513"/>
                    </a:lnTo>
                    <a:lnTo>
                      <a:pt x="575" y="516"/>
                    </a:lnTo>
                    <a:lnTo>
                      <a:pt x="564" y="525"/>
                    </a:lnTo>
                    <a:lnTo>
                      <a:pt x="561" y="528"/>
                    </a:lnTo>
                    <a:lnTo>
                      <a:pt x="562" y="530"/>
                    </a:lnTo>
                    <a:lnTo>
                      <a:pt x="564" y="531"/>
                    </a:lnTo>
                    <a:lnTo>
                      <a:pt x="577" y="531"/>
                    </a:lnTo>
                    <a:lnTo>
                      <a:pt x="580" y="530"/>
                    </a:lnTo>
                    <a:lnTo>
                      <a:pt x="580" y="532"/>
                    </a:lnTo>
                    <a:lnTo>
                      <a:pt x="576" y="533"/>
                    </a:lnTo>
                    <a:lnTo>
                      <a:pt x="572" y="536"/>
                    </a:lnTo>
                    <a:lnTo>
                      <a:pt x="571" y="540"/>
                    </a:lnTo>
                    <a:lnTo>
                      <a:pt x="570" y="540"/>
                    </a:lnTo>
                    <a:lnTo>
                      <a:pt x="569" y="541"/>
                    </a:lnTo>
                    <a:lnTo>
                      <a:pt x="570" y="536"/>
                    </a:lnTo>
                    <a:lnTo>
                      <a:pt x="570" y="533"/>
                    </a:lnTo>
                    <a:lnTo>
                      <a:pt x="569" y="533"/>
                    </a:lnTo>
                    <a:lnTo>
                      <a:pt x="566" y="535"/>
                    </a:lnTo>
                    <a:lnTo>
                      <a:pt x="565" y="535"/>
                    </a:lnTo>
                    <a:lnTo>
                      <a:pt x="565" y="532"/>
                    </a:lnTo>
                    <a:lnTo>
                      <a:pt x="562" y="533"/>
                    </a:lnTo>
                    <a:lnTo>
                      <a:pt x="560" y="536"/>
                    </a:lnTo>
                    <a:lnTo>
                      <a:pt x="557" y="536"/>
                    </a:lnTo>
                    <a:lnTo>
                      <a:pt x="557" y="537"/>
                    </a:lnTo>
                    <a:lnTo>
                      <a:pt x="557" y="538"/>
                    </a:lnTo>
                    <a:lnTo>
                      <a:pt x="561" y="538"/>
                    </a:lnTo>
                    <a:lnTo>
                      <a:pt x="561" y="538"/>
                    </a:lnTo>
                    <a:lnTo>
                      <a:pt x="556" y="545"/>
                    </a:lnTo>
                    <a:lnTo>
                      <a:pt x="549" y="549"/>
                    </a:lnTo>
                    <a:lnTo>
                      <a:pt x="549" y="552"/>
                    </a:lnTo>
                    <a:lnTo>
                      <a:pt x="549" y="553"/>
                    </a:lnTo>
                    <a:lnTo>
                      <a:pt x="546" y="553"/>
                    </a:lnTo>
                    <a:lnTo>
                      <a:pt x="546" y="557"/>
                    </a:lnTo>
                    <a:lnTo>
                      <a:pt x="550" y="554"/>
                    </a:lnTo>
                    <a:lnTo>
                      <a:pt x="552" y="554"/>
                    </a:lnTo>
                    <a:lnTo>
                      <a:pt x="556" y="553"/>
                    </a:lnTo>
                    <a:lnTo>
                      <a:pt x="559" y="553"/>
                    </a:lnTo>
                    <a:lnTo>
                      <a:pt x="560" y="551"/>
                    </a:lnTo>
                    <a:lnTo>
                      <a:pt x="564" y="549"/>
                    </a:lnTo>
                    <a:lnTo>
                      <a:pt x="564" y="552"/>
                    </a:lnTo>
                    <a:lnTo>
                      <a:pt x="564" y="557"/>
                    </a:lnTo>
                    <a:lnTo>
                      <a:pt x="564" y="558"/>
                    </a:lnTo>
                    <a:lnTo>
                      <a:pt x="569" y="554"/>
                    </a:lnTo>
                    <a:lnTo>
                      <a:pt x="570" y="554"/>
                    </a:lnTo>
                    <a:lnTo>
                      <a:pt x="571" y="553"/>
                    </a:lnTo>
                    <a:lnTo>
                      <a:pt x="571" y="552"/>
                    </a:lnTo>
                    <a:lnTo>
                      <a:pt x="569" y="552"/>
                    </a:lnTo>
                    <a:lnTo>
                      <a:pt x="574" y="551"/>
                    </a:lnTo>
                    <a:lnTo>
                      <a:pt x="576" y="551"/>
                    </a:lnTo>
                    <a:lnTo>
                      <a:pt x="579" y="548"/>
                    </a:lnTo>
                    <a:lnTo>
                      <a:pt x="581" y="548"/>
                    </a:lnTo>
                    <a:lnTo>
                      <a:pt x="585" y="547"/>
                    </a:lnTo>
                    <a:lnTo>
                      <a:pt x="585" y="548"/>
                    </a:lnTo>
                    <a:lnTo>
                      <a:pt x="585" y="551"/>
                    </a:lnTo>
                    <a:lnTo>
                      <a:pt x="582" y="552"/>
                    </a:lnTo>
                    <a:lnTo>
                      <a:pt x="582" y="553"/>
                    </a:lnTo>
                    <a:lnTo>
                      <a:pt x="589" y="554"/>
                    </a:lnTo>
                    <a:lnTo>
                      <a:pt x="591" y="553"/>
                    </a:lnTo>
                    <a:lnTo>
                      <a:pt x="592" y="554"/>
                    </a:lnTo>
                    <a:lnTo>
                      <a:pt x="593" y="554"/>
                    </a:lnTo>
                    <a:lnTo>
                      <a:pt x="592" y="556"/>
                    </a:lnTo>
                    <a:lnTo>
                      <a:pt x="590" y="556"/>
                    </a:lnTo>
                    <a:lnTo>
                      <a:pt x="590" y="557"/>
                    </a:lnTo>
                    <a:lnTo>
                      <a:pt x="593" y="557"/>
                    </a:lnTo>
                    <a:lnTo>
                      <a:pt x="597" y="553"/>
                    </a:lnTo>
                    <a:lnTo>
                      <a:pt x="598" y="553"/>
                    </a:lnTo>
                    <a:lnTo>
                      <a:pt x="597" y="557"/>
                    </a:lnTo>
                    <a:lnTo>
                      <a:pt x="597" y="559"/>
                    </a:lnTo>
                    <a:lnTo>
                      <a:pt x="598" y="561"/>
                    </a:lnTo>
                    <a:lnTo>
                      <a:pt x="601" y="563"/>
                    </a:lnTo>
                    <a:lnTo>
                      <a:pt x="601" y="568"/>
                    </a:lnTo>
                    <a:lnTo>
                      <a:pt x="600" y="571"/>
                    </a:lnTo>
                    <a:lnTo>
                      <a:pt x="602" y="573"/>
                    </a:lnTo>
                    <a:lnTo>
                      <a:pt x="601" y="574"/>
                    </a:lnTo>
                    <a:lnTo>
                      <a:pt x="598" y="573"/>
                    </a:lnTo>
                    <a:lnTo>
                      <a:pt x="598" y="571"/>
                    </a:lnTo>
                    <a:lnTo>
                      <a:pt x="597" y="571"/>
                    </a:lnTo>
                    <a:lnTo>
                      <a:pt x="598" y="567"/>
                    </a:lnTo>
                    <a:lnTo>
                      <a:pt x="598" y="567"/>
                    </a:lnTo>
                    <a:lnTo>
                      <a:pt x="597" y="564"/>
                    </a:lnTo>
                    <a:lnTo>
                      <a:pt x="596" y="563"/>
                    </a:lnTo>
                    <a:lnTo>
                      <a:pt x="593" y="563"/>
                    </a:lnTo>
                    <a:lnTo>
                      <a:pt x="591" y="563"/>
                    </a:lnTo>
                    <a:lnTo>
                      <a:pt x="590" y="559"/>
                    </a:lnTo>
                    <a:lnTo>
                      <a:pt x="589" y="559"/>
                    </a:lnTo>
                    <a:lnTo>
                      <a:pt x="585" y="561"/>
                    </a:lnTo>
                    <a:lnTo>
                      <a:pt x="584" y="559"/>
                    </a:lnTo>
                    <a:lnTo>
                      <a:pt x="580" y="557"/>
                    </a:lnTo>
                    <a:lnTo>
                      <a:pt x="579" y="558"/>
                    </a:lnTo>
                    <a:lnTo>
                      <a:pt x="579" y="561"/>
                    </a:lnTo>
                    <a:lnTo>
                      <a:pt x="576" y="564"/>
                    </a:lnTo>
                    <a:lnTo>
                      <a:pt x="575" y="567"/>
                    </a:lnTo>
                    <a:lnTo>
                      <a:pt x="577" y="568"/>
                    </a:lnTo>
                    <a:lnTo>
                      <a:pt x="579" y="571"/>
                    </a:lnTo>
                    <a:lnTo>
                      <a:pt x="579" y="573"/>
                    </a:lnTo>
                    <a:lnTo>
                      <a:pt x="577" y="573"/>
                    </a:lnTo>
                    <a:lnTo>
                      <a:pt x="576" y="573"/>
                    </a:lnTo>
                    <a:lnTo>
                      <a:pt x="572" y="567"/>
                    </a:lnTo>
                    <a:lnTo>
                      <a:pt x="574" y="566"/>
                    </a:lnTo>
                    <a:lnTo>
                      <a:pt x="574" y="564"/>
                    </a:lnTo>
                    <a:lnTo>
                      <a:pt x="574" y="563"/>
                    </a:lnTo>
                    <a:lnTo>
                      <a:pt x="577" y="557"/>
                    </a:lnTo>
                    <a:lnTo>
                      <a:pt x="576" y="557"/>
                    </a:lnTo>
                    <a:lnTo>
                      <a:pt x="571" y="559"/>
                    </a:lnTo>
                    <a:lnTo>
                      <a:pt x="569" y="558"/>
                    </a:lnTo>
                    <a:lnTo>
                      <a:pt x="566" y="562"/>
                    </a:lnTo>
                    <a:lnTo>
                      <a:pt x="565" y="562"/>
                    </a:lnTo>
                    <a:lnTo>
                      <a:pt x="565" y="566"/>
                    </a:lnTo>
                    <a:lnTo>
                      <a:pt x="561" y="566"/>
                    </a:lnTo>
                    <a:lnTo>
                      <a:pt x="559" y="564"/>
                    </a:lnTo>
                    <a:lnTo>
                      <a:pt x="557" y="566"/>
                    </a:lnTo>
                    <a:lnTo>
                      <a:pt x="554" y="567"/>
                    </a:lnTo>
                    <a:lnTo>
                      <a:pt x="552" y="566"/>
                    </a:lnTo>
                    <a:lnTo>
                      <a:pt x="552" y="564"/>
                    </a:lnTo>
                    <a:lnTo>
                      <a:pt x="552" y="563"/>
                    </a:lnTo>
                    <a:lnTo>
                      <a:pt x="550" y="566"/>
                    </a:lnTo>
                    <a:lnTo>
                      <a:pt x="546" y="567"/>
                    </a:lnTo>
                    <a:lnTo>
                      <a:pt x="546" y="571"/>
                    </a:lnTo>
                    <a:lnTo>
                      <a:pt x="545" y="574"/>
                    </a:lnTo>
                    <a:lnTo>
                      <a:pt x="545" y="574"/>
                    </a:lnTo>
                    <a:lnTo>
                      <a:pt x="543" y="574"/>
                    </a:lnTo>
                    <a:lnTo>
                      <a:pt x="543" y="577"/>
                    </a:lnTo>
                    <a:lnTo>
                      <a:pt x="546" y="577"/>
                    </a:lnTo>
                    <a:lnTo>
                      <a:pt x="546" y="577"/>
                    </a:lnTo>
                    <a:lnTo>
                      <a:pt x="550" y="576"/>
                    </a:lnTo>
                    <a:lnTo>
                      <a:pt x="551" y="576"/>
                    </a:lnTo>
                    <a:lnTo>
                      <a:pt x="554" y="578"/>
                    </a:lnTo>
                    <a:lnTo>
                      <a:pt x="557" y="578"/>
                    </a:lnTo>
                    <a:lnTo>
                      <a:pt x="559" y="579"/>
                    </a:lnTo>
                    <a:lnTo>
                      <a:pt x="560" y="581"/>
                    </a:lnTo>
                    <a:lnTo>
                      <a:pt x="561" y="581"/>
                    </a:lnTo>
                    <a:lnTo>
                      <a:pt x="560" y="584"/>
                    </a:lnTo>
                    <a:lnTo>
                      <a:pt x="560" y="586"/>
                    </a:lnTo>
                    <a:lnTo>
                      <a:pt x="557" y="586"/>
                    </a:lnTo>
                    <a:lnTo>
                      <a:pt x="557" y="583"/>
                    </a:lnTo>
                    <a:lnTo>
                      <a:pt x="557" y="581"/>
                    </a:lnTo>
                    <a:lnTo>
                      <a:pt x="555" y="581"/>
                    </a:lnTo>
                    <a:lnTo>
                      <a:pt x="552" y="578"/>
                    </a:lnTo>
                    <a:lnTo>
                      <a:pt x="550" y="579"/>
                    </a:lnTo>
                    <a:lnTo>
                      <a:pt x="547" y="579"/>
                    </a:lnTo>
                    <a:lnTo>
                      <a:pt x="545" y="581"/>
                    </a:lnTo>
                    <a:lnTo>
                      <a:pt x="544" y="579"/>
                    </a:lnTo>
                    <a:lnTo>
                      <a:pt x="543" y="579"/>
                    </a:lnTo>
                    <a:lnTo>
                      <a:pt x="543" y="581"/>
                    </a:lnTo>
                    <a:lnTo>
                      <a:pt x="544" y="582"/>
                    </a:lnTo>
                    <a:lnTo>
                      <a:pt x="544" y="583"/>
                    </a:lnTo>
                    <a:lnTo>
                      <a:pt x="543" y="588"/>
                    </a:lnTo>
                    <a:lnTo>
                      <a:pt x="540" y="591"/>
                    </a:lnTo>
                    <a:lnTo>
                      <a:pt x="540" y="588"/>
                    </a:lnTo>
                    <a:lnTo>
                      <a:pt x="538" y="588"/>
                    </a:lnTo>
                    <a:lnTo>
                      <a:pt x="536" y="582"/>
                    </a:lnTo>
                    <a:lnTo>
                      <a:pt x="535" y="581"/>
                    </a:lnTo>
                    <a:lnTo>
                      <a:pt x="533" y="579"/>
                    </a:lnTo>
                    <a:lnTo>
                      <a:pt x="533" y="582"/>
                    </a:lnTo>
                    <a:lnTo>
                      <a:pt x="531" y="582"/>
                    </a:lnTo>
                    <a:lnTo>
                      <a:pt x="531" y="583"/>
                    </a:lnTo>
                    <a:lnTo>
                      <a:pt x="533" y="587"/>
                    </a:lnTo>
                    <a:lnTo>
                      <a:pt x="534" y="591"/>
                    </a:lnTo>
                    <a:lnTo>
                      <a:pt x="533" y="593"/>
                    </a:lnTo>
                    <a:lnTo>
                      <a:pt x="531" y="593"/>
                    </a:lnTo>
                    <a:lnTo>
                      <a:pt x="533" y="591"/>
                    </a:lnTo>
                    <a:lnTo>
                      <a:pt x="531" y="591"/>
                    </a:lnTo>
                    <a:lnTo>
                      <a:pt x="529" y="595"/>
                    </a:lnTo>
                    <a:lnTo>
                      <a:pt x="526" y="595"/>
                    </a:lnTo>
                    <a:lnTo>
                      <a:pt x="525" y="593"/>
                    </a:lnTo>
                    <a:lnTo>
                      <a:pt x="525" y="593"/>
                    </a:lnTo>
                    <a:lnTo>
                      <a:pt x="529" y="592"/>
                    </a:lnTo>
                    <a:lnTo>
                      <a:pt x="531" y="588"/>
                    </a:lnTo>
                    <a:lnTo>
                      <a:pt x="528" y="588"/>
                    </a:lnTo>
                    <a:lnTo>
                      <a:pt x="525" y="588"/>
                    </a:lnTo>
                    <a:lnTo>
                      <a:pt x="524" y="591"/>
                    </a:lnTo>
                    <a:lnTo>
                      <a:pt x="519" y="592"/>
                    </a:lnTo>
                    <a:lnTo>
                      <a:pt x="518" y="593"/>
                    </a:lnTo>
                    <a:lnTo>
                      <a:pt x="519" y="593"/>
                    </a:lnTo>
                    <a:lnTo>
                      <a:pt x="521" y="593"/>
                    </a:lnTo>
                    <a:lnTo>
                      <a:pt x="521" y="594"/>
                    </a:lnTo>
                    <a:lnTo>
                      <a:pt x="521" y="595"/>
                    </a:lnTo>
                    <a:lnTo>
                      <a:pt x="516" y="597"/>
                    </a:lnTo>
                    <a:lnTo>
                      <a:pt x="514" y="597"/>
                    </a:lnTo>
                    <a:lnTo>
                      <a:pt x="514" y="595"/>
                    </a:lnTo>
                    <a:lnTo>
                      <a:pt x="513" y="595"/>
                    </a:lnTo>
                    <a:lnTo>
                      <a:pt x="510" y="597"/>
                    </a:lnTo>
                    <a:lnTo>
                      <a:pt x="510" y="598"/>
                    </a:lnTo>
                    <a:lnTo>
                      <a:pt x="509" y="600"/>
                    </a:lnTo>
                    <a:lnTo>
                      <a:pt x="509" y="600"/>
                    </a:lnTo>
                    <a:lnTo>
                      <a:pt x="513" y="600"/>
                    </a:lnTo>
                    <a:lnTo>
                      <a:pt x="514" y="603"/>
                    </a:lnTo>
                    <a:lnTo>
                      <a:pt x="518" y="604"/>
                    </a:lnTo>
                    <a:lnTo>
                      <a:pt x="518" y="605"/>
                    </a:lnTo>
                    <a:lnTo>
                      <a:pt x="516" y="608"/>
                    </a:lnTo>
                    <a:lnTo>
                      <a:pt x="516" y="609"/>
                    </a:lnTo>
                    <a:lnTo>
                      <a:pt x="518" y="609"/>
                    </a:lnTo>
                    <a:lnTo>
                      <a:pt x="518" y="608"/>
                    </a:lnTo>
                    <a:lnTo>
                      <a:pt x="519" y="608"/>
                    </a:lnTo>
                    <a:lnTo>
                      <a:pt x="520" y="610"/>
                    </a:lnTo>
                    <a:lnTo>
                      <a:pt x="521" y="612"/>
                    </a:lnTo>
                    <a:lnTo>
                      <a:pt x="530" y="612"/>
                    </a:lnTo>
                    <a:lnTo>
                      <a:pt x="531" y="614"/>
                    </a:lnTo>
                    <a:lnTo>
                      <a:pt x="533" y="614"/>
                    </a:lnTo>
                    <a:lnTo>
                      <a:pt x="530" y="614"/>
                    </a:lnTo>
                    <a:lnTo>
                      <a:pt x="529" y="614"/>
                    </a:lnTo>
                    <a:lnTo>
                      <a:pt x="523" y="615"/>
                    </a:lnTo>
                    <a:lnTo>
                      <a:pt x="520" y="615"/>
                    </a:lnTo>
                    <a:lnTo>
                      <a:pt x="518" y="612"/>
                    </a:lnTo>
                    <a:lnTo>
                      <a:pt x="514" y="612"/>
                    </a:lnTo>
                    <a:lnTo>
                      <a:pt x="511" y="614"/>
                    </a:lnTo>
                    <a:lnTo>
                      <a:pt x="508" y="614"/>
                    </a:lnTo>
                    <a:lnTo>
                      <a:pt x="508" y="615"/>
                    </a:lnTo>
                    <a:lnTo>
                      <a:pt x="508" y="615"/>
                    </a:lnTo>
                    <a:lnTo>
                      <a:pt x="508" y="617"/>
                    </a:lnTo>
                    <a:lnTo>
                      <a:pt x="510" y="619"/>
                    </a:lnTo>
                    <a:lnTo>
                      <a:pt x="516" y="618"/>
                    </a:lnTo>
                    <a:lnTo>
                      <a:pt x="519" y="619"/>
                    </a:lnTo>
                    <a:lnTo>
                      <a:pt x="516" y="620"/>
                    </a:lnTo>
                    <a:lnTo>
                      <a:pt x="515" y="619"/>
                    </a:lnTo>
                    <a:lnTo>
                      <a:pt x="510" y="619"/>
                    </a:lnTo>
                    <a:lnTo>
                      <a:pt x="510" y="623"/>
                    </a:lnTo>
                    <a:lnTo>
                      <a:pt x="511" y="624"/>
                    </a:lnTo>
                    <a:lnTo>
                      <a:pt x="514" y="624"/>
                    </a:lnTo>
                    <a:lnTo>
                      <a:pt x="524" y="623"/>
                    </a:lnTo>
                    <a:lnTo>
                      <a:pt x="526" y="623"/>
                    </a:lnTo>
                    <a:lnTo>
                      <a:pt x="524" y="624"/>
                    </a:lnTo>
                    <a:lnTo>
                      <a:pt x="518" y="624"/>
                    </a:lnTo>
                    <a:lnTo>
                      <a:pt x="516" y="627"/>
                    </a:lnTo>
                    <a:lnTo>
                      <a:pt x="513" y="627"/>
                    </a:lnTo>
                    <a:lnTo>
                      <a:pt x="511" y="627"/>
                    </a:lnTo>
                    <a:lnTo>
                      <a:pt x="510" y="627"/>
                    </a:lnTo>
                    <a:lnTo>
                      <a:pt x="509" y="623"/>
                    </a:lnTo>
                    <a:lnTo>
                      <a:pt x="506" y="624"/>
                    </a:lnTo>
                    <a:lnTo>
                      <a:pt x="506" y="624"/>
                    </a:lnTo>
                    <a:lnTo>
                      <a:pt x="505" y="623"/>
                    </a:lnTo>
                    <a:lnTo>
                      <a:pt x="499" y="623"/>
                    </a:lnTo>
                    <a:lnTo>
                      <a:pt x="495" y="623"/>
                    </a:lnTo>
                    <a:lnTo>
                      <a:pt x="494" y="623"/>
                    </a:lnTo>
                    <a:lnTo>
                      <a:pt x="493" y="624"/>
                    </a:lnTo>
                    <a:lnTo>
                      <a:pt x="495" y="624"/>
                    </a:lnTo>
                    <a:lnTo>
                      <a:pt x="497" y="624"/>
                    </a:lnTo>
                    <a:lnTo>
                      <a:pt x="497" y="627"/>
                    </a:lnTo>
                    <a:lnTo>
                      <a:pt x="498" y="627"/>
                    </a:lnTo>
                    <a:lnTo>
                      <a:pt x="500" y="628"/>
                    </a:lnTo>
                    <a:lnTo>
                      <a:pt x="504" y="627"/>
                    </a:lnTo>
                    <a:lnTo>
                      <a:pt x="505" y="629"/>
                    </a:lnTo>
                    <a:lnTo>
                      <a:pt x="508" y="629"/>
                    </a:lnTo>
                    <a:lnTo>
                      <a:pt x="510" y="632"/>
                    </a:lnTo>
                    <a:lnTo>
                      <a:pt x="510" y="632"/>
                    </a:lnTo>
                    <a:lnTo>
                      <a:pt x="509" y="633"/>
                    </a:lnTo>
                    <a:lnTo>
                      <a:pt x="508" y="630"/>
                    </a:lnTo>
                    <a:lnTo>
                      <a:pt x="501" y="632"/>
                    </a:lnTo>
                    <a:lnTo>
                      <a:pt x="501" y="630"/>
                    </a:lnTo>
                    <a:lnTo>
                      <a:pt x="499" y="632"/>
                    </a:lnTo>
                    <a:lnTo>
                      <a:pt x="497" y="630"/>
                    </a:lnTo>
                    <a:lnTo>
                      <a:pt x="495" y="629"/>
                    </a:lnTo>
                    <a:lnTo>
                      <a:pt x="492" y="632"/>
                    </a:lnTo>
                    <a:lnTo>
                      <a:pt x="492" y="632"/>
                    </a:lnTo>
                    <a:lnTo>
                      <a:pt x="493" y="633"/>
                    </a:lnTo>
                    <a:lnTo>
                      <a:pt x="494" y="635"/>
                    </a:lnTo>
                    <a:lnTo>
                      <a:pt x="494" y="635"/>
                    </a:lnTo>
                    <a:lnTo>
                      <a:pt x="498" y="634"/>
                    </a:lnTo>
                    <a:lnTo>
                      <a:pt x="499" y="635"/>
                    </a:lnTo>
                    <a:lnTo>
                      <a:pt x="500" y="635"/>
                    </a:lnTo>
                    <a:lnTo>
                      <a:pt x="498" y="637"/>
                    </a:lnTo>
                    <a:lnTo>
                      <a:pt x="495" y="639"/>
                    </a:lnTo>
                    <a:lnTo>
                      <a:pt x="494" y="644"/>
                    </a:lnTo>
                    <a:lnTo>
                      <a:pt x="494" y="645"/>
                    </a:lnTo>
                    <a:lnTo>
                      <a:pt x="499" y="644"/>
                    </a:lnTo>
                    <a:lnTo>
                      <a:pt x="503" y="644"/>
                    </a:lnTo>
                    <a:lnTo>
                      <a:pt x="505" y="641"/>
                    </a:lnTo>
                    <a:lnTo>
                      <a:pt x="509" y="638"/>
                    </a:lnTo>
                    <a:lnTo>
                      <a:pt x="514" y="637"/>
                    </a:lnTo>
                    <a:lnTo>
                      <a:pt x="518" y="637"/>
                    </a:lnTo>
                    <a:lnTo>
                      <a:pt x="519" y="638"/>
                    </a:lnTo>
                    <a:lnTo>
                      <a:pt x="519" y="638"/>
                    </a:lnTo>
                    <a:lnTo>
                      <a:pt x="518" y="639"/>
                    </a:lnTo>
                    <a:lnTo>
                      <a:pt x="514" y="638"/>
                    </a:lnTo>
                    <a:lnTo>
                      <a:pt x="509" y="641"/>
                    </a:lnTo>
                    <a:lnTo>
                      <a:pt x="508" y="643"/>
                    </a:lnTo>
                    <a:lnTo>
                      <a:pt x="510" y="644"/>
                    </a:lnTo>
                    <a:lnTo>
                      <a:pt x="515" y="646"/>
                    </a:lnTo>
                    <a:lnTo>
                      <a:pt x="516" y="649"/>
                    </a:lnTo>
                    <a:lnTo>
                      <a:pt x="513" y="649"/>
                    </a:lnTo>
                    <a:lnTo>
                      <a:pt x="511" y="645"/>
                    </a:lnTo>
                    <a:lnTo>
                      <a:pt x="508" y="645"/>
                    </a:lnTo>
                    <a:lnTo>
                      <a:pt x="504" y="645"/>
                    </a:lnTo>
                    <a:lnTo>
                      <a:pt x="501" y="646"/>
                    </a:lnTo>
                    <a:lnTo>
                      <a:pt x="499" y="645"/>
                    </a:lnTo>
                    <a:lnTo>
                      <a:pt x="497" y="648"/>
                    </a:lnTo>
                    <a:lnTo>
                      <a:pt x="497" y="648"/>
                    </a:lnTo>
                    <a:lnTo>
                      <a:pt x="498" y="650"/>
                    </a:lnTo>
                    <a:lnTo>
                      <a:pt x="498" y="651"/>
                    </a:lnTo>
                    <a:lnTo>
                      <a:pt x="498" y="651"/>
                    </a:lnTo>
                    <a:lnTo>
                      <a:pt x="498" y="654"/>
                    </a:lnTo>
                    <a:lnTo>
                      <a:pt x="498" y="655"/>
                    </a:lnTo>
                    <a:lnTo>
                      <a:pt x="505" y="655"/>
                    </a:lnTo>
                    <a:lnTo>
                      <a:pt x="503" y="656"/>
                    </a:lnTo>
                    <a:lnTo>
                      <a:pt x="501" y="656"/>
                    </a:lnTo>
                    <a:lnTo>
                      <a:pt x="498" y="659"/>
                    </a:lnTo>
                    <a:lnTo>
                      <a:pt x="497" y="658"/>
                    </a:lnTo>
                    <a:lnTo>
                      <a:pt x="494" y="656"/>
                    </a:lnTo>
                    <a:lnTo>
                      <a:pt x="495" y="654"/>
                    </a:lnTo>
                    <a:lnTo>
                      <a:pt x="495" y="653"/>
                    </a:lnTo>
                    <a:lnTo>
                      <a:pt x="494" y="653"/>
                    </a:lnTo>
                    <a:lnTo>
                      <a:pt x="494" y="650"/>
                    </a:lnTo>
                    <a:lnTo>
                      <a:pt x="493" y="648"/>
                    </a:lnTo>
                    <a:lnTo>
                      <a:pt x="490" y="648"/>
                    </a:lnTo>
                    <a:lnTo>
                      <a:pt x="490" y="645"/>
                    </a:lnTo>
                    <a:lnTo>
                      <a:pt x="487" y="646"/>
                    </a:lnTo>
                    <a:lnTo>
                      <a:pt x="487" y="646"/>
                    </a:lnTo>
                    <a:lnTo>
                      <a:pt x="483" y="648"/>
                    </a:lnTo>
                    <a:lnTo>
                      <a:pt x="483" y="649"/>
                    </a:lnTo>
                    <a:lnTo>
                      <a:pt x="485" y="650"/>
                    </a:lnTo>
                    <a:lnTo>
                      <a:pt x="485" y="653"/>
                    </a:lnTo>
                    <a:lnTo>
                      <a:pt x="487" y="653"/>
                    </a:lnTo>
                    <a:lnTo>
                      <a:pt x="488" y="653"/>
                    </a:lnTo>
                    <a:lnTo>
                      <a:pt x="489" y="654"/>
                    </a:lnTo>
                    <a:lnTo>
                      <a:pt x="492" y="655"/>
                    </a:lnTo>
                    <a:lnTo>
                      <a:pt x="488" y="656"/>
                    </a:lnTo>
                    <a:lnTo>
                      <a:pt x="488" y="658"/>
                    </a:lnTo>
                    <a:lnTo>
                      <a:pt x="490" y="659"/>
                    </a:lnTo>
                    <a:lnTo>
                      <a:pt x="490" y="664"/>
                    </a:lnTo>
                    <a:lnTo>
                      <a:pt x="489" y="665"/>
                    </a:lnTo>
                    <a:lnTo>
                      <a:pt x="484" y="669"/>
                    </a:lnTo>
                    <a:lnTo>
                      <a:pt x="483" y="670"/>
                    </a:lnTo>
                    <a:lnTo>
                      <a:pt x="483" y="671"/>
                    </a:lnTo>
                    <a:lnTo>
                      <a:pt x="487" y="674"/>
                    </a:lnTo>
                    <a:lnTo>
                      <a:pt x="489" y="673"/>
                    </a:lnTo>
                    <a:lnTo>
                      <a:pt x="492" y="673"/>
                    </a:lnTo>
                    <a:lnTo>
                      <a:pt x="492" y="673"/>
                    </a:lnTo>
                    <a:lnTo>
                      <a:pt x="490" y="675"/>
                    </a:lnTo>
                    <a:lnTo>
                      <a:pt x="492" y="676"/>
                    </a:lnTo>
                    <a:lnTo>
                      <a:pt x="494" y="675"/>
                    </a:lnTo>
                    <a:lnTo>
                      <a:pt x="499" y="674"/>
                    </a:lnTo>
                    <a:lnTo>
                      <a:pt x="504" y="670"/>
                    </a:lnTo>
                    <a:lnTo>
                      <a:pt x="505" y="670"/>
                    </a:lnTo>
                    <a:lnTo>
                      <a:pt x="506" y="671"/>
                    </a:lnTo>
                    <a:lnTo>
                      <a:pt x="506" y="673"/>
                    </a:lnTo>
                    <a:lnTo>
                      <a:pt x="505" y="673"/>
                    </a:lnTo>
                    <a:lnTo>
                      <a:pt x="508" y="673"/>
                    </a:lnTo>
                    <a:lnTo>
                      <a:pt x="511" y="674"/>
                    </a:lnTo>
                    <a:lnTo>
                      <a:pt x="511" y="675"/>
                    </a:lnTo>
                    <a:lnTo>
                      <a:pt x="509" y="675"/>
                    </a:lnTo>
                    <a:lnTo>
                      <a:pt x="500" y="676"/>
                    </a:lnTo>
                    <a:lnTo>
                      <a:pt x="499" y="678"/>
                    </a:lnTo>
                    <a:lnTo>
                      <a:pt x="494" y="679"/>
                    </a:lnTo>
                    <a:lnTo>
                      <a:pt x="493" y="680"/>
                    </a:lnTo>
                    <a:lnTo>
                      <a:pt x="493" y="681"/>
                    </a:lnTo>
                    <a:lnTo>
                      <a:pt x="484" y="689"/>
                    </a:lnTo>
                    <a:lnTo>
                      <a:pt x="484" y="691"/>
                    </a:lnTo>
                    <a:lnTo>
                      <a:pt x="490" y="690"/>
                    </a:lnTo>
                    <a:lnTo>
                      <a:pt x="493" y="687"/>
                    </a:lnTo>
                    <a:lnTo>
                      <a:pt x="498" y="682"/>
                    </a:lnTo>
                    <a:lnTo>
                      <a:pt x="499" y="682"/>
                    </a:lnTo>
                    <a:lnTo>
                      <a:pt x="499" y="681"/>
                    </a:lnTo>
                    <a:lnTo>
                      <a:pt x="500" y="682"/>
                    </a:lnTo>
                    <a:lnTo>
                      <a:pt x="503" y="682"/>
                    </a:lnTo>
                    <a:lnTo>
                      <a:pt x="505" y="682"/>
                    </a:lnTo>
                    <a:lnTo>
                      <a:pt x="510" y="680"/>
                    </a:lnTo>
                    <a:lnTo>
                      <a:pt x="511" y="678"/>
                    </a:lnTo>
                    <a:lnTo>
                      <a:pt x="514" y="679"/>
                    </a:lnTo>
                    <a:lnTo>
                      <a:pt x="513" y="681"/>
                    </a:lnTo>
                    <a:lnTo>
                      <a:pt x="513" y="682"/>
                    </a:lnTo>
                    <a:lnTo>
                      <a:pt x="515" y="682"/>
                    </a:lnTo>
                    <a:lnTo>
                      <a:pt x="518" y="680"/>
                    </a:lnTo>
                    <a:lnTo>
                      <a:pt x="519" y="678"/>
                    </a:lnTo>
                    <a:lnTo>
                      <a:pt x="520" y="675"/>
                    </a:lnTo>
                    <a:lnTo>
                      <a:pt x="521" y="676"/>
                    </a:lnTo>
                    <a:lnTo>
                      <a:pt x="520" y="680"/>
                    </a:lnTo>
                    <a:lnTo>
                      <a:pt x="523" y="679"/>
                    </a:lnTo>
                    <a:lnTo>
                      <a:pt x="528" y="680"/>
                    </a:lnTo>
                    <a:lnTo>
                      <a:pt x="528" y="679"/>
                    </a:lnTo>
                    <a:lnTo>
                      <a:pt x="529" y="676"/>
                    </a:lnTo>
                    <a:lnTo>
                      <a:pt x="535" y="674"/>
                    </a:lnTo>
                    <a:lnTo>
                      <a:pt x="539" y="670"/>
                    </a:lnTo>
                    <a:lnTo>
                      <a:pt x="539" y="670"/>
                    </a:lnTo>
                    <a:lnTo>
                      <a:pt x="540" y="671"/>
                    </a:lnTo>
                    <a:lnTo>
                      <a:pt x="540" y="674"/>
                    </a:lnTo>
                    <a:lnTo>
                      <a:pt x="539" y="675"/>
                    </a:lnTo>
                    <a:lnTo>
                      <a:pt x="533" y="679"/>
                    </a:lnTo>
                    <a:lnTo>
                      <a:pt x="531" y="682"/>
                    </a:lnTo>
                    <a:lnTo>
                      <a:pt x="528" y="685"/>
                    </a:lnTo>
                    <a:lnTo>
                      <a:pt x="525" y="685"/>
                    </a:lnTo>
                    <a:lnTo>
                      <a:pt x="523" y="689"/>
                    </a:lnTo>
                    <a:lnTo>
                      <a:pt x="521" y="687"/>
                    </a:lnTo>
                    <a:lnTo>
                      <a:pt x="523" y="685"/>
                    </a:lnTo>
                    <a:lnTo>
                      <a:pt x="524" y="682"/>
                    </a:lnTo>
                    <a:lnTo>
                      <a:pt x="518" y="682"/>
                    </a:lnTo>
                    <a:lnTo>
                      <a:pt x="516" y="685"/>
                    </a:lnTo>
                    <a:lnTo>
                      <a:pt x="515" y="685"/>
                    </a:lnTo>
                    <a:lnTo>
                      <a:pt x="514" y="686"/>
                    </a:lnTo>
                    <a:lnTo>
                      <a:pt x="515" y="687"/>
                    </a:lnTo>
                    <a:lnTo>
                      <a:pt x="515" y="690"/>
                    </a:lnTo>
                    <a:lnTo>
                      <a:pt x="516" y="690"/>
                    </a:lnTo>
                    <a:lnTo>
                      <a:pt x="519" y="691"/>
                    </a:lnTo>
                    <a:lnTo>
                      <a:pt x="520" y="690"/>
                    </a:lnTo>
                    <a:lnTo>
                      <a:pt x="523" y="691"/>
                    </a:lnTo>
                    <a:lnTo>
                      <a:pt x="525" y="692"/>
                    </a:lnTo>
                    <a:lnTo>
                      <a:pt x="525" y="694"/>
                    </a:lnTo>
                    <a:lnTo>
                      <a:pt x="524" y="695"/>
                    </a:lnTo>
                    <a:lnTo>
                      <a:pt x="521" y="694"/>
                    </a:lnTo>
                    <a:lnTo>
                      <a:pt x="520" y="692"/>
                    </a:lnTo>
                    <a:lnTo>
                      <a:pt x="518" y="692"/>
                    </a:lnTo>
                    <a:lnTo>
                      <a:pt x="515" y="694"/>
                    </a:lnTo>
                    <a:lnTo>
                      <a:pt x="514" y="696"/>
                    </a:lnTo>
                    <a:lnTo>
                      <a:pt x="511" y="699"/>
                    </a:lnTo>
                    <a:lnTo>
                      <a:pt x="510" y="699"/>
                    </a:lnTo>
                    <a:lnTo>
                      <a:pt x="510" y="697"/>
                    </a:lnTo>
                    <a:lnTo>
                      <a:pt x="514" y="690"/>
                    </a:lnTo>
                    <a:lnTo>
                      <a:pt x="513" y="689"/>
                    </a:lnTo>
                    <a:lnTo>
                      <a:pt x="511" y="689"/>
                    </a:lnTo>
                    <a:lnTo>
                      <a:pt x="509" y="690"/>
                    </a:lnTo>
                    <a:lnTo>
                      <a:pt x="509" y="690"/>
                    </a:lnTo>
                    <a:lnTo>
                      <a:pt x="511" y="687"/>
                    </a:lnTo>
                    <a:lnTo>
                      <a:pt x="513" y="687"/>
                    </a:lnTo>
                    <a:lnTo>
                      <a:pt x="513" y="686"/>
                    </a:lnTo>
                    <a:lnTo>
                      <a:pt x="511" y="684"/>
                    </a:lnTo>
                    <a:lnTo>
                      <a:pt x="510" y="682"/>
                    </a:lnTo>
                    <a:lnTo>
                      <a:pt x="504" y="686"/>
                    </a:lnTo>
                    <a:lnTo>
                      <a:pt x="501" y="685"/>
                    </a:lnTo>
                    <a:lnTo>
                      <a:pt x="497" y="686"/>
                    </a:lnTo>
                    <a:lnTo>
                      <a:pt x="495" y="687"/>
                    </a:lnTo>
                    <a:lnTo>
                      <a:pt x="495" y="689"/>
                    </a:lnTo>
                    <a:lnTo>
                      <a:pt x="497" y="690"/>
                    </a:lnTo>
                    <a:lnTo>
                      <a:pt x="495" y="691"/>
                    </a:lnTo>
                    <a:lnTo>
                      <a:pt x="489" y="692"/>
                    </a:lnTo>
                    <a:lnTo>
                      <a:pt x="489" y="695"/>
                    </a:lnTo>
                    <a:lnTo>
                      <a:pt x="488" y="696"/>
                    </a:lnTo>
                    <a:lnTo>
                      <a:pt x="488" y="696"/>
                    </a:lnTo>
                    <a:lnTo>
                      <a:pt x="488" y="695"/>
                    </a:lnTo>
                    <a:lnTo>
                      <a:pt x="485" y="694"/>
                    </a:lnTo>
                    <a:lnTo>
                      <a:pt x="484" y="695"/>
                    </a:lnTo>
                    <a:lnTo>
                      <a:pt x="483" y="696"/>
                    </a:lnTo>
                    <a:lnTo>
                      <a:pt x="478" y="697"/>
                    </a:lnTo>
                    <a:lnTo>
                      <a:pt x="475" y="697"/>
                    </a:lnTo>
                    <a:lnTo>
                      <a:pt x="473" y="701"/>
                    </a:lnTo>
                    <a:lnTo>
                      <a:pt x="469" y="704"/>
                    </a:lnTo>
                    <a:lnTo>
                      <a:pt x="468" y="706"/>
                    </a:lnTo>
                    <a:lnTo>
                      <a:pt x="470" y="706"/>
                    </a:lnTo>
                    <a:lnTo>
                      <a:pt x="473" y="706"/>
                    </a:lnTo>
                    <a:lnTo>
                      <a:pt x="472" y="706"/>
                    </a:lnTo>
                    <a:lnTo>
                      <a:pt x="473" y="707"/>
                    </a:lnTo>
                    <a:lnTo>
                      <a:pt x="477" y="707"/>
                    </a:lnTo>
                    <a:lnTo>
                      <a:pt x="485" y="705"/>
                    </a:lnTo>
                    <a:lnTo>
                      <a:pt x="484" y="706"/>
                    </a:lnTo>
                    <a:lnTo>
                      <a:pt x="480" y="707"/>
                    </a:lnTo>
                    <a:lnTo>
                      <a:pt x="482" y="712"/>
                    </a:lnTo>
                    <a:lnTo>
                      <a:pt x="479" y="716"/>
                    </a:lnTo>
                    <a:lnTo>
                      <a:pt x="479" y="716"/>
                    </a:lnTo>
                    <a:lnTo>
                      <a:pt x="485" y="720"/>
                    </a:lnTo>
                    <a:lnTo>
                      <a:pt x="487" y="720"/>
                    </a:lnTo>
                    <a:lnTo>
                      <a:pt x="488" y="721"/>
                    </a:lnTo>
                    <a:lnTo>
                      <a:pt x="490" y="721"/>
                    </a:lnTo>
                    <a:lnTo>
                      <a:pt x="492" y="724"/>
                    </a:lnTo>
                    <a:lnTo>
                      <a:pt x="493" y="726"/>
                    </a:lnTo>
                    <a:lnTo>
                      <a:pt x="493" y="727"/>
                    </a:lnTo>
                    <a:lnTo>
                      <a:pt x="494" y="731"/>
                    </a:lnTo>
                    <a:lnTo>
                      <a:pt x="494" y="735"/>
                    </a:lnTo>
                    <a:lnTo>
                      <a:pt x="493" y="735"/>
                    </a:lnTo>
                    <a:lnTo>
                      <a:pt x="493" y="733"/>
                    </a:lnTo>
                    <a:lnTo>
                      <a:pt x="492" y="732"/>
                    </a:lnTo>
                    <a:lnTo>
                      <a:pt x="490" y="727"/>
                    </a:lnTo>
                    <a:lnTo>
                      <a:pt x="488" y="727"/>
                    </a:lnTo>
                    <a:lnTo>
                      <a:pt x="488" y="725"/>
                    </a:lnTo>
                    <a:lnTo>
                      <a:pt x="487" y="724"/>
                    </a:lnTo>
                    <a:lnTo>
                      <a:pt x="482" y="722"/>
                    </a:lnTo>
                    <a:lnTo>
                      <a:pt x="479" y="720"/>
                    </a:lnTo>
                    <a:lnTo>
                      <a:pt x="478" y="720"/>
                    </a:lnTo>
                    <a:lnTo>
                      <a:pt x="477" y="721"/>
                    </a:lnTo>
                    <a:lnTo>
                      <a:pt x="477" y="717"/>
                    </a:lnTo>
                    <a:lnTo>
                      <a:pt x="474" y="720"/>
                    </a:lnTo>
                    <a:lnTo>
                      <a:pt x="472" y="721"/>
                    </a:lnTo>
                    <a:lnTo>
                      <a:pt x="470" y="722"/>
                    </a:lnTo>
                    <a:lnTo>
                      <a:pt x="470" y="722"/>
                    </a:lnTo>
                    <a:lnTo>
                      <a:pt x="468" y="722"/>
                    </a:lnTo>
                    <a:lnTo>
                      <a:pt x="467" y="726"/>
                    </a:lnTo>
                    <a:lnTo>
                      <a:pt x="465" y="727"/>
                    </a:lnTo>
                    <a:lnTo>
                      <a:pt x="467" y="727"/>
                    </a:lnTo>
                    <a:lnTo>
                      <a:pt x="468" y="731"/>
                    </a:lnTo>
                    <a:lnTo>
                      <a:pt x="464" y="735"/>
                    </a:lnTo>
                    <a:lnTo>
                      <a:pt x="465" y="736"/>
                    </a:lnTo>
                    <a:lnTo>
                      <a:pt x="467" y="735"/>
                    </a:lnTo>
                    <a:lnTo>
                      <a:pt x="468" y="733"/>
                    </a:lnTo>
                    <a:lnTo>
                      <a:pt x="469" y="732"/>
                    </a:lnTo>
                    <a:lnTo>
                      <a:pt x="469" y="737"/>
                    </a:lnTo>
                    <a:lnTo>
                      <a:pt x="470" y="737"/>
                    </a:lnTo>
                    <a:lnTo>
                      <a:pt x="472" y="737"/>
                    </a:lnTo>
                    <a:lnTo>
                      <a:pt x="472" y="738"/>
                    </a:lnTo>
                    <a:lnTo>
                      <a:pt x="469" y="740"/>
                    </a:lnTo>
                    <a:lnTo>
                      <a:pt x="470" y="741"/>
                    </a:lnTo>
                    <a:lnTo>
                      <a:pt x="468" y="742"/>
                    </a:lnTo>
                    <a:lnTo>
                      <a:pt x="468" y="740"/>
                    </a:lnTo>
                    <a:lnTo>
                      <a:pt x="468" y="738"/>
                    </a:lnTo>
                    <a:lnTo>
                      <a:pt x="467" y="737"/>
                    </a:lnTo>
                    <a:lnTo>
                      <a:pt x="464" y="740"/>
                    </a:lnTo>
                    <a:lnTo>
                      <a:pt x="464" y="741"/>
                    </a:lnTo>
                    <a:lnTo>
                      <a:pt x="462" y="743"/>
                    </a:lnTo>
                    <a:lnTo>
                      <a:pt x="462" y="745"/>
                    </a:lnTo>
                    <a:lnTo>
                      <a:pt x="464" y="747"/>
                    </a:lnTo>
                    <a:lnTo>
                      <a:pt x="467" y="751"/>
                    </a:lnTo>
                    <a:lnTo>
                      <a:pt x="468" y="753"/>
                    </a:lnTo>
                    <a:lnTo>
                      <a:pt x="468" y="756"/>
                    </a:lnTo>
                    <a:lnTo>
                      <a:pt x="473" y="758"/>
                    </a:lnTo>
                    <a:lnTo>
                      <a:pt x="474" y="760"/>
                    </a:lnTo>
                    <a:lnTo>
                      <a:pt x="473" y="762"/>
                    </a:lnTo>
                    <a:lnTo>
                      <a:pt x="474" y="763"/>
                    </a:lnTo>
                    <a:lnTo>
                      <a:pt x="473" y="763"/>
                    </a:lnTo>
                    <a:lnTo>
                      <a:pt x="472" y="762"/>
                    </a:lnTo>
                    <a:lnTo>
                      <a:pt x="472" y="760"/>
                    </a:lnTo>
                    <a:lnTo>
                      <a:pt x="469" y="758"/>
                    </a:lnTo>
                    <a:lnTo>
                      <a:pt x="467" y="758"/>
                    </a:lnTo>
                    <a:lnTo>
                      <a:pt x="465" y="758"/>
                    </a:lnTo>
                    <a:lnTo>
                      <a:pt x="464" y="757"/>
                    </a:lnTo>
                    <a:lnTo>
                      <a:pt x="464" y="755"/>
                    </a:lnTo>
                    <a:lnTo>
                      <a:pt x="463" y="756"/>
                    </a:lnTo>
                    <a:lnTo>
                      <a:pt x="462" y="755"/>
                    </a:lnTo>
                    <a:lnTo>
                      <a:pt x="462" y="753"/>
                    </a:lnTo>
                    <a:lnTo>
                      <a:pt x="464" y="751"/>
                    </a:lnTo>
                    <a:lnTo>
                      <a:pt x="460" y="746"/>
                    </a:lnTo>
                    <a:lnTo>
                      <a:pt x="457" y="751"/>
                    </a:lnTo>
                    <a:lnTo>
                      <a:pt x="451" y="758"/>
                    </a:lnTo>
                    <a:lnTo>
                      <a:pt x="452" y="761"/>
                    </a:lnTo>
                    <a:lnTo>
                      <a:pt x="453" y="765"/>
                    </a:lnTo>
                    <a:lnTo>
                      <a:pt x="455" y="765"/>
                    </a:lnTo>
                    <a:lnTo>
                      <a:pt x="455" y="766"/>
                    </a:lnTo>
                    <a:lnTo>
                      <a:pt x="453" y="768"/>
                    </a:lnTo>
                    <a:lnTo>
                      <a:pt x="454" y="770"/>
                    </a:lnTo>
                    <a:lnTo>
                      <a:pt x="454" y="771"/>
                    </a:lnTo>
                    <a:lnTo>
                      <a:pt x="457" y="770"/>
                    </a:lnTo>
                    <a:lnTo>
                      <a:pt x="460" y="766"/>
                    </a:lnTo>
                    <a:lnTo>
                      <a:pt x="462" y="766"/>
                    </a:lnTo>
                    <a:lnTo>
                      <a:pt x="463" y="765"/>
                    </a:lnTo>
                    <a:lnTo>
                      <a:pt x="463" y="767"/>
                    </a:lnTo>
                    <a:lnTo>
                      <a:pt x="463" y="770"/>
                    </a:lnTo>
                    <a:lnTo>
                      <a:pt x="463" y="771"/>
                    </a:lnTo>
                    <a:lnTo>
                      <a:pt x="464" y="772"/>
                    </a:lnTo>
                    <a:lnTo>
                      <a:pt x="465" y="772"/>
                    </a:lnTo>
                    <a:lnTo>
                      <a:pt x="465" y="773"/>
                    </a:lnTo>
                    <a:lnTo>
                      <a:pt x="464" y="774"/>
                    </a:lnTo>
                    <a:lnTo>
                      <a:pt x="462" y="774"/>
                    </a:lnTo>
                    <a:lnTo>
                      <a:pt x="463" y="777"/>
                    </a:lnTo>
                    <a:lnTo>
                      <a:pt x="464" y="778"/>
                    </a:lnTo>
                    <a:lnTo>
                      <a:pt x="465" y="777"/>
                    </a:lnTo>
                    <a:lnTo>
                      <a:pt x="467" y="777"/>
                    </a:lnTo>
                    <a:lnTo>
                      <a:pt x="467" y="777"/>
                    </a:lnTo>
                    <a:lnTo>
                      <a:pt x="467" y="779"/>
                    </a:lnTo>
                    <a:lnTo>
                      <a:pt x="472" y="779"/>
                    </a:lnTo>
                    <a:lnTo>
                      <a:pt x="472" y="781"/>
                    </a:lnTo>
                    <a:lnTo>
                      <a:pt x="467" y="783"/>
                    </a:lnTo>
                    <a:lnTo>
                      <a:pt x="468" y="784"/>
                    </a:lnTo>
                    <a:lnTo>
                      <a:pt x="467" y="784"/>
                    </a:lnTo>
                    <a:lnTo>
                      <a:pt x="469" y="791"/>
                    </a:lnTo>
                    <a:lnTo>
                      <a:pt x="468" y="791"/>
                    </a:lnTo>
                    <a:lnTo>
                      <a:pt x="464" y="786"/>
                    </a:lnTo>
                    <a:lnTo>
                      <a:pt x="463" y="787"/>
                    </a:lnTo>
                    <a:lnTo>
                      <a:pt x="462" y="787"/>
                    </a:lnTo>
                    <a:lnTo>
                      <a:pt x="462" y="783"/>
                    </a:lnTo>
                    <a:lnTo>
                      <a:pt x="459" y="783"/>
                    </a:lnTo>
                    <a:lnTo>
                      <a:pt x="458" y="782"/>
                    </a:lnTo>
                    <a:lnTo>
                      <a:pt x="458" y="784"/>
                    </a:lnTo>
                    <a:lnTo>
                      <a:pt x="459" y="787"/>
                    </a:lnTo>
                    <a:lnTo>
                      <a:pt x="460" y="788"/>
                    </a:lnTo>
                    <a:lnTo>
                      <a:pt x="462" y="789"/>
                    </a:lnTo>
                    <a:lnTo>
                      <a:pt x="462" y="791"/>
                    </a:lnTo>
                    <a:lnTo>
                      <a:pt x="459" y="791"/>
                    </a:lnTo>
                    <a:lnTo>
                      <a:pt x="458" y="787"/>
                    </a:lnTo>
                    <a:lnTo>
                      <a:pt x="455" y="784"/>
                    </a:lnTo>
                    <a:lnTo>
                      <a:pt x="455" y="781"/>
                    </a:lnTo>
                    <a:lnTo>
                      <a:pt x="457" y="777"/>
                    </a:lnTo>
                    <a:lnTo>
                      <a:pt x="451" y="770"/>
                    </a:lnTo>
                    <a:lnTo>
                      <a:pt x="451" y="767"/>
                    </a:lnTo>
                    <a:lnTo>
                      <a:pt x="449" y="766"/>
                    </a:lnTo>
                    <a:lnTo>
                      <a:pt x="448" y="765"/>
                    </a:lnTo>
                    <a:lnTo>
                      <a:pt x="447" y="767"/>
                    </a:lnTo>
                    <a:lnTo>
                      <a:pt x="447" y="768"/>
                    </a:lnTo>
                    <a:lnTo>
                      <a:pt x="447" y="771"/>
                    </a:lnTo>
                    <a:lnTo>
                      <a:pt x="447" y="771"/>
                    </a:lnTo>
                    <a:lnTo>
                      <a:pt x="446" y="777"/>
                    </a:lnTo>
                    <a:lnTo>
                      <a:pt x="448" y="777"/>
                    </a:lnTo>
                    <a:lnTo>
                      <a:pt x="447" y="778"/>
                    </a:lnTo>
                    <a:lnTo>
                      <a:pt x="447" y="779"/>
                    </a:lnTo>
                    <a:lnTo>
                      <a:pt x="448" y="779"/>
                    </a:lnTo>
                    <a:lnTo>
                      <a:pt x="449" y="778"/>
                    </a:lnTo>
                    <a:lnTo>
                      <a:pt x="451" y="777"/>
                    </a:lnTo>
                    <a:lnTo>
                      <a:pt x="451" y="779"/>
                    </a:lnTo>
                    <a:lnTo>
                      <a:pt x="449" y="782"/>
                    </a:lnTo>
                    <a:lnTo>
                      <a:pt x="446" y="784"/>
                    </a:lnTo>
                    <a:lnTo>
                      <a:pt x="444" y="786"/>
                    </a:lnTo>
                    <a:lnTo>
                      <a:pt x="443" y="788"/>
                    </a:lnTo>
                    <a:lnTo>
                      <a:pt x="443" y="789"/>
                    </a:lnTo>
                    <a:lnTo>
                      <a:pt x="447" y="788"/>
                    </a:lnTo>
                    <a:lnTo>
                      <a:pt x="448" y="789"/>
                    </a:lnTo>
                    <a:lnTo>
                      <a:pt x="446" y="792"/>
                    </a:lnTo>
                    <a:lnTo>
                      <a:pt x="444" y="792"/>
                    </a:lnTo>
                    <a:lnTo>
                      <a:pt x="444" y="794"/>
                    </a:lnTo>
                    <a:lnTo>
                      <a:pt x="443" y="794"/>
                    </a:lnTo>
                    <a:lnTo>
                      <a:pt x="443" y="792"/>
                    </a:lnTo>
                    <a:lnTo>
                      <a:pt x="442" y="792"/>
                    </a:lnTo>
                    <a:lnTo>
                      <a:pt x="439" y="794"/>
                    </a:lnTo>
                    <a:lnTo>
                      <a:pt x="439" y="797"/>
                    </a:lnTo>
                    <a:lnTo>
                      <a:pt x="437" y="799"/>
                    </a:lnTo>
                    <a:lnTo>
                      <a:pt x="441" y="799"/>
                    </a:lnTo>
                    <a:lnTo>
                      <a:pt x="439" y="804"/>
                    </a:lnTo>
                    <a:lnTo>
                      <a:pt x="439" y="804"/>
                    </a:lnTo>
                    <a:lnTo>
                      <a:pt x="438" y="808"/>
                    </a:lnTo>
                    <a:lnTo>
                      <a:pt x="436" y="809"/>
                    </a:lnTo>
                    <a:lnTo>
                      <a:pt x="437" y="811"/>
                    </a:lnTo>
                    <a:lnTo>
                      <a:pt x="437" y="811"/>
                    </a:lnTo>
                    <a:lnTo>
                      <a:pt x="441" y="808"/>
                    </a:lnTo>
                    <a:lnTo>
                      <a:pt x="443" y="807"/>
                    </a:lnTo>
                    <a:lnTo>
                      <a:pt x="447" y="802"/>
                    </a:lnTo>
                    <a:lnTo>
                      <a:pt x="446" y="799"/>
                    </a:lnTo>
                    <a:lnTo>
                      <a:pt x="444" y="798"/>
                    </a:lnTo>
                    <a:lnTo>
                      <a:pt x="444" y="796"/>
                    </a:lnTo>
                    <a:lnTo>
                      <a:pt x="446" y="796"/>
                    </a:lnTo>
                    <a:lnTo>
                      <a:pt x="446" y="798"/>
                    </a:lnTo>
                    <a:lnTo>
                      <a:pt x="448" y="798"/>
                    </a:lnTo>
                    <a:lnTo>
                      <a:pt x="451" y="797"/>
                    </a:lnTo>
                    <a:lnTo>
                      <a:pt x="454" y="793"/>
                    </a:lnTo>
                    <a:lnTo>
                      <a:pt x="454" y="793"/>
                    </a:lnTo>
                    <a:lnTo>
                      <a:pt x="457" y="792"/>
                    </a:lnTo>
                    <a:lnTo>
                      <a:pt x="457" y="793"/>
                    </a:lnTo>
                    <a:lnTo>
                      <a:pt x="454" y="796"/>
                    </a:lnTo>
                    <a:lnTo>
                      <a:pt x="455" y="797"/>
                    </a:lnTo>
                    <a:lnTo>
                      <a:pt x="457" y="797"/>
                    </a:lnTo>
                    <a:lnTo>
                      <a:pt x="457" y="798"/>
                    </a:lnTo>
                    <a:lnTo>
                      <a:pt x="455" y="799"/>
                    </a:lnTo>
                    <a:lnTo>
                      <a:pt x="453" y="799"/>
                    </a:lnTo>
                    <a:lnTo>
                      <a:pt x="452" y="799"/>
                    </a:lnTo>
                    <a:lnTo>
                      <a:pt x="451" y="802"/>
                    </a:lnTo>
                    <a:lnTo>
                      <a:pt x="448" y="806"/>
                    </a:lnTo>
                    <a:lnTo>
                      <a:pt x="449" y="807"/>
                    </a:lnTo>
                    <a:lnTo>
                      <a:pt x="452" y="804"/>
                    </a:lnTo>
                    <a:lnTo>
                      <a:pt x="454" y="804"/>
                    </a:lnTo>
                    <a:lnTo>
                      <a:pt x="455" y="804"/>
                    </a:lnTo>
                    <a:lnTo>
                      <a:pt x="455" y="806"/>
                    </a:lnTo>
                    <a:lnTo>
                      <a:pt x="459" y="806"/>
                    </a:lnTo>
                    <a:lnTo>
                      <a:pt x="459" y="807"/>
                    </a:lnTo>
                    <a:lnTo>
                      <a:pt x="459" y="807"/>
                    </a:lnTo>
                    <a:lnTo>
                      <a:pt x="452" y="807"/>
                    </a:lnTo>
                    <a:lnTo>
                      <a:pt x="452" y="808"/>
                    </a:lnTo>
                    <a:lnTo>
                      <a:pt x="452" y="809"/>
                    </a:lnTo>
                    <a:lnTo>
                      <a:pt x="455" y="808"/>
                    </a:lnTo>
                    <a:lnTo>
                      <a:pt x="455" y="808"/>
                    </a:lnTo>
                    <a:lnTo>
                      <a:pt x="449" y="812"/>
                    </a:lnTo>
                    <a:lnTo>
                      <a:pt x="448" y="811"/>
                    </a:lnTo>
                    <a:lnTo>
                      <a:pt x="447" y="809"/>
                    </a:lnTo>
                    <a:lnTo>
                      <a:pt x="444" y="809"/>
                    </a:lnTo>
                    <a:lnTo>
                      <a:pt x="443" y="812"/>
                    </a:lnTo>
                    <a:lnTo>
                      <a:pt x="442" y="812"/>
                    </a:lnTo>
                    <a:lnTo>
                      <a:pt x="442" y="813"/>
                    </a:lnTo>
                    <a:lnTo>
                      <a:pt x="441" y="814"/>
                    </a:lnTo>
                    <a:lnTo>
                      <a:pt x="441" y="816"/>
                    </a:lnTo>
                    <a:lnTo>
                      <a:pt x="437" y="818"/>
                    </a:lnTo>
                    <a:lnTo>
                      <a:pt x="438" y="818"/>
                    </a:lnTo>
                    <a:lnTo>
                      <a:pt x="437" y="817"/>
                    </a:lnTo>
                    <a:lnTo>
                      <a:pt x="436" y="814"/>
                    </a:lnTo>
                    <a:lnTo>
                      <a:pt x="434" y="814"/>
                    </a:lnTo>
                    <a:lnTo>
                      <a:pt x="433" y="817"/>
                    </a:lnTo>
                    <a:lnTo>
                      <a:pt x="431" y="818"/>
                    </a:lnTo>
                    <a:lnTo>
                      <a:pt x="429" y="822"/>
                    </a:lnTo>
                    <a:lnTo>
                      <a:pt x="428" y="823"/>
                    </a:lnTo>
                    <a:lnTo>
                      <a:pt x="428" y="823"/>
                    </a:lnTo>
                    <a:lnTo>
                      <a:pt x="428" y="820"/>
                    </a:lnTo>
                    <a:lnTo>
                      <a:pt x="427" y="820"/>
                    </a:lnTo>
                    <a:lnTo>
                      <a:pt x="427" y="822"/>
                    </a:lnTo>
                    <a:lnTo>
                      <a:pt x="427" y="823"/>
                    </a:lnTo>
                    <a:lnTo>
                      <a:pt x="426" y="824"/>
                    </a:lnTo>
                    <a:lnTo>
                      <a:pt x="426" y="825"/>
                    </a:lnTo>
                    <a:lnTo>
                      <a:pt x="423" y="827"/>
                    </a:lnTo>
                    <a:lnTo>
                      <a:pt x="422" y="828"/>
                    </a:lnTo>
                    <a:lnTo>
                      <a:pt x="422" y="829"/>
                    </a:lnTo>
                    <a:lnTo>
                      <a:pt x="421" y="830"/>
                    </a:lnTo>
                    <a:lnTo>
                      <a:pt x="421" y="833"/>
                    </a:lnTo>
                    <a:lnTo>
                      <a:pt x="421" y="833"/>
                    </a:lnTo>
                    <a:lnTo>
                      <a:pt x="421" y="834"/>
                    </a:lnTo>
                    <a:lnTo>
                      <a:pt x="422" y="834"/>
                    </a:lnTo>
                    <a:lnTo>
                      <a:pt x="423" y="833"/>
                    </a:lnTo>
                    <a:lnTo>
                      <a:pt x="424" y="832"/>
                    </a:lnTo>
                    <a:lnTo>
                      <a:pt x="427" y="832"/>
                    </a:lnTo>
                    <a:lnTo>
                      <a:pt x="427" y="830"/>
                    </a:lnTo>
                    <a:lnTo>
                      <a:pt x="428" y="830"/>
                    </a:lnTo>
                    <a:lnTo>
                      <a:pt x="427" y="832"/>
                    </a:lnTo>
                    <a:lnTo>
                      <a:pt x="426" y="832"/>
                    </a:lnTo>
                    <a:lnTo>
                      <a:pt x="426" y="833"/>
                    </a:lnTo>
                    <a:lnTo>
                      <a:pt x="424" y="833"/>
                    </a:lnTo>
                    <a:lnTo>
                      <a:pt x="423" y="834"/>
                    </a:lnTo>
                    <a:lnTo>
                      <a:pt x="423" y="834"/>
                    </a:lnTo>
                    <a:lnTo>
                      <a:pt x="422" y="835"/>
                    </a:lnTo>
                    <a:lnTo>
                      <a:pt x="419" y="835"/>
                    </a:lnTo>
                    <a:lnTo>
                      <a:pt x="419" y="835"/>
                    </a:lnTo>
                    <a:lnTo>
                      <a:pt x="419" y="833"/>
                    </a:lnTo>
                    <a:lnTo>
                      <a:pt x="418" y="834"/>
                    </a:lnTo>
                    <a:lnTo>
                      <a:pt x="418" y="834"/>
                    </a:lnTo>
                    <a:lnTo>
                      <a:pt x="418" y="835"/>
                    </a:lnTo>
                    <a:lnTo>
                      <a:pt x="417" y="835"/>
                    </a:lnTo>
                    <a:lnTo>
                      <a:pt x="414" y="835"/>
                    </a:lnTo>
                    <a:lnTo>
                      <a:pt x="412" y="838"/>
                    </a:lnTo>
                    <a:lnTo>
                      <a:pt x="418" y="838"/>
                    </a:lnTo>
                    <a:lnTo>
                      <a:pt x="419" y="839"/>
                    </a:lnTo>
                    <a:lnTo>
                      <a:pt x="419" y="838"/>
                    </a:lnTo>
                    <a:lnTo>
                      <a:pt x="424" y="838"/>
                    </a:lnTo>
                    <a:lnTo>
                      <a:pt x="423" y="838"/>
                    </a:lnTo>
                    <a:lnTo>
                      <a:pt x="422" y="839"/>
                    </a:lnTo>
                    <a:lnTo>
                      <a:pt x="421" y="840"/>
                    </a:lnTo>
                    <a:lnTo>
                      <a:pt x="419" y="842"/>
                    </a:lnTo>
                    <a:lnTo>
                      <a:pt x="419" y="840"/>
                    </a:lnTo>
                    <a:lnTo>
                      <a:pt x="419" y="842"/>
                    </a:lnTo>
                    <a:lnTo>
                      <a:pt x="417" y="842"/>
                    </a:lnTo>
                    <a:lnTo>
                      <a:pt x="417" y="840"/>
                    </a:lnTo>
                    <a:lnTo>
                      <a:pt x="416" y="840"/>
                    </a:lnTo>
                    <a:lnTo>
                      <a:pt x="416" y="839"/>
                    </a:lnTo>
                    <a:lnTo>
                      <a:pt x="413" y="839"/>
                    </a:lnTo>
                    <a:lnTo>
                      <a:pt x="416" y="843"/>
                    </a:lnTo>
                    <a:lnTo>
                      <a:pt x="417" y="844"/>
                    </a:lnTo>
                    <a:lnTo>
                      <a:pt x="414" y="843"/>
                    </a:lnTo>
                    <a:lnTo>
                      <a:pt x="414" y="842"/>
                    </a:lnTo>
                    <a:lnTo>
                      <a:pt x="412" y="840"/>
                    </a:lnTo>
                    <a:lnTo>
                      <a:pt x="413" y="842"/>
                    </a:lnTo>
                    <a:lnTo>
                      <a:pt x="412" y="842"/>
                    </a:lnTo>
                    <a:lnTo>
                      <a:pt x="412" y="842"/>
                    </a:lnTo>
                    <a:lnTo>
                      <a:pt x="412" y="842"/>
                    </a:lnTo>
                    <a:lnTo>
                      <a:pt x="408" y="842"/>
                    </a:lnTo>
                    <a:lnTo>
                      <a:pt x="408" y="843"/>
                    </a:lnTo>
                    <a:lnTo>
                      <a:pt x="407" y="843"/>
                    </a:lnTo>
                    <a:lnTo>
                      <a:pt x="407" y="845"/>
                    </a:lnTo>
                    <a:lnTo>
                      <a:pt x="407" y="845"/>
                    </a:lnTo>
                    <a:lnTo>
                      <a:pt x="408" y="845"/>
                    </a:lnTo>
                    <a:lnTo>
                      <a:pt x="409" y="847"/>
                    </a:lnTo>
                    <a:lnTo>
                      <a:pt x="409" y="848"/>
                    </a:lnTo>
                    <a:lnTo>
                      <a:pt x="411" y="848"/>
                    </a:lnTo>
                    <a:lnTo>
                      <a:pt x="411" y="847"/>
                    </a:lnTo>
                    <a:lnTo>
                      <a:pt x="412" y="845"/>
                    </a:lnTo>
                    <a:lnTo>
                      <a:pt x="413" y="844"/>
                    </a:lnTo>
                    <a:lnTo>
                      <a:pt x="413" y="845"/>
                    </a:lnTo>
                    <a:lnTo>
                      <a:pt x="412" y="847"/>
                    </a:lnTo>
                    <a:lnTo>
                      <a:pt x="411" y="849"/>
                    </a:lnTo>
                    <a:lnTo>
                      <a:pt x="413" y="849"/>
                    </a:lnTo>
                    <a:lnTo>
                      <a:pt x="413" y="849"/>
                    </a:lnTo>
                    <a:lnTo>
                      <a:pt x="417" y="848"/>
                    </a:lnTo>
                    <a:lnTo>
                      <a:pt x="417" y="847"/>
                    </a:lnTo>
                    <a:lnTo>
                      <a:pt x="418" y="847"/>
                    </a:lnTo>
                    <a:lnTo>
                      <a:pt x="418" y="848"/>
                    </a:lnTo>
                    <a:lnTo>
                      <a:pt x="417" y="849"/>
                    </a:lnTo>
                    <a:lnTo>
                      <a:pt x="417" y="849"/>
                    </a:lnTo>
                    <a:lnTo>
                      <a:pt x="416" y="850"/>
                    </a:lnTo>
                    <a:lnTo>
                      <a:pt x="413" y="850"/>
                    </a:lnTo>
                    <a:lnTo>
                      <a:pt x="413" y="852"/>
                    </a:lnTo>
                    <a:lnTo>
                      <a:pt x="411" y="852"/>
                    </a:lnTo>
                    <a:lnTo>
                      <a:pt x="408" y="853"/>
                    </a:lnTo>
                    <a:lnTo>
                      <a:pt x="406" y="853"/>
                    </a:lnTo>
                    <a:lnTo>
                      <a:pt x="403" y="853"/>
                    </a:lnTo>
                    <a:lnTo>
                      <a:pt x="402" y="853"/>
                    </a:lnTo>
                    <a:lnTo>
                      <a:pt x="398" y="853"/>
                    </a:lnTo>
                    <a:lnTo>
                      <a:pt x="397" y="854"/>
                    </a:lnTo>
                    <a:lnTo>
                      <a:pt x="396" y="854"/>
                    </a:lnTo>
                    <a:lnTo>
                      <a:pt x="396" y="857"/>
                    </a:lnTo>
                    <a:lnTo>
                      <a:pt x="396" y="855"/>
                    </a:lnTo>
                    <a:lnTo>
                      <a:pt x="395" y="857"/>
                    </a:lnTo>
                    <a:lnTo>
                      <a:pt x="395" y="857"/>
                    </a:lnTo>
                    <a:lnTo>
                      <a:pt x="396" y="858"/>
                    </a:lnTo>
                    <a:lnTo>
                      <a:pt x="395" y="858"/>
                    </a:lnTo>
                    <a:lnTo>
                      <a:pt x="393" y="859"/>
                    </a:lnTo>
                    <a:lnTo>
                      <a:pt x="395" y="859"/>
                    </a:lnTo>
                    <a:lnTo>
                      <a:pt x="396" y="859"/>
                    </a:lnTo>
                    <a:lnTo>
                      <a:pt x="396" y="860"/>
                    </a:lnTo>
                    <a:lnTo>
                      <a:pt x="397" y="859"/>
                    </a:lnTo>
                    <a:lnTo>
                      <a:pt x="397" y="858"/>
                    </a:lnTo>
                    <a:lnTo>
                      <a:pt x="398" y="858"/>
                    </a:lnTo>
                    <a:lnTo>
                      <a:pt x="398" y="859"/>
                    </a:lnTo>
                    <a:lnTo>
                      <a:pt x="401" y="859"/>
                    </a:lnTo>
                    <a:lnTo>
                      <a:pt x="402" y="859"/>
                    </a:lnTo>
                    <a:lnTo>
                      <a:pt x="402" y="860"/>
                    </a:lnTo>
                    <a:lnTo>
                      <a:pt x="404" y="859"/>
                    </a:lnTo>
                    <a:lnTo>
                      <a:pt x="404" y="859"/>
                    </a:lnTo>
                    <a:lnTo>
                      <a:pt x="403" y="860"/>
                    </a:lnTo>
                    <a:lnTo>
                      <a:pt x="402" y="860"/>
                    </a:lnTo>
                    <a:lnTo>
                      <a:pt x="402" y="863"/>
                    </a:lnTo>
                    <a:lnTo>
                      <a:pt x="401" y="864"/>
                    </a:lnTo>
                    <a:lnTo>
                      <a:pt x="398" y="865"/>
                    </a:lnTo>
                    <a:lnTo>
                      <a:pt x="397" y="866"/>
                    </a:lnTo>
                    <a:lnTo>
                      <a:pt x="396" y="866"/>
                    </a:lnTo>
                    <a:lnTo>
                      <a:pt x="395" y="866"/>
                    </a:lnTo>
                    <a:lnTo>
                      <a:pt x="395" y="865"/>
                    </a:lnTo>
                    <a:lnTo>
                      <a:pt x="393" y="866"/>
                    </a:lnTo>
                    <a:lnTo>
                      <a:pt x="392" y="866"/>
                    </a:lnTo>
                    <a:lnTo>
                      <a:pt x="391" y="868"/>
                    </a:lnTo>
                    <a:lnTo>
                      <a:pt x="391" y="869"/>
                    </a:lnTo>
                    <a:lnTo>
                      <a:pt x="393" y="869"/>
                    </a:lnTo>
                    <a:lnTo>
                      <a:pt x="393" y="869"/>
                    </a:lnTo>
                    <a:lnTo>
                      <a:pt x="392" y="869"/>
                    </a:lnTo>
                    <a:lnTo>
                      <a:pt x="392" y="870"/>
                    </a:lnTo>
                    <a:lnTo>
                      <a:pt x="395" y="869"/>
                    </a:lnTo>
                    <a:lnTo>
                      <a:pt x="395" y="869"/>
                    </a:lnTo>
                    <a:lnTo>
                      <a:pt x="397" y="869"/>
                    </a:lnTo>
                    <a:lnTo>
                      <a:pt x="400" y="866"/>
                    </a:lnTo>
                    <a:lnTo>
                      <a:pt x="402" y="865"/>
                    </a:lnTo>
                    <a:lnTo>
                      <a:pt x="403" y="864"/>
                    </a:lnTo>
                    <a:lnTo>
                      <a:pt x="403" y="864"/>
                    </a:lnTo>
                    <a:lnTo>
                      <a:pt x="406" y="862"/>
                    </a:lnTo>
                    <a:lnTo>
                      <a:pt x="406" y="860"/>
                    </a:lnTo>
                    <a:lnTo>
                      <a:pt x="407" y="860"/>
                    </a:lnTo>
                    <a:lnTo>
                      <a:pt x="407" y="859"/>
                    </a:lnTo>
                    <a:lnTo>
                      <a:pt x="408" y="859"/>
                    </a:lnTo>
                    <a:lnTo>
                      <a:pt x="409" y="859"/>
                    </a:lnTo>
                    <a:lnTo>
                      <a:pt x="411" y="858"/>
                    </a:lnTo>
                    <a:lnTo>
                      <a:pt x="414" y="857"/>
                    </a:lnTo>
                    <a:lnTo>
                      <a:pt x="416" y="857"/>
                    </a:lnTo>
                    <a:lnTo>
                      <a:pt x="417" y="853"/>
                    </a:lnTo>
                    <a:lnTo>
                      <a:pt x="416" y="853"/>
                    </a:lnTo>
                    <a:lnTo>
                      <a:pt x="417" y="850"/>
                    </a:lnTo>
                    <a:lnTo>
                      <a:pt x="418" y="852"/>
                    </a:lnTo>
                    <a:lnTo>
                      <a:pt x="419" y="850"/>
                    </a:lnTo>
                    <a:lnTo>
                      <a:pt x="423" y="848"/>
                    </a:lnTo>
                    <a:lnTo>
                      <a:pt x="426" y="847"/>
                    </a:lnTo>
                    <a:lnTo>
                      <a:pt x="427" y="847"/>
                    </a:lnTo>
                    <a:lnTo>
                      <a:pt x="428" y="845"/>
                    </a:lnTo>
                    <a:lnTo>
                      <a:pt x="432" y="843"/>
                    </a:lnTo>
                    <a:lnTo>
                      <a:pt x="432" y="842"/>
                    </a:lnTo>
                    <a:lnTo>
                      <a:pt x="433" y="843"/>
                    </a:lnTo>
                    <a:lnTo>
                      <a:pt x="434" y="843"/>
                    </a:lnTo>
                    <a:lnTo>
                      <a:pt x="436" y="842"/>
                    </a:lnTo>
                    <a:lnTo>
                      <a:pt x="437" y="842"/>
                    </a:lnTo>
                    <a:lnTo>
                      <a:pt x="437" y="840"/>
                    </a:lnTo>
                    <a:lnTo>
                      <a:pt x="437" y="840"/>
                    </a:lnTo>
                    <a:lnTo>
                      <a:pt x="438" y="839"/>
                    </a:lnTo>
                    <a:lnTo>
                      <a:pt x="438" y="839"/>
                    </a:lnTo>
                    <a:lnTo>
                      <a:pt x="438" y="839"/>
                    </a:lnTo>
                    <a:lnTo>
                      <a:pt x="441" y="840"/>
                    </a:lnTo>
                    <a:lnTo>
                      <a:pt x="442" y="840"/>
                    </a:lnTo>
                    <a:lnTo>
                      <a:pt x="442" y="840"/>
                    </a:lnTo>
                    <a:lnTo>
                      <a:pt x="439" y="840"/>
                    </a:lnTo>
                    <a:lnTo>
                      <a:pt x="438" y="840"/>
                    </a:lnTo>
                    <a:lnTo>
                      <a:pt x="438" y="840"/>
                    </a:lnTo>
                    <a:lnTo>
                      <a:pt x="438" y="840"/>
                    </a:lnTo>
                    <a:lnTo>
                      <a:pt x="437" y="842"/>
                    </a:lnTo>
                    <a:lnTo>
                      <a:pt x="437" y="844"/>
                    </a:lnTo>
                    <a:lnTo>
                      <a:pt x="432" y="844"/>
                    </a:lnTo>
                    <a:lnTo>
                      <a:pt x="427" y="847"/>
                    </a:lnTo>
                    <a:lnTo>
                      <a:pt x="424" y="848"/>
                    </a:lnTo>
                    <a:lnTo>
                      <a:pt x="422" y="849"/>
                    </a:lnTo>
                    <a:lnTo>
                      <a:pt x="421" y="850"/>
                    </a:lnTo>
                    <a:lnTo>
                      <a:pt x="418" y="852"/>
                    </a:lnTo>
                    <a:lnTo>
                      <a:pt x="418" y="853"/>
                    </a:lnTo>
                    <a:lnTo>
                      <a:pt x="417" y="853"/>
                    </a:lnTo>
                    <a:lnTo>
                      <a:pt x="417" y="857"/>
                    </a:lnTo>
                    <a:lnTo>
                      <a:pt x="418" y="857"/>
                    </a:lnTo>
                    <a:lnTo>
                      <a:pt x="419" y="855"/>
                    </a:lnTo>
                    <a:lnTo>
                      <a:pt x="422" y="857"/>
                    </a:lnTo>
                    <a:lnTo>
                      <a:pt x="422" y="855"/>
                    </a:lnTo>
                    <a:lnTo>
                      <a:pt x="423" y="853"/>
                    </a:lnTo>
                    <a:lnTo>
                      <a:pt x="423" y="855"/>
                    </a:lnTo>
                    <a:lnTo>
                      <a:pt x="423" y="857"/>
                    </a:lnTo>
                    <a:lnTo>
                      <a:pt x="422" y="857"/>
                    </a:lnTo>
                    <a:lnTo>
                      <a:pt x="418" y="857"/>
                    </a:lnTo>
                    <a:lnTo>
                      <a:pt x="418" y="857"/>
                    </a:lnTo>
                    <a:lnTo>
                      <a:pt x="416" y="859"/>
                    </a:lnTo>
                    <a:lnTo>
                      <a:pt x="414" y="859"/>
                    </a:lnTo>
                    <a:lnTo>
                      <a:pt x="416" y="859"/>
                    </a:lnTo>
                    <a:lnTo>
                      <a:pt x="417" y="858"/>
                    </a:lnTo>
                    <a:lnTo>
                      <a:pt x="418" y="859"/>
                    </a:lnTo>
                    <a:lnTo>
                      <a:pt x="418" y="859"/>
                    </a:lnTo>
                    <a:lnTo>
                      <a:pt x="421" y="860"/>
                    </a:lnTo>
                    <a:lnTo>
                      <a:pt x="421" y="862"/>
                    </a:lnTo>
                    <a:lnTo>
                      <a:pt x="422" y="862"/>
                    </a:lnTo>
                    <a:lnTo>
                      <a:pt x="423" y="860"/>
                    </a:lnTo>
                    <a:lnTo>
                      <a:pt x="424" y="860"/>
                    </a:lnTo>
                    <a:lnTo>
                      <a:pt x="424" y="860"/>
                    </a:lnTo>
                    <a:lnTo>
                      <a:pt x="426" y="860"/>
                    </a:lnTo>
                    <a:lnTo>
                      <a:pt x="426" y="862"/>
                    </a:lnTo>
                    <a:lnTo>
                      <a:pt x="424" y="863"/>
                    </a:lnTo>
                    <a:lnTo>
                      <a:pt x="424" y="863"/>
                    </a:lnTo>
                    <a:lnTo>
                      <a:pt x="424" y="863"/>
                    </a:lnTo>
                    <a:lnTo>
                      <a:pt x="423" y="864"/>
                    </a:lnTo>
                    <a:lnTo>
                      <a:pt x="421" y="864"/>
                    </a:lnTo>
                    <a:lnTo>
                      <a:pt x="419" y="863"/>
                    </a:lnTo>
                    <a:lnTo>
                      <a:pt x="421" y="863"/>
                    </a:lnTo>
                    <a:lnTo>
                      <a:pt x="419" y="862"/>
                    </a:lnTo>
                    <a:lnTo>
                      <a:pt x="418" y="863"/>
                    </a:lnTo>
                    <a:lnTo>
                      <a:pt x="418" y="864"/>
                    </a:lnTo>
                    <a:lnTo>
                      <a:pt x="417" y="864"/>
                    </a:lnTo>
                    <a:lnTo>
                      <a:pt x="417" y="864"/>
                    </a:lnTo>
                    <a:lnTo>
                      <a:pt x="416" y="864"/>
                    </a:lnTo>
                    <a:lnTo>
                      <a:pt x="416" y="864"/>
                    </a:lnTo>
                    <a:lnTo>
                      <a:pt x="414" y="864"/>
                    </a:lnTo>
                    <a:lnTo>
                      <a:pt x="413" y="864"/>
                    </a:lnTo>
                    <a:lnTo>
                      <a:pt x="412" y="865"/>
                    </a:lnTo>
                    <a:lnTo>
                      <a:pt x="412" y="864"/>
                    </a:lnTo>
                    <a:lnTo>
                      <a:pt x="412" y="865"/>
                    </a:lnTo>
                    <a:lnTo>
                      <a:pt x="413" y="865"/>
                    </a:lnTo>
                    <a:lnTo>
                      <a:pt x="414" y="865"/>
                    </a:lnTo>
                    <a:lnTo>
                      <a:pt x="414" y="865"/>
                    </a:lnTo>
                    <a:lnTo>
                      <a:pt x="414" y="866"/>
                    </a:lnTo>
                    <a:lnTo>
                      <a:pt x="414" y="866"/>
                    </a:lnTo>
                    <a:lnTo>
                      <a:pt x="413" y="868"/>
                    </a:lnTo>
                    <a:lnTo>
                      <a:pt x="414" y="868"/>
                    </a:lnTo>
                    <a:lnTo>
                      <a:pt x="414" y="868"/>
                    </a:lnTo>
                    <a:lnTo>
                      <a:pt x="412" y="868"/>
                    </a:lnTo>
                    <a:lnTo>
                      <a:pt x="412" y="868"/>
                    </a:lnTo>
                    <a:lnTo>
                      <a:pt x="411" y="865"/>
                    </a:lnTo>
                    <a:lnTo>
                      <a:pt x="409" y="866"/>
                    </a:lnTo>
                    <a:lnTo>
                      <a:pt x="409" y="868"/>
                    </a:lnTo>
                    <a:lnTo>
                      <a:pt x="408" y="868"/>
                    </a:lnTo>
                    <a:lnTo>
                      <a:pt x="408" y="869"/>
                    </a:lnTo>
                    <a:lnTo>
                      <a:pt x="406" y="869"/>
                    </a:lnTo>
                    <a:lnTo>
                      <a:pt x="403" y="871"/>
                    </a:lnTo>
                    <a:lnTo>
                      <a:pt x="403" y="871"/>
                    </a:lnTo>
                    <a:lnTo>
                      <a:pt x="402" y="871"/>
                    </a:lnTo>
                    <a:lnTo>
                      <a:pt x="402" y="871"/>
                    </a:lnTo>
                    <a:lnTo>
                      <a:pt x="403" y="873"/>
                    </a:lnTo>
                    <a:lnTo>
                      <a:pt x="403" y="874"/>
                    </a:lnTo>
                    <a:lnTo>
                      <a:pt x="402" y="875"/>
                    </a:lnTo>
                    <a:lnTo>
                      <a:pt x="402" y="874"/>
                    </a:lnTo>
                    <a:lnTo>
                      <a:pt x="401" y="875"/>
                    </a:lnTo>
                    <a:lnTo>
                      <a:pt x="401" y="876"/>
                    </a:lnTo>
                    <a:lnTo>
                      <a:pt x="403" y="879"/>
                    </a:lnTo>
                    <a:lnTo>
                      <a:pt x="402" y="879"/>
                    </a:lnTo>
                    <a:lnTo>
                      <a:pt x="403" y="881"/>
                    </a:lnTo>
                    <a:lnTo>
                      <a:pt x="402" y="883"/>
                    </a:lnTo>
                    <a:lnTo>
                      <a:pt x="402" y="881"/>
                    </a:lnTo>
                    <a:lnTo>
                      <a:pt x="402" y="881"/>
                    </a:lnTo>
                    <a:lnTo>
                      <a:pt x="401" y="883"/>
                    </a:lnTo>
                    <a:lnTo>
                      <a:pt x="400" y="883"/>
                    </a:lnTo>
                    <a:lnTo>
                      <a:pt x="401" y="880"/>
                    </a:lnTo>
                    <a:lnTo>
                      <a:pt x="400" y="880"/>
                    </a:lnTo>
                    <a:lnTo>
                      <a:pt x="400" y="883"/>
                    </a:lnTo>
                    <a:lnTo>
                      <a:pt x="400" y="884"/>
                    </a:lnTo>
                    <a:lnTo>
                      <a:pt x="400" y="885"/>
                    </a:lnTo>
                    <a:lnTo>
                      <a:pt x="401" y="885"/>
                    </a:lnTo>
                    <a:lnTo>
                      <a:pt x="401" y="886"/>
                    </a:lnTo>
                    <a:lnTo>
                      <a:pt x="400" y="886"/>
                    </a:lnTo>
                    <a:lnTo>
                      <a:pt x="400" y="886"/>
                    </a:lnTo>
                    <a:lnTo>
                      <a:pt x="400" y="888"/>
                    </a:lnTo>
                    <a:lnTo>
                      <a:pt x="398" y="890"/>
                    </a:lnTo>
                    <a:lnTo>
                      <a:pt x="400" y="890"/>
                    </a:lnTo>
                    <a:lnTo>
                      <a:pt x="401" y="890"/>
                    </a:lnTo>
                    <a:lnTo>
                      <a:pt x="400" y="891"/>
                    </a:lnTo>
                    <a:lnTo>
                      <a:pt x="400" y="891"/>
                    </a:lnTo>
                    <a:lnTo>
                      <a:pt x="400" y="890"/>
                    </a:lnTo>
                    <a:lnTo>
                      <a:pt x="398" y="890"/>
                    </a:lnTo>
                    <a:lnTo>
                      <a:pt x="398" y="891"/>
                    </a:lnTo>
                    <a:lnTo>
                      <a:pt x="397" y="893"/>
                    </a:lnTo>
                    <a:lnTo>
                      <a:pt x="397" y="893"/>
                    </a:lnTo>
                    <a:lnTo>
                      <a:pt x="396" y="891"/>
                    </a:lnTo>
                    <a:lnTo>
                      <a:pt x="396" y="889"/>
                    </a:lnTo>
                    <a:lnTo>
                      <a:pt x="396" y="886"/>
                    </a:lnTo>
                    <a:lnTo>
                      <a:pt x="396" y="886"/>
                    </a:lnTo>
                    <a:lnTo>
                      <a:pt x="393" y="883"/>
                    </a:lnTo>
                    <a:lnTo>
                      <a:pt x="392" y="883"/>
                    </a:lnTo>
                    <a:lnTo>
                      <a:pt x="392" y="883"/>
                    </a:lnTo>
                    <a:lnTo>
                      <a:pt x="390" y="883"/>
                    </a:lnTo>
                    <a:lnTo>
                      <a:pt x="388" y="881"/>
                    </a:lnTo>
                    <a:lnTo>
                      <a:pt x="386" y="878"/>
                    </a:lnTo>
                    <a:lnTo>
                      <a:pt x="385" y="879"/>
                    </a:lnTo>
                    <a:lnTo>
                      <a:pt x="385" y="879"/>
                    </a:lnTo>
                    <a:lnTo>
                      <a:pt x="383" y="880"/>
                    </a:lnTo>
                    <a:lnTo>
                      <a:pt x="382" y="880"/>
                    </a:lnTo>
                    <a:lnTo>
                      <a:pt x="382" y="880"/>
                    </a:lnTo>
                    <a:lnTo>
                      <a:pt x="382" y="881"/>
                    </a:lnTo>
                    <a:lnTo>
                      <a:pt x="381" y="883"/>
                    </a:lnTo>
                    <a:lnTo>
                      <a:pt x="382" y="884"/>
                    </a:lnTo>
                    <a:lnTo>
                      <a:pt x="382" y="884"/>
                    </a:lnTo>
                    <a:lnTo>
                      <a:pt x="383" y="885"/>
                    </a:lnTo>
                    <a:lnTo>
                      <a:pt x="385" y="886"/>
                    </a:lnTo>
                    <a:lnTo>
                      <a:pt x="386" y="888"/>
                    </a:lnTo>
                    <a:lnTo>
                      <a:pt x="391" y="886"/>
                    </a:lnTo>
                    <a:lnTo>
                      <a:pt x="391" y="886"/>
                    </a:lnTo>
                    <a:lnTo>
                      <a:pt x="390" y="888"/>
                    </a:lnTo>
                    <a:lnTo>
                      <a:pt x="390" y="888"/>
                    </a:lnTo>
                    <a:lnTo>
                      <a:pt x="388" y="889"/>
                    </a:lnTo>
                    <a:lnTo>
                      <a:pt x="388" y="891"/>
                    </a:lnTo>
                    <a:lnTo>
                      <a:pt x="390" y="893"/>
                    </a:lnTo>
                    <a:lnTo>
                      <a:pt x="390" y="895"/>
                    </a:lnTo>
                    <a:lnTo>
                      <a:pt x="391" y="896"/>
                    </a:lnTo>
                    <a:lnTo>
                      <a:pt x="391" y="895"/>
                    </a:lnTo>
                    <a:lnTo>
                      <a:pt x="392" y="895"/>
                    </a:lnTo>
                    <a:lnTo>
                      <a:pt x="392" y="895"/>
                    </a:lnTo>
                    <a:lnTo>
                      <a:pt x="396" y="895"/>
                    </a:lnTo>
                    <a:lnTo>
                      <a:pt x="396" y="899"/>
                    </a:lnTo>
                    <a:lnTo>
                      <a:pt x="397" y="900"/>
                    </a:lnTo>
                    <a:lnTo>
                      <a:pt x="400" y="900"/>
                    </a:lnTo>
                    <a:lnTo>
                      <a:pt x="402" y="899"/>
                    </a:lnTo>
                    <a:lnTo>
                      <a:pt x="401" y="899"/>
                    </a:lnTo>
                    <a:lnTo>
                      <a:pt x="401" y="900"/>
                    </a:lnTo>
                    <a:lnTo>
                      <a:pt x="401" y="900"/>
                    </a:lnTo>
                    <a:lnTo>
                      <a:pt x="401" y="901"/>
                    </a:lnTo>
                    <a:lnTo>
                      <a:pt x="402" y="901"/>
                    </a:lnTo>
                    <a:lnTo>
                      <a:pt x="403" y="900"/>
                    </a:lnTo>
                    <a:lnTo>
                      <a:pt x="403" y="898"/>
                    </a:lnTo>
                    <a:lnTo>
                      <a:pt x="404" y="899"/>
                    </a:lnTo>
                    <a:lnTo>
                      <a:pt x="403" y="899"/>
                    </a:lnTo>
                    <a:lnTo>
                      <a:pt x="402" y="901"/>
                    </a:lnTo>
                    <a:lnTo>
                      <a:pt x="402" y="901"/>
                    </a:lnTo>
                    <a:lnTo>
                      <a:pt x="403" y="901"/>
                    </a:lnTo>
                    <a:lnTo>
                      <a:pt x="403" y="903"/>
                    </a:lnTo>
                    <a:lnTo>
                      <a:pt x="403" y="903"/>
                    </a:lnTo>
                    <a:lnTo>
                      <a:pt x="404" y="903"/>
                    </a:lnTo>
                    <a:lnTo>
                      <a:pt x="406" y="901"/>
                    </a:lnTo>
                    <a:lnTo>
                      <a:pt x="406" y="903"/>
                    </a:lnTo>
                    <a:lnTo>
                      <a:pt x="407" y="901"/>
                    </a:lnTo>
                    <a:lnTo>
                      <a:pt x="407" y="903"/>
                    </a:lnTo>
                    <a:lnTo>
                      <a:pt x="408" y="901"/>
                    </a:lnTo>
                    <a:lnTo>
                      <a:pt x="408" y="903"/>
                    </a:lnTo>
                    <a:lnTo>
                      <a:pt x="409" y="901"/>
                    </a:lnTo>
                    <a:lnTo>
                      <a:pt x="411" y="901"/>
                    </a:lnTo>
                    <a:lnTo>
                      <a:pt x="412" y="900"/>
                    </a:lnTo>
                    <a:lnTo>
                      <a:pt x="414" y="900"/>
                    </a:lnTo>
                    <a:lnTo>
                      <a:pt x="414" y="901"/>
                    </a:lnTo>
                    <a:lnTo>
                      <a:pt x="414" y="901"/>
                    </a:lnTo>
                    <a:lnTo>
                      <a:pt x="414" y="903"/>
                    </a:lnTo>
                    <a:lnTo>
                      <a:pt x="417" y="903"/>
                    </a:lnTo>
                    <a:lnTo>
                      <a:pt x="417" y="904"/>
                    </a:lnTo>
                    <a:lnTo>
                      <a:pt x="414" y="903"/>
                    </a:lnTo>
                    <a:lnTo>
                      <a:pt x="414" y="901"/>
                    </a:lnTo>
                    <a:lnTo>
                      <a:pt x="412" y="901"/>
                    </a:lnTo>
                    <a:lnTo>
                      <a:pt x="412" y="903"/>
                    </a:lnTo>
                    <a:lnTo>
                      <a:pt x="411" y="901"/>
                    </a:lnTo>
                    <a:lnTo>
                      <a:pt x="408" y="903"/>
                    </a:lnTo>
                    <a:lnTo>
                      <a:pt x="407" y="903"/>
                    </a:lnTo>
                    <a:lnTo>
                      <a:pt x="407" y="904"/>
                    </a:lnTo>
                    <a:lnTo>
                      <a:pt x="407" y="904"/>
                    </a:lnTo>
                    <a:lnTo>
                      <a:pt x="406" y="905"/>
                    </a:lnTo>
                    <a:lnTo>
                      <a:pt x="406" y="905"/>
                    </a:lnTo>
                    <a:lnTo>
                      <a:pt x="406" y="905"/>
                    </a:lnTo>
                    <a:lnTo>
                      <a:pt x="402" y="905"/>
                    </a:lnTo>
                    <a:lnTo>
                      <a:pt x="402" y="905"/>
                    </a:lnTo>
                    <a:lnTo>
                      <a:pt x="402" y="904"/>
                    </a:lnTo>
                    <a:lnTo>
                      <a:pt x="401" y="905"/>
                    </a:lnTo>
                    <a:lnTo>
                      <a:pt x="400" y="905"/>
                    </a:lnTo>
                    <a:lnTo>
                      <a:pt x="400" y="906"/>
                    </a:lnTo>
                    <a:lnTo>
                      <a:pt x="400" y="908"/>
                    </a:lnTo>
                    <a:lnTo>
                      <a:pt x="398" y="908"/>
                    </a:lnTo>
                    <a:lnTo>
                      <a:pt x="400" y="909"/>
                    </a:lnTo>
                    <a:lnTo>
                      <a:pt x="401" y="909"/>
                    </a:lnTo>
                    <a:lnTo>
                      <a:pt x="401" y="910"/>
                    </a:lnTo>
                    <a:lnTo>
                      <a:pt x="401" y="911"/>
                    </a:lnTo>
                    <a:lnTo>
                      <a:pt x="401" y="911"/>
                    </a:lnTo>
                    <a:lnTo>
                      <a:pt x="401" y="910"/>
                    </a:lnTo>
                    <a:lnTo>
                      <a:pt x="398" y="910"/>
                    </a:lnTo>
                    <a:lnTo>
                      <a:pt x="398" y="911"/>
                    </a:lnTo>
                    <a:lnTo>
                      <a:pt x="396" y="912"/>
                    </a:lnTo>
                    <a:lnTo>
                      <a:pt x="395" y="915"/>
                    </a:lnTo>
                    <a:lnTo>
                      <a:pt x="395" y="916"/>
                    </a:lnTo>
                    <a:lnTo>
                      <a:pt x="393" y="916"/>
                    </a:lnTo>
                    <a:lnTo>
                      <a:pt x="393" y="916"/>
                    </a:lnTo>
                    <a:lnTo>
                      <a:pt x="393" y="917"/>
                    </a:lnTo>
                    <a:lnTo>
                      <a:pt x="392" y="920"/>
                    </a:lnTo>
                    <a:lnTo>
                      <a:pt x="392" y="920"/>
                    </a:lnTo>
                    <a:lnTo>
                      <a:pt x="391" y="920"/>
                    </a:lnTo>
                    <a:lnTo>
                      <a:pt x="391" y="920"/>
                    </a:lnTo>
                    <a:lnTo>
                      <a:pt x="393" y="916"/>
                    </a:lnTo>
                    <a:lnTo>
                      <a:pt x="393" y="915"/>
                    </a:lnTo>
                    <a:lnTo>
                      <a:pt x="395" y="914"/>
                    </a:lnTo>
                    <a:lnTo>
                      <a:pt x="396" y="910"/>
                    </a:lnTo>
                    <a:lnTo>
                      <a:pt x="397" y="908"/>
                    </a:lnTo>
                    <a:lnTo>
                      <a:pt x="398" y="905"/>
                    </a:lnTo>
                    <a:lnTo>
                      <a:pt x="398" y="903"/>
                    </a:lnTo>
                    <a:lnTo>
                      <a:pt x="397" y="903"/>
                    </a:lnTo>
                    <a:lnTo>
                      <a:pt x="397" y="903"/>
                    </a:lnTo>
                    <a:lnTo>
                      <a:pt x="396" y="903"/>
                    </a:lnTo>
                    <a:lnTo>
                      <a:pt x="396" y="901"/>
                    </a:lnTo>
                    <a:lnTo>
                      <a:pt x="395" y="901"/>
                    </a:lnTo>
                    <a:lnTo>
                      <a:pt x="395" y="903"/>
                    </a:lnTo>
                    <a:lnTo>
                      <a:pt x="393" y="901"/>
                    </a:lnTo>
                    <a:lnTo>
                      <a:pt x="392" y="901"/>
                    </a:lnTo>
                    <a:lnTo>
                      <a:pt x="391" y="904"/>
                    </a:lnTo>
                    <a:lnTo>
                      <a:pt x="390" y="903"/>
                    </a:lnTo>
                    <a:lnTo>
                      <a:pt x="390" y="904"/>
                    </a:lnTo>
                    <a:lnTo>
                      <a:pt x="388" y="904"/>
                    </a:lnTo>
                    <a:lnTo>
                      <a:pt x="390" y="903"/>
                    </a:lnTo>
                    <a:lnTo>
                      <a:pt x="390" y="900"/>
                    </a:lnTo>
                    <a:lnTo>
                      <a:pt x="391" y="899"/>
                    </a:lnTo>
                    <a:lnTo>
                      <a:pt x="386" y="895"/>
                    </a:lnTo>
                    <a:lnTo>
                      <a:pt x="386" y="895"/>
                    </a:lnTo>
                    <a:lnTo>
                      <a:pt x="386" y="894"/>
                    </a:lnTo>
                    <a:lnTo>
                      <a:pt x="385" y="895"/>
                    </a:lnTo>
                    <a:lnTo>
                      <a:pt x="383" y="895"/>
                    </a:lnTo>
                    <a:lnTo>
                      <a:pt x="385" y="894"/>
                    </a:lnTo>
                    <a:lnTo>
                      <a:pt x="385" y="891"/>
                    </a:lnTo>
                    <a:lnTo>
                      <a:pt x="385" y="891"/>
                    </a:lnTo>
                    <a:lnTo>
                      <a:pt x="385" y="890"/>
                    </a:lnTo>
                    <a:lnTo>
                      <a:pt x="385" y="889"/>
                    </a:lnTo>
                    <a:lnTo>
                      <a:pt x="385" y="890"/>
                    </a:lnTo>
                    <a:lnTo>
                      <a:pt x="385" y="888"/>
                    </a:lnTo>
                    <a:lnTo>
                      <a:pt x="383" y="888"/>
                    </a:lnTo>
                    <a:lnTo>
                      <a:pt x="382" y="886"/>
                    </a:lnTo>
                    <a:lnTo>
                      <a:pt x="381" y="886"/>
                    </a:lnTo>
                    <a:lnTo>
                      <a:pt x="381" y="886"/>
                    </a:lnTo>
                    <a:lnTo>
                      <a:pt x="381" y="885"/>
                    </a:lnTo>
                    <a:lnTo>
                      <a:pt x="380" y="884"/>
                    </a:lnTo>
                    <a:lnTo>
                      <a:pt x="380" y="884"/>
                    </a:lnTo>
                    <a:lnTo>
                      <a:pt x="378" y="884"/>
                    </a:lnTo>
                    <a:lnTo>
                      <a:pt x="377" y="884"/>
                    </a:lnTo>
                    <a:lnTo>
                      <a:pt x="377" y="885"/>
                    </a:lnTo>
                    <a:lnTo>
                      <a:pt x="377" y="885"/>
                    </a:lnTo>
                    <a:lnTo>
                      <a:pt x="376" y="888"/>
                    </a:lnTo>
                    <a:lnTo>
                      <a:pt x="377" y="888"/>
                    </a:lnTo>
                    <a:lnTo>
                      <a:pt x="376" y="888"/>
                    </a:lnTo>
                    <a:lnTo>
                      <a:pt x="377" y="891"/>
                    </a:lnTo>
                    <a:lnTo>
                      <a:pt x="378" y="893"/>
                    </a:lnTo>
                    <a:lnTo>
                      <a:pt x="378" y="893"/>
                    </a:lnTo>
                    <a:lnTo>
                      <a:pt x="377" y="894"/>
                    </a:lnTo>
                    <a:lnTo>
                      <a:pt x="377" y="895"/>
                    </a:lnTo>
                    <a:lnTo>
                      <a:pt x="378" y="896"/>
                    </a:lnTo>
                    <a:lnTo>
                      <a:pt x="377" y="895"/>
                    </a:lnTo>
                    <a:lnTo>
                      <a:pt x="375" y="895"/>
                    </a:lnTo>
                    <a:lnTo>
                      <a:pt x="376" y="895"/>
                    </a:lnTo>
                    <a:lnTo>
                      <a:pt x="373" y="895"/>
                    </a:lnTo>
                    <a:lnTo>
                      <a:pt x="375" y="900"/>
                    </a:lnTo>
                    <a:lnTo>
                      <a:pt x="376" y="900"/>
                    </a:lnTo>
                    <a:lnTo>
                      <a:pt x="375" y="901"/>
                    </a:lnTo>
                    <a:lnTo>
                      <a:pt x="375" y="901"/>
                    </a:lnTo>
                    <a:lnTo>
                      <a:pt x="373" y="900"/>
                    </a:lnTo>
                    <a:lnTo>
                      <a:pt x="373" y="898"/>
                    </a:lnTo>
                    <a:lnTo>
                      <a:pt x="372" y="896"/>
                    </a:lnTo>
                    <a:lnTo>
                      <a:pt x="372" y="898"/>
                    </a:lnTo>
                    <a:lnTo>
                      <a:pt x="371" y="896"/>
                    </a:lnTo>
                    <a:lnTo>
                      <a:pt x="371" y="895"/>
                    </a:lnTo>
                    <a:lnTo>
                      <a:pt x="370" y="895"/>
                    </a:lnTo>
                    <a:lnTo>
                      <a:pt x="368" y="895"/>
                    </a:lnTo>
                    <a:lnTo>
                      <a:pt x="368" y="896"/>
                    </a:lnTo>
                    <a:lnTo>
                      <a:pt x="367" y="896"/>
                    </a:lnTo>
                    <a:lnTo>
                      <a:pt x="367" y="898"/>
                    </a:lnTo>
                    <a:lnTo>
                      <a:pt x="367" y="898"/>
                    </a:lnTo>
                    <a:lnTo>
                      <a:pt x="366" y="899"/>
                    </a:lnTo>
                    <a:lnTo>
                      <a:pt x="367" y="899"/>
                    </a:lnTo>
                    <a:lnTo>
                      <a:pt x="367" y="900"/>
                    </a:lnTo>
                    <a:lnTo>
                      <a:pt x="367" y="900"/>
                    </a:lnTo>
                    <a:lnTo>
                      <a:pt x="367" y="900"/>
                    </a:lnTo>
                    <a:lnTo>
                      <a:pt x="367" y="901"/>
                    </a:lnTo>
                    <a:lnTo>
                      <a:pt x="366" y="903"/>
                    </a:lnTo>
                    <a:lnTo>
                      <a:pt x="365" y="903"/>
                    </a:lnTo>
                    <a:lnTo>
                      <a:pt x="365" y="901"/>
                    </a:lnTo>
                    <a:lnTo>
                      <a:pt x="365" y="900"/>
                    </a:lnTo>
                    <a:lnTo>
                      <a:pt x="365" y="899"/>
                    </a:lnTo>
                    <a:lnTo>
                      <a:pt x="363" y="900"/>
                    </a:lnTo>
                    <a:lnTo>
                      <a:pt x="363" y="900"/>
                    </a:lnTo>
                    <a:lnTo>
                      <a:pt x="362" y="901"/>
                    </a:lnTo>
                    <a:lnTo>
                      <a:pt x="361" y="901"/>
                    </a:lnTo>
                    <a:lnTo>
                      <a:pt x="361" y="903"/>
                    </a:lnTo>
                    <a:lnTo>
                      <a:pt x="361" y="903"/>
                    </a:lnTo>
                    <a:lnTo>
                      <a:pt x="363" y="904"/>
                    </a:lnTo>
                    <a:lnTo>
                      <a:pt x="365" y="905"/>
                    </a:lnTo>
                    <a:lnTo>
                      <a:pt x="365" y="906"/>
                    </a:lnTo>
                    <a:lnTo>
                      <a:pt x="365" y="905"/>
                    </a:lnTo>
                    <a:lnTo>
                      <a:pt x="366" y="905"/>
                    </a:lnTo>
                    <a:lnTo>
                      <a:pt x="367" y="906"/>
                    </a:lnTo>
                    <a:lnTo>
                      <a:pt x="366" y="905"/>
                    </a:lnTo>
                    <a:lnTo>
                      <a:pt x="366" y="904"/>
                    </a:lnTo>
                    <a:lnTo>
                      <a:pt x="366" y="904"/>
                    </a:lnTo>
                    <a:lnTo>
                      <a:pt x="366" y="904"/>
                    </a:lnTo>
                    <a:lnTo>
                      <a:pt x="367" y="905"/>
                    </a:lnTo>
                    <a:lnTo>
                      <a:pt x="368" y="905"/>
                    </a:lnTo>
                    <a:lnTo>
                      <a:pt x="370" y="905"/>
                    </a:lnTo>
                    <a:lnTo>
                      <a:pt x="370" y="906"/>
                    </a:lnTo>
                    <a:lnTo>
                      <a:pt x="371" y="906"/>
                    </a:lnTo>
                    <a:lnTo>
                      <a:pt x="370" y="908"/>
                    </a:lnTo>
                    <a:lnTo>
                      <a:pt x="370" y="908"/>
                    </a:lnTo>
                    <a:lnTo>
                      <a:pt x="370" y="908"/>
                    </a:lnTo>
                    <a:lnTo>
                      <a:pt x="368" y="909"/>
                    </a:lnTo>
                    <a:lnTo>
                      <a:pt x="368" y="909"/>
                    </a:lnTo>
                    <a:lnTo>
                      <a:pt x="370" y="910"/>
                    </a:lnTo>
                    <a:lnTo>
                      <a:pt x="371" y="910"/>
                    </a:lnTo>
                    <a:lnTo>
                      <a:pt x="371" y="911"/>
                    </a:lnTo>
                    <a:lnTo>
                      <a:pt x="371" y="912"/>
                    </a:lnTo>
                    <a:lnTo>
                      <a:pt x="371" y="912"/>
                    </a:lnTo>
                    <a:lnTo>
                      <a:pt x="371" y="911"/>
                    </a:lnTo>
                    <a:lnTo>
                      <a:pt x="370" y="911"/>
                    </a:lnTo>
                    <a:lnTo>
                      <a:pt x="368" y="911"/>
                    </a:lnTo>
                    <a:lnTo>
                      <a:pt x="367" y="911"/>
                    </a:lnTo>
                    <a:lnTo>
                      <a:pt x="367" y="910"/>
                    </a:lnTo>
                    <a:lnTo>
                      <a:pt x="367" y="910"/>
                    </a:lnTo>
                    <a:lnTo>
                      <a:pt x="366" y="909"/>
                    </a:lnTo>
                    <a:lnTo>
                      <a:pt x="367" y="909"/>
                    </a:lnTo>
                    <a:lnTo>
                      <a:pt x="367" y="909"/>
                    </a:lnTo>
                    <a:lnTo>
                      <a:pt x="366" y="908"/>
                    </a:lnTo>
                    <a:lnTo>
                      <a:pt x="365" y="906"/>
                    </a:lnTo>
                    <a:lnTo>
                      <a:pt x="363" y="906"/>
                    </a:lnTo>
                    <a:lnTo>
                      <a:pt x="360" y="904"/>
                    </a:lnTo>
                    <a:lnTo>
                      <a:pt x="360" y="903"/>
                    </a:lnTo>
                    <a:lnTo>
                      <a:pt x="358" y="903"/>
                    </a:lnTo>
                    <a:lnTo>
                      <a:pt x="358" y="901"/>
                    </a:lnTo>
                    <a:lnTo>
                      <a:pt x="358" y="901"/>
                    </a:lnTo>
                    <a:lnTo>
                      <a:pt x="358" y="904"/>
                    </a:lnTo>
                    <a:lnTo>
                      <a:pt x="356" y="904"/>
                    </a:lnTo>
                    <a:lnTo>
                      <a:pt x="358" y="906"/>
                    </a:lnTo>
                    <a:lnTo>
                      <a:pt x="360" y="905"/>
                    </a:lnTo>
                    <a:lnTo>
                      <a:pt x="360" y="906"/>
                    </a:lnTo>
                    <a:lnTo>
                      <a:pt x="360" y="906"/>
                    </a:lnTo>
                    <a:lnTo>
                      <a:pt x="360" y="908"/>
                    </a:lnTo>
                    <a:lnTo>
                      <a:pt x="361" y="910"/>
                    </a:lnTo>
                    <a:lnTo>
                      <a:pt x="361" y="910"/>
                    </a:lnTo>
                    <a:lnTo>
                      <a:pt x="360" y="910"/>
                    </a:lnTo>
                    <a:lnTo>
                      <a:pt x="360" y="911"/>
                    </a:lnTo>
                    <a:lnTo>
                      <a:pt x="360" y="912"/>
                    </a:lnTo>
                    <a:lnTo>
                      <a:pt x="360" y="912"/>
                    </a:lnTo>
                    <a:lnTo>
                      <a:pt x="358" y="914"/>
                    </a:lnTo>
                    <a:lnTo>
                      <a:pt x="360" y="914"/>
                    </a:lnTo>
                    <a:lnTo>
                      <a:pt x="360" y="914"/>
                    </a:lnTo>
                    <a:lnTo>
                      <a:pt x="361" y="914"/>
                    </a:lnTo>
                    <a:lnTo>
                      <a:pt x="360" y="915"/>
                    </a:lnTo>
                    <a:lnTo>
                      <a:pt x="360" y="915"/>
                    </a:lnTo>
                    <a:lnTo>
                      <a:pt x="358" y="915"/>
                    </a:lnTo>
                    <a:lnTo>
                      <a:pt x="358" y="915"/>
                    </a:lnTo>
                    <a:lnTo>
                      <a:pt x="357" y="914"/>
                    </a:lnTo>
                    <a:lnTo>
                      <a:pt x="357" y="912"/>
                    </a:lnTo>
                    <a:lnTo>
                      <a:pt x="356" y="912"/>
                    </a:lnTo>
                    <a:lnTo>
                      <a:pt x="354" y="911"/>
                    </a:lnTo>
                    <a:lnTo>
                      <a:pt x="354" y="911"/>
                    </a:lnTo>
                    <a:lnTo>
                      <a:pt x="354" y="912"/>
                    </a:lnTo>
                    <a:lnTo>
                      <a:pt x="352" y="912"/>
                    </a:lnTo>
                    <a:lnTo>
                      <a:pt x="356" y="915"/>
                    </a:lnTo>
                    <a:lnTo>
                      <a:pt x="357" y="917"/>
                    </a:lnTo>
                    <a:lnTo>
                      <a:pt x="356" y="917"/>
                    </a:lnTo>
                    <a:lnTo>
                      <a:pt x="356" y="917"/>
                    </a:lnTo>
                    <a:lnTo>
                      <a:pt x="355" y="916"/>
                    </a:lnTo>
                    <a:lnTo>
                      <a:pt x="355" y="915"/>
                    </a:lnTo>
                    <a:lnTo>
                      <a:pt x="354" y="915"/>
                    </a:lnTo>
                    <a:lnTo>
                      <a:pt x="352" y="914"/>
                    </a:lnTo>
                    <a:lnTo>
                      <a:pt x="352" y="912"/>
                    </a:lnTo>
                    <a:lnTo>
                      <a:pt x="351" y="912"/>
                    </a:lnTo>
                    <a:lnTo>
                      <a:pt x="351" y="914"/>
                    </a:lnTo>
                    <a:lnTo>
                      <a:pt x="351" y="914"/>
                    </a:lnTo>
                    <a:lnTo>
                      <a:pt x="352" y="914"/>
                    </a:lnTo>
                    <a:lnTo>
                      <a:pt x="352" y="915"/>
                    </a:lnTo>
                    <a:lnTo>
                      <a:pt x="352" y="915"/>
                    </a:lnTo>
                    <a:lnTo>
                      <a:pt x="351" y="914"/>
                    </a:lnTo>
                    <a:lnTo>
                      <a:pt x="350" y="914"/>
                    </a:lnTo>
                    <a:lnTo>
                      <a:pt x="350" y="915"/>
                    </a:lnTo>
                    <a:lnTo>
                      <a:pt x="351" y="916"/>
                    </a:lnTo>
                    <a:lnTo>
                      <a:pt x="351" y="916"/>
                    </a:lnTo>
                    <a:lnTo>
                      <a:pt x="350" y="916"/>
                    </a:lnTo>
                    <a:lnTo>
                      <a:pt x="350" y="917"/>
                    </a:lnTo>
                    <a:lnTo>
                      <a:pt x="351" y="917"/>
                    </a:lnTo>
                    <a:lnTo>
                      <a:pt x="350" y="920"/>
                    </a:lnTo>
                    <a:lnTo>
                      <a:pt x="350" y="920"/>
                    </a:lnTo>
                    <a:lnTo>
                      <a:pt x="350" y="919"/>
                    </a:lnTo>
                    <a:lnTo>
                      <a:pt x="351" y="920"/>
                    </a:lnTo>
                    <a:lnTo>
                      <a:pt x="352" y="919"/>
                    </a:lnTo>
                    <a:lnTo>
                      <a:pt x="352" y="920"/>
                    </a:lnTo>
                    <a:lnTo>
                      <a:pt x="352" y="920"/>
                    </a:lnTo>
                    <a:lnTo>
                      <a:pt x="352" y="921"/>
                    </a:lnTo>
                    <a:lnTo>
                      <a:pt x="351" y="921"/>
                    </a:lnTo>
                    <a:lnTo>
                      <a:pt x="350" y="921"/>
                    </a:lnTo>
                    <a:lnTo>
                      <a:pt x="350" y="920"/>
                    </a:lnTo>
                    <a:lnTo>
                      <a:pt x="350" y="920"/>
                    </a:lnTo>
                    <a:lnTo>
                      <a:pt x="350" y="921"/>
                    </a:lnTo>
                    <a:lnTo>
                      <a:pt x="350" y="922"/>
                    </a:lnTo>
                    <a:lnTo>
                      <a:pt x="350" y="922"/>
                    </a:lnTo>
                    <a:lnTo>
                      <a:pt x="349" y="922"/>
                    </a:lnTo>
                    <a:lnTo>
                      <a:pt x="349" y="921"/>
                    </a:lnTo>
                    <a:lnTo>
                      <a:pt x="347" y="921"/>
                    </a:lnTo>
                    <a:lnTo>
                      <a:pt x="347" y="924"/>
                    </a:lnTo>
                    <a:lnTo>
                      <a:pt x="347" y="922"/>
                    </a:lnTo>
                    <a:lnTo>
                      <a:pt x="347" y="924"/>
                    </a:lnTo>
                    <a:lnTo>
                      <a:pt x="347" y="924"/>
                    </a:lnTo>
                    <a:lnTo>
                      <a:pt x="349" y="925"/>
                    </a:lnTo>
                    <a:lnTo>
                      <a:pt x="349" y="925"/>
                    </a:lnTo>
                    <a:lnTo>
                      <a:pt x="349" y="926"/>
                    </a:lnTo>
                    <a:lnTo>
                      <a:pt x="347" y="925"/>
                    </a:lnTo>
                    <a:lnTo>
                      <a:pt x="345" y="922"/>
                    </a:lnTo>
                    <a:lnTo>
                      <a:pt x="344" y="924"/>
                    </a:lnTo>
                    <a:lnTo>
                      <a:pt x="344" y="924"/>
                    </a:lnTo>
                    <a:lnTo>
                      <a:pt x="344" y="926"/>
                    </a:lnTo>
                    <a:lnTo>
                      <a:pt x="345" y="926"/>
                    </a:lnTo>
                    <a:lnTo>
                      <a:pt x="344" y="927"/>
                    </a:lnTo>
                    <a:lnTo>
                      <a:pt x="341" y="927"/>
                    </a:lnTo>
                    <a:lnTo>
                      <a:pt x="340" y="929"/>
                    </a:lnTo>
                    <a:lnTo>
                      <a:pt x="341" y="930"/>
                    </a:lnTo>
                    <a:lnTo>
                      <a:pt x="346" y="932"/>
                    </a:lnTo>
                    <a:lnTo>
                      <a:pt x="346" y="934"/>
                    </a:lnTo>
                    <a:lnTo>
                      <a:pt x="345" y="936"/>
                    </a:lnTo>
                    <a:lnTo>
                      <a:pt x="344" y="936"/>
                    </a:lnTo>
                    <a:lnTo>
                      <a:pt x="345" y="935"/>
                    </a:lnTo>
                    <a:lnTo>
                      <a:pt x="345" y="934"/>
                    </a:lnTo>
                    <a:lnTo>
                      <a:pt x="344" y="934"/>
                    </a:lnTo>
                    <a:lnTo>
                      <a:pt x="342" y="932"/>
                    </a:lnTo>
                    <a:lnTo>
                      <a:pt x="342" y="932"/>
                    </a:lnTo>
                    <a:lnTo>
                      <a:pt x="341" y="932"/>
                    </a:lnTo>
                    <a:lnTo>
                      <a:pt x="342" y="934"/>
                    </a:lnTo>
                    <a:lnTo>
                      <a:pt x="341" y="934"/>
                    </a:lnTo>
                    <a:lnTo>
                      <a:pt x="341" y="934"/>
                    </a:lnTo>
                    <a:lnTo>
                      <a:pt x="341" y="934"/>
                    </a:lnTo>
                    <a:lnTo>
                      <a:pt x="341" y="932"/>
                    </a:lnTo>
                    <a:lnTo>
                      <a:pt x="340" y="932"/>
                    </a:lnTo>
                    <a:lnTo>
                      <a:pt x="340" y="932"/>
                    </a:lnTo>
                    <a:lnTo>
                      <a:pt x="339" y="932"/>
                    </a:lnTo>
                    <a:lnTo>
                      <a:pt x="339" y="934"/>
                    </a:lnTo>
                    <a:lnTo>
                      <a:pt x="339" y="934"/>
                    </a:lnTo>
                    <a:lnTo>
                      <a:pt x="339" y="935"/>
                    </a:lnTo>
                    <a:lnTo>
                      <a:pt x="339" y="935"/>
                    </a:lnTo>
                    <a:lnTo>
                      <a:pt x="337" y="934"/>
                    </a:lnTo>
                    <a:lnTo>
                      <a:pt x="336" y="934"/>
                    </a:lnTo>
                    <a:lnTo>
                      <a:pt x="336" y="934"/>
                    </a:lnTo>
                    <a:lnTo>
                      <a:pt x="336" y="936"/>
                    </a:lnTo>
                    <a:lnTo>
                      <a:pt x="336" y="936"/>
                    </a:lnTo>
                    <a:lnTo>
                      <a:pt x="337" y="936"/>
                    </a:lnTo>
                    <a:lnTo>
                      <a:pt x="337" y="937"/>
                    </a:lnTo>
                    <a:lnTo>
                      <a:pt x="336" y="937"/>
                    </a:lnTo>
                    <a:lnTo>
                      <a:pt x="336" y="939"/>
                    </a:lnTo>
                    <a:lnTo>
                      <a:pt x="336" y="940"/>
                    </a:lnTo>
                    <a:lnTo>
                      <a:pt x="335" y="940"/>
                    </a:lnTo>
                    <a:lnTo>
                      <a:pt x="336" y="941"/>
                    </a:lnTo>
                    <a:lnTo>
                      <a:pt x="335" y="941"/>
                    </a:lnTo>
                    <a:lnTo>
                      <a:pt x="334" y="940"/>
                    </a:lnTo>
                    <a:lnTo>
                      <a:pt x="332" y="940"/>
                    </a:lnTo>
                    <a:lnTo>
                      <a:pt x="331" y="941"/>
                    </a:lnTo>
                    <a:lnTo>
                      <a:pt x="331" y="942"/>
                    </a:lnTo>
                    <a:lnTo>
                      <a:pt x="331" y="944"/>
                    </a:lnTo>
                    <a:lnTo>
                      <a:pt x="332" y="944"/>
                    </a:lnTo>
                    <a:lnTo>
                      <a:pt x="332" y="945"/>
                    </a:lnTo>
                    <a:lnTo>
                      <a:pt x="335" y="945"/>
                    </a:lnTo>
                    <a:lnTo>
                      <a:pt x="336" y="945"/>
                    </a:lnTo>
                    <a:lnTo>
                      <a:pt x="336" y="945"/>
                    </a:lnTo>
                    <a:lnTo>
                      <a:pt x="337" y="945"/>
                    </a:lnTo>
                    <a:lnTo>
                      <a:pt x="339" y="944"/>
                    </a:lnTo>
                    <a:lnTo>
                      <a:pt x="339" y="945"/>
                    </a:lnTo>
                    <a:lnTo>
                      <a:pt x="337" y="945"/>
                    </a:lnTo>
                    <a:lnTo>
                      <a:pt x="335" y="946"/>
                    </a:lnTo>
                    <a:lnTo>
                      <a:pt x="334" y="947"/>
                    </a:lnTo>
                    <a:lnTo>
                      <a:pt x="334" y="949"/>
                    </a:lnTo>
                    <a:lnTo>
                      <a:pt x="334" y="947"/>
                    </a:lnTo>
                    <a:lnTo>
                      <a:pt x="332" y="947"/>
                    </a:lnTo>
                    <a:lnTo>
                      <a:pt x="332" y="949"/>
                    </a:lnTo>
                    <a:lnTo>
                      <a:pt x="332" y="949"/>
                    </a:lnTo>
                    <a:lnTo>
                      <a:pt x="331" y="949"/>
                    </a:lnTo>
                    <a:lnTo>
                      <a:pt x="332" y="947"/>
                    </a:lnTo>
                    <a:lnTo>
                      <a:pt x="332" y="947"/>
                    </a:lnTo>
                    <a:lnTo>
                      <a:pt x="329" y="945"/>
                    </a:lnTo>
                    <a:lnTo>
                      <a:pt x="329" y="944"/>
                    </a:lnTo>
                    <a:lnTo>
                      <a:pt x="327" y="944"/>
                    </a:lnTo>
                    <a:lnTo>
                      <a:pt x="326" y="944"/>
                    </a:lnTo>
                    <a:lnTo>
                      <a:pt x="325" y="945"/>
                    </a:lnTo>
                    <a:lnTo>
                      <a:pt x="326" y="946"/>
                    </a:lnTo>
                    <a:lnTo>
                      <a:pt x="325" y="946"/>
                    </a:lnTo>
                    <a:lnTo>
                      <a:pt x="326" y="947"/>
                    </a:lnTo>
                    <a:lnTo>
                      <a:pt x="327" y="950"/>
                    </a:lnTo>
                    <a:lnTo>
                      <a:pt x="327" y="950"/>
                    </a:lnTo>
                    <a:lnTo>
                      <a:pt x="327" y="951"/>
                    </a:lnTo>
                    <a:lnTo>
                      <a:pt x="326" y="952"/>
                    </a:lnTo>
                    <a:lnTo>
                      <a:pt x="325" y="952"/>
                    </a:lnTo>
                    <a:lnTo>
                      <a:pt x="326" y="954"/>
                    </a:lnTo>
                    <a:lnTo>
                      <a:pt x="326" y="954"/>
                    </a:lnTo>
                    <a:lnTo>
                      <a:pt x="327" y="955"/>
                    </a:lnTo>
                    <a:lnTo>
                      <a:pt x="327" y="956"/>
                    </a:lnTo>
                    <a:lnTo>
                      <a:pt x="325" y="954"/>
                    </a:lnTo>
                    <a:lnTo>
                      <a:pt x="325" y="955"/>
                    </a:lnTo>
                    <a:lnTo>
                      <a:pt x="324" y="956"/>
                    </a:lnTo>
                    <a:lnTo>
                      <a:pt x="325" y="956"/>
                    </a:lnTo>
                    <a:lnTo>
                      <a:pt x="325" y="956"/>
                    </a:lnTo>
                    <a:lnTo>
                      <a:pt x="324" y="956"/>
                    </a:lnTo>
                    <a:lnTo>
                      <a:pt x="324" y="957"/>
                    </a:lnTo>
                    <a:lnTo>
                      <a:pt x="322" y="957"/>
                    </a:lnTo>
                    <a:lnTo>
                      <a:pt x="324" y="958"/>
                    </a:lnTo>
                    <a:lnTo>
                      <a:pt x="324" y="960"/>
                    </a:lnTo>
                    <a:lnTo>
                      <a:pt x="324" y="960"/>
                    </a:lnTo>
                    <a:lnTo>
                      <a:pt x="324" y="960"/>
                    </a:lnTo>
                    <a:lnTo>
                      <a:pt x="321" y="960"/>
                    </a:lnTo>
                    <a:lnTo>
                      <a:pt x="322" y="961"/>
                    </a:lnTo>
                    <a:lnTo>
                      <a:pt x="321" y="961"/>
                    </a:lnTo>
                    <a:lnTo>
                      <a:pt x="321" y="962"/>
                    </a:lnTo>
                    <a:lnTo>
                      <a:pt x="321" y="963"/>
                    </a:lnTo>
                    <a:lnTo>
                      <a:pt x="321" y="963"/>
                    </a:lnTo>
                    <a:lnTo>
                      <a:pt x="321" y="963"/>
                    </a:lnTo>
                    <a:lnTo>
                      <a:pt x="325" y="963"/>
                    </a:lnTo>
                    <a:lnTo>
                      <a:pt x="325" y="961"/>
                    </a:lnTo>
                    <a:lnTo>
                      <a:pt x="324" y="962"/>
                    </a:lnTo>
                    <a:lnTo>
                      <a:pt x="324" y="961"/>
                    </a:lnTo>
                    <a:lnTo>
                      <a:pt x="326" y="961"/>
                    </a:lnTo>
                    <a:lnTo>
                      <a:pt x="326" y="962"/>
                    </a:lnTo>
                    <a:lnTo>
                      <a:pt x="326" y="961"/>
                    </a:lnTo>
                    <a:lnTo>
                      <a:pt x="329" y="960"/>
                    </a:lnTo>
                    <a:lnTo>
                      <a:pt x="331" y="960"/>
                    </a:lnTo>
                    <a:lnTo>
                      <a:pt x="327" y="961"/>
                    </a:lnTo>
                    <a:lnTo>
                      <a:pt x="327" y="961"/>
                    </a:lnTo>
                    <a:lnTo>
                      <a:pt x="329" y="961"/>
                    </a:lnTo>
                    <a:lnTo>
                      <a:pt x="329" y="961"/>
                    </a:lnTo>
                    <a:lnTo>
                      <a:pt x="331" y="962"/>
                    </a:lnTo>
                    <a:lnTo>
                      <a:pt x="330" y="963"/>
                    </a:lnTo>
                    <a:lnTo>
                      <a:pt x="329" y="962"/>
                    </a:lnTo>
                    <a:lnTo>
                      <a:pt x="329" y="963"/>
                    </a:lnTo>
                    <a:lnTo>
                      <a:pt x="327" y="963"/>
                    </a:lnTo>
                    <a:lnTo>
                      <a:pt x="326" y="965"/>
                    </a:lnTo>
                    <a:lnTo>
                      <a:pt x="324" y="966"/>
                    </a:lnTo>
                    <a:lnTo>
                      <a:pt x="324" y="966"/>
                    </a:lnTo>
                    <a:lnTo>
                      <a:pt x="324" y="966"/>
                    </a:lnTo>
                    <a:lnTo>
                      <a:pt x="322" y="967"/>
                    </a:lnTo>
                    <a:lnTo>
                      <a:pt x="321" y="967"/>
                    </a:lnTo>
                    <a:lnTo>
                      <a:pt x="321" y="968"/>
                    </a:lnTo>
                    <a:lnTo>
                      <a:pt x="322" y="968"/>
                    </a:lnTo>
                    <a:lnTo>
                      <a:pt x="322" y="968"/>
                    </a:lnTo>
                    <a:lnTo>
                      <a:pt x="322" y="967"/>
                    </a:lnTo>
                    <a:lnTo>
                      <a:pt x="324" y="967"/>
                    </a:lnTo>
                    <a:lnTo>
                      <a:pt x="325" y="967"/>
                    </a:lnTo>
                    <a:lnTo>
                      <a:pt x="326" y="967"/>
                    </a:lnTo>
                    <a:lnTo>
                      <a:pt x="327" y="967"/>
                    </a:lnTo>
                    <a:lnTo>
                      <a:pt x="329" y="967"/>
                    </a:lnTo>
                    <a:lnTo>
                      <a:pt x="330" y="966"/>
                    </a:lnTo>
                    <a:lnTo>
                      <a:pt x="329" y="966"/>
                    </a:lnTo>
                    <a:lnTo>
                      <a:pt x="329" y="966"/>
                    </a:lnTo>
                    <a:lnTo>
                      <a:pt x="329" y="963"/>
                    </a:lnTo>
                    <a:lnTo>
                      <a:pt x="330" y="963"/>
                    </a:lnTo>
                    <a:lnTo>
                      <a:pt x="330" y="965"/>
                    </a:lnTo>
                    <a:lnTo>
                      <a:pt x="331" y="965"/>
                    </a:lnTo>
                    <a:lnTo>
                      <a:pt x="332" y="962"/>
                    </a:lnTo>
                    <a:lnTo>
                      <a:pt x="335" y="962"/>
                    </a:lnTo>
                    <a:lnTo>
                      <a:pt x="335" y="963"/>
                    </a:lnTo>
                    <a:lnTo>
                      <a:pt x="335" y="962"/>
                    </a:lnTo>
                    <a:lnTo>
                      <a:pt x="335" y="965"/>
                    </a:lnTo>
                    <a:lnTo>
                      <a:pt x="336" y="966"/>
                    </a:lnTo>
                    <a:lnTo>
                      <a:pt x="336" y="967"/>
                    </a:lnTo>
                    <a:lnTo>
                      <a:pt x="335" y="967"/>
                    </a:lnTo>
                    <a:lnTo>
                      <a:pt x="335" y="965"/>
                    </a:lnTo>
                    <a:lnTo>
                      <a:pt x="335" y="963"/>
                    </a:lnTo>
                    <a:lnTo>
                      <a:pt x="332" y="963"/>
                    </a:lnTo>
                    <a:lnTo>
                      <a:pt x="332" y="967"/>
                    </a:lnTo>
                    <a:lnTo>
                      <a:pt x="332" y="967"/>
                    </a:lnTo>
                    <a:lnTo>
                      <a:pt x="332" y="965"/>
                    </a:lnTo>
                    <a:lnTo>
                      <a:pt x="331" y="967"/>
                    </a:lnTo>
                    <a:lnTo>
                      <a:pt x="329" y="967"/>
                    </a:lnTo>
                    <a:lnTo>
                      <a:pt x="327" y="967"/>
                    </a:lnTo>
                    <a:lnTo>
                      <a:pt x="325" y="968"/>
                    </a:lnTo>
                    <a:lnTo>
                      <a:pt x="324" y="970"/>
                    </a:lnTo>
                    <a:lnTo>
                      <a:pt x="322" y="970"/>
                    </a:lnTo>
                    <a:lnTo>
                      <a:pt x="322" y="970"/>
                    </a:lnTo>
                    <a:lnTo>
                      <a:pt x="322" y="971"/>
                    </a:lnTo>
                    <a:lnTo>
                      <a:pt x="321" y="972"/>
                    </a:lnTo>
                    <a:lnTo>
                      <a:pt x="320" y="972"/>
                    </a:lnTo>
                    <a:lnTo>
                      <a:pt x="320" y="972"/>
                    </a:lnTo>
                    <a:lnTo>
                      <a:pt x="319" y="972"/>
                    </a:lnTo>
                    <a:lnTo>
                      <a:pt x="319" y="971"/>
                    </a:lnTo>
                    <a:lnTo>
                      <a:pt x="321" y="970"/>
                    </a:lnTo>
                    <a:lnTo>
                      <a:pt x="321" y="970"/>
                    </a:lnTo>
                    <a:lnTo>
                      <a:pt x="320" y="970"/>
                    </a:lnTo>
                    <a:lnTo>
                      <a:pt x="320" y="970"/>
                    </a:lnTo>
                    <a:lnTo>
                      <a:pt x="319" y="970"/>
                    </a:lnTo>
                    <a:lnTo>
                      <a:pt x="317" y="970"/>
                    </a:lnTo>
                    <a:lnTo>
                      <a:pt x="315" y="971"/>
                    </a:lnTo>
                    <a:lnTo>
                      <a:pt x="314" y="972"/>
                    </a:lnTo>
                    <a:lnTo>
                      <a:pt x="315" y="972"/>
                    </a:lnTo>
                    <a:lnTo>
                      <a:pt x="315" y="975"/>
                    </a:lnTo>
                    <a:lnTo>
                      <a:pt x="316" y="975"/>
                    </a:lnTo>
                    <a:lnTo>
                      <a:pt x="316" y="975"/>
                    </a:lnTo>
                    <a:lnTo>
                      <a:pt x="317" y="975"/>
                    </a:lnTo>
                    <a:lnTo>
                      <a:pt x="317" y="975"/>
                    </a:lnTo>
                    <a:lnTo>
                      <a:pt x="315" y="976"/>
                    </a:lnTo>
                    <a:lnTo>
                      <a:pt x="315" y="975"/>
                    </a:lnTo>
                    <a:lnTo>
                      <a:pt x="314" y="975"/>
                    </a:lnTo>
                    <a:lnTo>
                      <a:pt x="314" y="976"/>
                    </a:lnTo>
                    <a:lnTo>
                      <a:pt x="312" y="977"/>
                    </a:lnTo>
                    <a:lnTo>
                      <a:pt x="311" y="977"/>
                    </a:lnTo>
                    <a:lnTo>
                      <a:pt x="310" y="977"/>
                    </a:lnTo>
                    <a:lnTo>
                      <a:pt x="308" y="977"/>
                    </a:lnTo>
                    <a:lnTo>
                      <a:pt x="308" y="978"/>
                    </a:lnTo>
                    <a:lnTo>
                      <a:pt x="306" y="978"/>
                    </a:lnTo>
                    <a:lnTo>
                      <a:pt x="306" y="978"/>
                    </a:lnTo>
                    <a:lnTo>
                      <a:pt x="306" y="978"/>
                    </a:lnTo>
                    <a:lnTo>
                      <a:pt x="306" y="977"/>
                    </a:lnTo>
                    <a:lnTo>
                      <a:pt x="308" y="977"/>
                    </a:lnTo>
                    <a:lnTo>
                      <a:pt x="308" y="976"/>
                    </a:lnTo>
                    <a:lnTo>
                      <a:pt x="309" y="976"/>
                    </a:lnTo>
                    <a:lnTo>
                      <a:pt x="310" y="976"/>
                    </a:lnTo>
                    <a:lnTo>
                      <a:pt x="311" y="976"/>
                    </a:lnTo>
                    <a:lnTo>
                      <a:pt x="312" y="976"/>
                    </a:lnTo>
                    <a:lnTo>
                      <a:pt x="314" y="975"/>
                    </a:lnTo>
                    <a:lnTo>
                      <a:pt x="314" y="973"/>
                    </a:lnTo>
                    <a:lnTo>
                      <a:pt x="314" y="973"/>
                    </a:lnTo>
                    <a:lnTo>
                      <a:pt x="312" y="973"/>
                    </a:lnTo>
                    <a:lnTo>
                      <a:pt x="311" y="973"/>
                    </a:lnTo>
                    <a:lnTo>
                      <a:pt x="310" y="975"/>
                    </a:lnTo>
                    <a:lnTo>
                      <a:pt x="310" y="973"/>
                    </a:lnTo>
                    <a:lnTo>
                      <a:pt x="306" y="975"/>
                    </a:lnTo>
                    <a:lnTo>
                      <a:pt x="305" y="976"/>
                    </a:lnTo>
                    <a:lnTo>
                      <a:pt x="304" y="976"/>
                    </a:lnTo>
                    <a:lnTo>
                      <a:pt x="303" y="977"/>
                    </a:lnTo>
                    <a:lnTo>
                      <a:pt x="303" y="977"/>
                    </a:lnTo>
                    <a:lnTo>
                      <a:pt x="301" y="978"/>
                    </a:lnTo>
                    <a:lnTo>
                      <a:pt x="301" y="980"/>
                    </a:lnTo>
                    <a:lnTo>
                      <a:pt x="303" y="980"/>
                    </a:lnTo>
                    <a:lnTo>
                      <a:pt x="304" y="977"/>
                    </a:lnTo>
                    <a:lnTo>
                      <a:pt x="304" y="977"/>
                    </a:lnTo>
                    <a:lnTo>
                      <a:pt x="305" y="977"/>
                    </a:lnTo>
                    <a:lnTo>
                      <a:pt x="305" y="978"/>
                    </a:lnTo>
                    <a:lnTo>
                      <a:pt x="305" y="978"/>
                    </a:lnTo>
                    <a:lnTo>
                      <a:pt x="304" y="978"/>
                    </a:lnTo>
                    <a:lnTo>
                      <a:pt x="304" y="980"/>
                    </a:lnTo>
                    <a:lnTo>
                      <a:pt x="301" y="980"/>
                    </a:lnTo>
                    <a:lnTo>
                      <a:pt x="301" y="982"/>
                    </a:lnTo>
                    <a:lnTo>
                      <a:pt x="300" y="982"/>
                    </a:lnTo>
                    <a:lnTo>
                      <a:pt x="299" y="983"/>
                    </a:lnTo>
                    <a:lnTo>
                      <a:pt x="299" y="983"/>
                    </a:lnTo>
                    <a:lnTo>
                      <a:pt x="299" y="983"/>
                    </a:lnTo>
                    <a:lnTo>
                      <a:pt x="299" y="986"/>
                    </a:lnTo>
                    <a:lnTo>
                      <a:pt x="301" y="986"/>
                    </a:lnTo>
                    <a:lnTo>
                      <a:pt x="303" y="986"/>
                    </a:lnTo>
                    <a:lnTo>
                      <a:pt x="308" y="986"/>
                    </a:lnTo>
                    <a:lnTo>
                      <a:pt x="310" y="985"/>
                    </a:lnTo>
                    <a:lnTo>
                      <a:pt x="311" y="985"/>
                    </a:lnTo>
                    <a:lnTo>
                      <a:pt x="312" y="986"/>
                    </a:lnTo>
                    <a:lnTo>
                      <a:pt x="312" y="986"/>
                    </a:lnTo>
                    <a:lnTo>
                      <a:pt x="310" y="986"/>
                    </a:lnTo>
                    <a:lnTo>
                      <a:pt x="309" y="986"/>
                    </a:lnTo>
                    <a:lnTo>
                      <a:pt x="309" y="986"/>
                    </a:lnTo>
                    <a:lnTo>
                      <a:pt x="308" y="986"/>
                    </a:lnTo>
                    <a:lnTo>
                      <a:pt x="308" y="986"/>
                    </a:lnTo>
                    <a:lnTo>
                      <a:pt x="304" y="987"/>
                    </a:lnTo>
                    <a:lnTo>
                      <a:pt x="304" y="988"/>
                    </a:lnTo>
                    <a:lnTo>
                      <a:pt x="301" y="990"/>
                    </a:lnTo>
                    <a:lnTo>
                      <a:pt x="300" y="990"/>
                    </a:lnTo>
                    <a:lnTo>
                      <a:pt x="300" y="991"/>
                    </a:lnTo>
                    <a:lnTo>
                      <a:pt x="298" y="990"/>
                    </a:lnTo>
                    <a:lnTo>
                      <a:pt x="298" y="991"/>
                    </a:lnTo>
                    <a:lnTo>
                      <a:pt x="298" y="991"/>
                    </a:lnTo>
                    <a:lnTo>
                      <a:pt x="296" y="991"/>
                    </a:lnTo>
                    <a:lnTo>
                      <a:pt x="298" y="992"/>
                    </a:lnTo>
                    <a:lnTo>
                      <a:pt x="299" y="991"/>
                    </a:lnTo>
                    <a:lnTo>
                      <a:pt x="299" y="992"/>
                    </a:lnTo>
                    <a:lnTo>
                      <a:pt x="300" y="992"/>
                    </a:lnTo>
                    <a:lnTo>
                      <a:pt x="299" y="995"/>
                    </a:lnTo>
                    <a:lnTo>
                      <a:pt x="300" y="995"/>
                    </a:lnTo>
                    <a:lnTo>
                      <a:pt x="299" y="996"/>
                    </a:lnTo>
                    <a:lnTo>
                      <a:pt x="299" y="996"/>
                    </a:lnTo>
                    <a:lnTo>
                      <a:pt x="298" y="997"/>
                    </a:lnTo>
                    <a:lnTo>
                      <a:pt x="298" y="998"/>
                    </a:lnTo>
                    <a:lnTo>
                      <a:pt x="299" y="998"/>
                    </a:lnTo>
                    <a:lnTo>
                      <a:pt x="300" y="997"/>
                    </a:lnTo>
                    <a:lnTo>
                      <a:pt x="300" y="996"/>
                    </a:lnTo>
                    <a:lnTo>
                      <a:pt x="300" y="996"/>
                    </a:lnTo>
                    <a:lnTo>
                      <a:pt x="303" y="996"/>
                    </a:lnTo>
                    <a:lnTo>
                      <a:pt x="304" y="996"/>
                    </a:lnTo>
                    <a:lnTo>
                      <a:pt x="304" y="995"/>
                    </a:lnTo>
                    <a:lnTo>
                      <a:pt x="304" y="993"/>
                    </a:lnTo>
                    <a:lnTo>
                      <a:pt x="305" y="992"/>
                    </a:lnTo>
                    <a:lnTo>
                      <a:pt x="306" y="993"/>
                    </a:lnTo>
                    <a:lnTo>
                      <a:pt x="308" y="993"/>
                    </a:lnTo>
                    <a:lnTo>
                      <a:pt x="308" y="995"/>
                    </a:lnTo>
                    <a:lnTo>
                      <a:pt x="308" y="995"/>
                    </a:lnTo>
                    <a:lnTo>
                      <a:pt x="309" y="993"/>
                    </a:lnTo>
                    <a:lnTo>
                      <a:pt x="311" y="993"/>
                    </a:lnTo>
                    <a:lnTo>
                      <a:pt x="314" y="992"/>
                    </a:lnTo>
                    <a:lnTo>
                      <a:pt x="314" y="991"/>
                    </a:lnTo>
                    <a:lnTo>
                      <a:pt x="315" y="991"/>
                    </a:lnTo>
                    <a:lnTo>
                      <a:pt x="315" y="992"/>
                    </a:lnTo>
                    <a:lnTo>
                      <a:pt x="315" y="991"/>
                    </a:lnTo>
                    <a:lnTo>
                      <a:pt x="316" y="991"/>
                    </a:lnTo>
                    <a:lnTo>
                      <a:pt x="316" y="990"/>
                    </a:lnTo>
                    <a:lnTo>
                      <a:pt x="317" y="990"/>
                    </a:lnTo>
                    <a:lnTo>
                      <a:pt x="317" y="988"/>
                    </a:lnTo>
                    <a:lnTo>
                      <a:pt x="319" y="988"/>
                    </a:lnTo>
                    <a:lnTo>
                      <a:pt x="319" y="987"/>
                    </a:lnTo>
                    <a:lnTo>
                      <a:pt x="320" y="987"/>
                    </a:lnTo>
                    <a:lnTo>
                      <a:pt x="322" y="986"/>
                    </a:lnTo>
                    <a:lnTo>
                      <a:pt x="325" y="986"/>
                    </a:lnTo>
                    <a:lnTo>
                      <a:pt x="326" y="985"/>
                    </a:lnTo>
                    <a:lnTo>
                      <a:pt x="329" y="985"/>
                    </a:lnTo>
                    <a:lnTo>
                      <a:pt x="329" y="985"/>
                    </a:lnTo>
                    <a:lnTo>
                      <a:pt x="330" y="985"/>
                    </a:lnTo>
                    <a:lnTo>
                      <a:pt x="329" y="985"/>
                    </a:lnTo>
                    <a:lnTo>
                      <a:pt x="329" y="986"/>
                    </a:lnTo>
                    <a:lnTo>
                      <a:pt x="327" y="986"/>
                    </a:lnTo>
                    <a:lnTo>
                      <a:pt x="327" y="987"/>
                    </a:lnTo>
                    <a:lnTo>
                      <a:pt x="326" y="987"/>
                    </a:lnTo>
                    <a:lnTo>
                      <a:pt x="325" y="987"/>
                    </a:lnTo>
                    <a:lnTo>
                      <a:pt x="325" y="988"/>
                    </a:lnTo>
                    <a:lnTo>
                      <a:pt x="325" y="988"/>
                    </a:lnTo>
                    <a:lnTo>
                      <a:pt x="324" y="990"/>
                    </a:lnTo>
                    <a:lnTo>
                      <a:pt x="324" y="991"/>
                    </a:lnTo>
                    <a:lnTo>
                      <a:pt x="329" y="988"/>
                    </a:lnTo>
                    <a:lnTo>
                      <a:pt x="329" y="990"/>
                    </a:lnTo>
                    <a:lnTo>
                      <a:pt x="327" y="990"/>
                    </a:lnTo>
                    <a:lnTo>
                      <a:pt x="327" y="990"/>
                    </a:lnTo>
                    <a:lnTo>
                      <a:pt x="327" y="991"/>
                    </a:lnTo>
                    <a:lnTo>
                      <a:pt x="325" y="992"/>
                    </a:lnTo>
                    <a:lnTo>
                      <a:pt x="325" y="992"/>
                    </a:lnTo>
                    <a:lnTo>
                      <a:pt x="324" y="993"/>
                    </a:lnTo>
                    <a:lnTo>
                      <a:pt x="322" y="993"/>
                    </a:lnTo>
                    <a:lnTo>
                      <a:pt x="322" y="992"/>
                    </a:lnTo>
                    <a:lnTo>
                      <a:pt x="321" y="993"/>
                    </a:lnTo>
                    <a:lnTo>
                      <a:pt x="320" y="993"/>
                    </a:lnTo>
                    <a:lnTo>
                      <a:pt x="320" y="993"/>
                    </a:lnTo>
                    <a:lnTo>
                      <a:pt x="320" y="995"/>
                    </a:lnTo>
                    <a:lnTo>
                      <a:pt x="319" y="995"/>
                    </a:lnTo>
                    <a:lnTo>
                      <a:pt x="319" y="993"/>
                    </a:lnTo>
                    <a:lnTo>
                      <a:pt x="316" y="993"/>
                    </a:lnTo>
                    <a:lnTo>
                      <a:pt x="315" y="996"/>
                    </a:lnTo>
                    <a:lnTo>
                      <a:pt x="315" y="996"/>
                    </a:lnTo>
                    <a:lnTo>
                      <a:pt x="315" y="995"/>
                    </a:lnTo>
                    <a:lnTo>
                      <a:pt x="312" y="995"/>
                    </a:lnTo>
                    <a:lnTo>
                      <a:pt x="312" y="997"/>
                    </a:lnTo>
                    <a:lnTo>
                      <a:pt x="312" y="998"/>
                    </a:lnTo>
                    <a:lnTo>
                      <a:pt x="312" y="1000"/>
                    </a:lnTo>
                    <a:lnTo>
                      <a:pt x="314" y="1000"/>
                    </a:lnTo>
                    <a:lnTo>
                      <a:pt x="314" y="1000"/>
                    </a:lnTo>
                    <a:lnTo>
                      <a:pt x="315" y="1001"/>
                    </a:lnTo>
                    <a:lnTo>
                      <a:pt x="312" y="1003"/>
                    </a:lnTo>
                    <a:lnTo>
                      <a:pt x="312" y="1004"/>
                    </a:lnTo>
                    <a:lnTo>
                      <a:pt x="312" y="1004"/>
                    </a:lnTo>
                    <a:lnTo>
                      <a:pt x="314" y="1006"/>
                    </a:lnTo>
                    <a:lnTo>
                      <a:pt x="314" y="1007"/>
                    </a:lnTo>
                    <a:lnTo>
                      <a:pt x="315" y="1008"/>
                    </a:lnTo>
                    <a:lnTo>
                      <a:pt x="315" y="1008"/>
                    </a:lnTo>
                    <a:lnTo>
                      <a:pt x="316" y="1007"/>
                    </a:lnTo>
                    <a:lnTo>
                      <a:pt x="317" y="1007"/>
                    </a:lnTo>
                    <a:lnTo>
                      <a:pt x="317" y="1008"/>
                    </a:lnTo>
                    <a:lnTo>
                      <a:pt x="317" y="1008"/>
                    </a:lnTo>
                    <a:lnTo>
                      <a:pt x="319" y="1009"/>
                    </a:lnTo>
                    <a:lnTo>
                      <a:pt x="320" y="1009"/>
                    </a:lnTo>
                    <a:lnTo>
                      <a:pt x="321" y="1008"/>
                    </a:lnTo>
                    <a:lnTo>
                      <a:pt x="321" y="1007"/>
                    </a:lnTo>
                    <a:lnTo>
                      <a:pt x="321" y="1007"/>
                    </a:lnTo>
                    <a:lnTo>
                      <a:pt x="322" y="1008"/>
                    </a:lnTo>
                    <a:lnTo>
                      <a:pt x="321" y="1008"/>
                    </a:lnTo>
                    <a:lnTo>
                      <a:pt x="320" y="1009"/>
                    </a:lnTo>
                    <a:lnTo>
                      <a:pt x="320" y="1011"/>
                    </a:lnTo>
                    <a:lnTo>
                      <a:pt x="319" y="1011"/>
                    </a:lnTo>
                    <a:lnTo>
                      <a:pt x="319" y="1009"/>
                    </a:lnTo>
                    <a:lnTo>
                      <a:pt x="317" y="1009"/>
                    </a:lnTo>
                    <a:lnTo>
                      <a:pt x="317" y="1009"/>
                    </a:lnTo>
                    <a:lnTo>
                      <a:pt x="316" y="1009"/>
                    </a:lnTo>
                    <a:lnTo>
                      <a:pt x="317" y="1013"/>
                    </a:lnTo>
                    <a:lnTo>
                      <a:pt x="316" y="1014"/>
                    </a:lnTo>
                    <a:lnTo>
                      <a:pt x="316" y="1016"/>
                    </a:lnTo>
                    <a:lnTo>
                      <a:pt x="317" y="1017"/>
                    </a:lnTo>
                    <a:lnTo>
                      <a:pt x="317" y="1019"/>
                    </a:lnTo>
                    <a:lnTo>
                      <a:pt x="319" y="1019"/>
                    </a:lnTo>
                    <a:lnTo>
                      <a:pt x="320" y="1019"/>
                    </a:lnTo>
                    <a:lnTo>
                      <a:pt x="320" y="1019"/>
                    </a:lnTo>
                    <a:lnTo>
                      <a:pt x="320" y="1021"/>
                    </a:lnTo>
                    <a:lnTo>
                      <a:pt x="321" y="1019"/>
                    </a:lnTo>
                    <a:lnTo>
                      <a:pt x="322" y="1019"/>
                    </a:lnTo>
                    <a:lnTo>
                      <a:pt x="324" y="1021"/>
                    </a:lnTo>
                    <a:lnTo>
                      <a:pt x="325" y="1019"/>
                    </a:lnTo>
                    <a:lnTo>
                      <a:pt x="326" y="1019"/>
                    </a:lnTo>
                    <a:lnTo>
                      <a:pt x="329" y="1019"/>
                    </a:lnTo>
                    <a:lnTo>
                      <a:pt x="330" y="1018"/>
                    </a:lnTo>
                    <a:lnTo>
                      <a:pt x="331" y="1017"/>
                    </a:lnTo>
                    <a:lnTo>
                      <a:pt x="331" y="1017"/>
                    </a:lnTo>
                    <a:lnTo>
                      <a:pt x="334" y="1014"/>
                    </a:lnTo>
                    <a:lnTo>
                      <a:pt x="334" y="1013"/>
                    </a:lnTo>
                    <a:lnTo>
                      <a:pt x="335" y="1013"/>
                    </a:lnTo>
                    <a:lnTo>
                      <a:pt x="335" y="1012"/>
                    </a:lnTo>
                    <a:lnTo>
                      <a:pt x="339" y="1012"/>
                    </a:lnTo>
                    <a:lnTo>
                      <a:pt x="340" y="1012"/>
                    </a:lnTo>
                    <a:lnTo>
                      <a:pt x="342" y="1011"/>
                    </a:lnTo>
                    <a:lnTo>
                      <a:pt x="345" y="1011"/>
                    </a:lnTo>
                    <a:lnTo>
                      <a:pt x="345" y="1012"/>
                    </a:lnTo>
                    <a:lnTo>
                      <a:pt x="346" y="1011"/>
                    </a:lnTo>
                    <a:lnTo>
                      <a:pt x="346" y="1009"/>
                    </a:lnTo>
                    <a:lnTo>
                      <a:pt x="346" y="1008"/>
                    </a:lnTo>
                    <a:lnTo>
                      <a:pt x="349" y="1007"/>
                    </a:lnTo>
                    <a:lnTo>
                      <a:pt x="351" y="1007"/>
                    </a:lnTo>
                    <a:lnTo>
                      <a:pt x="352" y="1006"/>
                    </a:lnTo>
                    <a:lnTo>
                      <a:pt x="355" y="1004"/>
                    </a:lnTo>
                    <a:lnTo>
                      <a:pt x="357" y="1003"/>
                    </a:lnTo>
                    <a:lnTo>
                      <a:pt x="356" y="1002"/>
                    </a:lnTo>
                    <a:lnTo>
                      <a:pt x="356" y="1000"/>
                    </a:lnTo>
                    <a:lnTo>
                      <a:pt x="357" y="1000"/>
                    </a:lnTo>
                    <a:lnTo>
                      <a:pt x="358" y="998"/>
                    </a:lnTo>
                    <a:lnTo>
                      <a:pt x="358" y="998"/>
                    </a:lnTo>
                    <a:lnTo>
                      <a:pt x="362" y="997"/>
                    </a:lnTo>
                    <a:lnTo>
                      <a:pt x="366" y="995"/>
                    </a:lnTo>
                    <a:lnTo>
                      <a:pt x="366" y="995"/>
                    </a:lnTo>
                    <a:lnTo>
                      <a:pt x="372" y="991"/>
                    </a:lnTo>
                    <a:lnTo>
                      <a:pt x="375" y="991"/>
                    </a:lnTo>
                    <a:lnTo>
                      <a:pt x="376" y="990"/>
                    </a:lnTo>
                    <a:lnTo>
                      <a:pt x="377" y="987"/>
                    </a:lnTo>
                    <a:lnTo>
                      <a:pt x="377" y="986"/>
                    </a:lnTo>
                    <a:lnTo>
                      <a:pt x="378" y="983"/>
                    </a:lnTo>
                    <a:lnTo>
                      <a:pt x="378" y="981"/>
                    </a:lnTo>
                    <a:lnTo>
                      <a:pt x="381" y="981"/>
                    </a:lnTo>
                    <a:lnTo>
                      <a:pt x="382" y="980"/>
                    </a:lnTo>
                    <a:lnTo>
                      <a:pt x="382" y="978"/>
                    </a:lnTo>
                    <a:lnTo>
                      <a:pt x="381" y="977"/>
                    </a:lnTo>
                    <a:lnTo>
                      <a:pt x="381" y="973"/>
                    </a:lnTo>
                    <a:lnTo>
                      <a:pt x="380" y="973"/>
                    </a:lnTo>
                    <a:lnTo>
                      <a:pt x="377" y="972"/>
                    </a:lnTo>
                    <a:lnTo>
                      <a:pt x="377" y="972"/>
                    </a:lnTo>
                    <a:lnTo>
                      <a:pt x="377" y="971"/>
                    </a:lnTo>
                    <a:lnTo>
                      <a:pt x="375" y="970"/>
                    </a:lnTo>
                    <a:lnTo>
                      <a:pt x="375" y="971"/>
                    </a:lnTo>
                    <a:lnTo>
                      <a:pt x="372" y="973"/>
                    </a:lnTo>
                    <a:lnTo>
                      <a:pt x="370" y="975"/>
                    </a:lnTo>
                    <a:lnTo>
                      <a:pt x="370" y="975"/>
                    </a:lnTo>
                    <a:lnTo>
                      <a:pt x="370" y="976"/>
                    </a:lnTo>
                    <a:lnTo>
                      <a:pt x="368" y="976"/>
                    </a:lnTo>
                    <a:lnTo>
                      <a:pt x="367" y="976"/>
                    </a:lnTo>
                    <a:lnTo>
                      <a:pt x="366" y="977"/>
                    </a:lnTo>
                    <a:lnTo>
                      <a:pt x="360" y="977"/>
                    </a:lnTo>
                    <a:lnTo>
                      <a:pt x="361" y="978"/>
                    </a:lnTo>
                    <a:lnTo>
                      <a:pt x="360" y="978"/>
                    </a:lnTo>
                    <a:lnTo>
                      <a:pt x="360" y="980"/>
                    </a:lnTo>
                    <a:lnTo>
                      <a:pt x="358" y="980"/>
                    </a:lnTo>
                    <a:lnTo>
                      <a:pt x="358" y="981"/>
                    </a:lnTo>
                    <a:lnTo>
                      <a:pt x="357" y="981"/>
                    </a:lnTo>
                    <a:lnTo>
                      <a:pt x="356" y="982"/>
                    </a:lnTo>
                    <a:lnTo>
                      <a:pt x="356" y="981"/>
                    </a:lnTo>
                    <a:lnTo>
                      <a:pt x="357" y="981"/>
                    </a:lnTo>
                    <a:lnTo>
                      <a:pt x="358" y="978"/>
                    </a:lnTo>
                    <a:lnTo>
                      <a:pt x="360" y="977"/>
                    </a:lnTo>
                    <a:lnTo>
                      <a:pt x="361" y="977"/>
                    </a:lnTo>
                    <a:lnTo>
                      <a:pt x="361" y="977"/>
                    </a:lnTo>
                    <a:lnTo>
                      <a:pt x="362" y="976"/>
                    </a:lnTo>
                    <a:lnTo>
                      <a:pt x="365" y="976"/>
                    </a:lnTo>
                    <a:lnTo>
                      <a:pt x="366" y="975"/>
                    </a:lnTo>
                    <a:lnTo>
                      <a:pt x="370" y="972"/>
                    </a:lnTo>
                    <a:lnTo>
                      <a:pt x="373" y="971"/>
                    </a:lnTo>
                    <a:lnTo>
                      <a:pt x="376" y="968"/>
                    </a:lnTo>
                    <a:lnTo>
                      <a:pt x="378" y="966"/>
                    </a:lnTo>
                    <a:lnTo>
                      <a:pt x="380" y="966"/>
                    </a:lnTo>
                    <a:lnTo>
                      <a:pt x="380" y="965"/>
                    </a:lnTo>
                    <a:lnTo>
                      <a:pt x="380" y="965"/>
                    </a:lnTo>
                    <a:lnTo>
                      <a:pt x="382" y="962"/>
                    </a:lnTo>
                    <a:lnTo>
                      <a:pt x="383" y="961"/>
                    </a:lnTo>
                    <a:lnTo>
                      <a:pt x="387" y="961"/>
                    </a:lnTo>
                    <a:lnTo>
                      <a:pt x="387" y="960"/>
                    </a:lnTo>
                    <a:lnTo>
                      <a:pt x="388" y="961"/>
                    </a:lnTo>
                    <a:lnTo>
                      <a:pt x="387" y="960"/>
                    </a:lnTo>
                    <a:lnTo>
                      <a:pt x="390" y="958"/>
                    </a:lnTo>
                    <a:lnTo>
                      <a:pt x="391" y="957"/>
                    </a:lnTo>
                    <a:lnTo>
                      <a:pt x="391" y="950"/>
                    </a:lnTo>
                    <a:lnTo>
                      <a:pt x="395" y="950"/>
                    </a:lnTo>
                    <a:lnTo>
                      <a:pt x="397" y="947"/>
                    </a:lnTo>
                    <a:lnTo>
                      <a:pt x="396" y="947"/>
                    </a:lnTo>
                    <a:lnTo>
                      <a:pt x="396" y="946"/>
                    </a:lnTo>
                    <a:lnTo>
                      <a:pt x="401" y="946"/>
                    </a:lnTo>
                    <a:lnTo>
                      <a:pt x="398" y="947"/>
                    </a:lnTo>
                    <a:lnTo>
                      <a:pt x="397" y="949"/>
                    </a:lnTo>
                    <a:lnTo>
                      <a:pt x="396" y="949"/>
                    </a:lnTo>
                    <a:lnTo>
                      <a:pt x="395" y="950"/>
                    </a:lnTo>
                    <a:lnTo>
                      <a:pt x="393" y="950"/>
                    </a:lnTo>
                    <a:lnTo>
                      <a:pt x="392" y="951"/>
                    </a:lnTo>
                    <a:lnTo>
                      <a:pt x="391" y="951"/>
                    </a:lnTo>
                    <a:lnTo>
                      <a:pt x="391" y="956"/>
                    </a:lnTo>
                    <a:lnTo>
                      <a:pt x="392" y="957"/>
                    </a:lnTo>
                    <a:lnTo>
                      <a:pt x="392" y="956"/>
                    </a:lnTo>
                    <a:lnTo>
                      <a:pt x="395" y="954"/>
                    </a:lnTo>
                    <a:lnTo>
                      <a:pt x="396" y="955"/>
                    </a:lnTo>
                    <a:lnTo>
                      <a:pt x="396" y="955"/>
                    </a:lnTo>
                    <a:lnTo>
                      <a:pt x="397" y="955"/>
                    </a:lnTo>
                    <a:lnTo>
                      <a:pt x="398" y="955"/>
                    </a:lnTo>
                    <a:lnTo>
                      <a:pt x="398" y="955"/>
                    </a:lnTo>
                    <a:lnTo>
                      <a:pt x="398" y="956"/>
                    </a:lnTo>
                    <a:lnTo>
                      <a:pt x="398" y="957"/>
                    </a:lnTo>
                    <a:lnTo>
                      <a:pt x="401" y="957"/>
                    </a:lnTo>
                    <a:lnTo>
                      <a:pt x="402" y="956"/>
                    </a:lnTo>
                    <a:lnTo>
                      <a:pt x="402" y="957"/>
                    </a:lnTo>
                    <a:lnTo>
                      <a:pt x="403" y="958"/>
                    </a:lnTo>
                    <a:lnTo>
                      <a:pt x="404" y="958"/>
                    </a:lnTo>
                    <a:lnTo>
                      <a:pt x="403" y="958"/>
                    </a:lnTo>
                    <a:lnTo>
                      <a:pt x="404" y="957"/>
                    </a:lnTo>
                    <a:lnTo>
                      <a:pt x="404" y="957"/>
                    </a:lnTo>
                    <a:lnTo>
                      <a:pt x="406" y="960"/>
                    </a:lnTo>
                    <a:lnTo>
                      <a:pt x="406" y="960"/>
                    </a:lnTo>
                    <a:lnTo>
                      <a:pt x="404" y="961"/>
                    </a:lnTo>
                    <a:lnTo>
                      <a:pt x="402" y="961"/>
                    </a:lnTo>
                    <a:lnTo>
                      <a:pt x="401" y="962"/>
                    </a:lnTo>
                    <a:lnTo>
                      <a:pt x="400" y="962"/>
                    </a:lnTo>
                    <a:lnTo>
                      <a:pt x="400" y="962"/>
                    </a:lnTo>
                    <a:lnTo>
                      <a:pt x="398" y="963"/>
                    </a:lnTo>
                    <a:lnTo>
                      <a:pt x="397" y="963"/>
                    </a:lnTo>
                    <a:lnTo>
                      <a:pt x="396" y="965"/>
                    </a:lnTo>
                    <a:lnTo>
                      <a:pt x="395" y="962"/>
                    </a:lnTo>
                    <a:lnTo>
                      <a:pt x="395" y="963"/>
                    </a:lnTo>
                    <a:lnTo>
                      <a:pt x="395" y="963"/>
                    </a:lnTo>
                    <a:lnTo>
                      <a:pt x="393" y="963"/>
                    </a:lnTo>
                    <a:lnTo>
                      <a:pt x="393" y="965"/>
                    </a:lnTo>
                    <a:lnTo>
                      <a:pt x="392" y="965"/>
                    </a:lnTo>
                    <a:lnTo>
                      <a:pt x="392" y="966"/>
                    </a:lnTo>
                    <a:lnTo>
                      <a:pt x="392" y="966"/>
                    </a:lnTo>
                    <a:lnTo>
                      <a:pt x="391" y="966"/>
                    </a:lnTo>
                    <a:lnTo>
                      <a:pt x="390" y="967"/>
                    </a:lnTo>
                    <a:lnTo>
                      <a:pt x="391" y="967"/>
                    </a:lnTo>
                    <a:lnTo>
                      <a:pt x="391" y="968"/>
                    </a:lnTo>
                    <a:lnTo>
                      <a:pt x="390" y="970"/>
                    </a:lnTo>
                    <a:lnTo>
                      <a:pt x="390" y="971"/>
                    </a:lnTo>
                    <a:lnTo>
                      <a:pt x="388" y="971"/>
                    </a:lnTo>
                    <a:lnTo>
                      <a:pt x="388" y="970"/>
                    </a:lnTo>
                    <a:lnTo>
                      <a:pt x="388" y="970"/>
                    </a:lnTo>
                    <a:lnTo>
                      <a:pt x="387" y="971"/>
                    </a:lnTo>
                    <a:lnTo>
                      <a:pt x="386" y="971"/>
                    </a:lnTo>
                    <a:lnTo>
                      <a:pt x="386" y="972"/>
                    </a:lnTo>
                    <a:lnTo>
                      <a:pt x="385" y="972"/>
                    </a:lnTo>
                    <a:lnTo>
                      <a:pt x="383" y="972"/>
                    </a:lnTo>
                    <a:lnTo>
                      <a:pt x="382" y="976"/>
                    </a:lnTo>
                    <a:lnTo>
                      <a:pt x="381" y="977"/>
                    </a:lnTo>
                    <a:lnTo>
                      <a:pt x="383" y="980"/>
                    </a:lnTo>
                    <a:lnTo>
                      <a:pt x="385" y="980"/>
                    </a:lnTo>
                    <a:lnTo>
                      <a:pt x="386" y="980"/>
                    </a:lnTo>
                    <a:lnTo>
                      <a:pt x="386" y="978"/>
                    </a:lnTo>
                    <a:lnTo>
                      <a:pt x="388" y="978"/>
                    </a:lnTo>
                    <a:lnTo>
                      <a:pt x="388" y="977"/>
                    </a:lnTo>
                    <a:lnTo>
                      <a:pt x="388" y="977"/>
                    </a:lnTo>
                    <a:lnTo>
                      <a:pt x="390" y="977"/>
                    </a:lnTo>
                    <a:lnTo>
                      <a:pt x="391" y="976"/>
                    </a:lnTo>
                    <a:lnTo>
                      <a:pt x="392" y="976"/>
                    </a:lnTo>
                    <a:lnTo>
                      <a:pt x="392" y="977"/>
                    </a:lnTo>
                    <a:lnTo>
                      <a:pt x="392" y="976"/>
                    </a:lnTo>
                    <a:lnTo>
                      <a:pt x="395" y="976"/>
                    </a:lnTo>
                    <a:lnTo>
                      <a:pt x="395" y="977"/>
                    </a:lnTo>
                    <a:lnTo>
                      <a:pt x="396" y="977"/>
                    </a:lnTo>
                    <a:lnTo>
                      <a:pt x="396" y="980"/>
                    </a:lnTo>
                    <a:lnTo>
                      <a:pt x="396" y="978"/>
                    </a:lnTo>
                    <a:lnTo>
                      <a:pt x="396" y="980"/>
                    </a:lnTo>
                    <a:lnTo>
                      <a:pt x="397" y="980"/>
                    </a:lnTo>
                    <a:lnTo>
                      <a:pt x="398" y="980"/>
                    </a:lnTo>
                    <a:lnTo>
                      <a:pt x="397" y="981"/>
                    </a:lnTo>
                    <a:lnTo>
                      <a:pt x="398" y="981"/>
                    </a:lnTo>
                    <a:lnTo>
                      <a:pt x="400" y="980"/>
                    </a:lnTo>
                    <a:lnTo>
                      <a:pt x="400" y="978"/>
                    </a:lnTo>
                    <a:lnTo>
                      <a:pt x="401" y="978"/>
                    </a:lnTo>
                    <a:lnTo>
                      <a:pt x="401" y="980"/>
                    </a:lnTo>
                    <a:lnTo>
                      <a:pt x="402" y="981"/>
                    </a:lnTo>
                    <a:lnTo>
                      <a:pt x="402" y="981"/>
                    </a:lnTo>
                    <a:lnTo>
                      <a:pt x="401" y="982"/>
                    </a:lnTo>
                    <a:lnTo>
                      <a:pt x="401" y="981"/>
                    </a:lnTo>
                    <a:lnTo>
                      <a:pt x="400" y="982"/>
                    </a:lnTo>
                    <a:lnTo>
                      <a:pt x="400" y="983"/>
                    </a:lnTo>
                    <a:lnTo>
                      <a:pt x="402" y="982"/>
                    </a:lnTo>
                    <a:lnTo>
                      <a:pt x="402" y="983"/>
                    </a:lnTo>
                    <a:lnTo>
                      <a:pt x="403" y="985"/>
                    </a:lnTo>
                    <a:lnTo>
                      <a:pt x="402" y="986"/>
                    </a:lnTo>
                    <a:lnTo>
                      <a:pt x="402" y="987"/>
                    </a:lnTo>
                    <a:lnTo>
                      <a:pt x="401" y="987"/>
                    </a:lnTo>
                    <a:lnTo>
                      <a:pt x="401" y="988"/>
                    </a:lnTo>
                    <a:lnTo>
                      <a:pt x="401" y="988"/>
                    </a:lnTo>
                    <a:lnTo>
                      <a:pt x="400" y="987"/>
                    </a:lnTo>
                    <a:lnTo>
                      <a:pt x="400" y="987"/>
                    </a:lnTo>
                    <a:lnTo>
                      <a:pt x="398" y="987"/>
                    </a:lnTo>
                    <a:lnTo>
                      <a:pt x="398" y="987"/>
                    </a:lnTo>
                    <a:lnTo>
                      <a:pt x="397" y="988"/>
                    </a:lnTo>
                    <a:lnTo>
                      <a:pt x="396" y="988"/>
                    </a:lnTo>
                    <a:lnTo>
                      <a:pt x="396" y="988"/>
                    </a:lnTo>
                    <a:lnTo>
                      <a:pt x="396" y="988"/>
                    </a:lnTo>
                    <a:lnTo>
                      <a:pt x="396" y="990"/>
                    </a:lnTo>
                    <a:lnTo>
                      <a:pt x="395" y="990"/>
                    </a:lnTo>
                    <a:lnTo>
                      <a:pt x="395" y="991"/>
                    </a:lnTo>
                    <a:lnTo>
                      <a:pt x="392" y="988"/>
                    </a:lnTo>
                    <a:lnTo>
                      <a:pt x="392" y="990"/>
                    </a:lnTo>
                    <a:lnTo>
                      <a:pt x="391" y="990"/>
                    </a:lnTo>
                    <a:lnTo>
                      <a:pt x="390" y="990"/>
                    </a:lnTo>
                    <a:lnTo>
                      <a:pt x="388" y="990"/>
                    </a:lnTo>
                    <a:lnTo>
                      <a:pt x="388" y="991"/>
                    </a:lnTo>
                    <a:lnTo>
                      <a:pt x="390" y="992"/>
                    </a:lnTo>
                    <a:lnTo>
                      <a:pt x="390" y="993"/>
                    </a:lnTo>
                    <a:lnTo>
                      <a:pt x="390" y="995"/>
                    </a:lnTo>
                    <a:lnTo>
                      <a:pt x="386" y="995"/>
                    </a:lnTo>
                    <a:lnTo>
                      <a:pt x="387" y="996"/>
                    </a:lnTo>
                    <a:lnTo>
                      <a:pt x="386" y="996"/>
                    </a:lnTo>
                    <a:lnTo>
                      <a:pt x="386" y="995"/>
                    </a:lnTo>
                    <a:lnTo>
                      <a:pt x="385" y="995"/>
                    </a:lnTo>
                    <a:lnTo>
                      <a:pt x="383" y="996"/>
                    </a:lnTo>
                    <a:lnTo>
                      <a:pt x="383" y="995"/>
                    </a:lnTo>
                    <a:lnTo>
                      <a:pt x="382" y="995"/>
                    </a:lnTo>
                    <a:lnTo>
                      <a:pt x="382" y="996"/>
                    </a:lnTo>
                    <a:lnTo>
                      <a:pt x="381" y="997"/>
                    </a:lnTo>
                    <a:lnTo>
                      <a:pt x="381" y="997"/>
                    </a:lnTo>
                    <a:lnTo>
                      <a:pt x="380" y="996"/>
                    </a:lnTo>
                    <a:lnTo>
                      <a:pt x="381" y="995"/>
                    </a:lnTo>
                    <a:lnTo>
                      <a:pt x="380" y="995"/>
                    </a:lnTo>
                    <a:lnTo>
                      <a:pt x="378" y="993"/>
                    </a:lnTo>
                    <a:lnTo>
                      <a:pt x="377" y="995"/>
                    </a:lnTo>
                    <a:lnTo>
                      <a:pt x="378" y="996"/>
                    </a:lnTo>
                    <a:lnTo>
                      <a:pt x="377" y="995"/>
                    </a:lnTo>
                    <a:lnTo>
                      <a:pt x="377" y="996"/>
                    </a:lnTo>
                    <a:lnTo>
                      <a:pt x="376" y="996"/>
                    </a:lnTo>
                    <a:lnTo>
                      <a:pt x="375" y="997"/>
                    </a:lnTo>
                    <a:lnTo>
                      <a:pt x="372" y="1000"/>
                    </a:lnTo>
                    <a:lnTo>
                      <a:pt x="372" y="1000"/>
                    </a:lnTo>
                    <a:lnTo>
                      <a:pt x="371" y="1000"/>
                    </a:lnTo>
                    <a:lnTo>
                      <a:pt x="371" y="1002"/>
                    </a:lnTo>
                    <a:lnTo>
                      <a:pt x="370" y="1002"/>
                    </a:lnTo>
                    <a:lnTo>
                      <a:pt x="370" y="1003"/>
                    </a:lnTo>
                    <a:lnTo>
                      <a:pt x="370" y="1003"/>
                    </a:lnTo>
                    <a:lnTo>
                      <a:pt x="368" y="1003"/>
                    </a:lnTo>
                    <a:lnTo>
                      <a:pt x="368" y="1003"/>
                    </a:lnTo>
                    <a:lnTo>
                      <a:pt x="366" y="1003"/>
                    </a:lnTo>
                    <a:lnTo>
                      <a:pt x="366" y="1003"/>
                    </a:lnTo>
                    <a:lnTo>
                      <a:pt x="365" y="1003"/>
                    </a:lnTo>
                    <a:lnTo>
                      <a:pt x="363" y="1006"/>
                    </a:lnTo>
                    <a:lnTo>
                      <a:pt x="362" y="1006"/>
                    </a:lnTo>
                    <a:lnTo>
                      <a:pt x="361" y="1007"/>
                    </a:lnTo>
                    <a:lnTo>
                      <a:pt x="361" y="1008"/>
                    </a:lnTo>
                    <a:lnTo>
                      <a:pt x="360" y="1011"/>
                    </a:lnTo>
                    <a:lnTo>
                      <a:pt x="360" y="1012"/>
                    </a:lnTo>
                    <a:lnTo>
                      <a:pt x="358" y="1013"/>
                    </a:lnTo>
                    <a:lnTo>
                      <a:pt x="358" y="1013"/>
                    </a:lnTo>
                    <a:lnTo>
                      <a:pt x="357" y="1014"/>
                    </a:lnTo>
                    <a:lnTo>
                      <a:pt x="356" y="1014"/>
                    </a:lnTo>
                    <a:lnTo>
                      <a:pt x="357" y="1016"/>
                    </a:lnTo>
                    <a:lnTo>
                      <a:pt x="358" y="1016"/>
                    </a:lnTo>
                    <a:lnTo>
                      <a:pt x="363" y="1011"/>
                    </a:lnTo>
                    <a:lnTo>
                      <a:pt x="363" y="1011"/>
                    </a:lnTo>
                    <a:lnTo>
                      <a:pt x="363" y="1012"/>
                    </a:lnTo>
                    <a:lnTo>
                      <a:pt x="365" y="1011"/>
                    </a:lnTo>
                    <a:lnTo>
                      <a:pt x="367" y="1011"/>
                    </a:lnTo>
                    <a:lnTo>
                      <a:pt x="367" y="1009"/>
                    </a:lnTo>
                    <a:lnTo>
                      <a:pt x="368" y="1009"/>
                    </a:lnTo>
                    <a:lnTo>
                      <a:pt x="371" y="1008"/>
                    </a:lnTo>
                    <a:lnTo>
                      <a:pt x="371" y="1009"/>
                    </a:lnTo>
                    <a:lnTo>
                      <a:pt x="372" y="1009"/>
                    </a:lnTo>
                    <a:lnTo>
                      <a:pt x="372" y="1011"/>
                    </a:lnTo>
                    <a:lnTo>
                      <a:pt x="371" y="1011"/>
                    </a:lnTo>
                    <a:lnTo>
                      <a:pt x="370" y="1011"/>
                    </a:lnTo>
                    <a:lnTo>
                      <a:pt x="368" y="1012"/>
                    </a:lnTo>
                    <a:lnTo>
                      <a:pt x="370" y="1012"/>
                    </a:lnTo>
                    <a:lnTo>
                      <a:pt x="370" y="1012"/>
                    </a:lnTo>
                    <a:lnTo>
                      <a:pt x="370" y="1013"/>
                    </a:lnTo>
                    <a:lnTo>
                      <a:pt x="370" y="1013"/>
                    </a:lnTo>
                    <a:lnTo>
                      <a:pt x="371" y="1013"/>
                    </a:lnTo>
                    <a:lnTo>
                      <a:pt x="371" y="1013"/>
                    </a:lnTo>
                    <a:lnTo>
                      <a:pt x="371" y="1013"/>
                    </a:lnTo>
                    <a:lnTo>
                      <a:pt x="371" y="1013"/>
                    </a:lnTo>
                    <a:lnTo>
                      <a:pt x="371" y="1012"/>
                    </a:lnTo>
                    <a:lnTo>
                      <a:pt x="372" y="1013"/>
                    </a:lnTo>
                    <a:lnTo>
                      <a:pt x="373" y="1013"/>
                    </a:lnTo>
                    <a:lnTo>
                      <a:pt x="372" y="1013"/>
                    </a:lnTo>
                    <a:lnTo>
                      <a:pt x="371" y="1014"/>
                    </a:lnTo>
                    <a:lnTo>
                      <a:pt x="370" y="1014"/>
                    </a:lnTo>
                    <a:lnTo>
                      <a:pt x="370" y="1016"/>
                    </a:lnTo>
                    <a:lnTo>
                      <a:pt x="367" y="1014"/>
                    </a:lnTo>
                    <a:lnTo>
                      <a:pt x="366" y="1016"/>
                    </a:lnTo>
                    <a:lnTo>
                      <a:pt x="365" y="1016"/>
                    </a:lnTo>
                    <a:lnTo>
                      <a:pt x="363" y="1017"/>
                    </a:lnTo>
                    <a:lnTo>
                      <a:pt x="363" y="1022"/>
                    </a:lnTo>
                    <a:lnTo>
                      <a:pt x="367" y="1024"/>
                    </a:lnTo>
                    <a:lnTo>
                      <a:pt x="367" y="1024"/>
                    </a:lnTo>
                    <a:lnTo>
                      <a:pt x="370" y="1023"/>
                    </a:lnTo>
                    <a:lnTo>
                      <a:pt x="370" y="1023"/>
                    </a:lnTo>
                    <a:lnTo>
                      <a:pt x="370" y="1023"/>
                    </a:lnTo>
                    <a:lnTo>
                      <a:pt x="370" y="1024"/>
                    </a:lnTo>
                    <a:lnTo>
                      <a:pt x="370" y="1024"/>
                    </a:lnTo>
                    <a:lnTo>
                      <a:pt x="372" y="1026"/>
                    </a:lnTo>
                    <a:lnTo>
                      <a:pt x="372" y="1027"/>
                    </a:lnTo>
                    <a:lnTo>
                      <a:pt x="370" y="1027"/>
                    </a:lnTo>
                    <a:lnTo>
                      <a:pt x="367" y="1028"/>
                    </a:lnTo>
                    <a:lnTo>
                      <a:pt x="367" y="1032"/>
                    </a:lnTo>
                    <a:lnTo>
                      <a:pt x="367" y="1032"/>
                    </a:lnTo>
                    <a:lnTo>
                      <a:pt x="363" y="1029"/>
                    </a:lnTo>
                    <a:lnTo>
                      <a:pt x="361" y="1029"/>
                    </a:lnTo>
                    <a:lnTo>
                      <a:pt x="356" y="1028"/>
                    </a:lnTo>
                    <a:lnTo>
                      <a:pt x="355" y="1028"/>
                    </a:lnTo>
                    <a:lnTo>
                      <a:pt x="355" y="1029"/>
                    </a:lnTo>
                    <a:lnTo>
                      <a:pt x="350" y="1029"/>
                    </a:lnTo>
                    <a:lnTo>
                      <a:pt x="347" y="1027"/>
                    </a:lnTo>
                    <a:lnTo>
                      <a:pt x="346" y="1027"/>
                    </a:lnTo>
                    <a:lnTo>
                      <a:pt x="345" y="1029"/>
                    </a:lnTo>
                    <a:lnTo>
                      <a:pt x="344" y="1028"/>
                    </a:lnTo>
                    <a:lnTo>
                      <a:pt x="341" y="1028"/>
                    </a:lnTo>
                    <a:lnTo>
                      <a:pt x="341" y="1027"/>
                    </a:lnTo>
                    <a:lnTo>
                      <a:pt x="335" y="1026"/>
                    </a:lnTo>
                    <a:lnTo>
                      <a:pt x="332" y="1027"/>
                    </a:lnTo>
                    <a:lnTo>
                      <a:pt x="331" y="1028"/>
                    </a:lnTo>
                    <a:lnTo>
                      <a:pt x="326" y="1032"/>
                    </a:lnTo>
                    <a:lnTo>
                      <a:pt x="325" y="1034"/>
                    </a:lnTo>
                    <a:lnTo>
                      <a:pt x="325" y="1036"/>
                    </a:lnTo>
                    <a:lnTo>
                      <a:pt x="329" y="1038"/>
                    </a:lnTo>
                    <a:lnTo>
                      <a:pt x="336" y="1041"/>
                    </a:lnTo>
                    <a:lnTo>
                      <a:pt x="336" y="1041"/>
                    </a:lnTo>
                    <a:lnTo>
                      <a:pt x="332" y="1043"/>
                    </a:lnTo>
                    <a:lnTo>
                      <a:pt x="332" y="1043"/>
                    </a:lnTo>
                    <a:lnTo>
                      <a:pt x="332" y="1044"/>
                    </a:lnTo>
                    <a:lnTo>
                      <a:pt x="331" y="1044"/>
                    </a:lnTo>
                    <a:lnTo>
                      <a:pt x="330" y="1043"/>
                    </a:lnTo>
                    <a:lnTo>
                      <a:pt x="324" y="1042"/>
                    </a:lnTo>
                    <a:lnTo>
                      <a:pt x="324" y="1038"/>
                    </a:lnTo>
                    <a:lnTo>
                      <a:pt x="320" y="1039"/>
                    </a:lnTo>
                    <a:lnTo>
                      <a:pt x="314" y="1042"/>
                    </a:lnTo>
                    <a:lnTo>
                      <a:pt x="311" y="1043"/>
                    </a:lnTo>
                    <a:lnTo>
                      <a:pt x="311" y="1042"/>
                    </a:lnTo>
                    <a:lnTo>
                      <a:pt x="315" y="1039"/>
                    </a:lnTo>
                    <a:lnTo>
                      <a:pt x="317" y="1037"/>
                    </a:lnTo>
                    <a:lnTo>
                      <a:pt x="319" y="1033"/>
                    </a:lnTo>
                    <a:lnTo>
                      <a:pt x="321" y="1028"/>
                    </a:lnTo>
                    <a:lnTo>
                      <a:pt x="320" y="1026"/>
                    </a:lnTo>
                    <a:lnTo>
                      <a:pt x="320" y="1023"/>
                    </a:lnTo>
                    <a:lnTo>
                      <a:pt x="317" y="1024"/>
                    </a:lnTo>
                    <a:lnTo>
                      <a:pt x="316" y="1023"/>
                    </a:lnTo>
                    <a:lnTo>
                      <a:pt x="315" y="1021"/>
                    </a:lnTo>
                    <a:lnTo>
                      <a:pt x="314" y="1019"/>
                    </a:lnTo>
                    <a:lnTo>
                      <a:pt x="312" y="1017"/>
                    </a:lnTo>
                    <a:lnTo>
                      <a:pt x="312" y="1013"/>
                    </a:lnTo>
                    <a:lnTo>
                      <a:pt x="311" y="1012"/>
                    </a:lnTo>
                    <a:lnTo>
                      <a:pt x="309" y="1009"/>
                    </a:lnTo>
                    <a:lnTo>
                      <a:pt x="308" y="1006"/>
                    </a:lnTo>
                    <a:lnTo>
                      <a:pt x="308" y="1004"/>
                    </a:lnTo>
                    <a:lnTo>
                      <a:pt x="309" y="1003"/>
                    </a:lnTo>
                    <a:lnTo>
                      <a:pt x="309" y="1002"/>
                    </a:lnTo>
                    <a:lnTo>
                      <a:pt x="308" y="1002"/>
                    </a:lnTo>
                    <a:lnTo>
                      <a:pt x="305" y="1003"/>
                    </a:lnTo>
                    <a:lnTo>
                      <a:pt x="300" y="1004"/>
                    </a:lnTo>
                    <a:lnTo>
                      <a:pt x="295" y="1008"/>
                    </a:lnTo>
                    <a:lnTo>
                      <a:pt x="296" y="1009"/>
                    </a:lnTo>
                    <a:lnTo>
                      <a:pt x="299" y="1008"/>
                    </a:lnTo>
                    <a:lnTo>
                      <a:pt x="300" y="1009"/>
                    </a:lnTo>
                    <a:lnTo>
                      <a:pt x="299" y="1011"/>
                    </a:lnTo>
                    <a:lnTo>
                      <a:pt x="300" y="1013"/>
                    </a:lnTo>
                    <a:lnTo>
                      <a:pt x="300" y="1014"/>
                    </a:lnTo>
                    <a:lnTo>
                      <a:pt x="299" y="1014"/>
                    </a:lnTo>
                    <a:lnTo>
                      <a:pt x="298" y="1011"/>
                    </a:lnTo>
                    <a:lnTo>
                      <a:pt x="294" y="1011"/>
                    </a:lnTo>
                    <a:lnTo>
                      <a:pt x="293" y="1012"/>
                    </a:lnTo>
                    <a:lnTo>
                      <a:pt x="293" y="1013"/>
                    </a:lnTo>
                    <a:lnTo>
                      <a:pt x="291" y="1014"/>
                    </a:lnTo>
                    <a:lnTo>
                      <a:pt x="291" y="1017"/>
                    </a:lnTo>
                    <a:lnTo>
                      <a:pt x="291" y="1017"/>
                    </a:lnTo>
                    <a:lnTo>
                      <a:pt x="290" y="1018"/>
                    </a:lnTo>
                    <a:lnTo>
                      <a:pt x="289" y="1018"/>
                    </a:lnTo>
                    <a:lnTo>
                      <a:pt x="289" y="1012"/>
                    </a:lnTo>
                    <a:lnTo>
                      <a:pt x="286" y="1013"/>
                    </a:lnTo>
                    <a:lnTo>
                      <a:pt x="285" y="1016"/>
                    </a:lnTo>
                    <a:lnTo>
                      <a:pt x="284" y="1016"/>
                    </a:lnTo>
                    <a:lnTo>
                      <a:pt x="283" y="1014"/>
                    </a:lnTo>
                    <a:lnTo>
                      <a:pt x="283" y="1016"/>
                    </a:lnTo>
                    <a:lnTo>
                      <a:pt x="281" y="1018"/>
                    </a:lnTo>
                    <a:lnTo>
                      <a:pt x="280" y="1018"/>
                    </a:lnTo>
                    <a:lnTo>
                      <a:pt x="280" y="1017"/>
                    </a:lnTo>
                    <a:lnTo>
                      <a:pt x="279" y="1017"/>
                    </a:lnTo>
                    <a:lnTo>
                      <a:pt x="276" y="1018"/>
                    </a:lnTo>
                    <a:lnTo>
                      <a:pt x="275" y="1021"/>
                    </a:lnTo>
                    <a:lnTo>
                      <a:pt x="276" y="1022"/>
                    </a:lnTo>
                    <a:lnTo>
                      <a:pt x="279" y="1023"/>
                    </a:lnTo>
                    <a:lnTo>
                      <a:pt x="279" y="1024"/>
                    </a:lnTo>
                    <a:lnTo>
                      <a:pt x="283" y="1023"/>
                    </a:lnTo>
                    <a:lnTo>
                      <a:pt x="283" y="1022"/>
                    </a:lnTo>
                    <a:lnTo>
                      <a:pt x="283" y="1019"/>
                    </a:lnTo>
                    <a:lnTo>
                      <a:pt x="284" y="1019"/>
                    </a:lnTo>
                    <a:lnTo>
                      <a:pt x="284" y="1021"/>
                    </a:lnTo>
                    <a:lnTo>
                      <a:pt x="286" y="1021"/>
                    </a:lnTo>
                    <a:lnTo>
                      <a:pt x="286" y="1022"/>
                    </a:lnTo>
                    <a:lnTo>
                      <a:pt x="295" y="1021"/>
                    </a:lnTo>
                    <a:lnTo>
                      <a:pt x="295" y="1023"/>
                    </a:lnTo>
                    <a:lnTo>
                      <a:pt x="294" y="1024"/>
                    </a:lnTo>
                    <a:lnTo>
                      <a:pt x="291" y="1023"/>
                    </a:lnTo>
                    <a:lnTo>
                      <a:pt x="290" y="1024"/>
                    </a:lnTo>
                    <a:lnTo>
                      <a:pt x="283" y="1026"/>
                    </a:lnTo>
                    <a:lnTo>
                      <a:pt x="279" y="1026"/>
                    </a:lnTo>
                    <a:lnTo>
                      <a:pt x="278" y="1027"/>
                    </a:lnTo>
                    <a:lnTo>
                      <a:pt x="276" y="1028"/>
                    </a:lnTo>
                    <a:lnTo>
                      <a:pt x="278" y="1029"/>
                    </a:lnTo>
                    <a:lnTo>
                      <a:pt x="279" y="1031"/>
                    </a:lnTo>
                    <a:lnTo>
                      <a:pt x="280" y="1033"/>
                    </a:lnTo>
                    <a:lnTo>
                      <a:pt x="286" y="1033"/>
                    </a:lnTo>
                    <a:lnTo>
                      <a:pt x="291" y="1032"/>
                    </a:lnTo>
                    <a:lnTo>
                      <a:pt x="294" y="1032"/>
                    </a:lnTo>
                    <a:lnTo>
                      <a:pt x="294" y="1032"/>
                    </a:lnTo>
                    <a:lnTo>
                      <a:pt x="293" y="1033"/>
                    </a:lnTo>
                    <a:lnTo>
                      <a:pt x="290" y="1034"/>
                    </a:lnTo>
                    <a:lnTo>
                      <a:pt x="281" y="1036"/>
                    </a:lnTo>
                    <a:lnTo>
                      <a:pt x="281" y="1037"/>
                    </a:lnTo>
                    <a:lnTo>
                      <a:pt x="280" y="1038"/>
                    </a:lnTo>
                    <a:lnTo>
                      <a:pt x="278" y="1038"/>
                    </a:lnTo>
                    <a:lnTo>
                      <a:pt x="275" y="1039"/>
                    </a:lnTo>
                    <a:lnTo>
                      <a:pt x="271" y="1044"/>
                    </a:lnTo>
                    <a:lnTo>
                      <a:pt x="270" y="1044"/>
                    </a:lnTo>
                    <a:lnTo>
                      <a:pt x="270" y="1041"/>
                    </a:lnTo>
                    <a:lnTo>
                      <a:pt x="273" y="1037"/>
                    </a:lnTo>
                    <a:lnTo>
                      <a:pt x="273" y="1036"/>
                    </a:lnTo>
                    <a:lnTo>
                      <a:pt x="275" y="1034"/>
                    </a:lnTo>
                    <a:lnTo>
                      <a:pt x="275" y="1033"/>
                    </a:lnTo>
                    <a:lnTo>
                      <a:pt x="274" y="1032"/>
                    </a:lnTo>
                    <a:lnTo>
                      <a:pt x="274" y="1028"/>
                    </a:lnTo>
                    <a:lnTo>
                      <a:pt x="271" y="1027"/>
                    </a:lnTo>
                    <a:lnTo>
                      <a:pt x="270" y="1024"/>
                    </a:lnTo>
                    <a:lnTo>
                      <a:pt x="268" y="1023"/>
                    </a:lnTo>
                    <a:lnTo>
                      <a:pt x="268" y="1022"/>
                    </a:lnTo>
                    <a:lnTo>
                      <a:pt x="266" y="1022"/>
                    </a:lnTo>
                    <a:lnTo>
                      <a:pt x="265" y="1023"/>
                    </a:lnTo>
                    <a:lnTo>
                      <a:pt x="266" y="1026"/>
                    </a:lnTo>
                    <a:lnTo>
                      <a:pt x="266" y="1026"/>
                    </a:lnTo>
                    <a:lnTo>
                      <a:pt x="268" y="1028"/>
                    </a:lnTo>
                    <a:lnTo>
                      <a:pt x="265" y="1029"/>
                    </a:lnTo>
                    <a:lnTo>
                      <a:pt x="263" y="1027"/>
                    </a:lnTo>
                    <a:lnTo>
                      <a:pt x="263" y="1027"/>
                    </a:lnTo>
                    <a:lnTo>
                      <a:pt x="262" y="1031"/>
                    </a:lnTo>
                    <a:lnTo>
                      <a:pt x="259" y="1029"/>
                    </a:lnTo>
                    <a:lnTo>
                      <a:pt x="259" y="1027"/>
                    </a:lnTo>
                    <a:lnTo>
                      <a:pt x="259" y="1026"/>
                    </a:lnTo>
                    <a:lnTo>
                      <a:pt x="258" y="1026"/>
                    </a:lnTo>
                    <a:lnTo>
                      <a:pt x="254" y="1026"/>
                    </a:lnTo>
                    <a:lnTo>
                      <a:pt x="253" y="1027"/>
                    </a:lnTo>
                    <a:lnTo>
                      <a:pt x="255" y="1031"/>
                    </a:lnTo>
                    <a:lnTo>
                      <a:pt x="255" y="1032"/>
                    </a:lnTo>
                    <a:lnTo>
                      <a:pt x="259" y="1033"/>
                    </a:lnTo>
                    <a:lnTo>
                      <a:pt x="260" y="1034"/>
                    </a:lnTo>
                    <a:lnTo>
                      <a:pt x="260" y="1036"/>
                    </a:lnTo>
                    <a:lnTo>
                      <a:pt x="258" y="1041"/>
                    </a:lnTo>
                    <a:lnTo>
                      <a:pt x="258" y="1044"/>
                    </a:lnTo>
                    <a:lnTo>
                      <a:pt x="255" y="1047"/>
                    </a:lnTo>
                    <a:lnTo>
                      <a:pt x="258" y="1049"/>
                    </a:lnTo>
                    <a:lnTo>
                      <a:pt x="258" y="1053"/>
                    </a:lnTo>
                    <a:lnTo>
                      <a:pt x="263" y="1053"/>
                    </a:lnTo>
                    <a:lnTo>
                      <a:pt x="264" y="1053"/>
                    </a:lnTo>
                    <a:lnTo>
                      <a:pt x="264" y="1054"/>
                    </a:lnTo>
                    <a:lnTo>
                      <a:pt x="252" y="1055"/>
                    </a:lnTo>
                    <a:lnTo>
                      <a:pt x="243" y="1057"/>
                    </a:lnTo>
                    <a:lnTo>
                      <a:pt x="240" y="1058"/>
                    </a:lnTo>
                    <a:lnTo>
                      <a:pt x="240" y="1059"/>
                    </a:lnTo>
                    <a:lnTo>
                      <a:pt x="240" y="1060"/>
                    </a:lnTo>
                    <a:lnTo>
                      <a:pt x="244" y="1063"/>
                    </a:lnTo>
                    <a:lnTo>
                      <a:pt x="245" y="1065"/>
                    </a:lnTo>
                    <a:lnTo>
                      <a:pt x="244" y="1067"/>
                    </a:lnTo>
                    <a:lnTo>
                      <a:pt x="244" y="1065"/>
                    </a:lnTo>
                    <a:lnTo>
                      <a:pt x="240" y="1064"/>
                    </a:lnTo>
                    <a:lnTo>
                      <a:pt x="237" y="1060"/>
                    </a:lnTo>
                    <a:lnTo>
                      <a:pt x="233" y="1060"/>
                    </a:lnTo>
                    <a:lnTo>
                      <a:pt x="229" y="1060"/>
                    </a:lnTo>
                    <a:lnTo>
                      <a:pt x="225" y="1059"/>
                    </a:lnTo>
                    <a:lnTo>
                      <a:pt x="224" y="1059"/>
                    </a:lnTo>
                    <a:lnTo>
                      <a:pt x="223" y="1060"/>
                    </a:lnTo>
                    <a:lnTo>
                      <a:pt x="224" y="1062"/>
                    </a:lnTo>
                    <a:lnTo>
                      <a:pt x="225" y="1064"/>
                    </a:lnTo>
                    <a:lnTo>
                      <a:pt x="227" y="1065"/>
                    </a:lnTo>
                    <a:lnTo>
                      <a:pt x="225" y="1068"/>
                    </a:lnTo>
                    <a:lnTo>
                      <a:pt x="225" y="1068"/>
                    </a:lnTo>
                    <a:lnTo>
                      <a:pt x="224" y="1068"/>
                    </a:lnTo>
                    <a:lnTo>
                      <a:pt x="224" y="1065"/>
                    </a:lnTo>
                    <a:lnTo>
                      <a:pt x="222" y="1060"/>
                    </a:lnTo>
                    <a:lnTo>
                      <a:pt x="220" y="1060"/>
                    </a:lnTo>
                    <a:lnTo>
                      <a:pt x="218" y="1062"/>
                    </a:lnTo>
                    <a:lnTo>
                      <a:pt x="218" y="1063"/>
                    </a:lnTo>
                    <a:lnTo>
                      <a:pt x="218" y="1064"/>
                    </a:lnTo>
                    <a:lnTo>
                      <a:pt x="219" y="1065"/>
                    </a:lnTo>
                    <a:lnTo>
                      <a:pt x="219" y="1068"/>
                    </a:lnTo>
                    <a:lnTo>
                      <a:pt x="220" y="1069"/>
                    </a:lnTo>
                    <a:lnTo>
                      <a:pt x="220" y="1073"/>
                    </a:lnTo>
                    <a:lnTo>
                      <a:pt x="222" y="1074"/>
                    </a:lnTo>
                    <a:lnTo>
                      <a:pt x="223" y="1074"/>
                    </a:lnTo>
                    <a:lnTo>
                      <a:pt x="224" y="1074"/>
                    </a:lnTo>
                    <a:lnTo>
                      <a:pt x="225" y="1075"/>
                    </a:lnTo>
                    <a:lnTo>
                      <a:pt x="233" y="1075"/>
                    </a:lnTo>
                    <a:lnTo>
                      <a:pt x="232" y="1078"/>
                    </a:lnTo>
                    <a:lnTo>
                      <a:pt x="228" y="1077"/>
                    </a:lnTo>
                    <a:lnTo>
                      <a:pt x="227" y="1078"/>
                    </a:lnTo>
                    <a:lnTo>
                      <a:pt x="227" y="1079"/>
                    </a:lnTo>
                    <a:lnTo>
                      <a:pt x="230" y="1080"/>
                    </a:lnTo>
                    <a:lnTo>
                      <a:pt x="230" y="1080"/>
                    </a:lnTo>
                    <a:lnTo>
                      <a:pt x="233" y="1079"/>
                    </a:lnTo>
                    <a:lnTo>
                      <a:pt x="237" y="1078"/>
                    </a:lnTo>
                    <a:lnTo>
                      <a:pt x="240" y="1074"/>
                    </a:lnTo>
                    <a:lnTo>
                      <a:pt x="240" y="1074"/>
                    </a:lnTo>
                    <a:lnTo>
                      <a:pt x="242" y="1075"/>
                    </a:lnTo>
                    <a:lnTo>
                      <a:pt x="242" y="1077"/>
                    </a:lnTo>
                    <a:lnTo>
                      <a:pt x="240" y="1078"/>
                    </a:lnTo>
                    <a:lnTo>
                      <a:pt x="237" y="1079"/>
                    </a:lnTo>
                    <a:lnTo>
                      <a:pt x="234" y="1080"/>
                    </a:lnTo>
                    <a:lnTo>
                      <a:pt x="235" y="1082"/>
                    </a:lnTo>
                    <a:lnTo>
                      <a:pt x="243" y="1079"/>
                    </a:lnTo>
                    <a:lnTo>
                      <a:pt x="244" y="1080"/>
                    </a:lnTo>
                    <a:lnTo>
                      <a:pt x="243" y="1083"/>
                    </a:lnTo>
                    <a:lnTo>
                      <a:pt x="239" y="1083"/>
                    </a:lnTo>
                    <a:lnTo>
                      <a:pt x="234" y="1084"/>
                    </a:lnTo>
                    <a:lnTo>
                      <a:pt x="233" y="1084"/>
                    </a:lnTo>
                    <a:lnTo>
                      <a:pt x="232" y="1085"/>
                    </a:lnTo>
                    <a:lnTo>
                      <a:pt x="233" y="1087"/>
                    </a:lnTo>
                    <a:lnTo>
                      <a:pt x="235" y="1089"/>
                    </a:lnTo>
                    <a:lnTo>
                      <a:pt x="238" y="1093"/>
                    </a:lnTo>
                    <a:lnTo>
                      <a:pt x="240" y="1093"/>
                    </a:lnTo>
                    <a:lnTo>
                      <a:pt x="243" y="1094"/>
                    </a:lnTo>
                    <a:lnTo>
                      <a:pt x="243" y="1098"/>
                    </a:lnTo>
                    <a:lnTo>
                      <a:pt x="245" y="1098"/>
                    </a:lnTo>
                    <a:lnTo>
                      <a:pt x="245" y="1101"/>
                    </a:lnTo>
                    <a:lnTo>
                      <a:pt x="244" y="1100"/>
                    </a:lnTo>
                    <a:lnTo>
                      <a:pt x="240" y="1096"/>
                    </a:lnTo>
                    <a:lnTo>
                      <a:pt x="239" y="1096"/>
                    </a:lnTo>
                    <a:lnTo>
                      <a:pt x="237" y="1096"/>
                    </a:lnTo>
                    <a:lnTo>
                      <a:pt x="235" y="1094"/>
                    </a:lnTo>
                    <a:lnTo>
                      <a:pt x="233" y="1091"/>
                    </a:lnTo>
                    <a:lnTo>
                      <a:pt x="233" y="1090"/>
                    </a:lnTo>
                    <a:lnTo>
                      <a:pt x="232" y="1091"/>
                    </a:lnTo>
                    <a:lnTo>
                      <a:pt x="232" y="1093"/>
                    </a:lnTo>
                    <a:lnTo>
                      <a:pt x="233" y="1095"/>
                    </a:lnTo>
                    <a:lnTo>
                      <a:pt x="235" y="1096"/>
                    </a:lnTo>
                    <a:lnTo>
                      <a:pt x="235" y="1098"/>
                    </a:lnTo>
                    <a:lnTo>
                      <a:pt x="234" y="1098"/>
                    </a:lnTo>
                    <a:lnTo>
                      <a:pt x="233" y="1098"/>
                    </a:lnTo>
                    <a:lnTo>
                      <a:pt x="233" y="1096"/>
                    </a:lnTo>
                    <a:lnTo>
                      <a:pt x="229" y="1093"/>
                    </a:lnTo>
                    <a:lnTo>
                      <a:pt x="225" y="1094"/>
                    </a:lnTo>
                    <a:lnTo>
                      <a:pt x="227" y="1089"/>
                    </a:lnTo>
                    <a:lnTo>
                      <a:pt x="224" y="1085"/>
                    </a:lnTo>
                    <a:lnTo>
                      <a:pt x="225" y="1083"/>
                    </a:lnTo>
                    <a:lnTo>
                      <a:pt x="225" y="1080"/>
                    </a:lnTo>
                    <a:lnTo>
                      <a:pt x="225" y="1079"/>
                    </a:lnTo>
                    <a:lnTo>
                      <a:pt x="222" y="1080"/>
                    </a:lnTo>
                    <a:lnTo>
                      <a:pt x="219" y="1075"/>
                    </a:lnTo>
                    <a:lnTo>
                      <a:pt x="215" y="1074"/>
                    </a:lnTo>
                    <a:lnTo>
                      <a:pt x="215" y="1068"/>
                    </a:lnTo>
                    <a:lnTo>
                      <a:pt x="214" y="1064"/>
                    </a:lnTo>
                    <a:lnTo>
                      <a:pt x="212" y="1064"/>
                    </a:lnTo>
                    <a:lnTo>
                      <a:pt x="208" y="1065"/>
                    </a:lnTo>
                    <a:lnTo>
                      <a:pt x="207" y="1067"/>
                    </a:lnTo>
                    <a:lnTo>
                      <a:pt x="207" y="1070"/>
                    </a:lnTo>
                    <a:lnTo>
                      <a:pt x="203" y="1073"/>
                    </a:lnTo>
                    <a:lnTo>
                      <a:pt x="202" y="1074"/>
                    </a:lnTo>
                    <a:lnTo>
                      <a:pt x="203" y="1077"/>
                    </a:lnTo>
                    <a:lnTo>
                      <a:pt x="204" y="1077"/>
                    </a:lnTo>
                    <a:lnTo>
                      <a:pt x="207" y="1073"/>
                    </a:lnTo>
                    <a:lnTo>
                      <a:pt x="207" y="1072"/>
                    </a:lnTo>
                    <a:lnTo>
                      <a:pt x="208" y="1072"/>
                    </a:lnTo>
                    <a:lnTo>
                      <a:pt x="208" y="1075"/>
                    </a:lnTo>
                    <a:lnTo>
                      <a:pt x="212" y="1082"/>
                    </a:lnTo>
                    <a:lnTo>
                      <a:pt x="214" y="1083"/>
                    </a:lnTo>
                    <a:lnTo>
                      <a:pt x="215" y="1088"/>
                    </a:lnTo>
                    <a:lnTo>
                      <a:pt x="218" y="1089"/>
                    </a:lnTo>
                    <a:lnTo>
                      <a:pt x="218" y="1089"/>
                    </a:lnTo>
                    <a:lnTo>
                      <a:pt x="214" y="1090"/>
                    </a:lnTo>
                    <a:lnTo>
                      <a:pt x="215" y="1093"/>
                    </a:lnTo>
                    <a:lnTo>
                      <a:pt x="218" y="1098"/>
                    </a:lnTo>
                    <a:lnTo>
                      <a:pt x="219" y="1100"/>
                    </a:lnTo>
                    <a:lnTo>
                      <a:pt x="222" y="1100"/>
                    </a:lnTo>
                    <a:lnTo>
                      <a:pt x="223" y="1099"/>
                    </a:lnTo>
                    <a:lnTo>
                      <a:pt x="227" y="1101"/>
                    </a:lnTo>
                    <a:lnTo>
                      <a:pt x="229" y="1105"/>
                    </a:lnTo>
                    <a:lnTo>
                      <a:pt x="230" y="1105"/>
                    </a:lnTo>
                    <a:lnTo>
                      <a:pt x="230" y="1106"/>
                    </a:lnTo>
                    <a:lnTo>
                      <a:pt x="235" y="1110"/>
                    </a:lnTo>
                    <a:lnTo>
                      <a:pt x="238" y="1113"/>
                    </a:lnTo>
                    <a:lnTo>
                      <a:pt x="238" y="1118"/>
                    </a:lnTo>
                    <a:lnTo>
                      <a:pt x="237" y="1119"/>
                    </a:lnTo>
                    <a:lnTo>
                      <a:pt x="235" y="1119"/>
                    </a:lnTo>
                    <a:lnTo>
                      <a:pt x="233" y="1111"/>
                    </a:lnTo>
                    <a:lnTo>
                      <a:pt x="230" y="1111"/>
                    </a:lnTo>
                    <a:lnTo>
                      <a:pt x="230" y="1111"/>
                    </a:lnTo>
                    <a:lnTo>
                      <a:pt x="229" y="1111"/>
                    </a:lnTo>
                    <a:lnTo>
                      <a:pt x="228" y="1109"/>
                    </a:lnTo>
                    <a:lnTo>
                      <a:pt x="225" y="1106"/>
                    </a:lnTo>
                    <a:lnTo>
                      <a:pt x="224" y="1105"/>
                    </a:lnTo>
                    <a:lnTo>
                      <a:pt x="223" y="1105"/>
                    </a:lnTo>
                    <a:lnTo>
                      <a:pt x="223" y="1104"/>
                    </a:lnTo>
                    <a:lnTo>
                      <a:pt x="219" y="1104"/>
                    </a:lnTo>
                    <a:lnTo>
                      <a:pt x="215" y="1101"/>
                    </a:lnTo>
                    <a:lnTo>
                      <a:pt x="213" y="1098"/>
                    </a:lnTo>
                    <a:lnTo>
                      <a:pt x="213" y="1094"/>
                    </a:lnTo>
                    <a:lnTo>
                      <a:pt x="212" y="1088"/>
                    </a:lnTo>
                    <a:lnTo>
                      <a:pt x="212" y="1084"/>
                    </a:lnTo>
                    <a:lnTo>
                      <a:pt x="209" y="1082"/>
                    </a:lnTo>
                    <a:lnTo>
                      <a:pt x="207" y="1080"/>
                    </a:lnTo>
                    <a:lnTo>
                      <a:pt x="206" y="1080"/>
                    </a:lnTo>
                    <a:lnTo>
                      <a:pt x="198" y="1082"/>
                    </a:lnTo>
                    <a:lnTo>
                      <a:pt x="191" y="1088"/>
                    </a:lnTo>
                    <a:lnTo>
                      <a:pt x="189" y="1088"/>
                    </a:lnTo>
                    <a:lnTo>
                      <a:pt x="191" y="1085"/>
                    </a:lnTo>
                    <a:lnTo>
                      <a:pt x="193" y="1083"/>
                    </a:lnTo>
                    <a:lnTo>
                      <a:pt x="194" y="1080"/>
                    </a:lnTo>
                    <a:lnTo>
                      <a:pt x="194" y="1080"/>
                    </a:lnTo>
                    <a:lnTo>
                      <a:pt x="193" y="1080"/>
                    </a:lnTo>
                    <a:lnTo>
                      <a:pt x="191" y="1080"/>
                    </a:lnTo>
                    <a:lnTo>
                      <a:pt x="188" y="1080"/>
                    </a:lnTo>
                    <a:lnTo>
                      <a:pt x="184" y="1083"/>
                    </a:lnTo>
                    <a:lnTo>
                      <a:pt x="176" y="1088"/>
                    </a:lnTo>
                    <a:lnTo>
                      <a:pt x="172" y="1087"/>
                    </a:lnTo>
                    <a:lnTo>
                      <a:pt x="171" y="1085"/>
                    </a:lnTo>
                    <a:lnTo>
                      <a:pt x="171" y="1084"/>
                    </a:lnTo>
                    <a:lnTo>
                      <a:pt x="173" y="1085"/>
                    </a:lnTo>
                    <a:lnTo>
                      <a:pt x="174" y="1084"/>
                    </a:lnTo>
                    <a:lnTo>
                      <a:pt x="176" y="1083"/>
                    </a:lnTo>
                    <a:lnTo>
                      <a:pt x="174" y="1082"/>
                    </a:lnTo>
                    <a:lnTo>
                      <a:pt x="171" y="1078"/>
                    </a:lnTo>
                    <a:lnTo>
                      <a:pt x="169" y="1078"/>
                    </a:lnTo>
                    <a:lnTo>
                      <a:pt x="169" y="1074"/>
                    </a:lnTo>
                    <a:lnTo>
                      <a:pt x="168" y="1074"/>
                    </a:lnTo>
                    <a:lnTo>
                      <a:pt x="167" y="1075"/>
                    </a:lnTo>
                    <a:lnTo>
                      <a:pt x="166" y="1073"/>
                    </a:lnTo>
                    <a:lnTo>
                      <a:pt x="161" y="1074"/>
                    </a:lnTo>
                    <a:lnTo>
                      <a:pt x="160" y="1074"/>
                    </a:lnTo>
                    <a:lnTo>
                      <a:pt x="158" y="1074"/>
                    </a:lnTo>
                    <a:lnTo>
                      <a:pt x="157" y="1078"/>
                    </a:lnTo>
                    <a:lnTo>
                      <a:pt x="156" y="1077"/>
                    </a:lnTo>
                    <a:lnTo>
                      <a:pt x="155" y="1078"/>
                    </a:lnTo>
                    <a:lnTo>
                      <a:pt x="148" y="1083"/>
                    </a:lnTo>
                    <a:lnTo>
                      <a:pt x="147" y="1083"/>
                    </a:lnTo>
                    <a:lnTo>
                      <a:pt x="147" y="1084"/>
                    </a:lnTo>
                    <a:lnTo>
                      <a:pt x="148" y="1084"/>
                    </a:lnTo>
                    <a:lnTo>
                      <a:pt x="150" y="1085"/>
                    </a:lnTo>
                    <a:lnTo>
                      <a:pt x="151" y="1089"/>
                    </a:lnTo>
                    <a:lnTo>
                      <a:pt x="151" y="1093"/>
                    </a:lnTo>
                    <a:lnTo>
                      <a:pt x="152" y="1093"/>
                    </a:lnTo>
                    <a:lnTo>
                      <a:pt x="156" y="1093"/>
                    </a:lnTo>
                    <a:lnTo>
                      <a:pt x="161" y="1093"/>
                    </a:lnTo>
                    <a:lnTo>
                      <a:pt x="161" y="1095"/>
                    </a:lnTo>
                    <a:lnTo>
                      <a:pt x="163" y="1098"/>
                    </a:lnTo>
                    <a:lnTo>
                      <a:pt x="160" y="1098"/>
                    </a:lnTo>
                    <a:lnTo>
                      <a:pt x="158" y="1096"/>
                    </a:lnTo>
                    <a:lnTo>
                      <a:pt x="153" y="1094"/>
                    </a:lnTo>
                    <a:lnTo>
                      <a:pt x="150" y="1096"/>
                    </a:lnTo>
                    <a:lnTo>
                      <a:pt x="150" y="1099"/>
                    </a:lnTo>
                    <a:lnTo>
                      <a:pt x="148" y="1103"/>
                    </a:lnTo>
                    <a:lnTo>
                      <a:pt x="148" y="1106"/>
                    </a:lnTo>
                    <a:lnTo>
                      <a:pt x="163" y="1105"/>
                    </a:lnTo>
                    <a:lnTo>
                      <a:pt x="172" y="1103"/>
                    </a:lnTo>
                    <a:lnTo>
                      <a:pt x="178" y="1101"/>
                    </a:lnTo>
                    <a:lnTo>
                      <a:pt x="189" y="1101"/>
                    </a:lnTo>
                    <a:lnTo>
                      <a:pt x="189" y="1101"/>
                    </a:lnTo>
                    <a:lnTo>
                      <a:pt x="189" y="1103"/>
                    </a:lnTo>
                    <a:lnTo>
                      <a:pt x="182" y="1103"/>
                    </a:lnTo>
                    <a:lnTo>
                      <a:pt x="171" y="1106"/>
                    </a:lnTo>
                    <a:lnTo>
                      <a:pt x="171" y="1106"/>
                    </a:lnTo>
                    <a:lnTo>
                      <a:pt x="171" y="1106"/>
                    </a:lnTo>
                    <a:lnTo>
                      <a:pt x="173" y="1108"/>
                    </a:lnTo>
                    <a:lnTo>
                      <a:pt x="173" y="1108"/>
                    </a:lnTo>
                    <a:lnTo>
                      <a:pt x="173" y="1109"/>
                    </a:lnTo>
                    <a:lnTo>
                      <a:pt x="172" y="1110"/>
                    </a:lnTo>
                    <a:lnTo>
                      <a:pt x="169" y="1110"/>
                    </a:lnTo>
                    <a:lnTo>
                      <a:pt x="169" y="1111"/>
                    </a:lnTo>
                    <a:lnTo>
                      <a:pt x="173" y="1111"/>
                    </a:lnTo>
                    <a:lnTo>
                      <a:pt x="174" y="1113"/>
                    </a:lnTo>
                    <a:lnTo>
                      <a:pt x="176" y="1113"/>
                    </a:lnTo>
                    <a:lnTo>
                      <a:pt x="178" y="1111"/>
                    </a:lnTo>
                    <a:lnTo>
                      <a:pt x="186" y="1110"/>
                    </a:lnTo>
                    <a:lnTo>
                      <a:pt x="188" y="1109"/>
                    </a:lnTo>
                    <a:lnTo>
                      <a:pt x="197" y="1106"/>
                    </a:lnTo>
                    <a:lnTo>
                      <a:pt x="208" y="1105"/>
                    </a:lnTo>
                    <a:lnTo>
                      <a:pt x="209" y="1105"/>
                    </a:lnTo>
                    <a:lnTo>
                      <a:pt x="207" y="1108"/>
                    </a:lnTo>
                    <a:lnTo>
                      <a:pt x="207" y="1108"/>
                    </a:lnTo>
                    <a:lnTo>
                      <a:pt x="211" y="1109"/>
                    </a:lnTo>
                    <a:lnTo>
                      <a:pt x="213" y="1113"/>
                    </a:lnTo>
                    <a:lnTo>
                      <a:pt x="213" y="1116"/>
                    </a:lnTo>
                    <a:lnTo>
                      <a:pt x="212" y="1116"/>
                    </a:lnTo>
                    <a:lnTo>
                      <a:pt x="209" y="1113"/>
                    </a:lnTo>
                    <a:lnTo>
                      <a:pt x="207" y="1111"/>
                    </a:lnTo>
                    <a:lnTo>
                      <a:pt x="206" y="1109"/>
                    </a:lnTo>
                    <a:lnTo>
                      <a:pt x="203" y="1109"/>
                    </a:lnTo>
                    <a:lnTo>
                      <a:pt x="202" y="1109"/>
                    </a:lnTo>
                    <a:lnTo>
                      <a:pt x="201" y="1109"/>
                    </a:lnTo>
                    <a:lnTo>
                      <a:pt x="199" y="1109"/>
                    </a:lnTo>
                    <a:lnTo>
                      <a:pt x="194" y="1110"/>
                    </a:lnTo>
                    <a:lnTo>
                      <a:pt x="189" y="1113"/>
                    </a:lnTo>
                    <a:lnTo>
                      <a:pt x="188" y="1113"/>
                    </a:lnTo>
                    <a:lnTo>
                      <a:pt x="184" y="1114"/>
                    </a:lnTo>
                    <a:lnTo>
                      <a:pt x="178" y="1115"/>
                    </a:lnTo>
                    <a:lnTo>
                      <a:pt x="178" y="1116"/>
                    </a:lnTo>
                    <a:lnTo>
                      <a:pt x="178" y="1119"/>
                    </a:lnTo>
                    <a:lnTo>
                      <a:pt x="179" y="1121"/>
                    </a:lnTo>
                    <a:lnTo>
                      <a:pt x="179" y="1125"/>
                    </a:lnTo>
                    <a:lnTo>
                      <a:pt x="178" y="1126"/>
                    </a:lnTo>
                    <a:lnTo>
                      <a:pt x="177" y="1126"/>
                    </a:lnTo>
                    <a:lnTo>
                      <a:pt x="177" y="1125"/>
                    </a:lnTo>
                    <a:lnTo>
                      <a:pt x="177" y="1121"/>
                    </a:lnTo>
                    <a:lnTo>
                      <a:pt x="176" y="1119"/>
                    </a:lnTo>
                    <a:lnTo>
                      <a:pt x="173" y="1119"/>
                    </a:lnTo>
                    <a:lnTo>
                      <a:pt x="172" y="1119"/>
                    </a:lnTo>
                    <a:lnTo>
                      <a:pt x="172" y="1123"/>
                    </a:lnTo>
                    <a:lnTo>
                      <a:pt x="174" y="1125"/>
                    </a:lnTo>
                    <a:lnTo>
                      <a:pt x="177" y="1128"/>
                    </a:lnTo>
                    <a:lnTo>
                      <a:pt x="179" y="1129"/>
                    </a:lnTo>
                    <a:lnTo>
                      <a:pt x="182" y="1129"/>
                    </a:lnTo>
                    <a:lnTo>
                      <a:pt x="189" y="1126"/>
                    </a:lnTo>
                    <a:lnTo>
                      <a:pt x="191" y="1126"/>
                    </a:lnTo>
                    <a:lnTo>
                      <a:pt x="192" y="1128"/>
                    </a:lnTo>
                    <a:lnTo>
                      <a:pt x="192" y="1128"/>
                    </a:lnTo>
                    <a:lnTo>
                      <a:pt x="191" y="1129"/>
                    </a:lnTo>
                    <a:lnTo>
                      <a:pt x="187" y="1129"/>
                    </a:lnTo>
                    <a:lnTo>
                      <a:pt x="184" y="1131"/>
                    </a:lnTo>
                    <a:lnTo>
                      <a:pt x="181" y="1131"/>
                    </a:lnTo>
                    <a:lnTo>
                      <a:pt x="179" y="1133"/>
                    </a:lnTo>
                    <a:lnTo>
                      <a:pt x="179" y="1136"/>
                    </a:lnTo>
                    <a:lnTo>
                      <a:pt x="178" y="1136"/>
                    </a:lnTo>
                    <a:lnTo>
                      <a:pt x="177" y="1131"/>
                    </a:lnTo>
                    <a:lnTo>
                      <a:pt x="173" y="1131"/>
                    </a:lnTo>
                    <a:lnTo>
                      <a:pt x="172" y="1130"/>
                    </a:lnTo>
                    <a:lnTo>
                      <a:pt x="171" y="1128"/>
                    </a:lnTo>
                    <a:lnTo>
                      <a:pt x="169" y="1126"/>
                    </a:lnTo>
                    <a:lnTo>
                      <a:pt x="168" y="1123"/>
                    </a:lnTo>
                    <a:lnTo>
                      <a:pt x="166" y="1123"/>
                    </a:lnTo>
                    <a:lnTo>
                      <a:pt x="163" y="1121"/>
                    </a:lnTo>
                    <a:lnTo>
                      <a:pt x="162" y="1120"/>
                    </a:lnTo>
                    <a:lnTo>
                      <a:pt x="161" y="1121"/>
                    </a:lnTo>
                    <a:lnTo>
                      <a:pt x="158" y="1119"/>
                    </a:lnTo>
                    <a:lnTo>
                      <a:pt x="157" y="1119"/>
                    </a:lnTo>
                    <a:lnTo>
                      <a:pt x="156" y="1121"/>
                    </a:lnTo>
                    <a:lnTo>
                      <a:pt x="156" y="1130"/>
                    </a:lnTo>
                    <a:lnTo>
                      <a:pt x="156" y="1131"/>
                    </a:lnTo>
                    <a:lnTo>
                      <a:pt x="155" y="1130"/>
                    </a:lnTo>
                    <a:lnTo>
                      <a:pt x="153" y="1123"/>
                    </a:lnTo>
                    <a:lnTo>
                      <a:pt x="153" y="1120"/>
                    </a:lnTo>
                    <a:lnTo>
                      <a:pt x="150" y="1120"/>
                    </a:lnTo>
                    <a:lnTo>
                      <a:pt x="151" y="1119"/>
                    </a:lnTo>
                    <a:lnTo>
                      <a:pt x="152" y="1119"/>
                    </a:lnTo>
                    <a:lnTo>
                      <a:pt x="153" y="1118"/>
                    </a:lnTo>
                    <a:lnTo>
                      <a:pt x="153" y="1116"/>
                    </a:lnTo>
                    <a:lnTo>
                      <a:pt x="152" y="1116"/>
                    </a:lnTo>
                    <a:lnTo>
                      <a:pt x="148" y="1115"/>
                    </a:lnTo>
                    <a:lnTo>
                      <a:pt x="146" y="1115"/>
                    </a:lnTo>
                    <a:lnTo>
                      <a:pt x="145" y="1118"/>
                    </a:lnTo>
                    <a:lnTo>
                      <a:pt x="145" y="1120"/>
                    </a:lnTo>
                    <a:lnTo>
                      <a:pt x="143" y="1123"/>
                    </a:lnTo>
                    <a:lnTo>
                      <a:pt x="142" y="1123"/>
                    </a:lnTo>
                    <a:lnTo>
                      <a:pt x="142" y="1120"/>
                    </a:lnTo>
                    <a:lnTo>
                      <a:pt x="141" y="1119"/>
                    </a:lnTo>
                    <a:lnTo>
                      <a:pt x="138" y="1115"/>
                    </a:lnTo>
                    <a:lnTo>
                      <a:pt x="136" y="1115"/>
                    </a:lnTo>
                    <a:lnTo>
                      <a:pt x="133" y="1115"/>
                    </a:lnTo>
                    <a:lnTo>
                      <a:pt x="130" y="1116"/>
                    </a:lnTo>
                    <a:lnTo>
                      <a:pt x="128" y="1120"/>
                    </a:lnTo>
                    <a:lnTo>
                      <a:pt x="127" y="1118"/>
                    </a:lnTo>
                    <a:lnTo>
                      <a:pt x="127" y="1116"/>
                    </a:lnTo>
                    <a:lnTo>
                      <a:pt x="127" y="1118"/>
                    </a:lnTo>
                    <a:lnTo>
                      <a:pt x="127" y="1123"/>
                    </a:lnTo>
                    <a:lnTo>
                      <a:pt x="126" y="1124"/>
                    </a:lnTo>
                    <a:lnTo>
                      <a:pt x="125" y="1124"/>
                    </a:lnTo>
                    <a:lnTo>
                      <a:pt x="125" y="1120"/>
                    </a:lnTo>
                    <a:lnTo>
                      <a:pt x="122" y="1119"/>
                    </a:lnTo>
                    <a:lnTo>
                      <a:pt x="119" y="1119"/>
                    </a:lnTo>
                    <a:lnTo>
                      <a:pt x="117" y="1119"/>
                    </a:lnTo>
                    <a:lnTo>
                      <a:pt x="119" y="1123"/>
                    </a:lnTo>
                    <a:lnTo>
                      <a:pt x="117" y="1124"/>
                    </a:lnTo>
                    <a:lnTo>
                      <a:pt x="116" y="1123"/>
                    </a:lnTo>
                    <a:lnTo>
                      <a:pt x="116" y="1119"/>
                    </a:lnTo>
                    <a:lnTo>
                      <a:pt x="115" y="1119"/>
                    </a:lnTo>
                    <a:lnTo>
                      <a:pt x="110" y="1118"/>
                    </a:lnTo>
                    <a:lnTo>
                      <a:pt x="109" y="1119"/>
                    </a:lnTo>
                    <a:lnTo>
                      <a:pt x="105" y="1121"/>
                    </a:lnTo>
                    <a:lnTo>
                      <a:pt x="107" y="1125"/>
                    </a:lnTo>
                    <a:lnTo>
                      <a:pt x="106" y="1128"/>
                    </a:lnTo>
                    <a:lnTo>
                      <a:pt x="112" y="1126"/>
                    </a:lnTo>
                    <a:lnTo>
                      <a:pt x="122" y="1128"/>
                    </a:lnTo>
                    <a:lnTo>
                      <a:pt x="123" y="1128"/>
                    </a:lnTo>
                    <a:lnTo>
                      <a:pt x="123" y="1129"/>
                    </a:lnTo>
                    <a:lnTo>
                      <a:pt x="125" y="1130"/>
                    </a:lnTo>
                    <a:lnTo>
                      <a:pt x="123" y="1131"/>
                    </a:lnTo>
                    <a:lnTo>
                      <a:pt x="125" y="1131"/>
                    </a:lnTo>
                    <a:lnTo>
                      <a:pt x="126" y="1131"/>
                    </a:lnTo>
                    <a:lnTo>
                      <a:pt x="128" y="1133"/>
                    </a:lnTo>
                    <a:lnTo>
                      <a:pt x="131" y="1131"/>
                    </a:lnTo>
                    <a:lnTo>
                      <a:pt x="131" y="1134"/>
                    </a:lnTo>
                    <a:lnTo>
                      <a:pt x="131" y="1134"/>
                    </a:lnTo>
                    <a:lnTo>
                      <a:pt x="127" y="1135"/>
                    </a:lnTo>
                    <a:lnTo>
                      <a:pt x="121" y="1131"/>
                    </a:lnTo>
                    <a:lnTo>
                      <a:pt x="119" y="1131"/>
                    </a:lnTo>
                    <a:lnTo>
                      <a:pt x="117" y="1131"/>
                    </a:lnTo>
                    <a:lnTo>
                      <a:pt x="110" y="1135"/>
                    </a:lnTo>
                    <a:lnTo>
                      <a:pt x="105" y="1134"/>
                    </a:lnTo>
                    <a:lnTo>
                      <a:pt x="104" y="1135"/>
                    </a:lnTo>
                    <a:lnTo>
                      <a:pt x="102" y="1135"/>
                    </a:lnTo>
                    <a:lnTo>
                      <a:pt x="109" y="1135"/>
                    </a:lnTo>
                    <a:lnTo>
                      <a:pt x="109" y="1136"/>
                    </a:lnTo>
                    <a:lnTo>
                      <a:pt x="111" y="1140"/>
                    </a:lnTo>
                    <a:lnTo>
                      <a:pt x="114" y="1140"/>
                    </a:lnTo>
                    <a:lnTo>
                      <a:pt x="121" y="1139"/>
                    </a:lnTo>
                    <a:lnTo>
                      <a:pt x="122" y="1139"/>
                    </a:lnTo>
                    <a:lnTo>
                      <a:pt x="127" y="1136"/>
                    </a:lnTo>
                    <a:lnTo>
                      <a:pt x="131" y="1135"/>
                    </a:lnTo>
                    <a:lnTo>
                      <a:pt x="132" y="1135"/>
                    </a:lnTo>
                    <a:lnTo>
                      <a:pt x="135" y="1136"/>
                    </a:lnTo>
                    <a:lnTo>
                      <a:pt x="137" y="1135"/>
                    </a:lnTo>
                    <a:lnTo>
                      <a:pt x="137" y="1136"/>
                    </a:lnTo>
                    <a:lnTo>
                      <a:pt x="135" y="1137"/>
                    </a:lnTo>
                    <a:lnTo>
                      <a:pt x="136" y="1137"/>
                    </a:lnTo>
                    <a:lnTo>
                      <a:pt x="141" y="1139"/>
                    </a:lnTo>
                    <a:lnTo>
                      <a:pt x="141" y="1141"/>
                    </a:lnTo>
                    <a:lnTo>
                      <a:pt x="143" y="1144"/>
                    </a:lnTo>
                    <a:lnTo>
                      <a:pt x="143" y="1145"/>
                    </a:lnTo>
                    <a:lnTo>
                      <a:pt x="145" y="1147"/>
                    </a:lnTo>
                    <a:lnTo>
                      <a:pt x="145" y="1149"/>
                    </a:lnTo>
                    <a:lnTo>
                      <a:pt x="145" y="1149"/>
                    </a:lnTo>
                    <a:lnTo>
                      <a:pt x="143" y="1150"/>
                    </a:lnTo>
                    <a:lnTo>
                      <a:pt x="143" y="1149"/>
                    </a:lnTo>
                    <a:lnTo>
                      <a:pt x="142" y="1150"/>
                    </a:lnTo>
                    <a:lnTo>
                      <a:pt x="143" y="1155"/>
                    </a:lnTo>
                    <a:lnTo>
                      <a:pt x="145" y="1159"/>
                    </a:lnTo>
                    <a:lnTo>
                      <a:pt x="146" y="1159"/>
                    </a:lnTo>
                    <a:lnTo>
                      <a:pt x="150" y="1157"/>
                    </a:lnTo>
                    <a:lnTo>
                      <a:pt x="151" y="1160"/>
                    </a:lnTo>
                    <a:lnTo>
                      <a:pt x="155" y="1160"/>
                    </a:lnTo>
                    <a:lnTo>
                      <a:pt x="156" y="1161"/>
                    </a:lnTo>
                    <a:lnTo>
                      <a:pt x="160" y="1160"/>
                    </a:lnTo>
                    <a:lnTo>
                      <a:pt x="163" y="1161"/>
                    </a:lnTo>
                    <a:lnTo>
                      <a:pt x="166" y="1162"/>
                    </a:lnTo>
                    <a:lnTo>
                      <a:pt x="168" y="1164"/>
                    </a:lnTo>
                    <a:lnTo>
                      <a:pt x="169" y="1166"/>
                    </a:lnTo>
                    <a:lnTo>
                      <a:pt x="169" y="1169"/>
                    </a:lnTo>
                    <a:lnTo>
                      <a:pt x="169" y="1170"/>
                    </a:lnTo>
                    <a:lnTo>
                      <a:pt x="167" y="1169"/>
                    </a:lnTo>
                    <a:lnTo>
                      <a:pt x="165" y="1164"/>
                    </a:lnTo>
                    <a:lnTo>
                      <a:pt x="162" y="1162"/>
                    </a:lnTo>
                    <a:lnTo>
                      <a:pt x="160" y="1162"/>
                    </a:lnTo>
                    <a:lnTo>
                      <a:pt x="158" y="1165"/>
                    </a:lnTo>
                    <a:lnTo>
                      <a:pt x="157" y="1166"/>
                    </a:lnTo>
                    <a:lnTo>
                      <a:pt x="153" y="1164"/>
                    </a:lnTo>
                    <a:lnTo>
                      <a:pt x="153" y="1162"/>
                    </a:lnTo>
                    <a:lnTo>
                      <a:pt x="151" y="1162"/>
                    </a:lnTo>
                    <a:lnTo>
                      <a:pt x="148" y="1162"/>
                    </a:lnTo>
                    <a:lnTo>
                      <a:pt x="147" y="1164"/>
                    </a:lnTo>
                    <a:lnTo>
                      <a:pt x="147" y="1169"/>
                    </a:lnTo>
                    <a:lnTo>
                      <a:pt x="146" y="1175"/>
                    </a:lnTo>
                    <a:lnTo>
                      <a:pt x="146" y="1176"/>
                    </a:lnTo>
                    <a:lnTo>
                      <a:pt x="143" y="1179"/>
                    </a:lnTo>
                    <a:lnTo>
                      <a:pt x="142" y="1180"/>
                    </a:lnTo>
                    <a:lnTo>
                      <a:pt x="145" y="1182"/>
                    </a:lnTo>
                    <a:lnTo>
                      <a:pt x="145" y="1183"/>
                    </a:lnTo>
                    <a:lnTo>
                      <a:pt x="148" y="1182"/>
                    </a:lnTo>
                    <a:lnTo>
                      <a:pt x="152" y="1181"/>
                    </a:lnTo>
                    <a:lnTo>
                      <a:pt x="155" y="1183"/>
                    </a:lnTo>
                    <a:lnTo>
                      <a:pt x="155" y="1185"/>
                    </a:lnTo>
                    <a:lnTo>
                      <a:pt x="153" y="1185"/>
                    </a:lnTo>
                    <a:lnTo>
                      <a:pt x="151" y="1183"/>
                    </a:lnTo>
                    <a:lnTo>
                      <a:pt x="150" y="1185"/>
                    </a:lnTo>
                    <a:lnTo>
                      <a:pt x="147" y="1186"/>
                    </a:lnTo>
                    <a:lnTo>
                      <a:pt x="142" y="1186"/>
                    </a:lnTo>
                    <a:lnTo>
                      <a:pt x="141" y="1183"/>
                    </a:lnTo>
                    <a:lnTo>
                      <a:pt x="137" y="1185"/>
                    </a:lnTo>
                    <a:lnTo>
                      <a:pt x="136" y="1183"/>
                    </a:lnTo>
                    <a:lnTo>
                      <a:pt x="138" y="1181"/>
                    </a:lnTo>
                    <a:lnTo>
                      <a:pt x="143" y="1174"/>
                    </a:lnTo>
                    <a:lnTo>
                      <a:pt x="145" y="1167"/>
                    </a:lnTo>
                    <a:lnTo>
                      <a:pt x="145" y="1164"/>
                    </a:lnTo>
                    <a:lnTo>
                      <a:pt x="143" y="1160"/>
                    </a:lnTo>
                    <a:lnTo>
                      <a:pt x="143" y="1160"/>
                    </a:lnTo>
                    <a:lnTo>
                      <a:pt x="140" y="1154"/>
                    </a:lnTo>
                    <a:lnTo>
                      <a:pt x="140" y="1151"/>
                    </a:lnTo>
                    <a:lnTo>
                      <a:pt x="141" y="1149"/>
                    </a:lnTo>
                    <a:lnTo>
                      <a:pt x="140" y="1144"/>
                    </a:lnTo>
                    <a:lnTo>
                      <a:pt x="135" y="1141"/>
                    </a:lnTo>
                    <a:lnTo>
                      <a:pt x="133" y="1141"/>
                    </a:lnTo>
                    <a:lnTo>
                      <a:pt x="132" y="1140"/>
                    </a:lnTo>
                    <a:lnTo>
                      <a:pt x="131" y="1139"/>
                    </a:lnTo>
                    <a:lnTo>
                      <a:pt x="128" y="1140"/>
                    </a:lnTo>
                    <a:lnTo>
                      <a:pt x="125" y="1141"/>
                    </a:lnTo>
                    <a:lnTo>
                      <a:pt x="121" y="1142"/>
                    </a:lnTo>
                    <a:lnTo>
                      <a:pt x="122" y="1146"/>
                    </a:lnTo>
                    <a:lnTo>
                      <a:pt x="122" y="1152"/>
                    </a:lnTo>
                    <a:lnTo>
                      <a:pt x="121" y="1152"/>
                    </a:lnTo>
                    <a:lnTo>
                      <a:pt x="121" y="1150"/>
                    </a:lnTo>
                    <a:lnTo>
                      <a:pt x="119" y="1145"/>
                    </a:lnTo>
                    <a:lnTo>
                      <a:pt x="117" y="1144"/>
                    </a:lnTo>
                    <a:lnTo>
                      <a:pt x="114" y="1146"/>
                    </a:lnTo>
                    <a:lnTo>
                      <a:pt x="112" y="1149"/>
                    </a:lnTo>
                    <a:lnTo>
                      <a:pt x="112" y="1150"/>
                    </a:lnTo>
                    <a:lnTo>
                      <a:pt x="114" y="1151"/>
                    </a:lnTo>
                    <a:lnTo>
                      <a:pt x="114" y="1155"/>
                    </a:lnTo>
                    <a:lnTo>
                      <a:pt x="115" y="1160"/>
                    </a:lnTo>
                    <a:lnTo>
                      <a:pt x="116" y="1162"/>
                    </a:lnTo>
                    <a:lnTo>
                      <a:pt x="117" y="1169"/>
                    </a:lnTo>
                    <a:lnTo>
                      <a:pt x="122" y="1169"/>
                    </a:lnTo>
                    <a:lnTo>
                      <a:pt x="123" y="1169"/>
                    </a:lnTo>
                    <a:lnTo>
                      <a:pt x="123" y="1170"/>
                    </a:lnTo>
                    <a:lnTo>
                      <a:pt x="122" y="1170"/>
                    </a:lnTo>
                    <a:lnTo>
                      <a:pt x="120" y="1171"/>
                    </a:lnTo>
                    <a:lnTo>
                      <a:pt x="122" y="1176"/>
                    </a:lnTo>
                    <a:lnTo>
                      <a:pt x="122" y="1179"/>
                    </a:lnTo>
                    <a:lnTo>
                      <a:pt x="119" y="1180"/>
                    </a:lnTo>
                    <a:lnTo>
                      <a:pt x="119" y="1181"/>
                    </a:lnTo>
                    <a:lnTo>
                      <a:pt x="117" y="1180"/>
                    </a:lnTo>
                    <a:lnTo>
                      <a:pt x="117" y="1180"/>
                    </a:lnTo>
                    <a:lnTo>
                      <a:pt x="119" y="1176"/>
                    </a:lnTo>
                    <a:lnTo>
                      <a:pt x="119" y="1174"/>
                    </a:lnTo>
                    <a:lnTo>
                      <a:pt x="114" y="1167"/>
                    </a:lnTo>
                    <a:lnTo>
                      <a:pt x="115" y="1165"/>
                    </a:lnTo>
                    <a:lnTo>
                      <a:pt x="114" y="1164"/>
                    </a:lnTo>
                    <a:lnTo>
                      <a:pt x="112" y="1160"/>
                    </a:lnTo>
                    <a:lnTo>
                      <a:pt x="110" y="1154"/>
                    </a:lnTo>
                    <a:lnTo>
                      <a:pt x="110" y="1151"/>
                    </a:lnTo>
                    <a:lnTo>
                      <a:pt x="109" y="1146"/>
                    </a:lnTo>
                    <a:lnTo>
                      <a:pt x="107" y="1146"/>
                    </a:lnTo>
                    <a:lnTo>
                      <a:pt x="102" y="1149"/>
                    </a:lnTo>
                    <a:lnTo>
                      <a:pt x="99" y="1151"/>
                    </a:lnTo>
                    <a:lnTo>
                      <a:pt x="92" y="1155"/>
                    </a:lnTo>
                    <a:lnTo>
                      <a:pt x="86" y="1159"/>
                    </a:lnTo>
                    <a:lnTo>
                      <a:pt x="89" y="1164"/>
                    </a:lnTo>
                    <a:lnTo>
                      <a:pt x="90" y="1165"/>
                    </a:lnTo>
                    <a:lnTo>
                      <a:pt x="92" y="1165"/>
                    </a:lnTo>
                    <a:lnTo>
                      <a:pt x="94" y="1167"/>
                    </a:lnTo>
                    <a:lnTo>
                      <a:pt x="94" y="1169"/>
                    </a:lnTo>
                    <a:lnTo>
                      <a:pt x="89" y="1167"/>
                    </a:lnTo>
                    <a:lnTo>
                      <a:pt x="86" y="1164"/>
                    </a:lnTo>
                    <a:lnTo>
                      <a:pt x="85" y="1164"/>
                    </a:lnTo>
                    <a:lnTo>
                      <a:pt x="85" y="1166"/>
                    </a:lnTo>
                    <a:lnTo>
                      <a:pt x="86" y="1170"/>
                    </a:lnTo>
                    <a:lnTo>
                      <a:pt x="89" y="1172"/>
                    </a:lnTo>
                    <a:lnTo>
                      <a:pt x="92" y="1177"/>
                    </a:lnTo>
                    <a:lnTo>
                      <a:pt x="92" y="1180"/>
                    </a:lnTo>
                    <a:lnTo>
                      <a:pt x="94" y="1181"/>
                    </a:lnTo>
                    <a:lnTo>
                      <a:pt x="99" y="1180"/>
                    </a:lnTo>
                    <a:lnTo>
                      <a:pt x="104" y="1185"/>
                    </a:lnTo>
                    <a:lnTo>
                      <a:pt x="102" y="1185"/>
                    </a:lnTo>
                    <a:lnTo>
                      <a:pt x="101" y="1185"/>
                    </a:lnTo>
                    <a:lnTo>
                      <a:pt x="101" y="1183"/>
                    </a:lnTo>
                    <a:lnTo>
                      <a:pt x="95" y="1182"/>
                    </a:lnTo>
                    <a:lnTo>
                      <a:pt x="92" y="1182"/>
                    </a:lnTo>
                    <a:lnTo>
                      <a:pt x="89" y="1185"/>
                    </a:lnTo>
                    <a:lnTo>
                      <a:pt x="87" y="1185"/>
                    </a:lnTo>
                    <a:lnTo>
                      <a:pt x="87" y="1185"/>
                    </a:lnTo>
                    <a:lnTo>
                      <a:pt x="87" y="1183"/>
                    </a:lnTo>
                    <a:lnTo>
                      <a:pt x="90" y="1180"/>
                    </a:lnTo>
                    <a:lnTo>
                      <a:pt x="90" y="1179"/>
                    </a:lnTo>
                    <a:lnTo>
                      <a:pt x="89" y="1179"/>
                    </a:lnTo>
                    <a:lnTo>
                      <a:pt x="86" y="1175"/>
                    </a:lnTo>
                    <a:lnTo>
                      <a:pt x="85" y="1174"/>
                    </a:lnTo>
                    <a:lnTo>
                      <a:pt x="85" y="1175"/>
                    </a:lnTo>
                    <a:lnTo>
                      <a:pt x="85" y="1176"/>
                    </a:lnTo>
                    <a:lnTo>
                      <a:pt x="84" y="1180"/>
                    </a:lnTo>
                    <a:lnTo>
                      <a:pt x="81" y="1183"/>
                    </a:lnTo>
                    <a:lnTo>
                      <a:pt x="76" y="1190"/>
                    </a:lnTo>
                    <a:lnTo>
                      <a:pt x="75" y="1188"/>
                    </a:lnTo>
                    <a:lnTo>
                      <a:pt x="82" y="1175"/>
                    </a:lnTo>
                    <a:lnTo>
                      <a:pt x="82" y="1171"/>
                    </a:lnTo>
                    <a:lnTo>
                      <a:pt x="82" y="1170"/>
                    </a:lnTo>
                    <a:lnTo>
                      <a:pt x="81" y="1167"/>
                    </a:lnTo>
                    <a:lnTo>
                      <a:pt x="80" y="1166"/>
                    </a:lnTo>
                    <a:lnTo>
                      <a:pt x="77" y="1166"/>
                    </a:lnTo>
                    <a:lnTo>
                      <a:pt x="70" y="1169"/>
                    </a:lnTo>
                    <a:lnTo>
                      <a:pt x="69" y="1169"/>
                    </a:lnTo>
                    <a:lnTo>
                      <a:pt x="69" y="1172"/>
                    </a:lnTo>
                    <a:lnTo>
                      <a:pt x="70" y="1177"/>
                    </a:lnTo>
                    <a:lnTo>
                      <a:pt x="70" y="1179"/>
                    </a:lnTo>
                    <a:lnTo>
                      <a:pt x="69" y="1179"/>
                    </a:lnTo>
                    <a:lnTo>
                      <a:pt x="66" y="1174"/>
                    </a:lnTo>
                    <a:lnTo>
                      <a:pt x="66" y="1169"/>
                    </a:lnTo>
                    <a:lnTo>
                      <a:pt x="65" y="1167"/>
                    </a:lnTo>
                    <a:lnTo>
                      <a:pt x="63" y="1169"/>
                    </a:lnTo>
                    <a:lnTo>
                      <a:pt x="61" y="1167"/>
                    </a:lnTo>
                    <a:lnTo>
                      <a:pt x="58" y="1164"/>
                    </a:lnTo>
                    <a:lnTo>
                      <a:pt x="55" y="1166"/>
                    </a:lnTo>
                    <a:lnTo>
                      <a:pt x="53" y="1170"/>
                    </a:lnTo>
                    <a:lnTo>
                      <a:pt x="51" y="1171"/>
                    </a:lnTo>
                    <a:lnTo>
                      <a:pt x="51" y="1172"/>
                    </a:lnTo>
                    <a:lnTo>
                      <a:pt x="53" y="1174"/>
                    </a:lnTo>
                    <a:lnTo>
                      <a:pt x="53" y="1175"/>
                    </a:lnTo>
                    <a:lnTo>
                      <a:pt x="55" y="1175"/>
                    </a:lnTo>
                    <a:lnTo>
                      <a:pt x="55" y="1176"/>
                    </a:lnTo>
                    <a:lnTo>
                      <a:pt x="58" y="1175"/>
                    </a:lnTo>
                    <a:lnTo>
                      <a:pt x="61" y="1176"/>
                    </a:lnTo>
                    <a:lnTo>
                      <a:pt x="63" y="1177"/>
                    </a:lnTo>
                    <a:lnTo>
                      <a:pt x="63" y="1180"/>
                    </a:lnTo>
                    <a:lnTo>
                      <a:pt x="65" y="1177"/>
                    </a:lnTo>
                    <a:lnTo>
                      <a:pt x="65" y="1179"/>
                    </a:lnTo>
                    <a:lnTo>
                      <a:pt x="63" y="1182"/>
                    </a:lnTo>
                    <a:lnTo>
                      <a:pt x="63" y="1182"/>
                    </a:lnTo>
                    <a:lnTo>
                      <a:pt x="59" y="1180"/>
                    </a:lnTo>
                    <a:lnTo>
                      <a:pt x="59" y="1180"/>
                    </a:lnTo>
                    <a:lnTo>
                      <a:pt x="58" y="1182"/>
                    </a:lnTo>
                    <a:lnTo>
                      <a:pt x="56" y="1185"/>
                    </a:lnTo>
                    <a:lnTo>
                      <a:pt x="54" y="1188"/>
                    </a:lnTo>
                    <a:lnTo>
                      <a:pt x="54" y="1191"/>
                    </a:lnTo>
                    <a:lnTo>
                      <a:pt x="56" y="1192"/>
                    </a:lnTo>
                    <a:lnTo>
                      <a:pt x="59" y="1192"/>
                    </a:lnTo>
                    <a:lnTo>
                      <a:pt x="60" y="1193"/>
                    </a:lnTo>
                    <a:lnTo>
                      <a:pt x="65" y="1192"/>
                    </a:lnTo>
                    <a:lnTo>
                      <a:pt x="66" y="1193"/>
                    </a:lnTo>
                    <a:lnTo>
                      <a:pt x="50" y="1221"/>
                    </a:lnTo>
                    <a:lnTo>
                      <a:pt x="55" y="1221"/>
                    </a:lnTo>
                    <a:lnTo>
                      <a:pt x="63" y="1221"/>
                    </a:lnTo>
                    <a:lnTo>
                      <a:pt x="55" y="1222"/>
                    </a:lnTo>
                    <a:lnTo>
                      <a:pt x="54" y="1223"/>
                    </a:lnTo>
                    <a:lnTo>
                      <a:pt x="53" y="1225"/>
                    </a:lnTo>
                    <a:lnTo>
                      <a:pt x="50" y="1225"/>
                    </a:lnTo>
                    <a:lnTo>
                      <a:pt x="48" y="1223"/>
                    </a:lnTo>
                    <a:lnTo>
                      <a:pt x="46" y="1223"/>
                    </a:lnTo>
                    <a:lnTo>
                      <a:pt x="44" y="1223"/>
                    </a:lnTo>
                    <a:lnTo>
                      <a:pt x="36" y="1221"/>
                    </a:lnTo>
                    <a:lnTo>
                      <a:pt x="31" y="1220"/>
                    </a:lnTo>
                    <a:lnTo>
                      <a:pt x="30" y="1220"/>
                    </a:lnTo>
                    <a:lnTo>
                      <a:pt x="25" y="1222"/>
                    </a:lnTo>
                    <a:lnTo>
                      <a:pt x="24" y="1223"/>
                    </a:lnTo>
                    <a:lnTo>
                      <a:pt x="19" y="1229"/>
                    </a:lnTo>
                    <a:lnTo>
                      <a:pt x="18" y="1233"/>
                    </a:lnTo>
                    <a:lnTo>
                      <a:pt x="20" y="1234"/>
                    </a:lnTo>
                    <a:lnTo>
                      <a:pt x="23" y="1237"/>
                    </a:lnTo>
                    <a:lnTo>
                      <a:pt x="23" y="1236"/>
                    </a:lnTo>
                    <a:lnTo>
                      <a:pt x="25" y="1234"/>
                    </a:lnTo>
                    <a:lnTo>
                      <a:pt x="33" y="1231"/>
                    </a:lnTo>
                    <a:lnTo>
                      <a:pt x="38" y="1232"/>
                    </a:lnTo>
                    <a:lnTo>
                      <a:pt x="39" y="1233"/>
                    </a:lnTo>
                    <a:lnTo>
                      <a:pt x="50" y="1234"/>
                    </a:lnTo>
                    <a:lnTo>
                      <a:pt x="40" y="1234"/>
                    </a:lnTo>
                    <a:lnTo>
                      <a:pt x="39" y="1234"/>
                    </a:lnTo>
                    <a:lnTo>
                      <a:pt x="31" y="1238"/>
                    </a:lnTo>
                    <a:lnTo>
                      <a:pt x="23" y="1238"/>
                    </a:lnTo>
                    <a:lnTo>
                      <a:pt x="22" y="1238"/>
                    </a:lnTo>
                    <a:lnTo>
                      <a:pt x="20" y="1239"/>
                    </a:lnTo>
                    <a:lnTo>
                      <a:pt x="13" y="1242"/>
                    </a:lnTo>
                    <a:lnTo>
                      <a:pt x="12" y="1243"/>
                    </a:lnTo>
                    <a:lnTo>
                      <a:pt x="12" y="1243"/>
                    </a:lnTo>
                    <a:lnTo>
                      <a:pt x="15" y="1248"/>
                    </a:lnTo>
                    <a:lnTo>
                      <a:pt x="15" y="1249"/>
                    </a:lnTo>
                    <a:lnTo>
                      <a:pt x="23" y="1251"/>
                    </a:lnTo>
                    <a:lnTo>
                      <a:pt x="24" y="1252"/>
                    </a:lnTo>
                    <a:lnTo>
                      <a:pt x="23" y="1253"/>
                    </a:lnTo>
                    <a:lnTo>
                      <a:pt x="15" y="1256"/>
                    </a:lnTo>
                    <a:lnTo>
                      <a:pt x="17" y="1259"/>
                    </a:lnTo>
                    <a:lnTo>
                      <a:pt x="24" y="1264"/>
                    </a:lnTo>
                    <a:lnTo>
                      <a:pt x="24" y="1268"/>
                    </a:lnTo>
                    <a:lnTo>
                      <a:pt x="26" y="1268"/>
                    </a:lnTo>
                    <a:lnTo>
                      <a:pt x="33" y="1272"/>
                    </a:lnTo>
                    <a:lnTo>
                      <a:pt x="34" y="1274"/>
                    </a:lnTo>
                    <a:lnTo>
                      <a:pt x="34" y="1274"/>
                    </a:lnTo>
                    <a:lnTo>
                      <a:pt x="36" y="1275"/>
                    </a:lnTo>
                    <a:lnTo>
                      <a:pt x="41" y="1272"/>
                    </a:lnTo>
                    <a:lnTo>
                      <a:pt x="51" y="1268"/>
                    </a:lnTo>
                    <a:lnTo>
                      <a:pt x="59" y="1261"/>
                    </a:lnTo>
                    <a:lnTo>
                      <a:pt x="60" y="1261"/>
                    </a:lnTo>
                    <a:lnTo>
                      <a:pt x="63" y="1263"/>
                    </a:lnTo>
                    <a:lnTo>
                      <a:pt x="64" y="1264"/>
                    </a:lnTo>
                    <a:lnTo>
                      <a:pt x="66" y="1264"/>
                    </a:lnTo>
                    <a:lnTo>
                      <a:pt x="66" y="1263"/>
                    </a:lnTo>
                    <a:lnTo>
                      <a:pt x="71" y="1259"/>
                    </a:lnTo>
                    <a:lnTo>
                      <a:pt x="74" y="1258"/>
                    </a:lnTo>
                    <a:lnTo>
                      <a:pt x="75" y="1259"/>
                    </a:lnTo>
                    <a:lnTo>
                      <a:pt x="75" y="1264"/>
                    </a:lnTo>
                    <a:lnTo>
                      <a:pt x="77" y="1264"/>
                    </a:lnTo>
                    <a:lnTo>
                      <a:pt x="79" y="1266"/>
                    </a:lnTo>
                    <a:lnTo>
                      <a:pt x="85" y="1264"/>
                    </a:lnTo>
                    <a:lnTo>
                      <a:pt x="86" y="1266"/>
                    </a:lnTo>
                    <a:lnTo>
                      <a:pt x="89" y="1267"/>
                    </a:lnTo>
                    <a:lnTo>
                      <a:pt x="92" y="1269"/>
                    </a:lnTo>
                    <a:lnTo>
                      <a:pt x="95" y="1272"/>
                    </a:lnTo>
                    <a:lnTo>
                      <a:pt x="100" y="1271"/>
                    </a:lnTo>
                    <a:lnTo>
                      <a:pt x="102" y="1269"/>
                    </a:lnTo>
                    <a:lnTo>
                      <a:pt x="105" y="1254"/>
                    </a:lnTo>
                    <a:lnTo>
                      <a:pt x="109" y="1252"/>
                    </a:lnTo>
                    <a:lnTo>
                      <a:pt x="112" y="1247"/>
                    </a:lnTo>
                    <a:lnTo>
                      <a:pt x="117" y="1238"/>
                    </a:lnTo>
                    <a:lnTo>
                      <a:pt x="119" y="1234"/>
                    </a:lnTo>
                    <a:lnTo>
                      <a:pt x="120" y="1234"/>
                    </a:lnTo>
                    <a:lnTo>
                      <a:pt x="121" y="1233"/>
                    </a:lnTo>
                    <a:lnTo>
                      <a:pt x="123" y="1237"/>
                    </a:lnTo>
                    <a:lnTo>
                      <a:pt x="121" y="1242"/>
                    </a:lnTo>
                    <a:lnTo>
                      <a:pt x="117" y="1247"/>
                    </a:lnTo>
                    <a:lnTo>
                      <a:pt x="111" y="1253"/>
                    </a:lnTo>
                    <a:lnTo>
                      <a:pt x="110" y="1256"/>
                    </a:lnTo>
                    <a:lnTo>
                      <a:pt x="111" y="1259"/>
                    </a:lnTo>
                    <a:lnTo>
                      <a:pt x="111" y="1261"/>
                    </a:lnTo>
                    <a:lnTo>
                      <a:pt x="121" y="1263"/>
                    </a:lnTo>
                    <a:lnTo>
                      <a:pt x="128" y="1266"/>
                    </a:lnTo>
                    <a:lnTo>
                      <a:pt x="132" y="1264"/>
                    </a:lnTo>
                    <a:lnTo>
                      <a:pt x="141" y="1257"/>
                    </a:lnTo>
                    <a:lnTo>
                      <a:pt x="142" y="1263"/>
                    </a:lnTo>
                    <a:lnTo>
                      <a:pt x="140" y="1264"/>
                    </a:lnTo>
                    <a:lnTo>
                      <a:pt x="136" y="1264"/>
                    </a:lnTo>
                    <a:lnTo>
                      <a:pt x="133" y="1267"/>
                    </a:lnTo>
                    <a:lnTo>
                      <a:pt x="132" y="1271"/>
                    </a:lnTo>
                    <a:lnTo>
                      <a:pt x="133" y="1272"/>
                    </a:lnTo>
                    <a:lnTo>
                      <a:pt x="133" y="1272"/>
                    </a:lnTo>
                    <a:lnTo>
                      <a:pt x="142" y="1268"/>
                    </a:lnTo>
                    <a:lnTo>
                      <a:pt x="146" y="1267"/>
                    </a:lnTo>
                    <a:lnTo>
                      <a:pt x="147" y="1267"/>
                    </a:lnTo>
                    <a:lnTo>
                      <a:pt x="150" y="1266"/>
                    </a:lnTo>
                    <a:lnTo>
                      <a:pt x="153" y="1266"/>
                    </a:lnTo>
                    <a:lnTo>
                      <a:pt x="155" y="1263"/>
                    </a:lnTo>
                    <a:lnTo>
                      <a:pt x="155" y="1261"/>
                    </a:lnTo>
                    <a:lnTo>
                      <a:pt x="152" y="1256"/>
                    </a:lnTo>
                    <a:lnTo>
                      <a:pt x="151" y="1254"/>
                    </a:lnTo>
                    <a:lnTo>
                      <a:pt x="151" y="1248"/>
                    </a:lnTo>
                    <a:lnTo>
                      <a:pt x="152" y="1244"/>
                    </a:lnTo>
                    <a:lnTo>
                      <a:pt x="155" y="1241"/>
                    </a:lnTo>
                    <a:lnTo>
                      <a:pt x="157" y="1241"/>
                    </a:lnTo>
                    <a:lnTo>
                      <a:pt x="161" y="1237"/>
                    </a:lnTo>
                    <a:lnTo>
                      <a:pt x="166" y="1229"/>
                    </a:lnTo>
                    <a:lnTo>
                      <a:pt x="168" y="1228"/>
                    </a:lnTo>
                    <a:lnTo>
                      <a:pt x="171" y="1228"/>
                    </a:lnTo>
                    <a:lnTo>
                      <a:pt x="172" y="1231"/>
                    </a:lnTo>
                    <a:lnTo>
                      <a:pt x="169" y="1233"/>
                    </a:lnTo>
                    <a:lnTo>
                      <a:pt x="166" y="1236"/>
                    </a:lnTo>
                    <a:lnTo>
                      <a:pt x="163" y="1238"/>
                    </a:lnTo>
                    <a:lnTo>
                      <a:pt x="161" y="1242"/>
                    </a:lnTo>
                    <a:lnTo>
                      <a:pt x="156" y="1248"/>
                    </a:lnTo>
                    <a:lnTo>
                      <a:pt x="157" y="1256"/>
                    </a:lnTo>
                    <a:lnTo>
                      <a:pt x="158" y="1259"/>
                    </a:lnTo>
                    <a:lnTo>
                      <a:pt x="158" y="1261"/>
                    </a:lnTo>
                    <a:lnTo>
                      <a:pt x="161" y="1263"/>
                    </a:lnTo>
                    <a:lnTo>
                      <a:pt x="163" y="1263"/>
                    </a:lnTo>
                    <a:lnTo>
                      <a:pt x="168" y="1262"/>
                    </a:lnTo>
                    <a:lnTo>
                      <a:pt x="171" y="1262"/>
                    </a:lnTo>
                    <a:lnTo>
                      <a:pt x="179" y="1254"/>
                    </a:lnTo>
                    <a:lnTo>
                      <a:pt x="182" y="1254"/>
                    </a:lnTo>
                    <a:lnTo>
                      <a:pt x="183" y="1256"/>
                    </a:lnTo>
                    <a:lnTo>
                      <a:pt x="182" y="1257"/>
                    </a:lnTo>
                    <a:lnTo>
                      <a:pt x="181" y="1261"/>
                    </a:lnTo>
                    <a:lnTo>
                      <a:pt x="178" y="1262"/>
                    </a:lnTo>
                    <a:lnTo>
                      <a:pt x="171" y="1266"/>
                    </a:lnTo>
                    <a:lnTo>
                      <a:pt x="168" y="1267"/>
                    </a:lnTo>
                    <a:lnTo>
                      <a:pt x="166" y="1268"/>
                    </a:lnTo>
                    <a:lnTo>
                      <a:pt x="161" y="1269"/>
                    </a:lnTo>
                    <a:lnTo>
                      <a:pt x="160" y="1269"/>
                    </a:lnTo>
                    <a:lnTo>
                      <a:pt x="160" y="1271"/>
                    </a:lnTo>
                    <a:lnTo>
                      <a:pt x="160" y="1272"/>
                    </a:lnTo>
                    <a:lnTo>
                      <a:pt x="161" y="1273"/>
                    </a:lnTo>
                    <a:lnTo>
                      <a:pt x="162" y="1274"/>
                    </a:lnTo>
                    <a:lnTo>
                      <a:pt x="162" y="1274"/>
                    </a:lnTo>
                    <a:lnTo>
                      <a:pt x="161" y="1275"/>
                    </a:lnTo>
                    <a:lnTo>
                      <a:pt x="157" y="1275"/>
                    </a:lnTo>
                    <a:lnTo>
                      <a:pt x="148" y="1272"/>
                    </a:lnTo>
                    <a:lnTo>
                      <a:pt x="146" y="1273"/>
                    </a:lnTo>
                    <a:lnTo>
                      <a:pt x="143" y="1274"/>
                    </a:lnTo>
                    <a:lnTo>
                      <a:pt x="133" y="1277"/>
                    </a:lnTo>
                    <a:lnTo>
                      <a:pt x="133" y="1279"/>
                    </a:lnTo>
                    <a:lnTo>
                      <a:pt x="135" y="1282"/>
                    </a:lnTo>
                    <a:lnTo>
                      <a:pt x="135" y="1287"/>
                    </a:lnTo>
                    <a:lnTo>
                      <a:pt x="140" y="1293"/>
                    </a:lnTo>
                    <a:lnTo>
                      <a:pt x="141" y="1297"/>
                    </a:lnTo>
                    <a:lnTo>
                      <a:pt x="138" y="1300"/>
                    </a:lnTo>
                    <a:lnTo>
                      <a:pt x="137" y="1303"/>
                    </a:lnTo>
                    <a:lnTo>
                      <a:pt x="136" y="1303"/>
                    </a:lnTo>
                    <a:lnTo>
                      <a:pt x="135" y="1302"/>
                    </a:lnTo>
                    <a:lnTo>
                      <a:pt x="136" y="1294"/>
                    </a:lnTo>
                    <a:lnTo>
                      <a:pt x="135" y="1292"/>
                    </a:lnTo>
                    <a:lnTo>
                      <a:pt x="131" y="1292"/>
                    </a:lnTo>
                    <a:lnTo>
                      <a:pt x="131" y="1292"/>
                    </a:lnTo>
                    <a:lnTo>
                      <a:pt x="122" y="1299"/>
                    </a:lnTo>
                    <a:lnTo>
                      <a:pt x="122" y="1298"/>
                    </a:lnTo>
                    <a:lnTo>
                      <a:pt x="122" y="1297"/>
                    </a:lnTo>
                    <a:lnTo>
                      <a:pt x="122" y="1294"/>
                    </a:lnTo>
                    <a:lnTo>
                      <a:pt x="123" y="1293"/>
                    </a:lnTo>
                    <a:lnTo>
                      <a:pt x="125" y="1292"/>
                    </a:lnTo>
                    <a:lnTo>
                      <a:pt x="127" y="1289"/>
                    </a:lnTo>
                    <a:lnTo>
                      <a:pt x="128" y="1290"/>
                    </a:lnTo>
                    <a:lnTo>
                      <a:pt x="130" y="1289"/>
                    </a:lnTo>
                    <a:lnTo>
                      <a:pt x="130" y="1280"/>
                    </a:lnTo>
                    <a:lnTo>
                      <a:pt x="128" y="1275"/>
                    </a:lnTo>
                    <a:lnTo>
                      <a:pt x="112" y="1267"/>
                    </a:lnTo>
                    <a:lnTo>
                      <a:pt x="111" y="1267"/>
                    </a:lnTo>
                    <a:lnTo>
                      <a:pt x="110" y="1267"/>
                    </a:lnTo>
                    <a:lnTo>
                      <a:pt x="109" y="1272"/>
                    </a:lnTo>
                    <a:lnTo>
                      <a:pt x="107" y="1273"/>
                    </a:lnTo>
                    <a:lnTo>
                      <a:pt x="106" y="1274"/>
                    </a:lnTo>
                    <a:lnTo>
                      <a:pt x="104" y="1275"/>
                    </a:lnTo>
                    <a:lnTo>
                      <a:pt x="101" y="1275"/>
                    </a:lnTo>
                    <a:lnTo>
                      <a:pt x="100" y="1277"/>
                    </a:lnTo>
                    <a:lnTo>
                      <a:pt x="99" y="1280"/>
                    </a:lnTo>
                    <a:lnTo>
                      <a:pt x="97" y="1280"/>
                    </a:lnTo>
                    <a:lnTo>
                      <a:pt x="96" y="1282"/>
                    </a:lnTo>
                    <a:lnTo>
                      <a:pt x="96" y="1282"/>
                    </a:lnTo>
                    <a:lnTo>
                      <a:pt x="95" y="1280"/>
                    </a:lnTo>
                    <a:lnTo>
                      <a:pt x="95" y="1279"/>
                    </a:lnTo>
                    <a:lnTo>
                      <a:pt x="94" y="1277"/>
                    </a:lnTo>
                    <a:lnTo>
                      <a:pt x="91" y="1275"/>
                    </a:lnTo>
                    <a:lnTo>
                      <a:pt x="85" y="1273"/>
                    </a:lnTo>
                    <a:lnTo>
                      <a:pt x="77" y="1272"/>
                    </a:lnTo>
                    <a:lnTo>
                      <a:pt x="72" y="1272"/>
                    </a:lnTo>
                    <a:lnTo>
                      <a:pt x="65" y="1273"/>
                    </a:lnTo>
                    <a:lnTo>
                      <a:pt x="59" y="1277"/>
                    </a:lnTo>
                    <a:lnTo>
                      <a:pt x="56" y="1275"/>
                    </a:lnTo>
                    <a:lnTo>
                      <a:pt x="56" y="1274"/>
                    </a:lnTo>
                    <a:lnTo>
                      <a:pt x="53" y="1273"/>
                    </a:lnTo>
                    <a:lnTo>
                      <a:pt x="51" y="1274"/>
                    </a:lnTo>
                    <a:lnTo>
                      <a:pt x="44" y="1278"/>
                    </a:lnTo>
                    <a:lnTo>
                      <a:pt x="41" y="1279"/>
                    </a:lnTo>
                    <a:lnTo>
                      <a:pt x="39" y="1282"/>
                    </a:lnTo>
                    <a:lnTo>
                      <a:pt x="38" y="1282"/>
                    </a:lnTo>
                    <a:lnTo>
                      <a:pt x="34" y="1282"/>
                    </a:lnTo>
                    <a:lnTo>
                      <a:pt x="25" y="1277"/>
                    </a:lnTo>
                    <a:lnTo>
                      <a:pt x="22" y="1275"/>
                    </a:lnTo>
                    <a:lnTo>
                      <a:pt x="19" y="1275"/>
                    </a:lnTo>
                    <a:lnTo>
                      <a:pt x="10" y="1278"/>
                    </a:lnTo>
                    <a:lnTo>
                      <a:pt x="8" y="1279"/>
                    </a:lnTo>
                    <a:lnTo>
                      <a:pt x="8" y="1284"/>
                    </a:lnTo>
                    <a:lnTo>
                      <a:pt x="10" y="1285"/>
                    </a:lnTo>
                    <a:lnTo>
                      <a:pt x="15" y="1283"/>
                    </a:lnTo>
                    <a:lnTo>
                      <a:pt x="19" y="1284"/>
                    </a:lnTo>
                    <a:lnTo>
                      <a:pt x="22" y="1285"/>
                    </a:lnTo>
                    <a:lnTo>
                      <a:pt x="22" y="1287"/>
                    </a:lnTo>
                    <a:lnTo>
                      <a:pt x="22" y="1288"/>
                    </a:lnTo>
                    <a:lnTo>
                      <a:pt x="14" y="1290"/>
                    </a:lnTo>
                    <a:lnTo>
                      <a:pt x="13" y="1292"/>
                    </a:lnTo>
                    <a:lnTo>
                      <a:pt x="12" y="1292"/>
                    </a:lnTo>
                    <a:lnTo>
                      <a:pt x="10" y="1289"/>
                    </a:lnTo>
                    <a:lnTo>
                      <a:pt x="8" y="1289"/>
                    </a:lnTo>
                    <a:lnTo>
                      <a:pt x="7" y="1290"/>
                    </a:lnTo>
                    <a:lnTo>
                      <a:pt x="7" y="1292"/>
                    </a:lnTo>
                    <a:lnTo>
                      <a:pt x="10" y="1300"/>
                    </a:lnTo>
                    <a:lnTo>
                      <a:pt x="22" y="1302"/>
                    </a:lnTo>
                    <a:lnTo>
                      <a:pt x="25" y="1299"/>
                    </a:lnTo>
                    <a:lnTo>
                      <a:pt x="33" y="1295"/>
                    </a:lnTo>
                    <a:lnTo>
                      <a:pt x="34" y="1294"/>
                    </a:lnTo>
                    <a:lnTo>
                      <a:pt x="38" y="1297"/>
                    </a:lnTo>
                    <a:lnTo>
                      <a:pt x="39" y="1298"/>
                    </a:lnTo>
                    <a:lnTo>
                      <a:pt x="39" y="1299"/>
                    </a:lnTo>
                    <a:lnTo>
                      <a:pt x="38" y="1300"/>
                    </a:lnTo>
                    <a:lnTo>
                      <a:pt x="35" y="1300"/>
                    </a:lnTo>
                    <a:lnTo>
                      <a:pt x="30" y="1300"/>
                    </a:lnTo>
                    <a:lnTo>
                      <a:pt x="28" y="1302"/>
                    </a:lnTo>
                    <a:lnTo>
                      <a:pt x="28" y="1305"/>
                    </a:lnTo>
                    <a:lnTo>
                      <a:pt x="24" y="1309"/>
                    </a:lnTo>
                    <a:lnTo>
                      <a:pt x="24" y="1313"/>
                    </a:lnTo>
                    <a:lnTo>
                      <a:pt x="26" y="1314"/>
                    </a:lnTo>
                    <a:lnTo>
                      <a:pt x="29" y="1317"/>
                    </a:lnTo>
                    <a:lnTo>
                      <a:pt x="31" y="1320"/>
                    </a:lnTo>
                    <a:lnTo>
                      <a:pt x="31" y="1321"/>
                    </a:lnTo>
                    <a:lnTo>
                      <a:pt x="31" y="1323"/>
                    </a:lnTo>
                    <a:lnTo>
                      <a:pt x="29" y="1324"/>
                    </a:lnTo>
                    <a:lnTo>
                      <a:pt x="28" y="1324"/>
                    </a:lnTo>
                    <a:lnTo>
                      <a:pt x="25" y="1323"/>
                    </a:lnTo>
                    <a:lnTo>
                      <a:pt x="24" y="1320"/>
                    </a:lnTo>
                    <a:lnTo>
                      <a:pt x="23" y="1319"/>
                    </a:lnTo>
                    <a:lnTo>
                      <a:pt x="19" y="1313"/>
                    </a:lnTo>
                    <a:lnTo>
                      <a:pt x="12" y="1310"/>
                    </a:lnTo>
                    <a:lnTo>
                      <a:pt x="8" y="1307"/>
                    </a:lnTo>
                    <a:lnTo>
                      <a:pt x="5" y="1305"/>
                    </a:lnTo>
                    <a:lnTo>
                      <a:pt x="4" y="1307"/>
                    </a:lnTo>
                    <a:lnTo>
                      <a:pt x="4" y="1307"/>
                    </a:lnTo>
                    <a:lnTo>
                      <a:pt x="4" y="1309"/>
                    </a:lnTo>
                    <a:lnTo>
                      <a:pt x="7" y="1310"/>
                    </a:lnTo>
                    <a:lnTo>
                      <a:pt x="13" y="1317"/>
                    </a:lnTo>
                    <a:lnTo>
                      <a:pt x="13" y="1320"/>
                    </a:lnTo>
                    <a:lnTo>
                      <a:pt x="15" y="1321"/>
                    </a:lnTo>
                    <a:lnTo>
                      <a:pt x="15" y="1325"/>
                    </a:lnTo>
                    <a:lnTo>
                      <a:pt x="7" y="1324"/>
                    </a:lnTo>
                    <a:lnTo>
                      <a:pt x="7" y="1325"/>
                    </a:lnTo>
                    <a:lnTo>
                      <a:pt x="8" y="1329"/>
                    </a:lnTo>
                    <a:lnTo>
                      <a:pt x="12" y="1330"/>
                    </a:lnTo>
                    <a:lnTo>
                      <a:pt x="18" y="1335"/>
                    </a:lnTo>
                    <a:lnTo>
                      <a:pt x="22" y="1335"/>
                    </a:lnTo>
                    <a:lnTo>
                      <a:pt x="24" y="1334"/>
                    </a:lnTo>
                    <a:lnTo>
                      <a:pt x="26" y="1331"/>
                    </a:lnTo>
                    <a:lnTo>
                      <a:pt x="31" y="1329"/>
                    </a:lnTo>
                    <a:lnTo>
                      <a:pt x="36" y="1324"/>
                    </a:lnTo>
                    <a:lnTo>
                      <a:pt x="40" y="1317"/>
                    </a:lnTo>
                    <a:lnTo>
                      <a:pt x="44" y="1315"/>
                    </a:lnTo>
                    <a:lnTo>
                      <a:pt x="46" y="1315"/>
                    </a:lnTo>
                    <a:lnTo>
                      <a:pt x="50" y="1318"/>
                    </a:lnTo>
                    <a:lnTo>
                      <a:pt x="53" y="1318"/>
                    </a:lnTo>
                    <a:lnTo>
                      <a:pt x="54" y="1319"/>
                    </a:lnTo>
                    <a:lnTo>
                      <a:pt x="54" y="1321"/>
                    </a:lnTo>
                    <a:lnTo>
                      <a:pt x="54" y="1323"/>
                    </a:lnTo>
                    <a:lnTo>
                      <a:pt x="54" y="1324"/>
                    </a:lnTo>
                    <a:lnTo>
                      <a:pt x="50" y="1329"/>
                    </a:lnTo>
                    <a:lnTo>
                      <a:pt x="49" y="1330"/>
                    </a:lnTo>
                    <a:lnTo>
                      <a:pt x="48" y="1336"/>
                    </a:lnTo>
                    <a:lnTo>
                      <a:pt x="46" y="1346"/>
                    </a:lnTo>
                    <a:lnTo>
                      <a:pt x="45" y="1349"/>
                    </a:lnTo>
                    <a:lnTo>
                      <a:pt x="44" y="1351"/>
                    </a:lnTo>
                    <a:lnTo>
                      <a:pt x="41" y="1353"/>
                    </a:lnTo>
                    <a:lnTo>
                      <a:pt x="39" y="1353"/>
                    </a:lnTo>
                    <a:lnTo>
                      <a:pt x="29" y="1351"/>
                    </a:lnTo>
                    <a:lnTo>
                      <a:pt x="23" y="1343"/>
                    </a:lnTo>
                    <a:lnTo>
                      <a:pt x="19" y="1341"/>
                    </a:lnTo>
                    <a:lnTo>
                      <a:pt x="18" y="1341"/>
                    </a:lnTo>
                    <a:lnTo>
                      <a:pt x="18" y="1343"/>
                    </a:lnTo>
                    <a:lnTo>
                      <a:pt x="18" y="1354"/>
                    </a:lnTo>
                    <a:lnTo>
                      <a:pt x="17" y="1355"/>
                    </a:lnTo>
                    <a:lnTo>
                      <a:pt x="15" y="1355"/>
                    </a:lnTo>
                    <a:lnTo>
                      <a:pt x="14" y="1354"/>
                    </a:lnTo>
                    <a:lnTo>
                      <a:pt x="13" y="1354"/>
                    </a:lnTo>
                    <a:lnTo>
                      <a:pt x="10" y="1358"/>
                    </a:lnTo>
                    <a:lnTo>
                      <a:pt x="10" y="1361"/>
                    </a:lnTo>
                    <a:lnTo>
                      <a:pt x="12" y="1361"/>
                    </a:lnTo>
                    <a:lnTo>
                      <a:pt x="13" y="1364"/>
                    </a:lnTo>
                    <a:lnTo>
                      <a:pt x="10" y="1369"/>
                    </a:lnTo>
                    <a:lnTo>
                      <a:pt x="12" y="1371"/>
                    </a:lnTo>
                    <a:lnTo>
                      <a:pt x="14" y="1372"/>
                    </a:lnTo>
                    <a:lnTo>
                      <a:pt x="14" y="1377"/>
                    </a:lnTo>
                    <a:lnTo>
                      <a:pt x="20" y="1377"/>
                    </a:lnTo>
                    <a:lnTo>
                      <a:pt x="22" y="1382"/>
                    </a:lnTo>
                    <a:lnTo>
                      <a:pt x="23" y="1384"/>
                    </a:lnTo>
                    <a:lnTo>
                      <a:pt x="25" y="1384"/>
                    </a:lnTo>
                    <a:lnTo>
                      <a:pt x="26" y="1385"/>
                    </a:lnTo>
                    <a:lnTo>
                      <a:pt x="29" y="1382"/>
                    </a:lnTo>
                    <a:lnTo>
                      <a:pt x="30" y="1381"/>
                    </a:lnTo>
                    <a:lnTo>
                      <a:pt x="36" y="1370"/>
                    </a:lnTo>
                    <a:lnTo>
                      <a:pt x="38" y="1370"/>
                    </a:lnTo>
                    <a:lnTo>
                      <a:pt x="39" y="1364"/>
                    </a:lnTo>
                    <a:lnTo>
                      <a:pt x="40" y="1361"/>
                    </a:lnTo>
                    <a:lnTo>
                      <a:pt x="43" y="1360"/>
                    </a:lnTo>
                    <a:lnTo>
                      <a:pt x="43" y="1360"/>
                    </a:lnTo>
                    <a:lnTo>
                      <a:pt x="43" y="1361"/>
                    </a:lnTo>
                    <a:lnTo>
                      <a:pt x="41" y="1364"/>
                    </a:lnTo>
                    <a:lnTo>
                      <a:pt x="40" y="1364"/>
                    </a:lnTo>
                    <a:lnTo>
                      <a:pt x="39" y="1366"/>
                    </a:lnTo>
                    <a:lnTo>
                      <a:pt x="38" y="1371"/>
                    </a:lnTo>
                    <a:lnTo>
                      <a:pt x="40" y="1375"/>
                    </a:lnTo>
                    <a:lnTo>
                      <a:pt x="40" y="1377"/>
                    </a:lnTo>
                    <a:lnTo>
                      <a:pt x="34" y="1382"/>
                    </a:lnTo>
                    <a:lnTo>
                      <a:pt x="34" y="1385"/>
                    </a:lnTo>
                    <a:lnTo>
                      <a:pt x="35" y="1386"/>
                    </a:lnTo>
                    <a:lnTo>
                      <a:pt x="41" y="1384"/>
                    </a:lnTo>
                    <a:lnTo>
                      <a:pt x="43" y="1386"/>
                    </a:lnTo>
                    <a:lnTo>
                      <a:pt x="43" y="1390"/>
                    </a:lnTo>
                    <a:lnTo>
                      <a:pt x="41" y="1394"/>
                    </a:lnTo>
                    <a:lnTo>
                      <a:pt x="41" y="1402"/>
                    </a:lnTo>
                    <a:lnTo>
                      <a:pt x="41" y="1406"/>
                    </a:lnTo>
                    <a:lnTo>
                      <a:pt x="43" y="1409"/>
                    </a:lnTo>
                    <a:lnTo>
                      <a:pt x="44" y="1409"/>
                    </a:lnTo>
                    <a:lnTo>
                      <a:pt x="48" y="1406"/>
                    </a:lnTo>
                    <a:lnTo>
                      <a:pt x="50" y="1405"/>
                    </a:lnTo>
                    <a:lnTo>
                      <a:pt x="50" y="1401"/>
                    </a:lnTo>
                    <a:lnTo>
                      <a:pt x="53" y="1395"/>
                    </a:lnTo>
                    <a:lnTo>
                      <a:pt x="53" y="1392"/>
                    </a:lnTo>
                    <a:lnTo>
                      <a:pt x="54" y="1392"/>
                    </a:lnTo>
                    <a:lnTo>
                      <a:pt x="55" y="1391"/>
                    </a:lnTo>
                    <a:lnTo>
                      <a:pt x="56" y="1392"/>
                    </a:lnTo>
                    <a:lnTo>
                      <a:pt x="56" y="1390"/>
                    </a:lnTo>
                    <a:lnTo>
                      <a:pt x="55" y="1389"/>
                    </a:lnTo>
                    <a:lnTo>
                      <a:pt x="55" y="1386"/>
                    </a:lnTo>
                    <a:lnTo>
                      <a:pt x="56" y="1385"/>
                    </a:lnTo>
                    <a:lnTo>
                      <a:pt x="58" y="1382"/>
                    </a:lnTo>
                    <a:lnTo>
                      <a:pt x="63" y="1377"/>
                    </a:lnTo>
                    <a:lnTo>
                      <a:pt x="64" y="1376"/>
                    </a:lnTo>
                    <a:lnTo>
                      <a:pt x="66" y="1376"/>
                    </a:lnTo>
                    <a:lnTo>
                      <a:pt x="68" y="1376"/>
                    </a:lnTo>
                    <a:lnTo>
                      <a:pt x="70" y="1374"/>
                    </a:lnTo>
                    <a:lnTo>
                      <a:pt x="72" y="1361"/>
                    </a:lnTo>
                    <a:lnTo>
                      <a:pt x="76" y="1360"/>
                    </a:lnTo>
                    <a:lnTo>
                      <a:pt x="77" y="1359"/>
                    </a:lnTo>
                    <a:lnTo>
                      <a:pt x="79" y="1358"/>
                    </a:lnTo>
                    <a:lnTo>
                      <a:pt x="82" y="1359"/>
                    </a:lnTo>
                    <a:lnTo>
                      <a:pt x="96" y="1354"/>
                    </a:lnTo>
                    <a:lnTo>
                      <a:pt x="99" y="1351"/>
                    </a:lnTo>
                    <a:lnTo>
                      <a:pt x="104" y="1349"/>
                    </a:lnTo>
                    <a:lnTo>
                      <a:pt x="105" y="1349"/>
                    </a:lnTo>
                    <a:lnTo>
                      <a:pt x="105" y="1351"/>
                    </a:lnTo>
                    <a:lnTo>
                      <a:pt x="106" y="1353"/>
                    </a:lnTo>
                    <a:lnTo>
                      <a:pt x="112" y="1350"/>
                    </a:lnTo>
                    <a:lnTo>
                      <a:pt x="116" y="1349"/>
                    </a:lnTo>
                    <a:lnTo>
                      <a:pt x="117" y="1346"/>
                    </a:lnTo>
                    <a:lnTo>
                      <a:pt x="120" y="1344"/>
                    </a:lnTo>
                    <a:lnTo>
                      <a:pt x="120" y="1341"/>
                    </a:lnTo>
                    <a:lnTo>
                      <a:pt x="120" y="1339"/>
                    </a:lnTo>
                    <a:lnTo>
                      <a:pt x="125" y="1339"/>
                    </a:lnTo>
                    <a:lnTo>
                      <a:pt x="125" y="1346"/>
                    </a:lnTo>
                    <a:lnTo>
                      <a:pt x="133" y="1349"/>
                    </a:lnTo>
                    <a:lnTo>
                      <a:pt x="131" y="1353"/>
                    </a:lnTo>
                    <a:lnTo>
                      <a:pt x="121" y="1350"/>
                    </a:lnTo>
                    <a:lnTo>
                      <a:pt x="112" y="1354"/>
                    </a:lnTo>
                    <a:lnTo>
                      <a:pt x="110" y="1355"/>
                    </a:lnTo>
                    <a:lnTo>
                      <a:pt x="109" y="1358"/>
                    </a:lnTo>
                    <a:lnTo>
                      <a:pt x="104" y="1366"/>
                    </a:lnTo>
                    <a:lnTo>
                      <a:pt x="97" y="1379"/>
                    </a:lnTo>
                    <a:lnTo>
                      <a:pt x="96" y="1380"/>
                    </a:lnTo>
                    <a:lnTo>
                      <a:pt x="97" y="1384"/>
                    </a:lnTo>
                    <a:lnTo>
                      <a:pt x="95" y="1386"/>
                    </a:lnTo>
                    <a:lnTo>
                      <a:pt x="95" y="1387"/>
                    </a:lnTo>
                    <a:lnTo>
                      <a:pt x="94" y="1389"/>
                    </a:lnTo>
                    <a:lnTo>
                      <a:pt x="94" y="1390"/>
                    </a:lnTo>
                    <a:lnTo>
                      <a:pt x="92" y="1396"/>
                    </a:lnTo>
                    <a:lnTo>
                      <a:pt x="91" y="1391"/>
                    </a:lnTo>
                    <a:lnTo>
                      <a:pt x="91" y="1389"/>
                    </a:lnTo>
                    <a:lnTo>
                      <a:pt x="94" y="1385"/>
                    </a:lnTo>
                    <a:lnTo>
                      <a:pt x="94" y="1385"/>
                    </a:lnTo>
                    <a:lnTo>
                      <a:pt x="96" y="1384"/>
                    </a:lnTo>
                    <a:lnTo>
                      <a:pt x="95" y="1380"/>
                    </a:lnTo>
                    <a:lnTo>
                      <a:pt x="97" y="1371"/>
                    </a:lnTo>
                    <a:lnTo>
                      <a:pt x="99" y="1365"/>
                    </a:lnTo>
                    <a:lnTo>
                      <a:pt x="101" y="1360"/>
                    </a:lnTo>
                    <a:lnTo>
                      <a:pt x="101" y="1358"/>
                    </a:lnTo>
                    <a:lnTo>
                      <a:pt x="100" y="1358"/>
                    </a:lnTo>
                    <a:lnTo>
                      <a:pt x="96" y="1358"/>
                    </a:lnTo>
                    <a:lnTo>
                      <a:pt x="91" y="1361"/>
                    </a:lnTo>
                    <a:lnTo>
                      <a:pt x="87" y="1363"/>
                    </a:lnTo>
                    <a:lnTo>
                      <a:pt x="82" y="1369"/>
                    </a:lnTo>
                    <a:lnTo>
                      <a:pt x="71" y="1379"/>
                    </a:lnTo>
                    <a:lnTo>
                      <a:pt x="66" y="1384"/>
                    </a:lnTo>
                    <a:lnTo>
                      <a:pt x="66" y="1387"/>
                    </a:lnTo>
                    <a:lnTo>
                      <a:pt x="68" y="1389"/>
                    </a:lnTo>
                    <a:lnTo>
                      <a:pt x="68" y="1391"/>
                    </a:lnTo>
                    <a:lnTo>
                      <a:pt x="70" y="1391"/>
                    </a:lnTo>
                    <a:lnTo>
                      <a:pt x="75" y="1389"/>
                    </a:lnTo>
                    <a:lnTo>
                      <a:pt x="77" y="1390"/>
                    </a:lnTo>
                    <a:lnTo>
                      <a:pt x="77" y="1391"/>
                    </a:lnTo>
                    <a:lnTo>
                      <a:pt x="76" y="1392"/>
                    </a:lnTo>
                    <a:lnTo>
                      <a:pt x="75" y="1395"/>
                    </a:lnTo>
                    <a:lnTo>
                      <a:pt x="71" y="1396"/>
                    </a:lnTo>
                    <a:lnTo>
                      <a:pt x="69" y="1396"/>
                    </a:lnTo>
                    <a:lnTo>
                      <a:pt x="66" y="1396"/>
                    </a:lnTo>
                    <a:lnTo>
                      <a:pt x="64" y="1399"/>
                    </a:lnTo>
                    <a:lnTo>
                      <a:pt x="58" y="1404"/>
                    </a:lnTo>
                    <a:lnTo>
                      <a:pt x="56" y="1406"/>
                    </a:lnTo>
                    <a:lnTo>
                      <a:pt x="58" y="1410"/>
                    </a:lnTo>
                    <a:lnTo>
                      <a:pt x="58" y="1411"/>
                    </a:lnTo>
                    <a:lnTo>
                      <a:pt x="54" y="1411"/>
                    </a:lnTo>
                    <a:lnTo>
                      <a:pt x="43" y="1416"/>
                    </a:lnTo>
                    <a:lnTo>
                      <a:pt x="40" y="1418"/>
                    </a:lnTo>
                    <a:lnTo>
                      <a:pt x="40" y="1420"/>
                    </a:lnTo>
                    <a:lnTo>
                      <a:pt x="39" y="1422"/>
                    </a:lnTo>
                    <a:lnTo>
                      <a:pt x="35" y="1423"/>
                    </a:lnTo>
                    <a:lnTo>
                      <a:pt x="35" y="1425"/>
                    </a:lnTo>
                    <a:lnTo>
                      <a:pt x="36" y="1427"/>
                    </a:lnTo>
                    <a:lnTo>
                      <a:pt x="39" y="1427"/>
                    </a:lnTo>
                    <a:lnTo>
                      <a:pt x="45" y="1431"/>
                    </a:lnTo>
                    <a:lnTo>
                      <a:pt x="46" y="1432"/>
                    </a:lnTo>
                    <a:lnTo>
                      <a:pt x="49" y="1432"/>
                    </a:lnTo>
                    <a:lnTo>
                      <a:pt x="53" y="1426"/>
                    </a:lnTo>
                    <a:lnTo>
                      <a:pt x="54" y="1425"/>
                    </a:lnTo>
                    <a:lnTo>
                      <a:pt x="55" y="1426"/>
                    </a:lnTo>
                    <a:lnTo>
                      <a:pt x="54" y="1433"/>
                    </a:lnTo>
                    <a:lnTo>
                      <a:pt x="55" y="1435"/>
                    </a:lnTo>
                    <a:lnTo>
                      <a:pt x="58" y="1436"/>
                    </a:lnTo>
                    <a:lnTo>
                      <a:pt x="61" y="1435"/>
                    </a:lnTo>
                    <a:lnTo>
                      <a:pt x="61" y="1433"/>
                    </a:lnTo>
                    <a:lnTo>
                      <a:pt x="70" y="1427"/>
                    </a:lnTo>
                    <a:lnTo>
                      <a:pt x="71" y="1430"/>
                    </a:lnTo>
                    <a:lnTo>
                      <a:pt x="70" y="1432"/>
                    </a:lnTo>
                    <a:lnTo>
                      <a:pt x="69" y="1433"/>
                    </a:lnTo>
                    <a:lnTo>
                      <a:pt x="68" y="1435"/>
                    </a:lnTo>
                    <a:lnTo>
                      <a:pt x="61" y="1436"/>
                    </a:lnTo>
                    <a:lnTo>
                      <a:pt x="59" y="1437"/>
                    </a:lnTo>
                    <a:lnTo>
                      <a:pt x="58" y="1438"/>
                    </a:lnTo>
                    <a:lnTo>
                      <a:pt x="56" y="1440"/>
                    </a:lnTo>
                    <a:lnTo>
                      <a:pt x="46" y="1440"/>
                    </a:lnTo>
                    <a:lnTo>
                      <a:pt x="43" y="1442"/>
                    </a:lnTo>
                    <a:lnTo>
                      <a:pt x="43" y="1443"/>
                    </a:lnTo>
                    <a:lnTo>
                      <a:pt x="43" y="1446"/>
                    </a:lnTo>
                    <a:lnTo>
                      <a:pt x="49" y="1446"/>
                    </a:lnTo>
                    <a:lnTo>
                      <a:pt x="49" y="1447"/>
                    </a:lnTo>
                    <a:lnTo>
                      <a:pt x="48" y="1450"/>
                    </a:lnTo>
                    <a:lnTo>
                      <a:pt x="41" y="1450"/>
                    </a:lnTo>
                    <a:lnTo>
                      <a:pt x="40" y="1452"/>
                    </a:lnTo>
                    <a:lnTo>
                      <a:pt x="38" y="1452"/>
                    </a:lnTo>
                    <a:lnTo>
                      <a:pt x="36" y="1450"/>
                    </a:lnTo>
                    <a:lnTo>
                      <a:pt x="34" y="1447"/>
                    </a:lnTo>
                    <a:lnTo>
                      <a:pt x="30" y="1446"/>
                    </a:lnTo>
                    <a:lnTo>
                      <a:pt x="25" y="1446"/>
                    </a:lnTo>
                    <a:lnTo>
                      <a:pt x="24" y="1447"/>
                    </a:lnTo>
                    <a:lnTo>
                      <a:pt x="24" y="1453"/>
                    </a:lnTo>
                    <a:lnTo>
                      <a:pt x="22" y="1458"/>
                    </a:lnTo>
                    <a:lnTo>
                      <a:pt x="19" y="1461"/>
                    </a:lnTo>
                    <a:lnTo>
                      <a:pt x="17" y="1462"/>
                    </a:lnTo>
                    <a:lnTo>
                      <a:pt x="17" y="1461"/>
                    </a:lnTo>
                    <a:lnTo>
                      <a:pt x="18" y="1457"/>
                    </a:lnTo>
                    <a:lnTo>
                      <a:pt x="20" y="1451"/>
                    </a:lnTo>
                    <a:lnTo>
                      <a:pt x="22" y="1446"/>
                    </a:lnTo>
                    <a:lnTo>
                      <a:pt x="22" y="1443"/>
                    </a:lnTo>
                    <a:lnTo>
                      <a:pt x="22" y="1441"/>
                    </a:lnTo>
                    <a:lnTo>
                      <a:pt x="20" y="1441"/>
                    </a:lnTo>
                    <a:lnTo>
                      <a:pt x="18" y="1442"/>
                    </a:lnTo>
                    <a:lnTo>
                      <a:pt x="15" y="1443"/>
                    </a:lnTo>
                    <a:lnTo>
                      <a:pt x="17" y="1447"/>
                    </a:lnTo>
                    <a:lnTo>
                      <a:pt x="17" y="1450"/>
                    </a:lnTo>
                    <a:lnTo>
                      <a:pt x="14" y="1451"/>
                    </a:lnTo>
                    <a:lnTo>
                      <a:pt x="14" y="1451"/>
                    </a:lnTo>
                    <a:lnTo>
                      <a:pt x="10" y="1448"/>
                    </a:lnTo>
                    <a:lnTo>
                      <a:pt x="10" y="1447"/>
                    </a:lnTo>
                    <a:lnTo>
                      <a:pt x="9" y="1447"/>
                    </a:lnTo>
                    <a:lnTo>
                      <a:pt x="7" y="1451"/>
                    </a:lnTo>
                    <a:lnTo>
                      <a:pt x="5" y="1453"/>
                    </a:lnTo>
                    <a:lnTo>
                      <a:pt x="3" y="1456"/>
                    </a:lnTo>
                    <a:lnTo>
                      <a:pt x="3" y="1458"/>
                    </a:lnTo>
                    <a:lnTo>
                      <a:pt x="2" y="1462"/>
                    </a:lnTo>
                    <a:lnTo>
                      <a:pt x="0" y="1463"/>
                    </a:lnTo>
                    <a:lnTo>
                      <a:pt x="0" y="1473"/>
                    </a:lnTo>
                    <a:lnTo>
                      <a:pt x="7" y="1481"/>
                    </a:lnTo>
                    <a:lnTo>
                      <a:pt x="10" y="1476"/>
                    </a:lnTo>
                    <a:lnTo>
                      <a:pt x="13" y="1476"/>
                    </a:lnTo>
                    <a:lnTo>
                      <a:pt x="17" y="1489"/>
                    </a:lnTo>
                    <a:lnTo>
                      <a:pt x="18" y="1489"/>
                    </a:lnTo>
                    <a:lnTo>
                      <a:pt x="18" y="1489"/>
                    </a:lnTo>
                    <a:lnTo>
                      <a:pt x="20" y="1483"/>
                    </a:lnTo>
                    <a:lnTo>
                      <a:pt x="22" y="1477"/>
                    </a:lnTo>
                    <a:lnTo>
                      <a:pt x="22" y="1472"/>
                    </a:lnTo>
                    <a:lnTo>
                      <a:pt x="22" y="1471"/>
                    </a:lnTo>
                    <a:lnTo>
                      <a:pt x="19" y="1469"/>
                    </a:lnTo>
                    <a:lnTo>
                      <a:pt x="18" y="1468"/>
                    </a:lnTo>
                    <a:lnTo>
                      <a:pt x="18" y="1468"/>
                    </a:lnTo>
                    <a:lnTo>
                      <a:pt x="22" y="1464"/>
                    </a:lnTo>
                    <a:lnTo>
                      <a:pt x="24" y="1464"/>
                    </a:lnTo>
                    <a:lnTo>
                      <a:pt x="28" y="1487"/>
                    </a:lnTo>
                    <a:lnTo>
                      <a:pt x="30" y="1487"/>
                    </a:lnTo>
                    <a:lnTo>
                      <a:pt x="34" y="1483"/>
                    </a:lnTo>
                    <a:lnTo>
                      <a:pt x="38" y="1483"/>
                    </a:lnTo>
                    <a:lnTo>
                      <a:pt x="40" y="1481"/>
                    </a:lnTo>
                    <a:lnTo>
                      <a:pt x="39" y="1479"/>
                    </a:lnTo>
                    <a:lnTo>
                      <a:pt x="36" y="1478"/>
                    </a:lnTo>
                    <a:lnTo>
                      <a:pt x="35" y="1477"/>
                    </a:lnTo>
                    <a:lnTo>
                      <a:pt x="34" y="1477"/>
                    </a:lnTo>
                    <a:lnTo>
                      <a:pt x="33" y="1477"/>
                    </a:lnTo>
                    <a:lnTo>
                      <a:pt x="31" y="1476"/>
                    </a:lnTo>
                    <a:lnTo>
                      <a:pt x="31" y="1473"/>
                    </a:lnTo>
                    <a:lnTo>
                      <a:pt x="33" y="1471"/>
                    </a:lnTo>
                    <a:lnTo>
                      <a:pt x="35" y="1468"/>
                    </a:lnTo>
                    <a:lnTo>
                      <a:pt x="36" y="1469"/>
                    </a:lnTo>
                    <a:lnTo>
                      <a:pt x="38" y="1471"/>
                    </a:lnTo>
                    <a:lnTo>
                      <a:pt x="40" y="1471"/>
                    </a:lnTo>
                    <a:lnTo>
                      <a:pt x="41" y="1469"/>
                    </a:lnTo>
                    <a:lnTo>
                      <a:pt x="41" y="1468"/>
                    </a:lnTo>
                    <a:lnTo>
                      <a:pt x="40" y="1463"/>
                    </a:lnTo>
                    <a:lnTo>
                      <a:pt x="43" y="1463"/>
                    </a:lnTo>
                    <a:lnTo>
                      <a:pt x="44" y="1463"/>
                    </a:lnTo>
                    <a:lnTo>
                      <a:pt x="46" y="1467"/>
                    </a:lnTo>
                    <a:lnTo>
                      <a:pt x="50" y="1471"/>
                    </a:lnTo>
                    <a:lnTo>
                      <a:pt x="53" y="1471"/>
                    </a:lnTo>
                    <a:lnTo>
                      <a:pt x="55" y="1471"/>
                    </a:lnTo>
                    <a:lnTo>
                      <a:pt x="58" y="1472"/>
                    </a:lnTo>
                    <a:lnTo>
                      <a:pt x="61" y="1472"/>
                    </a:lnTo>
                    <a:lnTo>
                      <a:pt x="64" y="1471"/>
                    </a:lnTo>
                    <a:lnTo>
                      <a:pt x="66" y="1467"/>
                    </a:lnTo>
                    <a:lnTo>
                      <a:pt x="70" y="1459"/>
                    </a:lnTo>
                    <a:lnTo>
                      <a:pt x="72" y="1456"/>
                    </a:lnTo>
                    <a:lnTo>
                      <a:pt x="75" y="1455"/>
                    </a:lnTo>
                    <a:lnTo>
                      <a:pt x="77" y="1453"/>
                    </a:lnTo>
                    <a:lnTo>
                      <a:pt x="79" y="1455"/>
                    </a:lnTo>
                    <a:lnTo>
                      <a:pt x="79" y="1458"/>
                    </a:lnTo>
                    <a:lnTo>
                      <a:pt x="77" y="1461"/>
                    </a:lnTo>
                    <a:lnTo>
                      <a:pt x="76" y="1463"/>
                    </a:lnTo>
                    <a:lnTo>
                      <a:pt x="77" y="1463"/>
                    </a:lnTo>
                    <a:lnTo>
                      <a:pt x="85" y="1462"/>
                    </a:lnTo>
                    <a:lnTo>
                      <a:pt x="86" y="1463"/>
                    </a:lnTo>
                    <a:lnTo>
                      <a:pt x="86" y="1464"/>
                    </a:lnTo>
                    <a:lnTo>
                      <a:pt x="81" y="1468"/>
                    </a:lnTo>
                    <a:lnTo>
                      <a:pt x="77" y="1468"/>
                    </a:lnTo>
                    <a:lnTo>
                      <a:pt x="71" y="1469"/>
                    </a:lnTo>
                    <a:lnTo>
                      <a:pt x="66" y="1473"/>
                    </a:lnTo>
                    <a:lnTo>
                      <a:pt x="60" y="1479"/>
                    </a:lnTo>
                    <a:lnTo>
                      <a:pt x="56" y="1483"/>
                    </a:lnTo>
                    <a:lnTo>
                      <a:pt x="54" y="1483"/>
                    </a:lnTo>
                    <a:lnTo>
                      <a:pt x="51" y="1487"/>
                    </a:lnTo>
                    <a:lnTo>
                      <a:pt x="51" y="1489"/>
                    </a:lnTo>
                    <a:lnTo>
                      <a:pt x="55" y="1492"/>
                    </a:lnTo>
                    <a:lnTo>
                      <a:pt x="58" y="1493"/>
                    </a:lnTo>
                    <a:lnTo>
                      <a:pt x="61" y="1491"/>
                    </a:lnTo>
                    <a:lnTo>
                      <a:pt x="63" y="1491"/>
                    </a:lnTo>
                    <a:lnTo>
                      <a:pt x="68" y="1488"/>
                    </a:lnTo>
                    <a:lnTo>
                      <a:pt x="68" y="1488"/>
                    </a:lnTo>
                    <a:lnTo>
                      <a:pt x="68" y="1489"/>
                    </a:lnTo>
                    <a:lnTo>
                      <a:pt x="65" y="1492"/>
                    </a:lnTo>
                    <a:lnTo>
                      <a:pt x="63" y="1496"/>
                    </a:lnTo>
                    <a:lnTo>
                      <a:pt x="63" y="1497"/>
                    </a:lnTo>
                    <a:lnTo>
                      <a:pt x="70" y="1494"/>
                    </a:lnTo>
                    <a:lnTo>
                      <a:pt x="71" y="1494"/>
                    </a:lnTo>
                    <a:lnTo>
                      <a:pt x="72" y="1493"/>
                    </a:lnTo>
                    <a:lnTo>
                      <a:pt x="75" y="1492"/>
                    </a:lnTo>
                    <a:lnTo>
                      <a:pt x="79" y="1492"/>
                    </a:lnTo>
                    <a:lnTo>
                      <a:pt x="79" y="1494"/>
                    </a:lnTo>
                    <a:lnTo>
                      <a:pt x="64" y="1498"/>
                    </a:lnTo>
                    <a:lnTo>
                      <a:pt x="59" y="1504"/>
                    </a:lnTo>
                    <a:lnTo>
                      <a:pt x="53" y="1504"/>
                    </a:lnTo>
                    <a:lnTo>
                      <a:pt x="51" y="1505"/>
                    </a:lnTo>
                    <a:lnTo>
                      <a:pt x="51" y="1508"/>
                    </a:lnTo>
                    <a:lnTo>
                      <a:pt x="51" y="1509"/>
                    </a:lnTo>
                    <a:lnTo>
                      <a:pt x="54" y="1510"/>
                    </a:lnTo>
                    <a:lnTo>
                      <a:pt x="56" y="1510"/>
                    </a:lnTo>
                    <a:lnTo>
                      <a:pt x="58" y="1510"/>
                    </a:lnTo>
                    <a:lnTo>
                      <a:pt x="58" y="1513"/>
                    </a:lnTo>
                    <a:lnTo>
                      <a:pt x="54" y="1513"/>
                    </a:lnTo>
                    <a:lnTo>
                      <a:pt x="53" y="1514"/>
                    </a:lnTo>
                    <a:lnTo>
                      <a:pt x="50" y="1515"/>
                    </a:lnTo>
                    <a:lnTo>
                      <a:pt x="43" y="1515"/>
                    </a:lnTo>
                    <a:lnTo>
                      <a:pt x="43" y="1515"/>
                    </a:lnTo>
                    <a:lnTo>
                      <a:pt x="40" y="1519"/>
                    </a:lnTo>
                    <a:lnTo>
                      <a:pt x="41" y="1523"/>
                    </a:lnTo>
                    <a:lnTo>
                      <a:pt x="43" y="1524"/>
                    </a:lnTo>
                    <a:lnTo>
                      <a:pt x="45" y="1525"/>
                    </a:lnTo>
                    <a:lnTo>
                      <a:pt x="48" y="1527"/>
                    </a:lnTo>
                    <a:lnTo>
                      <a:pt x="49" y="1528"/>
                    </a:lnTo>
                    <a:lnTo>
                      <a:pt x="46" y="1533"/>
                    </a:lnTo>
                    <a:lnTo>
                      <a:pt x="46" y="1538"/>
                    </a:lnTo>
                    <a:lnTo>
                      <a:pt x="56" y="1534"/>
                    </a:lnTo>
                    <a:lnTo>
                      <a:pt x="58" y="1533"/>
                    </a:lnTo>
                    <a:lnTo>
                      <a:pt x="68" y="1529"/>
                    </a:lnTo>
                    <a:lnTo>
                      <a:pt x="70" y="1529"/>
                    </a:lnTo>
                    <a:lnTo>
                      <a:pt x="80" y="1525"/>
                    </a:lnTo>
                    <a:lnTo>
                      <a:pt x="84" y="1525"/>
                    </a:lnTo>
                    <a:lnTo>
                      <a:pt x="85" y="1527"/>
                    </a:lnTo>
                    <a:lnTo>
                      <a:pt x="85" y="1529"/>
                    </a:lnTo>
                    <a:lnTo>
                      <a:pt x="84" y="1529"/>
                    </a:lnTo>
                    <a:lnTo>
                      <a:pt x="70" y="1532"/>
                    </a:lnTo>
                    <a:lnTo>
                      <a:pt x="53" y="1538"/>
                    </a:lnTo>
                    <a:lnTo>
                      <a:pt x="53" y="1545"/>
                    </a:lnTo>
                    <a:lnTo>
                      <a:pt x="58" y="1548"/>
                    </a:lnTo>
                    <a:lnTo>
                      <a:pt x="59" y="1549"/>
                    </a:lnTo>
                    <a:lnTo>
                      <a:pt x="60" y="1550"/>
                    </a:lnTo>
                    <a:lnTo>
                      <a:pt x="59" y="1551"/>
                    </a:lnTo>
                    <a:lnTo>
                      <a:pt x="56" y="1551"/>
                    </a:lnTo>
                    <a:lnTo>
                      <a:pt x="54" y="1550"/>
                    </a:lnTo>
                    <a:lnTo>
                      <a:pt x="49" y="1546"/>
                    </a:lnTo>
                    <a:lnTo>
                      <a:pt x="44" y="1543"/>
                    </a:lnTo>
                    <a:lnTo>
                      <a:pt x="39" y="1534"/>
                    </a:lnTo>
                    <a:lnTo>
                      <a:pt x="36" y="1535"/>
                    </a:lnTo>
                    <a:lnTo>
                      <a:pt x="34" y="1538"/>
                    </a:lnTo>
                    <a:lnTo>
                      <a:pt x="31" y="1538"/>
                    </a:lnTo>
                    <a:lnTo>
                      <a:pt x="31" y="1535"/>
                    </a:lnTo>
                    <a:lnTo>
                      <a:pt x="31" y="1532"/>
                    </a:lnTo>
                    <a:lnTo>
                      <a:pt x="31" y="1530"/>
                    </a:lnTo>
                    <a:lnTo>
                      <a:pt x="29" y="1528"/>
                    </a:lnTo>
                    <a:lnTo>
                      <a:pt x="24" y="1528"/>
                    </a:lnTo>
                    <a:lnTo>
                      <a:pt x="22" y="1528"/>
                    </a:lnTo>
                    <a:lnTo>
                      <a:pt x="20" y="1530"/>
                    </a:lnTo>
                    <a:lnTo>
                      <a:pt x="22" y="1533"/>
                    </a:lnTo>
                    <a:lnTo>
                      <a:pt x="19" y="1534"/>
                    </a:lnTo>
                    <a:lnTo>
                      <a:pt x="20" y="1538"/>
                    </a:lnTo>
                    <a:lnTo>
                      <a:pt x="15" y="1545"/>
                    </a:lnTo>
                    <a:lnTo>
                      <a:pt x="14" y="1550"/>
                    </a:lnTo>
                    <a:lnTo>
                      <a:pt x="13" y="1554"/>
                    </a:lnTo>
                    <a:lnTo>
                      <a:pt x="13" y="1559"/>
                    </a:lnTo>
                    <a:lnTo>
                      <a:pt x="13" y="1564"/>
                    </a:lnTo>
                    <a:lnTo>
                      <a:pt x="14" y="1568"/>
                    </a:lnTo>
                    <a:lnTo>
                      <a:pt x="15" y="1573"/>
                    </a:lnTo>
                    <a:lnTo>
                      <a:pt x="18" y="1578"/>
                    </a:lnTo>
                    <a:lnTo>
                      <a:pt x="20" y="1580"/>
                    </a:lnTo>
                    <a:lnTo>
                      <a:pt x="23" y="1583"/>
                    </a:lnTo>
                    <a:lnTo>
                      <a:pt x="24" y="1583"/>
                    </a:lnTo>
                    <a:lnTo>
                      <a:pt x="25" y="1585"/>
                    </a:lnTo>
                    <a:lnTo>
                      <a:pt x="29" y="1589"/>
                    </a:lnTo>
                    <a:lnTo>
                      <a:pt x="30" y="1590"/>
                    </a:lnTo>
                    <a:lnTo>
                      <a:pt x="41" y="1595"/>
                    </a:lnTo>
                    <a:lnTo>
                      <a:pt x="41" y="1601"/>
                    </a:lnTo>
                    <a:lnTo>
                      <a:pt x="45" y="1605"/>
                    </a:lnTo>
                    <a:lnTo>
                      <a:pt x="48" y="1607"/>
                    </a:lnTo>
                    <a:lnTo>
                      <a:pt x="51" y="1609"/>
                    </a:lnTo>
                    <a:lnTo>
                      <a:pt x="63" y="1616"/>
                    </a:lnTo>
                    <a:lnTo>
                      <a:pt x="68" y="1619"/>
                    </a:lnTo>
                    <a:lnTo>
                      <a:pt x="71" y="1619"/>
                    </a:lnTo>
                    <a:lnTo>
                      <a:pt x="75" y="1622"/>
                    </a:lnTo>
                    <a:lnTo>
                      <a:pt x="77" y="1622"/>
                    </a:lnTo>
                    <a:lnTo>
                      <a:pt x="79" y="1622"/>
                    </a:lnTo>
                    <a:lnTo>
                      <a:pt x="80" y="1621"/>
                    </a:lnTo>
                    <a:lnTo>
                      <a:pt x="80" y="1619"/>
                    </a:lnTo>
                    <a:lnTo>
                      <a:pt x="81" y="1619"/>
                    </a:lnTo>
                    <a:lnTo>
                      <a:pt x="82" y="1620"/>
                    </a:lnTo>
                    <a:lnTo>
                      <a:pt x="84" y="1624"/>
                    </a:lnTo>
                    <a:lnTo>
                      <a:pt x="89" y="1621"/>
                    </a:lnTo>
                    <a:lnTo>
                      <a:pt x="91" y="1620"/>
                    </a:lnTo>
                    <a:lnTo>
                      <a:pt x="92" y="1620"/>
                    </a:lnTo>
                    <a:lnTo>
                      <a:pt x="92" y="1621"/>
                    </a:lnTo>
                    <a:lnTo>
                      <a:pt x="92" y="1622"/>
                    </a:lnTo>
                    <a:lnTo>
                      <a:pt x="91" y="1622"/>
                    </a:lnTo>
                    <a:lnTo>
                      <a:pt x="90" y="1624"/>
                    </a:lnTo>
                    <a:lnTo>
                      <a:pt x="89" y="1622"/>
                    </a:lnTo>
                    <a:lnTo>
                      <a:pt x="85" y="1625"/>
                    </a:lnTo>
                    <a:lnTo>
                      <a:pt x="85" y="1626"/>
                    </a:lnTo>
                    <a:lnTo>
                      <a:pt x="82" y="1630"/>
                    </a:lnTo>
                    <a:lnTo>
                      <a:pt x="75" y="1632"/>
                    </a:lnTo>
                    <a:lnTo>
                      <a:pt x="72" y="1635"/>
                    </a:lnTo>
                    <a:lnTo>
                      <a:pt x="71" y="1638"/>
                    </a:lnTo>
                    <a:lnTo>
                      <a:pt x="72" y="1641"/>
                    </a:lnTo>
                    <a:lnTo>
                      <a:pt x="77" y="1643"/>
                    </a:lnTo>
                    <a:lnTo>
                      <a:pt x="89" y="1643"/>
                    </a:lnTo>
                    <a:lnTo>
                      <a:pt x="90" y="1642"/>
                    </a:lnTo>
                    <a:lnTo>
                      <a:pt x="90" y="1641"/>
                    </a:lnTo>
                    <a:lnTo>
                      <a:pt x="89" y="1640"/>
                    </a:lnTo>
                    <a:lnTo>
                      <a:pt x="89" y="1638"/>
                    </a:lnTo>
                    <a:lnTo>
                      <a:pt x="91" y="1636"/>
                    </a:lnTo>
                    <a:lnTo>
                      <a:pt x="91" y="1632"/>
                    </a:lnTo>
                    <a:lnTo>
                      <a:pt x="92" y="1632"/>
                    </a:lnTo>
                    <a:lnTo>
                      <a:pt x="94" y="1632"/>
                    </a:lnTo>
                    <a:lnTo>
                      <a:pt x="99" y="1636"/>
                    </a:lnTo>
                    <a:lnTo>
                      <a:pt x="100" y="1637"/>
                    </a:lnTo>
                    <a:lnTo>
                      <a:pt x="99" y="1638"/>
                    </a:lnTo>
                    <a:lnTo>
                      <a:pt x="96" y="1640"/>
                    </a:lnTo>
                    <a:lnTo>
                      <a:pt x="96" y="1641"/>
                    </a:lnTo>
                    <a:lnTo>
                      <a:pt x="99" y="1643"/>
                    </a:lnTo>
                    <a:lnTo>
                      <a:pt x="99" y="1645"/>
                    </a:lnTo>
                    <a:lnTo>
                      <a:pt x="104" y="1646"/>
                    </a:lnTo>
                    <a:lnTo>
                      <a:pt x="104" y="1647"/>
                    </a:lnTo>
                    <a:lnTo>
                      <a:pt x="104" y="1648"/>
                    </a:lnTo>
                    <a:lnTo>
                      <a:pt x="105" y="1648"/>
                    </a:lnTo>
                    <a:lnTo>
                      <a:pt x="114" y="1641"/>
                    </a:lnTo>
                    <a:lnTo>
                      <a:pt x="115" y="1641"/>
                    </a:lnTo>
                    <a:lnTo>
                      <a:pt x="115" y="1642"/>
                    </a:lnTo>
                    <a:lnTo>
                      <a:pt x="114" y="1645"/>
                    </a:lnTo>
                    <a:lnTo>
                      <a:pt x="106" y="1651"/>
                    </a:lnTo>
                    <a:lnTo>
                      <a:pt x="105" y="1653"/>
                    </a:lnTo>
                    <a:lnTo>
                      <a:pt x="106" y="1655"/>
                    </a:lnTo>
                    <a:lnTo>
                      <a:pt x="107" y="1655"/>
                    </a:lnTo>
                    <a:lnTo>
                      <a:pt x="115" y="1652"/>
                    </a:lnTo>
                    <a:lnTo>
                      <a:pt x="117" y="1651"/>
                    </a:lnTo>
                    <a:lnTo>
                      <a:pt x="125" y="1653"/>
                    </a:lnTo>
                    <a:lnTo>
                      <a:pt x="126" y="1655"/>
                    </a:lnTo>
                    <a:lnTo>
                      <a:pt x="131" y="1655"/>
                    </a:lnTo>
                    <a:lnTo>
                      <a:pt x="140" y="1656"/>
                    </a:lnTo>
                    <a:lnTo>
                      <a:pt x="141" y="1656"/>
                    </a:lnTo>
                    <a:lnTo>
                      <a:pt x="147" y="1653"/>
                    </a:lnTo>
                    <a:lnTo>
                      <a:pt x="147" y="1652"/>
                    </a:lnTo>
                    <a:lnTo>
                      <a:pt x="148" y="1651"/>
                    </a:lnTo>
                    <a:lnTo>
                      <a:pt x="151" y="1650"/>
                    </a:lnTo>
                    <a:lnTo>
                      <a:pt x="160" y="1650"/>
                    </a:lnTo>
                    <a:lnTo>
                      <a:pt x="163" y="1648"/>
                    </a:lnTo>
                    <a:lnTo>
                      <a:pt x="166" y="1647"/>
                    </a:lnTo>
                    <a:lnTo>
                      <a:pt x="166" y="1645"/>
                    </a:lnTo>
                    <a:lnTo>
                      <a:pt x="167" y="1642"/>
                    </a:lnTo>
                    <a:lnTo>
                      <a:pt x="173" y="1640"/>
                    </a:lnTo>
                    <a:lnTo>
                      <a:pt x="176" y="1642"/>
                    </a:lnTo>
                    <a:lnTo>
                      <a:pt x="179" y="1642"/>
                    </a:lnTo>
                    <a:lnTo>
                      <a:pt x="182" y="1641"/>
                    </a:lnTo>
                    <a:lnTo>
                      <a:pt x="184" y="1642"/>
                    </a:lnTo>
                    <a:lnTo>
                      <a:pt x="193" y="1632"/>
                    </a:lnTo>
                    <a:lnTo>
                      <a:pt x="206" y="1626"/>
                    </a:lnTo>
                    <a:lnTo>
                      <a:pt x="211" y="1621"/>
                    </a:lnTo>
                    <a:lnTo>
                      <a:pt x="217" y="1616"/>
                    </a:lnTo>
                    <a:lnTo>
                      <a:pt x="217" y="1616"/>
                    </a:lnTo>
                    <a:lnTo>
                      <a:pt x="219" y="1611"/>
                    </a:lnTo>
                    <a:lnTo>
                      <a:pt x="222" y="1609"/>
                    </a:lnTo>
                    <a:lnTo>
                      <a:pt x="232" y="1597"/>
                    </a:lnTo>
                    <a:lnTo>
                      <a:pt x="234" y="1589"/>
                    </a:lnTo>
                    <a:lnTo>
                      <a:pt x="235" y="1589"/>
                    </a:lnTo>
                    <a:lnTo>
                      <a:pt x="242" y="1585"/>
                    </a:lnTo>
                    <a:lnTo>
                      <a:pt x="244" y="1583"/>
                    </a:lnTo>
                    <a:lnTo>
                      <a:pt x="254" y="1579"/>
                    </a:lnTo>
                    <a:lnTo>
                      <a:pt x="254" y="1576"/>
                    </a:lnTo>
                    <a:lnTo>
                      <a:pt x="254" y="1574"/>
                    </a:lnTo>
                    <a:lnTo>
                      <a:pt x="247" y="1574"/>
                    </a:lnTo>
                    <a:lnTo>
                      <a:pt x="245" y="1571"/>
                    </a:lnTo>
                    <a:lnTo>
                      <a:pt x="248" y="1570"/>
                    </a:lnTo>
                    <a:lnTo>
                      <a:pt x="259" y="1570"/>
                    </a:lnTo>
                    <a:lnTo>
                      <a:pt x="262" y="1569"/>
                    </a:lnTo>
                    <a:lnTo>
                      <a:pt x="265" y="1568"/>
                    </a:lnTo>
                    <a:lnTo>
                      <a:pt x="269" y="1565"/>
                    </a:lnTo>
                    <a:lnTo>
                      <a:pt x="270" y="1563"/>
                    </a:lnTo>
                    <a:lnTo>
                      <a:pt x="270" y="1561"/>
                    </a:lnTo>
                    <a:lnTo>
                      <a:pt x="270" y="1560"/>
                    </a:lnTo>
                    <a:lnTo>
                      <a:pt x="264" y="1559"/>
                    </a:lnTo>
                    <a:lnTo>
                      <a:pt x="264" y="1556"/>
                    </a:lnTo>
                    <a:lnTo>
                      <a:pt x="264" y="1556"/>
                    </a:lnTo>
                    <a:lnTo>
                      <a:pt x="269" y="1555"/>
                    </a:lnTo>
                    <a:lnTo>
                      <a:pt x="269" y="1554"/>
                    </a:lnTo>
                    <a:lnTo>
                      <a:pt x="269" y="1551"/>
                    </a:lnTo>
                    <a:lnTo>
                      <a:pt x="270" y="1550"/>
                    </a:lnTo>
                    <a:lnTo>
                      <a:pt x="273" y="1550"/>
                    </a:lnTo>
                    <a:lnTo>
                      <a:pt x="274" y="1548"/>
                    </a:lnTo>
                    <a:lnTo>
                      <a:pt x="284" y="1546"/>
                    </a:lnTo>
                    <a:lnTo>
                      <a:pt x="285" y="1545"/>
                    </a:lnTo>
                    <a:lnTo>
                      <a:pt x="285" y="1543"/>
                    </a:lnTo>
                    <a:lnTo>
                      <a:pt x="289" y="1542"/>
                    </a:lnTo>
                    <a:lnTo>
                      <a:pt x="290" y="1539"/>
                    </a:lnTo>
                    <a:lnTo>
                      <a:pt x="289" y="1537"/>
                    </a:lnTo>
                    <a:lnTo>
                      <a:pt x="285" y="1534"/>
                    </a:lnTo>
                    <a:lnTo>
                      <a:pt x="281" y="1528"/>
                    </a:lnTo>
                    <a:lnTo>
                      <a:pt x="280" y="1527"/>
                    </a:lnTo>
                    <a:lnTo>
                      <a:pt x="281" y="1524"/>
                    </a:lnTo>
                    <a:lnTo>
                      <a:pt x="284" y="1524"/>
                    </a:lnTo>
                    <a:lnTo>
                      <a:pt x="286" y="1525"/>
                    </a:lnTo>
                    <a:lnTo>
                      <a:pt x="289" y="1528"/>
                    </a:lnTo>
                    <a:lnTo>
                      <a:pt x="289" y="1530"/>
                    </a:lnTo>
                    <a:lnTo>
                      <a:pt x="295" y="1535"/>
                    </a:lnTo>
                    <a:lnTo>
                      <a:pt x="295" y="1539"/>
                    </a:lnTo>
                    <a:lnTo>
                      <a:pt x="296" y="1539"/>
                    </a:lnTo>
                    <a:lnTo>
                      <a:pt x="300" y="1540"/>
                    </a:lnTo>
                    <a:lnTo>
                      <a:pt x="303" y="1540"/>
                    </a:lnTo>
                    <a:lnTo>
                      <a:pt x="305" y="1539"/>
                    </a:lnTo>
                    <a:lnTo>
                      <a:pt x="306" y="1539"/>
                    </a:lnTo>
                    <a:lnTo>
                      <a:pt x="308" y="1535"/>
                    </a:lnTo>
                    <a:lnTo>
                      <a:pt x="311" y="1534"/>
                    </a:lnTo>
                    <a:lnTo>
                      <a:pt x="315" y="1534"/>
                    </a:lnTo>
                    <a:lnTo>
                      <a:pt x="316" y="1534"/>
                    </a:lnTo>
                    <a:lnTo>
                      <a:pt x="317" y="1534"/>
                    </a:lnTo>
                    <a:lnTo>
                      <a:pt x="317" y="1532"/>
                    </a:lnTo>
                    <a:lnTo>
                      <a:pt x="320" y="1530"/>
                    </a:lnTo>
                    <a:lnTo>
                      <a:pt x="321" y="1532"/>
                    </a:lnTo>
                    <a:lnTo>
                      <a:pt x="322" y="1530"/>
                    </a:lnTo>
                    <a:lnTo>
                      <a:pt x="325" y="1523"/>
                    </a:lnTo>
                    <a:lnTo>
                      <a:pt x="327" y="1519"/>
                    </a:lnTo>
                    <a:lnTo>
                      <a:pt x="327" y="1512"/>
                    </a:lnTo>
                    <a:lnTo>
                      <a:pt x="331" y="1508"/>
                    </a:lnTo>
                    <a:lnTo>
                      <a:pt x="332" y="1508"/>
                    </a:lnTo>
                    <a:lnTo>
                      <a:pt x="332" y="1510"/>
                    </a:lnTo>
                    <a:lnTo>
                      <a:pt x="332" y="1512"/>
                    </a:lnTo>
                    <a:lnTo>
                      <a:pt x="331" y="1515"/>
                    </a:lnTo>
                    <a:lnTo>
                      <a:pt x="331" y="1517"/>
                    </a:lnTo>
                    <a:lnTo>
                      <a:pt x="336" y="1517"/>
                    </a:lnTo>
                    <a:lnTo>
                      <a:pt x="337" y="1513"/>
                    </a:lnTo>
                    <a:lnTo>
                      <a:pt x="339" y="1507"/>
                    </a:lnTo>
                    <a:lnTo>
                      <a:pt x="340" y="1499"/>
                    </a:lnTo>
                    <a:lnTo>
                      <a:pt x="339" y="1492"/>
                    </a:lnTo>
                    <a:lnTo>
                      <a:pt x="337" y="1486"/>
                    </a:lnTo>
                    <a:lnTo>
                      <a:pt x="334" y="1482"/>
                    </a:lnTo>
                    <a:lnTo>
                      <a:pt x="330" y="1478"/>
                    </a:lnTo>
                    <a:lnTo>
                      <a:pt x="327" y="1474"/>
                    </a:lnTo>
                    <a:lnTo>
                      <a:pt x="326" y="1473"/>
                    </a:lnTo>
                    <a:lnTo>
                      <a:pt x="326" y="1471"/>
                    </a:lnTo>
                    <a:lnTo>
                      <a:pt x="332" y="1468"/>
                    </a:lnTo>
                    <a:lnTo>
                      <a:pt x="334" y="1467"/>
                    </a:lnTo>
                    <a:lnTo>
                      <a:pt x="334" y="1463"/>
                    </a:lnTo>
                    <a:lnTo>
                      <a:pt x="335" y="1462"/>
                    </a:lnTo>
                    <a:lnTo>
                      <a:pt x="337" y="1463"/>
                    </a:lnTo>
                    <a:lnTo>
                      <a:pt x="339" y="1472"/>
                    </a:lnTo>
                    <a:lnTo>
                      <a:pt x="340" y="1473"/>
                    </a:lnTo>
                    <a:lnTo>
                      <a:pt x="341" y="1472"/>
                    </a:lnTo>
                    <a:lnTo>
                      <a:pt x="345" y="1471"/>
                    </a:lnTo>
                    <a:lnTo>
                      <a:pt x="345" y="1467"/>
                    </a:lnTo>
                    <a:lnTo>
                      <a:pt x="344" y="1458"/>
                    </a:lnTo>
                    <a:lnTo>
                      <a:pt x="340" y="1450"/>
                    </a:lnTo>
                    <a:lnTo>
                      <a:pt x="339" y="1446"/>
                    </a:lnTo>
                    <a:lnTo>
                      <a:pt x="339" y="1441"/>
                    </a:lnTo>
                    <a:lnTo>
                      <a:pt x="340" y="1437"/>
                    </a:lnTo>
                    <a:lnTo>
                      <a:pt x="342" y="1435"/>
                    </a:lnTo>
                    <a:lnTo>
                      <a:pt x="350" y="1430"/>
                    </a:lnTo>
                    <a:lnTo>
                      <a:pt x="354" y="1427"/>
                    </a:lnTo>
                    <a:lnTo>
                      <a:pt x="355" y="1427"/>
                    </a:lnTo>
                    <a:lnTo>
                      <a:pt x="356" y="1431"/>
                    </a:lnTo>
                    <a:lnTo>
                      <a:pt x="355" y="1442"/>
                    </a:lnTo>
                    <a:lnTo>
                      <a:pt x="351" y="1442"/>
                    </a:lnTo>
                    <a:lnTo>
                      <a:pt x="351" y="1441"/>
                    </a:lnTo>
                    <a:lnTo>
                      <a:pt x="351" y="1438"/>
                    </a:lnTo>
                    <a:lnTo>
                      <a:pt x="350" y="1437"/>
                    </a:lnTo>
                    <a:lnTo>
                      <a:pt x="349" y="1437"/>
                    </a:lnTo>
                    <a:lnTo>
                      <a:pt x="347" y="1441"/>
                    </a:lnTo>
                    <a:lnTo>
                      <a:pt x="347" y="1445"/>
                    </a:lnTo>
                    <a:lnTo>
                      <a:pt x="347" y="1452"/>
                    </a:lnTo>
                    <a:lnTo>
                      <a:pt x="349" y="1459"/>
                    </a:lnTo>
                    <a:lnTo>
                      <a:pt x="349" y="1467"/>
                    </a:lnTo>
                    <a:lnTo>
                      <a:pt x="350" y="1471"/>
                    </a:lnTo>
                    <a:lnTo>
                      <a:pt x="350" y="1472"/>
                    </a:lnTo>
                    <a:lnTo>
                      <a:pt x="349" y="1477"/>
                    </a:lnTo>
                    <a:lnTo>
                      <a:pt x="346" y="1482"/>
                    </a:lnTo>
                    <a:lnTo>
                      <a:pt x="350" y="1496"/>
                    </a:lnTo>
                    <a:lnTo>
                      <a:pt x="356" y="1502"/>
                    </a:lnTo>
                    <a:lnTo>
                      <a:pt x="354" y="1509"/>
                    </a:lnTo>
                    <a:lnTo>
                      <a:pt x="355" y="1512"/>
                    </a:lnTo>
                    <a:lnTo>
                      <a:pt x="356" y="1514"/>
                    </a:lnTo>
                    <a:lnTo>
                      <a:pt x="357" y="1514"/>
                    </a:lnTo>
                    <a:lnTo>
                      <a:pt x="366" y="1514"/>
                    </a:lnTo>
                    <a:lnTo>
                      <a:pt x="371" y="1515"/>
                    </a:lnTo>
                    <a:lnTo>
                      <a:pt x="371" y="1515"/>
                    </a:lnTo>
                    <a:lnTo>
                      <a:pt x="373" y="1523"/>
                    </a:lnTo>
                    <a:lnTo>
                      <a:pt x="373" y="1523"/>
                    </a:lnTo>
                    <a:lnTo>
                      <a:pt x="377" y="1524"/>
                    </a:lnTo>
                    <a:lnTo>
                      <a:pt x="378" y="1524"/>
                    </a:lnTo>
                    <a:lnTo>
                      <a:pt x="380" y="1522"/>
                    </a:lnTo>
                    <a:lnTo>
                      <a:pt x="382" y="1520"/>
                    </a:lnTo>
                    <a:lnTo>
                      <a:pt x="382" y="1520"/>
                    </a:lnTo>
                    <a:lnTo>
                      <a:pt x="383" y="1520"/>
                    </a:lnTo>
                    <a:lnTo>
                      <a:pt x="386" y="1527"/>
                    </a:lnTo>
                    <a:lnTo>
                      <a:pt x="387" y="1528"/>
                    </a:lnTo>
                    <a:lnTo>
                      <a:pt x="387" y="1530"/>
                    </a:lnTo>
                    <a:lnTo>
                      <a:pt x="396" y="1530"/>
                    </a:lnTo>
                    <a:lnTo>
                      <a:pt x="402" y="1556"/>
                    </a:lnTo>
                    <a:lnTo>
                      <a:pt x="408" y="1556"/>
                    </a:lnTo>
                    <a:lnTo>
                      <a:pt x="417" y="1549"/>
                    </a:lnTo>
                    <a:lnTo>
                      <a:pt x="417" y="1534"/>
                    </a:lnTo>
                    <a:lnTo>
                      <a:pt x="413" y="1513"/>
                    </a:lnTo>
                    <a:lnTo>
                      <a:pt x="417" y="1471"/>
                    </a:lnTo>
                    <a:lnTo>
                      <a:pt x="422" y="1466"/>
                    </a:lnTo>
                    <a:lnTo>
                      <a:pt x="431" y="1462"/>
                    </a:lnTo>
                    <a:lnTo>
                      <a:pt x="429" y="1446"/>
                    </a:lnTo>
                    <a:lnTo>
                      <a:pt x="432" y="1435"/>
                    </a:lnTo>
                    <a:lnTo>
                      <a:pt x="451" y="1435"/>
                    </a:lnTo>
                    <a:lnTo>
                      <a:pt x="463" y="1416"/>
                    </a:lnTo>
                    <a:lnTo>
                      <a:pt x="468" y="1392"/>
                    </a:lnTo>
                    <a:lnTo>
                      <a:pt x="475" y="1359"/>
                    </a:lnTo>
                    <a:lnTo>
                      <a:pt x="458" y="1302"/>
                    </a:lnTo>
                    <a:lnTo>
                      <a:pt x="470" y="1297"/>
                    </a:lnTo>
                    <a:lnTo>
                      <a:pt x="482" y="1284"/>
                    </a:lnTo>
                    <a:lnTo>
                      <a:pt x="480" y="1252"/>
                    </a:lnTo>
                    <a:lnTo>
                      <a:pt x="448" y="1234"/>
                    </a:lnTo>
                    <a:lnTo>
                      <a:pt x="451" y="1185"/>
                    </a:lnTo>
                    <a:lnTo>
                      <a:pt x="446" y="1161"/>
                    </a:lnTo>
                    <a:lnTo>
                      <a:pt x="443" y="1151"/>
                    </a:lnTo>
                    <a:lnTo>
                      <a:pt x="442" y="1147"/>
                    </a:lnTo>
                    <a:lnTo>
                      <a:pt x="439" y="1140"/>
                    </a:lnTo>
                    <a:lnTo>
                      <a:pt x="437" y="1137"/>
                    </a:lnTo>
                    <a:lnTo>
                      <a:pt x="436" y="1134"/>
                    </a:lnTo>
                    <a:lnTo>
                      <a:pt x="437" y="1129"/>
                    </a:lnTo>
                    <a:lnTo>
                      <a:pt x="438" y="1123"/>
                    </a:lnTo>
                    <a:lnTo>
                      <a:pt x="439" y="1116"/>
                    </a:lnTo>
                    <a:lnTo>
                      <a:pt x="439" y="1110"/>
                    </a:lnTo>
                    <a:lnTo>
                      <a:pt x="437" y="1100"/>
                    </a:lnTo>
                    <a:lnTo>
                      <a:pt x="437" y="1098"/>
                    </a:lnTo>
                    <a:lnTo>
                      <a:pt x="438" y="1095"/>
                    </a:lnTo>
                    <a:lnTo>
                      <a:pt x="444" y="1085"/>
                    </a:lnTo>
                    <a:lnTo>
                      <a:pt x="444" y="1080"/>
                    </a:lnTo>
                    <a:lnTo>
                      <a:pt x="436" y="1062"/>
                    </a:lnTo>
                    <a:lnTo>
                      <a:pt x="434" y="1060"/>
                    </a:lnTo>
                    <a:lnTo>
                      <a:pt x="431" y="1052"/>
                    </a:lnTo>
                    <a:lnTo>
                      <a:pt x="431" y="1048"/>
                    </a:lnTo>
                    <a:lnTo>
                      <a:pt x="437" y="1034"/>
                    </a:lnTo>
                    <a:lnTo>
                      <a:pt x="441" y="1021"/>
                    </a:lnTo>
                    <a:lnTo>
                      <a:pt x="439" y="1014"/>
                    </a:lnTo>
                    <a:lnTo>
                      <a:pt x="439" y="1011"/>
                    </a:lnTo>
                    <a:lnTo>
                      <a:pt x="439" y="1008"/>
                    </a:lnTo>
                    <a:lnTo>
                      <a:pt x="439" y="1006"/>
                    </a:lnTo>
                    <a:lnTo>
                      <a:pt x="441" y="1004"/>
                    </a:lnTo>
                    <a:lnTo>
                      <a:pt x="443" y="1003"/>
                    </a:lnTo>
                    <a:lnTo>
                      <a:pt x="444" y="1001"/>
                    </a:lnTo>
                    <a:lnTo>
                      <a:pt x="448" y="997"/>
                    </a:lnTo>
                    <a:lnTo>
                      <a:pt x="457" y="983"/>
                    </a:lnTo>
                    <a:lnTo>
                      <a:pt x="464" y="970"/>
                    </a:lnTo>
                    <a:lnTo>
                      <a:pt x="467" y="966"/>
                    </a:lnTo>
                    <a:lnTo>
                      <a:pt x="470" y="961"/>
                    </a:lnTo>
                    <a:lnTo>
                      <a:pt x="474" y="957"/>
                    </a:lnTo>
                    <a:lnTo>
                      <a:pt x="480" y="952"/>
                    </a:lnTo>
                    <a:lnTo>
                      <a:pt x="482" y="951"/>
                    </a:lnTo>
                    <a:lnTo>
                      <a:pt x="484" y="950"/>
                    </a:lnTo>
                    <a:lnTo>
                      <a:pt x="490" y="947"/>
                    </a:lnTo>
                    <a:lnTo>
                      <a:pt x="497" y="947"/>
                    </a:lnTo>
                    <a:lnTo>
                      <a:pt x="501" y="946"/>
                    </a:lnTo>
                    <a:lnTo>
                      <a:pt x="506" y="947"/>
                    </a:lnTo>
                    <a:lnTo>
                      <a:pt x="511" y="949"/>
                    </a:lnTo>
                    <a:lnTo>
                      <a:pt x="531" y="955"/>
                    </a:lnTo>
                    <a:lnTo>
                      <a:pt x="535" y="955"/>
                    </a:lnTo>
                    <a:lnTo>
                      <a:pt x="539" y="955"/>
                    </a:lnTo>
                    <a:lnTo>
                      <a:pt x="543" y="954"/>
                    </a:lnTo>
                    <a:lnTo>
                      <a:pt x="549" y="936"/>
                    </a:lnTo>
                    <a:lnTo>
                      <a:pt x="550" y="935"/>
                    </a:lnTo>
                    <a:lnTo>
                      <a:pt x="549" y="916"/>
                    </a:lnTo>
                    <a:lnTo>
                      <a:pt x="547" y="910"/>
                    </a:lnTo>
                    <a:lnTo>
                      <a:pt x="547" y="900"/>
                    </a:lnTo>
                    <a:lnTo>
                      <a:pt x="545" y="899"/>
                    </a:lnTo>
                    <a:lnTo>
                      <a:pt x="543" y="898"/>
                    </a:lnTo>
                    <a:lnTo>
                      <a:pt x="538" y="896"/>
                    </a:lnTo>
                    <a:lnTo>
                      <a:pt x="533" y="893"/>
                    </a:lnTo>
                    <a:lnTo>
                      <a:pt x="525" y="889"/>
                    </a:lnTo>
                    <a:lnTo>
                      <a:pt x="519" y="888"/>
                    </a:lnTo>
                    <a:lnTo>
                      <a:pt x="524" y="881"/>
                    </a:lnTo>
                    <a:lnTo>
                      <a:pt x="529" y="873"/>
                    </a:lnTo>
                    <a:lnTo>
                      <a:pt x="531" y="866"/>
                    </a:lnTo>
                    <a:lnTo>
                      <a:pt x="541" y="845"/>
                    </a:lnTo>
                    <a:lnTo>
                      <a:pt x="555" y="823"/>
                    </a:lnTo>
                    <a:lnTo>
                      <a:pt x="555" y="823"/>
                    </a:lnTo>
                    <a:lnTo>
                      <a:pt x="560" y="819"/>
                    </a:lnTo>
                    <a:lnTo>
                      <a:pt x="559" y="818"/>
                    </a:lnTo>
                    <a:lnTo>
                      <a:pt x="559" y="818"/>
                    </a:lnTo>
                    <a:lnTo>
                      <a:pt x="559" y="813"/>
                    </a:lnTo>
                    <a:lnTo>
                      <a:pt x="559" y="808"/>
                    </a:lnTo>
                    <a:lnTo>
                      <a:pt x="560" y="803"/>
                    </a:lnTo>
                    <a:lnTo>
                      <a:pt x="560" y="802"/>
                    </a:lnTo>
                    <a:lnTo>
                      <a:pt x="566" y="796"/>
                    </a:lnTo>
                    <a:lnTo>
                      <a:pt x="566" y="787"/>
                    </a:lnTo>
                    <a:lnTo>
                      <a:pt x="566" y="779"/>
                    </a:lnTo>
                    <a:lnTo>
                      <a:pt x="566" y="762"/>
                    </a:lnTo>
                    <a:lnTo>
                      <a:pt x="567" y="750"/>
                    </a:lnTo>
                    <a:lnTo>
                      <a:pt x="567" y="743"/>
                    </a:lnTo>
                    <a:lnTo>
                      <a:pt x="570" y="738"/>
                    </a:lnTo>
                    <a:lnTo>
                      <a:pt x="571" y="732"/>
                    </a:lnTo>
                    <a:lnTo>
                      <a:pt x="571" y="728"/>
                    </a:lnTo>
                    <a:lnTo>
                      <a:pt x="570" y="717"/>
                    </a:lnTo>
                    <a:lnTo>
                      <a:pt x="567" y="709"/>
                    </a:lnTo>
                    <a:lnTo>
                      <a:pt x="566" y="699"/>
                    </a:lnTo>
                    <a:lnTo>
                      <a:pt x="566" y="695"/>
                    </a:lnTo>
                    <a:lnTo>
                      <a:pt x="566" y="691"/>
                    </a:lnTo>
                    <a:lnTo>
                      <a:pt x="566" y="690"/>
                    </a:lnTo>
                    <a:lnTo>
                      <a:pt x="567" y="687"/>
                    </a:lnTo>
                    <a:lnTo>
                      <a:pt x="570" y="687"/>
                    </a:lnTo>
                    <a:lnTo>
                      <a:pt x="579" y="687"/>
                    </a:lnTo>
                    <a:lnTo>
                      <a:pt x="580" y="686"/>
                    </a:lnTo>
                    <a:lnTo>
                      <a:pt x="590" y="685"/>
                    </a:lnTo>
                    <a:lnTo>
                      <a:pt x="592" y="685"/>
                    </a:lnTo>
                    <a:lnTo>
                      <a:pt x="608" y="673"/>
                    </a:lnTo>
                    <a:lnTo>
                      <a:pt x="613" y="668"/>
                    </a:lnTo>
                    <a:lnTo>
                      <a:pt x="612" y="661"/>
                    </a:lnTo>
                    <a:lnTo>
                      <a:pt x="612" y="661"/>
                    </a:lnTo>
                    <a:lnTo>
                      <a:pt x="612" y="656"/>
                    </a:lnTo>
                    <a:lnTo>
                      <a:pt x="608" y="649"/>
                    </a:lnTo>
                    <a:lnTo>
                      <a:pt x="608" y="643"/>
                    </a:lnTo>
                    <a:lnTo>
                      <a:pt x="615" y="634"/>
                    </a:lnTo>
                    <a:lnTo>
                      <a:pt x="618" y="630"/>
                    </a:lnTo>
                    <a:lnTo>
                      <a:pt x="622" y="624"/>
                    </a:lnTo>
                    <a:lnTo>
                      <a:pt x="625" y="620"/>
                    </a:lnTo>
                    <a:lnTo>
                      <a:pt x="633" y="602"/>
                    </a:lnTo>
                    <a:lnTo>
                      <a:pt x="635" y="597"/>
                    </a:lnTo>
                    <a:lnTo>
                      <a:pt x="638" y="588"/>
                    </a:lnTo>
                    <a:lnTo>
                      <a:pt x="654" y="572"/>
                    </a:lnTo>
                    <a:lnTo>
                      <a:pt x="654" y="569"/>
                    </a:lnTo>
                    <a:lnTo>
                      <a:pt x="656" y="564"/>
                    </a:lnTo>
                    <a:lnTo>
                      <a:pt x="656" y="558"/>
                    </a:lnTo>
                    <a:lnTo>
                      <a:pt x="656" y="551"/>
                    </a:lnTo>
                    <a:lnTo>
                      <a:pt x="649" y="540"/>
                    </a:lnTo>
                    <a:lnTo>
                      <a:pt x="646" y="533"/>
                    </a:lnTo>
                    <a:lnTo>
                      <a:pt x="643" y="530"/>
                    </a:lnTo>
                    <a:lnTo>
                      <a:pt x="642" y="512"/>
                    </a:lnTo>
                    <a:lnTo>
                      <a:pt x="658" y="501"/>
                    </a:lnTo>
                    <a:lnTo>
                      <a:pt x="659" y="495"/>
                    </a:lnTo>
                    <a:lnTo>
                      <a:pt x="664" y="479"/>
                    </a:lnTo>
                    <a:lnTo>
                      <a:pt x="664" y="472"/>
                    </a:lnTo>
                    <a:lnTo>
                      <a:pt x="667" y="465"/>
                    </a:lnTo>
                    <a:lnTo>
                      <a:pt x="668" y="461"/>
                    </a:lnTo>
                    <a:lnTo>
                      <a:pt x="669" y="457"/>
                    </a:lnTo>
                    <a:lnTo>
                      <a:pt x="673" y="454"/>
                    </a:lnTo>
                    <a:lnTo>
                      <a:pt x="687" y="441"/>
                    </a:lnTo>
                    <a:lnTo>
                      <a:pt x="692" y="434"/>
                    </a:lnTo>
                    <a:lnTo>
                      <a:pt x="692" y="434"/>
                    </a:lnTo>
                    <a:lnTo>
                      <a:pt x="699" y="436"/>
                    </a:lnTo>
                    <a:lnTo>
                      <a:pt x="710" y="443"/>
                    </a:lnTo>
                    <a:lnTo>
                      <a:pt x="722" y="450"/>
                    </a:lnTo>
                    <a:lnTo>
                      <a:pt x="722" y="450"/>
                    </a:lnTo>
                    <a:lnTo>
                      <a:pt x="722" y="449"/>
                    </a:lnTo>
                    <a:lnTo>
                      <a:pt x="723" y="448"/>
                    </a:lnTo>
                    <a:lnTo>
                      <a:pt x="724" y="441"/>
                    </a:lnTo>
                    <a:lnTo>
                      <a:pt x="729" y="425"/>
                    </a:lnTo>
                    <a:lnTo>
                      <a:pt x="732" y="419"/>
                    </a:lnTo>
                    <a:lnTo>
                      <a:pt x="729" y="407"/>
                    </a:lnTo>
                    <a:lnTo>
                      <a:pt x="728" y="395"/>
                    </a:lnTo>
                    <a:lnTo>
                      <a:pt x="728" y="387"/>
                    </a:lnTo>
                    <a:lnTo>
                      <a:pt x="727" y="379"/>
                    </a:lnTo>
                    <a:lnTo>
                      <a:pt x="735" y="374"/>
                    </a:lnTo>
                    <a:lnTo>
                      <a:pt x="750" y="380"/>
                    </a:lnTo>
                    <a:lnTo>
                      <a:pt x="765" y="378"/>
                    </a:lnTo>
                    <a:lnTo>
                      <a:pt x="768" y="379"/>
                    </a:lnTo>
                    <a:lnTo>
                      <a:pt x="811" y="395"/>
                    </a:lnTo>
                    <a:lnTo>
                      <a:pt x="825" y="374"/>
                    </a:lnTo>
                    <a:lnTo>
                      <a:pt x="812" y="367"/>
                    </a:lnTo>
                    <a:lnTo>
                      <a:pt x="821" y="352"/>
                    </a:lnTo>
                    <a:lnTo>
                      <a:pt x="825" y="336"/>
                    </a:lnTo>
                    <a:lnTo>
                      <a:pt x="822" y="326"/>
                    </a:lnTo>
                    <a:lnTo>
                      <a:pt x="810" y="307"/>
                    </a:lnTo>
                    <a:lnTo>
                      <a:pt x="817" y="303"/>
                    </a:lnTo>
                    <a:lnTo>
                      <a:pt x="835" y="312"/>
                    </a:lnTo>
                    <a:lnTo>
                      <a:pt x="836" y="302"/>
                    </a:lnTo>
                    <a:lnTo>
                      <a:pt x="832" y="301"/>
                    </a:lnTo>
                    <a:lnTo>
                      <a:pt x="831" y="295"/>
                    </a:lnTo>
                    <a:lnTo>
                      <a:pt x="830" y="292"/>
                    </a:lnTo>
                    <a:lnTo>
                      <a:pt x="830" y="290"/>
                    </a:lnTo>
                    <a:lnTo>
                      <a:pt x="831" y="288"/>
                    </a:lnTo>
                    <a:lnTo>
                      <a:pt x="831" y="287"/>
                    </a:lnTo>
                    <a:lnTo>
                      <a:pt x="835" y="281"/>
                    </a:lnTo>
                    <a:lnTo>
                      <a:pt x="836" y="280"/>
                    </a:lnTo>
                    <a:lnTo>
                      <a:pt x="841" y="276"/>
                    </a:lnTo>
                    <a:lnTo>
                      <a:pt x="847" y="276"/>
                    </a:lnTo>
                    <a:lnTo>
                      <a:pt x="853" y="277"/>
                    </a:lnTo>
                    <a:lnTo>
                      <a:pt x="856" y="280"/>
                    </a:lnTo>
                    <a:lnTo>
                      <a:pt x="863" y="287"/>
                    </a:lnTo>
                    <a:lnTo>
                      <a:pt x="868" y="293"/>
                    </a:lnTo>
                    <a:lnTo>
                      <a:pt x="871" y="295"/>
                    </a:lnTo>
                    <a:lnTo>
                      <a:pt x="876" y="301"/>
                    </a:lnTo>
                    <a:lnTo>
                      <a:pt x="883" y="311"/>
                    </a:lnTo>
                    <a:lnTo>
                      <a:pt x="884" y="316"/>
                    </a:lnTo>
                    <a:lnTo>
                      <a:pt x="891" y="323"/>
                    </a:lnTo>
                    <a:lnTo>
                      <a:pt x="896" y="329"/>
                    </a:lnTo>
                    <a:lnTo>
                      <a:pt x="899" y="342"/>
                    </a:lnTo>
                    <a:lnTo>
                      <a:pt x="901" y="342"/>
                    </a:lnTo>
                    <a:lnTo>
                      <a:pt x="908" y="339"/>
                    </a:lnTo>
                    <a:lnTo>
                      <a:pt x="917" y="343"/>
                    </a:lnTo>
                    <a:lnTo>
                      <a:pt x="923" y="342"/>
                    </a:lnTo>
                    <a:lnTo>
                      <a:pt x="929" y="342"/>
                    </a:lnTo>
                    <a:lnTo>
                      <a:pt x="933" y="346"/>
                    </a:lnTo>
                    <a:lnTo>
                      <a:pt x="935" y="347"/>
                    </a:lnTo>
                    <a:lnTo>
                      <a:pt x="937" y="347"/>
                    </a:lnTo>
                    <a:lnTo>
                      <a:pt x="940" y="343"/>
                    </a:lnTo>
                    <a:lnTo>
                      <a:pt x="947" y="338"/>
                    </a:lnTo>
                    <a:lnTo>
                      <a:pt x="957" y="333"/>
                    </a:lnTo>
                    <a:lnTo>
                      <a:pt x="958" y="332"/>
                    </a:lnTo>
                    <a:lnTo>
                      <a:pt x="959" y="326"/>
                    </a:lnTo>
                    <a:lnTo>
                      <a:pt x="959" y="321"/>
                    </a:lnTo>
                    <a:lnTo>
                      <a:pt x="962" y="317"/>
                    </a:lnTo>
                    <a:lnTo>
                      <a:pt x="970" y="318"/>
                    </a:lnTo>
                    <a:lnTo>
                      <a:pt x="973" y="321"/>
                    </a:lnTo>
                    <a:lnTo>
                      <a:pt x="976" y="321"/>
                    </a:lnTo>
                    <a:lnTo>
                      <a:pt x="978" y="323"/>
                    </a:lnTo>
                    <a:lnTo>
                      <a:pt x="980" y="326"/>
                    </a:lnTo>
                    <a:lnTo>
                      <a:pt x="984" y="326"/>
                    </a:lnTo>
                    <a:lnTo>
                      <a:pt x="986" y="328"/>
                    </a:lnTo>
                    <a:lnTo>
                      <a:pt x="998" y="329"/>
                    </a:lnTo>
                    <a:lnTo>
                      <a:pt x="1004" y="331"/>
                    </a:lnTo>
                    <a:lnTo>
                      <a:pt x="1006" y="332"/>
                    </a:lnTo>
                    <a:lnTo>
                      <a:pt x="1009" y="334"/>
                    </a:lnTo>
                    <a:lnTo>
                      <a:pt x="1011" y="339"/>
                    </a:lnTo>
                    <a:lnTo>
                      <a:pt x="1014" y="341"/>
                    </a:lnTo>
                    <a:lnTo>
                      <a:pt x="1015" y="341"/>
                    </a:lnTo>
                    <a:lnTo>
                      <a:pt x="1015" y="334"/>
                    </a:lnTo>
                    <a:lnTo>
                      <a:pt x="1020" y="331"/>
                    </a:lnTo>
                    <a:lnTo>
                      <a:pt x="1021" y="328"/>
                    </a:lnTo>
                    <a:lnTo>
                      <a:pt x="1021" y="323"/>
                    </a:lnTo>
                    <a:lnTo>
                      <a:pt x="1020" y="315"/>
                    </a:lnTo>
                    <a:lnTo>
                      <a:pt x="1020" y="311"/>
                    </a:lnTo>
                    <a:lnTo>
                      <a:pt x="1020" y="308"/>
                    </a:lnTo>
                    <a:lnTo>
                      <a:pt x="1024" y="300"/>
                    </a:lnTo>
                    <a:lnTo>
                      <a:pt x="1026" y="297"/>
                    </a:lnTo>
                    <a:lnTo>
                      <a:pt x="1031" y="293"/>
                    </a:lnTo>
                    <a:lnTo>
                      <a:pt x="1032" y="293"/>
                    </a:lnTo>
                    <a:lnTo>
                      <a:pt x="1035" y="296"/>
                    </a:lnTo>
                    <a:lnTo>
                      <a:pt x="1037" y="293"/>
                    </a:lnTo>
                    <a:lnTo>
                      <a:pt x="1039" y="286"/>
                    </a:lnTo>
                    <a:lnTo>
                      <a:pt x="1039" y="283"/>
                    </a:lnTo>
                    <a:lnTo>
                      <a:pt x="1040" y="280"/>
                    </a:lnTo>
                    <a:lnTo>
                      <a:pt x="1041" y="278"/>
                    </a:lnTo>
                    <a:lnTo>
                      <a:pt x="1039" y="276"/>
                    </a:lnTo>
                    <a:lnTo>
                      <a:pt x="1036" y="262"/>
                    </a:lnTo>
                    <a:lnTo>
                      <a:pt x="1035" y="259"/>
                    </a:lnTo>
                    <a:lnTo>
                      <a:pt x="1034" y="259"/>
                    </a:lnTo>
                    <a:lnTo>
                      <a:pt x="1031" y="256"/>
                    </a:lnTo>
                    <a:lnTo>
                      <a:pt x="1031" y="244"/>
                    </a:lnTo>
                    <a:lnTo>
                      <a:pt x="1032" y="236"/>
                    </a:lnTo>
                    <a:lnTo>
                      <a:pt x="1032" y="236"/>
                    </a:lnTo>
                    <a:lnTo>
                      <a:pt x="1032" y="229"/>
                    </a:lnTo>
                    <a:lnTo>
                      <a:pt x="1031" y="227"/>
                    </a:lnTo>
                    <a:lnTo>
                      <a:pt x="1030" y="225"/>
                    </a:lnTo>
                    <a:lnTo>
                      <a:pt x="1031" y="218"/>
                    </a:lnTo>
                    <a:lnTo>
                      <a:pt x="1030" y="214"/>
                    </a:lnTo>
                    <a:lnTo>
                      <a:pt x="1031" y="210"/>
                    </a:lnTo>
                    <a:lnTo>
                      <a:pt x="1032" y="205"/>
                    </a:lnTo>
                    <a:lnTo>
                      <a:pt x="1031" y="200"/>
                    </a:lnTo>
                    <a:lnTo>
                      <a:pt x="1031" y="199"/>
                    </a:lnTo>
                    <a:lnTo>
                      <a:pt x="1029" y="198"/>
                    </a:lnTo>
                    <a:lnTo>
                      <a:pt x="1029" y="195"/>
                    </a:lnTo>
                    <a:lnTo>
                      <a:pt x="1030" y="191"/>
                    </a:lnTo>
                    <a:lnTo>
                      <a:pt x="1035" y="189"/>
                    </a:lnTo>
                    <a:lnTo>
                      <a:pt x="1036" y="185"/>
                    </a:lnTo>
                    <a:lnTo>
                      <a:pt x="1039" y="182"/>
                    </a:lnTo>
                    <a:lnTo>
                      <a:pt x="1040" y="177"/>
                    </a:lnTo>
                    <a:lnTo>
                      <a:pt x="1041" y="170"/>
                    </a:lnTo>
                    <a:lnTo>
                      <a:pt x="1044" y="165"/>
                    </a:lnTo>
                    <a:lnTo>
                      <a:pt x="1044" y="163"/>
                    </a:lnTo>
                    <a:lnTo>
                      <a:pt x="1046" y="157"/>
                    </a:lnTo>
                    <a:lnTo>
                      <a:pt x="1050" y="154"/>
                    </a:lnTo>
                    <a:lnTo>
                      <a:pt x="1055" y="154"/>
                    </a:lnTo>
                    <a:lnTo>
                      <a:pt x="1059" y="153"/>
                    </a:lnTo>
                    <a:lnTo>
                      <a:pt x="1059" y="153"/>
                    </a:lnTo>
                    <a:lnTo>
                      <a:pt x="1060" y="155"/>
                    </a:lnTo>
                    <a:lnTo>
                      <a:pt x="1065" y="154"/>
                    </a:lnTo>
                    <a:lnTo>
                      <a:pt x="1067" y="155"/>
                    </a:lnTo>
                    <a:lnTo>
                      <a:pt x="1070" y="155"/>
                    </a:lnTo>
                    <a:lnTo>
                      <a:pt x="1071" y="153"/>
                    </a:lnTo>
                    <a:lnTo>
                      <a:pt x="1072" y="152"/>
                    </a:lnTo>
                    <a:lnTo>
                      <a:pt x="1077" y="149"/>
                    </a:lnTo>
                    <a:lnTo>
                      <a:pt x="1077" y="145"/>
                    </a:lnTo>
                    <a:lnTo>
                      <a:pt x="1082" y="139"/>
                    </a:lnTo>
                    <a:lnTo>
                      <a:pt x="1085" y="137"/>
                    </a:lnTo>
                    <a:lnTo>
                      <a:pt x="1087" y="131"/>
                    </a:lnTo>
                    <a:lnTo>
                      <a:pt x="1091" y="129"/>
                    </a:lnTo>
                    <a:lnTo>
                      <a:pt x="1093" y="129"/>
                    </a:lnTo>
                    <a:lnTo>
                      <a:pt x="1096" y="128"/>
                    </a:lnTo>
                    <a:lnTo>
                      <a:pt x="1098" y="126"/>
                    </a:lnTo>
                    <a:lnTo>
                      <a:pt x="1101" y="128"/>
                    </a:lnTo>
                    <a:lnTo>
                      <a:pt x="1102" y="129"/>
                    </a:lnTo>
                    <a:lnTo>
                      <a:pt x="1103" y="131"/>
                    </a:lnTo>
                    <a:lnTo>
                      <a:pt x="1103" y="133"/>
                    </a:lnTo>
                    <a:lnTo>
                      <a:pt x="1106" y="134"/>
                    </a:lnTo>
                    <a:lnTo>
                      <a:pt x="1111" y="139"/>
                    </a:lnTo>
                    <a:lnTo>
                      <a:pt x="1116" y="143"/>
                    </a:lnTo>
                    <a:lnTo>
                      <a:pt x="1122" y="144"/>
                    </a:lnTo>
                    <a:lnTo>
                      <a:pt x="1124" y="148"/>
                    </a:lnTo>
                    <a:lnTo>
                      <a:pt x="1124" y="149"/>
                    </a:lnTo>
                    <a:lnTo>
                      <a:pt x="1126" y="152"/>
                    </a:lnTo>
                    <a:lnTo>
                      <a:pt x="1127" y="153"/>
                    </a:lnTo>
                    <a:lnTo>
                      <a:pt x="1134" y="154"/>
                    </a:lnTo>
                    <a:lnTo>
                      <a:pt x="1139" y="154"/>
                    </a:lnTo>
                    <a:lnTo>
                      <a:pt x="1149" y="158"/>
                    </a:lnTo>
                    <a:lnTo>
                      <a:pt x="1163" y="160"/>
                    </a:lnTo>
                    <a:lnTo>
                      <a:pt x="1167" y="164"/>
                    </a:lnTo>
                    <a:lnTo>
                      <a:pt x="1167" y="165"/>
                    </a:lnTo>
                    <a:lnTo>
                      <a:pt x="1173" y="173"/>
                    </a:lnTo>
                    <a:lnTo>
                      <a:pt x="1175" y="179"/>
                    </a:lnTo>
                    <a:lnTo>
                      <a:pt x="1177" y="183"/>
                    </a:lnTo>
                    <a:lnTo>
                      <a:pt x="1179" y="184"/>
                    </a:lnTo>
                    <a:lnTo>
                      <a:pt x="1178" y="189"/>
                    </a:lnTo>
                    <a:lnTo>
                      <a:pt x="1175" y="196"/>
                    </a:lnTo>
                    <a:lnTo>
                      <a:pt x="1174" y="201"/>
                    </a:lnTo>
                    <a:lnTo>
                      <a:pt x="1173" y="204"/>
                    </a:lnTo>
                    <a:lnTo>
                      <a:pt x="1168" y="214"/>
                    </a:lnTo>
                    <a:lnTo>
                      <a:pt x="1167" y="218"/>
                    </a:lnTo>
                    <a:lnTo>
                      <a:pt x="1165" y="220"/>
                    </a:lnTo>
                    <a:lnTo>
                      <a:pt x="1170" y="234"/>
                    </a:lnTo>
                    <a:lnTo>
                      <a:pt x="1174" y="239"/>
                    </a:lnTo>
                    <a:lnTo>
                      <a:pt x="1177" y="240"/>
                    </a:lnTo>
                    <a:lnTo>
                      <a:pt x="1182" y="242"/>
                    </a:lnTo>
                    <a:lnTo>
                      <a:pt x="1183" y="241"/>
                    </a:lnTo>
                    <a:lnTo>
                      <a:pt x="1183" y="237"/>
                    </a:lnTo>
                    <a:lnTo>
                      <a:pt x="1185" y="232"/>
                    </a:lnTo>
                    <a:lnTo>
                      <a:pt x="1187" y="229"/>
                    </a:lnTo>
                    <a:lnTo>
                      <a:pt x="1185" y="223"/>
                    </a:lnTo>
                    <a:lnTo>
                      <a:pt x="1185" y="213"/>
                    </a:lnTo>
                    <a:lnTo>
                      <a:pt x="1184" y="211"/>
                    </a:lnTo>
                    <a:lnTo>
                      <a:pt x="1183" y="208"/>
                    </a:lnTo>
                    <a:lnTo>
                      <a:pt x="1184" y="204"/>
                    </a:lnTo>
                    <a:lnTo>
                      <a:pt x="1189" y="201"/>
                    </a:lnTo>
                    <a:lnTo>
                      <a:pt x="1193" y="200"/>
                    </a:lnTo>
                    <a:lnTo>
                      <a:pt x="1194" y="199"/>
                    </a:lnTo>
                    <a:lnTo>
                      <a:pt x="1194" y="196"/>
                    </a:lnTo>
                    <a:lnTo>
                      <a:pt x="1197" y="195"/>
                    </a:lnTo>
                    <a:lnTo>
                      <a:pt x="1198" y="190"/>
                    </a:lnTo>
                    <a:lnTo>
                      <a:pt x="1200" y="186"/>
                    </a:lnTo>
                    <a:lnTo>
                      <a:pt x="1203" y="184"/>
                    </a:lnTo>
                    <a:lnTo>
                      <a:pt x="1205" y="184"/>
                    </a:lnTo>
                    <a:lnTo>
                      <a:pt x="1208" y="184"/>
                    </a:lnTo>
                    <a:lnTo>
                      <a:pt x="1209" y="180"/>
                    </a:lnTo>
                    <a:lnTo>
                      <a:pt x="1210" y="177"/>
                    </a:lnTo>
                    <a:lnTo>
                      <a:pt x="1209" y="172"/>
                    </a:lnTo>
                    <a:lnTo>
                      <a:pt x="1211" y="163"/>
                    </a:lnTo>
                    <a:lnTo>
                      <a:pt x="1205" y="154"/>
                    </a:lnTo>
                    <a:lnTo>
                      <a:pt x="1204" y="154"/>
                    </a:lnTo>
                    <a:lnTo>
                      <a:pt x="1204" y="153"/>
                    </a:lnTo>
                    <a:lnTo>
                      <a:pt x="1208" y="150"/>
                    </a:lnTo>
                    <a:lnTo>
                      <a:pt x="1211" y="153"/>
                    </a:lnTo>
                    <a:lnTo>
                      <a:pt x="1214" y="154"/>
                    </a:lnTo>
                    <a:lnTo>
                      <a:pt x="1223" y="158"/>
                    </a:lnTo>
                    <a:lnTo>
                      <a:pt x="1228" y="160"/>
                    </a:lnTo>
                    <a:lnTo>
                      <a:pt x="1234" y="160"/>
                    </a:lnTo>
                    <a:lnTo>
                      <a:pt x="1238" y="158"/>
                    </a:lnTo>
                    <a:lnTo>
                      <a:pt x="1240" y="157"/>
                    </a:lnTo>
                    <a:lnTo>
                      <a:pt x="1241" y="154"/>
                    </a:lnTo>
                    <a:lnTo>
                      <a:pt x="1240" y="145"/>
                    </a:lnTo>
                    <a:close/>
                    <a:moveTo>
                      <a:pt x="392" y="888"/>
                    </a:moveTo>
                    <a:lnTo>
                      <a:pt x="392" y="889"/>
                    </a:lnTo>
                    <a:lnTo>
                      <a:pt x="392" y="886"/>
                    </a:lnTo>
                    <a:lnTo>
                      <a:pt x="391" y="886"/>
                    </a:lnTo>
                    <a:lnTo>
                      <a:pt x="391" y="886"/>
                    </a:lnTo>
                    <a:lnTo>
                      <a:pt x="392" y="886"/>
                    </a:lnTo>
                    <a:lnTo>
                      <a:pt x="393" y="888"/>
                    </a:lnTo>
                    <a:lnTo>
                      <a:pt x="392" y="888"/>
                    </a:lnTo>
                    <a:close/>
                    <a:moveTo>
                      <a:pt x="397" y="905"/>
                    </a:moveTo>
                    <a:lnTo>
                      <a:pt x="397" y="905"/>
                    </a:lnTo>
                    <a:lnTo>
                      <a:pt x="396" y="904"/>
                    </a:lnTo>
                    <a:lnTo>
                      <a:pt x="396" y="904"/>
                    </a:lnTo>
                    <a:lnTo>
                      <a:pt x="397" y="905"/>
                    </a:lnTo>
                    <a:close/>
                    <a:moveTo>
                      <a:pt x="403" y="985"/>
                    </a:moveTo>
                    <a:lnTo>
                      <a:pt x="403" y="985"/>
                    </a:lnTo>
                    <a:lnTo>
                      <a:pt x="403" y="985"/>
                    </a:lnTo>
                    <a:lnTo>
                      <a:pt x="403" y="986"/>
                    </a:lnTo>
                    <a:lnTo>
                      <a:pt x="403" y="985"/>
                    </a:lnTo>
                    <a:close/>
                    <a:moveTo>
                      <a:pt x="404" y="885"/>
                    </a:moveTo>
                    <a:lnTo>
                      <a:pt x="403" y="886"/>
                    </a:lnTo>
                    <a:lnTo>
                      <a:pt x="403" y="885"/>
                    </a:lnTo>
                    <a:lnTo>
                      <a:pt x="404" y="885"/>
                    </a:lnTo>
                    <a:close/>
                    <a:moveTo>
                      <a:pt x="403" y="883"/>
                    </a:moveTo>
                    <a:lnTo>
                      <a:pt x="403" y="884"/>
                    </a:lnTo>
                    <a:lnTo>
                      <a:pt x="403" y="883"/>
                    </a:lnTo>
                    <a:lnTo>
                      <a:pt x="403" y="883"/>
                    </a:lnTo>
                    <a:close/>
                    <a:moveTo>
                      <a:pt x="422" y="886"/>
                    </a:moveTo>
                    <a:lnTo>
                      <a:pt x="419" y="888"/>
                    </a:lnTo>
                    <a:lnTo>
                      <a:pt x="414" y="890"/>
                    </a:lnTo>
                    <a:lnTo>
                      <a:pt x="413" y="890"/>
                    </a:lnTo>
                    <a:lnTo>
                      <a:pt x="412" y="891"/>
                    </a:lnTo>
                    <a:lnTo>
                      <a:pt x="411" y="893"/>
                    </a:lnTo>
                    <a:lnTo>
                      <a:pt x="411" y="894"/>
                    </a:lnTo>
                    <a:lnTo>
                      <a:pt x="409" y="893"/>
                    </a:lnTo>
                    <a:lnTo>
                      <a:pt x="409" y="891"/>
                    </a:lnTo>
                    <a:lnTo>
                      <a:pt x="411" y="893"/>
                    </a:lnTo>
                    <a:lnTo>
                      <a:pt x="411" y="891"/>
                    </a:lnTo>
                    <a:lnTo>
                      <a:pt x="411" y="891"/>
                    </a:lnTo>
                    <a:lnTo>
                      <a:pt x="411" y="890"/>
                    </a:lnTo>
                    <a:lnTo>
                      <a:pt x="409" y="890"/>
                    </a:lnTo>
                    <a:lnTo>
                      <a:pt x="408" y="890"/>
                    </a:lnTo>
                    <a:lnTo>
                      <a:pt x="409" y="891"/>
                    </a:lnTo>
                    <a:lnTo>
                      <a:pt x="408" y="891"/>
                    </a:lnTo>
                    <a:lnTo>
                      <a:pt x="407" y="891"/>
                    </a:lnTo>
                    <a:lnTo>
                      <a:pt x="407" y="893"/>
                    </a:lnTo>
                    <a:lnTo>
                      <a:pt x="408" y="893"/>
                    </a:lnTo>
                    <a:lnTo>
                      <a:pt x="407" y="894"/>
                    </a:lnTo>
                    <a:lnTo>
                      <a:pt x="408" y="893"/>
                    </a:lnTo>
                    <a:lnTo>
                      <a:pt x="409" y="894"/>
                    </a:lnTo>
                    <a:lnTo>
                      <a:pt x="408" y="894"/>
                    </a:lnTo>
                    <a:lnTo>
                      <a:pt x="409" y="895"/>
                    </a:lnTo>
                    <a:lnTo>
                      <a:pt x="408" y="895"/>
                    </a:lnTo>
                    <a:lnTo>
                      <a:pt x="408" y="895"/>
                    </a:lnTo>
                    <a:lnTo>
                      <a:pt x="407" y="895"/>
                    </a:lnTo>
                    <a:lnTo>
                      <a:pt x="407" y="895"/>
                    </a:lnTo>
                    <a:lnTo>
                      <a:pt x="404" y="896"/>
                    </a:lnTo>
                    <a:lnTo>
                      <a:pt x="403" y="898"/>
                    </a:lnTo>
                    <a:lnTo>
                      <a:pt x="404" y="896"/>
                    </a:lnTo>
                    <a:lnTo>
                      <a:pt x="404" y="895"/>
                    </a:lnTo>
                    <a:lnTo>
                      <a:pt x="403" y="894"/>
                    </a:lnTo>
                    <a:lnTo>
                      <a:pt x="402" y="893"/>
                    </a:lnTo>
                    <a:lnTo>
                      <a:pt x="401" y="891"/>
                    </a:lnTo>
                    <a:lnTo>
                      <a:pt x="401" y="891"/>
                    </a:lnTo>
                    <a:lnTo>
                      <a:pt x="402" y="891"/>
                    </a:lnTo>
                    <a:lnTo>
                      <a:pt x="403" y="893"/>
                    </a:lnTo>
                    <a:lnTo>
                      <a:pt x="403" y="891"/>
                    </a:lnTo>
                    <a:lnTo>
                      <a:pt x="403" y="891"/>
                    </a:lnTo>
                    <a:lnTo>
                      <a:pt x="404" y="891"/>
                    </a:lnTo>
                    <a:lnTo>
                      <a:pt x="406" y="891"/>
                    </a:lnTo>
                    <a:lnTo>
                      <a:pt x="406" y="890"/>
                    </a:lnTo>
                    <a:lnTo>
                      <a:pt x="407" y="890"/>
                    </a:lnTo>
                    <a:lnTo>
                      <a:pt x="406" y="890"/>
                    </a:lnTo>
                    <a:lnTo>
                      <a:pt x="406" y="889"/>
                    </a:lnTo>
                    <a:lnTo>
                      <a:pt x="406" y="888"/>
                    </a:lnTo>
                    <a:lnTo>
                      <a:pt x="406" y="886"/>
                    </a:lnTo>
                    <a:lnTo>
                      <a:pt x="407" y="889"/>
                    </a:lnTo>
                    <a:lnTo>
                      <a:pt x="408" y="889"/>
                    </a:lnTo>
                    <a:lnTo>
                      <a:pt x="409" y="890"/>
                    </a:lnTo>
                    <a:lnTo>
                      <a:pt x="409" y="890"/>
                    </a:lnTo>
                    <a:lnTo>
                      <a:pt x="412" y="888"/>
                    </a:lnTo>
                    <a:lnTo>
                      <a:pt x="413" y="886"/>
                    </a:lnTo>
                    <a:lnTo>
                      <a:pt x="414" y="886"/>
                    </a:lnTo>
                    <a:lnTo>
                      <a:pt x="413" y="888"/>
                    </a:lnTo>
                    <a:lnTo>
                      <a:pt x="413" y="889"/>
                    </a:lnTo>
                    <a:lnTo>
                      <a:pt x="413" y="890"/>
                    </a:lnTo>
                    <a:lnTo>
                      <a:pt x="414" y="889"/>
                    </a:lnTo>
                    <a:lnTo>
                      <a:pt x="414" y="888"/>
                    </a:lnTo>
                    <a:lnTo>
                      <a:pt x="416" y="888"/>
                    </a:lnTo>
                    <a:lnTo>
                      <a:pt x="417" y="888"/>
                    </a:lnTo>
                    <a:lnTo>
                      <a:pt x="417" y="886"/>
                    </a:lnTo>
                    <a:lnTo>
                      <a:pt x="418" y="886"/>
                    </a:lnTo>
                    <a:lnTo>
                      <a:pt x="419" y="886"/>
                    </a:lnTo>
                    <a:lnTo>
                      <a:pt x="421" y="886"/>
                    </a:lnTo>
                    <a:lnTo>
                      <a:pt x="422" y="886"/>
                    </a:lnTo>
                    <a:lnTo>
                      <a:pt x="423" y="886"/>
                    </a:lnTo>
                    <a:lnTo>
                      <a:pt x="423" y="886"/>
                    </a:lnTo>
                    <a:lnTo>
                      <a:pt x="422" y="886"/>
                    </a:lnTo>
                    <a:close/>
                    <a:moveTo>
                      <a:pt x="411" y="849"/>
                    </a:moveTo>
                    <a:lnTo>
                      <a:pt x="409" y="847"/>
                    </a:lnTo>
                    <a:lnTo>
                      <a:pt x="408" y="847"/>
                    </a:lnTo>
                    <a:lnTo>
                      <a:pt x="407" y="845"/>
                    </a:lnTo>
                    <a:lnTo>
                      <a:pt x="406" y="845"/>
                    </a:lnTo>
                    <a:lnTo>
                      <a:pt x="406" y="844"/>
                    </a:lnTo>
                    <a:lnTo>
                      <a:pt x="406" y="845"/>
                    </a:lnTo>
                    <a:lnTo>
                      <a:pt x="403" y="845"/>
                    </a:lnTo>
                    <a:lnTo>
                      <a:pt x="402" y="847"/>
                    </a:lnTo>
                    <a:lnTo>
                      <a:pt x="400" y="849"/>
                    </a:lnTo>
                    <a:lnTo>
                      <a:pt x="398" y="852"/>
                    </a:lnTo>
                    <a:lnTo>
                      <a:pt x="396" y="852"/>
                    </a:lnTo>
                    <a:lnTo>
                      <a:pt x="396" y="853"/>
                    </a:lnTo>
                    <a:lnTo>
                      <a:pt x="398" y="853"/>
                    </a:lnTo>
                    <a:lnTo>
                      <a:pt x="401" y="853"/>
                    </a:lnTo>
                    <a:lnTo>
                      <a:pt x="403" y="852"/>
                    </a:lnTo>
                    <a:lnTo>
                      <a:pt x="412" y="850"/>
                    </a:lnTo>
                    <a:lnTo>
                      <a:pt x="413" y="849"/>
                    </a:lnTo>
                    <a:lnTo>
                      <a:pt x="411" y="849"/>
                    </a:lnTo>
                    <a:lnTo>
                      <a:pt x="411" y="849"/>
                    </a:lnTo>
                    <a:close/>
                  </a:path>
                </a:pathLst>
              </a:custGeom>
              <a:grpFill/>
              <a:ln w="3175">
                <a:no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grpSp>
          <p:nvGrpSpPr>
            <p:cNvPr id="1150" name="Gruppe 2099">
              <a:extLst>
                <a:ext uri="{FF2B5EF4-FFF2-40B4-BE49-F238E27FC236}">
                  <a16:creationId xmlns:a16="http://schemas.microsoft.com/office/drawing/2014/main" id="{92B8E780-5401-0B44-BB06-98347E61CFC7}"/>
                </a:ext>
              </a:extLst>
            </p:cNvPr>
            <p:cNvGrpSpPr>
              <a:grpSpLocks/>
            </p:cNvGrpSpPr>
            <p:nvPr/>
          </p:nvGrpSpPr>
          <p:grpSpPr>
            <a:xfrm>
              <a:off x="3806969" y="502901"/>
              <a:ext cx="1004715" cy="1782739"/>
              <a:chOff x="5624513" y="200025"/>
              <a:chExt cx="1139825" cy="2022475"/>
            </a:xfrm>
            <a:grpFill/>
          </p:grpSpPr>
          <p:sp>
            <p:nvSpPr>
              <p:cNvPr id="1151" name="Freeform 1850">
                <a:extLst>
                  <a:ext uri="{FF2B5EF4-FFF2-40B4-BE49-F238E27FC236}">
                    <a16:creationId xmlns:a16="http://schemas.microsoft.com/office/drawing/2014/main" id="{5A3CA512-CFAB-1407-10EE-00381648C71F}"/>
                  </a:ext>
                </a:extLst>
              </p:cNvPr>
              <p:cNvSpPr>
                <a:spLocks/>
              </p:cNvSpPr>
              <p:nvPr/>
            </p:nvSpPr>
            <p:spPr bwMode="auto">
              <a:xfrm>
                <a:off x="5854700" y="2201863"/>
                <a:ext cx="1588" cy="4763"/>
              </a:xfrm>
              <a:custGeom>
                <a:avLst/>
                <a:gdLst/>
                <a:ahLst/>
                <a:cxnLst>
                  <a:cxn ang="0">
                    <a:pos x="0" y="2"/>
                  </a:cxn>
                  <a:cxn ang="0">
                    <a:pos x="0" y="3"/>
                  </a:cxn>
                  <a:cxn ang="0">
                    <a:pos x="1" y="2"/>
                  </a:cxn>
                  <a:cxn ang="0">
                    <a:pos x="1" y="0"/>
                  </a:cxn>
                  <a:cxn ang="0">
                    <a:pos x="0" y="2"/>
                  </a:cxn>
                </a:cxnLst>
                <a:rect l="0" t="0" r="r" b="b"/>
                <a:pathLst>
                  <a:path w="1" h="3">
                    <a:moveTo>
                      <a:pt x="0" y="2"/>
                    </a:moveTo>
                    <a:lnTo>
                      <a:pt x="0" y="3"/>
                    </a:lnTo>
                    <a:lnTo>
                      <a:pt x="1" y="2"/>
                    </a:lnTo>
                    <a:lnTo>
                      <a:pt x="1" y="0"/>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2" name="Freeform 1851">
                <a:extLst>
                  <a:ext uri="{FF2B5EF4-FFF2-40B4-BE49-F238E27FC236}">
                    <a16:creationId xmlns:a16="http://schemas.microsoft.com/office/drawing/2014/main" id="{89269AE2-D818-1F41-FBA6-111EF6F17D8F}"/>
                  </a:ext>
                </a:extLst>
              </p:cNvPr>
              <p:cNvSpPr>
                <a:spLocks/>
              </p:cNvSpPr>
              <p:nvPr/>
            </p:nvSpPr>
            <p:spPr bwMode="auto">
              <a:xfrm>
                <a:off x="5854700" y="2201863"/>
                <a:ext cx="1588" cy="4763"/>
              </a:xfrm>
              <a:custGeom>
                <a:avLst/>
                <a:gdLst/>
                <a:ahLst/>
                <a:cxnLst>
                  <a:cxn ang="0">
                    <a:pos x="0" y="2"/>
                  </a:cxn>
                  <a:cxn ang="0">
                    <a:pos x="0" y="3"/>
                  </a:cxn>
                  <a:cxn ang="0">
                    <a:pos x="1" y="2"/>
                  </a:cxn>
                  <a:cxn ang="0">
                    <a:pos x="1" y="0"/>
                  </a:cxn>
                  <a:cxn ang="0">
                    <a:pos x="0" y="2"/>
                  </a:cxn>
                </a:cxnLst>
                <a:rect l="0" t="0" r="r" b="b"/>
                <a:pathLst>
                  <a:path w="1" h="3">
                    <a:moveTo>
                      <a:pt x="0" y="2"/>
                    </a:moveTo>
                    <a:lnTo>
                      <a:pt x="0" y="3"/>
                    </a:lnTo>
                    <a:lnTo>
                      <a:pt x="1" y="2"/>
                    </a:lnTo>
                    <a:lnTo>
                      <a:pt x="1" y="0"/>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3" name="Freeform 1852">
                <a:extLst>
                  <a:ext uri="{FF2B5EF4-FFF2-40B4-BE49-F238E27FC236}">
                    <a16:creationId xmlns:a16="http://schemas.microsoft.com/office/drawing/2014/main" id="{E469343F-81CB-642F-4543-7EAF0C3810E7}"/>
                  </a:ext>
                </a:extLst>
              </p:cNvPr>
              <p:cNvSpPr>
                <a:spLocks/>
              </p:cNvSpPr>
              <p:nvPr/>
            </p:nvSpPr>
            <p:spPr bwMode="auto">
              <a:xfrm>
                <a:off x="5851525" y="2201863"/>
                <a:ext cx="1588" cy="4763"/>
              </a:xfrm>
              <a:custGeom>
                <a:avLst/>
                <a:gdLst/>
                <a:ahLst/>
                <a:cxnLst>
                  <a:cxn ang="0">
                    <a:pos x="0" y="2"/>
                  </a:cxn>
                  <a:cxn ang="0">
                    <a:pos x="1" y="3"/>
                  </a:cxn>
                  <a:cxn ang="0">
                    <a:pos x="1" y="2"/>
                  </a:cxn>
                  <a:cxn ang="0">
                    <a:pos x="0" y="0"/>
                  </a:cxn>
                  <a:cxn ang="0">
                    <a:pos x="0" y="2"/>
                  </a:cxn>
                </a:cxnLst>
                <a:rect l="0" t="0" r="r" b="b"/>
                <a:pathLst>
                  <a:path w="1" h="3">
                    <a:moveTo>
                      <a:pt x="0" y="2"/>
                    </a:moveTo>
                    <a:lnTo>
                      <a:pt x="1" y="3"/>
                    </a:lnTo>
                    <a:lnTo>
                      <a:pt x="1" y="2"/>
                    </a:lnTo>
                    <a:lnTo>
                      <a:pt x="0" y="0"/>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4" name="Freeform 1853">
                <a:extLst>
                  <a:ext uri="{FF2B5EF4-FFF2-40B4-BE49-F238E27FC236}">
                    <a16:creationId xmlns:a16="http://schemas.microsoft.com/office/drawing/2014/main" id="{FD572F44-1E53-0EB2-4AF2-793EC6FBAC08}"/>
                  </a:ext>
                </a:extLst>
              </p:cNvPr>
              <p:cNvSpPr>
                <a:spLocks/>
              </p:cNvSpPr>
              <p:nvPr/>
            </p:nvSpPr>
            <p:spPr bwMode="auto">
              <a:xfrm>
                <a:off x="5851525" y="2201863"/>
                <a:ext cx="1588" cy="4763"/>
              </a:xfrm>
              <a:custGeom>
                <a:avLst/>
                <a:gdLst/>
                <a:ahLst/>
                <a:cxnLst>
                  <a:cxn ang="0">
                    <a:pos x="0" y="2"/>
                  </a:cxn>
                  <a:cxn ang="0">
                    <a:pos x="1" y="3"/>
                  </a:cxn>
                  <a:cxn ang="0">
                    <a:pos x="1" y="2"/>
                  </a:cxn>
                  <a:cxn ang="0">
                    <a:pos x="0" y="0"/>
                  </a:cxn>
                  <a:cxn ang="0">
                    <a:pos x="0" y="2"/>
                  </a:cxn>
                </a:cxnLst>
                <a:rect l="0" t="0" r="r" b="b"/>
                <a:pathLst>
                  <a:path w="1" h="3">
                    <a:moveTo>
                      <a:pt x="0" y="2"/>
                    </a:moveTo>
                    <a:lnTo>
                      <a:pt x="1" y="3"/>
                    </a:lnTo>
                    <a:lnTo>
                      <a:pt x="1" y="2"/>
                    </a:lnTo>
                    <a:lnTo>
                      <a:pt x="0" y="0"/>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5" name="Freeform 1854">
                <a:extLst>
                  <a:ext uri="{FF2B5EF4-FFF2-40B4-BE49-F238E27FC236}">
                    <a16:creationId xmlns:a16="http://schemas.microsoft.com/office/drawing/2014/main" id="{2A41C303-EFFB-FDCA-C8EA-FA3D88677C62}"/>
                  </a:ext>
                </a:extLst>
              </p:cNvPr>
              <p:cNvSpPr>
                <a:spLocks/>
              </p:cNvSpPr>
              <p:nvPr/>
            </p:nvSpPr>
            <p:spPr bwMode="auto">
              <a:xfrm>
                <a:off x="5848350" y="2198688"/>
                <a:ext cx="4763" cy="1588"/>
              </a:xfrm>
              <a:custGeom>
                <a:avLst/>
                <a:gdLst/>
                <a:ahLst/>
                <a:cxnLst>
                  <a:cxn ang="0">
                    <a:pos x="0" y="1"/>
                  </a:cxn>
                  <a:cxn ang="0">
                    <a:pos x="2" y="1"/>
                  </a:cxn>
                  <a:cxn ang="0">
                    <a:pos x="3" y="1"/>
                  </a:cxn>
                  <a:cxn ang="0">
                    <a:pos x="2" y="0"/>
                  </a:cxn>
                  <a:cxn ang="0">
                    <a:pos x="2" y="0"/>
                  </a:cxn>
                  <a:cxn ang="0">
                    <a:pos x="0" y="1"/>
                  </a:cxn>
                  <a:cxn ang="0">
                    <a:pos x="0" y="1"/>
                  </a:cxn>
                </a:cxnLst>
                <a:rect l="0" t="0" r="r" b="b"/>
                <a:pathLst>
                  <a:path w="3" h="1">
                    <a:moveTo>
                      <a:pt x="0" y="1"/>
                    </a:moveTo>
                    <a:lnTo>
                      <a:pt x="2" y="1"/>
                    </a:lnTo>
                    <a:lnTo>
                      <a:pt x="3" y="1"/>
                    </a:lnTo>
                    <a:lnTo>
                      <a:pt x="2" y="0"/>
                    </a:lnTo>
                    <a:lnTo>
                      <a:pt x="2" y="0"/>
                    </a:lnTo>
                    <a:lnTo>
                      <a:pt x="0" y="1"/>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6" name="Freeform 1855">
                <a:extLst>
                  <a:ext uri="{FF2B5EF4-FFF2-40B4-BE49-F238E27FC236}">
                    <a16:creationId xmlns:a16="http://schemas.microsoft.com/office/drawing/2014/main" id="{9FD1E6E2-D9D3-973D-0C27-6B68A2F5081D}"/>
                  </a:ext>
                </a:extLst>
              </p:cNvPr>
              <p:cNvSpPr>
                <a:spLocks/>
              </p:cNvSpPr>
              <p:nvPr/>
            </p:nvSpPr>
            <p:spPr bwMode="auto">
              <a:xfrm>
                <a:off x="5848350" y="2198688"/>
                <a:ext cx="4763" cy="1588"/>
              </a:xfrm>
              <a:custGeom>
                <a:avLst/>
                <a:gdLst/>
                <a:ahLst/>
                <a:cxnLst>
                  <a:cxn ang="0">
                    <a:pos x="0" y="1"/>
                  </a:cxn>
                  <a:cxn ang="0">
                    <a:pos x="2" y="1"/>
                  </a:cxn>
                  <a:cxn ang="0">
                    <a:pos x="3" y="1"/>
                  </a:cxn>
                  <a:cxn ang="0">
                    <a:pos x="2" y="0"/>
                  </a:cxn>
                  <a:cxn ang="0">
                    <a:pos x="2" y="0"/>
                  </a:cxn>
                  <a:cxn ang="0">
                    <a:pos x="0" y="1"/>
                  </a:cxn>
                  <a:cxn ang="0">
                    <a:pos x="0" y="1"/>
                  </a:cxn>
                </a:cxnLst>
                <a:rect l="0" t="0" r="r" b="b"/>
                <a:pathLst>
                  <a:path w="3" h="1">
                    <a:moveTo>
                      <a:pt x="0" y="1"/>
                    </a:moveTo>
                    <a:lnTo>
                      <a:pt x="2" y="1"/>
                    </a:lnTo>
                    <a:lnTo>
                      <a:pt x="3" y="1"/>
                    </a:lnTo>
                    <a:lnTo>
                      <a:pt x="2" y="0"/>
                    </a:lnTo>
                    <a:lnTo>
                      <a:pt x="2" y="0"/>
                    </a:lnTo>
                    <a:lnTo>
                      <a:pt x="0" y="1"/>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7" name="Freeform 1856">
                <a:extLst>
                  <a:ext uri="{FF2B5EF4-FFF2-40B4-BE49-F238E27FC236}">
                    <a16:creationId xmlns:a16="http://schemas.microsoft.com/office/drawing/2014/main" id="{F4248026-936B-FB08-CD87-CF74A718B40A}"/>
                  </a:ext>
                </a:extLst>
              </p:cNvPr>
              <p:cNvSpPr>
                <a:spLocks/>
              </p:cNvSpPr>
              <p:nvPr/>
            </p:nvSpPr>
            <p:spPr bwMode="auto">
              <a:xfrm>
                <a:off x="5853113" y="2200275"/>
                <a:ext cx="1588" cy="1588"/>
              </a:xfrm>
              <a:custGeom>
                <a:avLst/>
                <a:gdLst/>
                <a:ahLst/>
                <a:cxnLst>
                  <a:cxn ang="0">
                    <a:pos x="0" y="0"/>
                  </a:cxn>
                  <a:cxn ang="0">
                    <a:pos x="1" y="0"/>
                  </a:cxn>
                  <a:cxn ang="0">
                    <a:pos x="0" y="0"/>
                  </a:cxn>
                  <a:cxn ang="0">
                    <a:pos x="0" y="0"/>
                  </a:cxn>
                </a:cxnLst>
                <a:rect l="0" t="0" r="r" b="b"/>
                <a:pathLst>
                  <a:path w="1">
                    <a:moveTo>
                      <a:pt x="0" y="0"/>
                    </a:moveTo>
                    <a:lnTo>
                      <a:pt x="1" y="0"/>
                    </a:lnTo>
                    <a:lnTo>
                      <a:pt x="0"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8" name="Freeform 1857">
                <a:extLst>
                  <a:ext uri="{FF2B5EF4-FFF2-40B4-BE49-F238E27FC236}">
                    <a16:creationId xmlns:a16="http://schemas.microsoft.com/office/drawing/2014/main" id="{050BBE67-0ADB-6B06-4383-7214C44BF80A}"/>
                  </a:ext>
                </a:extLst>
              </p:cNvPr>
              <p:cNvSpPr>
                <a:spLocks/>
              </p:cNvSpPr>
              <p:nvPr/>
            </p:nvSpPr>
            <p:spPr bwMode="auto">
              <a:xfrm>
                <a:off x="5853113" y="2200275"/>
                <a:ext cx="1588" cy="1588"/>
              </a:xfrm>
              <a:custGeom>
                <a:avLst/>
                <a:gdLst/>
                <a:ahLst/>
                <a:cxnLst>
                  <a:cxn ang="0">
                    <a:pos x="0" y="0"/>
                  </a:cxn>
                  <a:cxn ang="0">
                    <a:pos x="1" y="0"/>
                  </a:cxn>
                  <a:cxn ang="0">
                    <a:pos x="0" y="0"/>
                  </a:cxn>
                  <a:cxn ang="0">
                    <a:pos x="0" y="0"/>
                  </a:cxn>
                </a:cxnLst>
                <a:rect l="0" t="0" r="r" b="b"/>
                <a:pathLst>
                  <a:path w="1">
                    <a:moveTo>
                      <a:pt x="0" y="0"/>
                    </a:moveTo>
                    <a:lnTo>
                      <a:pt x="1" y="0"/>
                    </a:lnTo>
                    <a:lnTo>
                      <a:pt x="0"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59" name="Freeform 1858">
                <a:extLst>
                  <a:ext uri="{FF2B5EF4-FFF2-40B4-BE49-F238E27FC236}">
                    <a16:creationId xmlns:a16="http://schemas.microsoft.com/office/drawing/2014/main" id="{A8767AF9-0593-BAE0-E013-689477F8D6F4}"/>
                  </a:ext>
                </a:extLst>
              </p:cNvPr>
              <p:cNvSpPr>
                <a:spLocks/>
              </p:cNvSpPr>
              <p:nvPr/>
            </p:nvSpPr>
            <p:spPr bwMode="auto">
              <a:xfrm>
                <a:off x="6005513" y="2170113"/>
                <a:ext cx="1588" cy="3175"/>
              </a:xfrm>
              <a:custGeom>
                <a:avLst/>
                <a:gdLst/>
                <a:ahLst/>
                <a:cxnLst>
                  <a:cxn ang="0">
                    <a:pos x="0" y="0"/>
                  </a:cxn>
                  <a:cxn ang="0">
                    <a:pos x="1" y="2"/>
                  </a:cxn>
                  <a:cxn ang="0">
                    <a:pos x="1" y="0"/>
                  </a:cxn>
                  <a:cxn ang="0">
                    <a:pos x="0" y="0"/>
                  </a:cxn>
                  <a:cxn ang="0">
                    <a:pos x="0" y="0"/>
                  </a:cxn>
                  <a:cxn ang="0">
                    <a:pos x="0" y="0"/>
                  </a:cxn>
                </a:cxnLst>
                <a:rect l="0" t="0" r="r" b="b"/>
                <a:pathLst>
                  <a:path w="1" h="2">
                    <a:moveTo>
                      <a:pt x="0" y="0"/>
                    </a:moveTo>
                    <a:lnTo>
                      <a:pt x="1" y="2"/>
                    </a:lnTo>
                    <a:lnTo>
                      <a:pt x="1" y="0"/>
                    </a:lnTo>
                    <a:lnTo>
                      <a:pt x="0" y="0"/>
                    </a:lnTo>
                    <a:lnTo>
                      <a:pt x="0"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0" name="Freeform 1859">
                <a:extLst>
                  <a:ext uri="{FF2B5EF4-FFF2-40B4-BE49-F238E27FC236}">
                    <a16:creationId xmlns:a16="http://schemas.microsoft.com/office/drawing/2014/main" id="{5D92FD22-0FCF-E468-5E6D-9283A66657A4}"/>
                  </a:ext>
                </a:extLst>
              </p:cNvPr>
              <p:cNvSpPr>
                <a:spLocks/>
              </p:cNvSpPr>
              <p:nvPr/>
            </p:nvSpPr>
            <p:spPr bwMode="auto">
              <a:xfrm>
                <a:off x="6005513" y="2170113"/>
                <a:ext cx="1588" cy="3175"/>
              </a:xfrm>
              <a:custGeom>
                <a:avLst/>
                <a:gdLst/>
                <a:ahLst/>
                <a:cxnLst>
                  <a:cxn ang="0">
                    <a:pos x="0" y="0"/>
                  </a:cxn>
                  <a:cxn ang="0">
                    <a:pos x="1" y="2"/>
                  </a:cxn>
                  <a:cxn ang="0">
                    <a:pos x="1" y="0"/>
                  </a:cxn>
                  <a:cxn ang="0">
                    <a:pos x="0" y="0"/>
                  </a:cxn>
                  <a:cxn ang="0">
                    <a:pos x="0" y="0"/>
                  </a:cxn>
                  <a:cxn ang="0">
                    <a:pos x="0" y="0"/>
                  </a:cxn>
                </a:cxnLst>
                <a:rect l="0" t="0" r="r" b="b"/>
                <a:pathLst>
                  <a:path w="1" h="2">
                    <a:moveTo>
                      <a:pt x="0" y="0"/>
                    </a:moveTo>
                    <a:lnTo>
                      <a:pt x="1" y="2"/>
                    </a:lnTo>
                    <a:lnTo>
                      <a:pt x="1" y="0"/>
                    </a:lnTo>
                    <a:lnTo>
                      <a:pt x="0" y="0"/>
                    </a:lnTo>
                    <a:lnTo>
                      <a:pt x="0"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1" name="Freeform 1860">
                <a:extLst>
                  <a:ext uri="{FF2B5EF4-FFF2-40B4-BE49-F238E27FC236}">
                    <a16:creationId xmlns:a16="http://schemas.microsoft.com/office/drawing/2014/main" id="{C0312814-827F-F22E-53B5-3EDEB5BE022F}"/>
                  </a:ext>
                </a:extLst>
              </p:cNvPr>
              <p:cNvSpPr>
                <a:spLocks/>
              </p:cNvSpPr>
              <p:nvPr/>
            </p:nvSpPr>
            <p:spPr bwMode="auto">
              <a:xfrm>
                <a:off x="6008688" y="2168525"/>
                <a:ext cx="1588" cy="4763"/>
              </a:xfrm>
              <a:custGeom>
                <a:avLst/>
                <a:gdLst/>
                <a:ahLst/>
                <a:cxnLst>
                  <a:cxn ang="0">
                    <a:pos x="0" y="3"/>
                  </a:cxn>
                  <a:cxn ang="0">
                    <a:pos x="0" y="1"/>
                  </a:cxn>
                  <a:cxn ang="0">
                    <a:pos x="1" y="0"/>
                  </a:cxn>
                  <a:cxn ang="0">
                    <a:pos x="1" y="0"/>
                  </a:cxn>
                  <a:cxn ang="0">
                    <a:pos x="0" y="1"/>
                  </a:cxn>
                  <a:cxn ang="0">
                    <a:pos x="0" y="3"/>
                  </a:cxn>
                </a:cxnLst>
                <a:rect l="0" t="0" r="r" b="b"/>
                <a:pathLst>
                  <a:path w="1" h="3">
                    <a:moveTo>
                      <a:pt x="0" y="3"/>
                    </a:moveTo>
                    <a:lnTo>
                      <a:pt x="0" y="1"/>
                    </a:lnTo>
                    <a:lnTo>
                      <a:pt x="1" y="0"/>
                    </a:lnTo>
                    <a:lnTo>
                      <a:pt x="1" y="0"/>
                    </a:lnTo>
                    <a:lnTo>
                      <a:pt x="0" y="1"/>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2" name="Freeform 1861">
                <a:extLst>
                  <a:ext uri="{FF2B5EF4-FFF2-40B4-BE49-F238E27FC236}">
                    <a16:creationId xmlns:a16="http://schemas.microsoft.com/office/drawing/2014/main" id="{A3FA60BA-BA4E-E39D-EA88-70247CC360E3}"/>
                  </a:ext>
                </a:extLst>
              </p:cNvPr>
              <p:cNvSpPr>
                <a:spLocks/>
              </p:cNvSpPr>
              <p:nvPr/>
            </p:nvSpPr>
            <p:spPr bwMode="auto">
              <a:xfrm>
                <a:off x="6008688" y="2168525"/>
                <a:ext cx="1588" cy="4763"/>
              </a:xfrm>
              <a:custGeom>
                <a:avLst/>
                <a:gdLst/>
                <a:ahLst/>
                <a:cxnLst>
                  <a:cxn ang="0">
                    <a:pos x="0" y="3"/>
                  </a:cxn>
                  <a:cxn ang="0">
                    <a:pos x="0" y="1"/>
                  </a:cxn>
                  <a:cxn ang="0">
                    <a:pos x="1" y="0"/>
                  </a:cxn>
                  <a:cxn ang="0">
                    <a:pos x="1" y="0"/>
                  </a:cxn>
                  <a:cxn ang="0">
                    <a:pos x="0" y="1"/>
                  </a:cxn>
                  <a:cxn ang="0">
                    <a:pos x="0" y="3"/>
                  </a:cxn>
                </a:cxnLst>
                <a:rect l="0" t="0" r="r" b="b"/>
                <a:pathLst>
                  <a:path w="1" h="3">
                    <a:moveTo>
                      <a:pt x="0" y="3"/>
                    </a:moveTo>
                    <a:lnTo>
                      <a:pt x="0" y="1"/>
                    </a:lnTo>
                    <a:lnTo>
                      <a:pt x="1" y="0"/>
                    </a:lnTo>
                    <a:lnTo>
                      <a:pt x="1" y="0"/>
                    </a:lnTo>
                    <a:lnTo>
                      <a:pt x="0" y="1"/>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3" name="Freeform 1862">
                <a:extLst>
                  <a:ext uri="{FF2B5EF4-FFF2-40B4-BE49-F238E27FC236}">
                    <a16:creationId xmlns:a16="http://schemas.microsoft.com/office/drawing/2014/main" id="{6EE31413-FDD5-C94A-82A7-0244A87BF1A5}"/>
                  </a:ext>
                </a:extLst>
              </p:cNvPr>
              <p:cNvSpPr>
                <a:spLocks/>
              </p:cNvSpPr>
              <p:nvPr/>
            </p:nvSpPr>
            <p:spPr bwMode="auto">
              <a:xfrm>
                <a:off x="6008688" y="2165350"/>
                <a:ext cx="1588" cy="1588"/>
              </a:xfrm>
              <a:custGeom>
                <a:avLst/>
                <a:gdLst/>
                <a:ahLst/>
                <a:cxnLst>
                  <a:cxn ang="0">
                    <a:pos x="0" y="0"/>
                  </a:cxn>
                  <a:cxn ang="0">
                    <a:pos x="0" y="1"/>
                  </a:cxn>
                  <a:cxn ang="0">
                    <a:pos x="1" y="1"/>
                  </a:cxn>
                  <a:cxn ang="0">
                    <a:pos x="1" y="1"/>
                  </a:cxn>
                  <a:cxn ang="0">
                    <a:pos x="0" y="0"/>
                  </a:cxn>
                </a:cxnLst>
                <a:rect l="0" t="0" r="r" b="b"/>
                <a:pathLst>
                  <a:path w="1" h="1">
                    <a:moveTo>
                      <a:pt x="0" y="0"/>
                    </a:moveTo>
                    <a:lnTo>
                      <a:pt x="0" y="1"/>
                    </a:lnTo>
                    <a:lnTo>
                      <a:pt x="1" y="1"/>
                    </a:lnTo>
                    <a:lnTo>
                      <a:pt x="1" y="1"/>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4" name="Freeform 1863">
                <a:extLst>
                  <a:ext uri="{FF2B5EF4-FFF2-40B4-BE49-F238E27FC236}">
                    <a16:creationId xmlns:a16="http://schemas.microsoft.com/office/drawing/2014/main" id="{7596FB71-6F65-6F9D-2333-EF11A7596C91}"/>
                  </a:ext>
                </a:extLst>
              </p:cNvPr>
              <p:cNvSpPr>
                <a:spLocks/>
              </p:cNvSpPr>
              <p:nvPr/>
            </p:nvSpPr>
            <p:spPr bwMode="auto">
              <a:xfrm>
                <a:off x="6008688" y="2165350"/>
                <a:ext cx="1588" cy="1588"/>
              </a:xfrm>
              <a:custGeom>
                <a:avLst/>
                <a:gdLst/>
                <a:ahLst/>
                <a:cxnLst>
                  <a:cxn ang="0">
                    <a:pos x="0" y="0"/>
                  </a:cxn>
                  <a:cxn ang="0">
                    <a:pos x="0" y="1"/>
                  </a:cxn>
                  <a:cxn ang="0">
                    <a:pos x="1" y="1"/>
                  </a:cxn>
                  <a:cxn ang="0">
                    <a:pos x="1" y="1"/>
                  </a:cxn>
                  <a:cxn ang="0">
                    <a:pos x="0" y="0"/>
                  </a:cxn>
                </a:cxnLst>
                <a:rect l="0" t="0" r="r" b="b"/>
                <a:pathLst>
                  <a:path w="1" h="1">
                    <a:moveTo>
                      <a:pt x="0" y="0"/>
                    </a:moveTo>
                    <a:lnTo>
                      <a:pt x="0" y="1"/>
                    </a:lnTo>
                    <a:lnTo>
                      <a:pt x="1" y="1"/>
                    </a:lnTo>
                    <a:lnTo>
                      <a:pt x="1" y="1"/>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5" name="Freeform 1864">
                <a:extLst>
                  <a:ext uri="{FF2B5EF4-FFF2-40B4-BE49-F238E27FC236}">
                    <a16:creationId xmlns:a16="http://schemas.microsoft.com/office/drawing/2014/main" id="{283205FF-A0F8-B32C-A47E-3BE5C1509DFA}"/>
                  </a:ext>
                </a:extLst>
              </p:cNvPr>
              <p:cNvSpPr>
                <a:spLocks/>
              </p:cNvSpPr>
              <p:nvPr/>
            </p:nvSpPr>
            <p:spPr bwMode="auto">
              <a:xfrm>
                <a:off x="5961063" y="2151063"/>
                <a:ext cx="3175" cy="4763"/>
              </a:xfrm>
              <a:custGeom>
                <a:avLst/>
                <a:gdLst/>
                <a:ahLst/>
                <a:cxnLst>
                  <a:cxn ang="0">
                    <a:pos x="2" y="3"/>
                  </a:cxn>
                  <a:cxn ang="0">
                    <a:pos x="2" y="1"/>
                  </a:cxn>
                  <a:cxn ang="0">
                    <a:pos x="2" y="0"/>
                  </a:cxn>
                  <a:cxn ang="0">
                    <a:pos x="0" y="0"/>
                  </a:cxn>
                  <a:cxn ang="0">
                    <a:pos x="2" y="3"/>
                  </a:cxn>
                </a:cxnLst>
                <a:rect l="0" t="0" r="r" b="b"/>
                <a:pathLst>
                  <a:path w="2" h="3">
                    <a:moveTo>
                      <a:pt x="2" y="3"/>
                    </a:moveTo>
                    <a:lnTo>
                      <a:pt x="2" y="1"/>
                    </a:lnTo>
                    <a:lnTo>
                      <a:pt x="2" y="0"/>
                    </a:lnTo>
                    <a:lnTo>
                      <a:pt x="0" y="0"/>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6" name="Freeform 1865">
                <a:extLst>
                  <a:ext uri="{FF2B5EF4-FFF2-40B4-BE49-F238E27FC236}">
                    <a16:creationId xmlns:a16="http://schemas.microsoft.com/office/drawing/2014/main" id="{521F981E-F0A1-7D81-4E32-8FB505B33421}"/>
                  </a:ext>
                </a:extLst>
              </p:cNvPr>
              <p:cNvSpPr>
                <a:spLocks/>
              </p:cNvSpPr>
              <p:nvPr/>
            </p:nvSpPr>
            <p:spPr bwMode="auto">
              <a:xfrm>
                <a:off x="5961063" y="2151063"/>
                <a:ext cx="3175" cy="4763"/>
              </a:xfrm>
              <a:custGeom>
                <a:avLst/>
                <a:gdLst/>
                <a:ahLst/>
                <a:cxnLst>
                  <a:cxn ang="0">
                    <a:pos x="2" y="3"/>
                  </a:cxn>
                  <a:cxn ang="0">
                    <a:pos x="2" y="1"/>
                  </a:cxn>
                  <a:cxn ang="0">
                    <a:pos x="2" y="0"/>
                  </a:cxn>
                  <a:cxn ang="0">
                    <a:pos x="0" y="0"/>
                  </a:cxn>
                  <a:cxn ang="0">
                    <a:pos x="2" y="3"/>
                  </a:cxn>
                </a:cxnLst>
                <a:rect l="0" t="0" r="r" b="b"/>
                <a:pathLst>
                  <a:path w="2" h="3">
                    <a:moveTo>
                      <a:pt x="2" y="3"/>
                    </a:moveTo>
                    <a:lnTo>
                      <a:pt x="2" y="1"/>
                    </a:lnTo>
                    <a:lnTo>
                      <a:pt x="2" y="0"/>
                    </a:lnTo>
                    <a:lnTo>
                      <a:pt x="0" y="0"/>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7" name="Freeform 1866">
                <a:extLst>
                  <a:ext uri="{FF2B5EF4-FFF2-40B4-BE49-F238E27FC236}">
                    <a16:creationId xmlns:a16="http://schemas.microsoft.com/office/drawing/2014/main" id="{4F8684FF-6A78-5394-DDCA-C7CAC383112A}"/>
                  </a:ext>
                </a:extLst>
              </p:cNvPr>
              <p:cNvSpPr>
                <a:spLocks/>
              </p:cNvSpPr>
              <p:nvPr/>
            </p:nvSpPr>
            <p:spPr bwMode="auto">
              <a:xfrm>
                <a:off x="5965825" y="2151063"/>
                <a:ext cx="1588" cy="4763"/>
              </a:xfrm>
              <a:custGeom>
                <a:avLst/>
                <a:gdLst/>
                <a:ahLst/>
                <a:cxnLst>
                  <a:cxn ang="0">
                    <a:pos x="0" y="3"/>
                  </a:cxn>
                  <a:cxn ang="0">
                    <a:pos x="0" y="3"/>
                  </a:cxn>
                  <a:cxn ang="0">
                    <a:pos x="1" y="0"/>
                  </a:cxn>
                  <a:cxn ang="0">
                    <a:pos x="0" y="1"/>
                  </a:cxn>
                  <a:cxn ang="0">
                    <a:pos x="0" y="3"/>
                  </a:cxn>
                </a:cxnLst>
                <a:rect l="0" t="0" r="r" b="b"/>
                <a:pathLst>
                  <a:path w="1" h="3">
                    <a:moveTo>
                      <a:pt x="0" y="3"/>
                    </a:moveTo>
                    <a:lnTo>
                      <a:pt x="0" y="3"/>
                    </a:lnTo>
                    <a:lnTo>
                      <a:pt x="1" y="0"/>
                    </a:lnTo>
                    <a:lnTo>
                      <a:pt x="0" y="1"/>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8" name="Freeform 1867">
                <a:extLst>
                  <a:ext uri="{FF2B5EF4-FFF2-40B4-BE49-F238E27FC236}">
                    <a16:creationId xmlns:a16="http://schemas.microsoft.com/office/drawing/2014/main" id="{8AFD481B-6CBD-0240-73A0-B8A2E1AD4D17}"/>
                  </a:ext>
                </a:extLst>
              </p:cNvPr>
              <p:cNvSpPr>
                <a:spLocks/>
              </p:cNvSpPr>
              <p:nvPr/>
            </p:nvSpPr>
            <p:spPr bwMode="auto">
              <a:xfrm>
                <a:off x="5965825" y="2151063"/>
                <a:ext cx="1588" cy="4763"/>
              </a:xfrm>
              <a:custGeom>
                <a:avLst/>
                <a:gdLst/>
                <a:ahLst/>
                <a:cxnLst>
                  <a:cxn ang="0">
                    <a:pos x="0" y="3"/>
                  </a:cxn>
                  <a:cxn ang="0">
                    <a:pos x="0" y="3"/>
                  </a:cxn>
                  <a:cxn ang="0">
                    <a:pos x="1" y="0"/>
                  </a:cxn>
                  <a:cxn ang="0">
                    <a:pos x="0" y="1"/>
                  </a:cxn>
                  <a:cxn ang="0">
                    <a:pos x="0" y="3"/>
                  </a:cxn>
                </a:cxnLst>
                <a:rect l="0" t="0" r="r" b="b"/>
                <a:pathLst>
                  <a:path w="1" h="3">
                    <a:moveTo>
                      <a:pt x="0" y="3"/>
                    </a:moveTo>
                    <a:lnTo>
                      <a:pt x="0" y="3"/>
                    </a:lnTo>
                    <a:lnTo>
                      <a:pt x="1" y="0"/>
                    </a:lnTo>
                    <a:lnTo>
                      <a:pt x="0" y="1"/>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69" name="Freeform 1868">
                <a:extLst>
                  <a:ext uri="{FF2B5EF4-FFF2-40B4-BE49-F238E27FC236}">
                    <a16:creationId xmlns:a16="http://schemas.microsoft.com/office/drawing/2014/main" id="{D7E8ABAC-C17C-32E5-CE9E-A910E0781918}"/>
                  </a:ext>
                </a:extLst>
              </p:cNvPr>
              <p:cNvSpPr>
                <a:spLocks/>
              </p:cNvSpPr>
              <p:nvPr/>
            </p:nvSpPr>
            <p:spPr bwMode="auto">
              <a:xfrm>
                <a:off x="5961063" y="2147888"/>
                <a:ext cx="3175" cy="1588"/>
              </a:xfrm>
              <a:custGeom>
                <a:avLst/>
                <a:gdLst/>
                <a:ahLst/>
                <a:cxnLst>
                  <a:cxn ang="0">
                    <a:pos x="0" y="1"/>
                  </a:cxn>
                  <a:cxn ang="0">
                    <a:pos x="0" y="1"/>
                  </a:cxn>
                  <a:cxn ang="0">
                    <a:pos x="2" y="1"/>
                  </a:cxn>
                  <a:cxn ang="0">
                    <a:pos x="2" y="0"/>
                  </a:cxn>
                  <a:cxn ang="0">
                    <a:pos x="0" y="0"/>
                  </a:cxn>
                  <a:cxn ang="0">
                    <a:pos x="0" y="1"/>
                  </a:cxn>
                </a:cxnLst>
                <a:rect l="0" t="0" r="r" b="b"/>
                <a:pathLst>
                  <a:path w="2" h="1">
                    <a:moveTo>
                      <a:pt x="0" y="1"/>
                    </a:moveTo>
                    <a:lnTo>
                      <a:pt x="0" y="1"/>
                    </a:lnTo>
                    <a:lnTo>
                      <a:pt x="2" y="1"/>
                    </a:lnTo>
                    <a:lnTo>
                      <a:pt x="2" y="0"/>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0" name="Freeform 1869">
                <a:extLst>
                  <a:ext uri="{FF2B5EF4-FFF2-40B4-BE49-F238E27FC236}">
                    <a16:creationId xmlns:a16="http://schemas.microsoft.com/office/drawing/2014/main" id="{BB4EFA81-1F55-FE18-9A3A-F0965C9C3BEC}"/>
                  </a:ext>
                </a:extLst>
              </p:cNvPr>
              <p:cNvSpPr>
                <a:spLocks/>
              </p:cNvSpPr>
              <p:nvPr/>
            </p:nvSpPr>
            <p:spPr bwMode="auto">
              <a:xfrm>
                <a:off x="5961063" y="2147888"/>
                <a:ext cx="3175" cy="1588"/>
              </a:xfrm>
              <a:custGeom>
                <a:avLst/>
                <a:gdLst/>
                <a:ahLst/>
                <a:cxnLst>
                  <a:cxn ang="0">
                    <a:pos x="0" y="1"/>
                  </a:cxn>
                  <a:cxn ang="0">
                    <a:pos x="0" y="1"/>
                  </a:cxn>
                  <a:cxn ang="0">
                    <a:pos x="2" y="1"/>
                  </a:cxn>
                  <a:cxn ang="0">
                    <a:pos x="2" y="0"/>
                  </a:cxn>
                  <a:cxn ang="0">
                    <a:pos x="0" y="0"/>
                  </a:cxn>
                  <a:cxn ang="0">
                    <a:pos x="0" y="1"/>
                  </a:cxn>
                </a:cxnLst>
                <a:rect l="0" t="0" r="r" b="b"/>
                <a:pathLst>
                  <a:path w="2" h="1">
                    <a:moveTo>
                      <a:pt x="0" y="1"/>
                    </a:moveTo>
                    <a:lnTo>
                      <a:pt x="0" y="1"/>
                    </a:lnTo>
                    <a:lnTo>
                      <a:pt x="2" y="1"/>
                    </a:lnTo>
                    <a:lnTo>
                      <a:pt x="2" y="0"/>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1" name="Freeform 1870">
                <a:extLst>
                  <a:ext uri="{FF2B5EF4-FFF2-40B4-BE49-F238E27FC236}">
                    <a16:creationId xmlns:a16="http://schemas.microsoft.com/office/drawing/2014/main" id="{CB42CF99-C64F-6A92-0E39-036B4516A888}"/>
                  </a:ext>
                </a:extLst>
              </p:cNvPr>
              <p:cNvSpPr>
                <a:spLocks/>
              </p:cNvSpPr>
              <p:nvPr/>
            </p:nvSpPr>
            <p:spPr bwMode="auto">
              <a:xfrm>
                <a:off x="5965825" y="2147888"/>
                <a:ext cx="1588" cy="1588"/>
              </a:xfrm>
              <a:custGeom>
                <a:avLst/>
                <a:gdLst/>
                <a:ahLst/>
                <a:cxnLst>
                  <a:cxn ang="0">
                    <a:pos x="0" y="1"/>
                  </a:cxn>
                  <a:cxn ang="0">
                    <a:pos x="1" y="1"/>
                  </a:cxn>
                  <a:cxn ang="0">
                    <a:pos x="0" y="0"/>
                  </a:cxn>
                  <a:cxn ang="0">
                    <a:pos x="0" y="1"/>
                  </a:cxn>
                </a:cxnLst>
                <a:rect l="0" t="0" r="r" b="b"/>
                <a:pathLst>
                  <a:path w="1" h="1">
                    <a:moveTo>
                      <a:pt x="0" y="1"/>
                    </a:moveTo>
                    <a:lnTo>
                      <a:pt x="1" y="1"/>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2" name="Freeform 1871">
                <a:extLst>
                  <a:ext uri="{FF2B5EF4-FFF2-40B4-BE49-F238E27FC236}">
                    <a16:creationId xmlns:a16="http://schemas.microsoft.com/office/drawing/2014/main" id="{98B35A73-748C-50AA-2104-A69CB81BE206}"/>
                  </a:ext>
                </a:extLst>
              </p:cNvPr>
              <p:cNvSpPr>
                <a:spLocks/>
              </p:cNvSpPr>
              <p:nvPr/>
            </p:nvSpPr>
            <p:spPr bwMode="auto">
              <a:xfrm>
                <a:off x="5965825" y="2147888"/>
                <a:ext cx="1588" cy="1588"/>
              </a:xfrm>
              <a:custGeom>
                <a:avLst/>
                <a:gdLst/>
                <a:ahLst/>
                <a:cxnLst>
                  <a:cxn ang="0">
                    <a:pos x="0" y="1"/>
                  </a:cxn>
                  <a:cxn ang="0">
                    <a:pos x="1" y="1"/>
                  </a:cxn>
                  <a:cxn ang="0">
                    <a:pos x="0" y="0"/>
                  </a:cxn>
                  <a:cxn ang="0">
                    <a:pos x="0" y="1"/>
                  </a:cxn>
                </a:cxnLst>
                <a:rect l="0" t="0" r="r" b="b"/>
                <a:pathLst>
                  <a:path w="1" h="1">
                    <a:moveTo>
                      <a:pt x="0" y="1"/>
                    </a:moveTo>
                    <a:lnTo>
                      <a:pt x="1" y="1"/>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3" name="Freeform 1872">
                <a:extLst>
                  <a:ext uri="{FF2B5EF4-FFF2-40B4-BE49-F238E27FC236}">
                    <a16:creationId xmlns:a16="http://schemas.microsoft.com/office/drawing/2014/main" id="{81B29252-2F05-A0C8-17CD-4D371B94B228}"/>
                  </a:ext>
                </a:extLst>
              </p:cNvPr>
              <p:cNvSpPr>
                <a:spLocks/>
              </p:cNvSpPr>
              <p:nvPr/>
            </p:nvSpPr>
            <p:spPr bwMode="auto">
              <a:xfrm>
                <a:off x="5943600" y="2144713"/>
                <a:ext cx="1588" cy="4763"/>
              </a:xfrm>
              <a:custGeom>
                <a:avLst/>
                <a:gdLst/>
                <a:ahLst/>
                <a:cxnLst>
                  <a:cxn ang="0">
                    <a:pos x="0" y="0"/>
                  </a:cxn>
                  <a:cxn ang="0">
                    <a:pos x="1" y="3"/>
                  </a:cxn>
                  <a:cxn ang="0">
                    <a:pos x="1" y="0"/>
                  </a:cxn>
                  <a:cxn ang="0">
                    <a:pos x="0" y="0"/>
                  </a:cxn>
                  <a:cxn ang="0">
                    <a:pos x="0" y="0"/>
                  </a:cxn>
                </a:cxnLst>
                <a:rect l="0" t="0" r="r" b="b"/>
                <a:pathLst>
                  <a:path w="1" h="3">
                    <a:moveTo>
                      <a:pt x="0" y="0"/>
                    </a:moveTo>
                    <a:lnTo>
                      <a:pt x="1" y="3"/>
                    </a:lnTo>
                    <a:lnTo>
                      <a:pt x="1" y="0"/>
                    </a:lnTo>
                    <a:lnTo>
                      <a:pt x="0"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4" name="Freeform 1873">
                <a:extLst>
                  <a:ext uri="{FF2B5EF4-FFF2-40B4-BE49-F238E27FC236}">
                    <a16:creationId xmlns:a16="http://schemas.microsoft.com/office/drawing/2014/main" id="{8C186665-1FF4-B591-3FBF-ED55C3E70830}"/>
                  </a:ext>
                </a:extLst>
              </p:cNvPr>
              <p:cNvSpPr>
                <a:spLocks/>
              </p:cNvSpPr>
              <p:nvPr/>
            </p:nvSpPr>
            <p:spPr bwMode="auto">
              <a:xfrm>
                <a:off x="5943600" y="2144713"/>
                <a:ext cx="1588" cy="4763"/>
              </a:xfrm>
              <a:custGeom>
                <a:avLst/>
                <a:gdLst/>
                <a:ahLst/>
                <a:cxnLst>
                  <a:cxn ang="0">
                    <a:pos x="0" y="0"/>
                  </a:cxn>
                  <a:cxn ang="0">
                    <a:pos x="1" y="3"/>
                  </a:cxn>
                  <a:cxn ang="0">
                    <a:pos x="1" y="0"/>
                  </a:cxn>
                  <a:cxn ang="0">
                    <a:pos x="0" y="0"/>
                  </a:cxn>
                  <a:cxn ang="0">
                    <a:pos x="0" y="0"/>
                  </a:cxn>
                </a:cxnLst>
                <a:rect l="0" t="0" r="r" b="b"/>
                <a:pathLst>
                  <a:path w="1" h="3">
                    <a:moveTo>
                      <a:pt x="0" y="0"/>
                    </a:moveTo>
                    <a:lnTo>
                      <a:pt x="1" y="3"/>
                    </a:lnTo>
                    <a:lnTo>
                      <a:pt x="1" y="0"/>
                    </a:lnTo>
                    <a:lnTo>
                      <a:pt x="0"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5" name="Freeform 1874">
                <a:extLst>
                  <a:ext uri="{FF2B5EF4-FFF2-40B4-BE49-F238E27FC236}">
                    <a16:creationId xmlns:a16="http://schemas.microsoft.com/office/drawing/2014/main" id="{3BB16F5E-E0AF-F72C-EF7F-03BB26C1669B}"/>
                  </a:ext>
                </a:extLst>
              </p:cNvPr>
              <p:cNvSpPr>
                <a:spLocks/>
              </p:cNvSpPr>
              <p:nvPr/>
            </p:nvSpPr>
            <p:spPr bwMode="auto">
              <a:xfrm>
                <a:off x="5948363" y="2144713"/>
                <a:ext cx="1588" cy="3175"/>
              </a:xfrm>
              <a:custGeom>
                <a:avLst/>
                <a:gdLst/>
                <a:ahLst/>
                <a:cxnLst>
                  <a:cxn ang="0">
                    <a:pos x="1" y="2"/>
                  </a:cxn>
                  <a:cxn ang="0">
                    <a:pos x="1" y="2"/>
                  </a:cxn>
                  <a:cxn ang="0">
                    <a:pos x="1" y="0"/>
                  </a:cxn>
                  <a:cxn ang="0">
                    <a:pos x="1" y="0"/>
                  </a:cxn>
                  <a:cxn ang="0">
                    <a:pos x="0" y="2"/>
                  </a:cxn>
                  <a:cxn ang="0">
                    <a:pos x="1" y="2"/>
                  </a:cxn>
                </a:cxnLst>
                <a:rect l="0" t="0" r="r" b="b"/>
                <a:pathLst>
                  <a:path w="1" h="2">
                    <a:moveTo>
                      <a:pt x="1" y="2"/>
                    </a:moveTo>
                    <a:lnTo>
                      <a:pt x="1" y="2"/>
                    </a:lnTo>
                    <a:lnTo>
                      <a:pt x="1" y="0"/>
                    </a:lnTo>
                    <a:lnTo>
                      <a:pt x="1" y="0"/>
                    </a:lnTo>
                    <a:lnTo>
                      <a:pt x="0" y="2"/>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6" name="Freeform 1875">
                <a:extLst>
                  <a:ext uri="{FF2B5EF4-FFF2-40B4-BE49-F238E27FC236}">
                    <a16:creationId xmlns:a16="http://schemas.microsoft.com/office/drawing/2014/main" id="{FB987108-01A9-C673-A8C3-6AAC985B925A}"/>
                  </a:ext>
                </a:extLst>
              </p:cNvPr>
              <p:cNvSpPr>
                <a:spLocks/>
              </p:cNvSpPr>
              <p:nvPr/>
            </p:nvSpPr>
            <p:spPr bwMode="auto">
              <a:xfrm>
                <a:off x="5948363" y="2144713"/>
                <a:ext cx="1588" cy="3175"/>
              </a:xfrm>
              <a:custGeom>
                <a:avLst/>
                <a:gdLst/>
                <a:ahLst/>
                <a:cxnLst>
                  <a:cxn ang="0">
                    <a:pos x="1" y="2"/>
                  </a:cxn>
                  <a:cxn ang="0">
                    <a:pos x="1" y="2"/>
                  </a:cxn>
                  <a:cxn ang="0">
                    <a:pos x="1" y="0"/>
                  </a:cxn>
                  <a:cxn ang="0">
                    <a:pos x="1" y="0"/>
                  </a:cxn>
                  <a:cxn ang="0">
                    <a:pos x="0" y="2"/>
                  </a:cxn>
                  <a:cxn ang="0">
                    <a:pos x="1" y="2"/>
                  </a:cxn>
                </a:cxnLst>
                <a:rect l="0" t="0" r="r" b="b"/>
                <a:pathLst>
                  <a:path w="1" h="2">
                    <a:moveTo>
                      <a:pt x="1" y="2"/>
                    </a:moveTo>
                    <a:lnTo>
                      <a:pt x="1" y="2"/>
                    </a:lnTo>
                    <a:lnTo>
                      <a:pt x="1" y="0"/>
                    </a:lnTo>
                    <a:lnTo>
                      <a:pt x="1" y="0"/>
                    </a:lnTo>
                    <a:lnTo>
                      <a:pt x="0" y="2"/>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7" name="Freeform 1876">
                <a:extLst>
                  <a:ext uri="{FF2B5EF4-FFF2-40B4-BE49-F238E27FC236}">
                    <a16:creationId xmlns:a16="http://schemas.microsoft.com/office/drawing/2014/main" id="{2DF181A6-9232-09DB-9C6A-F2E2A94FF8D5}"/>
                  </a:ext>
                </a:extLst>
              </p:cNvPr>
              <p:cNvSpPr>
                <a:spLocks/>
              </p:cNvSpPr>
              <p:nvPr/>
            </p:nvSpPr>
            <p:spPr bwMode="auto">
              <a:xfrm>
                <a:off x="5992813" y="2136775"/>
                <a:ext cx="3175" cy="4763"/>
              </a:xfrm>
              <a:custGeom>
                <a:avLst/>
                <a:gdLst/>
                <a:ahLst/>
                <a:cxnLst>
                  <a:cxn ang="0">
                    <a:pos x="2" y="3"/>
                  </a:cxn>
                  <a:cxn ang="0">
                    <a:pos x="2" y="3"/>
                  </a:cxn>
                  <a:cxn ang="0">
                    <a:pos x="2" y="0"/>
                  </a:cxn>
                  <a:cxn ang="0">
                    <a:pos x="0" y="0"/>
                  </a:cxn>
                  <a:cxn ang="0">
                    <a:pos x="2" y="3"/>
                  </a:cxn>
                </a:cxnLst>
                <a:rect l="0" t="0" r="r" b="b"/>
                <a:pathLst>
                  <a:path w="2" h="3">
                    <a:moveTo>
                      <a:pt x="2" y="3"/>
                    </a:moveTo>
                    <a:lnTo>
                      <a:pt x="2" y="3"/>
                    </a:lnTo>
                    <a:lnTo>
                      <a:pt x="2" y="0"/>
                    </a:lnTo>
                    <a:lnTo>
                      <a:pt x="0" y="0"/>
                    </a:lnTo>
                    <a:lnTo>
                      <a:pt x="2"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8" name="Freeform 1877">
                <a:extLst>
                  <a:ext uri="{FF2B5EF4-FFF2-40B4-BE49-F238E27FC236}">
                    <a16:creationId xmlns:a16="http://schemas.microsoft.com/office/drawing/2014/main" id="{CE0BA21D-4182-3AA8-517C-5FD42828F5F0}"/>
                  </a:ext>
                </a:extLst>
              </p:cNvPr>
              <p:cNvSpPr>
                <a:spLocks/>
              </p:cNvSpPr>
              <p:nvPr/>
            </p:nvSpPr>
            <p:spPr bwMode="auto">
              <a:xfrm>
                <a:off x="5992813" y="2136775"/>
                <a:ext cx="3175" cy="4763"/>
              </a:xfrm>
              <a:custGeom>
                <a:avLst/>
                <a:gdLst/>
                <a:ahLst/>
                <a:cxnLst>
                  <a:cxn ang="0">
                    <a:pos x="2" y="3"/>
                  </a:cxn>
                  <a:cxn ang="0">
                    <a:pos x="2" y="3"/>
                  </a:cxn>
                  <a:cxn ang="0">
                    <a:pos x="2" y="0"/>
                  </a:cxn>
                  <a:cxn ang="0">
                    <a:pos x="0" y="0"/>
                  </a:cxn>
                  <a:cxn ang="0">
                    <a:pos x="2" y="3"/>
                  </a:cxn>
                </a:cxnLst>
                <a:rect l="0" t="0" r="r" b="b"/>
                <a:pathLst>
                  <a:path w="2" h="3">
                    <a:moveTo>
                      <a:pt x="2" y="3"/>
                    </a:moveTo>
                    <a:lnTo>
                      <a:pt x="2" y="3"/>
                    </a:lnTo>
                    <a:lnTo>
                      <a:pt x="2" y="0"/>
                    </a:lnTo>
                    <a:lnTo>
                      <a:pt x="0" y="0"/>
                    </a:lnTo>
                    <a:lnTo>
                      <a:pt x="2"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79" name="Freeform 1878">
                <a:extLst>
                  <a:ext uri="{FF2B5EF4-FFF2-40B4-BE49-F238E27FC236}">
                    <a16:creationId xmlns:a16="http://schemas.microsoft.com/office/drawing/2014/main" id="{B7C794D8-A2D5-2312-AF5D-858D173AD740}"/>
                  </a:ext>
                </a:extLst>
              </p:cNvPr>
              <p:cNvSpPr>
                <a:spLocks/>
              </p:cNvSpPr>
              <p:nvPr/>
            </p:nvSpPr>
            <p:spPr bwMode="auto">
              <a:xfrm>
                <a:off x="5997575" y="2136775"/>
                <a:ext cx="1588" cy="4763"/>
              </a:xfrm>
              <a:custGeom>
                <a:avLst/>
                <a:gdLst/>
                <a:ahLst/>
                <a:cxnLst>
                  <a:cxn ang="0">
                    <a:pos x="0" y="3"/>
                  </a:cxn>
                  <a:cxn ang="0">
                    <a:pos x="1" y="0"/>
                  </a:cxn>
                  <a:cxn ang="0">
                    <a:pos x="1" y="0"/>
                  </a:cxn>
                  <a:cxn ang="0">
                    <a:pos x="0" y="0"/>
                  </a:cxn>
                  <a:cxn ang="0">
                    <a:pos x="0" y="3"/>
                  </a:cxn>
                </a:cxnLst>
                <a:rect l="0" t="0" r="r" b="b"/>
                <a:pathLst>
                  <a:path w="1" h="3">
                    <a:moveTo>
                      <a:pt x="0" y="3"/>
                    </a:moveTo>
                    <a:lnTo>
                      <a:pt x="1" y="0"/>
                    </a:lnTo>
                    <a:lnTo>
                      <a:pt x="1" y="0"/>
                    </a:lnTo>
                    <a:lnTo>
                      <a:pt x="0" y="0"/>
                    </a:lnTo>
                    <a:lnTo>
                      <a:pt x="0"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0" name="Freeform 1879">
                <a:extLst>
                  <a:ext uri="{FF2B5EF4-FFF2-40B4-BE49-F238E27FC236}">
                    <a16:creationId xmlns:a16="http://schemas.microsoft.com/office/drawing/2014/main" id="{0E95829F-E809-A54D-4099-29D7033162D5}"/>
                  </a:ext>
                </a:extLst>
              </p:cNvPr>
              <p:cNvSpPr>
                <a:spLocks/>
              </p:cNvSpPr>
              <p:nvPr/>
            </p:nvSpPr>
            <p:spPr bwMode="auto">
              <a:xfrm>
                <a:off x="5997575" y="2136775"/>
                <a:ext cx="1588" cy="4763"/>
              </a:xfrm>
              <a:custGeom>
                <a:avLst/>
                <a:gdLst/>
                <a:ahLst/>
                <a:cxnLst>
                  <a:cxn ang="0">
                    <a:pos x="0" y="3"/>
                  </a:cxn>
                  <a:cxn ang="0">
                    <a:pos x="1" y="0"/>
                  </a:cxn>
                  <a:cxn ang="0">
                    <a:pos x="1" y="0"/>
                  </a:cxn>
                  <a:cxn ang="0">
                    <a:pos x="0" y="0"/>
                  </a:cxn>
                  <a:cxn ang="0">
                    <a:pos x="0" y="3"/>
                  </a:cxn>
                </a:cxnLst>
                <a:rect l="0" t="0" r="r" b="b"/>
                <a:pathLst>
                  <a:path w="1" h="3">
                    <a:moveTo>
                      <a:pt x="0" y="3"/>
                    </a:moveTo>
                    <a:lnTo>
                      <a:pt x="1" y="0"/>
                    </a:lnTo>
                    <a:lnTo>
                      <a:pt x="1" y="0"/>
                    </a:lnTo>
                    <a:lnTo>
                      <a:pt x="0" y="0"/>
                    </a:lnTo>
                    <a:lnTo>
                      <a:pt x="0"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1" name="Freeform 1880">
                <a:extLst>
                  <a:ext uri="{FF2B5EF4-FFF2-40B4-BE49-F238E27FC236}">
                    <a16:creationId xmlns:a16="http://schemas.microsoft.com/office/drawing/2014/main" id="{0D68E7A5-B2E3-94A5-FAD9-D421D16B979F}"/>
                  </a:ext>
                </a:extLst>
              </p:cNvPr>
              <p:cNvSpPr>
                <a:spLocks/>
              </p:cNvSpPr>
              <p:nvPr/>
            </p:nvSpPr>
            <p:spPr bwMode="auto">
              <a:xfrm>
                <a:off x="5943600" y="2141538"/>
                <a:ext cx="1588" cy="1588"/>
              </a:xfrm>
              <a:custGeom>
                <a:avLst/>
                <a:gdLst/>
                <a:ahLst/>
                <a:cxnLst>
                  <a:cxn ang="0">
                    <a:pos x="0" y="1"/>
                  </a:cxn>
                  <a:cxn ang="0">
                    <a:pos x="1" y="1"/>
                  </a:cxn>
                  <a:cxn ang="0">
                    <a:pos x="1" y="0"/>
                  </a:cxn>
                  <a:cxn ang="0">
                    <a:pos x="1" y="1"/>
                  </a:cxn>
                  <a:cxn ang="0">
                    <a:pos x="0" y="1"/>
                  </a:cxn>
                </a:cxnLst>
                <a:rect l="0" t="0" r="r" b="b"/>
                <a:pathLst>
                  <a:path w="1" h="1">
                    <a:moveTo>
                      <a:pt x="0" y="1"/>
                    </a:moveTo>
                    <a:lnTo>
                      <a:pt x="1" y="1"/>
                    </a:lnTo>
                    <a:lnTo>
                      <a:pt x="1" y="0"/>
                    </a:lnTo>
                    <a:lnTo>
                      <a:pt x="1" y="1"/>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2" name="Freeform 1881">
                <a:extLst>
                  <a:ext uri="{FF2B5EF4-FFF2-40B4-BE49-F238E27FC236}">
                    <a16:creationId xmlns:a16="http://schemas.microsoft.com/office/drawing/2014/main" id="{48A3BD3C-5BD7-132E-BB95-3DFE624C3E3A}"/>
                  </a:ext>
                </a:extLst>
              </p:cNvPr>
              <p:cNvSpPr>
                <a:spLocks/>
              </p:cNvSpPr>
              <p:nvPr/>
            </p:nvSpPr>
            <p:spPr bwMode="auto">
              <a:xfrm>
                <a:off x="5943600" y="2141538"/>
                <a:ext cx="1588" cy="1588"/>
              </a:xfrm>
              <a:custGeom>
                <a:avLst/>
                <a:gdLst/>
                <a:ahLst/>
                <a:cxnLst>
                  <a:cxn ang="0">
                    <a:pos x="0" y="1"/>
                  </a:cxn>
                  <a:cxn ang="0">
                    <a:pos x="1" y="1"/>
                  </a:cxn>
                  <a:cxn ang="0">
                    <a:pos x="1" y="0"/>
                  </a:cxn>
                  <a:cxn ang="0">
                    <a:pos x="1" y="1"/>
                  </a:cxn>
                  <a:cxn ang="0">
                    <a:pos x="0" y="1"/>
                  </a:cxn>
                </a:cxnLst>
                <a:rect l="0" t="0" r="r" b="b"/>
                <a:pathLst>
                  <a:path w="1" h="1">
                    <a:moveTo>
                      <a:pt x="0" y="1"/>
                    </a:moveTo>
                    <a:lnTo>
                      <a:pt x="1" y="1"/>
                    </a:lnTo>
                    <a:lnTo>
                      <a:pt x="1" y="0"/>
                    </a:lnTo>
                    <a:lnTo>
                      <a:pt x="1" y="1"/>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3" name="Freeform 1882">
                <a:extLst>
                  <a:ext uri="{FF2B5EF4-FFF2-40B4-BE49-F238E27FC236}">
                    <a16:creationId xmlns:a16="http://schemas.microsoft.com/office/drawing/2014/main" id="{213926DE-3D26-802D-0F04-36FCC2941090}"/>
                  </a:ext>
                </a:extLst>
              </p:cNvPr>
              <p:cNvSpPr>
                <a:spLocks/>
              </p:cNvSpPr>
              <p:nvPr/>
            </p:nvSpPr>
            <p:spPr bwMode="auto">
              <a:xfrm>
                <a:off x="5991225" y="2133600"/>
                <a:ext cx="1588" cy="1588"/>
              </a:xfrm>
              <a:custGeom>
                <a:avLst/>
                <a:gdLst/>
                <a:ahLst/>
                <a:cxnLst>
                  <a:cxn ang="0">
                    <a:pos x="0" y="1"/>
                  </a:cxn>
                  <a:cxn ang="0">
                    <a:pos x="1" y="1"/>
                  </a:cxn>
                  <a:cxn ang="0">
                    <a:pos x="1" y="1"/>
                  </a:cxn>
                  <a:cxn ang="0">
                    <a:pos x="1" y="0"/>
                  </a:cxn>
                  <a:cxn ang="0">
                    <a:pos x="1" y="0"/>
                  </a:cxn>
                  <a:cxn ang="0">
                    <a:pos x="0" y="1"/>
                  </a:cxn>
                </a:cxnLst>
                <a:rect l="0" t="0" r="r" b="b"/>
                <a:pathLst>
                  <a:path w="1" h="1">
                    <a:moveTo>
                      <a:pt x="0" y="1"/>
                    </a:moveTo>
                    <a:lnTo>
                      <a:pt x="1" y="1"/>
                    </a:lnTo>
                    <a:lnTo>
                      <a:pt x="1" y="1"/>
                    </a:lnTo>
                    <a:lnTo>
                      <a:pt x="1" y="0"/>
                    </a:lnTo>
                    <a:lnTo>
                      <a:pt x="1"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4" name="Freeform 1883">
                <a:extLst>
                  <a:ext uri="{FF2B5EF4-FFF2-40B4-BE49-F238E27FC236}">
                    <a16:creationId xmlns:a16="http://schemas.microsoft.com/office/drawing/2014/main" id="{89CF09FB-90FD-A73E-0FFB-0A5B41A8092F}"/>
                  </a:ext>
                </a:extLst>
              </p:cNvPr>
              <p:cNvSpPr>
                <a:spLocks/>
              </p:cNvSpPr>
              <p:nvPr/>
            </p:nvSpPr>
            <p:spPr bwMode="auto">
              <a:xfrm>
                <a:off x="5991225" y="2133600"/>
                <a:ext cx="1588" cy="1588"/>
              </a:xfrm>
              <a:custGeom>
                <a:avLst/>
                <a:gdLst/>
                <a:ahLst/>
                <a:cxnLst>
                  <a:cxn ang="0">
                    <a:pos x="0" y="1"/>
                  </a:cxn>
                  <a:cxn ang="0">
                    <a:pos x="1" y="1"/>
                  </a:cxn>
                  <a:cxn ang="0">
                    <a:pos x="1" y="1"/>
                  </a:cxn>
                  <a:cxn ang="0">
                    <a:pos x="1" y="0"/>
                  </a:cxn>
                  <a:cxn ang="0">
                    <a:pos x="1" y="0"/>
                  </a:cxn>
                  <a:cxn ang="0">
                    <a:pos x="0" y="1"/>
                  </a:cxn>
                </a:cxnLst>
                <a:rect l="0" t="0" r="r" b="b"/>
                <a:pathLst>
                  <a:path w="1" h="1">
                    <a:moveTo>
                      <a:pt x="0" y="1"/>
                    </a:moveTo>
                    <a:lnTo>
                      <a:pt x="1" y="1"/>
                    </a:lnTo>
                    <a:lnTo>
                      <a:pt x="1" y="1"/>
                    </a:lnTo>
                    <a:lnTo>
                      <a:pt x="1" y="0"/>
                    </a:lnTo>
                    <a:lnTo>
                      <a:pt x="1"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5" name="Freeform 1884">
                <a:extLst>
                  <a:ext uri="{FF2B5EF4-FFF2-40B4-BE49-F238E27FC236}">
                    <a16:creationId xmlns:a16="http://schemas.microsoft.com/office/drawing/2014/main" id="{7A6C4FF8-A426-D911-7C80-4A76608FB1FC}"/>
                  </a:ext>
                </a:extLst>
              </p:cNvPr>
              <p:cNvSpPr>
                <a:spLocks/>
              </p:cNvSpPr>
              <p:nvPr/>
            </p:nvSpPr>
            <p:spPr bwMode="auto">
              <a:xfrm>
                <a:off x="5997575" y="2133600"/>
                <a:ext cx="1588" cy="1588"/>
              </a:xfrm>
              <a:custGeom>
                <a:avLst/>
                <a:gdLst/>
                <a:ahLst/>
                <a:cxnLst>
                  <a:cxn ang="0">
                    <a:pos x="0" y="0"/>
                  </a:cxn>
                  <a:cxn ang="0">
                    <a:pos x="1" y="1"/>
                  </a:cxn>
                  <a:cxn ang="0">
                    <a:pos x="1" y="1"/>
                  </a:cxn>
                  <a:cxn ang="0">
                    <a:pos x="1" y="0"/>
                  </a:cxn>
                  <a:cxn ang="0">
                    <a:pos x="0" y="0"/>
                  </a:cxn>
                  <a:cxn ang="0">
                    <a:pos x="0" y="0"/>
                  </a:cxn>
                </a:cxnLst>
                <a:rect l="0" t="0" r="r" b="b"/>
                <a:pathLst>
                  <a:path w="1" h="1">
                    <a:moveTo>
                      <a:pt x="0" y="0"/>
                    </a:moveTo>
                    <a:lnTo>
                      <a:pt x="1" y="1"/>
                    </a:lnTo>
                    <a:lnTo>
                      <a:pt x="1" y="1"/>
                    </a:lnTo>
                    <a:lnTo>
                      <a:pt x="1" y="0"/>
                    </a:lnTo>
                    <a:lnTo>
                      <a:pt x="0"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6" name="Freeform 1885">
                <a:extLst>
                  <a:ext uri="{FF2B5EF4-FFF2-40B4-BE49-F238E27FC236}">
                    <a16:creationId xmlns:a16="http://schemas.microsoft.com/office/drawing/2014/main" id="{9D105038-CAA0-874E-8935-EEF60B72C44A}"/>
                  </a:ext>
                </a:extLst>
              </p:cNvPr>
              <p:cNvSpPr>
                <a:spLocks/>
              </p:cNvSpPr>
              <p:nvPr/>
            </p:nvSpPr>
            <p:spPr bwMode="auto">
              <a:xfrm>
                <a:off x="5997575" y="2133600"/>
                <a:ext cx="1588" cy="1588"/>
              </a:xfrm>
              <a:custGeom>
                <a:avLst/>
                <a:gdLst/>
                <a:ahLst/>
                <a:cxnLst>
                  <a:cxn ang="0">
                    <a:pos x="0" y="0"/>
                  </a:cxn>
                  <a:cxn ang="0">
                    <a:pos x="1" y="1"/>
                  </a:cxn>
                  <a:cxn ang="0">
                    <a:pos x="1" y="1"/>
                  </a:cxn>
                  <a:cxn ang="0">
                    <a:pos x="1" y="0"/>
                  </a:cxn>
                  <a:cxn ang="0">
                    <a:pos x="0" y="0"/>
                  </a:cxn>
                  <a:cxn ang="0">
                    <a:pos x="0" y="0"/>
                  </a:cxn>
                </a:cxnLst>
                <a:rect l="0" t="0" r="r" b="b"/>
                <a:pathLst>
                  <a:path w="1" h="1">
                    <a:moveTo>
                      <a:pt x="0" y="0"/>
                    </a:moveTo>
                    <a:lnTo>
                      <a:pt x="1" y="1"/>
                    </a:lnTo>
                    <a:lnTo>
                      <a:pt x="1" y="1"/>
                    </a:lnTo>
                    <a:lnTo>
                      <a:pt x="1" y="0"/>
                    </a:lnTo>
                    <a:lnTo>
                      <a:pt x="0"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7" name="Freeform 1886">
                <a:extLst>
                  <a:ext uri="{FF2B5EF4-FFF2-40B4-BE49-F238E27FC236}">
                    <a16:creationId xmlns:a16="http://schemas.microsoft.com/office/drawing/2014/main" id="{D646F278-FB55-FA45-AB78-89296C9E1D6B}"/>
                  </a:ext>
                </a:extLst>
              </p:cNvPr>
              <p:cNvSpPr>
                <a:spLocks/>
              </p:cNvSpPr>
              <p:nvPr/>
            </p:nvSpPr>
            <p:spPr bwMode="auto">
              <a:xfrm>
                <a:off x="5876925" y="2135188"/>
                <a:ext cx="3175" cy="1588"/>
              </a:xfrm>
              <a:custGeom>
                <a:avLst/>
                <a:gdLst/>
                <a:ahLst/>
                <a:cxnLst>
                  <a:cxn ang="0">
                    <a:pos x="0" y="1"/>
                  </a:cxn>
                  <a:cxn ang="0">
                    <a:pos x="1" y="1"/>
                  </a:cxn>
                  <a:cxn ang="0">
                    <a:pos x="2" y="1"/>
                  </a:cxn>
                  <a:cxn ang="0">
                    <a:pos x="2" y="0"/>
                  </a:cxn>
                  <a:cxn ang="0">
                    <a:pos x="0" y="0"/>
                  </a:cxn>
                  <a:cxn ang="0">
                    <a:pos x="0" y="1"/>
                  </a:cxn>
                </a:cxnLst>
                <a:rect l="0" t="0" r="r" b="b"/>
                <a:pathLst>
                  <a:path w="2" h="1">
                    <a:moveTo>
                      <a:pt x="0" y="1"/>
                    </a:moveTo>
                    <a:lnTo>
                      <a:pt x="1" y="1"/>
                    </a:lnTo>
                    <a:lnTo>
                      <a:pt x="2" y="1"/>
                    </a:lnTo>
                    <a:lnTo>
                      <a:pt x="2" y="0"/>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8" name="Freeform 1887">
                <a:extLst>
                  <a:ext uri="{FF2B5EF4-FFF2-40B4-BE49-F238E27FC236}">
                    <a16:creationId xmlns:a16="http://schemas.microsoft.com/office/drawing/2014/main" id="{32979743-804A-B606-BFBA-C70CB8F1FEAA}"/>
                  </a:ext>
                </a:extLst>
              </p:cNvPr>
              <p:cNvSpPr>
                <a:spLocks/>
              </p:cNvSpPr>
              <p:nvPr/>
            </p:nvSpPr>
            <p:spPr bwMode="auto">
              <a:xfrm>
                <a:off x="5876925" y="2135188"/>
                <a:ext cx="3175" cy="1588"/>
              </a:xfrm>
              <a:custGeom>
                <a:avLst/>
                <a:gdLst/>
                <a:ahLst/>
                <a:cxnLst>
                  <a:cxn ang="0">
                    <a:pos x="0" y="1"/>
                  </a:cxn>
                  <a:cxn ang="0">
                    <a:pos x="1" y="1"/>
                  </a:cxn>
                  <a:cxn ang="0">
                    <a:pos x="2" y="1"/>
                  </a:cxn>
                  <a:cxn ang="0">
                    <a:pos x="2" y="0"/>
                  </a:cxn>
                  <a:cxn ang="0">
                    <a:pos x="0" y="0"/>
                  </a:cxn>
                  <a:cxn ang="0">
                    <a:pos x="0" y="1"/>
                  </a:cxn>
                </a:cxnLst>
                <a:rect l="0" t="0" r="r" b="b"/>
                <a:pathLst>
                  <a:path w="2" h="1">
                    <a:moveTo>
                      <a:pt x="0" y="1"/>
                    </a:moveTo>
                    <a:lnTo>
                      <a:pt x="1" y="1"/>
                    </a:lnTo>
                    <a:lnTo>
                      <a:pt x="2" y="1"/>
                    </a:lnTo>
                    <a:lnTo>
                      <a:pt x="2" y="0"/>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89" name="Freeform 1888">
                <a:extLst>
                  <a:ext uri="{FF2B5EF4-FFF2-40B4-BE49-F238E27FC236}">
                    <a16:creationId xmlns:a16="http://schemas.microsoft.com/office/drawing/2014/main" id="{DBD750F6-9642-712B-2D56-3DBA4649058B}"/>
                  </a:ext>
                </a:extLst>
              </p:cNvPr>
              <p:cNvSpPr>
                <a:spLocks/>
              </p:cNvSpPr>
              <p:nvPr/>
            </p:nvSpPr>
            <p:spPr bwMode="auto">
              <a:xfrm>
                <a:off x="5935663" y="2132013"/>
                <a:ext cx="4763" cy="3175"/>
              </a:xfrm>
              <a:custGeom>
                <a:avLst/>
                <a:gdLst/>
                <a:ahLst/>
                <a:cxnLst>
                  <a:cxn ang="0">
                    <a:pos x="0" y="2"/>
                  </a:cxn>
                  <a:cxn ang="0">
                    <a:pos x="1" y="2"/>
                  </a:cxn>
                  <a:cxn ang="0">
                    <a:pos x="3" y="1"/>
                  </a:cxn>
                  <a:cxn ang="0">
                    <a:pos x="1" y="0"/>
                  </a:cxn>
                  <a:cxn ang="0">
                    <a:pos x="0" y="2"/>
                  </a:cxn>
                </a:cxnLst>
                <a:rect l="0" t="0" r="r" b="b"/>
                <a:pathLst>
                  <a:path w="3" h="2">
                    <a:moveTo>
                      <a:pt x="0" y="2"/>
                    </a:moveTo>
                    <a:lnTo>
                      <a:pt x="1" y="2"/>
                    </a:lnTo>
                    <a:lnTo>
                      <a:pt x="3" y="1"/>
                    </a:lnTo>
                    <a:lnTo>
                      <a:pt x="1" y="0"/>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0" name="Freeform 1889">
                <a:extLst>
                  <a:ext uri="{FF2B5EF4-FFF2-40B4-BE49-F238E27FC236}">
                    <a16:creationId xmlns:a16="http://schemas.microsoft.com/office/drawing/2014/main" id="{B5AA185E-4137-33EF-F6EF-716582EB9DCD}"/>
                  </a:ext>
                </a:extLst>
              </p:cNvPr>
              <p:cNvSpPr>
                <a:spLocks/>
              </p:cNvSpPr>
              <p:nvPr/>
            </p:nvSpPr>
            <p:spPr bwMode="auto">
              <a:xfrm>
                <a:off x="5935663" y="2132013"/>
                <a:ext cx="4763" cy="3175"/>
              </a:xfrm>
              <a:custGeom>
                <a:avLst/>
                <a:gdLst/>
                <a:ahLst/>
                <a:cxnLst>
                  <a:cxn ang="0">
                    <a:pos x="0" y="2"/>
                  </a:cxn>
                  <a:cxn ang="0">
                    <a:pos x="1" y="2"/>
                  </a:cxn>
                  <a:cxn ang="0">
                    <a:pos x="3" y="1"/>
                  </a:cxn>
                  <a:cxn ang="0">
                    <a:pos x="1" y="0"/>
                  </a:cxn>
                  <a:cxn ang="0">
                    <a:pos x="0" y="2"/>
                  </a:cxn>
                </a:cxnLst>
                <a:rect l="0" t="0" r="r" b="b"/>
                <a:pathLst>
                  <a:path w="3" h="2">
                    <a:moveTo>
                      <a:pt x="0" y="2"/>
                    </a:moveTo>
                    <a:lnTo>
                      <a:pt x="1" y="2"/>
                    </a:lnTo>
                    <a:lnTo>
                      <a:pt x="3" y="1"/>
                    </a:lnTo>
                    <a:lnTo>
                      <a:pt x="1" y="0"/>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1" name="Freeform 1890">
                <a:extLst>
                  <a:ext uri="{FF2B5EF4-FFF2-40B4-BE49-F238E27FC236}">
                    <a16:creationId xmlns:a16="http://schemas.microsoft.com/office/drawing/2014/main" id="{F54D8384-C9CC-ED86-B3FE-9F2C81C80589}"/>
                  </a:ext>
                </a:extLst>
              </p:cNvPr>
              <p:cNvSpPr>
                <a:spLocks/>
              </p:cNvSpPr>
              <p:nvPr/>
            </p:nvSpPr>
            <p:spPr bwMode="auto">
              <a:xfrm>
                <a:off x="5932488" y="2128838"/>
                <a:ext cx="1588" cy="4763"/>
              </a:xfrm>
              <a:custGeom>
                <a:avLst/>
                <a:gdLst/>
                <a:ahLst/>
                <a:cxnLst>
                  <a:cxn ang="0">
                    <a:pos x="1" y="3"/>
                  </a:cxn>
                  <a:cxn ang="0">
                    <a:pos x="1" y="2"/>
                  </a:cxn>
                  <a:cxn ang="0">
                    <a:pos x="1" y="2"/>
                  </a:cxn>
                  <a:cxn ang="0">
                    <a:pos x="1" y="0"/>
                  </a:cxn>
                  <a:cxn ang="0">
                    <a:pos x="0" y="0"/>
                  </a:cxn>
                  <a:cxn ang="0">
                    <a:pos x="0" y="2"/>
                  </a:cxn>
                  <a:cxn ang="0">
                    <a:pos x="1" y="3"/>
                  </a:cxn>
                </a:cxnLst>
                <a:rect l="0" t="0" r="r" b="b"/>
                <a:pathLst>
                  <a:path w="1" h="3">
                    <a:moveTo>
                      <a:pt x="1" y="3"/>
                    </a:moveTo>
                    <a:lnTo>
                      <a:pt x="1" y="2"/>
                    </a:lnTo>
                    <a:lnTo>
                      <a:pt x="1" y="2"/>
                    </a:lnTo>
                    <a:lnTo>
                      <a:pt x="1" y="0"/>
                    </a:lnTo>
                    <a:lnTo>
                      <a:pt x="0" y="0"/>
                    </a:lnTo>
                    <a:lnTo>
                      <a:pt x="0" y="2"/>
                    </a:lnTo>
                    <a:lnTo>
                      <a:pt x="1" y="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2" name="Freeform 1891">
                <a:extLst>
                  <a:ext uri="{FF2B5EF4-FFF2-40B4-BE49-F238E27FC236}">
                    <a16:creationId xmlns:a16="http://schemas.microsoft.com/office/drawing/2014/main" id="{A0203028-07D5-132C-7E02-6BE0C50207F2}"/>
                  </a:ext>
                </a:extLst>
              </p:cNvPr>
              <p:cNvSpPr>
                <a:spLocks/>
              </p:cNvSpPr>
              <p:nvPr/>
            </p:nvSpPr>
            <p:spPr bwMode="auto">
              <a:xfrm>
                <a:off x="5932488" y="2128838"/>
                <a:ext cx="1588" cy="4763"/>
              </a:xfrm>
              <a:custGeom>
                <a:avLst/>
                <a:gdLst/>
                <a:ahLst/>
                <a:cxnLst>
                  <a:cxn ang="0">
                    <a:pos x="1" y="3"/>
                  </a:cxn>
                  <a:cxn ang="0">
                    <a:pos x="1" y="2"/>
                  </a:cxn>
                  <a:cxn ang="0">
                    <a:pos x="1" y="2"/>
                  </a:cxn>
                  <a:cxn ang="0">
                    <a:pos x="1" y="0"/>
                  </a:cxn>
                  <a:cxn ang="0">
                    <a:pos x="0" y="0"/>
                  </a:cxn>
                  <a:cxn ang="0">
                    <a:pos x="0" y="2"/>
                  </a:cxn>
                  <a:cxn ang="0">
                    <a:pos x="1" y="3"/>
                  </a:cxn>
                </a:cxnLst>
                <a:rect l="0" t="0" r="r" b="b"/>
                <a:pathLst>
                  <a:path w="1" h="3">
                    <a:moveTo>
                      <a:pt x="1" y="3"/>
                    </a:moveTo>
                    <a:lnTo>
                      <a:pt x="1" y="2"/>
                    </a:lnTo>
                    <a:lnTo>
                      <a:pt x="1" y="2"/>
                    </a:lnTo>
                    <a:lnTo>
                      <a:pt x="1" y="0"/>
                    </a:lnTo>
                    <a:lnTo>
                      <a:pt x="0" y="0"/>
                    </a:lnTo>
                    <a:lnTo>
                      <a:pt x="0" y="2"/>
                    </a:lnTo>
                    <a:lnTo>
                      <a:pt x="1" y="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3" name="Freeform 1892">
                <a:extLst>
                  <a:ext uri="{FF2B5EF4-FFF2-40B4-BE49-F238E27FC236}">
                    <a16:creationId xmlns:a16="http://schemas.microsoft.com/office/drawing/2014/main" id="{236749D1-B040-83C9-3D13-130A1ECD793D}"/>
                  </a:ext>
                </a:extLst>
              </p:cNvPr>
              <p:cNvSpPr>
                <a:spLocks/>
              </p:cNvSpPr>
              <p:nvPr/>
            </p:nvSpPr>
            <p:spPr bwMode="auto">
              <a:xfrm>
                <a:off x="5940425" y="2125663"/>
                <a:ext cx="4763" cy="1588"/>
              </a:xfrm>
              <a:custGeom>
                <a:avLst/>
                <a:gdLst/>
                <a:ahLst/>
                <a:cxnLst>
                  <a:cxn ang="0">
                    <a:pos x="0" y="1"/>
                  </a:cxn>
                  <a:cxn ang="0">
                    <a:pos x="3" y="1"/>
                  </a:cxn>
                  <a:cxn ang="0">
                    <a:pos x="2" y="0"/>
                  </a:cxn>
                  <a:cxn ang="0">
                    <a:pos x="0" y="1"/>
                  </a:cxn>
                </a:cxnLst>
                <a:rect l="0" t="0" r="r" b="b"/>
                <a:pathLst>
                  <a:path w="3" h="1">
                    <a:moveTo>
                      <a:pt x="0" y="1"/>
                    </a:moveTo>
                    <a:lnTo>
                      <a:pt x="3" y="1"/>
                    </a:lnTo>
                    <a:lnTo>
                      <a:pt x="2"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4" name="Freeform 1893">
                <a:extLst>
                  <a:ext uri="{FF2B5EF4-FFF2-40B4-BE49-F238E27FC236}">
                    <a16:creationId xmlns:a16="http://schemas.microsoft.com/office/drawing/2014/main" id="{97B4DEA7-F75C-02E4-2CC3-33D2C18CC77D}"/>
                  </a:ext>
                </a:extLst>
              </p:cNvPr>
              <p:cNvSpPr>
                <a:spLocks/>
              </p:cNvSpPr>
              <p:nvPr/>
            </p:nvSpPr>
            <p:spPr bwMode="auto">
              <a:xfrm>
                <a:off x="5940425" y="2125663"/>
                <a:ext cx="4763" cy="1588"/>
              </a:xfrm>
              <a:custGeom>
                <a:avLst/>
                <a:gdLst/>
                <a:ahLst/>
                <a:cxnLst>
                  <a:cxn ang="0">
                    <a:pos x="0" y="1"/>
                  </a:cxn>
                  <a:cxn ang="0">
                    <a:pos x="3" y="1"/>
                  </a:cxn>
                  <a:cxn ang="0">
                    <a:pos x="2" y="0"/>
                  </a:cxn>
                  <a:cxn ang="0">
                    <a:pos x="0" y="1"/>
                  </a:cxn>
                </a:cxnLst>
                <a:rect l="0" t="0" r="r" b="b"/>
                <a:pathLst>
                  <a:path w="3" h="1">
                    <a:moveTo>
                      <a:pt x="0" y="1"/>
                    </a:moveTo>
                    <a:lnTo>
                      <a:pt x="3" y="1"/>
                    </a:lnTo>
                    <a:lnTo>
                      <a:pt x="2"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5" name="Freeform 1894">
                <a:extLst>
                  <a:ext uri="{FF2B5EF4-FFF2-40B4-BE49-F238E27FC236}">
                    <a16:creationId xmlns:a16="http://schemas.microsoft.com/office/drawing/2014/main" id="{21D76EE3-581A-1BF6-2F80-793FDE182BF8}"/>
                  </a:ext>
                </a:extLst>
              </p:cNvPr>
              <p:cNvSpPr>
                <a:spLocks/>
              </p:cNvSpPr>
              <p:nvPr/>
            </p:nvSpPr>
            <p:spPr bwMode="auto">
              <a:xfrm>
                <a:off x="5940425" y="2117725"/>
                <a:ext cx="1588" cy="6350"/>
              </a:xfrm>
              <a:custGeom>
                <a:avLst/>
                <a:gdLst/>
                <a:ahLst/>
                <a:cxnLst>
                  <a:cxn ang="0">
                    <a:pos x="0" y="4"/>
                  </a:cxn>
                  <a:cxn ang="0">
                    <a:pos x="1" y="4"/>
                  </a:cxn>
                  <a:cxn ang="0">
                    <a:pos x="0" y="1"/>
                  </a:cxn>
                  <a:cxn ang="0">
                    <a:pos x="0" y="0"/>
                  </a:cxn>
                  <a:cxn ang="0">
                    <a:pos x="0" y="4"/>
                  </a:cxn>
                </a:cxnLst>
                <a:rect l="0" t="0" r="r" b="b"/>
                <a:pathLst>
                  <a:path w="1" h="4">
                    <a:moveTo>
                      <a:pt x="0" y="4"/>
                    </a:moveTo>
                    <a:lnTo>
                      <a:pt x="1" y="4"/>
                    </a:lnTo>
                    <a:lnTo>
                      <a:pt x="0" y="1"/>
                    </a:lnTo>
                    <a:lnTo>
                      <a:pt x="0" y="0"/>
                    </a:lnTo>
                    <a:lnTo>
                      <a:pt x="0"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6" name="Freeform 1895">
                <a:extLst>
                  <a:ext uri="{FF2B5EF4-FFF2-40B4-BE49-F238E27FC236}">
                    <a16:creationId xmlns:a16="http://schemas.microsoft.com/office/drawing/2014/main" id="{5EF4DD26-B23C-7697-A5EA-C83F675F1CF6}"/>
                  </a:ext>
                </a:extLst>
              </p:cNvPr>
              <p:cNvSpPr>
                <a:spLocks/>
              </p:cNvSpPr>
              <p:nvPr/>
            </p:nvSpPr>
            <p:spPr bwMode="auto">
              <a:xfrm>
                <a:off x="5940425" y="2117725"/>
                <a:ext cx="1588" cy="6350"/>
              </a:xfrm>
              <a:custGeom>
                <a:avLst/>
                <a:gdLst/>
                <a:ahLst/>
                <a:cxnLst>
                  <a:cxn ang="0">
                    <a:pos x="0" y="4"/>
                  </a:cxn>
                  <a:cxn ang="0">
                    <a:pos x="1" y="4"/>
                  </a:cxn>
                  <a:cxn ang="0">
                    <a:pos x="0" y="1"/>
                  </a:cxn>
                  <a:cxn ang="0">
                    <a:pos x="0" y="0"/>
                  </a:cxn>
                  <a:cxn ang="0">
                    <a:pos x="0" y="4"/>
                  </a:cxn>
                </a:cxnLst>
                <a:rect l="0" t="0" r="r" b="b"/>
                <a:pathLst>
                  <a:path w="1" h="4">
                    <a:moveTo>
                      <a:pt x="0" y="4"/>
                    </a:moveTo>
                    <a:lnTo>
                      <a:pt x="1" y="4"/>
                    </a:lnTo>
                    <a:lnTo>
                      <a:pt x="0" y="1"/>
                    </a:lnTo>
                    <a:lnTo>
                      <a:pt x="0" y="0"/>
                    </a:lnTo>
                    <a:lnTo>
                      <a:pt x="0"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7" name="Freeform 1896">
                <a:extLst>
                  <a:ext uri="{FF2B5EF4-FFF2-40B4-BE49-F238E27FC236}">
                    <a16:creationId xmlns:a16="http://schemas.microsoft.com/office/drawing/2014/main" id="{F9AA8338-6D11-9701-B385-6B0833039E5D}"/>
                  </a:ext>
                </a:extLst>
              </p:cNvPr>
              <p:cNvSpPr>
                <a:spLocks/>
              </p:cNvSpPr>
              <p:nvPr/>
            </p:nvSpPr>
            <p:spPr bwMode="auto">
              <a:xfrm>
                <a:off x="5959475" y="2116138"/>
                <a:ext cx="1588" cy="3175"/>
              </a:xfrm>
              <a:custGeom>
                <a:avLst/>
                <a:gdLst/>
                <a:ahLst/>
                <a:cxnLst>
                  <a:cxn ang="0">
                    <a:pos x="0" y="0"/>
                  </a:cxn>
                  <a:cxn ang="0">
                    <a:pos x="1" y="2"/>
                  </a:cxn>
                  <a:cxn ang="0">
                    <a:pos x="1" y="0"/>
                  </a:cxn>
                  <a:cxn ang="0">
                    <a:pos x="0" y="0"/>
                  </a:cxn>
                </a:cxnLst>
                <a:rect l="0" t="0" r="r" b="b"/>
                <a:pathLst>
                  <a:path w="1" h="2">
                    <a:moveTo>
                      <a:pt x="0" y="0"/>
                    </a:moveTo>
                    <a:lnTo>
                      <a:pt x="1" y="2"/>
                    </a:lnTo>
                    <a:lnTo>
                      <a:pt x="1"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8" name="Freeform 1897">
                <a:extLst>
                  <a:ext uri="{FF2B5EF4-FFF2-40B4-BE49-F238E27FC236}">
                    <a16:creationId xmlns:a16="http://schemas.microsoft.com/office/drawing/2014/main" id="{2A9C7173-4330-33CC-14BB-D8032B01BA43}"/>
                  </a:ext>
                </a:extLst>
              </p:cNvPr>
              <p:cNvSpPr>
                <a:spLocks/>
              </p:cNvSpPr>
              <p:nvPr/>
            </p:nvSpPr>
            <p:spPr bwMode="auto">
              <a:xfrm>
                <a:off x="5959475" y="2116138"/>
                <a:ext cx="1588" cy="3175"/>
              </a:xfrm>
              <a:custGeom>
                <a:avLst/>
                <a:gdLst/>
                <a:ahLst/>
                <a:cxnLst>
                  <a:cxn ang="0">
                    <a:pos x="0" y="0"/>
                  </a:cxn>
                  <a:cxn ang="0">
                    <a:pos x="1" y="2"/>
                  </a:cxn>
                  <a:cxn ang="0">
                    <a:pos x="1" y="0"/>
                  </a:cxn>
                  <a:cxn ang="0">
                    <a:pos x="0" y="0"/>
                  </a:cxn>
                </a:cxnLst>
                <a:rect l="0" t="0" r="r" b="b"/>
                <a:pathLst>
                  <a:path w="1" h="2">
                    <a:moveTo>
                      <a:pt x="0" y="0"/>
                    </a:moveTo>
                    <a:lnTo>
                      <a:pt x="1" y="2"/>
                    </a:lnTo>
                    <a:lnTo>
                      <a:pt x="1"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199" name="Freeform 1898">
                <a:extLst>
                  <a:ext uri="{FF2B5EF4-FFF2-40B4-BE49-F238E27FC236}">
                    <a16:creationId xmlns:a16="http://schemas.microsoft.com/office/drawing/2014/main" id="{45C2510C-22C3-B0EC-8F36-099D69928308}"/>
                  </a:ext>
                </a:extLst>
              </p:cNvPr>
              <p:cNvSpPr>
                <a:spLocks/>
              </p:cNvSpPr>
              <p:nvPr/>
            </p:nvSpPr>
            <p:spPr bwMode="auto">
              <a:xfrm>
                <a:off x="5964238" y="2116138"/>
                <a:ext cx="1588" cy="3175"/>
              </a:xfrm>
              <a:custGeom>
                <a:avLst/>
                <a:gdLst/>
                <a:ahLst/>
                <a:cxnLst>
                  <a:cxn ang="0">
                    <a:pos x="0" y="2"/>
                  </a:cxn>
                  <a:cxn ang="0">
                    <a:pos x="0" y="1"/>
                  </a:cxn>
                  <a:cxn ang="0">
                    <a:pos x="0" y="0"/>
                  </a:cxn>
                  <a:cxn ang="0">
                    <a:pos x="0" y="1"/>
                  </a:cxn>
                  <a:cxn ang="0">
                    <a:pos x="0" y="2"/>
                  </a:cxn>
                </a:cxnLst>
                <a:rect l="0" t="0" r="r" b="b"/>
                <a:pathLst>
                  <a:path h="2">
                    <a:moveTo>
                      <a:pt x="0" y="2"/>
                    </a:moveTo>
                    <a:lnTo>
                      <a:pt x="0" y="1"/>
                    </a:lnTo>
                    <a:lnTo>
                      <a:pt x="0" y="0"/>
                    </a:lnTo>
                    <a:lnTo>
                      <a:pt x="0" y="1"/>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0" name="Freeform 1899">
                <a:extLst>
                  <a:ext uri="{FF2B5EF4-FFF2-40B4-BE49-F238E27FC236}">
                    <a16:creationId xmlns:a16="http://schemas.microsoft.com/office/drawing/2014/main" id="{8F8284B5-6EA5-CD1E-18C0-FDC756D47DA7}"/>
                  </a:ext>
                </a:extLst>
              </p:cNvPr>
              <p:cNvSpPr>
                <a:spLocks/>
              </p:cNvSpPr>
              <p:nvPr/>
            </p:nvSpPr>
            <p:spPr bwMode="auto">
              <a:xfrm>
                <a:off x="5964238" y="2116138"/>
                <a:ext cx="1588" cy="3175"/>
              </a:xfrm>
              <a:custGeom>
                <a:avLst/>
                <a:gdLst/>
                <a:ahLst/>
                <a:cxnLst>
                  <a:cxn ang="0">
                    <a:pos x="0" y="2"/>
                  </a:cxn>
                  <a:cxn ang="0">
                    <a:pos x="0" y="1"/>
                  </a:cxn>
                  <a:cxn ang="0">
                    <a:pos x="0" y="0"/>
                  </a:cxn>
                  <a:cxn ang="0">
                    <a:pos x="0" y="1"/>
                  </a:cxn>
                  <a:cxn ang="0">
                    <a:pos x="0" y="2"/>
                  </a:cxn>
                </a:cxnLst>
                <a:rect l="0" t="0" r="r" b="b"/>
                <a:pathLst>
                  <a:path h="2">
                    <a:moveTo>
                      <a:pt x="0" y="2"/>
                    </a:moveTo>
                    <a:lnTo>
                      <a:pt x="0" y="1"/>
                    </a:lnTo>
                    <a:lnTo>
                      <a:pt x="0" y="0"/>
                    </a:lnTo>
                    <a:lnTo>
                      <a:pt x="0" y="1"/>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1" name="Freeform 1900">
                <a:extLst>
                  <a:ext uri="{FF2B5EF4-FFF2-40B4-BE49-F238E27FC236}">
                    <a16:creationId xmlns:a16="http://schemas.microsoft.com/office/drawing/2014/main" id="{F491F4DD-9DF5-8AA0-14E1-2CF70D770B04}"/>
                  </a:ext>
                </a:extLst>
              </p:cNvPr>
              <p:cNvSpPr>
                <a:spLocks/>
              </p:cNvSpPr>
              <p:nvPr/>
            </p:nvSpPr>
            <p:spPr bwMode="auto">
              <a:xfrm>
                <a:off x="5959475" y="2109788"/>
                <a:ext cx="1588" cy="3175"/>
              </a:xfrm>
              <a:custGeom>
                <a:avLst/>
                <a:gdLst/>
                <a:ahLst/>
                <a:cxnLst>
                  <a:cxn ang="0">
                    <a:pos x="0" y="2"/>
                  </a:cxn>
                  <a:cxn ang="0">
                    <a:pos x="1" y="2"/>
                  </a:cxn>
                  <a:cxn ang="0">
                    <a:pos x="1" y="2"/>
                  </a:cxn>
                  <a:cxn ang="0">
                    <a:pos x="1" y="0"/>
                  </a:cxn>
                  <a:cxn ang="0">
                    <a:pos x="0" y="2"/>
                  </a:cxn>
                </a:cxnLst>
                <a:rect l="0" t="0" r="r" b="b"/>
                <a:pathLst>
                  <a:path w="1" h="2">
                    <a:moveTo>
                      <a:pt x="0" y="2"/>
                    </a:moveTo>
                    <a:lnTo>
                      <a:pt x="1" y="2"/>
                    </a:lnTo>
                    <a:lnTo>
                      <a:pt x="1" y="2"/>
                    </a:lnTo>
                    <a:lnTo>
                      <a:pt x="1" y="0"/>
                    </a:lnTo>
                    <a:lnTo>
                      <a:pt x="0"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2" name="Freeform 1901">
                <a:extLst>
                  <a:ext uri="{FF2B5EF4-FFF2-40B4-BE49-F238E27FC236}">
                    <a16:creationId xmlns:a16="http://schemas.microsoft.com/office/drawing/2014/main" id="{A214FB2C-ED83-AB06-113D-97421273EDFE}"/>
                  </a:ext>
                </a:extLst>
              </p:cNvPr>
              <p:cNvSpPr>
                <a:spLocks/>
              </p:cNvSpPr>
              <p:nvPr/>
            </p:nvSpPr>
            <p:spPr bwMode="auto">
              <a:xfrm>
                <a:off x="5959475" y="2109788"/>
                <a:ext cx="1588" cy="3175"/>
              </a:xfrm>
              <a:custGeom>
                <a:avLst/>
                <a:gdLst/>
                <a:ahLst/>
                <a:cxnLst>
                  <a:cxn ang="0">
                    <a:pos x="0" y="2"/>
                  </a:cxn>
                  <a:cxn ang="0">
                    <a:pos x="1" y="2"/>
                  </a:cxn>
                  <a:cxn ang="0">
                    <a:pos x="1" y="2"/>
                  </a:cxn>
                  <a:cxn ang="0">
                    <a:pos x="1" y="0"/>
                  </a:cxn>
                  <a:cxn ang="0">
                    <a:pos x="0" y="2"/>
                  </a:cxn>
                </a:cxnLst>
                <a:rect l="0" t="0" r="r" b="b"/>
                <a:pathLst>
                  <a:path w="1" h="2">
                    <a:moveTo>
                      <a:pt x="0" y="2"/>
                    </a:moveTo>
                    <a:lnTo>
                      <a:pt x="1" y="2"/>
                    </a:lnTo>
                    <a:lnTo>
                      <a:pt x="1" y="2"/>
                    </a:lnTo>
                    <a:lnTo>
                      <a:pt x="1" y="0"/>
                    </a:lnTo>
                    <a:lnTo>
                      <a:pt x="0"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3" name="Freeform 1902">
                <a:extLst>
                  <a:ext uri="{FF2B5EF4-FFF2-40B4-BE49-F238E27FC236}">
                    <a16:creationId xmlns:a16="http://schemas.microsoft.com/office/drawing/2014/main" id="{5E3C5985-8C4B-B46F-68B4-07500984A37E}"/>
                  </a:ext>
                </a:extLst>
              </p:cNvPr>
              <p:cNvSpPr>
                <a:spLocks/>
              </p:cNvSpPr>
              <p:nvPr/>
            </p:nvSpPr>
            <p:spPr bwMode="auto">
              <a:xfrm>
                <a:off x="5964238" y="2111375"/>
                <a:ext cx="1588" cy="1588"/>
              </a:xfrm>
              <a:custGeom>
                <a:avLst/>
                <a:gdLst/>
                <a:ahLst/>
                <a:cxnLst>
                  <a:cxn ang="0">
                    <a:pos x="0" y="1"/>
                  </a:cxn>
                  <a:cxn ang="0">
                    <a:pos x="1" y="1"/>
                  </a:cxn>
                  <a:cxn ang="0">
                    <a:pos x="0" y="0"/>
                  </a:cxn>
                  <a:cxn ang="0">
                    <a:pos x="0" y="1"/>
                  </a:cxn>
                </a:cxnLst>
                <a:rect l="0" t="0" r="r" b="b"/>
                <a:pathLst>
                  <a:path w="1" h="1">
                    <a:moveTo>
                      <a:pt x="0" y="1"/>
                    </a:moveTo>
                    <a:lnTo>
                      <a:pt x="1" y="1"/>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4" name="Freeform 1903">
                <a:extLst>
                  <a:ext uri="{FF2B5EF4-FFF2-40B4-BE49-F238E27FC236}">
                    <a16:creationId xmlns:a16="http://schemas.microsoft.com/office/drawing/2014/main" id="{007D8392-F9BA-6D96-774A-34B93CFAEFC5}"/>
                  </a:ext>
                </a:extLst>
              </p:cNvPr>
              <p:cNvSpPr>
                <a:spLocks/>
              </p:cNvSpPr>
              <p:nvPr/>
            </p:nvSpPr>
            <p:spPr bwMode="auto">
              <a:xfrm>
                <a:off x="5964238" y="2111375"/>
                <a:ext cx="1588" cy="1588"/>
              </a:xfrm>
              <a:custGeom>
                <a:avLst/>
                <a:gdLst/>
                <a:ahLst/>
                <a:cxnLst>
                  <a:cxn ang="0">
                    <a:pos x="0" y="1"/>
                  </a:cxn>
                  <a:cxn ang="0">
                    <a:pos x="1" y="1"/>
                  </a:cxn>
                  <a:cxn ang="0">
                    <a:pos x="0" y="0"/>
                  </a:cxn>
                  <a:cxn ang="0">
                    <a:pos x="0" y="1"/>
                  </a:cxn>
                </a:cxnLst>
                <a:rect l="0" t="0" r="r" b="b"/>
                <a:pathLst>
                  <a:path w="1" h="1">
                    <a:moveTo>
                      <a:pt x="0" y="1"/>
                    </a:moveTo>
                    <a:lnTo>
                      <a:pt x="1" y="1"/>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5" name="Freeform 1904">
                <a:extLst>
                  <a:ext uri="{FF2B5EF4-FFF2-40B4-BE49-F238E27FC236}">
                    <a16:creationId xmlns:a16="http://schemas.microsoft.com/office/drawing/2014/main" id="{6021BE58-B41B-9950-261D-6BC5DB955201}"/>
                  </a:ext>
                </a:extLst>
              </p:cNvPr>
              <p:cNvSpPr>
                <a:spLocks/>
              </p:cNvSpPr>
              <p:nvPr/>
            </p:nvSpPr>
            <p:spPr bwMode="auto">
              <a:xfrm>
                <a:off x="5919788" y="2092325"/>
                <a:ext cx="3175" cy="3175"/>
              </a:xfrm>
              <a:custGeom>
                <a:avLst/>
                <a:gdLst/>
                <a:ahLst/>
                <a:cxnLst>
                  <a:cxn ang="0">
                    <a:pos x="0" y="1"/>
                  </a:cxn>
                  <a:cxn ang="0">
                    <a:pos x="2" y="2"/>
                  </a:cxn>
                  <a:cxn ang="0">
                    <a:pos x="2" y="1"/>
                  </a:cxn>
                  <a:cxn ang="0">
                    <a:pos x="0" y="0"/>
                  </a:cxn>
                  <a:cxn ang="0">
                    <a:pos x="0" y="0"/>
                  </a:cxn>
                  <a:cxn ang="0">
                    <a:pos x="0" y="1"/>
                  </a:cxn>
                </a:cxnLst>
                <a:rect l="0" t="0" r="r" b="b"/>
                <a:pathLst>
                  <a:path w="2" h="2">
                    <a:moveTo>
                      <a:pt x="0" y="1"/>
                    </a:moveTo>
                    <a:lnTo>
                      <a:pt x="2" y="2"/>
                    </a:lnTo>
                    <a:lnTo>
                      <a:pt x="2" y="1"/>
                    </a:lnTo>
                    <a:lnTo>
                      <a:pt x="0" y="0"/>
                    </a:lnTo>
                    <a:lnTo>
                      <a:pt x="0" y="0"/>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6" name="Freeform 1905">
                <a:extLst>
                  <a:ext uri="{FF2B5EF4-FFF2-40B4-BE49-F238E27FC236}">
                    <a16:creationId xmlns:a16="http://schemas.microsoft.com/office/drawing/2014/main" id="{27FB4CC5-6DD5-BE80-EDAB-A6CB7FEEE9C0}"/>
                  </a:ext>
                </a:extLst>
              </p:cNvPr>
              <p:cNvSpPr>
                <a:spLocks/>
              </p:cNvSpPr>
              <p:nvPr/>
            </p:nvSpPr>
            <p:spPr bwMode="auto">
              <a:xfrm>
                <a:off x="5919788" y="2092325"/>
                <a:ext cx="3175" cy="3175"/>
              </a:xfrm>
              <a:custGeom>
                <a:avLst/>
                <a:gdLst/>
                <a:ahLst/>
                <a:cxnLst>
                  <a:cxn ang="0">
                    <a:pos x="0" y="1"/>
                  </a:cxn>
                  <a:cxn ang="0">
                    <a:pos x="2" y="2"/>
                  </a:cxn>
                  <a:cxn ang="0">
                    <a:pos x="2" y="1"/>
                  </a:cxn>
                  <a:cxn ang="0">
                    <a:pos x="0" y="0"/>
                  </a:cxn>
                  <a:cxn ang="0">
                    <a:pos x="0" y="0"/>
                  </a:cxn>
                  <a:cxn ang="0">
                    <a:pos x="0" y="1"/>
                  </a:cxn>
                </a:cxnLst>
                <a:rect l="0" t="0" r="r" b="b"/>
                <a:pathLst>
                  <a:path w="2" h="2">
                    <a:moveTo>
                      <a:pt x="0" y="1"/>
                    </a:moveTo>
                    <a:lnTo>
                      <a:pt x="2" y="2"/>
                    </a:lnTo>
                    <a:lnTo>
                      <a:pt x="2" y="1"/>
                    </a:lnTo>
                    <a:lnTo>
                      <a:pt x="0" y="0"/>
                    </a:lnTo>
                    <a:lnTo>
                      <a:pt x="0" y="0"/>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7" name="Freeform 1906">
                <a:extLst>
                  <a:ext uri="{FF2B5EF4-FFF2-40B4-BE49-F238E27FC236}">
                    <a16:creationId xmlns:a16="http://schemas.microsoft.com/office/drawing/2014/main" id="{9DACDD05-C798-1847-3CE8-8BC99CB0D48F}"/>
                  </a:ext>
                </a:extLst>
              </p:cNvPr>
              <p:cNvSpPr>
                <a:spLocks/>
              </p:cNvSpPr>
              <p:nvPr/>
            </p:nvSpPr>
            <p:spPr bwMode="auto">
              <a:xfrm>
                <a:off x="5924550" y="2092325"/>
                <a:ext cx="1588" cy="1588"/>
              </a:xfrm>
              <a:custGeom>
                <a:avLst/>
                <a:gdLst/>
                <a:ahLst/>
                <a:cxnLst>
                  <a:cxn ang="0">
                    <a:pos x="0" y="1"/>
                  </a:cxn>
                  <a:cxn ang="0">
                    <a:pos x="1" y="0"/>
                  </a:cxn>
                  <a:cxn ang="0">
                    <a:pos x="0" y="1"/>
                  </a:cxn>
                  <a:cxn ang="0">
                    <a:pos x="0" y="1"/>
                  </a:cxn>
                </a:cxnLst>
                <a:rect l="0" t="0" r="r" b="b"/>
                <a:pathLst>
                  <a:path w="1" h="1">
                    <a:moveTo>
                      <a:pt x="0" y="1"/>
                    </a:moveTo>
                    <a:lnTo>
                      <a:pt x="1" y="0"/>
                    </a:lnTo>
                    <a:lnTo>
                      <a:pt x="0" y="1"/>
                    </a:lnTo>
                    <a:lnTo>
                      <a:pt x="0" y="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8" name="Freeform 1907">
                <a:extLst>
                  <a:ext uri="{FF2B5EF4-FFF2-40B4-BE49-F238E27FC236}">
                    <a16:creationId xmlns:a16="http://schemas.microsoft.com/office/drawing/2014/main" id="{DCB745DA-E58B-4C06-0F45-EB14AED2E1CD}"/>
                  </a:ext>
                </a:extLst>
              </p:cNvPr>
              <p:cNvSpPr>
                <a:spLocks/>
              </p:cNvSpPr>
              <p:nvPr/>
            </p:nvSpPr>
            <p:spPr bwMode="auto">
              <a:xfrm>
                <a:off x="5924550" y="2092325"/>
                <a:ext cx="1588" cy="1588"/>
              </a:xfrm>
              <a:custGeom>
                <a:avLst/>
                <a:gdLst/>
                <a:ahLst/>
                <a:cxnLst>
                  <a:cxn ang="0">
                    <a:pos x="0" y="1"/>
                  </a:cxn>
                  <a:cxn ang="0">
                    <a:pos x="1" y="0"/>
                  </a:cxn>
                  <a:cxn ang="0">
                    <a:pos x="0" y="1"/>
                  </a:cxn>
                  <a:cxn ang="0">
                    <a:pos x="0" y="1"/>
                  </a:cxn>
                </a:cxnLst>
                <a:rect l="0" t="0" r="r" b="b"/>
                <a:pathLst>
                  <a:path w="1" h="1">
                    <a:moveTo>
                      <a:pt x="0" y="1"/>
                    </a:moveTo>
                    <a:lnTo>
                      <a:pt x="1" y="0"/>
                    </a:lnTo>
                    <a:lnTo>
                      <a:pt x="0" y="1"/>
                    </a:lnTo>
                    <a:lnTo>
                      <a:pt x="0" y="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09" name="Freeform 1908">
                <a:extLst>
                  <a:ext uri="{FF2B5EF4-FFF2-40B4-BE49-F238E27FC236}">
                    <a16:creationId xmlns:a16="http://schemas.microsoft.com/office/drawing/2014/main" id="{BDBF8428-2904-4C62-E601-93099322B2C9}"/>
                  </a:ext>
                </a:extLst>
              </p:cNvPr>
              <p:cNvSpPr>
                <a:spLocks/>
              </p:cNvSpPr>
              <p:nvPr/>
            </p:nvSpPr>
            <p:spPr bwMode="auto">
              <a:xfrm>
                <a:off x="5919788" y="2090738"/>
                <a:ext cx="3175" cy="1588"/>
              </a:xfrm>
              <a:custGeom>
                <a:avLst/>
                <a:gdLst/>
                <a:ahLst/>
                <a:cxnLst>
                  <a:cxn ang="0">
                    <a:pos x="0" y="0"/>
                  </a:cxn>
                  <a:cxn ang="0">
                    <a:pos x="0" y="1"/>
                  </a:cxn>
                  <a:cxn ang="0">
                    <a:pos x="2" y="0"/>
                  </a:cxn>
                  <a:cxn ang="0">
                    <a:pos x="0" y="0"/>
                  </a:cxn>
                </a:cxnLst>
                <a:rect l="0" t="0" r="r" b="b"/>
                <a:pathLst>
                  <a:path w="2" h="1">
                    <a:moveTo>
                      <a:pt x="0" y="0"/>
                    </a:moveTo>
                    <a:lnTo>
                      <a:pt x="0" y="1"/>
                    </a:lnTo>
                    <a:lnTo>
                      <a:pt x="2"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0" name="Freeform 1909">
                <a:extLst>
                  <a:ext uri="{FF2B5EF4-FFF2-40B4-BE49-F238E27FC236}">
                    <a16:creationId xmlns:a16="http://schemas.microsoft.com/office/drawing/2014/main" id="{648C5AC1-F86C-9537-A551-96B9FD9C57D9}"/>
                  </a:ext>
                </a:extLst>
              </p:cNvPr>
              <p:cNvSpPr>
                <a:spLocks/>
              </p:cNvSpPr>
              <p:nvPr/>
            </p:nvSpPr>
            <p:spPr bwMode="auto">
              <a:xfrm>
                <a:off x="5919788" y="2090738"/>
                <a:ext cx="3175" cy="1588"/>
              </a:xfrm>
              <a:custGeom>
                <a:avLst/>
                <a:gdLst/>
                <a:ahLst/>
                <a:cxnLst>
                  <a:cxn ang="0">
                    <a:pos x="0" y="0"/>
                  </a:cxn>
                  <a:cxn ang="0">
                    <a:pos x="0" y="1"/>
                  </a:cxn>
                  <a:cxn ang="0">
                    <a:pos x="2" y="0"/>
                  </a:cxn>
                  <a:cxn ang="0">
                    <a:pos x="0" y="0"/>
                  </a:cxn>
                </a:cxnLst>
                <a:rect l="0" t="0" r="r" b="b"/>
                <a:pathLst>
                  <a:path w="2" h="1">
                    <a:moveTo>
                      <a:pt x="0" y="0"/>
                    </a:moveTo>
                    <a:lnTo>
                      <a:pt x="0" y="1"/>
                    </a:lnTo>
                    <a:lnTo>
                      <a:pt x="2"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1" name="Freeform 1910">
                <a:extLst>
                  <a:ext uri="{FF2B5EF4-FFF2-40B4-BE49-F238E27FC236}">
                    <a16:creationId xmlns:a16="http://schemas.microsoft.com/office/drawing/2014/main" id="{4EC66852-C886-31E1-9EB8-675369AE30FE}"/>
                  </a:ext>
                </a:extLst>
              </p:cNvPr>
              <p:cNvSpPr>
                <a:spLocks/>
              </p:cNvSpPr>
              <p:nvPr/>
            </p:nvSpPr>
            <p:spPr bwMode="auto">
              <a:xfrm>
                <a:off x="6129338" y="2174875"/>
                <a:ext cx="7938" cy="9525"/>
              </a:xfrm>
              <a:custGeom>
                <a:avLst/>
                <a:gdLst/>
                <a:ahLst/>
                <a:cxnLst>
                  <a:cxn ang="0">
                    <a:pos x="1" y="6"/>
                  </a:cxn>
                  <a:cxn ang="0">
                    <a:pos x="0" y="6"/>
                  </a:cxn>
                  <a:cxn ang="0">
                    <a:pos x="3" y="0"/>
                  </a:cxn>
                  <a:cxn ang="0">
                    <a:pos x="4" y="0"/>
                  </a:cxn>
                  <a:cxn ang="0">
                    <a:pos x="5" y="2"/>
                  </a:cxn>
                  <a:cxn ang="0">
                    <a:pos x="5" y="2"/>
                  </a:cxn>
                  <a:cxn ang="0">
                    <a:pos x="5" y="5"/>
                  </a:cxn>
                  <a:cxn ang="0">
                    <a:pos x="5" y="6"/>
                  </a:cxn>
                  <a:cxn ang="0">
                    <a:pos x="3" y="6"/>
                  </a:cxn>
                  <a:cxn ang="0">
                    <a:pos x="1" y="6"/>
                  </a:cxn>
                </a:cxnLst>
                <a:rect l="0" t="0" r="r" b="b"/>
                <a:pathLst>
                  <a:path w="5" h="6">
                    <a:moveTo>
                      <a:pt x="1" y="6"/>
                    </a:moveTo>
                    <a:lnTo>
                      <a:pt x="0" y="6"/>
                    </a:lnTo>
                    <a:lnTo>
                      <a:pt x="3" y="0"/>
                    </a:lnTo>
                    <a:lnTo>
                      <a:pt x="4" y="0"/>
                    </a:lnTo>
                    <a:lnTo>
                      <a:pt x="5" y="2"/>
                    </a:lnTo>
                    <a:lnTo>
                      <a:pt x="5" y="2"/>
                    </a:lnTo>
                    <a:lnTo>
                      <a:pt x="5" y="5"/>
                    </a:lnTo>
                    <a:lnTo>
                      <a:pt x="5" y="6"/>
                    </a:lnTo>
                    <a:lnTo>
                      <a:pt x="3" y="6"/>
                    </a:lnTo>
                    <a:lnTo>
                      <a:pt x="1" y="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2" name="Freeform 1911">
                <a:extLst>
                  <a:ext uri="{FF2B5EF4-FFF2-40B4-BE49-F238E27FC236}">
                    <a16:creationId xmlns:a16="http://schemas.microsoft.com/office/drawing/2014/main" id="{22BADBB2-B31D-D850-55FE-F607B92CF526}"/>
                  </a:ext>
                </a:extLst>
              </p:cNvPr>
              <p:cNvSpPr>
                <a:spLocks/>
              </p:cNvSpPr>
              <p:nvPr/>
            </p:nvSpPr>
            <p:spPr bwMode="auto">
              <a:xfrm>
                <a:off x="6129338" y="2174875"/>
                <a:ext cx="7938" cy="9525"/>
              </a:xfrm>
              <a:custGeom>
                <a:avLst/>
                <a:gdLst/>
                <a:ahLst/>
                <a:cxnLst>
                  <a:cxn ang="0">
                    <a:pos x="1" y="6"/>
                  </a:cxn>
                  <a:cxn ang="0">
                    <a:pos x="0" y="6"/>
                  </a:cxn>
                  <a:cxn ang="0">
                    <a:pos x="3" y="0"/>
                  </a:cxn>
                  <a:cxn ang="0">
                    <a:pos x="4" y="0"/>
                  </a:cxn>
                  <a:cxn ang="0">
                    <a:pos x="5" y="2"/>
                  </a:cxn>
                  <a:cxn ang="0">
                    <a:pos x="5" y="2"/>
                  </a:cxn>
                  <a:cxn ang="0">
                    <a:pos x="5" y="5"/>
                  </a:cxn>
                  <a:cxn ang="0">
                    <a:pos x="5" y="6"/>
                  </a:cxn>
                  <a:cxn ang="0">
                    <a:pos x="3" y="6"/>
                  </a:cxn>
                  <a:cxn ang="0">
                    <a:pos x="1" y="6"/>
                  </a:cxn>
                </a:cxnLst>
                <a:rect l="0" t="0" r="r" b="b"/>
                <a:pathLst>
                  <a:path w="5" h="6">
                    <a:moveTo>
                      <a:pt x="1" y="6"/>
                    </a:moveTo>
                    <a:lnTo>
                      <a:pt x="0" y="6"/>
                    </a:lnTo>
                    <a:lnTo>
                      <a:pt x="3" y="0"/>
                    </a:lnTo>
                    <a:lnTo>
                      <a:pt x="4" y="0"/>
                    </a:lnTo>
                    <a:lnTo>
                      <a:pt x="5" y="2"/>
                    </a:lnTo>
                    <a:lnTo>
                      <a:pt x="5" y="2"/>
                    </a:lnTo>
                    <a:lnTo>
                      <a:pt x="5" y="5"/>
                    </a:lnTo>
                    <a:lnTo>
                      <a:pt x="5" y="6"/>
                    </a:lnTo>
                    <a:lnTo>
                      <a:pt x="3" y="6"/>
                    </a:lnTo>
                    <a:lnTo>
                      <a:pt x="1"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3" name="Freeform 1912">
                <a:extLst>
                  <a:ext uri="{FF2B5EF4-FFF2-40B4-BE49-F238E27FC236}">
                    <a16:creationId xmlns:a16="http://schemas.microsoft.com/office/drawing/2014/main" id="{149630E1-B0BB-EFE4-86A7-E1C650CFFED0}"/>
                  </a:ext>
                </a:extLst>
              </p:cNvPr>
              <p:cNvSpPr>
                <a:spLocks/>
              </p:cNvSpPr>
              <p:nvPr/>
            </p:nvSpPr>
            <p:spPr bwMode="auto">
              <a:xfrm>
                <a:off x="5624513" y="200025"/>
                <a:ext cx="1139825" cy="2022475"/>
              </a:xfrm>
              <a:custGeom>
                <a:avLst/>
                <a:gdLst/>
                <a:ahLst/>
                <a:cxnLst>
                  <a:cxn ang="0">
                    <a:pos x="180" y="985"/>
                  </a:cxn>
                  <a:cxn ang="0">
                    <a:pos x="165" y="956"/>
                  </a:cxn>
                  <a:cxn ang="0">
                    <a:pos x="169" y="905"/>
                  </a:cxn>
                  <a:cxn ang="0">
                    <a:pos x="176" y="877"/>
                  </a:cxn>
                  <a:cxn ang="0">
                    <a:pos x="195" y="861"/>
                  </a:cxn>
                  <a:cxn ang="0">
                    <a:pos x="211" y="856"/>
                  </a:cxn>
                  <a:cxn ang="0">
                    <a:pos x="214" y="823"/>
                  </a:cxn>
                  <a:cxn ang="0">
                    <a:pos x="230" y="798"/>
                  </a:cxn>
                  <a:cxn ang="0">
                    <a:pos x="234" y="794"/>
                  </a:cxn>
                  <a:cxn ang="0">
                    <a:pos x="253" y="759"/>
                  </a:cxn>
                  <a:cxn ang="0">
                    <a:pos x="268" y="719"/>
                  </a:cxn>
                  <a:cxn ang="0">
                    <a:pos x="287" y="665"/>
                  </a:cxn>
                  <a:cxn ang="0">
                    <a:pos x="313" y="637"/>
                  </a:cxn>
                  <a:cxn ang="0">
                    <a:pos x="308" y="606"/>
                  </a:cxn>
                  <a:cxn ang="0">
                    <a:pos x="277" y="555"/>
                  </a:cxn>
                  <a:cxn ang="0">
                    <a:pos x="240" y="547"/>
                  </a:cxn>
                  <a:cxn ang="0">
                    <a:pos x="200" y="502"/>
                  </a:cxn>
                  <a:cxn ang="0">
                    <a:pos x="205" y="436"/>
                  </a:cxn>
                  <a:cxn ang="0">
                    <a:pos x="176" y="386"/>
                  </a:cxn>
                  <a:cxn ang="0">
                    <a:pos x="165" y="349"/>
                  </a:cxn>
                  <a:cxn ang="0">
                    <a:pos x="158" y="289"/>
                  </a:cxn>
                  <a:cxn ang="0">
                    <a:pos x="118" y="247"/>
                  </a:cxn>
                  <a:cxn ang="0">
                    <a:pos x="67" y="227"/>
                  </a:cxn>
                  <a:cxn ang="0">
                    <a:pos x="33" y="201"/>
                  </a:cxn>
                  <a:cxn ang="0">
                    <a:pos x="0" y="164"/>
                  </a:cxn>
                  <a:cxn ang="0">
                    <a:pos x="93" y="216"/>
                  </a:cxn>
                  <a:cxn ang="0">
                    <a:pos x="176" y="206"/>
                  </a:cxn>
                  <a:cxn ang="0">
                    <a:pos x="211" y="152"/>
                  </a:cxn>
                  <a:cxn ang="0">
                    <a:pos x="205" y="63"/>
                  </a:cxn>
                  <a:cxn ang="0">
                    <a:pos x="255" y="11"/>
                  </a:cxn>
                  <a:cxn ang="0">
                    <a:pos x="333" y="34"/>
                  </a:cxn>
                  <a:cxn ang="0">
                    <a:pos x="337" y="131"/>
                  </a:cxn>
                  <a:cxn ang="0">
                    <a:pos x="426" y="239"/>
                  </a:cxn>
                  <a:cxn ang="0">
                    <a:pos x="436" y="365"/>
                  </a:cxn>
                  <a:cxn ang="0">
                    <a:pos x="518" y="497"/>
                  </a:cxn>
                  <a:cxn ang="0">
                    <a:pos x="524" y="554"/>
                  </a:cxn>
                  <a:cxn ang="0">
                    <a:pos x="599" y="631"/>
                  </a:cxn>
                  <a:cxn ang="0">
                    <a:pos x="659" y="724"/>
                  </a:cxn>
                  <a:cxn ang="0">
                    <a:pos x="717" y="811"/>
                  </a:cxn>
                  <a:cxn ang="0">
                    <a:pos x="674" y="953"/>
                  </a:cxn>
                  <a:cxn ang="0">
                    <a:pos x="618" y="1064"/>
                  </a:cxn>
                  <a:cxn ang="0">
                    <a:pos x="567" y="1118"/>
                  </a:cxn>
                  <a:cxn ang="0">
                    <a:pos x="542" y="1136"/>
                  </a:cxn>
                  <a:cxn ang="0">
                    <a:pos x="518" y="1152"/>
                  </a:cxn>
                  <a:cxn ang="0">
                    <a:pos x="501" y="1158"/>
                  </a:cxn>
                  <a:cxn ang="0">
                    <a:pos x="496" y="1174"/>
                  </a:cxn>
                  <a:cxn ang="0">
                    <a:pos x="480" y="1166"/>
                  </a:cxn>
                  <a:cxn ang="0">
                    <a:pos x="450" y="1194"/>
                  </a:cxn>
                  <a:cxn ang="0">
                    <a:pos x="421" y="1205"/>
                  </a:cxn>
                  <a:cxn ang="0">
                    <a:pos x="398" y="1229"/>
                  </a:cxn>
                  <a:cxn ang="0">
                    <a:pos x="362" y="1250"/>
                  </a:cxn>
                  <a:cxn ang="0">
                    <a:pos x="355" y="1251"/>
                  </a:cxn>
                  <a:cxn ang="0">
                    <a:pos x="349" y="1246"/>
                  </a:cxn>
                  <a:cxn ang="0">
                    <a:pos x="337" y="1233"/>
                  </a:cxn>
                  <a:cxn ang="0">
                    <a:pos x="326" y="1205"/>
                  </a:cxn>
                  <a:cxn ang="0">
                    <a:pos x="298" y="1208"/>
                  </a:cxn>
                  <a:cxn ang="0">
                    <a:pos x="272" y="1203"/>
                  </a:cxn>
                  <a:cxn ang="0">
                    <a:pos x="246" y="1192"/>
                  </a:cxn>
                  <a:cxn ang="0">
                    <a:pos x="220" y="1186"/>
                  </a:cxn>
                  <a:cxn ang="0">
                    <a:pos x="211" y="1159"/>
                  </a:cxn>
                  <a:cxn ang="0">
                    <a:pos x="214" y="1135"/>
                  </a:cxn>
                  <a:cxn ang="0">
                    <a:pos x="206" y="1092"/>
                  </a:cxn>
                  <a:cxn ang="0">
                    <a:pos x="206" y="1064"/>
                  </a:cxn>
                </a:cxnLst>
                <a:rect l="0" t="0" r="r" b="b"/>
                <a:pathLst>
                  <a:path w="718" h="1274">
                    <a:moveTo>
                      <a:pt x="183" y="1023"/>
                    </a:moveTo>
                    <a:lnTo>
                      <a:pt x="181" y="1018"/>
                    </a:lnTo>
                    <a:lnTo>
                      <a:pt x="180" y="1016"/>
                    </a:lnTo>
                    <a:lnTo>
                      <a:pt x="180" y="1014"/>
                    </a:lnTo>
                    <a:lnTo>
                      <a:pt x="181" y="1013"/>
                    </a:lnTo>
                    <a:lnTo>
                      <a:pt x="181" y="1013"/>
                    </a:lnTo>
                    <a:lnTo>
                      <a:pt x="183" y="1013"/>
                    </a:lnTo>
                    <a:lnTo>
                      <a:pt x="184" y="1013"/>
                    </a:lnTo>
                    <a:lnTo>
                      <a:pt x="183" y="1008"/>
                    </a:lnTo>
                    <a:lnTo>
                      <a:pt x="183" y="1005"/>
                    </a:lnTo>
                    <a:lnTo>
                      <a:pt x="183" y="1003"/>
                    </a:lnTo>
                    <a:lnTo>
                      <a:pt x="188" y="1000"/>
                    </a:lnTo>
                    <a:lnTo>
                      <a:pt x="189" y="998"/>
                    </a:lnTo>
                    <a:lnTo>
                      <a:pt x="186" y="997"/>
                    </a:lnTo>
                    <a:lnTo>
                      <a:pt x="184" y="999"/>
                    </a:lnTo>
                    <a:lnTo>
                      <a:pt x="184" y="995"/>
                    </a:lnTo>
                    <a:lnTo>
                      <a:pt x="183" y="995"/>
                    </a:lnTo>
                    <a:lnTo>
                      <a:pt x="180" y="998"/>
                    </a:lnTo>
                    <a:lnTo>
                      <a:pt x="179" y="997"/>
                    </a:lnTo>
                    <a:lnTo>
                      <a:pt x="179" y="995"/>
                    </a:lnTo>
                    <a:lnTo>
                      <a:pt x="180" y="985"/>
                    </a:lnTo>
                    <a:lnTo>
                      <a:pt x="179" y="984"/>
                    </a:lnTo>
                    <a:lnTo>
                      <a:pt x="179" y="983"/>
                    </a:lnTo>
                    <a:lnTo>
                      <a:pt x="175" y="983"/>
                    </a:lnTo>
                    <a:lnTo>
                      <a:pt x="174" y="977"/>
                    </a:lnTo>
                    <a:lnTo>
                      <a:pt x="171" y="982"/>
                    </a:lnTo>
                    <a:lnTo>
                      <a:pt x="170" y="983"/>
                    </a:lnTo>
                    <a:lnTo>
                      <a:pt x="169" y="983"/>
                    </a:lnTo>
                    <a:lnTo>
                      <a:pt x="170" y="978"/>
                    </a:lnTo>
                    <a:lnTo>
                      <a:pt x="166" y="978"/>
                    </a:lnTo>
                    <a:lnTo>
                      <a:pt x="166" y="977"/>
                    </a:lnTo>
                    <a:lnTo>
                      <a:pt x="166" y="974"/>
                    </a:lnTo>
                    <a:lnTo>
                      <a:pt x="166" y="973"/>
                    </a:lnTo>
                    <a:lnTo>
                      <a:pt x="166" y="973"/>
                    </a:lnTo>
                    <a:lnTo>
                      <a:pt x="163" y="972"/>
                    </a:lnTo>
                    <a:lnTo>
                      <a:pt x="161" y="969"/>
                    </a:lnTo>
                    <a:lnTo>
                      <a:pt x="163" y="968"/>
                    </a:lnTo>
                    <a:lnTo>
                      <a:pt x="163" y="967"/>
                    </a:lnTo>
                    <a:lnTo>
                      <a:pt x="164" y="958"/>
                    </a:lnTo>
                    <a:lnTo>
                      <a:pt x="164" y="957"/>
                    </a:lnTo>
                    <a:lnTo>
                      <a:pt x="165" y="956"/>
                    </a:lnTo>
                    <a:lnTo>
                      <a:pt x="165" y="956"/>
                    </a:lnTo>
                    <a:lnTo>
                      <a:pt x="161" y="954"/>
                    </a:lnTo>
                    <a:lnTo>
                      <a:pt x="160" y="953"/>
                    </a:lnTo>
                    <a:lnTo>
                      <a:pt x="160" y="953"/>
                    </a:lnTo>
                    <a:lnTo>
                      <a:pt x="159" y="956"/>
                    </a:lnTo>
                    <a:lnTo>
                      <a:pt x="158" y="956"/>
                    </a:lnTo>
                    <a:lnTo>
                      <a:pt x="156" y="953"/>
                    </a:lnTo>
                    <a:lnTo>
                      <a:pt x="156" y="947"/>
                    </a:lnTo>
                    <a:lnTo>
                      <a:pt x="159" y="944"/>
                    </a:lnTo>
                    <a:lnTo>
                      <a:pt x="160" y="941"/>
                    </a:lnTo>
                    <a:lnTo>
                      <a:pt x="158" y="938"/>
                    </a:lnTo>
                    <a:lnTo>
                      <a:pt x="158" y="937"/>
                    </a:lnTo>
                    <a:lnTo>
                      <a:pt x="158" y="932"/>
                    </a:lnTo>
                    <a:lnTo>
                      <a:pt x="160" y="932"/>
                    </a:lnTo>
                    <a:lnTo>
                      <a:pt x="160" y="931"/>
                    </a:lnTo>
                    <a:lnTo>
                      <a:pt x="161" y="929"/>
                    </a:lnTo>
                    <a:lnTo>
                      <a:pt x="160" y="922"/>
                    </a:lnTo>
                    <a:lnTo>
                      <a:pt x="169" y="921"/>
                    </a:lnTo>
                    <a:lnTo>
                      <a:pt x="169" y="911"/>
                    </a:lnTo>
                    <a:lnTo>
                      <a:pt x="169" y="908"/>
                    </a:lnTo>
                    <a:lnTo>
                      <a:pt x="171" y="907"/>
                    </a:lnTo>
                    <a:lnTo>
                      <a:pt x="169" y="905"/>
                    </a:lnTo>
                    <a:lnTo>
                      <a:pt x="173" y="896"/>
                    </a:lnTo>
                    <a:lnTo>
                      <a:pt x="175" y="896"/>
                    </a:lnTo>
                    <a:lnTo>
                      <a:pt x="179" y="898"/>
                    </a:lnTo>
                    <a:lnTo>
                      <a:pt x="179" y="900"/>
                    </a:lnTo>
                    <a:lnTo>
                      <a:pt x="179" y="898"/>
                    </a:lnTo>
                    <a:lnTo>
                      <a:pt x="181" y="898"/>
                    </a:lnTo>
                    <a:lnTo>
                      <a:pt x="181" y="897"/>
                    </a:lnTo>
                    <a:lnTo>
                      <a:pt x="181" y="896"/>
                    </a:lnTo>
                    <a:lnTo>
                      <a:pt x="180" y="895"/>
                    </a:lnTo>
                    <a:lnTo>
                      <a:pt x="179" y="893"/>
                    </a:lnTo>
                    <a:lnTo>
                      <a:pt x="179" y="892"/>
                    </a:lnTo>
                    <a:lnTo>
                      <a:pt x="175" y="891"/>
                    </a:lnTo>
                    <a:lnTo>
                      <a:pt x="173" y="887"/>
                    </a:lnTo>
                    <a:lnTo>
                      <a:pt x="170" y="885"/>
                    </a:lnTo>
                    <a:lnTo>
                      <a:pt x="171" y="881"/>
                    </a:lnTo>
                    <a:lnTo>
                      <a:pt x="168" y="878"/>
                    </a:lnTo>
                    <a:lnTo>
                      <a:pt x="168" y="872"/>
                    </a:lnTo>
                    <a:lnTo>
                      <a:pt x="169" y="872"/>
                    </a:lnTo>
                    <a:lnTo>
                      <a:pt x="171" y="872"/>
                    </a:lnTo>
                    <a:lnTo>
                      <a:pt x="174" y="877"/>
                    </a:lnTo>
                    <a:lnTo>
                      <a:pt x="176" y="877"/>
                    </a:lnTo>
                    <a:lnTo>
                      <a:pt x="178" y="876"/>
                    </a:lnTo>
                    <a:lnTo>
                      <a:pt x="179" y="876"/>
                    </a:lnTo>
                    <a:lnTo>
                      <a:pt x="181" y="876"/>
                    </a:lnTo>
                    <a:lnTo>
                      <a:pt x="181" y="875"/>
                    </a:lnTo>
                    <a:lnTo>
                      <a:pt x="183" y="875"/>
                    </a:lnTo>
                    <a:lnTo>
                      <a:pt x="180" y="874"/>
                    </a:lnTo>
                    <a:lnTo>
                      <a:pt x="181" y="871"/>
                    </a:lnTo>
                    <a:lnTo>
                      <a:pt x="181" y="870"/>
                    </a:lnTo>
                    <a:lnTo>
                      <a:pt x="185" y="870"/>
                    </a:lnTo>
                    <a:lnTo>
                      <a:pt x="186" y="869"/>
                    </a:lnTo>
                    <a:lnTo>
                      <a:pt x="188" y="869"/>
                    </a:lnTo>
                    <a:lnTo>
                      <a:pt x="189" y="869"/>
                    </a:lnTo>
                    <a:lnTo>
                      <a:pt x="190" y="870"/>
                    </a:lnTo>
                    <a:lnTo>
                      <a:pt x="191" y="870"/>
                    </a:lnTo>
                    <a:lnTo>
                      <a:pt x="192" y="869"/>
                    </a:lnTo>
                    <a:lnTo>
                      <a:pt x="195" y="870"/>
                    </a:lnTo>
                    <a:lnTo>
                      <a:pt x="199" y="869"/>
                    </a:lnTo>
                    <a:lnTo>
                      <a:pt x="199" y="867"/>
                    </a:lnTo>
                    <a:lnTo>
                      <a:pt x="196" y="865"/>
                    </a:lnTo>
                    <a:lnTo>
                      <a:pt x="196" y="861"/>
                    </a:lnTo>
                    <a:lnTo>
                      <a:pt x="195" y="861"/>
                    </a:lnTo>
                    <a:lnTo>
                      <a:pt x="196" y="859"/>
                    </a:lnTo>
                    <a:lnTo>
                      <a:pt x="202" y="859"/>
                    </a:lnTo>
                    <a:lnTo>
                      <a:pt x="202" y="857"/>
                    </a:lnTo>
                    <a:lnTo>
                      <a:pt x="204" y="856"/>
                    </a:lnTo>
                    <a:lnTo>
                      <a:pt x="205" y="857"/>
                    </a:lnTo>
                    <a:lnTo>
                      <a:pt x="204" y="859"/>
                    </a:lnTo>
                    <a:lnTo>
                      <a:pt x="202" y="860"/>
                    </a:lnTo>
                    <a:lnTo>
                      <a:pt x="202" y="861"/>
                    </a:lnTo>
                    <a:lnTo>
                      <a:pt x="202" y="862"/>
                    </a:lnTo>
                    <a:lnTo>
                      <a:pt x="200" y="864"/>
                    </a:lnTo>
                    <a:lnTo>
                      <a:pt x="200" y="865"/>
                    </a:lnTo>
                    <a:lnTo>
                      <a:pt x="200" y="866"/>
                    </a:lnTo>
                    <a:lnTo>
                      <a:pt x="201" y="870"/>
                    </a:lnTo>
                    <a:lnTo>
                      <a:pt x="207" y="867"/>
                    </a:lnTo>
                    <a:lnTo>
                      <a:pt x="206" y="865"/>
                    </a:lnTo>
                    <a:lnTo>
                      <a:pt x="207" y="862"/>
                    </a:lnTo>
                    <a:lnTo>
                      <a:pt x="209" y="859"/>
                    </a:lnTo>
                    <a:lnTo>
                      <a:pt x="210" y="860"/>
                    </a:lnTo>
                    <a:lnTo>
                      <a:pt x="211" y="859"/>
                    </a:lnTo>
                    <a:lnTo>
                      <a:pt x="211" y="857"/>
                    </a:lnTo>
                    <a:lnTo>
                      <a:pt x="211" y="856"/>
                    </a:lnTo>
                    <a:lnTo>
                      <a:pt x="211" y="856"/>
                    </a:lnTo>
                    <a:lnTo>
                      <a:pt x="212" y="854"/>
                    </a:lnTo>
                    <a:lnTo>
                      <a:pt x="214" y="854"/>
                    </a:lnTo>
                    <a:lnTo>
                      <a:pt x="214" y="854"/>
                    </a:lnTo>
                    <a:lnTo>
                      <a:pt x="210" y="850"/>
                    </a:lnTo>
                    <a:lnTo>
                      <a:pt x="210" y="849"/>
                    </a:lnTo>
                    <a:lnTo>
                      <a:pt x="207" y="846"/>
                    </a:lnTo>
                    <a:lnTo>
                      <a:pt x="201" y="842"/>
                    </a:lnTo>
                    <a:lnTo>
                      <a:pt x="201" y="839"/>
                    </a:lnTo>
                    <a:lnTo>
                      <a:pt x="202" y="839"/>
                    </a:lnTo>
                    <a:lnTo>
                      <a:pt x="205" y="839"/>
                    </a:lnTo>
                    <a:lnTo>
                      <a:pt x="206" y="837"/>
                    </a:lnTo>
                    <a:lnTo>
                      <a:pt x="206" y="835"/>
                    </a:lnTo>
                    <a:lnTo>
                      <a:pt x="204" y="832"/>
                    </a:lnTo>
                    <a:lnTo>
                      <a:pt x="204" y="829"/>
                    </a:lnTo>
                    <a:lnTo>
                      <a:pt x="205" y="828"/>
                    </a:lnTo>
                    <a:lnTo>
                      <a:pt x="206" y="829"/>
                    </a:lnTo>
                    <a:lnTo>
                      <a:pt x="206" y="832"/>
                    </a:lnTo>
                    <a:lnTo>
                      <a:pt x="210" y="836"/>
                    </a:lnTo>
                    <a:lnTo>
                      <a:pt x="211" y="836"/>
                    </a:lnTo>
                    <a:lnTo>
                      <a:pt x="214" y="823"/>
                    </a:lnTo>
                    <a:lnTo>
                      <a:pt x="216" y="823"/>
                    </a:lnTo>
                    <a:lnTo>
                      <a:pt x="212" y="815"/>
                    </a:lnTo>
                    <a:lnTo>
                      <a:pt x="212" y="814"/>
                    </a:lnTo>
                    <a:lnTo>
                      <a:pt x="215" y="813"/>
                    </a:lnTo>
                    <a:lnTo>
                      <a:pt x="216" y="810"/>
                    </a:lnTo>
                    <a:lnTo>
                      <a:pt x="219" y="810"/>
                    </a:lnTo>
                    <a:lnTo>
                      <a:pt x="220" y="809"/>
                    </a:lnTo>
                    <a:lnTo>
                      <a:pt x="222" y="809"/>
                    </a:lnTo>
                    <a:lnTo>
                      <a:pt x="224" y="810"/>
                    </a:lnTo>
                    <a:lnTo>
                      <a:pt x="224" y="814"/>
                    </a:lnTo>
                    <a:lnTo>
                      <a:pt x="224" y="815"/>
                    </a:lnTo>
                    <a:lnTo>
                      <a:pt x="225" y="815"/>
                    </a:lnTo>
                    <a:lnTo>
                      <a:pt x="227" y="815"/>
                    </a:lnTo>
                    <a:lnTo>
                      <a:pt x="229" y="813"/>
                    </a:lnTo>
                    <a:lnTo>
                      <a:pt x="229" y="813"/>
                    </a:lnTo>
                    <a:lnTo>
                      <a:pt x="227" y="809"/>
                    </a:lnTo>
                    <a:lnTo>
                      <a:pt x="229" y="808"/>
                    </a:lnTo>
                    <a:lnTo>
                      <a:pt x="229" y="805"/>
                    </a:lnTo>
                    <a:lnTo>
                      <a:pt x="229" y="803"/>
                    </a:lnTo>
                    <a:lnTo>
                      <a:pt x="229" y="801"/>
                    </a:lnTo>
                    <a:lnTo>
                      <a:pt x="230" y="798"/>
                    </a:lnTo>
                    <a:lnTo>
                      <a:pt x="230" y="796"/>
                    </a:lnTo>
                    <a:lnTo>
                      <a:pt x="229" y="795"/>
                    </a:lnTo>
                    <a:lnTo>
                      <a:pt x="226" y="795"/>
                    </a:lnTo>
                    <a:lnTo>
                      <a:pt x="225" y="794"/>
                    </a:lnTo>
                    <a:lnTo>
                      <a:pt x="224" y="793"/>
                    </a:lnTo>
                    <a:lnTo>
                      <a:pt x="222" y="793"/>
                    </a:lnTo>
                    <a:lnTo>
                      <a:pt x="217" y="794"/>
                    </a:lnTo>
                    <a:lnTo>
                      <a:pt x="216" y="794"/>
                    </a:lnTo>
                    <a:lnTo>
                      <a:pt x="215" y="794"/>
                    </a:lnTo>
                    <a:lnTo>
                      <a:pt x="215" y="793"/>
                    </a:lnTo>
                    <a:lnTo>
                      <a:pt x="216" y="790"/>
                    </a:lnTo>
                    <a:lnTo>
                      <a:pt x="217" y="788"/>
                    </a:lnTo>
                    <a:lnTo>
                      <a:pt x="219" y="785"/>
                    </a:lnTo>
                    <a:lnTo>
                      <a:pt x="222" y="785"/>
                    </a:lnTo>
                    <a:lnTo>
                      <a:pt x="224" y="783"/>
                    </a:lnTo>
                    <a:lnTo>
                      <a:pt x="225" y="783"/>
                    </a:lnTo>
                    <a:lnTo>
                      <a:pt x="226" y="784"/>
                    </a:lnTo>
                    <a:lnTo>
                      <a:pt x="229" y="786"/>
                    </a:lnTo>
                    <a:lnTo>
                      <a:pt x="230" y="789"/>
                    </a:lnTo>
                    <a:lnTo>
                      <a:pt x="232" y="793"/>
                    </a:lnTo>
                    <a:lnTo>
                      <a:pt x="234" y="794"/>
                    </a:lnTo>
                    <a:lnTo>
                      <a:pt x="234" y="794"/>
                    </a:lnTo>
                    <a:lnTo>
                      <a:pt x="234" y="784"/>
                    </a:lnTo>
                    <a:lnTo>
                      <a:pt x="237" y="784"/>
                    </a:lnTo>
                    <a:lnTo>
                      <a:pt x="236" y="782"/>
                    </a:lnTo>
                    <a:lnTo>
                      <a:pt x="237" y="780"/>
                    </a:lnTo>
                    <a:lnTo>
                      <a:pt x="240" y="782"/>
                    </a:lnTo>
                    <a:lnTo>
                      <a:pt x="240" y="782"/>
                    </a:lnTo>
                    <a:lnTo>
                      <a:pt x="240" y="779"/>
                    </a:lnTo>
                    <a:lnTo>
                      <a:pt x="246" y="774"/>
                    </a:lnTo>
                    <a:lnTo>
                      <a:pt x="251" y="774"/>
                    </a:lnTo>
                    <a:lnTo>
                      <a:pt x="251" y="774"/>
                    </a:lnTo>
                    <a:lnTo>
                      <a:pt x="250" y="772"/>
                    </a:lnTo>
                    <a:lnTo>
                      <a:pt x="250" y="769"/>
                    </a:lnTo>
                    <a:lnTo>
                      <a:pt x="247" y="762"/>
                    </a:lnTo>
                    <a:lnTo>
                      <a:pt x="247" y="758"/>
                    </a:lnTo>
                    <a:lnTo>
                      <a:pt x="248" y="755"/>
                    </a:lnTo>
                    <a:lnTo>
                      <a:pt x="250" y="755"/>
                    </a:lnTo>
                    <a:lnTo>
                      <a:pt x="251" y="755"/>
                    </a:lnTo>
                    <a:lnTo>
                      <a:pt x="251" y="758"/>
                    </a:lnTo>
                    <a:lnTo>
                      <a:pt x="253" y="758"/>
                    </a:lnTo>
                    <a:lnTo>
                      <a:pt x="253" y="759"/>
                    </a:lnTo>
                    <a:lnTo>
                      <a:pt x="256" y="758"/>
                    </a:lnTo>
                    <a:lnTo>
                      <a:pt x="258" y="757"/>
                    </a:lnTo>
                    <a:lnTo>
                      <a:pt x="258" y="753"/>
                    </a:lnTo>
                    <a:lnTo>
                      <a:pt x="257" y="753"/>
                    </a:lnTo>
                    <a:lnTo>
                      <a:pt x="256" y="750"/>
                    </a:lnTo>
                    <a:lnTo>
                      <a:pt x="256" y="750"/>
                    </a:lnTo>
                    <a:lnTo>
                      <a:pt x="257" y="749"/>
                    </a:lnTo>
                    <a:lnTo>
                      <a:pt x="257" y="745"/>
                    </a:lnTo>
                    <a:lnTo>
                      <a:pt x="258" y="744"/>
                    </a:lnTo>
                    <a:lnTo>
                      <a:pt x="261" y="738"/>
                    </a:lnTo>
                    <a:lnTo>
                      <a:pt x="261" y="737"/>
                    </a:lnTo>
                    <a:lnTo>
                      <a:pt x="262" y="736"/>
                    </a:lnTo>
                    <a:lnTo>
                      <a:pt x="262" y="733"/>
                    </a:lnTo>
                    <a:lnTo>
                      <a:pt x="265" y="729"/>
                    </a:lnTo>
                    <a:lnTo>
                      <a:pt x="265" y="726"/>
                    </a:lnTo>
                    <a:lnTo>
                      <a:pt x="266" y="726"/>
                    </a:lnTo>
                    <a:lnTo>
                      <a:pt x="266" y="724"/>
                    </a:lnTo>
                    <a:lnTo>
                      <a:pt x="268" y="724"/>
                    </a:lnTo>
                    <a:lnTo>
                      <a:pt x="271" y="726"/>
                    </a:lnTo>
                    <a:lnTo>
                      <a:pt x="271" y="723"/>
                    </a:lnTo>
                    <a:lnTo>
                      <a:pt x="268" y="719"/>
                    </a:lnTo>
                    <a:lnTo>
                      <a:pt x="268" y="718"/>
                    </a:lnTo>
                    <a:lnTo>
                      <a:pt x="270" y="717"/>
                    </a:lnTo>
                    <a:lnTo>
                      <a:pt x="272" y="714"/>
                    </a:lnTo>
                    <a:lnTo>
                      <a:pt x="271" y="711"/>
                    </a:lnTo>
                    <a:lnTo>
                      <a:pt x="273" y="707"/>
                    </a:lnTo>
                    <a:lnTo>
                      <a:pt x="273" y="707"/>
                    </a:lnTo>
                    <a:lnTo>
                      <a:pt x="277" y="702"/>
                    </a:lnTo>
                    <a:lnTo>
                      <a:pt x="280" y="703"/>
                    </a:lnTo>
                    <a:lnTo>
                      <a:pt x="281" y="702"/>
                    </a:lnTo>
                    <a:lnTo>
                      <a:pt x="281" y="699"/>
                    </a:lnTo>
                    <a:lnTo>
                      <a:pt x="278" y="697"/>
                    </a:lnTo>
                    <a:lnTo>
                      <a:pt x="278" y="696"/>
                    </a:lnTo>
                    <a:lnTo>
                      <a:pt x="280" y="693"/>
                    </a:lnTo>
                    <a:lnTo>
                      <a:pt x="283" y="692"/>
                    </a:lnTo>
                    <a:lnTo>
                      <a:pt x="283" y="685"/>
                    </a:lnTo>
                    <a:lnTo>
                      <a:pt x="284" y="682"/>
                    </a:lnTo>
                    <a:lnTo>
                      <a:pt x="283" y="680"/>
                    </a:lnTo>
                    <a:lnTo>
                      <a:pt x="284" y="676"/>
                    </a:lnTo>
                    <a:lnTo>
                      <a:pt x="283" y="673"/>
                    </a:lnTo>
                    <a:lnTo>
                      <a:pt x="288" y="666"/>
                    </a:lnTo>
                    <a:lnTo>
                      <a:pt x="287" y="665"/>
                    </a:lnTo>
                    <a:lnTo>
                      <a:pt x="287" y="660"/>
                    </a:lnTo>
                    <a:lnTo>
                      <a:pt x="286" y="657"/>
                    </a:lnTo>
                    <a:lnTo>
                      <a:pt x="286" y="655"/>
                    </a:lnTo>
                    <a:lnTo>
                      <a:pt x="287" y="655"/>
                    </a:lnTo>
                    <a:lnTo>
                      <a:pt x="288" y="655"/>
                    </a:lnTo>
                    <a:lnTo>
                      <a:pt x="291" y="657"/>
                    </a:lnTo>
                    <a:lnTo>
                      <a:pt x="292" y="657"/>
                    </a:lnTo>
                    <a:lnTo>
                      <a:pt x="292" y="655"/>
                    </a:lnTo>
                    <a:lnTo>
                      <a:pt x="291" y="652"/>
                    </a:lnTo>
                    <a:lnTo>
                      <a:pt x="291" y="652"/>
                    </a:lnTo>
                    <a:lnTo>
                      <a:pt x="294" y="651"/>
                    </a:lnTo>
                    <a:lnTo>
                      <a:pt x="294" y="650"/>
                    </a:lnTo>
                    <a:lnTo>
                      <a:pt x="294" y="647"/>
                    </a:lnTo>
                    <a:lnTo>
                      <a:pt x="297" y="646"/>
                    </a:lnTo>
                    <a:lnTo>
                      <a:pt x="301" y="647"/>
                    </a:lnTo>
                    <a:lnTo>
                      <a:pt x="301" y="647"/>
                    </a:lnTo>
                    <a:lnTo>
                      <a:pt x="302" y="642"/>
                    </a:lnTo>
                    <a:lnTo>
                      <a:pt x="308" y="636"/>
                    </a:lnTo>
                    <a:lnTo>
                      <a:pt x="312" y="636"/>
                    </a:lnTo>
                    <a:lnTo>
                      <a:pt x="313" y="636"/>
                    </a:lnTo>
                    <a:lnTo>
                      <a:pt x="313" y="637"/>
                    </a:lnTo>
                    <a:lnTo>
                      <a:pt x="314" y="640"/>
                    </a:lnTo>
                    <a:lnTo>
                      <a:pt x="317" y="641"/>
                    </a:lnTo>
                    <a:lnTo>
                      <a:pt x="321" y="641"/>
                    </a:lnTo>
                    <a:lnTo>
                      <a:pt x="326" y="639"/>
                    </a:lnTo>
                    <a:lnTo>
                      <a:pt x="326" y="637"/>
                    </a:lnTo>
                    <a:lnTo>
                      <a:pt x="318" y="634"/>
                    </a:lnTo>
                    <a:lnTo>
                      <a:pt x="318" y="631"/>
                    </a:lnTo>
                    <a:lnTo>
                      <a:pt x="316" y="631"/>
                    </a:lnTo>
                    <a:lnTo>
                      <a:pt x="314" y="630"/>
                    </a:lnTo>
                    <a:lnTo>
                      <a:pt x="314" y="627"/>
                    </a:lnTo>
                    <a:lnTo>
                      <a:pt x="316" y="626"/>
                    </a:lnTo>
                    <a:lnTo>
                      <a:pt x="318" y="625"/>
                    </a:lnTo>
                    <a:lnTo>
                      <a:pt x="319" y="622"/>
                    </a:lnTo>
                    <a:lnTo>
                      <a:pt x="321" y="620"/>
                    </a:lnTo>
                    <a:lnTo>
                      <a:pt x="319" y="615"/>
                    </a:lnTo>
                    <a:lnTo>
                      <a:pt x="319" y="615"/>
                    </a:lnTo>
                    <a:lnTo>
                      <a:pt x="318" y="612"/>
                    </a:lnTo>
                    <a:lnTo>
                      <a:pt x="316" y="614"/>
                    </a:lnTo>
                    <a:lnTo>
                      <a:pt x="312" y="612"/>
                    </a:lnTo>
                    <a:lnTo>
                      <a:pt x="309" y="609"/>
                    </a:lnTo>
                    <a:lnTo>
                      <a:pt x="308" y="606"/>
                    </a:lnTo>
                    <a:lnTo>
                      <a:pt x="309" y="605"/>
                    </a:lnTo>
                    <a:lnTo>
                      <a:pt x="309" y="600"/>
                    </a:lnTo>
                    <a:lnTo>
                      <a:pt x="311" y="598"/>
                    </a:lnTo>
                    <a:lnTo>
                      <a:pt x="309" y="595"/>
                    </a:lnTo>
                    <a:lnTo>
                      <a:pt x="308" y="591"/>
                    </a:lnTo>
                    <a:lnTo>
                      <a:pt x="306" y="588"/>
                    </a:lnTo>
                    <a:lnTo>
                      <a:pt x="306" y="586"/>
                    </a:lnTo>
                    <a:lnTo>
                      <a:pt x="308" y="584"/>
                    </a:lnTo>
                    <a:lnTo>
                      <a:pt x="308" y="584"/>
                    </a:lnTo>
                    <a:lnTo>
                      <a:pt x="306" y="583"/>
                    </a:lnTo>
                    <a:lnTo>
                      <a:pt x="304" y="581"/>
                    </a:lnTo>
                    <a:lnTo>
                      <a:pt x="304" y="580"/>
                    </a:lnTo>
                    <a:lnTo>
                      <a:pt x="307" y="579"/>
                    </a:lnTo>
                    <a:lnTo>
                      <a:pt x="307" y="576"/>
                    </a:lnTo>
                    <a:lnTo>
                      <a:pt x="306" y="570"/>
                    </a:lnTo>
                    <a:lnTo>
                      <a:pt x="294" y="561"/>
                    </a:lnTo>
                    <a:lnTo>
                      <a:pt x="292" y="564"/>
                    </a:lnTo>
                    <a:lnTo>
                      <a:pt x="291" y="564"/>
                    </a:lnTo>
                    <a:lnTo>
                      <a:pt x="289" y="561"/>
                    </a:lnTo>
                    <a:lnTo>
                      <a:pt x="286" y="558"/>
                    </a:lnTo>
                    <a:lnTo>
                      <a:pt x="277" y="555"/>
                    </a:lnTo>
                    <a:lnTo>
                      <a:pt x="273" y="558"/>
                    </a:lnTo>
                    <a:lnTo>
                      <a:pt x="271" y="556"/>
                    </a:lnTo>
                    <a:lnTo>
                      <a:pt x="271" y="558"/>
                    </a:lnTo>
                    <a:lnTo>
                      <a:pt x="270" y="559"/>
                    </a:lnTo>
                    <a:lnTo>
                      <a:pt x="268" y="559"/>
                    </a:lnTo>
                    <a:lnTo>
                      <a:pt x="268" y="559"/>
                    </a:lnTo>
                    <a:lnTo>
                      <a:pt x="263" y="553"/>
                    </a:lnTo>
                    <a:lnTo>
                      <a:pt x="260" y="548"/>
                    </a:lnTo>
                    <a:lnTo>
                      <a:pt x="257" y="548"/>
                    </a:lnTo>
                    <a:lnTo>
                      <a:pt x="257" y="547"/>
                    </a:lnTo>
                    <a:lnTo>
                      <a:pt x="257" y="547"/>
                    </a:lnTo>
                    <a:lnTo>
                      <a:pt x="257" y="540"/>
                    </a:lnTo>
                    <a:lnTo>
                      <a:pt x="255" y="543"/>
                    </a:lnTo>
                    <a:lnTo>
                      <a:pt x="252" y="544"/>
                    </a:lnTo>
                    <a:lnTo>
                      <a:pt x="251" y="544"/>
                    </a:lnTo>
                    <a:lnTo>
                      <a:pt x="251" y="547"/>
                    </a:lnTo>
                    <a:lnTo>
                      <a:pt x="250" y="547"/>
                    </a:lnTo>
                    <a:lnTo>
                      <a:pt x="247" y="547"/>
                    </a:lnTo>
                    <a:lnTo>
                      <a:pt x="242" y="544"/>
                    </a:lnTo>
                    <a:lnTo>
                      <a:pt x="240" y="544"/>
                    </a:lnTo>
                    <a:lnTo>
                      <a:pt x="240" y="547"/>
                    </a:lnTo>
                    <a:lnTo>
                      <a:pt x="240" y="547"/>
                    </a:lnTo>
                    <a:lnTo>
                      <a:pt x="235" y="553"/>
                    </a:lnTo>
                    <a:lnTo>
                      <a:pt x="235" y="553"/>
                    </a:lnTo>
                    <a:lnTo>
                      <a:pt x="231" y="545"/>
                    </a:lnTo>
                    <a:lnTo>
                      <a:pt x="230" y="542"/>
                    </a:lnTo>
                    <a:lnTo>
                      <a:pt x="229" y="542"/>
                    </a:lnTo>
                    <a:lnTo>
                      <a:pt x="226" y="540"/>
                    </a:lnTo>
                    <a:lnTo>
                      <a:pt x="226" y="535"/>
                    </a:lnTo>
                    <a:lnTo>
                      <a:pt x="225" y="534"/>
                    </a:lnTo>
                    <a:lnTo>
                      <a:pt x="222" y="530"/>
                    </a:lnTo>
                    <a:lnTo>
                      <a:pt x="219" y="524"/>
                    </a:lnTo>
                    <a:lnTo>
                      <a:pt x="217" y="520"/>
                    </a:lnTo>
                    <a:lnTo>
                      <a:pt x="216" y="515"/>
                    </a:lnTo>
                    <a:lnTo>
                      <a:pt x="215" y="514"/>
                    </a:lnTo>
                    <a:lnTo>
                      <a:pt x="215" y="514"/>
                    </a:lnTo>
                    <a:lnTo>
                      <a:pt x="212" y="513"/>
                    </a:lnTo>
                    <a:lnTo>
                      <a:pt x="210" y="513"/>
                    </a:lnTo>
                    <a:lnTo>
                      <a:pt x="209" y="513"/>
                    </a:lnTo>
                    <a:lnTo>
                      <a:pt x="206" y="512"/>
                    </a:lnTo>
                    <a:lnTo>
                      <a:pt x="205" y="511"/>
                    </a:lnTo>
                    <a:lnTo>
                      <a:pt x="200" y="502"/>
                    </a:lnTo>
                    <a:lnTo>
                      <a:pt x="200" y="501"/>
                    </a:lnTo>
                    <a:lnTo>
                      <a:pt x="200" y="498"/>
                    </a:lnTo>
                    <a:lnTo>
                      <a:pt x="199" y="492"/>
                    </a:lnTo>
                    <a:lnTo>
                      <a:pt x="197" y="488"/>
                    </a:lnTo>
                    <a:lnTo>
                      <a:pt x="196" y="486"/>
                    </a:lnTo>
                    <a:lnTo>
                      <a:pt x="195" y="482"/>
                    </a:lnTo>
                    <a:lnTo>
                      <a:pt x="196" y="481"/>
                    </a:lnTo>
                    <a:lnTo>
                      <a:pt x="197" y="479"/>
                    </a:lnTo>
                    <a:lnTo>
                      <a:pt x="199" y="477"/>
                    </a:lnTo>
                    <a:lnTo>
                      <a:pt x="200" y="476"/>
                    </a:lnTo>
                    <a:lnTo>
                      <a:pt x="202" y="468"/>
                    </a:lnTo>
                    <a:lnTo>
                      <a:pt x="204" y="465"/>
                    </a:lnTo>
                    <a:lnTo>
                      <a:pt x="204" y="462"/>
                    </a:lnTo>
                    <a:lnTo>
                      <a:pt x="204" y="460"/>
                    </a:lnTo>
                    <a:lnTo>
                      <a:pt x="204" y="458"/>
                    </a:lnTo>
                    <a:lnTo>
                      <a:pt x="204" y="451"/>
                    </a:lnTo>
                    <a:lnTo>
                      <a:pt x="201" y="442"/>
                    </a:lnTo>
                    <a:lnTo>
                      <a:pt x="201" y="441"/>
                    </a:lnTo>
                    <a:lnTo>
                      <a:pt x="204" y="440"/>
                    </a:lnTo>
                    <a:lnTo>
                      <a:pt x="205" y="437"/>
                    </a:lnTo>
                    <a:lnTo>
                      <a:pt x="205" y="436"/>
                    </a:lnTo>
                    <a:lnTo>
                      <a:pt x="204" y="431"/>
                    </a:lnTo>
                    <a:lnTo>
                      <a:pt x="202" y="428"/>
                    </a:lnTo>
                    <a:lnTo>
                      <a:pt x="201" y="427"/>
                    </a:lnTo>
                    <a:lnTo>
                      <a:pt x="200" y="426"/>
                    </a:lnTo>
                    <a:lnTo>
                      <a:pt x="197" y="425"/>
                    </a:lnTo>
                    <a:lnTo>
                      <a:pt x="199" y="425"/>
                    </a:lnTo>
                    <a:lnTo>
                      <a:pt x="199" y="423"/>
                    </a:lnTo>
                    <a:lnTo>
                      <a:pt x="197" y="422"/>
                    </a:lnTo>
                    <a:lnTo>
                      <a:pt x="196" y="420"/>
                    </a:lnTo>
                    <a:lnTo>
                      <a:pt x="194" y="417"/>
                    </a:lnTo>
                    <a:lnTo>
                      <a:pt x="192" y="415"/>
                    </a:lnTo>
                    <a:lnTo>
                      <a:pt x="186" y="407"/>
                    </a:lnTo>
                    <a:lnTo>
                      <a:pt x="185" y="405"/>
                    </a:lnTo>
                    <a:lnTo>
                      <a:pt x="185" y="405"/>
                    </a:lnTo>
                    <a:lnTo>
                      <a:pt x="183" y="399"/>
                    </a:lnTo>
                    <a:lnTo>
                      <a:pt x="176" y="394"/>
                    </a:lnTo>
                    <a:lnTo>
                      <a:pt x="176" y="392"/>
                    </a:lnTo>
                    <a:lnTo>
                      <a:pt x="178" y="392"/>
                    </a:lnTo>
                    <a:lnTo>
                      <a:pt x="178" y="389"/>
                    </a:lnTo>
                    <a:lnTo>
                      <a:pt x="176" y="387"/>
                    </a:lnTo>
                    <a:lnTo>
                      <a:pt x="176" y="386"/>
                    </a:lnTo>
                    <a:lnTo>
                      <a:pt x="175" y="382"/>
                    </a:lnTo>
                    <a:lnTo>
                      <a:pt x="178" y="381"/>
                    </a:lnTo>
                    <a:lnTo>
                      <a:pt x="180" y="379"/>
                    </a:lnTo>
                    <a:lnTo>
                      <a:pt x="181" y="379"/>
                    </a:lnTo>
                    <a:lnTo>
                      <a:pt x="183" y="377"/>
                    </a:lnTo>
                    <a:lnTo>
                      <a:pt x="184" y="375"/>
                    </a:lnTo>
                    <a:lnTo>
                      <a:pt x="184" y="370"/>
                    </a:lnTo>
                    <a:lnTo>
                      <a:pt x="183" y="370"/>
                    </a:lnTo>
                    <a:lnTo>
                      <a:pt x="181" y="366"/>
                    </a:lnTo>
                    <a:lnTo>
                      <a:pt x="180" y="364"/>
                    </a:lnTo>
                    <a:lnTo>
                      <a:pt x="180" y="360"/>
                    </a:lnTo>
                    <a:lnTo>
                      <a:pt x="180" y="359"/>
                    </a:lnTo>
                    <a:lnTo>
                      <a:pt x="179" y="359"/>
                    </a:lnTo>
                    <a:lnTo>
                      <a:pt x="175" y="358"/>
                    </a:lnTo>
                    <a:lnTo>
                      <a:pt x="171" y="356"/>
                    </a:lnTo>
                    <a:lnTo>
                      <a:pt x="169" y="356"/>
                    </a:lnTo>
                    <a:lnTo>
                      <a:pt x="166" y="359"/>
                    </a:lnTo>
                    <a:lnTo>
                      <a:pt x="163" y="356"/>
                    </a:lnTo>
                    <a:lnTo>
                      <a:pt x="163" y="355"/>
                    </a:lnTo>
                    <a:lnTo>
                      <a:pt x="164" y="354"/>
                    </a:lnTo>
                    <a:lnTo>
                      <a:pt x="165" y="349"/>
                    </a:lnTo>
                    <a:lnTo>
                      <a:pt x="165" y="348"/>
                    </a:lnTo>
                    <a:lnTo>
                      <a:pt x="164" y="348"/>
                    </a:lnTo>
                    <a:lnTo>
                      <a:pt x="164" y="344"/>
                    </a:lnTo>
                    <a:lnTo>
                      <a:pt x="166" y="344"/>
                    </a:lnTo>
                    <a:lnTo>
                      <a:pt x="168" y="343"/>
                    </a:lnTo>
                    <a:lnTo>
                      <a:pt x="168" y="340"/>
                    </a:lnTo>
                    <a:lnTo>
                      <a:pt x="165" y="335"/>
                    </a:lnTo>
                    <a:lnTo>
                      <a:pt x="164" y="331"/>
                    </a:lnTo>
                    <a:lnTo>
                      <a:pt x="163" y="325"/>
                    </a:lnTo>
                    <a:lnTo>
                      <a:pt x="160" y="315"/>
                    </a:lnTo>
                    <a:lnTo>
                      <a:pt x="160" y="312"/>
                    </a:lnTo>
                    <a:lnTo>
                      <a:pt x="160" y="308"/>
                    </a:lnTo>
                    <a:lnTo>
                      <a:pt x="160" y="307"/>
                    </a:lnTo>
                    <a:lnTo>
                      <a:pt x="160" y="305"/>
                    </a:lnTo>
                    <a:lnTo>
                      <a:pt x="164" y="302"/>
                    </a:lnTo>
                    <a:lnTo>
                      <a:pt x="164" y="300"/>
                    </a:lnTo>
                    <a:lnTo>
                      <a:pt x="165" y="298"/>
                    </a:lnTo>
                    <a:lnTo>
                      <a:pt x="165" y="295"/>
                    </a:lnTo>
                    <a:lnTo>
                      <a:pt x="164" y="294"/>
                    </a:lnTo>
                    <a:lnTo>
                      <a:pt x="159" y="292"/>
                    </a:lnTo>
                    <a:lnTo>
                      <a:pt x="158" y="289"/>
                    </a:lnTo>
                    <a:lnTo>
                      <a:pt x="156" y="288"/>
                    </a:lnTo>
                    <a:lnTo>
                      <a:pt x="153" y="285"/>
                    </a:lnTo>
                    <a:lnTo>
                      <a:pt x="150" y="283"/>
                    </a:lnTo>
                    <a:lnTo>
                      <a:pt x="148" y="278"/>
                    </a:lnTo>
                    <a:lnTo>
                      <a:pt x="148" y="278"/>
                    </a:lnTo>
                    <a:lnTo>
                      <a:pt x="145" y="274"/>
                    </a:lnTo>
                    <a:lnTo>
                      <a:pt x="143" y="273"/>
                    </a:lnTo>
                    <a:lnTo>
                      <a:pt x="143" y="272"/>
                    </a:lnTo>
                    <a:lnTo>
                      <a:pt x="138" y="274"/>
                    </a:lnTo>
                    <a:lnTo>
                      <a:pt x="137" y="273"/>
                    </a:lnTo>
                    <a:lnTo>
                      <a:pt x="135" y="263"/>
                    </a:lnTo>
                    <a:lnTo>
                      <a:pt x="134" y="262"/>
                    </a:lnTo>
                    <a:lnTo>
                      <a:pt x="132" y="258"/>
                    </a:lnTo>
                    <a:lnTo>
                      <a:pt x="130" y="257"/>
                    </a:lnTo>
                    <a:lnTo>
                      <a:pt x="129" y="254"/>
                    </a:lnTo>
                    <a:lnTo>
                      <a:pt x="129" y="254"/>
                    </a:lnTo>
                    <a:lnTo>
                      <a:pt x="125" y="253"/>
                    </a:lnTo>
                    <a:lnTo>
                      <a:pt x="120" y="249"/>
                    </a:lnTo>
                    <a:lnTo>
                      <a:pt x="119" y="249"/>
                    </a:lnTo>
                    <a:lnTo>
                      <a:pt x="119" y="247"/>
                    </a:lnTo>
                    <a:lnTo>
                      <a:pt x="118" y="247"/>
                    </a:lnTo>
                    <a:lnTo>
                      <a:pt x="115" y="246"/>
                    </a:lnTo>
                    <a:lnTo>
                      <a:pt x="112" y="246"/>
                    </a:lnTo>
                    <a:lnTo>
                      <a:pt x="112" y="246"/>
                    </a:lnTo>
                    <a:lnTo>
                      <a:pt x="109" y="244"/>
                    </a:lnTo>
                    <a:lnTo>
                      <a:pt x="109" y="243"/>
                    </a:lnTo>
                    <a:lnTo>
                      <a:pt x="108" y="242"/>
                    </a:lnTo>
                    <a:lnTo>
                      <a:pt x="104" y="242"/>
                    </a:lnTo>
                    <a:lnTo>
                      <a:pt x="97" y="239"/>
                    </a:lnTo>
                    <a:lnTo>
                      <a:pt x="94" y="239"/>
                    </a:lnTo>
                    <a:lnTo>
                      <a:pt x="94" y="238"/>
                    </a:lnTo>
                    <a:lnTo>
                      <a:pt x="91" y="237"/>
                    </a:lnTo>
                    <a:lnTo>
                      <a:pt x="89" y="237"/>
                    </a:lnTo>
                    <a:lnTo>
                      <a:pt x="86" y="239"/>
                    </a:lnTo>
                    <a:lnTo>
                      <a:pt x="84" y="239"/>
                    </a:lnTo>
                    <a:lnTo>
                      <a:pt x="84" y="239"/>
                    </a:lnTo>
                    <a:lnTo>
                      <a:pt x="79" y="239"/>
                    </a:lnTo>
                    <a:lnTo>
                      <a:pt x="78" y="235"/>
                    </a:lnTo>
                    <a:lnTo>
                      <a:pt x="74" y="231"/>
                    </a:lnTo>
                    <a:lnTo>
                      <a:pt x="71" y="228"/>
                    </a:lnTo>
                    <a:lnTo>
                      <a:pt x="69" y="227"/>
                    </a:lnTo>
                    <a:lnTo>
                      <a:pt x="67" y="227"/>
                    </a:lnTo>
                    <a:lnTo>
                      <a:pt x="67" y="227"/>
                    </a:lnTo>
                    <a:lnTo>
                      <a:pt x="66" y="227"/>
                    </a:lnTo>
                    <a:lnTo>
                      <a:pt x="63" y="227"/>
                    </a:lnTo>
                    <a:lnTo>
                      <a:pt x="63" y="226"/>
                    </a:lnTo>
                    <a:lnTo>
                      <a:pt x="62" y="223"/>
                    </a:lnTo>
                    <a:lnTo>
                      <a:pt x="58" y="220"/>
                    </a:lnTo>
                    <a:lnTo>
                      <a:pt x="57" y="220"/>
                    </a:lnTo>
                    <a:lnTo>
                      <a:pt x="54" y="218"/>
                    </a:lnTo>
                    <a:lnTo>
                      <a:pt x="52" y="218"/>
                    </a:lnTo>
                    <a:lnTo>
                      <a:pt x="51" y="217"/>
                    </a:lnTo>
                    <a:lnTo>
                      <a:pt x="49" y="216"/>
                    </a:lnTo>
                    <a:lnTo>
                      <a:pt x="49" y="216"/>
                    </a:lnTo>
                    <a:lnTo>
                      <a:pt x="48" y="213"/>
                    </a:lnTo>
                    <a:lnTo>
                      <a:pt x="48" y="211"/>
                    </a:lnTo>
                    <a:lnTo>
                      <a:pt x="46" y="210"/>
                    </a:lnTo>
                    <a:lnTo>
                      <a:pt x="46" y="208"/>
                    </a:lnTo>
                    <a:lnTo>
                      <a:pt x="41" y="208"/>
                    </a:lnTo>
                    <a:lnTo>
                      <a:pt x="41" y="208"/>
                    </a:lnTo>
                    <a:lnTo>
                      <a:pt x="38" y="205"/>
                    </a:lnTo>
                    <a:lnTo>
                      <a:pt x="36" y="202"/>
                    </a:lnTo>
                    <a:lnTo>
                      <a:pt x="33" y="201"/>
                    </a:lnTo>
                    <a:lnTo>
                      <a:pt x="28" y="196"/>
                    </a:lnTo>
                    <a:lnTo>
                      <a:pt x="27" y="195"/>
                    </a:lnTo>
                    <a:lnTo>
                      <a:pt x="26" y="195"/>
                    </a:lnTo>
                    <a:lnTo>
                      <a:pt x="21" y="195"/>
                    </a:lnTo>
                    <a:lnTo>
                      <a:pt x="21" y="193"/>
                    </a:lnTo>
                    <a:lnTo>
                      <a:pt x="18" y="191"/>
                    </a:lnTo>
                    <a:lnTo>
                      <a:pt x="18" y="190"/>
                    </a:lnTo>
                    <a:lnTo>
                      <a:pt x="18" y="190"/>
                    </a:lnTo>
                    <a:lnTo>
                      <a:pt x="21" y="190"/>
                    </a:lnTo>
                    <a:lnTo>
                      <a:pt x="21" y="189"/>
                    </a:lnTo>
                    <a:lnTo>
                      <a:pt x="21" y="185"/>
                    </a:lnTo>
                    <a:lnTo>
                      <a:pt x="18" y="184"/>
                    </a:lnTo>
                    <a:lnTo>
                      <a:pt x="15" y="180"/>
                    </a:lnTo>
                    <a:lnTo>
                      <a:pt x="13" y="179"/>
                    </a:lnTo>
                    <a:lnTo>
                      <a:pt x="12" y="177"/>
                    </a:lnTo>
                    <a:lnTo>
                      <a:pt x="8" y="177"/>
                    </a:lnTo>
                    <a:lnTo>
                      <a:pt x="6" y="176"/>
                    </a:lnTo>
                    <a:lnTo>
                      <a:pt x="2" y="175"/>
                    </a:lnTo>
                    <a:lnTo>
                      <a:pt x="1" y="169"/>
                    </a:lnTo>
                    <a:lnTo>
                      <a:pt x="0" y="166"/>
                    </a:lnTo>
                    <a:lnTo>
                      <a:pt x="0" y="164"/>
                    </a:lnTo>
                    <a:lnTo>
                      <a:pt x="1" y="162"/>
                    </a:lnTo>
                    <a:lnTo>
                      <a:pt x="1" y="161"/>
                    </a:lnTo>
                    <a:lnTo>
                      <a:pt x="5" y="155"/>
                    </a:lnTo>
                    <a:lnTo>
                      <a:pt x="6" y="154"/>
                    </a:lnTo>
                    <a:lnTo>
                      <a:pt x="11" y="150"/>
                    </a:lnTo>
                    <a:lnTo>
                      <a:pt x="17" y="150"/>
                    </a:lnTo>
                    <a:lnTo>
                      <a:pt x="23" y="151"/>
                    </a:lnTo>
                    <a:lnTo>
                      <a:pt x="26" y="154"/>
                    </a:lnTo>
                    <a:lnTo>
                      <a:pt x="33" y="161"/>
                    </a:lnTo>
                    <a:lnTo>
                      <a:pt x="38" y="167"/>
                    </a:lnTo>
                    <a:lnTo>
                      <a:pt x="41" y="169"/>
                    </a:lnTo>
                    <a:lnTo>
                      <a:pt x="46" y="175"/>
                    </a:lnTo>
                    <a:lnTo>
                      <a:pt x="53" y="185"/>
                    </a:lnTo>
                    <a:lnTo>
                      <a:pt x="54" y="190"/>
                    </a:lnTo>
                    <a:lnTo>
                      <a:pt x="61" y="197"/>
                    </a:lnTo>
                    <a:lnTo>
                      <a:pt x="66" y="203"/>
                    </a:lnTo>
                    <a:lnTo>
                      <a:pt x="69" y="216"/>
                    </a:lnTo>
                    <a:lnTo>
                      <a:pt x="71" y="216"/>
                    </a:lnTo>
                    <a:lnTo>
                      <a:pt x="78" y="213"/>
                    </a:lnTo>
                    <a:lnTo>
                      <a:pt x="87" y="217"/>
                    </a:lnTo>
                    <a:lnTo>
                      <a:pt x="93" y="216"/>
                    </a:lnTo>
                    <a:lnTo>
                      <a:pt x="99" y="216"/>
                    </a:lnTo>
                    <a:lnTo>
                      <a:pt x="103" y="220"/>
                    </a:lnTo>
                    <a:lnTo>
                      <a:pt x="105" y="221"/>
                    </a:lnTo>
                    <a:lnTo>
                      <a:pt x="107" y="221"/>
                    </a:lnTo>
                    <a:lnTo>
                      <a:pt x="110" y="217"/>
                    </a:lnTo>
                    <a:lnTo>
                      <a:pt x="117" y="212"/>
                    </a:lnTo>
                    <a:lnTo>
                      <a:pt x="127" y="207"/>
                    </a:lnTo>
                    <a:lnTo>
                      <a:pt x="128" y="206"/>
                    </a:lnTo>
                    <a:lnTo>
                      <a:pt x="129" y="200"/>
                    </a:lnTo>
                    <a:lnTo>
                      <a:pt x="129" y="195"/>
                    </a:lnTo>
                    <a:lnTo>
                      <a:pt x="132" y="191"/>
                    </a:lnTo>
                    <a:lnTo>
                      <a:pt x="140" y="192"/>
                    </a:lnTo>
                    <a:lnTo>
                      <a:pt x="143" y="195"/>
                    </a:lnTo>
                    <a:lnTo>
                      <a:pt x="146" y="195"/>
                    </a:lnTo>
                    <a:lnTo>
                      <a:pt x="148" y="197"/>
                    </a:lnTo>
                    <a:lnTo>
                      <a:pt x="150" y="200"/>
                    </a:lnTo>
                    <a:lnTo>
                      <a:pt x="154" y="200"/>
                    </a:lnTo>
                    <a:lnTo>
                      <a:pt x="156" y="202"/>
                    </a:lnTo>
                    <a:lnTo>
                      <a:pt x="168" y="203"/>
                    </a:lnTo>
                    <a:lnTo>
                      <a:pt x="174" y="205"/>
                    </a:lnTo>
                    <a:lnTo>
                      <a:pt x="176" y="206"/>
                    </a:lnTo>
                    <a:lnTo>
                      <a:pt x="179" y="208"/>
                    </a:lnTo>
                    <a:lnTo>
                      <a:pt x="181" y="213"/>
                    </a:lnTo>
                    <a:lnTo>
                      <a:pt x="184" y="215"/>
                    </a:lnTo>
                    <a:lnTo>
                      <a:pt x="185" y="215"/>
                    </a:lnTo>
                    <a:lnTo>
                      <a:pt x="185" y="208"/>
                    </a:lnTo>
                    <a:lnTo>
                      <a:pt x="190" y="205"/>
                    </a:lnTo>
                    <a:lnTo>
                      <a:pt x="191" y="202"/>
                    </a:lnTo>
                    <a:lnTo>
                      <a:pt x="191" y="197"/>
                    </a:lnTo>
                    <a:lnTo>
                      <a:pt x="190" y="189"/>
                    </a:lnTo>
                    <a:lnTo>
                      <a:pt x="190" y="185"/>
                    </a:lnTo>
                    <a:lnTo>
                      <a:pt x="190" y="182"/>
                    </a:lnTo>
                    <a:lnTo>
                      <a:pt x="194" y="174"/>
                    </a:lnTo>
                    <a:lnTo>
                      <a:pt x="196" y="171"/>
                    </a:lnTo>
                    <a:lnTo>
                      <a:pt x="201" y="167"/>
                    </a:lnTo>
                    <a:lnTo>
                      <a:pt x="202" y="167"/>
                    </a:lnTo>
                    <a:lnTo>
                      <a:pt x="205" y="170"/>
                    </a:lnTo>
                    <a:lnTo>
                      <a:pt x="207" y="167"/>
                    </a:lnTo>
                    <a:lnTo>
                      <a:pt x="209" y="160"/>
                    </a:lnTo>
                    <a:lnTo>
                      <a:pt x="209" y="157"/>
                    </a:lnTo>
                    <a:lnTo>
                      <a:pt x="210" y="154"/>
                    </a:lnTo>
                    <a:lnTo>
                      <a:pt x="211" y="152"/>
                    </a:lnTo>
                    <a:lnTo>
                      <a:pt x="209" y="150"/>
                    </a:lnTo>
                    <a:lnTo>
                      <a:pt x="206" y="136"/>
                    </a:lnTo>
                    <a:lnTo>
                      <a:pt x="205" y="133"/>
                    </a:lnTo>
                    <a:lnTo>
                      <a:pt x="204" y="133"/>
                    </a:lnTo>
                    <a:lnTo>
                      <a:pt x="201" y="130"/>
                    </a:lnTo>
                    <a:lnTo>
                      <a:pt x="201" y="118"/>
                    </a:lnTo>
                    <a:lnTo>
                      <a:pt x="202" y="110"/>
                    </a:lnTo>
                    <a:lnTo>
                      <a:pt x="202" y="110"/>
                    </a:lnTo>
                    <a:lnTo>
                      <a:pt x="202" y="103"/>
                    </a:lnTo>
                    <a:lnTo>
                      <a:pt x="201" y="101"/>
                    </a:lnTo>
                    <a:lnTo>
                      <a:pt x="200" y="99"/>
                    </a:lnTo>
                    <a:lnTo>
                      <a:pt x="201" y="92"/>
                    </a:lnTo>
                    <a:lnTo>
                      <a:pt x="200" y="88"/>
                    </a:lnTo>
                    <a:lnTo>
                      <a:pt x="201" y="84"/>
                    </a:lnTo>
                    <a:lnTo>
                      <a:pt x="202" y="79"/>
                    </a:lnTo>
                    <a:lnTo>
                      <a:pt x="201" y="74"/>
                    </a:lnTo>
                    <a:lnTo>
                      <a:pt x="201" y="73"/>
                    </a:lnTo>
                    <a:lnTo>
                      <a:pt x="199" y="72"/>
                    </a:lnTo>
                    <a:lnTo>
                      <a:pt x="199" y="69"/>
                    </a:lnTo>
                    <a:lnTo>
                      <a:pt x="200" y="65"/>
                    </a:lnTo>
                    <a:lnTo>
                      <a:pt x="205" y="63"/>
                    </a:lnTo>
                    <a:lnTo>
                      <a:pt x="206" y="59"/>
                    </a:lnTo>
                    <a:lnTo>
                      <a:pt x="209" y="56"/>
                    </a:lnTo>
                    <a:lnTo>
                      <a:pt x="210" y="51"/>
                    </a:lnTo>
                    <a:lnTo>
                      <a:pt x="211" y="44"/>
                    </a:lnTo>
                    <a:lnTo>
                      <a:pt x="214" y="39"/>
                    </a:lnTo>
                    <a:lnTo>
                      <a:pt x="214" y="37"/>
                    </a:lnTo>
                    <a:lnTo>
                      <a:pt x="216" y="31"/>
                    </a:lnTo>
                    <a:lnTo>
                      <a:pt x="220" y="28"/>
                    </a:lnTo>
                    <a:lnTo>
                      <a:pt x="225" y="28"/>
                    </a:lnTo>
                    <a:lnTo>
                      <a:pt x="229" y="27"/>
                    </a:lnTo>
                    <a:lnTo>
                      <a:pt x="229" y="27"/>
                    </a:lnTo>
                    <a:lnTo>
                      <a:pt x="230" y="29"/>
                    </a:lnTo>
                    <a:lnTo>
                      <a:pt x="235" y="28"/>
                    </a:lnTo>
                    <a:lnTo>
                      <a:pt x="237" y="29"/>
                    </a:lnTo>
                    <a:lnTo>
                      <a:pt x="240" y="29"/>
                    </a:lnTo>
                    <a:lnTo>
                      <a:pt x="241" y="27"/>
                    </a:lnTo>
                    <a:lnTo>
                      <a:pt x="242" y="26"/>
                    </a:lnTo>
                    <a:lnTo>
                      <a:pt x="247" y="23"/>
                    </a:lnTo>
                    <a:lnTo>
                      <a:pt x="247" y="19"/>
                    </a:lnTo>
                    <a:lnTo>
                      <a:pt x="252" y="13"/>
                    </a:lnTo>
                    <a:lnTo>
                      <a:pt x="255" y="11"/>
                    </a:lnTo>
                    <a:lnTo>
                      <a:pt x="257" y="5"/>
                    </a:lnTo>
                    <a:lnTo>
                      <a:pt x="261" y="3"/>
                    </a:lnTo>
                    <a:lnTo>
                      <a:pt x="263" y="3"/>
                    </a:lnTo>
                    <a:lnTo>
                      <a:pt x="266" y="2"/>
                    </a:lnTo>
                    <a:lnTo>
                      <a:pt x="268" y="0"/>
                    </a:lnTo>
                    <a:lnTo>
                      <a:pt x="271" y="2"/>
                    </a:lnTo>
                    <a:lnTo>
                      <a:pt x="272" y="3"/>
                    </a:lnTo>
                    <a:lnTo>
                      <a:pt x="273" y="5"/>
                    </a:lnTo>
                    <a:lnTo>
                      <a:pt x="273" y="7"/>
                    </a:lnTo>
                    <a:lnTo>
                      <a:pt x="276" y="8"/>
                    </a:lnTo>
                    <a:lnTo>
                      <a:pt x="281" y="13"/>
                    </a:lnTo>
                    <a:lnTo>
                      <a:pt x="286" y="17"/>
                    </a:lnTo>
                    <a:lnTo>
                      <a:pt x="292" y="18"/>
                    </a:lnTo>
                    <a:lnTo>
                      <a:pt x="294" y="22"/>
                    </a:lnTo>
                    <a:lnTo>
                      <a:pt x="294" y="23"/>
                    </a:lnTo>
                    <a:lnTo>
                      <a:pt x="296" y="26"/>
                    </a:lnTo>
                    <a:lnTo>
                      <a:pt x="297" y="27"/>
                    </a:lnTo>
                    <a:lnTo>
                      <a:pt x="304" y="28"/>
                    </a:lnTo>
                    <a:lnTo>
                      <a:pt x="309" y="28"/>
                    </a:lnTo>
                    <a:lnTo>
                      <a:pt x="319" y="32"/>
                    </a:lnTo>
                    <a:lnTo>
                      <a:pt x="333" y="34"/>
                    </a:lnTo>
                    <a:lnTo>
                      <a:pt x="337" y="38"/>
                    </a:lnTo>
                    <a:lnTo>
                      <a:pt x="337" y="39"/>
                    </a:lnTo>
                    <a:lnTo>
                      <a:pt x="343" y="47"/>
                    </a:lnTo>
                    <a:lnTo>
                      <a:pt x="345" y="53"/>
                    </a:lnTo>
                    <a:lnTo>
                      <a:pt x="347" y="57"/>
                    </a:lnTo>
                    <a:lnTo>
                      <a:pt x="349" y="58"/>
                    </a:lnTo>
                    <a:lnTo>
                      <a:pt x="348" y="63"/>
                    </a:lnTo>
                    <a:lnTo>
                      <a:pt x="345" y="70"/>
                    </a:lnTo>
                    <a:lnTo>
                      <a:pt x="344" y="75"/>
                    </a:lnTo>
                    <a:lnTo>
                      <a:pt x="343" y="78"/>
                    </a:lnTo>
                    <a:lnTo>
                      <a:pt x="338" y="88"/>
                    </a:lnTo>
                    <a:lnTo>
                      <a:pt x="337" y="92"/>
                    </a:lnTo>
                    <a:lnTo>
                      <a:pt x="335" y="94"/>
                    </a:lnTo>
                    <a:lnTo>
                      <a:pt x="340" y="108"/>
                    </a:lnTo>
                    <a:lnTo>
                      <a:pt x="340" y="109"/>
                    </a:lnTo>
                    <a:lnTo>
                      <a:pt x="329" y="130"/>
                    </a:lnTo>
                    <a:lnTo>
                      <a:pt x="331" y="131"/>
                    </a:lnTo>
                    <a:lnTo>
                      <a:pt x="331" y="133"/>
                    </a:lnTo>
                    <a:lnTo>
                      <a:pt x="332" y="133"/>
                    </a:lnTo>
                    <a:lnTo>
                      <a:pt x="334" y="133"/>
                    </a:lnTo>
                    <a:lnTo>
                      <a:pt x="337" y="131"/>
                    </a:lnTo>
                    <a:lnTo>
                      <a:pt x="344" y="130"/>
                    </a:lnTo>
                    <a:lnTo>
                      <a:pt x="345" y="131"/>
                    </a:lnTo>
                    <a:lnTo>
                      <a:pt x="347" y="131"/>
                    </a:lnTo>
                    <a:lnTo>
                      <a:pt x="348" y="141"/>
                    </a:lnTo>
                    <a:lnTo>
                      <a:pt x="345" y="160"/>
                    </a:lnTo>
                    <a:lnTo>
                      <a:pt x="343" y="167"/>
                    </a:lnTo>
                    <a:lnTo>
                      <a:pt x="343" y="172"/>
                    </a:lnTo>
                    <a:lnTo>
                      <a:pt x="345" y="177"/>
                    </a:lnTo>
                    <a:lnTo>
                      <a:pt x="347" y="182"/>
                    </a:lnTo>
                    <a:lnTo>
                      <a:pt x="353" y="189"/>
                    </a:lnTo>
                    <a:lnTo>
                      <a:pt x="360" y="200"/>
                    </a:lnTo>
                    <a:lnTo>
                      <a:pt x="365" y="206"/>
                    </a:lnTo>
                    <a:lnTo>
                      <a:pt x="368" y="208"/>
                    </a:lnTo>
                    <a:lnTo>
                      <a:pt x="386" y="211"/>
                    </a:lnTo>
                    <a:lnTo>
                      <a:pt x="389" y="213"/>
                    </a:lnTo>
                    <a:lnTo>
                      <a:pt x="389" y="215"/>
                    </a:lnTo>
                    <a:lnTo>
                      <a:pt x="390" y="213"/>
                    </a:lnTo>
                    <a:lnTo>
                      <a:pt x="396" y="213"/>
                    </a:lnTo>
                    <a:lnTo>
                      <a:pt x="404" y="218"/>
                    </a:lnTo>
                    <a:lnTo>
                      <a:pt x="405" y="221"/>
                    </a:lnTo>
                    <a:lnTo>
                      <a:pt x="426" y="239"/>
                    </a:lnTo>
                    <a:lnTo>
                      <a:pt x="432" y="244"/>
                    </a:lnTo>
                    <a:lnTo>
                      <a:pt x="441" y="248"/>
                    </a:lnTo>
                    <a:lnTo>
                      <a:pt x="441" y="249"/>
                    </a:lnTo>
                    <a:lnTo>
                      <a:pt x="442" y="252"/>
                    </a:lnTo>
                    <a:lnTo>
                      <a:pt x="444" y="256"/>
                    </a:lnTo>
                    <a:lnTo>
                      <a:pt x="445" y="263"/>
                    </a:lnTo>
                    <a:lnTo>
                      <a:pt x="446" y="266"/>
                    </a:lnTo>
                    <a:lnTo>
                      <a:pt x="444" y="273"/>
                    </a:lnTo>
                    <a:lnTo>
                      <a:pt x="440" y="288"/>
                    </a:lnTo>
                    <a:lnTo>
                      <a:pt x="437" y="289"/>
                    </a:lnTo>
                    <a:lnTo>
                      <a:pt x="437" y="290"/>
                    </a:lnTo>
                    <a:lnTo>
                      <a:pt x="439" y="293"/>
                    </a:lnTo>
                    <a:lnTo>
                      <a:pt x="437" y="294"/>
                    </a:lnTo>
                    <a:lnTo>
                      <a:pt x="436" y="298"/>
                    </a:lnTo>
                    <a:lnTo>
                      <a:pt x="434" y="315"/>
                    </a:lnTo>
                    <a:lnTo>
                      <a:pt x="434" y="325"/>
                    </a:lnTo>
                    <a:lnTo>
                      <a:pt x="429" y="340"/>
                    </a:lnTo>
                    <a:lnTo>
                      <a:pt x="427" y="348"/>
                    </a:lnTo>
                    <a:lnTo>
                      <a:pt x="429" y="353"/>
                    </a:lnTo>
                    <a:lnTo>
                      <a:pt x="430" y="358"/>
                    </a:lnTo>
                    <a:lnTo>
                      <a:pt x="436" y="365"/>
                    </a:lnTo>
                    <a:lnTo>
                      <a:pt x="440" y="369"/>
                    </a:lnTo>
                    <a:lnTo>
                      <a:pt x="449" y="374"/>
                    </a:lnTo>
                    <a:lnTo>
                      <a:pt x="455" y="380"/>
                    </a:lnTo>
                    <a:lnTo>
                      <a:pt x="465" y="389"/>
                    </a:lnTo>
                    <a:lnTo>
                      <a:pt x="478" y="406"/>
                    </a:lnTo>
                    <a:lnTo>
                      <a:pt x="480" y="407"/>
                    </a:lnTo>
                    <a:lnTo>
                      <a:pt x="486" y="416"/>
                    </a:lnTo>
                    <a:lnTo>
                      <a:pt x="505" y="437"/>
                    </a:lnTo>
                    <a:lnTo>
                      <a:pt x="508" y="443"/>
                    </a:lnTo>
                    <a:lnTo>
                      <a:pt x="517" y="456"/>
                    </a:lnTo>
                    <a:lnTo>
                      <a:pt x="521" y="463"/>
                    </a:lnTo>
                    <a:lnTo>
                      <a:pt x="524" y="471"/>
                    </a:lnTo>
                    <a:lnTo>
                      <a:pt x="526" y="474"/>
                    </a:lnTo>
                    <a:lnTo>
                      <a:pt x="526" y="476"/>
                    </a:lnTo>
                    <a:lnTo>
                      <a:pt x="522" y="477"/>
                    </a:lnTo>
                    <a:lnTo>
                      <a:pt x="520" y="477"/>
                    </a:lnTo>
                    <a:lnTo>
                      <a:pt x="517" y="479"/>
                    </a:lnTo>
                    <a:lnTo>
                      <a:pt x="511" y="486"/>
                    </a:lnTo>
                    <a:lnTo>
                      <a:pt x="511" y="489"/>
                    </a:lnTo>
                    <a:lnTo>
                      <a:pt x="518" y="494"/>
                    </a:lnTo>
                    <a:lnTo>
                      <a:pt x="518" y="497"/>
                    </a:lnTo>
                    <a:lnTo>
                      <a:pt x="517" y="502"/>
                    </a:lnTo>
                    <a:lnTo>
                      <a:pt x="516" y="504"/>
                    </a:lnTo>
                    <a:lnTo>
                      <a:pt x="518" y="508"/>
                    </a:lnTo>
                    <a:lnTo>
                      <a:pt x="520" y="515"/>
                    </a:lnTo>
                    <a:lnTo>
                      <a:pt x="520" y="524"/>
                    </a:lnTo>
                    <a:lnTo>
                      <a:pt x="520" y="537"/>
                    </a:lnTo>
                    <a:lnTo>
                      <a:pt x="520" y="537"/>
                    </a:lnTo>
                    <a:lnTo>
                      <a:pt x="526" y="534"/>
                    </a:lnTo>
                    <a:lnTo>
                      <a:pt x="528" y="534"/>
                    </a:lnTo>
                    <a:lnTo>
                      <a:pt x="533" y="535"/>
                    </a:lnTo>
                    <a:lnTo>
                      <a:pt x="533" y="537"/>
                    </a:lnTo>
                    <a:lnTo>
                      <a:pt x="533" y="539"/>
                    </a:lnTo>
                    <a:lnTo>
                      <a:pt x="536" y="545"/>
                    </a:lnTo>
                    <a:lnTo>
                      <a:pt x="536" y="545"/>
                    </a:lnTo>
                    <a:lnTo>
                      <a:pt x="534" y="547"/>
                    </a:lnTo>
                    <a:lnTo>
                      <a:pt x="534" y="548"/>
                    </a:lnTo>
                    <a:lnTo>
                      <a:pt x="533" y="549"/>
                    </a:lnTo>
                    <a:lnTo>
                      <a:pt x="532" y="549"/>
                    </a:lnTo>
                    <a:lnTo>
                      <a:pt x="529" y="549"/>
                    </a:lnTo>
                    <a:lnTo>
                      <a:pt x="528" y="550"/>
                    </a:lnTo>
                    <a:lnTo>
                      <a:pt x="524" y="554"/>
                    </a:lnTo>
                    <a:lnTo>
                      <a:pt x="523" y="558"/>
                    </a:lnTo>
                    <a:lnTo>
                      <a:pt x="524" y="566"/>
                    </a:lnTo>
                    <a:lnTo>
                      <a:pt x="524" y="570"/>
                    </a:lnTo>
                    <a:lnTo>
                      <a:pt x="533" y="579"/>
                    </a:lnTo>
                    <a:lnTo>
                      <a:pt x="539" y="581"/>
                    </a:lnTo>
                    <a:lnTo>
                      <a:pt x="546" y="585"/>
                    </a:lnTo>
                    <a:lnTo>
                      <a:pt x="561" y="579"/>
                    </a:lnTo>
                    <a:lnTo>
                      <a:pt x="563" y="590"/>
                    </a:lnTo>
                    <a:lnTo>
                      <a:pt x="563" y="593"/>
                    </a:lnTo>
                    <a:lnTo>
                      <a:pt x="567" y="595"/>
                    </a:lnTo>
                    <a:lnTo>
                      <a:pt x="563" y="600"/>
                    </a:lnTo>
                    <a:lnTo>
                      <a:pt x="564" y="604"/>
                    </a:lnTo>
                    <a:lnTo>
                      <a:pt x="567" y="610"/>
                    </a:lnTo>
                    <a:lnTo>
                      <a:pt x="568" y="614"/>
                    </a:lnTo>
                    <a:lnTo>
                      <a:pt x="572" y="624"/>
                    </a:lnTo>
                    <a:lnTo>
                      <a:pt x="575" y="626"/>
                    </a:lnTo>
                    <a:lnTo>
                      <a:pt x="579" y="629"/>
                    </a:lnTo>
                    <a:lnTo>
                      <a:pt x="587" y="629"/>
                    </a:lnTo>
                    <a:lnTo>
                      <a:pt x="588" y="629"/>
                    </a:lnTo>
                    <a:lnTo>
                      <a:pt x="594" y="629"/>
                    </a:lnTo>
                    <a:lnTo>
                      <a:pt x="599" y="631"/>
                    </a:lnTo>
                    <a:lnTo>
                      <a:pt x="602" y="631"/>
                    </a:lnTo>
                    <a:lnTo>
                      <a:pt x="603" y="634"/>
                    </a:lnTo>
                    <a:lnTo>
                      <a:pt x="604" y="639"/>
                    </a:lnTo>
                    <a:lnTo>
                      <a:pt x="605" y="640"/>
                    </a:lnTo>
                    <a:lnTo>
                      <a:pt x="612" y="645"/>
                    </a:lnTo>
                    <a:lnTo>
                      <a:pt x="614" y="650"/>
                    </a:lnTo>
                    <a:lnTo>
                      <a:pt x="613" y="668"/>
                    </a:lnTo>
                    <a:lnTo>
                      <a:pt x="610" y="675"/>
                    </a:lnTo>
                    <a:lnTo>
                      <a:pt x="612" y="681"/>
                    </a:lnTo>
                    <a:lnTo>
                      <a:pt x="608" y="686"/>
                    </a:lnTo>
                    <a:lnTo>
                      <a:pt x="603" y="692"/>
                    </a:lnTo>
                    <a:lnTo>
                      <a:pt x="600" y="694"/>
                    </a:lnTo>
                    <a:lnTo>
                      <a:pt x="600" y="697"/>
                    </a:lnTo>
                    <a:lnTo>
                      <a:pt x="605" y="701"/>
                    </a:lnTo>
                    <a:lnTo>
                      <a:pt x="610" y="703"/>
                    </a:lnTo>
                    <a:lnTo>
                      <a:pt x="621" y="711"/>
                    </a:lnTo>
                    <a:lnTo>
                      <a:pt x="628" y="713"/>
                    </a:lnTo>
                    <a:lnTo>
                      <a:pt x="636" y="716"/>
                    </a:lnTo>
                    <a:lnTo>
                      <a:pt x="640" y="718"/>
                    </a:lnTo>
                    <a:lnTo>
                      <a:pt x="644" y="719"/>
                    </a:lnTo>
                    <a:lnTo>
                      <a:pt x="659" y="724"/>
                    </a:lnTo>
                    <a:lnTo>
                      <a:pt x="665" y="727"/>
                    </a:lnTo>
                    <a:lnTo>
                      <a:pt x="666" y="727"/>
                    </a:lnTo>
                    <a:lnTo>
                      <a:pt x="672" y="728"/>
                    </a:lnTo>
                    <a:lnTo>
                      <a:pt x="675" y="731"/>
                    </a:lnTo>
                    <a:lnTo>
                      <a:pt x="680" y="733"/>
                    </a:lnTo>
                    <a:lnTo>
                      <a:pt x="686" y="737"/>
                    </a:lnTo>
                    <a:lnTo>
                      <a:pt x="700" y="748"/>
                    </a:lnTo>
                    <a:lnTo>
                      <a:pt x="705" y="752"/>
                    </a:lnTo>
                    <a:lnTo>
                      <a:pt x="709" y="753"/>
                    </a:lnTo>
                    <a:lnTo>
                      <a:pt x="710" y="754"/>
                    </a:lnTo>
                    <a:lnTo>
                      <a:pt x="710" y="755"/>
                    </a:lnTo>
                    <a:lnTo>
                      <a:pt x="713" y="758"/>
                    </a:lnTo>
                    <a:lnTo>
                      <a:pt x="716" y="760"/>
                    </a:lnTo>
                    <a:lnTo>
                      <a:pt x="717" y="764"/>
                    </a:lnTo>
                    <a:lnTo>
                      <a:pt x="717" y="767"/>
                    </a:lnTo>
                    <a:lnTo>
                      <a:pt x="718" y="773"/>
                    </a:lnTo>
                    <a:lnTo>
                      <a:pt x="716" y="780"/>
                    </a:lnTo>
                    <a:lnTo>
                      <a:pt x="717" y="784"/>
                    </a:lnTo>
                    <a:lnTo>
                      <a:pt x="718" y="788"/>
                    </a:lnTo>
                    <a:lnTo>
                      <a:pt x="718" y="800"/>
                    </a:lnTo>
                    <a:lnTo>
                      <a:pt x="717" y="811"/>
                    </a:lnTo>
                    <a:lnTo>
                      <a:pt x="713" y="830"/>
                    </a:lnTo>
                    <a:lnTo>
                      <a:pt x="711" y="842"/>
                    </a:lnTo>
                    <a:lnTo>
                      <a:pt x="710" y="845"/>
                    </a:lnTo>
                    <a:lnTo>
                      <a:pt x="709" y="846"/>
                    </a:lnTo>
                    <a:lnTo>
                      <a:pt x="707" y="846"/>
                    </a:lnTo>
                    <a:lnTo>
                      <a:pt x="706" y="849"/>
                    </a:lnTo>
                    <a:lnTo>
                      <a:pt x="704" y="855"/>
                    </a:lnTo>
                    <a:lnTo>
                      <a:pt x="702" y="856"/>
                    </a:lnTo>
                    <a:lnTo>
                      <a:pt x="700" y="857"/>
                    </a:lnTo>
                    <a:lnTo>
                      <a:pt x="699" y="861"/>
                    </a:lnTo>
                    <a:lnTo>
                      <a:pt x="697" y="864"/>
                    </a:lnTo>
                    <a:lnTo>
                      <a:pt x="697" y="865"/>
                    </a:lnTo>
                    <a:lnTo>
                      <a:pt x="697" y="869"/>
                    </a:lnTo>
                    <a:lnTo>
                      <a:pt x="697" y="871"/>
                    </a:lnTo>
                    <a:lnTo>
                      <a:pt x="694" y="885"/>
                    </a:lnTo>
                    <a:lnTo>
                      <a:pt x="686" y="907"/>
                    </a:lnTo>
                    <a:lnTo>
                      <a:pt x="682" y="920"/>
                    </a:lnTo>
                    <a:lnTo>
                      <a:pt x="681" y="928"/>
                    </a:lnTo>
                    <a:lnTo>
                      <a:pt x="679" y="936"/>
                    </a:lnTo>
                    <a:lnTo>
                      <a:pt x="674" y="949"/>
                    </a:lnTo>
                    <a:lnTo>
                      <a:pt x="674" y="953"/>
                    </a:lnTo>
                    <a:lnTo>
                      <a:pt x="672" y="956"/>
                    </a:lnTo>
                    <a:lnTo>
                      <a:pt x="670" y="959"/>
                    </a:lnTo>
                    <a:lnTo>
                      <a:pt x="666" y="968"/>
                    </a:lnTo>
                    <a:lnTo>
                      <a:pt x="664" y="973"/>
                    </a:lnTo>
                    <a:lnTo>
                      <a:pt x="664" y="979"/>
                    </a:lnTo>
                    <a:lnTo>
                      <a:pt x="662" y="982"/>
                    </a:lnTo>
                    <a:lnTo>
                      <a:pt x="661" y="988"/>
                    </a:lnTo>
                    <a:lnTo>
                      <a:pt x="659" y="993"/>
                    </a:lnTo>
                    <a:lnTo>
                      <a:pt x="658" y="998"/>
                    </a:lnTo>
                    <a:lnTo>
                      <a:pt x="650" y="1007"/>
                    </a:lnTo>
                    <a:lnTo>
                      <a:pt x="643" y="1014"/>
                    </a:lnTo>
                    <a:lnTo>
                      <a:pt x="639" y="1024"/>
                    </a:lnTo>
                    <a:lnTo>
                      <a:pt x="635" y="1031"/>
                    </a:lnTo>
                    <a:lnTo>
                      <a:pt x="638" y="1034"/>
                    </a:lnTo>
                    <a:lnTo>
                      <a:pt x="639" y="1036"/>
                    </a:lnTo>
                    <a:lnTo>
                      <a:pt x="638" y="1039"/>
                    </a:lnTo>
                    <a:lnTo>
                      <a:pt x="633" y="1043"/>
                    </a:lnTo>
                    <a:lnTo>
                      <a:pt x="625" y="1054"/>
                    </a:lnTo>
                    <a:lnTo>
                      <a:pt x="623" y="1056"/>
                    </a:lnTo>
                    <a:lnTo>
                      <a:pt x="620" y="1060"/>
                    </a:lnTo>
                    <a:lnTo>
                      <a:pt x="618" y="1064"/>
                    </a:lnTo>
                    <a:lnTo>
                      <a:pt x="610" y="1081"/>
                    </a:lnTo>
                    <a:lnTo>
                      <a:pt x="607" y="1087"/>
                    </a:lnTo>
                    <a:lnTo>
                      <a:pt x="604" y="1097"/>
                    </a:lnTo>
                    <a:lnTo>
                      <a:pt x="602" y="1103"/>
                    </a:lnTo>
                    <a:lnTo>
                      <a:pt x="599" y="1115"/>
                    </a:lnTo>
                    <a:lnTo>
                      <a:pt x="598" y="1115"/>
                    </a:lnTo>
                    <a:lnTo>
                      <a:pt x="597" y="1116"/>
                    </a:lnTo>
                    <a:lnTo>
                      <a:pt x="592" y="1117"/>
                    </a:lnTo>
                    <a:lnTo>
                      <a:pt x="589" y="1120"/>
                    </a:lnTo>
                    <a:lnTo>
                      <a:pt x="584" y="1117"/>
                    </a:lnTo>
                    <a:lnTo>
                      <a:pt x="583" y="1120"/>
                    </a:lnTo>
                    <a:lnTo>
                      <a:pt x="584" y="1122"/>
                    </a:lnTo>
                    <a:lnTo>
                      <a:pt x="584" y="1123"/>
                    </a:lnTo>
                    <a:lnTo>
                      <a:pt x="584" y="1123"/>
                    </a:lnTo>
                    <a:lnTo>
                      <a:pt x="580" y="1125"/>
                    </a:lnTo>
                    <a:lnTo>
                      <a:pt x="579" y="1125"/>
                    </a:lnTo>
                    <a:lnTo>
                      <a:pt x="578" y="1121"/>
                    </a:lnTo>
                    <a:lnTo>
                      <a:pt x="573" y="1122"/>
                    </a:lnTo>
                    <a:lnTo>
                      <a:pt x="572" y="1120"/>
                    </a:lnTo>
                    <a:lnTo>
                      <a:pt x="569" y="1120"/>
                    </a:lnTo>
                    <a:lnTo>
                      <a:pt x="567" y="1118"/>
                    </a:lnTo>
                    <a:lnTo>
                      <a:pt x="566" y="1120"/>
                    </a:lnTo>
                    <a:lnTo>
                      <a:pt x="563" y="1120"/>
                    </a:lnTo>
                    <a:lnTo>
                      <a:pt x="562" y="1121"/>
                    </a:lnTo>
                    <a:lnTo>
                      <a:pt x="557" y="1122"/>
                    </a:lnTo>
                    <a:lnTo>
                      <a:pt x="557" y="1126"/>
                    </a:lnTo>
                    <a:lnTo>
                      <a:pt x="552" y="1126"/>
                    </a:lnTo>
                    <a:lnTo>
                      <a:pt x="552" y="1127"/>
                    </a:lnTo>
                    <a:lnTo>
                      <a:pt x="552" y="1128"/>
                    </a:lnTo>
                    <a:lnTo>
                      <a:pt x="554" y="1130"/>
                    </a:lnTo>
                    <a:lnTo>
                      <a:pt x="556" y="1131"/>
                    </a:lnTo>
                    <a:lnTo>
                      <a:pt x="556" y="1132"/>
                    </a:lnTo>
                    <a:lnTo>
                      <a:pt x="556" y="1133"/>
                    </a:lnTo>
                    <a:lnTo>
                      <a:pt x="554" y="1135"/>
                    </a:lnTo>
                    <a:lnTo>
                      <a:pt x="549" y="1132"/>
                    </a:lnTo>
                    <a:lnTo>
                      <a:pt x="548" y="1132"/>
                    </a:lnTo>
                    <a:lnTo>
                      <a:pt x="548" y="1135"/>
                    </a:lnTo>
                    <a:lnTo>
                      <a:pt x="547" y="1136"/>
                    </a:lnTo>
                    <a:lnTo>
                      <a:pt x="546" y="1136"/>
                    </a:lnTo>
                    <a:lnTo>
                      <a:pt x="544" y="1136"/>
                    </a:lnTo>
                    <a:lnTo>
                      <a:pt x="543" y="1136"/>
                    </a:lnTo>
                    <a:lnTo>
                      <a:pt x="542" y="1136"/>
                    </a:lnTo>
                    <a:lnTo>
                      <a:pt x="539" y="1137"/>
                    </a:lnTo>
                    <a:lnTo>
                      <a:pt x="539" y="1140"/>
                    </a:lnTo>
                    <a:lnTo>
                      <a:pt x="538" y="1141"/>
                    </a:lnTo>
                    <a:lnTo>
                      <a:pt x="536" y="1141"/>
                    </a:lnTo>
                    <a:lnTo>
                      <a:pt x="536" y="1141"/>
                    </a:lnTo>
                    <a:lnTo>
                      <a:pt x="536" y="1138"/>
                    </a:lnTo>
                    <a:lnTo>
                      <a:pt x="534" y="1138"/>
                    </a:lnTo>
                    <a:lnTo>
                      <a:pt x="533" y="1138"/>
                    </a:lnTo>
                    <a:lnTo>
                      <a:pt x="529" y="1142"/>
                    </a:lnTo>
                    <a:lnTo>
                      <a:pt x="528" y="1141"/>
                    </a:lnTo>
                    <a:lnTo>
                      <a:pt x="527" y="1141"/>
                    </a:lnTo>
                    <a:lnTo>
                      <a:pt x="526" y="1145"/>
                    </a:lnTo>
                    <a:lnTo>
                      <a:pt x="526" y="1146"/>
                    </a:lnTo>
                    <a:lnTo>
                      <a:pt x="522" y="1146"/>
                    </a:lnTo>
                    <a:lnTo>
                      <a:pt x="522" y="1147"/>
                    </a:lnTo>
                    <a:lnTo>
                      <a:pt x="522" y="1147"/>
                    </a:lnTo>
                    <a:lnTo>
                      <a:pt x="521" y="1148"/>
                    </a:lnTo>
                    <a:lnTo>
                      <a:pt x="521" y="1148"/>
                    </a:lnTo>
                    <a:lnTo>
                      <a:pt x="521" y="1149"/>
                    </a:lnTo>
                    <a:lnTo>
                      <a:pt x="520" y="1151"/>
                    </a:lnTo>
                    <a:lnTo>
                      <a:pt x="518" y="1152"/>
                    </a:lnTo>
                    <a:lnTo>
                      <a:pt x="517" y="1153"/>
                    </a:lnTo>
                    <a:lnTo>
                      <a:pt x="515" y="1149"/>
                    </a:lnTo>
                    <a:lnTo>
                      <a:pt x="515" y="1147"/>
                    </a:lnTo>
                    <a:lnTo>
                      <a:pt x="513" y="1146"/>
                    </a:lnTo>
                    <a:lnTo>
                      <a:pt x="512" y="1146"/>
                    </a:lnTo>
                    <a:lnTo>
                      <a:pt x="512" y="1147"/>
                    </a:lnTo>
                    <a:lnTo>
                      <a:pt x="515" y="1151"/>
                    </a:lnTo>
                    <a:lnTo>
                      <a:pt x="513" y="1153"/>
                    </a:lnTo>
                    <a:lnTo>
                      <a:pt x="512" y="1153"/>
                    </a:lnTo>
                    <a:lnTo>
                      <a:pt x="510" y="1152"/>
                    </a:lnTo>
                    <a:lnTo>
                      <a:pt x="508" y="1153"/>
                    </a:lnTo>
                    <a:lnTo>
                      <a:pt x="507" y="1153"/>
                    </a:lnTo>
                    <a:lnTo>
                      <a:pt x="493" y="1146"/>
                    </a:lnTo>
                    <a:lnTo>
                      <a:pt x="492" y="1147"/>
                    </a:lnTo>
                    <a:lnTo>
                      <a:pt x="492" y="1147"/>
                    </a:lnTo>
                    <a:lnTo>
                      <a:pt x="493" y="1149"/>
                    </a:lnTo>
                    <a:lnTo>
                      <a:pt x="496" y="1152"/>
                    </a:lnTo>
                    <a:lnTo>
                      <a:pt x="498" y="1152"/>
                    </a:lnTo>
                    <a:lnTo>
                      <a:pt x="500" y="1153"/>
                    </a:lnTo>
                    <a:lnTo>
                      <a:pt x="500" y="1158"/>
                    </a:lnTo>
                    <a:lnTo>
                      <a:pt x="501" y="1158"/>
                    </a:lnTo>
                    <a:lnTo>
                      <a:pt x="502" y="1159"/>
                    </a:lnTo>
                    <a:lnTo>
                      <a:pt x="506" y="1159"/>
                    </a:lnTo>
                    <a:lnTo>
                      <a:pt x="507" y="1161"/>
                    </a:lnTo>
                    <a:lnTo>
                      <a:pt x="507" y="1161"/>
                    </a:lnTo>
                    <a:lnTo>
                      <a:pt x="507" y="1164"/>
                    </a:lnTo>
                    <a:lnTo>
                      <a:pt x="505" y="1164"/>
                    </a:lnTo>
                    <a:lnTo>
                      <a:pt x="503" y="1163"/>
                    </a:lnTo>
                    <a:lnTo>
                      <a:pt x="501" y="1163"/>
                    </a:lnTo>
                    <a:lnTo>
                      <a:pt x="493" y="1157"/>
                    </a:lnTo>
                    <a:lnTo>
                      <a:pt x="492" y="1157"/>
                    </a:lnTo>
                    <a:lnTo>
                      <a:pt x="490" y="1157"/>
                    </a:lnTo>
                    <a:lnTo>
                      <a:pt x="490" y="1157"/>
                    </a:lnTo>
                    <a:lnTo>
                      <a:pt x="490" y="1159"/>
                    </a:lnTo>
                    <a:lnTo>
                      <a:pt x="495" y="1163"/>
                    </a:lnTo>
                    <a:lnTo>
                      <a:pt x="495" y="1164"/>
                    </a:lnTo>
                    <a:lnTo>
                      <a:pt x="495" y="1166"/>
                    </a:lnTo>
                    <a:lnTo>
                      <a:pt x="497" y="1171"/>
                    </a:lnTo>
                    <a:lnTo>
                      <a:pt x="498" y="1172"/>
                    </a:lnTo>
                    <a:lnTo>
                      <a:pt x="498" y="1173"/>
                    </a:lnTo>
                    <a:lnTo>
                      <a:pt x="497" y="1174"/>
                    </a:lnTo>
                    <a:lnTo>
                      <a:pt x="496" y="1174"/>
                    </a:lnTo>
                    <a:lnTo>
                      <a:pt x="493" y="1171"/>
                    </a:lnTo>
                    <a:lnTo>
                      <a:pt x="492" y="1169"/>
                    </a:lnTo>
                    <a:lnTo>
                      <a:pt x="491" y="1169"/>
                    </a:lnTo>
                    <a:lnTo>
                      <a:pt x="488" y="1169"/>
                    </a:lnTo>
                    <a:lnTo>
                      <a:pt x="488" y="1171"/>
                    </a:lnTo>
                    <a:lnTo>
                      <a:pt x="488" y="1172"/>
                    </a:lnTo>
                    <a:lnTo>
                      <a:pt x="493" y="1176"/>
                    </a:lnTo>
                    <a:lnTo>
                      <a:pt x="493" y="1177"/>
                    </a:lnTo>
                    <a:lnTo>
                      <a:pt x="492" y="1177"/>
                    </a:lnTo>
                    <a:lnTo>
                      <a:pt x="490" y="1178"/>
                    </a:lnTo>
                    <a:lnTo>
                      <a:pt x="490" y="1177"/>
                    </a:lnTo>
                    <a:lnTo>
                      <a:pt x="488" y="1177"/>
                    </a:lnTo>
                    <a:lnTo>
                      <a:pt x="486" y="1174"/>
                    </a:lnTo>
                    <a:lnTo>
                      <a:pt x="483" y="1173"/>
                    </a:lnTo>
                    <a:lnTo>
                      <a:pt x="482" y="1173"/>
                    </a:lnTo>
                    <a:lnTo>
                      <a:pt x="482" y="1168"/>
                    </a:lnTo>
                    <a:lnTo>
                      <a:pt x="483" y="1167"/>
                    </a:lnTo>
                    <a:lnTo>
                      <a:pt x="485" y="1164"/>
                    </a:lnTo>
                    <a:lnTo>
                      <a:pt x="483" y="1164"/>
                    </a:lnTo>
                    <a:lnTo>
                      <a:pt x="482" y="1164"/>
                    </a:lnTo>
                    <a:lnTo>
                      <a:pt x="480" y="1166"/>
                    </a:lnTo>
                    <a:lnTo>
                      <a:pt x="478" y="1168"/>
                    </a:lnTo>
                    <a:lnTo>
                      <a:pt x="478" y="1169"/>
                    </a:lnTo>
                    <a:lnTo>
                      <a:pt x="476" y="1171"/>
                    </a:lnTo>
                    <a:lnTo>
                      <a:pt x="475" y="1171"/>
                    </a:lnTo>
                    <a:lnTo>
                      <a:pt x="473" y="1172"/>
                    </a:lnTo>
                    <a:lnTo>
                      <a:pt x="473" y="1172"/>
                    </a:lnTo>
                    <a:lnTo>
                      <a:pt x="475" y="1176"/>
                    </a:lnTo>
                    <a:lnTo>
                      <a:pt x="472" y="1182"/>
                    </a:lnTo>
                    <a:lnTo>
                      <a:pt x="467" y="1183"/>
                    </a:lnTo>
                    <a:lnTo>
                      <a:pt x="467" y="1184"/>
                    </a:lnTo>
                    <a:lnTo>
                      <a:pt x="466" y="1186"/>
                    </a:lnTo>
                    <a:lnTo>
                      <a:pt x="464" y="1186"/>
                    </a:lnTo>
                    <a:lnTo>
                      <a:pt x="461" y="1186"/>
                    </a:lnTo>
                    <a:lnTo>
                      <a:pt x="459" y="1186"/>
                    </a:lnTo>
                    <a:lnTo>
                      <a:pt x="457" y="1186"/>
                    </a:lnTo>
                    <a:lnTo>
                      <a:pt x="457" y="1187"/>
                    </a:lnTo>
                    <a:lnTo>
                      <a:pt x="457" y="1189"/>
                    </a:lnTo>
                    <a:lnTo>
                      <a:pt x="457" y="1191"/>
                    </a:lnTo>
                    <a:lnTo>
                      <a:pt x="451" y="1197"/>
                    </a:lnTo>
                    <a:lnTo>
                      <a:pt x="450" y="1195"/>
                    </a:lnTo>
                    <a:lnTo>
                      <a:pt x="450" y="1194"/>
                    </a:lnTo>
                    <a:lnTo>
                      <a:pt x="447" y="1193"/>
                    </a:lnTo>
                    <a:lnTo>
                      <a:pt x="446" y="1193"/>
                    </a:lnTo>
                    <a:lnTo>
                      <a:pt x="446" y="1197"/>
                    </a:lnTo>
                    <a:lnTo>
                      <a:pt x="447" y="1200"/>
                    </a:lnTo>
                    <a:lnTo>
                      <a:pt x="446" y="1202"/>
                    </a:lnTo>
                    <a:lnTo>
                      <a:pt x="446" y="1203"/>
                    </a:lnTo>
                    <a:lnTo>
                      <a:pt x="444" y="1203"/>
                    </a:lnTo>
                    <a:lnTo>
                      <a:pt x="442" y="1202"/>
                    </a:lnTo>
                    <a:lnTo>
                      <a:pt x="442" y="1200"/>
                    </a:lnTo>
                    <a:lnTo>
                      <a:pt x="441" y="1197"/>
                    </a:lnTo>
                    <a:lnTo>
                      <a:pt x="441" y="1197"/>
                    </a:lnTo>
                    <a:lnTo>
                      <a:pt x="439" y="1197"/>
                    </a:lnTo>
                    <a:lnTo>
                      <a:pt x="437" y="1197"/>
                    </a:lnTo>
                    <a:lnTo>
                      <a:pt x="435" y="1198"/>
                    </a:lnTo>
                    <a:lnTo>
                      <a:pt x="437" y="1203"/>
                    </a:lnTo>
                    <a:lnTo>
                      <a:pt x="436" y="1204"/>
                    </a:lnTo>
                    <a:lnTo>
                      <a:pt x="435" y="1204"/>
                    </a:lnTo>
                    <a:lnTo>
                      <a:pt x="432" y="1205"/>
                    </a:lnTo>
                    <a:lnTo>
                      <a:pt x="429" y="1208"/>
                    </a:lnTo>
                    <a:lnTo>
                      <a:pt x="424" y="1204"/>
                    </a:lnTo>
                    <a:lnTo>
                      <a:pt x="421" y="1205"/>
                    </a:lnTo>
                    <a:lnTo>
                      <a:pt x="421" y="1205"/>
                    </a:lnTo>
                    <a:lnTo>
                      <a:pt x="421" y="1208"/>
                    </a:lnTo>
                    <a:lnTo>
                      <a:pt x="425" y="1208"/>
                    </a:lnTo>
                    <a:lnTo>
                      <a:pt x="425" y="1217"/>
                    </a:lnTo>
                    <a:lnTo>
                      <a:pt x="425" y="1219"/>
                    </a:lnTo>
                    <a:lnTo>
                      <a:pt x="424" y="1219"/>
                    </a:lnTo>
                    <a:lnTo>
                      <a:pt x="424" y="1225"/>
                    </a:lnTo>
                    <a:lnTo>
                      <a:pt x="418" y="1232"/>
                    </a:lnTo>
                    <a:lnTo>
                      <a:pt x="418" y="1223"/>
                    </a:lnTo>
                    <a:lnTo>
                      <a:pt x="410" y="1228"/>
                    </a:lnTo>
                    <a:lnTo>
                      <a:pt x="410" y="1228"/>
                    </a:lnTo>
                    <a:lnTo>
                      <a:pt x="411" y="1220"/>
                    </a:lnTo>
                    <a:lnTo>
                      <a:pt x="409" y="1220"/>
                    </a:lnTo>
                    <a:lnTo>
                      <a:pt x="408" y="1220"/>
                    </a:lnTo>
                    <a:lnTo>
                      <a:pt x="406" y="1224"/>
                    </a:lnTo>
                    <a:lnTo>
                      <a:pt x="405" y="1225"/>
                    </a:lnTo>
                    <a:lnTo>
                      <a:pt x="403" y="1224"/>
                    </a:lnTo>
                    <a:lnTo>
                      <a:pt x="401" y="1224"/>
                    </a:lnTo>
                    <a:lnTo>
                      <a:pt x="400" y="1225"/>
                    </a:lnTo>
                    <a:lnTo>
                      <a:pt x="399" y="1225"/>
                    </a:lnTo>
                    <a:lnTo>
                      <a:pt x="398" y="1229"/>
                    </a:lnTo>
                    <a:lnTo>
                      <a:pt x="396" y="1230"/>
                    </a:lnTo>
                    <a:lnTo>
                      <a:pt x="395" y="1230"/>
                    </a:lnTo>
                    <a:lnTo>
                      <a:pt x="391" y="1232"/>
                    </a:lnTo>
                    <a:lnTo>
                      <a:pt x="388" y="1233"/>
                    </a:lnTo>
                    <a:lnTo>
                      <a:pt x="388" y="1234"/>
                    </a:lnTo>
                    <a:lnTo>
                      <a:pt x="388" y="1235"/>
                    </a:lnTo>
                    <a:lnTo>
                      <a:pt x="383" y="1237"/>
                    </a:lnTo>
                    <a:lnTo>
                      <a:pt x="383" y="1238"/>
                    </a:lnTo>
                    <a:lnTo>
                      <a:pt x="383" y="1239"/>
                    </a:lnTo>
                    <a:lnTo>
                      <a:pt x="381" y="1240"/>
                    </a:lnTo>
                    <a:lnTo>
                      <a:pt x="380" y="1240"/>
                    </a:lnTo>
                    <a:lnTo>
                      <a:pt x="379" y="1239"/>
                    </a:lnTo>
                    <a:lnTo>
                      <a:pt x="378" y="1238"/>
                    </a:lnTo>
                    <a:lnTo>
                      <a:pt x="375" y="1240"/>
                    </a:lnTo>
                    <a:lnTo>
                      <a:pt x="373" y="1241"/>
                    </a:lnTo>
                    <a:lnTo>
                      <a:pt x="370" y="1244"/>
                    </a:lnTo>
                    <a:lnTo>
                      <a:pt x="370" y="1248"/>
                    </a:lnTo>
                    <a:lnTo>
                      <a:pt x="370" y="1248"/>
                    </a:lnTo>
                    <a:lnTo>
                      <a:pt x="367" y="1248"/>
                    </a:lnTo>
                    <a:lnTo>
                      <a:pt x="364" y="1249"/>
                    </a:lnTo>
                    <a:lnTo>
                      <a:pt x="362" y="1250"/>
                    </a:lnTo>
                    <a:lnTo>
                      <a:pt x="360" y="1251"/>
                    </a:lnTo>
                    <a:lnTo>
                      <a:pt x="359" y="1251"/>
                    </a:lnTo>
                    <a:lnTo>
                      <a:pt x="359" y="1250"/>
                    </a:lnTo>
                    <a:lnTo>
                      <a:pt x="359" y="1248"/>
                    </a:lnTo>
                    <a:lnTo>
                      <a:pt x="363" y="1244"/>
                    </a:lnTo>
                    <a:lnTo>
                      <a:pt x="367" y="1244"/>
                    </a:lnTo>
                    <a:lnTo>
                      <a:pt x="367" y="1243"/>
                    </a:lnTo>
                    <a:lnTo>
                      <a:pt x="365" y="1241"/>
                    </a:lnTo>
                    <a:lnTo>
                      <a:pt x="363" y="1240"/>
                    </a:lnTo>
                    <a:lnTo>
                      <a:pt x="363" y="1240"/>
                    </a:lnTo>
                    <a:lnTo>
                      <a:pt x="363" y="1237"/>
                    </a:lnTo>
                    <a:lnTo>
                      <a:pt x="363" y="1229"/>
                    </a:lnTo>
                    <a:lnTo>
                      <a:pt x="363" y="1229"/>
                    </a:lnTo>
                    <a:lnTo>
                      <a:pt x="360" y="1232"/>
                    </a:lnTo>
                    <a:lnTo>
                      <a:pt x="359" y="1233"/>
                    </a:lnTo>
                    <a:lnTo>
                      <a:pt x="359" y="1237"/>
                    </a:lnTo>
                    <a:lnTo>
                      <a:pt x="358" y="1243"/>
                    </a:lnTo>
                    <a:lnTo>
                      <a:pt x="357" y="1244"/>
                    </a:lnTo>
                    <a:lnTo>
                      <a:pt x="355" y="1246"/>
                    </a:lnTo>
                    <a:lnTo>
                      <a:pt x="355" y="1249"/>
                    </a:lnTo>
                    <a:lnTo>
                      <a:pt x="355" y="1251"/>
                    </a:lnTo>
                    <a:lnTo>
                      <a:pt x="353" y="1254"/>
                    </a:lnTo>
                    <a:lnTo>
                      <a:pt x="348" y="1260"/>
                    </a:lnTo>
                    <a:lnTo>
                      <a:pt x="350" y="1263"/>
                    </a:lnTo>
                    <a:lnTo>
                      <a:pt x="349" y="1265"/>
                    </a:lnTo>
                    <a:lnTo>
                      <a:pt x="349" y="1266"/>
                    </a:lnTo>
                    <a:lnTo>
                      <a:pt x="345" y="1268"/>
                    </a:lnTo>
                    <a:lnTo>
                      <a:pt x="340" y="1269"/>
                    </a:lnTo>
                    <a:lnTo>
                      <a:pt x="335" y="1271"/>
                    </a:lnTo>
                    <a:lnTo>
                      <a:pt x="331" y="1274"/>
                    </a:lnTo>
                    <a:lnTo>
                      <a:pt x="331" y="1273"/>
                    </a:lnTo>
                    <a:lnTo>
                      <a:pt x="331" y="1271"/>
                    </a:lnTo>
                    <a:lnTo>
                      <a:pt x="333" y="1266"/>
                    </a:lnTo>
                    <a:lnTo>
                      <a:pt x="337" y="1264"/>
                    </a:lnTo>
                    <a:lnTo>
                      <a:pt x="344" y="1259"/>
                    </a:lnTo>
                    <a:lnTo>
                      <a:pt x="347" y="1255"/>
                    </a:lnTo>
                    <a:lnTo>
                      <a:pt x="349" y="1253"/>
                    </a:lnTo>
                    <a:lnTo>
                      <a:pt x="350" y="1251"/>
                    </a:lnTo>
                    <a:lnTo>
                      <a:pt x="352" y="1245"/>
                    </a:lnTo>
                    <a:lnTo>
                      <a:pt x="352" y="1238"/>
                    </a:lnTo>
                    <a:lnTo>
                      <a:pt x="349" y="1238"/>
                    </a:lnTo>
                    <a:lnTo>
                      <a:pt x="349" y="1246"/>
                    </a:lnTo>
                    <a:lnTo>
                      <a:pt x="349" y="1249"/>
                    </a:lnTo>
                    <a:lnTo>
                      <a:pt x="348" y="1250"/>
                    </a:lnTo>
                    <a:lnTo>
                      <a:pt x="348" y="1250"/>
                    </a:lnTo>
                    <a:lnTo>
                      <a:pt x="343" y="1250"/>
                    </a:lnTo>
                    <a:lnTo>
                      <a:pt x="340" y="1253"/>
                    </a:lnTo>
                    <a:lnTo>
                      <a:pt x="339" y="1253"/>
                    </a:lnTo>
                    <a:lnTo>
                      <a:pt x="338" y="1248"/>
                    </a:lnTo>
                    <a:lnTo>
                      <a:pt x="339" y="1245"/>
                    </a:lnTo>
                    <a:lnTo>
                      <a:pt x="340" y="1244"/>
                    </a:lnTo>
                    <a:lnTo>
                      <a:pt x="343" y="1243"/>
                    </a:lnTo>
                    <a:lnTo>
                      <a:pt x="345" y="1238"/>
                    </a:lnTo>
                    <a:lnTo>
                      <a:pt x="345" y="1238"/>
                    </a:lnTo>
                    <a:lnTo>
                      <a:pt x="345" y="1237"/>
                    </a:lnTo>
                    <a:lnTo>
                      <a:pt x="344" y="1237"/>
                    </a:lnTo>
                    <a:lnTo>
                      <a:pt x="338" y="1239"/>
                    </a:lnTo>
                    <a:lnTo>
                      <a:pt x="334" y="1239"/>
                    </a:lnTo>
                    <a:lnTo>
                      <a:pt x="331" y="1238"/>
                    </a:lnTo>
                    <a:lnTo>
                      <a:pt x="329" y="1238"/>
                    </a:lnTo>
                    <a:lnTo>
                      <a:pt x="329" y="1237"/>
                    </a:lnTo>
                    <a:lnTo>
                      <a:pt x="335" y="1234"/>
                    </a:lnTo>
                    <a:lnTo>
                      <a:pt x="337" y="1233"/>
                    </a:lnTo>
                    <a:lnTo>
                      <a:pt x="337" y="1229"/>
                    </a:lnTo>
                    <a:lnTo>
                      <a:pt x="335" y="1229"/>
                    </a:lnTo>
                    <a:lnTo>
                      <a:pt x="331" y="1229"/>
                    </a:lnTo>
                    <a:lnTo>
                      <a:pt x="329" y="1230"/>
                    </a:lnTo>
                    <a:lnTo>
                      <a:pt x="328" y="1235"/>
                    </a:lnTo>
                    <a:lnTo>
                      <a:pt x="326" y="1238"/>
                    </a:lnTo>
                    <a:lnTo>
                      <a:pt x="324" y="1238"/>
                    </a:lnTo>
                    <a:lnTo>
                      <a:pt x="323" y="1239"/>
                    </a:lnTo>
                    <a:lnTo>
                      <a:pt x="322" y="1238"/>
                    </a:lnTo>
                    <a:lnTo>
                      <a:pt x="322" y="1237"/>
                    </a:lnTo>
                    <a:lnTo>
                      <a:pt x="322" y="1235"/>
                    </a:lnTo>
                    <a:lnTo>
                      <a:pt x="323" y="1234"/>
                    </a:lnTo>
                    <a:lnTo>
                      <a:pt x="326" y="1234"/>
                    </a:lnTo>
                    <a:lnTo>
                      <a:pt x="326" y="1232"/>
                    </a:lnTo>
                    <a:lnTo>
                      <a:pt x="321" y="1228"/>
                    </a:lnTo>
                    <a:lnTo>
                      <a:pt x="321" y="1222"/>
                    </a:lnTo>
                    <a:lnTo>
                      <a:pt x="321" y="1220"/>
                    </a:lnTo>
                    <a:lnTo>
                      <a:pt x="326" y="1212"/>
                    </a:lnTo>
                    <a:lnTo>
                      <a:pt x="327" y="1207"/>
                    </a:lnTo>
                    <a:lnTo>
                      <a:pt x="327" y="1205"/>
                    </a:lnTo>
                    <a:lnTo>
                      <a:pt x="326" y="1205"/>
                    </a:lnTo>
                    <a:lnTo>
                      <a:pt x="324" y="1207"/>
                    </a:lnTo>
                    <a:lnTo>
                      <a:pt x="321" y="1208"/>
                    </a:lnTo>
                    <a:lnTo>
                      <a:pt x="318" y="1212"/>
                    </a:lnTo>
                    <a:lnTo>
                      <a:pt x="317" y="1212"/>
                    </a:lnTo>
                    <a:lnTo>
                      <a:pt x="317" y="1213"/>
                    </a:lnTo>
                    <a:lnTo>
                      <a:pt x="312" y="1220"/>
                    </a:lnTo>
                    <a:lnTo>
                      <a:pt x="309" y="1223"/>
                    </a:lnTo>
                    <a:lnTo>
                      <a:pt x="306" y="1223"/>
                    </a:lnTo>
                    <a:lnTo>
                      <a:pt x="299" y="1225"/>
                    </a:lnTo>
                    <a:lnTo>
                      <a:pt x="299" y="1225"/>
                    </a:lnTo>
                    <a:lnTo>
                      <a:pt x="298" y="1225"/>
                    </a:lnTo>
                    <a:lnTo>
                      <a:pt x="299" y="1222"/>
                    </a:lnTo>
                    <a:lnTo>
                      <a:pt x="299" y="1222"/>
                    </a:lnTo>
                    <a:lnTo>
                      <a:pt x="296" y="1223"/>
                    </a:lnTo>
                    <a:lnTo>
                      <a:pt x="293" y="1222"/>
                    </a:lnTo>
                    <a:lnTo>
                      <a:pt x="292" y="1222"/>
                    </a:lnTo>
                    <a:lnTo>
                      <a:pt x="294" y="1218"/>
                    </a:lnTo>
                    <a:lnTo>
                      <a:pt x="296" y="1218"/>
                    </a:lnTo>
                    <a:lnTo>
                      <a:pt x="296" y="1214"/>
                    </a:lnTo>
                    <a:lnTo>
                      <a:pt x="298" y="1209"/>
                    </a:lnTo>
                    <a:lnTo>
                      <a:pt x="298" y="1208"/>
                    </a:lnTo>
                    <a:lnTo>
                      <a:pt x="298" y="1207"/>
                    </a:lnTo>
                    <a:lnTo>
                      <a:pt x="297" y="1205"/>
                    </a:lnTo>
                    <a:lnTo>
                      <a:pt x="297" y="1207"/>
                    </a:lnTo>
                    <a:lnTo>
                      <a:pt x="294" y="1208"/>
                    </a:lnTo>
                    <a:lnTo>
                      <a:pt x="294" y="1209"/>
                    </a:lnTo>
                    <a:lnTo>
                      <a:pt x="292" y="1213"/>
                    </a:lnTo>
                    <a:lnTo>
                      <a:pt x="291" y="1212"/>
                    </a:lnTo>
                    <a:lnTo>
                      <a:pt x="291" y="1210"/>
                    </a:lnTo>
                    <a:lnTo>
                      <a:pt x="289" y="1210"/>
                    </a:lnTo>
                    <a:lnTo>
                      <a:pt x="289" y="1209"/>
                    </a:lnTo>
                    <a:lnTo>
                      <a:pt x="292" y="1207"/>
                    </a:lnTo>
                    <a:lnTo>
                      <a:pt x="292" y="1205"/>
                    </a:lnTo>
                    <a:lnTo>
                      <a:pt x="292" y="1204"/>
                    </a:lnTo>
                    <a:lnTo>
                      <a:pt x="291" y="1203"/>
                    </a:lnTo>
                    <a:lnTo>
                      <a:pt x="280" y="1210"/>
                    </a:lnTo>
                    <a:lnTo>
                      <a:pt x="280" y="1209"/>
                    </a:lnTo>
                    <a:lnTo>
                      <a:pt x="280" y="1208"/>
                    </a:lnTo>
                    <a:lnTo>
                      <a:pt x="278" y="1207"/>
                    </a:lnTo>
                    <a:lnTo>
                      <a:pt x="276" y="1205"/>
                    </a:lnTo>
                    <a:lnTo>
                      <a:pt x="273" y="1203"/>
                    </a:lnTo>
                    <a:lnTo>
                      <a:pt x="272" y="1203"/>
                    </a:lnTo>
                    <a:lnTo>
                      <a:pt x="268" y="1202"/>
                    </a:lnTo>
                    <a:lnTo>
                      <a:pt x="263" y="1205"/>
                    </a:lnTo>
                    <a:lnTo>
                      <a:pt x="263" y="1208"/>
                    </a:lnTo>
                    <a:lnTo>
                      <a:pt x="261" y="1209"/>
                    </a:lnTo>
                    <a:lnTo>
                      <a:pt x="261" y="1208"/>
                    </a:lnTo>
                    <a:lnTo>
                      <a:pt x="257" y="1203"/>
                    </a:lnTo>
                    <a:lnTo>
                      <a:pt x="258" y="1202"/>
                    </a:lnTo>
                    <a:lnTo>
                      <a:pt x="260" y="1202"/>
                    </a:lnTo>
                    <a:lnTo>
                      <a:pt x="260" y="1199"/>
                    </a:lnTo>
                    <a:lnTo>
                      <a:pt x="253" y="1194"/>
                    </a:lnTo>
                    <a:lnTo>
                      <a:pt x="251" y="1194"/>
                    </a:lnTo>
                    <a:lnTo>
                      <a:pt x="251" y="1197"/>
                    </a:lnTo>
                    <a:lnTo>
                      <a:pt x="250" y="1200"/>
                    </a:lnTo>
                    <a:lnTo>
                      <a:pt x="250" y="1202"/>
                    </a:lnTo>
                    <a:lnTo>
                      <a:pt x="248" y="1202"/>
                    </a:lnTo>
                    <a:lnTo>
                      <a:pt x="248" y="1202"/>
                    </a:lnTo>
                    <a:lnTo>
                      <a:pt x="247" y="1200"/>
                    </a:lnTo>
                    <a:lnTo>
                      <a:pt x="246" y="1200"/>
                    </a:lnTo>
                    <a:lnTo>
                      <a:pt x="246" y="1200"/>
                    </a:lnTo>
                    <a:lnTo>
                      <a:pt x="247" y="1197"/>
                    </a:lnTo>
                    <a:lnTo>
                      <a:pt x="246" y="1192"/>
                    </a:lnTo>
                    <a:lnTo>
                      <a:pt x="247" y="1186"/>
                    </a:lnTo>
                    <a:lnTo>
                      <a:pt x="247" y="1184"/>
                    </a:lnTo>
                    <a:lnTo>
                      <a:pt x="246" y="1183"/>
                    </a:lnTo>
                    <a:lnTo>
                      <a:pt x="246" y="1186"/>
                    </a:lnTo>
                    <a:lnTo>
                      <a:pt x="245" y="1188"/>
                    </a:lnTo>
                    <a:lnTo>
                      <a:pt x="238" y="1192"/>
                    </a:lnTo>
                    <a:lnTo>
                      <a:pt x="238" y="1193"/>
                    </a:lnTo>
                    <a:lnTo>
                      <a:pt x="238" y="1195"/>
                    </a:lnTo>
                    <a:lnTo>
                      <a:pt x="237" y="1198"/>
                    </a:lnTo>
                    <a:lnTo>
                      <a:pt x="236" y="1200"/>
                    </a:lnTo>
                    <a:lnTo>
                      <a:pt x="235" y="1200"/>
                    </a:lnTo>
                    <a:lnTo>
                      <a:pt x="234" y="1197"/>
                    </a:lnTo>
                    <a:lnTo>
                      <a:pt x="231" y="1195"/>
                    </a:lnTo>
                    <a:lnTo>
                      <a:pt x="231" y="1194"/>
                    </a:lnTo>
                    <a:lnTo>
                      <a:pt x="229" y="1194"/>
                    </a:lnTo>
                    <a:lnTo>
                      <a:pt x="227" y="1197"/>
                    </a:lnTo>
                    <a:lnTo>
                      <a:pt x="226" y="1195"/>
                    </a:lnTo>
                    <a:lnTo>
                      <a:pt x="225" y="1195"/>
                    </a:lnTo>
                    <a:lnTo>
                      <a:pt x="225" y="1193"/>
                    </a:lnTo>
                    <a:lnTo>
                      <a:pt x="221" y="1191"/>
                    </a:lnTo>
                    <a:lnTo>
                      <a:pt x="220" y="1186"/>
                    </a:lnTo>
                    <a:lnTo>
                      <a:pt x="217" y="1184"/>
                    </a:lnTo>
                    <a:lnTo>
                      <a:pt x="216" y="1184"/>
                    </a:lnTo>
                    <a:lnTo>
                      <a:pt x="216" y="1183"/>
                    </a:lnTo>
                    <a:lnTo>
                      <a:pt x="221" y="1181"/>
                    </a:lnTo>
                    <a:lnTo>
                      <a:pt x="221" y="1178"/>
                    </a:lnTo>
                    <a:lnTo>
                      <a:pt x="219" y="1176"/>
                    </a:lnTo>
                    <a:lnTo>
                      <a:pt x="219" y="1176"/>
                    </a:lnTo>
                    <a:lnTo>
                      <a:pt x="217" y="1173"/>
                    </a:lnTo>
                    <a:lnTo>
                      <a:pt x="219" y="1172"/>
                    </a:lnTo>
                    <a:lnTo>
                      <a:pt x="219" y="1172"/>
                    </a:lnTo>
                    <a:lnTo>
                      <a:pt x="217" y="1171"/>
                    </a:lnTo>
                    <a:lnTo>
                      <a:pt x="216" y="1171"/>
                    </a:lnTo>
                    <a:lnTo>
                      <a:pt x="214" y="1169"/>
                    </a:lnTo>
                    <a:lnTo>
                      <a:pt x="214" y="1168"/>
                    </a:lnTo>
                    <a:lnTo>
                      <a:pt x="214" y="1164"/>
                    </a:lnTo>
                    <a:lnTo>
                      <a:pt x="211" y="1164"/>
                    </a:lnTo>
                    <a:lnTo>
                      <a:pt x="211" y="1163"/>
                    </a:lnTo>
                    <a:lnTo>
                      <a:pt x="211" y="1163"/>
                    </a:lnTo>
                    <a:lnTo>
                      <a:pt x="210" y="1162"/>
                    </a:lnTo>
                    <a:lnTo>
                      <a:pt x="211" y="1159"/>
                    </a:lnTo>
                    <a:lnTo>
                      <a:pt x="211" y="1159"/>
                    </a:lnTo>
                    <a:lnTo>
                      <a:pt x="212" y="1159"/>
                    </a:lnTo>
                    <a:lnTo>
                      <a:pt x="214" y="1158"/>
                    </a:lnTo>
                    <a:lnTo>
                      <a:pt x="212" y="1156"/>
                    </a:lnTo>
                    <a:lnTo>
                      <a:pt x="212" y="1154"/>
                    </a:lnTo>
                    <a:lnTo>
                      <a:pt x="215" y="1154"/>
                    </a:lnTo>
                    <a:lnTo>
                      <a:pt x="215" y="1153"/>
                    </a:lnTo>
                    <a:lnTo>
                      <a:pt x="211" y="1147"/>
                    </a:lnTo>
                    <a:lnTo>
                      <a:pt x="211" y="1147"/>
                    </a:lnTo>
                    <a:lnTo>
                      <a:pt x="209" y="1146"/>
                    </a:lnTo>
                    <a:lnTo>
                      <a:pt x="206" y="1145"/>
                    </a:lnTo>
                    <a:lnTo>
                      <a:pt x="204" y="1141"/>
                    </a:lnTo>
                    <a:lnTo>
                      <a:pt x="204" y="1137"/>
                    </a:lnTo>
                    <a:lnTo>
                      <a:pt x="205" y="1136"/>
                    </a:lnTo>
                    <a:lnTo>
                      <a:pt x="207" y="1137"/>
                    </a:lnTo>
                    <a:lnTo>
                      <a:pt x="209" y="1140"/>
                    </a:lnTo>
                    <a:lnTo>
                      <a:pt x="211" y="1140"/>
                    </a:lnTo>
                    <a:lnTo>
                      <a:pt x="211" y="1138"/>
                    </a:lnTo>
                    <a:lnTo>
                      <a:pt x="210" y="1136"/>
                    </a:lnTo>
                    <a:lnTo>
                      <a:pt x="210" y="1136"/>
                    </a:lnTo>
                    <a:lnTo>
                      <a:pt x="211" y="1135"/>
                    </a:lnTo>
                    <a:lnTo>
                      <a:pt x="214" y="1135"/>
                    </a:lnTo>
                    <a:lnTo>
                      <a:pt x="214" y="1135"/>
                    </a:lnTo>
                    <a:lnTo>
                      <a:pt x="214" y="1133"/>
                    </a:lnTo>
                    <a:lnTo>
                      <a:pt x="212" y="1131"/>
                    </a:lnTo>
                    <a:lnTo>
                      <a:pt x="210" y="1125"/>
                    </a:lnTo>
                    <a:lnTo>
                      <a:pt x="211" y="1123"/>
                    </a:lnTo>
                    <a:lnTo>
                      <a:pt x="211" y="1122"/>
                    </a:lnTo>
                    <a:lnTo>
                      <a:pt x="212" y="1121"/>
                    </a:lnTo>
                    <a:lnTo>
                      <a:pt x="217" y="1118"/>
                    </a:lnTo>
                    <a:lnTo>
                      <a:pt x="217" y="1117"/>
                    </a:lnTo>
                    <a:lnTo>
                      <a:pt x="211" y="1110"/>
                    </a:lnTo>
                    <a:lnTo>
                      <a:pt x="211" y="1108"/>
                    </a:lnTo>
                    <a:lnTo>
                      <a:pt x="212" y="1107"/>
                    </a:lnTo>
                    <a:lnTo>
                      <a:pt x="212" y="1106"/>
                    </a:lnTo>
                    <a:lnTo>
                      <a:pt x="212" y="1105"/>
                    </a:lnTo>
                    <a:lnTo>
                      <a:pt x="211" y="1103"/>
                    </a:lnTo>
                    <a:lnTo>
                      <a:pt x="211" y="1101"/>
                    </a:lnTo>
                    <a:lnTo>
                      <a:pt x="211" y="1100"/>
                    </a:lnTo>
                    <a:lnTo>
                      <a:pt x="210" y="1099"/>
                    </a:lnTo>
                    <a:lnTo>
                      <a:pt x="206" y="1094"/>
                    </a:lnTo>
                    <a:lnTo>
                      <a:pt x="205" y="1092"/>
                    </a:lnTo>
                    <a:lnTo>
                      <a:pt x="206" y="1092"/>
                    </a:lnTo>
                    <a:lnTo>
                      <a:pt x="209" y="1094"/>
                    </a:lnTo>
                    <a:lnTo>
                      <a:pt x="210" y="1094"/>
                    </a:lnTo>
                    <a:lnTo>
                      <a:pt x="211" y="1092"/>
                    </a:lnTo>
                    <a:lnTo>
                      <a:pt x="205" y="1086"/>
                    </a:lnTo>
                    <a:lnTo>
                      <a:pt x="205" y="1085"/>
                    </a:lnTo>
                    <a:lnTo>
                      <a:pt x="205" y="1084"/>
                    </a:lnTo>
                    <a:lnTo>
                      <a:pt x="207" y="1085"/>
                    </a:lnTo>
                    <a:lnTo>
                      <a:pt x="212" y="1085"/>
                    </a:lnTo>
                    <a:lnTo>
                      <a:pt x="214" y="1084"/>
                    </a:lnTo>
                    <a:lnTo>
                      <a:pt x="210" y="1081"/>
                    </a:lnTo>
                    <a:lnTo>
                      <a:pt x="209" y="1081"/>
                    </a:lnTo>
                    <a:lnTo>
                      <a:pt x="207" y="1081"/>
                    </a:lnTo>
                    <a:lnTo>
                      <a:pt x="202" y="1076"/>
                    </a:lnTo>
                    <a:lnTo>
                      <a:pt x="204" y="1076"/>
                    </a:lnTo>
                    <a:lnTo>
                      <a:pt x="206" y="1075"/>
                    </a:lnTo>
                    <a:lnTo>
                      <a:pt x="207" y="1075"/>
                    </a:lnTo>
                    <a:lnTo>
                      <a:pt x="210" y="1076"/>
                    </a:lnTo>
                    <a:lnTo>
                      <a:pt x="215" y="1077"/>
                    </a:lnTo>
                    <a:lnTo>
                      <a:pt x="217" y="1077"/>
                    </a:lnTo>
                    <a:lnTo>
                      <a:pt x="219" y="1076"/>
                    </a:lnTo>
                    <a:lnTo>
                      <a:pt x="206" y="1064"/>
                    </a:lnTo>
                    <a:lnTo>
                      <a:pt x="205" y="1062"/>
                    </a:lnTo>
                    <a:lnTo>
                      <a:pt x="205" y="1060"/>
                    </a:lnTo>
                    <a:lnTo>
                      <a:pt x="205" y="1057"/>
                    </a:lnTo>
                    <a:lnTo>
                      <a:pt x="204" y="1054"/>
                    </a:lnTo>
                    <a:lnTo>
                      <a:pt x="204" y="1054"/>
                    </a:lnTo>
                    <a:lnTo>
                      <a:pt x="200" y="1053"/>
                    </a:lnTo>
                    <a:lnTo>
                      <a:pt x="200" y="1046"/>
                    </a:lnTo>
                    <a:lnTo>
                      <a:pt x="199" y="1045"/>
                    </a:lnTo>
                    <a:lnTo>
                      <a:pt x="197" y="1045"/>
                    </a:lnTo>
                    <a:lnTo>
                      <a:pt x="196" y="1041"/>
                    </a:lnTo>
                    <a:lnTo>
                      <a:pt x="196" y="1040"/>
                    </a:lnTo>
                    <a:lnTo>
                      <a:pt x="194" y="1039"/>
                    </a:lnTo>
                    <a:lnTo>
                      <a:pt x="191" y="1033"/>
                    </a:lnTo>
                    <a:lnTo>
                      <a:pt x="190" y="1031"/>
                    </a:lnTo>
                    <a:lnTo>
                      <a:pt x="188" y="1030"/>
                    </a:lnTo>
                    <a:lnTo>
                      <a:pt x="188" y="1031"/>
                    </a:lnTo>
                    <a:lnTo>
                      <a:pt x="185" y="1030"/>
                    </a:lnTo>
                    <a:lnTo>
                      <a:pt x="184" y="1029"/>
                    </a:lnTo>
                    <a:lnTo>
                      <a:pt x="184" y="1025"/>
                    </a:lnTo>
                    <a:lnTo>
                      <a:pt x="183" y="102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4" name="Freeform 1913">
                <a:extLst>
                  <a:ext uri="{FF2B5EF4-FFF2-40B4-BE49-F238E27FC236}">
                    <a16:creationId xmlns:a16="http://schemas.microsoft.com/office/drawing/2014/main" id="{3B5449AF-1854-82E8-B37E-9E9CAD2A215C}"/>
                  </a:ext>
                </a:extLst>
              </p:cNvPr>
              <p:cNvSpPr>
                <a:spLocks/>
              </p:cNvSpPr>
              <p:nvPr/>
            </p:nvSpPr>
            <p:spPr bwMode="auto">
              <a:xfrm>
                <a:off x="5624513" y="200025"/>
                <a:ext cx="1139825" cy="2022475"/>
              </a:xfrm>
              <a:custGeom>
                <a:avLst/>
                <a:gdLst/>
                <a:ahLst/>
                <a:cxnLst>
                  <a:cxn ang="0">
                    <a:pos x="180" y="985"/>
                  </a:cxn>
                  <a:cxn ang="0">
                    <a:pos x="165" y="956"/>
                  </a:cxn>
                  <a:cxn ang="0">
                    <a:pos x="169" y="905"/>
                  </a:cxn>
                  <a:cxn ang="0">
                    <a:pos x="176" y="877"/>
                  </a:cxn>
                  <a:cxn ang="0">
                    <a:pos x="195" y="861"/>
                  </a:cxn>
                  <a:cxn ang="0">
                    <a:pos x="211" y="856"/>
                  </a:cxn>
                  <a:cxn ang="0">
                    <a:pos x="214" y="823"/>
                  </a:cxn>
                  <a:cxn ang="0">
                    <a:pos x="230" y="798"/>
                  </a:cxn>
                  <a:cxn ang="0">
                    <a:pos x="234" y="794"/>
                  </a:cxn>
                  <a:cxn ang="0">
                    <a:pos x="253" y="759"/>
                  </a:cxn>
                  <a:cxn ang="0">
                    <a:pos x="268" y="719"/>
                  </a:cxn>
                  <a:cxn ang="0">
                    <a:pos x="287" y="665"/>
                  </a:cxn>
                  <a:cxn ang="0">
                    <a:pos x="313" y="637"/>
                  </a:cxn>
                  <a:cxn ang="0">
                    <a:pos x="308" y="606"/>
                  </a:cxn>
                  <a:cxn ang="0">
                    <a:pos x="277" y="555"/>
                  </a:cxn>
                  <a:cxn ang="0">
                    <a:pos x="240" y="547"/>
                  </a:cxn>
                  <a:cxn ang="0">
                    <a:pos x="200" y="502"/>
                  </a:cxn>
                  <a:cxn ang="0">
                    <a:pos x="205" y="436"/>
                  </a:cxn>
                  <a:cxn ang="0">
                    <a:pos x="176" y="386"/>
                  </a:cxn>
                  <a:cxn ang="0">
                    <a:pos x="165" y="349"/>
                  </a:cxn>
                  <a:cxn ang="0">
                    <a:pos x="158" y="289"/>
                  </a:cxn>
                  <a:cxn ang="0">
                    <a:pos x="118" y="247"/>
                  </a:cxn>
                  <a:cxn ang="0">
                    <a:pos x="67" y="227"/>
                  </a:cxn>
                  <a:cxn ang="0">
                    <a:pos x="33" y="201"/>
                  </a:cxn>
                  <a:cxn ang="0">
                    <a:pos x="0" y="164"/>
                  </a:cxn>
                  <a:cxn ang="0">
                    <a:pos x="93" y="216"/>
                  </a:cxn>
                  <a:cxn ang="0">
                    <a:pos x="176" y="206"/>
                  </a:cxn>
                  <a:cxn ang="0">
                    <a:pos x="211" y="152"/>
                  </a:cxn>
                  <a:cxn ang="0">
                    <a:pos x="205" y="63"/>
                  </a:cxn>
                  <a:cxn ang="0">
                    <a:pos x="255" y="11"/>
                  </a:cxn>
                  <a:cxn ang="0">
                    <a:pos x="333" y="34"/>
                  </a:cxn>
                  <a:cxn ang="0">
                    <a:pos x="337" y="131"/>
                  </a:cxn>
                  <a:cxn ang="0">
                    <a:pos x="426" y="239"/>
                  </a:cxn>
                  <a:cxn ang="0">
                    <a:pos x="436" y="365"/>
                  </a:cxn>
                  <a:cxn ang="0">
                    <a:pos x="518" y="497"/>
                  </a:cxn>
                  <a:cxn ang="0">
                    <a:pos x="524" y="554"/>
                  </a:cxn>
                  <a:cxn ang="0">
                    <a:pos x="599" y="631"/>
                  </a:cxn>
                  <a:cxn ang="0">
                    <a:pos x="659" y="724"/>
                  </a:cxn>
                  <a:cxn ang="0">
                    <a:pos x="717" y="811"/>
                  </a:cxn>
                  <a:cxn ang="0">
                    <a:pos x="674" y="953"/>
                  </a:cxn>
                  <a:cxn ang="0">
                    <a:pos x="618" y="1064"/>
                  </a:cxn>
                  <a:cxn ang="0">
                    <a:pos x="567" y="1118"/>
                  </a:cxn>
                  <a:cxn ang="0">
                    <a:pos x="542" y="1136"/>
                  </a:cxn>
                  <a:cxn ang="0">
                    <a:pos x="518" y="1152"/>
                  </a:cxn>
                  <a:cxn ang="0">
                    <a:pos x="501" y="1158"/>
                  </a:cxn>
                  <a:cxn ang="0">
                    <a:pos x="496" y="1174"/>
                  </a:cxn>
                  <a:cxn ang="0">
                    <a:pos x="480" y="1166"/>
                  </a:cxn>
                  <a:cxn ang="0">
                    <a:pos x="450" y="1194"/>
                  </a:cxn>
                  <a:cxn ang="0">
                    <a:pos x="421" y="1205"/>
                  </a:cxn>
                  <a:cxn ang="0">
                    <a:pos x="398" y="1229"/>
                  </a:cxn>
                  <a:cxn ang="0">
                    <a:pos x="362" y="1250"/>
                  </a:cxn>
                  <a:cxn ang="0">
                    <a:pos x="355" y="1251"/>
                  </a:cxn>
                  <a:cxn ang="0">
                    <a:pos x="349" y="1246"/>
                  </a:cxn>
                  <a:cxn ang="0">
                    <a:pos x="337" y="1233"/>
                  </a:cxn>
                  <a:cxn ang="0">
                    <a:pos x="326" y="1205"/>
                  </a:cxn>
                  <a:cxn ang="0">
                    <a:pos x="298" y="1208"/>
                  </a:cxn>
                  <a:cxn ang="0">
                    <a:pos x="272" y="1203"/>
                  </a:cxn>
                  <a:cxn ang="0">
                    <a:pos x="246" y="1192"/>
                  </a:cxn>
                  <a:cxn ang="0">
                    <a:pos x="220" y="1186"/>
                  </a:cxn>
                  <a:cxn ang="0">
                    <a:pos x="211" y="1159"/>
                  </a:cxn>
                  <a:cxn ang="0">
                    <a:pos x="214" y="1135"/>
                  </a:cxn>
                  <a:cxn ang="0">
                    <a:pos x="206" y="1092"/>
                  </a:cxn>
                  <a:cxn ang="0">
                    <a:pos x="206" y="1064"/>
                  </a:cxn>
                </a:cxnLst>
                <a:rect l="0" t="0" r="r" b="b"/>
                <a:pathLst>
                  <a:path w="718" h="1274">
                    <a:moveTo>
                      <a:pt x="183" y="1023"/>
                    </a:moveTo>
                    <a:lnTo>
                      <a:pt x="181" y="1018"/>
                    </a:lnTo>
                    <a:lnTo>
                      <a:pt x="180" y="1016"/>
                    </a:lnTo>
                    <a:lnTo>
                      <a:pt x="180" y="1014"/>
                    </a:lnTo>
                    <a:lnTo>
                      <a:pt x="181" y="1013"/>
                    </a:lnTo>
                    <a:lnTo>
                      <a:pt x="181" y="1013"/>
                    </a:lnTo>
                    <a:lnTo>
                      <a:pt x="183" y="1013"/>
                    </a:lnTo>
                    <a:lnTo>
                      <a:pt x="184" y="1013"/>
                    </a:lnTo>
                    <a:lnTo>
                      <a:pt x="183" y="1008"/>
                    </a:lnTo>
                    <a:lnTo>
                      <a:pt x="183" y="1005"/>
                    </a:lnTo>
                    <a:lnTo>
                      <a:pt x="183" y="1003"/>
                    </a:lnTo>
                    <a:lnTo>
                      <a:pt x="188" y="1000"/>
                    </a:lnTo>
                    <a:lnTo>
                      <a:pt x="189" y="998"/>
                    </a:lnTo>
                    <a:lnTo>
                      <a:pt x="186" y="997"/>
                    </a:lnTo>
                    <a:lnTo>
                      <a:pt x="184" y="999"/>
                    </a:lnTo>
                    <a:lnTo>
                      <a:pt x="184" y="995"/>
                    </a:lnTo>
                    <a:lnTo>
                      <a:pt x="183" y="995"/>
                    </a:lnTo>
                    <a:lnTo>
                      <a:pt x="180" y="998"/>
                    </a:lnTo>
                    <a:lnTo>
                      <a:pt x="179" y="997"/>
                    </a:lnTo>
                    <a:lnTo>
                      <a:pt x="179" y="995"/>
                    </a:lnTo>
                    <a:lnTo>
                      <a:pt x="180" y="985"/>
                    </a:lnTo>
                    <a:lnTo>
                      <a:pt x="179" y="984"/>
                    </a:lnTo>
                    <a:lnTo>
                      <a:pt x="179" y="983"/>
                    </a:lnTo>
                    <a:lnTo>
                      <a:pt x="175" y="983"/>
                    </a:lnTo>
                    <a:lnTo>
                      <a:pt x="174" y="977"/>
                    </a:lnTo>
                    <a:lnTo>
                      <a:pt x="171" y="982"/>
                    </a:lnTo>
                    <a:lnTo>
                      <a:pt x="170" y="983"/>
                    </a:lnTo>
                    <a:lnTo>
                      <a:pt x="169" y="983"/>
                    </a:lnTo>
                    <a:lnTo>
                      <a:pt x="170" y="978"/>
                    </a:lnTo>
                    <a:lnTo>
                      <a:pt x="166" y="978"/>
                    </a:lnTo>
                    <a:lnTo>
                      <a:pt x="166" y="977"/>
                    </a:lnTo>
                    <a:lnTo>
                      <a:pt x="166" y="974"/>
                    </a:lnTo>
                    <a:lnTo>
                      <a:pt x="166" y="973"/>
                    </a:lnTo>
                    <a:lnTo>
                      <a:pt x="166" y="973"/>
                    </a:lnTo>
                    <a:lnTo>
                      <a:pt x="163" y="972"/>
                    </a:lnTo>
                    <a:lnTo>
                      <a:pt x="161" y="969"/>
                    </a:lnTo>
                    <a:lnTo>
                      <a:pt x="163" y="968"/>
                    </a:lnTo>
                    <a:lnTo>
                      <a:pt x="163" y="967"/>
                    </a:lnTo>
                    <a:lnTo>
                      <a:pt x="164" y="958"/>
                    </a:lnTo>
                    <a:lnTo>
                      <a:pt x="164" y="957"/>
                    </a:lnTo>
                    <a:lnTo>
                      <a:pt x="165" y="956"/>
                    </a:lnTo>
                    <a:lnTo>
                      <a:pt x="165" y="956"/>
                    </a:lnTo>
                    <a:lnTo>
                      <a:pt x="161" y="954"/>
                    </a:lnTo>
                    <a:lnTo>
                      <a:pt x="160" y="953"/>
                    </a:lnTo>
                    <a:lnTo>
                      <a:pt x="160" y="953"/>
                    </a:lnTo>
                    <a:lnTo>
                      <a:pt x="159" y="956"/>
                    </a:lnTo>
                    <a:lnTo>
                      <a:pt x="158" y="956"/>
                    </a:lnTo>
                    <a:lnTo>
                      <a:pt x="156" y="953"/>
                    </a:lnTo>
                    <a:lnTo>
                      <a:pt x="156" y="947"/>
                    </a:lnTo>
                    <a:lnTo>
                      <a:pt x="159" y="944"/>
                    </a:lnTo>
                    <a:lnTo>
                      <a:pt x="160" y="941"/>
                    </a:lnTo>
                    <a:lnTo>
                      <a:pt x="158" y="938"/>
                    </a:lnTo>
                    <a:lnTo>
                      <a:pt x="158" y="937"/>
                    </a:lnTo>
                    <a:lnTo>
                      <a:pt x="158" y="932"/>
                    </a:lnTo>
                    <a:lnTo>
                      <a:pt x="160" y="932"/>
                    </a:lnTo>
                    <a:lnTo>
                      <a:pt x="160" y="931"/>
                    </a:lnTo>
                    <a:lnTo>
                      <a:pt x="161" y="929"/>
                    </a:lnTo>
                    <a:lnTo>
                      <a:pt x="160" y="922"/>
                    </a:lnTo>
                    <a:lnTo>
                      <a:pt x="169" y="921"/>
                    </a:lnTo>
                    <a:lnTo>
                      <a:pt x="169" y="911"/>
                    </a:lnTo>
                    <a:lnTo>
                      <a:pt x="169" y="908"/>
                    </a:lnTo>
                    <a:lnTo>
                      <a:pt x="171" y="907"/>
                    </a:lnTo>
                    <a:lnTo>
                      <a:pt x="169" y="905"/>
                    </a:lnTo>
                    <a:lnTo>
                      <a:pt x="173" y="896"/>
                    </a:lnTo>
                    <a:lnTo>
                      <a:pt x="175" y="896"/>
                    </a:lnTo>
                    <a:lnTo>
                      <a:pt x="179" y="898"/>
                    </a:lnTo>
                    <a:lnTo>
                      <a:pt x="179" y="900"/>
                    </a:lnTo>
                    <a:lnTo>
                      <a:pt x="179" y="898"/>
                    </a:lnTo>
                    <a:lnTo>
                      <a:pt x="181" y="898"/>
                    </a:lnTo>
                    <a:lnTo>
                      <a:pt x="181" y="897"/>
                    </a:lnTo>
                    <a:lnTo>
                      <a:pt x="181" y="896"/>
                    </a:lnTo>
                    <a:lnTo>
                      <a:pt x="180" y="895"/>
                    </a:lnTo>
                    <a:lnTo>
                      <a:pt x="179" y="893"/>
                    </a:lnTo>
                    <a:lnTo>
                      <a:pt x="179" y="892"/>
                    </a:lnTo>
                    <a:lnTo>
                      <a:pt x="175" y="891"/>
                    </a:lnTo>
                    <a:lnTo>
                      <a:pt x="173" y="887"/>
                    </a:lnTo>
                    <a:lnTo>
                      <a:pt x="170" y="885"/>
                    </a:lnTo>
                    <a:lnTo>
                      <a:pt x="171" y="881"/>
                    </a:lnTo>
                    <a:lnTo>
                      <a:pt x="168" y="878"/>
                    </a:lnTo>
                    <a:lnTo>
                      <a:pt x="168" y="872"/>
                    </a:lnTo>
                    <a:lnTo>
                      <a:pt x="169" y="872"/>
                    </a:lnTo>
                    <a:lnTo>
                      <a:pt x="171" y="872"/>
                    </a:lnTo>
                    <a:lnTo>
                      <a:pt x="174" y="877"/>
                    </a:lnTo>
                    <a:lnTo>
                      <a:pt x="176" y="877"/>
                    </a:lnTo>
                    <a:lnTo>
                      <a:pt x="178" y="876"/>
                    </a:lnTo>
                    <a:lnTo>
                      <a:pt x="179" y="876"/>
                    </a:lnTo>
                    <a:lnTo>
                      <a:pt x="181" y="876"/>
                    </a:lnTo>
                    <a:lnTo>
                      <a:pt x="181" y="875"/>
                    </a:lnTo>
                    <a:lnTo>
                      <a:pt x="183" y="875"/>
                    </a:lnTo>
                    <a:lnTo>
                      <a:pt x="180" y="874"/>
                    </a:lnTo>
                    <a:lnTo>
                      <a:pt x="181" y="871"/>
                    </a:lnTo>
                    <a:lnTo>
                      <a:pt x="181" y="870"/>
                    </a:lnTo>
                    <a:lnTo>
                      <a:pt x="185" y="870"/>
                    </a:lnTo>
                    <a:lnTo>
                      <a:pt x="186" y="869"/>
                    </a:lnTo>
                    <a:lnTo>
                      <a:pt x="188" y="869"/>
                    </a:lnTo>
                    <a:lnTo>
                      <a:pt x="189" y="869"/>
                    </a:lnTo>
                    <a:lnTo>
                      <a:pt x="190" y="870"/>
                    </a:lnTo>
                    <a:lnTo>
                      <a:pt x="191" y="870"/>
                    </a:lnTo>
                    <a:lnTo>
                      <a:pt x="192" y="869"/>
                    </a:lnTo>
                    <a:lnTo>
                      <a:pt x="195" y="870"/>
                    </a:lnTo>
                    <a:lnTo>
                      <a:pt x="199" y="869"/>
                    </a:lnTo>
                    <a:lnTo>
                      <a:pt x="199" y="867"/>
                    </a:lnTo>
                    <a:lnTo>
                      <a:pt x="196" y="865"/>
                    </a:lnTo>
                    <a:lnTo>
                      <a:pt x="196" y="861"/>
                    </a:lnTo>
                    <a:lnTo>
                      <a:pt x="195" y="861"/>
                    </a:lnTo>
                    <a:lnTo>
                      <a:pt x="196" y="859"/>
                    </a:lnTo>
                    <a:lnTo>
                      <a:pt x="202" y="859"/>
                    </a:lnTo>
                    <a:lnTo>
                      <a:pt x="202" y="857"/>
                    </a:lnTo>
                    <a:lnTo>
                      <a:pt x="204" y="856"/>
                    </a:lnTo>
                    <a:lnTo>
                      <a:pt x="205" y="857"/>
                    </a:lnTo>
                    <a:lnTo>
                      <a:pt x="204" y="859"/>
                    </a:lnTo>
                    <a:lnTo>
                      <a:pt x="202" y="860"/>
                    </a:lnTo>
                    <a:lnTo>
                      <a:pt x="202" y="861"/>
                    </a:lnTo>
                    <a:lnTo>
                      <a:pt x="202" y="862"/>
                    </a:lnTo>
                    <a:lnTo>
                      <a:pt x="200" y="864"/>
                    </a:lnTo>
                    <a:lnTo>
                      <a:pt x="200" y="865"/>
                    </a:lnTo>
                    <a:lnTo>
                      <a:pt x="200" y="866"/>
                    </a:lnTo>
                    <a:lnTo>
                      <a:pt x="201" y="870"/>
                    </a:lnTo>
                    <a:lnTo>
                      <a:pt x="207" y="867"/>
                    </a:lnTo>
                    <a:lnTo>
                      <a:pt x="206" y="865"/>
                    </a:lnTo>
                    <a:lnTo>
                      <a:pt x="207" y="862"/>
                    </a:lnTo>
                    <a:lnTo>
                      <a:pt x="209" y="859"/>
                    </a:lnTo>
                    <a:lnTo>
                      <a:pt x="210" y="860"/>
                    </a:lnTo>
                    <a:lnTo>
                      <a:pt x="211" y="859"/>
                    </a:lnTo>
                    <a:lnTo>
                      <a:pt x="211" y="857"/>
                    </a:lnTo>
                    <a:lnTo>
                      <a:pt x="211" y="856"/>
                    </a:lnTo>
                    <a:lnTo>
                      <a:pt x="211" y="856"/>
                    </a:lnTo>
                    <a:lnTo>
                      <a:pt x="212" y="854"/>
                    </a:lnTo>
                    <a:lnTo>
                      <a:pt x="214" y="854"/>
                    </a:lnTo>
                    <a:lnTo>
                      <a:pt x="214" y="854"/>
                    </a:lnTo>
                    <a:lnTo>
                      <a:pt x="210" y="850"/>
                    </a:lnTo>
                    <a:lnTo>
                      <a:pt x="210" y="849"/>
                    </a:lnTo>
                    <a:lnTo>
                      <a:pt x="207" y="846"/>
                    </a:lnTo>
                    <a:lnTo>
                      <a:pt x="201" y="842"/>
                    </a:lnTo>
                    <a:lnTo>
                      <a:pt x="201" y="839"/>
                    </a:lnTo>
                    <a:lnTo>
                      <a:pt x="202" y="839"/>
                    </a:lnTo>
                    <a:lnTo>
                      <a:pt x="205" y="839"/>
                    </a:lnTo>
                    <a:lnTo>
                      <a:pt x="206" y="837"/>
                    </a:lnTo>
                    <a:lnTo>
                      <a:pt x="206" y="835"/>
                    </a:lnTo>
                    <a:lnTo>
                      <a:pt x="204" y="832"/>
                    </a:lnTo>
                    <a:lnTo>
                      <a:pt x="204" y="829"/>
                    </a:lnTo>
                    <a:lnTo>
                      <a:pt x="205" y="828"/>
                    </a:lnTo>
                    <a:lnTo>
                      <a:pt x="206" y="829"/>
                    </a:lnTo>
                    <a:lnTo>
                      <a:pt x="206" y="832"/>
                    </a:lnTo>
                    <a:lnTo>
                      <a:pt x="210" y="836"/>
                    </a:lnTo>
                    <a:lnTo>
                      <a:pt x="211" y="836"/>
                    </a:lnTo>
                    <a:lnTo>
                      <a:pt x="214" y="823"/>
                    </a:lnTo>
                    <a:lnTo>
                      <a:pt x="216" y="823"/>
                    </a:lnTo>
                    <a:lnTo>
                      <a:pt x="212" y="815"/>
                    </a:lnTo>
                    <a:lnTo>
                      <a:pt x="212" y="814"/>
                    </a:lnTo>
                    <a:lnTo>
                      <a:pt x="215" y="813"/>
                    </a:lnTo>
                    <a:lnTo>
                      <a:pt x="216" y="810"/>
                    </a:lnTo>
                    <a:lnTo>
                      <a:pt x="219" y="810"/>
                    </a:lnTo>
                    <a:lnTo>
                      <a:pt x="220" y="809"/>
                    </a:lnTo>
                    <a:lnTo>
                      <a:pt x="222" y="809"/>
                    </a:lnTo>
                    <a:lnTo>
                      <a:pt x="224" y="810"/>
                    </a:lnTo>
                    <a:lnTo>
                      <a:pt x="224" y="814"/>
                    </a:lnTo>
                    <a:lnTo>
                      <a:pt x="224" y="815"/>
                    </a:lnTo>
                    <a:lnTo>
                      <a:pt x="225" y="815"/>
                    </a:lnTo>
                    <a:lnTo>
                      <a:pt x="227" y="815"/>
                    </a:lnTo>
                    <a:lnTo>
                      <a:pt x="229" y="813"/>
                    </a:lnTo>
                    <a:lnTo>
                      <a:pt x="229" y="813"/>
                    </a:lnTo>
                    <a:lnTo>
                      <a:pt x="227" y="809"/>
                    </a:lnTo>
                    <a:lnTo>
                      <a:pt x="229" y="808"/>
                    </a:lnTo>
                    <a:lnTo>
                      <a:pt x="229" y="805"/>
                    </a:lnTo>
                    <a:lnTo>
                      <a:pt x="229" y="803"/>
                    </a:lnTo>
                    <a:lnTo>
                      <a:pt x="229" y="801"/>
                    </a:lnTo>
                    <a:lnTo>
                      <a:pt x="230" y="798"/>
                    </a:lnTo>
                    <a:lnTo>
                      <a:pt x="230" y="796"/>
                    </a:lnTo>
                    <a:lnTo>
                      <a:pt x="229" y="795"/>
                    </a:lnTo>
                    <a:lnTo>
                      <a:pt x="226" y="795"/>
                    </a:lnTo>
                    <a:lnTo>
                      <a:pt x="225" y="794"/>
                    </a:lnTo>
                    <a:lnTo>
                      <a:pt x="224" y="793"/>
                    </a:lnTo>
                    <a:lnTo>
                      <a:pt x="222" y="793"/>
                    </a:lnTo>
                    <a:lnTo>
                      <a:pt x="217" y="794"/>
                    </a:lnTo>
                    <a:lnTo>
                      <a:pt x="216" y="794"/>
                    </a:lnTo>
                    <a:lnTo>
                      <a:pt x="215" y="794"/>
                    </a:lnTo>
                    <a:lnTo>
                      <a:pt x="215" y="793"/>
                    </a:lnTo>
                    <a:lnTo>
                      <a:pt x="216" y="790"/>
                    </a:lnTo>
                    <a:lnTo>
                      <a:pt x="217" y="788"/>
                    </a:lnTo>
                    <a:lnTo>
                      <a:pt x="219" y="785"/>
                    </a:lnTo>
                    <a:lnTo>
                      <a:pt x="222" y="785"/>
                    </a:lnTo>
                    <a:lnTo>
                      <a:pt x="224" y="783"/>
                    </a:lnTo>
                    <a:lnTo>
                      <a:pt x="225" y="783"/>
                    </a:lnTo>
                    <a:lnTo>
                      <a:pt x="226" y="784"/>
                    </a:lnTo>
                    <a:lnTo>
                      <a:pt x="229" y="786"/>
                    </a:lnTo>
                    <a:lnTo>
                      <a:pt x="230" y="789"/>
                    </a:lnTo>
                    <a:lnTo>
                      <a:pt x="232" y="793"/>
                    </a:lnTo>
                    <a:lnTo>
                      <a:pt x="234" y="794"/>
                    </a:lnTo>
                    <a:lnTo>
                      <a:pt x="234" y="794"/>
                    </a:lnTo>
                    <a:lnTo>
                      <a:pt x="234" y="784"/>
                    </a:lnTo>
                    <a:lnTo>
                      <a:pt x="237" y="784"/>
                    </a:lnTo>
                    <a:lnTo>
                      <a:pt x="236" y="782"/>
                    </a:lnTo>
                    <a:lnTo>
                      <a:pt x="237" y="780"/>
                    </a:lnTo>
                    <a:lnTo>
                      <a:pt x="240" y="782"/>
                    </a:lnTo>
                    <a:lnTo>
                      <a:pt x="240" y="782"/>
                    </a:lnTo>
                    <a:lnTo>
                      <a:pt x="240" y="779"/>
                    </a:lnTo>
                    <a:lnTo>
                      <a:pt x="246" y="774"/>
                    </a:lnTo>
                    <a:lnTo>
                      <a:pt x="251" y="774"/>
                    </a:lnTo>
                    <a:lnTo>
                      <a:pt x="251" y="774"/>
                    </a:lnTo>
                    <a:lnTo>
                      <a:pt x="250" y="772"/>
                    </a:lnTo>
                    <a:lnTo>
                      <a:pt x="250" y="769"/>
                    </a:lnTo>
                    <a:lnTo>
                      <a:pt x="247" y="762"/>
                    </a:lnTo>
                    <a:lnTo>
                      <a:pt x="247" y="758"/>
                    </a:lnTo>
                    <a:lnTo>
                      <a:pt x="248" y="755"/>
                    </a:lnTo>
                    <a:lnTo>
                      <a:pt x="250" y="755"/>
                    </a:lnTo>
                    <a:lnTo>
                      <a:pt x="251" y="755"/>
                    </a:lnTo>
                    <a:lnTo>
                      <a:pt x="251" y="758"/>
                    </a:lnTo>
                    <a:lnTo>
                      <a:pt x="253" y="758"/>
                    </a:lnTo>
                    <a:lnTo>
                      <a:pt x="253" y="759"/>
                    </a:lnTo>
                    <a:lnTo>
                      <a:pt x="256" y="758"/>
                    </a:lnTo>
                    <a:lnTo>
                      <a:pt x="258" y="757"/>
                    </a:lnTo>
                    <a:lnTo>
                      <a:pt x="258" y="753"/>
                    </a:lnTo>
                    <a:lnTo>
                      <a:pt x="257" y="753"/>
                    </a:lnTo>
                    <a:lnTo>
                      <a:pt x="256" y="750"/>
                    </a:lnTo>
                    <a:lnTo>
                      <a:pt x="256" y="750"/>
                    </a:lnTo>
                    <a:lnTo>
                      <a:pt x="257" y="749"/>
                    </a:lnTo>
                    <a:lnTo>
                      <a:pt x="257" y="745"/>
                    </a:lnTo>
                    <a:lnTo>
                      <a:pt x="258" y="744"/>
                    </a:lnTo>
                    <a:lnTo>
                      <a:pt x="261" y="738"/>
                    </a:lnTo>
                    <a:lnTo>
                      <a:pt x="261" y="737"/>
                    </a:lnTo>
                    <a:lnTo>
                      <a:pt x="262" y="736"/>
                    </a:lnTo>
                    <a:lnTo>
                      <a:pt x="262" y="733"/>
                    </a:lnTo>
                    <a:lnTo>
                      <a:pt x="265" y="729"/>
                    </a:lnTo>
                    <a:lnTo>
                      <a:pt x="265" y="726"/>
                    </a:lnTo>
                    <a:lnTo>
                      <a:pt x="266" y="726"/>
                    </a:lnTo>
                    <a:lnTo>
                      <a:pt x="266" y="724"/>
                    </a:lnTo>
                    <a:lnTo>
                      <a:pt x="268" y="724"/>
                    </a:lnTo>
                    <a:lnTo>
                      <a:pt x="271" y="726"/>
                    </a:lnTo>
                    <a:lnTo>
                      <a:pt x="271" y="723"/>
                    </a:lnTo>
                    <a:lnTo>
                      <a:pt x="268" y="719"/>
                    </a:lnTo>
                    <a:lnTo>
                      <a:pt x="268" y="718"/>
                    </a:lnTo>
                    <a:lnTo>
                      <a:pt x="270" y="717"/>
                    </a:lnTo>
                    <a:lnTo>
                      <a:pt x="272" y="714"/>
                    </a:lnTo>
                    <a:lnTo>
                      <a:pt x="271" y="711"/>
                    </a:lnTo>
                    <a:lnTo>
                      <a:pt x="273" y="707"/>
                    </a:lnTo>
                    <a:lnTo>
                      <a:pt x="273" y="707"/>
                    </a:lnTo>
                    <a:lnTo>
                      <a:pt x="277" y="702"/>
                    </a:lnTo>
                    <a:lnTo>
                      <a:pt x="280" y="703"/>
                    </a:lnTo>
                    <a:lnTo>
                      <a:pt x="281" y="702"/>
                    </a:lnTo>
                    <a:lnTo>
                      <a:pt x="281" y="699"/>
                    </a:lnTo>
                    <a:lnTo>
                      <a:pt x="278" y="697"/>
                    </a:lnTo>
                    <a:lnTo>
                      <a:pt x="278" y="696"/>
                    </a:lnTo>
                    <a:lnTo>
                      <a:pt x="280" y="693"/>
                    </a:lnTo>
                    <a:lnTo>
                      <a:pt x="283" y="692"/>
                    </a:lnTo>
                    <a:lnTo>
                      <a:pt x="283" y="685"/>
                    </a:lnTo>
                    <a:lnTo>
                      <a:pt x="284" y="682"/>
                    </a:lnTo>
                    <a:lnTo>
                      <a:pt x="283" y="680"/>
                    </a:lnTo>
                    <a:lnTo>
                      <a:pt x="284" y="676"/>
                    </a:lnTo>
                    <a:lnTo>
                      <a:pt x="283" y="673"/>
                    </a:lnTo>
                    <a:lnTo>
                      <a:pt x="288" y="666"/>
                    </a:lnTo>
                    <a:lnTo>
                      <a:pt x="287" y="665"/>
                    </a:lnTo>
                    <a:lnTo>
                      <a:pt x="287" y="660"/>
                    </a:lnTo>
                    <a:lnTo>
                      <a:pt x="286" y="657"/>
                    </a:lnTo>
                    <a:lnTo>
                      <a:pt x="286" y="655"/>
                    </a:lnTo>
                    <a:lnTo>
                      <a:pt x="287" y="655"/>
                    </a:lnTo>
                    <a:lnTo>
                      <a:pt x="288" y="655"/>
                    </a:lnTo>
                    <a:lnTo>
                      <a:pt x="291" y="657"/>
                    </a:lnTo>
                    <a:lnTo>
                      <a:pt x="292" y="657"/>
                    </a:lnTo>
                    <a:lnTo>
                      <a:pt x="292" y="655"/>
                    </a:lnTo>
                    <a:lnTo>
                      <a:pt x="291" y="652"/>
                    </a:lnTo>
                    <a:lnTo>
                      <a:pt x="291" y="652"/>
                    </a:lnTo>
                    <a:lnTo>
                      <a:pt x="294" y="651"/>
                    </a:lnTo>
                    <a:lnTo>
                      <a:pt x="294" y="650"/>
                    </a:lnTo>
                    <a:lnTo>
                      <a:pt x="294" y="647"/>
                    </a:lnTo>
                    <a:lnTo>
                      <a:pt x="297" y="646"/>
                    </a:lnTo>
                    <a:lnTo>
                      <a:pt x="301" y="647"/>
                    </a:lnTo>
                    <a:lnTo>
                      <a:pt x="301" y="647"/>
                    </a:lnTo>
                    <a:lnTo>
                      <a:pt x="302" y="642"/>
                    </a:lnTo>
                    <a:lnTo>
                      <a:pt x="308" y="636"/>
                    </a:lnTo>
                    <a:lnTo>
                      <a:pt x="312" y="636"/>
                    </a:lnTo>
                    <a:lnTo>
                      <a:pt x="313" y="636"/>
                    </a:lnTo>
                    <a:lnTo>
                      <a:pt x="313" y="637"/>
                    </a:lnTo>
                    <a:lnTo>
                      <a:pt x="314" y="640"/>
                    </a:lnTo>
                    <a:lnTo>
                      <a:pt x="317" y="641"/>
                    </a:lnTo>
                    <a:lnTo>
                      <a:pt x="321" y="641"/>
                    </a:lnTo>
                    <a:lnTo>
                      <a:pt x="326" y="639"/>
                    </a:lnTo>
                    <a:lnTo>
                      <a:pt x="326" y="637"/>
                    </a:lnTo>
                    <a:lnTo>
                      <a:pt x="318" y="634"/>
                    </a:lnTo>
                    <a:lnTo>
                      <a:pt x="318" y="631"/>
                    </a:lnTo>
                    <a:lnTo>
                      <a:pt x="316" y="631"/>
                    </a:lnTo>
                    <a:lnTo>
                      <a:pt x="314" y="630"/>
                    </a:lnTo>
                    <a:lnTo>
                      <a:pt x="314" y="627"/>
                    </a:lnTo>
                    <a:lnTo>
                      <a:pt x="316" y="626"/>
                    </a:lnTo>
                    <a:lnTo>
                      <a:pt x="318" y="625"/>
                    </a:lnTo>
                    <a:lnTo>
                      <a:pt x="319" y="622"/>
                    </a:lnTo>
                    <a:lnTo>
                      <a:pt x="321" y="620"/>
                    </a:lnTo>
                    <a:lnTo>
                      <a:pt x="319" y="615"/>
                    </a:lnTo>
                    <a:lnTo>
                      <a:pt x="319" y="615"/>
                    </a:lnTo>
                    <a:lnTo>
                      <a:pt x="318" y="612"/>
                    </a:lnTo>
                    <a:lnTo>
                      <a:pt x="316" y="614"/>
                    </a:lnTo>
                    <a:lnTo>
                      <a:pt x="312" y="612"/>
                    </a:lnTo>
                    <a:lnTo>
                      <a:pt x="309" y="609"/>
                    </a:lnTo>
                    <a:lnTo>
                      <a:pt x="308" y="606"/>
                    </a:lnTo>
                    <a:lnTo>
                      <a:pt x="309" y="605"/>
                    </a:lnTo>
                    <a:lnTo>
                      <a:pt x="309" y="600"/>
                    </a:lnTo>
                    <a:lnTo>
                      <a:pt x="311" y="598"/>
                    </a:lnTo>
                    <a:lnTo>
                      <a:pt x="309" y="595"/>
                    </a:lnTo>
                    <a:lnTo>
                      <a:pt x="308" y="591"/>
                    </a:lnTo>
                    <a:lnTo>
                      <a:pt x="306" y="588"/>
                    </a:lnTo>
                    <a:lnTo>
                      <a:pt x="306" y="586"/>
                    </a:lnTo>
                    <a:lnTo>
                      <a:pt x="308" y="584"/>
                    </a:lnTo>
                    <a:lnTo>
                      <a:pt x="308" y="584"/>
                    </a:lnTo>
                    <a:lnTo>
                      <a:pt x="306" y="583"/>
                    </a:lnTo>
                    <a:lnTo>
                      <a:pt x="304" y="581"/>
                    </a:lnTo>
                    <a:lnTo>
                      <a:pt x="304" y="580"/>
                    </a:lnTo>
                    <a:lnTo>
                      <a:pt x="307" y="579"/>
                    </a:lnTo>
                    <a:lnTo>
                      <a:pt x="307" y="576"/>
                    </a:lnTo>
                    <a:lnTo>
                      <a:pt x="306" y="570"/>
                    </a:lnTo>
                    <a:lnTo>
                      <a:pt x="294" y="561"/>
                    </a:lnTo>
                    <a:lnTo>
                      <a:pt x="292" y="564"/>
                    </a:lnTo>
                    <a:lnTo>
                      <a:pt x="291" y="564"/>
                    </a:lnTo>
                    <a:lnTo>
                      <a:pt x="289" y="561"/>
                    </a:lnTo>
                    <a:lnTo>
                      <a:pt x="286" y="558"/>
                    </a:lnTo>
                    <a:lnTo>
                      <a:pt x="277" y="555"/>
                    </a:lnTo>
                    <a:lnTo>
                      <a:pt x="273" y="558"/>
                    </a:lnTo>
                    <a:lnTo>
                      <a:pt x="271" y="556"/>
                    </a:lnTo>
                    <a:lnTo>
                      <a:pt x="271" y="558"/>
                    </a:lnTo>
                    <a:lnTo>
                      <a:pt x="270" y="559"/>
                    </a:lnTo>
                    <a:lnTo>
                      <a:pt x="268" y="559"/>
                    </a:lnTo>
                    <a:lnTo>
                      <a:pt x="268" y="559"/>
                    </a:lnTo>
                    <a:lnTo>
                      <a:pt x="263" y="553"/>
                    </a:lnTo>
                    <a:lnTo>
                      <a:pt x="260" y="548"/>
                    </a:lnTo>
                    <a:lnTo>
                      <a:pt x="257" y="548"/>
                    </a:lnTo>
                    <a:lnTo>
                      <a:pt x="257" y="547"/>
                    </a:lnTo>
                    <a:lnTo>
                      <a:pt x="257" y="547"/>
                    </a:lnTo>
                    <a:lnTo>
                      <a:pt x="257" y="540"/>
                    </a:lnTo>
                    <a:lnTo>
                      <a:pt x="255" y="543"/>
                    </a:lnTo>
                    <a:lnTo>
                      <a:pt x="252" y="544"/>
                    </a:lnTo>
                    <a:lnTo>
                      <a:pt x="251" y="544"/>
                    </a:lnTo>
                    <a:lnTo>
                      <a:pt x="251" y="547"/>
                    </a:lnTo>
                    <a:lnTo>
                      <a:pt x="250" y="547"/>
                    </a:lnTo>
                    <a:lnTo>
                      <a:pt x="247" y="547"/>
                    </a:lnTo>
                    <a:lnTo>
                      <a:pt x="242" y="544"/>
                    </a:lnTo>
                    <a:lnTo>
                      <a:pt x="240" y="544"/>
                    </a:lnTo>
                    <a:lnTo>
                      <a:pt x="240" y="547"/>
                    </a:lnTo>
                    <a:lnTo>
                      <a:pt x="240" y="547"/>
                    </a:lnTo>
                    <a:lnTo>
                      <a:pt x="235" y="553"/>
                    </a:lnTo>
                    <a:lnTo>
                      <a:pt x="235" y="553"/>
                    </a:lnTo>
                    <a:lnTo>
                      <a:pt x="231" y="545"/>
                    </a:lnTo>
                    <a:lnTo>
                      <a:pt x="230" y="542"/>
                    </a:lnTo>
                    <a:lnTo>
                      <a:pt x="229" y="542"/>
                    </a:lnTo>
                    <a:lnTo>
                      <a:pt x="226" y="540"/>
                    </a:lnTo>
                    <a:lnTo>
                      <a:pt x="226" y="535"/>
                    </a:lnTo>
                    <a:lnTo>
                      <a:pt x="225" y="534"/>
                    </a:lnTo>
                    <a:lnTo>
                      <a:pt x="222" y="530"/>
                    </a:lnTo>
                    <a:lnTo>
                      <a:pt x="219" y="524"/>
                    </a:lnTo>
                    <a:lnTo>
                      <a:pt x="217" y="520"/>
                    </a:lnTo>
                    <a:lnTo>
                      <a:pt x="216" y="515"/>
                    </a:lnTo>
                    <a:lnTo>
                      <a:pt x="215" y="514"/>
                    </a:lnTo>
                    <a:lnTo>
                      <a:pt x="215" y="514"/>
                    </a:lnTo>
                    <a:lnTo>
                      <a:pt x="212" y="513"/>
                    </a:lnTo>
                    <a:lnTo>
                      <a:pt x="210" y="513"/>
                    </a:lnTo>
                    <a:lnTo>
                      <a:pt x="209" y="513"/>
                    </a:lnTo>
                    <a:lnTo>
                      <a:pt x="206" y="512"/>
                    </a:lnTo>
                    <a:lnTo>
                      <a:pt x="205" y="511"/>
                    </a:lnTo>
                    <a:lnTo>
                      <a:pt x="200" y="502"/>
                    </a:lnTo>
                    <a:lnTo>
                      <a:pt x="200" y="501"/>
                    </a:lnTo>
                    <a:lnTo>
                      <a:pt x="200" y="498"/>
                    </a:lnTo>
                    <a:lnTo>
                      <a:pt x="199" y="492"/>
                    </a:lnTo>
                    <a:lnTo>
                      <a:pt x="197" y="488"/>
                    </a:lnTo>
                    <a:lnTo>
                      <a:pt x="196" y="486"/>
                    </a:lnTo>
                    <a:lnTo>
                      <a:pt x="195" y="482"/>
                    </a:lnTo>
                    <a:lnTo>
                      <a:pt x="196" y="481"/>
                    </a:lnTo>
                    <a:lnTo>
                      <a:pt x="197" y="479"/>
                    </a:lnTo>
                    <a:lnTo>
                      <a:pt x="199" y="477"/>
                    </a:lnTo>
                    <a:lnTo>
                      <a:pt x="200" y="476"/>
                    </a:lnTo>
                    <a:lnTo>
                      <a:pt x="202" y="468"/>
                    </a:lnTo>
                    <a:lnTo>
                      <a:pt x="204" y="465"/>
                    </a:lnTo>
                    <a:lnTo>
                      <a:pt x="204" y="462"/>
                    </a:lnTo>
                    <a:lnTo>
                      <a:pt x="204" y="460"/>
                    </a:lnTo>
                    <a:lnTo>
                      <a:pt x="204" y="458"/>
                    </a:lnTo>
                    <a:lnTo>
                      <a:pt x="204" y="451"/>
                    </a:lnTo>
                    <a:lnTo>
                      <a:pt x="201" y="442"/>
                    </a:lnTo>
                    <a:lnTo>
                      <a:pt x="201" y="441"/>
                    </a:lnTo>
                    <a:lnTo>
                      <a:pt x="204" y="440"/>
                    </a:lnTo>
                    <a:lnTo>
                      <a:pt x="205" y="437"/>
                    </a:lnTo>
                    <a:lnTo>
                      <a:pt x="205" y="436"/>
                    </a:lnTo>
                    <a:lnTo>
                      <a:pt x="204" y="431"/>
                    </a:lnTo>
                    <a:lnTo>
                      <a:pt x="202" y="428"/>
                    </a:lnTo>
                    <a:lnTo>
                      <a:pt x="201" y="427"/>
                    </a:lnTo>
                    <a:lnTo>
                      <a:pt x="200" y="426"/>
                    </a:lnTo>
                    <a:lnTo>
                      <a:pt x="197" y="425"/>
                    </a:lnTo>
                    <a:lnTo>
                      <a:pt x="199" y="425"/>
                    </a:lnTo>
                    <a:lnTo>
                      <a:pt x="199" y="423"/>
                    </a:lnTo>
                    <a:lnTo>
                      <a:pt x="197" y="422"/>
                    </a:lnTo>
                    <a:lnTo>
                      <a:pt x="196" y="420"/>
                    </a:lnTo>
                    <a:lnTo>
                      <a:pt x="194" y="417"/>
                    </a:lnTo>
                    <a:lnTo>
                      <a:pt x="192" y="415"/>
                    </a:lnTo>
                    <a:lnTo>
                      <a:pt x="186" y="407"/>
                    </a:lnTo>
                    <a:lnTo>
                      <a:pt x="185" y="405"/>
                    </a:lnTo>
                    <a:lnTo>
                      <a:pt x="185" y="405"/>
                    </a:lnTo>
                    <a:lnTo>
                      <a:pt x="183" y="399"/>
                    </a:lnTo>
                    <a:lnTo>
                      <a:pt x="176" y="394"/>
                    </a:lnTo>
                    <a:lnTo>
                      <a:pt x="176" y="392"/>
                    </a:lnTo>
                    <a:lnTo>
                      <a:pt x="178" y="392"/>
                    </a:lnTo>
                    <a:lnTo>
                      <a:pt x="178" y="389"/>
                    </a:lnTo>
                    <a:lnTo>
                      <a:pt x="176" y="387"/>
                    </a:lnTo>
                    <a:lnTo>
                      <a:pt x="176" y="386"/>
                    </a:lnTo>
                    <a:lnTo>
                      <a:pt x="175" y="382"/>
                    </a:lnTo>
                    <a:lnTo>
                      <a:pt x="178" y="381"/>
                    </a:lnTo>
                    <a:lnTo>
                      <a:pt x="180" y="379"/>
                    </a:lnTo>
                    <a:lnTo>
                      <a:pt x="181" y="379"/>
                    </a:lnTo>
                    <a:lnTo>
                      <a:pt x="183" y="377"/>
                    </a:lnTo>
                    <a:lnTo>
                      <a:pt x="184" y="375"/>
                    </a:lnTo>
                    <a:lnTo>
                      <a:pt x="184" y="370"/>
                    </a:lnTo>
                    <a:lnTo>
                      <a:pt x="183" y="370"/>
                    </a:lnTo>
                    <a:lnTo>
                      <a:pt x="181" y="366"/>
                    </a:lnTo>
                    <a:lnTo>
                      <a:pt x="180" y="364"/>
                    </a:lnTo>
                    <a:lnTo>
                      <a:pt x="180" y="360"/>
                    </a:lnTo>
                    <a:lnTo>
                      <a:pt x="180" y="359"/>
                    </a:lnTo>
                    <a:lnTo>
                      <a:pt x="179" y="359"/>
                    </a:lnTo>
                    <a:lnTo>
                      <a:pt x="175" y="358"/>
                    </a:lnTo>
                    <a:lnTo>
                      <a:pt x="171" y="356"/>
                    </a:lnTo>
                    <a:lnTo>
                      <a:pt x="169" y="356"/>
                    </a:lnTo>
                    <a:lnTo>
                      <a:pt x="166" y="359"/>
                    </a:lnTo>
                    <a:lnTo>
                      <a:pt x="163" y="356"/>
                    </a:lnTo>
                    <a:lnTo>
                      <a:pt x="163" y="355"/>
                    </a:lnTo>
                    <a:lnTo>
                      <a:pt x="164" y="354"/>
                    </a:lnTo>
                    <a:lnTo>
                      <a:pt x="165" y="349"/>
                    </a:lnTo>
                    <a:lnTo>
                      <a:pt x="165" y="348"/>
                    </a:lnTo>
                    <a:lnTo>
                      <a:pt x="164" y="348"/>
                    </a:lnTo>
                    <a:lnTo>
                      <a:pt x="164" y="344"/>
                    </a:lnTo>
                    <a:lnTo>
                      <a:pt x="166" y="344"/>
                    </a:lnTo>
                    <a:lnTo>
                      <a:pt x="168" y="343"/>
                    </a:lnTo>
                    <a:lnTo>
                      <a:pt x="168" y="340"/>
                    </a:lnTo>
                    <a:lnTo>
                      <a:pt x="165" y="335"/>
                    </a:lnTo>
                    <a:lnTo>
                      <a:pt x="164" y="331"/>
                    </a:lnTo>
                    <a:lnTo>
                      <a:pt x="163" y="325"/>
                    </a:lnTo>
                    <a:lnTo>
                      <a:pt x="160" y="315"/>
                    </a:lnTo>
                    <a:lnTo>
                      <a:pt x="160" y="312"/>
                    </a:lnTo>
                    <a:lnTo>
                      <a:pt x="160" y="308"/>
                    </a:lnTo>
                    <a:lnTo>
                      <a:pt x="160" y="307"/>
                    </a:lnTo>
                    <a:lnTo>
                      <a:pt x="160" y="305"/>
                    </a:lnTo>
                    <a:lnTo>
                      <a:pt x="164" y="302"/>
                    </a:lnTo>
                    <a:lnTo>
                      <a:pt x="164" y="300"/>
                    </a:lnTo>
                    <a:lnTo>
                      <a:pt x="165" y="298"/>
                    </a:lnTo>
                    <a:lnTo>
                      <a:pt x="165" y="295"/>
                    </a:lnTo>
                    <a:lnTo>
                      <a:pt x="164" y="294"/>
                    </a:lnTo>
                    <a:lnTo>
                      <a:pt x="159" y="292"/>
                    </a:lnTo>
                    <a:lnTo>
                      <a:pt x="158" y="289"/>
                    </a:lnTo>
                    <a:lnTo>
                      <a:pt x="156" y="288"/>
                    </a:lnTo>
                    <a:lnTo>
                      <a:pt x="153" y="285"/>
                    </a:lnTo>
                    <a:lnTo>
                      <a:pt x="150" y="283"/>
                    </a:lnTo>
                    <a:lnTo>
                      <a:pt x="148" y="278"/>
                    </a:lnTo>
                    <a:lnTo>
                      <a:pt x="148" y="278"/>
                    </a:lnTo>
                    <a:lnTo>
                      <a:pt x="145" y="274"/>
                    </a:lnTo>
                    <a:lnTo>
                      <a:pt x="143" y="273"/>
                    </a:lnTo>
                    <a:lnTo>
                      <a:pt x="143" y="272"/>
                    </a:lnTo>
                    <a:lnTo>
                      <a:pt x="138" y="274"/>
                    </a:lnTo>
                    <a:lnTo>
                      <a:pt x="137" y="273"/>
                    </a:lnTo>
                    <a:lnTo>
                      <a:pt x="135" y="263"/>
                    </a:lnTo>
                    <a:lnTo>
                      <a:pt x="134" y="262"/>
                    </a:lnTo>
                    <a:lnTo>
                      <a:pt x="132" y="258"/>
                    </a:lnTo>
                    <a:lnTo>
                      <a:pt x="130" y="257"/>
                    </a:lnTo>
                    <a:lnTo>
                      <a:pt x="129" y="254"/>
                    </a:lnTo>
                    <a:lnTo>
                      <a:pt x="129" y="254"/>
                    </a:lnTo>
                    <a:lnTo>
                      <a:pt x="125" y="253"/>
                    </a:lnTo>
                    <a:lnTo>
                      <a:pt x="120" y="249"/>
                    </a:lnTo>
                    <a:lnTo>
                      <a:pt x="119" y="249"/>
                    </a:lnTo>
                    <a:lnTo>
                      <a:pt x="119" y="247"/>
                    </a:lnTo>
                    <a:lnTo>
                      <a:pt x="118" y="247"/>
                    </a:lnTo>
                    <a:lnTo>
                      <a:pt x="115" y="246"/>
                    </a:lnTo>
                    <a:lnTo>
                      <a:pt x="112" y="246"/>
                    </a:lnTo>
                    <a:lnTo>
                      <a:pt x="112" y="246"/>
                    </a:lnTo>
                    <a:lnTo>
                      <a:pt x="109" y="244"/>
                    </a:lnTo>
                    <a:lnTo>
                      <a:pt x="109" y="243"/>
                    </a:lnTo>
                    <a:lnTo>
                      <a:pt x="108" y="242"/>
                    </a:lnTo>
                    <a:lnTo>
                      <a:pt x="104" y="242"/>
                    </a:lnTo>
                    <a:lnTo>
                      <a:pt x="97" y="239"/>
                    </a:lnTo>
                    <a:lnTo>
                      <a:pt x="94" y="239"/>
                    </a:lnTo>
                    <a:lnTo>
                      <a:pt x="94" y="238"/>
                    </a:lnTo>
                    <a:lnTo>
                      <a:pt x="91" y="237"/>
                    </a:lnTo>
                    <a:lnTo>
                      <a:pt x="89" y="237"/>
                    </a:lnTo>
                    <a:lnTo>
                      <a:pt x="86" y="239"/>
                    </a:lnTo>
                    <a:lnTo>
                      <a:pt x="84" y="239"/>
                    </a:lnTo>
                    <a:lnTo>
                      <a:pt x="84" y="239"/>
                    </a:lnTo>
                    <a:lnTo>
                      <a:pt x="79" y="239"/>
                    </a:lnTo>
                    <a:lnTo>
                      <a:pt x="78" y="235"/>
                    </a:lnTo>
                    <a:lnTo>
                      <a:pt x="74" y="231"/>
                    </a:lnTo>
                    <a:lnTo>
                      <a:pt x="71" y="228"/>
                    </a:lnTo>
                    <a:lnTo>
                      <a:pt x="69" y="227"/>
                    </a:lnTo>
                    <a:lnTo>
                      <a:pt x="67" y="227"/>
                    </a:lnTo>
                    <a:lnTo>
                      <a:pt x="67" y="227"/>
                    </a:lnTo>
                    <a:lnTo>
                      <a:pt x="66" y="227"/>
                    </a:lnTo>
                    <a:lnTo>
                      <a:pt x="63" y="227"/>
                    </a:lnTo>
                    <a:lnTo>
                      <a:pt x="63" y="226"/>
                    </a:lnTo>
                    <a:lnTo>
                      <a:pt x="62" y="223"/>
                    </a:lnTo>
                    <a:lnTo>
                      <a:pt x="58" y="220"/>
                    </a:lnTo>
                    <a:lnTo>
                      <a:pt x="57" y="220"/>
                    </a:lnTo>
                    <a:lnTo>
                      <a:pt x="54" y="218"/>
                    </a:lnTo>
                    <a:lnTo>
                      <a:pt x="52" y="218"/>
                    </a:lnTo>
                    <a:lnTo>
                      <a:pt x="51" y="217"/>
                    </a:lnTo>
                    <a:lnTo>
                      <a:pt x="49" y="216"/>
                    </a:lnTo>
                    <a:lnTo>
                      <a:pt x="49" y="216"/>
                    </a:lnTo>
                    <a:lnTo>
                      <a:pt x="48" y="213"/>
                    </a:lnTo>
                    <a:lnTo>
                      <a:pt x="48" y="211"/>
                    </a:lnTo>
                    <a:lnTo>
                      <a:pt x="46" y="210"/>
                    </a:lnTo>
                    <a:lnTo>
                      <a:pt x="46" y="208"/>
                    </a:lnTo>
                    <a:lnTo>
                      <a:pt x="41" y="208"/>
                    </a:lnTo>
                    <a:lnTo>
                      <a:pt x="41" y="208"/>
                    </a:lnTo>
                    <a:lnTo>
                      <a:pt x="38" y="205"/>
                    </a:lnTo>
                    <a:lnTo>
                      <a:pt x="36" y="202"/>
                    </a:lnTo>
                    <a:lnTo>
                      <a:pt x="33" y="201"/>
                    </a:lnTo>
                    <a:lnTo>
                      <a:pt x="28" y="196"/>
                    </a:lnTo>
                    <a:lnTo>
                      <a:pt x="27" y="195"/>
                    </a:lnTo>
                    <a:lnTo>
                      <a:pt x="26" y="195"/>
                    </a:lnTo>
                    <a:lnTo>
                      <a:pt x="21" y="195"/>
                    </a:lnTo>
                    <a:lnTo>
                      <a:pt x="21" y="193"/>
                    </a:lnTo>
                    <a:lnTo>
                      <a:pt x="18" y="191"/>
                    </a:lnTo>
                    <a:lnTo>
                      <a:pt x="18" y="190"/>
                    </a:lnTo>
                    <a:lnTo>
                      <a:pt x="18" y="190"/>
                    </a:lnTo>
                    <a:lnTo>
                      <a:pt x="21" y="190"/>
                    </a:lnTo>
                    <a:lnTo>
                      <a:pt x="21" y="189"/>
                    </a:lnTo>
                    <a:lnTo>
                      <a:pt x="21" y="185"/>
                    </a:lnTo>
                    <a:lnTo>
                      <a:pt x="18" y="184"/>
                    </a:lnTo>
                    <a:lnTo>
                      <a:pt x="15" y="180"/>
                    </a:lnTo>
                    <a:lnTo>
                      <a:pt x="13" y="179"/>
                    </a:lnTo>
                    <a:lnTo>
                      <a:pt x="12" y="177"/>
                    </a:lnTo>
                    <a:lnTo>
                      <a:pt x="8" y="177"/>
                    </a:lnTo>
                    <a:lnTo>
                      <a:pt x="6" y="176"/>
                    </a:lnTo>
                    <a:lnTo>
                      <a:pt x="2" y="175"/>
                    </a:lnTo>
                    <a:lnTo>
                      <a:pt x="1" y="169"/>
                    </a:lnTo>
                    <a:lnTo>
                      <a:pt x="0" y="166"/>
                    </a:lnTo>
                    <a:lnTo>
                      <a:pt x="0" y="164"/>
                    </a:lnTo>
                    <a:lnTo>
                      <a:pt x="1" y="162"/>
                    </a:lnTo>
                    <a:lnTo>
                      <a:pt x="1" y="161"/>
                    </a:lnTo>
                    <a:lnTo>
                      <a:pt x="5" y="155"/>
                    </a:lnTo>
                    <a:lnTo>
                      <a:pt x="6" y="154"/>
                    </a:lnTo>
                    <a:lnTo>
                      <a:pt x="11" y="150"/>
                    </a:lnTo>
                    <a:lnTo>
                      <a:pt x="17" y="150"/>
                    </a:lnTo>
                    <a:lnTo>
                      <a:pt x="23" y="151"/>
                    </a:lnTo>
                    <a:lnTo>
                      <a:pt x="26" y="154"/>
                    </a:lnTo>
                    <a:lnTo>
                      <a:pt x="33" y="161"/>
                    </a:lnTo>
                    <a:lnTo>
                      <a:pt x="38" y="167"/>
                    </a:lnTo>
                    <a:lnTo>
                      <a:pt x="41" y="169"/>
                    </a:lnTo>
                    <a:lnTo>
                      <a:pt x="46" y="175"/>
                    </a:lnTo>
                    <a:lnTo>
                      <a:pt x="53" y="185"/>
                    </a:lnTo>
                    <a:lnTo>
                      <a:pt x="54" y="190"/>
                    </a:lnTo>
                    <a:lnTo>
                      <a:pt x="61" y="197"/>
                    </a:lnTo>
                    <a:lnTo>
                      <a:pt x="66" y="203"/>
                    </a:lnTo>
                    <a:lnTo>
                      <a:pt x="69" y="216"/>
                    </a:lnTo>
                    <a:lnTo>
                      <a:pt x="71" y="216"/>
                    </a:lnTo>
                    <a:lnTo>
                      <a:pt x="78" y="213"/>
                    </a:lnTo>
                    <a:lnTo>
                      <a:pt x="87" y="217"/>
                    </a:lnTo>
                    <a:lnTo>
                      <a:pt x="93" y="216"/>
                    </a:lnTo>
                    <a:lnTo>
                      <a:pt x="99" y="216"/>
                    </a:lnTo>
                    <a:lnTo>
                      <a:pt x="103" y="220"/>
                    </a:lnTo>
                    <a:lnTo>
                      <a:pt x="105" y="221"/>
                    </a:lnTo>
                    <a:lnTo>
                      <a:pt x="107" y="221"/>
                    </a:lnTo>
                    <a:lnTo>
                      <a:pt x="110" y="217"/>
                    </a:lnTo>
                    <a:lnTo>
                      <a:pt x="117" y="212"/>
                    </a:lnTo>
                    <a:lnTo>
                      <a:pt x="127" y="207"/>
                    </a:lnTo>
                    <a:lnTo>
                      <a:pt x="128" y="206"/>
                    </a:lnTo>
                    <a:lnTo>
                      <a:pt x="129" y="200"/>
                    </a:lnTo>
                    <a:lnTo>
                      <a:pt x="129" y="195"/>
                    </a:lnTo>
                    <a:lnTo>
                      <a:pt x="132" y="191"/>
                    </a:lnTo>
                    <a:lnTo>
                      <a:pt x="140" y="192"/>
                    </a:lnTo>
                    <a:lnTo>
                      <a:pt x="143" y="195"/>
                    </a:lnTo>
                    <a:lnTo>
                      <a:pt x="146" y="195"/>
                    </a:lnTo>
                    <a:lnTo>
                      <a:pt x="148" y="197"/>
                    </a:lnTo>
                    <a:lnTo>
                      <a:pt x="150" y="200"/>
                    </a:lnTo>
                    <a:lnTo>
                      <a:pt x="154" y="200"/>
                    </a:lnTo>
                    <a:lnTo>
                      <a:pt x="156" y="202"/>
                    </a:lnTo>
                    <a:lnTo>
                      <a:pt x="168" y="203"/>
                    </a:lnTo>
                    <a:lnTo>
                      <a:pt x="174" y="205"/>
                    </a:lnTo>
                    <a:lnTo>
                      <a:pt x="176" y="206"/>
                    </a:lnTo>
                    <a:lnTo>
                      <a:pt x="179" y="208"/>
                    </a:lnTo>
                    <a:lnTo>
                      <a:pt x="181" y="213"/>
                    </a:lnTo>
                    <a:lnTo>
                      <a:pt x="184" y="215"/>
                    </a:lnTo>
                    <a:lnTo>
                      <a:pt x="185" y="215"/>
                    </a:lnTo>
                    <a:lnTo>
                      <a:pt x="185" y="208"/>
                    </a:lnTo>
                    <a:lnTo>
                      <a:pt x="190" y="205"/>
                    </a:lnTo>
                    <a:lnTo>
                      <a:pt x="191" y="202"/>
                    </a:lnTo>
                    <a:lnTo>
                      <a:pt x="191" y="197"/>
                    </a:lnTo>
                    <a:lnTo>
                      <a:pt x="190" y="189"/>
                    </a:lnTo>
                    <a:lnTo>
                      <a:pt x="190" y="185"/>
                    </a:lnTo>
                    <a:lnTo>
                      <a:pt x="190" y="182"/>
                    </a:lnTo>
                    <a:lnTo>
                      <a:pt x="194" y="174"/>
                    </a:lnTo>
                    <a:lnTo>
                      <a:pt x="196" y="171"/>
                    </a:lnTo>
                    <a:lnTo>
                      <a:pt x="201" y="167"/>
                    </a:lnTo>
                    <a:lnTo>
                      <a:pt x="202" y="167"/>
                    </a:lnTo>
                    <a:lnTo>
                      <a:pt x="205" y="170"/>
                    </a:lnTo>
                    <a:lnTo>
                      <a:pt x="207" y="167"/>
                    </a:lnTo>
                    <a:lnTo>
                      <a:pt x="209" y="160"/>
                    </a:lnTo>
                    <a:lnTo>
                      <a:pt x="209" y="157"/>
                    </a:lnTo>
                    <a:lnTo>
                      <a:pt x="210" y="154"/>
                    </a:lnTo>
                    <a:lnTo>
                      <a:pt x="211" y="152"/>
                    </a:lnTo>
                    <a:lnTo>
                      <a:pt x="209" y="150"/>
                    </a:lnTo>
                    <a:lnTo>
                      <a:pt x="206" y="136"/>
                    </a:lnTo>
                    <a:lnTo>
                      <a:pt x="205" y="133"/>
                    </a:lnTo>
                    <a:lnTo>
                      <a:pt x="204" y="133"/>
                    </a:lnTo>
                    <a:lnTo>
                      <a:pt x="201" y="130"/>
                    </a:lnTo>
                    <a:lnTo>
                      <a:pt x="201" y="118"/>
                    </a:lnTo>
                    <a:lnTo>
                      <a:pt x="202" y="110"/>
                    </a:lnTo>
                    <a:lnTo>
                      <a:pt x="202" y="110"/>
                    </a:lnTo>
                    <a:lnTo>
                      <a:pt x="202" y="103"/>
                    </a:lnTo>
                    <a:lnTo>
                      <a:pt x="201" y="101"/>
                    </a:lnTo>
                    <a:lnTo>
                      <a:pt x="200" y="99"/>
                    </a:lnTo>
                    <a:lnTo>
                      <a:pt x="201" y="92"/>
                    </a:lnTo>
                    <a:lnTo>
                      <a:pt x="200" y="88"/>
                    </a:lnTo>
                    <a:lnTo>
                      <a:pt x="201" y="84"/>
                    </a:lnTo>
                    <a:lnTo>
                      <a:pt x="202" y="79"/>
                    </a:lnTo>
                    <a:lnTo>
                      <a:pt x="201" y="74"/>
                    </a:lnTo>
                    <a:lnTo>
                      <a:pt x="201" y="73"/>
                    </a:lnTo>
                    <a:lnTo>
                      <a:pt x="199" y="72"/>
                    </a:lnTo>
                    <a:lnTo>
                      <a:pt x="199" y="69"/>
                    </a:lnTo>
                    <a:lnTo>
                      <a:pt x="200" y="65"/>
                    </a:lnTo>
                    <a:lnTo>
                      <a:pt x="205" y="63"/>
                    </a:lnTo>
                    <a:lnTo>
                      <a:pt x="206" y="59"/>
                    </a:lnTo>
                    <a:lnTo>
                      <a:pt x="209" y="56"/>
                    </a:lnTo>
                    <a:lnTo>
                      <a:pt x="210" y="51"/>
                    </a:lnTo>
                    <a:lnTo>
                      <a:pt x="211" y="44"/>
                    </a:lnTo>
                    <a:lnTo>
                      <a:pt x="214" y="39"/>
                    </a:lnTo>
                    <a:lnTo>
                      <a:pt x="214" y="37"/>
                    </a:lnTo>
                    <a:lnTo>
                      <a:pt x="216" y="31"/>
                    </a:lnTo>
                    <a:lnTo>
                      <a:pt x="220" y="28"/>
                    </a:lnTo>
                    <a:lnTo>
                      <a:pt x="225" y="28"/>
                    </a:lnTo>
                    <a:lnTo>
                      <a:pt x="229" y="27"/>
                    </a:lnTo>
                    <a:lnTo>
                      <a:pt x="229" y="27"/>
                    </a:lnTo>
                    <a:lnTo>
                      <a:pt x="230" y="29"/>
                    </a:lnTo>
                    <a:lnTo>
                      <a:pt x="235" y="28"/>
                    </a:lnTo>
                    <a:lnTo>
                      <a:pt x="237" y="29"/>
                    </a:lnTo>
                    <a:lnTo>
                      <a:pt x="240" y="29"/>
                    </a:lnTo>
                    <a:lnTo>
                      <a:pt x="241" y="27"/>
                    </a:lnTo>
                    <a:lnTo>
                      <a:pt x="242" y="26"/>
                    </a:lnTo>
                    <a:lnTo>
                      <a:pt x="247" y="23"/>
                    </a:lnTo>
                    <a:lnTo>
                      <a:pt x="247" y="19"/>
                    </a:lnTo>
                    <a:lnTo>
                      <a:pt x="252" y="13"/>
                    </a:lnTo>
                    <a:lnTo>
                      <a:pt x="255" y="11"/>
                    </a:lnTo>
                    <a:lnTo>
                      <a:pt x="257" y="5"/>
                    </a:lnTo>
                    <a:lnTo>
                      <a:pt x="261" y="3"/>
                    </a:lnTo>
                    <a:lnTo>
                      <a:pt x="263" y="3"/>
                    </a:lnTo>
                    <a:lnTo>
                      <a:pt x="266" y="2"/>
                    </a:lnTo>
                    <a:lnTo>
                      <a:pt x="268" y="0"/>
                    </a:lnTo>
                    <a:lnTo>
                      <a:pt x="271" y="2"/>
                    </a:lnTo>
                    <a:lnTo>
                      <a:pt x="272" y="3"/>
                    </a:lnTo>
                    <a:lnTo>
                      <a:pt x="273" y="5"/>
                    </a:lnTo>
                    <a:lnTo>
                      <a:pt x="273" y="7"/>
                    </a:lnTo>
                    <a:lnTo>
                      <a:pt x="276" y="8"/>
                    </a:lnTo>
                    <a:lnTo>
                      <a:pt x="281" y="13"/>
                    </a:lnTo>
                    <a:lnTo>
                      <a:pt x="286" y="17"/>
                    </a:lnTo>
                    <a:lnTo>
                      <a:pt x="292" y="18"/>
                    </a:lnTo>
                    <a:lnTo>
                      <a:pt x="294" y="22"/>
                    </a:lnTo>
                    <a:lnTo>
                      <a:pt x="294" y="23"/>
                    </a:lnTo>
                    <a:lnTo>
                      <a:pt x="296" y="26"/>
                    </a:lnTo>
                    <a:lnTo>
                      <a:pt x="297" y="27"/>
                    </a:lnTo>
                    <a:lnTo>
                      <a:pt x="304" y="28"/>
                    </a:lnTo>
                    <a:lnTo>
                      <a:pt x="309" y="28"/>
                    </a:lnTo>
                    <a:lnTo>
                      <a:pt x="319" y="32"/>
                    </a:lnTo>
                    <a:lnTo>
                      <a:pt x="333" y="34"/>
                    </a:lnTo>
                    <a:lnTo>
                      <a:pt x="337" y="38"/>
                    </a:lnTo>
                    <a:lnTo>
                      <a:pt x="337" y="39"/>
                    </a:lnTo>
                    <a:lnTo>
                      <a:pt x="343" y="47"/>
                    </a:lnTo>
                    <a:lnTo>
                      <a:pt x="345" y="53"/>
                    </a:lnTo>
                    <a:lnTo>
                      <a:pt x="347" y="57"/>
                    </a:lnTo>
                    <a:lnTo>
                      <a:pt x="349" y="58"/>
                    </a:lnTo>
                    <a:lnTo>
                      <a:pt x="348" y="63"/>
                    </a:lnTo>
                    <a:lnTo>
                      <a:pt x="345" y="70"/>
                    </a:lnTo>
                    <a:lnTo>
                      <a:pt x="344" y="75"/>
                    </a:lnTo>
                    <a:lnTo>
                      <a:pt x="343" y="78"/>
                    </a:lnTo>
                    <a:lnTo>
                      <a:pt x="338" y="88"/>
                    </a:lnTo>
                    <a:lnTo>
                      <a:pt x="337" y="92"/>
                    </a:lnTo>
                    <a:lnTo>
                      <a:pt x="335" y="94"/>
                    </a:lnTo>
                    <a:lnTo>
                      <a:pt x="340" y="108"/>
                    </a:lnTo>
                    <a:lnTo>
                      <a:pt x="340" y="109"/>
                    </a:lnTo>
                    <a:lnTo>
                      <a:pt x="329" y="130"/>
                    </a:lnTo>
                    <a:lnTo>
                      <a:pt x="331" y="131"/>
                    </a:lnTo>
                    <a:lnTo>
                      <a:pt x="331" y="133"/>
                    </a:lnTo>
                    <a:lnTo>
                      <a:pt x="332" y="133"/>
                    </a:lnTo>
                    <a:lnTo>
                      <a:pt x="334" y="133"/>
                    </a:lnTo>
                    <a:lnTo>
                      <a:pt x="337" y="131"/>
                    </a:lnTo>
                    <a:lnTo>
                      <a:pt x="344" y="130"/>
                    </a:lnTo>
                    <a:lnTo>
                      <a:pt x="345" y="131"/>
                    </a:lnTo>
                    <a:lnTo>
                      <a:pt x="347" y="131"/>
                    </a:lnTo>
                    <a:lnTo>
                      <a:pt x="348" y="141"/>
                    </a:lnTo>
                    <a:lnTo>
                      <a:pt x="345" y="160"/>
                    </a:lnTo>
                    <a:lnTo>
                      <a:pt x="343" y="167"/>
                    </a:lnTo>
                    <a:lnTo>
                      <a:pt x="343" y="172"/>
                    </a:lnTo>
                    <a:lnTo>
                      <a:pt x="345" y="177"/>
                    </a:lnTo>
                    <a:lnTo>
                      <a:pt x="347" y="182"/>
                    </a:lnTo>
                    <a:lnTo>
                      <a:pt x="353" y="189"/>
                    </a:lnTo>
                    <a:lnTo>
                      <a:pt x="360" y="200"/>
                    </a:lnTo>
                    <a:lnTo>
                      <a:pt x="365" y="206"/>
                    </a:lnTo>
                    <a:lnTo>
                      <a:pt x="368" y="208"/>
                    </a:lnTo>
                    <a:lnTo>
                      <a:pt x="386" y="211"/>
                    </a:lnTo>
                    <a:lnTo>
                      <a:pt x="389" y="213"/>
                    </a:lnTo>
                    <a:lnTo>
                      <a:pt x="389" y="215"/>
                    </a:lnTo>
                    <a:lnTo>
                      <a:pt x="390" y="213"/>
                    </a:lnTo>
                    <a:lnTo>
                      <a:pt x="396" y="213"/>
                    </a:lnTo>
                    <a:lnTo>
                      <a:pt x="404" y="218"/>
                    </a:lnTo>
                    <a:lnTo>
                      <a:pt x="405" y="221"/>
                    </a:lnTo>
                    <a:lnTo>
                      <a:pt x="426" y="239"/>
                    </a:lnTo>
                    <a:lnTo>
                      <a:pt x="432" y="244"/>
                    </a:lnTo>
                    <a:lnTo>
                      <a:pt x="441" y="248"/>
                    </a:lnTo>
                    <a:lnTo>
                      <a:pt x="441" y="249"/>
                    </a:lnTo>
                    <a:lnTo>
                      <a:pt x="442" y="252"/>
                    </a:lnTo>
                    <a:lnTo>
                      <a:pt x="444" y="256"/>
                    </a:lnTo>
                    <a:lnTo>
                      <a:pt x="445" y="263"/>
                    </a:lnTo>
                    <a:lnTo>
                      <a:pt x="446" y="266"/>
                    </a:lnTo>
                    <a:lnTo>
                      <a:pt x="444" y="273"/>
                    </a:lnTo>
                    <a:lnTo>
                      <a:pt x="440" y="288"/>
                    </a:lnTo>
                    <a:lnTo>
                      <a:pt x="437" y="289"/>
                    </a:lnTo>
                    <a:lnTo>
                      <a:pt x="437" y="290"/>
                    </a:lnTo>
                    <a:lnTo>
                      <a:pt x="439" y="293"/>
                    </a:lnTo>
                    <a:lnTo>
                      <a:pt x="437" y="294"/>
                    </a:lnTo>
                    <a:lnTo>
                      <a:pt x="436" y="298"/>
                    </a:lnTo>
                    <a:lnTo>
                      <a:pt x="434" y="315"/>
                    </a:lnTo>
                    <a:lnTo>
                      <a:pt x="434" y="325"/>
                    </a:lnTo>
                    <a:lnTo>
                      <a:pt x="429" y="340"/>
                    </a:lnTo>
                    <a:lnTo>
                      <a:pt x="427" y="348"/>
                    </a:lnTo>
                    <a:lnTo>
                      <a:pt x="429" y="353"/>
                    </a:lnTo>
                    <a:lnTo>
                      <a:pt x="430" y="358"/>
                    </a:lnTo>
                    <a:lnTo>
                      <a:pt x="436" y="365"/>
                    </a:lnTo>
                    <a:lnTo>
                      <a:pt x="440" y="369"/>
                    </a:lnTo>
                    <a:lnTo>
                      <a:pt x="449" y="374"/>
                    </a:lnTo>
                    <a:lnTo>
                      <a:pt x="455" y="380"/>
                    </a:lnTo>
                    <a:lnTo>
                      <a:pt x="465" y="389"/>
                    </a:lnTo>
                    <a:lnTo>
                      <a:pt x="478" y="406"/>
                    </a:lnTo>
                    <a:lnTo>
                      <a:pt x="480" y="407"/>
                    </a:lnTo>
                    <a:lnTo>
                      <a:pt x="486" y="416"/>
                    </a:lnTo>
                    <a:lnTo>
                      <a:pt x="505" y="437"/>
                    </a:lnTo>
                    <a:lnTo>
                      <a:pt x="508" y="443"/>
                    </a:lnTo>
                    <a:lnTo>
                      <a:pt x="517" y="456"/>
                    </a:lnTo>
                    <a:lnTo>
                      <a:pt x="521" y="463"/>
                    </a:lnTo>
                    <a:lnTo>
                      <a:pt x="524" y="471"/>
                    </a:lnTo>
                    <a:lnTo>
                      <a:pt x="526" y="474"/>
                    </a:lnTo>
                    <a:lnTo>
                      <a:pt x="526" y="476"/>
                    </a:lnTo>
                    <a:lnTo>
                      <a:pt x="522" y="477"/>
                    </a:lnTo>
                    <a:lnTo>
                      <a:pt x="520" y="477"/>
                    </a:lnTo>
                    <a:lnTo>
                      <a:pt x="517" y="479"/>
                    </a:lnTo>
                    <a:lnTo>
                      <a:pt x="511" y="486"/>
                    </a:lnTo>
                    <a:lnTo>
                      <a:pt x="511" y="489"/>
                    </a:lnTo>
                    <a:lnTo>
                      <a:pt x="518" y="494"/>
                    </a:lnTo>
                    <a:lnTo>
                      <a:pt x="518" y="497"/>
                    </a:lnTo>
                    <a:lnTo>
                      <a:pt x="517" y="502"/>
                    </a:lnTo>
                    <a:lnTo>
                      <a:pt x="516" y="504"/>
                    </a:lnTo>
                    <a:lnTo>
                      <a:pt x="518" y="508"/>
                    </a:lnTo>
                    <a:lnTo>
                      <a:pt x="520" y="515"/>
                    </a:lnTo>
                    <a:lnTo>
                      <a:pt x="520" y="524"/>
                    </a:lnTo>
                    <a:lnTo>
                      <a:pt x="520" y="537"/>
                    </a:lnTo>
                    <a:lnTo>
                      <a:pt x="520" y="537"/>
                    </a:lnTo>
                    <a:lnTo>
                      <a:pt x="526" y="534"/>
                    </a:lnTo>
                    <a:lnTo>
                      <a:pt x="528" y="534"/>
                    </a:lnTo>
                    <a:lnTo>
                      <a:pt x="533" y="535"/>
                    </a:lnTo>
                    <a:lnTo>
                      <a:pt x="533" y="537"/>
                    </a:lnTo>
                    <a:lnTo>
                      <a:pt x="533" y="539"/>
                    </a:lnTo>
                    <a:lnTo>
                      <a:pt x="536" y="545"/>
                    </a:lnTo>
                    <a:lnTo>
                      <a:pt x="536" y="545"/>
                    </a:lnTo>
                    <a:lnTo>
                      <a:pt x="534" y="547"/>
                    </a:lnTo>
                    <a:lnTo>
                      <a:pt x="534" y="548"/>
                    </a:lnTo>
                    <a:lnTo>
                      <a:pt x="533" y="549"/>
                    </a:lnTo>
                    <a:lnTo>
                      <a:pt x="532" y="549"/>
                    </a:lnTo>
                    <a:lnTo>
                      <a:pt x="529" y="549"/>
                    </a:lnTo>
                    <a:lnTo>
                      <a:pt x="528" y="550"/>
                    </a:lnTo>
                    <a:lnTo>
                      <a:pt x="524" y="554"/>
                    </a:lnTo>
                    <a:lnTo>
                      <a:pt x="523" y="558"/>
                    </a:lnTo>
                    <a:lnTo>
                      <a:pt x="524" y="566"/>
                    </a:lnTo>
                    <a:lnTo>
                      <a:pt x="524" y="570"/>
                    </a:lnTo>
                    <a:lnTo>
                      <a:pt x="533" y="579"/>
                    </a:lnTo>
                    <a:lnTo>
                      <a:pt x="539" y="581"/>
                    </a:lnTo>
                    <a:lnTo>
                      <a:pt x="546" y="585"/>
                    </a:lnTo>
                    <a:lnTo>
                      <a:pt x="561" y="579"/>
                    </a:lnTo>
                    <a:lnTo>
                      <a:pt x="563" y="590"/>
                    </a:lnTo>
                    <a:lnTo>
                      <a:pt x="563" y="593"/>
                    </a:lnTo>
                    <a:lnTo>
                      <a:pt x="567" y="595"/>
                    </a:lnTo>
                    <a:lnTo>
                      <a:pt x="563" y="600"/>
                    </a:lnTo>
                    <a:lnTo>
                      <a:pt x="564" y="604"/>
                    </a:lnTo>
                    <a:lnTo>
                      <a:pt x="567" y="610"/>
                    </a:lnTo>
                    <a:lnTo>
                      <a:pt x="568" y="614"/>
                    </a:lnTo>
                    <a:lnTo>
                      <a:pt x="572" y="624"/>
                    </a:lnTo>
                    <a:lnTo>
                      <a:pt x="575" y="626"/>
                    </a:lnTo>
                    <a:lnTo>
                      <a:pt x="579" y="629"/>
                    </a:lnTo>
                    <a:lnTo>
                      <a:pt x="587" y="629"/>
                    </a:lnTo>
                    <a:lnTo>
                      <a:pt x="588" y="629"/>
                    </a:lnTo>
                    <a:lnTo>
                      <a:pt x="594" y="629"/>
                    </a:lnTo>
                    <a:lnTo>
                      <a:pt x="599" y="631"/>
                    </a:lnTo>
                    <a:lnTo>
                      <a:pt x="602" y="631"/>
                    </a:lnTo>
                    <a:lnTo>
                      <a:pt x="603" y="634"/>
                    </a:lnTo>
                    <a:lnTo>
                      <a:pt x="604" y="639"/>
                    </a:lnTo>
                    <a:lnTo>
                      <a:pt x="605" y="640"/>
                    </a:lnTo>
                    <a:lnTo>
                      <a:pt x="612" y="645"/>
                    </a:lnTo>
                    <a:lnTo>
                      <a:pt x="614" y="650"/>
                    </a:lnTo>
                    <a:lnTo>
                      <a:pt x="613" y="668"/>
                    </a:lnTo>
                    <a:lnTo>
                      <a:pt x="610" y="675"/>
                    </a:lnTo>
                    <a:lnTo>
                      <a:pt x="612" y="681"/>
                    </a:lnTo>
                    <a:lnTo>
                      <a:pt x="608" y="686"/>
                    </a:lnTo>
                    <a:lnTo>
                      <a:pt x="603" y="692"/>
                    </a:lnTo>
                    <a:lnTo>
                      <a:pt x="600" y="694"/>
                    </a:lnTo>
                    <a:lnTo>
                      <a:pt x="600" y="697"/>
                    </a:lnTo>
                    <a:lnTo>
                      <a:pt x="605" y="701"/>
                    </a:lnTo>
                    <a:lnTo>
                      <a:pt x="610" y="703"/>
                    </a:lnTo>
                    <a:lnTo>
                      <a:pt x="621" y="711"/>
                    </a:lnTo>
                    <a:lnTo>
                      <a:pt x="628" y="713"/>
                    </a:lnTo>
                    <a:lnTo>
                      <a:pt x="636" y="716"/>
                    </a:lnTo>
                    <a:lnTo>
                      <a:pt x="640" y="718"/>
                    </a:lnTo>
                    <a:lnTo>
                      <a:pt x="644" y="719"/>
                    </a:lnTo>
                    <a:lnTo>
                      <a:pt x="659" y="724"/>
                    </a:lnTo>
                    <a:lnTo>
                      <a:pt x="665" y="727"/>
                    </a:lnTo>
                    <a:lnTo>
                      <a:pt x="666" y="727"/>
                    </a:lnTo>
                    <a:lnTo>
                      <a:pt x="672" y="728"/>
                    </a:lnTo>
                    <a:lnTo>
                      <a:pt x="675" y="731"/>
                    </a:lnTo>
                    <a:lnTo>
                      <a:pt x="680" y="733"/>
                    </a:lnTo>
                    <a:lnTo>
                      <a:pt x="686" y="737"/>
                    </a:lnTo>
                    <a:lnTo>
                      <a:pt x="700" y="748"/>
                    </a:lnTo>
                    <a:lnTo>
                      <a:pt x="705" y="752"/>
                    </a:lnTo>
                    <a:lnTo>
                      <a:pt x="709" y="753"/>
                    </a:lnTo>
                    <a:lnTo>
                      <a:pt x="710" y="754"/>
                    </a:lnTo>
                    <a:lnTo>
                      <a:pt x="710" y="755"/>
                    </a:lnTo>
                    <a:lnTo>
                      <a:pt x="713" y="758"/>
                    </a:lnTo>
                    <a:lnTo>
                      <a:pt x="716" y="760"/>
                    </a:lnTo>
                    <a:lnTo>
                      <a:pt x="717" y="764"/>
                    </a:lnTo>
                    <a:lnTo>
                      <a:pt x="717" y="767"/>
                    </a:lnTo>
                    <a:lnTo>
                      <a:pt x="718" y="773"/>
                    </a:lnTo>
                    <a:lnTo>
                      <a:pt x="716" y="780"/>
                    </a:lnTo>
                    <a:lnTo>
                      <a:pt x="717" y="784"/>
                    </a:lnTo>
                    <a:lnTo>
                      <a:pt x="718" y="788"/>
                    </a:lnTo>
                    <a:lnTo>
                      <a:pt x="718" y="800"/>
                    </a:lnTo>
                    <a:lnTo>
                      <a:pt x="717" y="811"/>
                    </a:lnTo>
                    <a:lnTo>
                      <a:pt x="713" y="830"/>
                    </a:lnTo>
                    <a:lnTo>
                      <a:pt x="711" y="842"/>
                    </a:lnTo>
                    <a:lnTo>
                      <a:pt x="710" y="845"/>
                    </a:lnTo>
                    <a:lnTo>
                      <a:pt x="709" y="846"/>
                    </a:lnTo>
                    <a:lnTo>
                      <a:pt x="707" y="846"/>
                    </a:lnTo>
                    <a:lnTo>
                      <a:pt x="706" y="849"/>
                    </a:lnTo>
                    <a:lnTo>
                      <a:pt x="704" y="855"/>
                    </a:lnTo>
                    <a:lnTo>
                      <a:pt x="702" y="856"/>
                    </a:lnTo>
                    <a:lnTo>
                      <a:pt x="700" y="857"/>
                    </a:lnTo>
                    <a:lnTo>
                      <a:pt x="699" y="861"/>
                    </a:lnTo>
                    <a:lnTo>
                      <a:pt x="697" y="864"/>
                    </a:lnTo>
                    <a:lnTo>
                      <a:pt x="697" y="865"/>
                    </a:lnTo>
                    <a:lnTo>
                      <a:pt x="697" y="869"/>
                    </a:lnTo>
                    <a:lnTo>
                      <a:pt x="697" y="871"/>
                    </a:lnTo>
                    <a:lnTo>
                      <a:pt x="694" y="885"/>
                    </a:lnTo>
                    <a:lnTo>
                      <a:pt x="686" y="907"/>
                    </a:lnTo>
                    <a:lnTo>
                      <a:pt x="682" y="920"/>
                    </a:lnTo>
                    <a:lnTo>
                      <a:pt x="681" y="928"/>
                    </a:lnTo>
                    <a:lnTo>
                      <a:pt x="679" y="936"/>
                    </a:lnTo>
                    <a:lnTo>
                      <a:pt x="674" y="949"/>
                    </a:lnTo>
                    <a:lnTo>
                      <a:pt x="674" y="953"/>
                    </a:lnTo>
                    <a:lnTo>
                      <a:pt x="672" y="956"/>
                    </a:lnTo>
                    <a:lnTo>
                      <a:pt x="670" y="959"/>
                    </a:lnTo>
                    <a:lnTo>
                      <a:pt x="666" y="968"/>
                    </a:lnTo>
                    <a:lnTo>
                      <a:pt x="664" y="973"/>
                    </a:lnTo>
                    <a:lnTo>
                      <a:pt x="664" y="979"/>
                    </a:lnTo>
                    <a:lnTo>
                      <a:pt x="662" y="982"/>
                    </a:lnTo>
                    <a:lnTo>
                      <a:pt x="661" y="988"/>
                    </a:lnTo>
                    <a:lnTo>
                      <a:pt x="659" y="993"/>
                    </a:lnTo>
                    <a:lnTo>
                      <a:pt x="658" y="998"/>
                    </a:lnTo>
                    <a:lnTo>
                      <a:pt x="650" y="1007"/>
                    </a:lnTo>
                    <a:lnTo>
                      <a:pt x="643" y="1014"/>
                    </a:lnTo>
                    <a:lnTo>
                      <a:pt x="639" y="1024"/>
                    </a:lnTo>
                    <a:lnTo>
                      <a:pt x="635" y="1031"/>
                    </a:lnTo>
                    <a:lnTo>
                      <a:pt x="638" y="1034"/>
                    </a:lnTo>
                    <a:lnTo>
                      <a:pt x="639" y="1036"/>
                    </a:lnTo>
                    <a:lnTo>
                      <a:pt x="638" y="1039"/>
                    </a:lnTo>
                    <a:lnTo>
                      <a:pt x="633" y="1043"/>
                    </a:lnTo>
                    <a:lnTo>
                      <a:pt x="625" y="1054"/>
                    </a:lnTo>
                    <a:lnTo>
                      <a:pt x="623" y="1056"/>
                    </a:lnTo>
                    <a:lnTo>
                      <a:pt x="620" y="1060"/>
                    </a:lnTo>
                    <a:lnTo>
                      <a:pt x="618" y="1064"/>
                    </a:lnTo>
                    <a:lnTo>
                      <a:pt x="610" y="1081"/>
                    </a:lnTo>
                    <a:lnTo>
                      <a:pt x="607" y="1087"/>
                    </a:lnTo>
                    <a:lnTo>
                      <a:pt x="604" y="1097"/>
                    </a:lnTo>
                    <a:lnTo>
                      <a:pt x="602" y="1103"/>
                    </a:lnTo>
                    <a:lnTo>
                      <a:pt x="599" y="1115"/>
                    </a:lnTo>
                    <a:lnTo>
                      <a:pt x="598" y="1115"/>
                    </a:lnTo>
                    <a:lnTo>
                      <a:pt x="597" y="1116"/>
                    </a:lnTo>
                    <a:lnTo>
                      <a:pt x="592" y="1117"/>
                    </a:lnTo>
                    <a:lnTo>
                      <a:pt x="589" y="1120"/>
                    </a:lnTo>
                    <a:lnTo>
                      <a:pt x="584" y="1117"/>
                    </a:lnTo>
                    <a:lnTo>
                      <a:pt x="583" y="1120"/>
                    </a:lnTo>
                    <a:lnTo>
                      <a:pt x="584" y="1122"/>
                    </a:lnTo>
                    <a:lnTo>
                      <a:pt x="584" y="1123"/>
                    </a:lnTo>
                    <a:lnTo>
                      <a:pt x="584" y="1123"/>
                    </a:lnTo>
                    <a:lnTo>
                      <a:pt x="580" y="1125"/>
                    </a:lnTo>
                    <a:lnTo>
                      <a:pt x="579" y="1125"/>
                    </a:lnTo>
                    <a:lnTo>
                      <a:pt x="578" y="1121"/>
                    </a:lnTo>
                    <a:lnTo>
                      <a:pt x="573" y="1122"/>
                    </a:lnTo>
                    <a:lnTo>
                      <a:pt x="572" y="1120"/>
                    </a:lnTo>
                    <a:lnTo>
                      <a:pt x="569" y="1120"/>
                    </a:lnTo>
                    <a:lnTo>
                      <a:pt x="567" y="1118"/>
                    </a:lnTo>
                    <a:lnTo>
                      <a:pt x="566" y="1120"/>
                    </a:lnTo>
                    <a:lnTo>
                      <a:pt x="563" y="1120"/>
                    </a:lnTo>
                    <a:lnTo>
                      <a:pt x="562" y="1121"/>
                    </a:lnTo>
                    <a:lnTo>
                      <a:pt x="557" y="1122"/>
                    </a:lnTo>
                    <a:lnTo>
                      <a:pt x="557" y="1126"/>
                    </a:lnTo>
                    <a:lnTo>
                      <a:pt x="552" y="1126"/>
                    </a:lnTo>
                    <a:lnTo>
                      <a:pt x="552" y="1127"/>
                    </a:lnTo>
                    <a:lnTo>
                      <a:pt x="552" y="1128"/>
                    </a:lnTo>
                    <a:lnTo>
                      <a:pt x="554" y="1130"/>
                    </a:lnTo>
                    <a:lnTo>
                      <a:pt x="556" y="1131"/>
                    </a:lnTo>
                    <a:lnTo>
                      <a:pt x="556" y="1132"/>
                    </a:lnTo>
                    <a:lnTo>
                      <a:pt x="556" y="1133"/>
                    </a:lnTo>
                    <a:lnTo>
                      <a:pt x="554" y="1135"/>
                    </a:lnTo>
                    <a:lnTo>
                      <a:pt x="549" y="1132"/>
                    </a:lnTo>
                    <a:lnTo>
                      <a:pt x="548" y="1132"/>
                    </a:lnTo>
                    <a:lnTo>
                      <a:pt x="548" y="1135"/>
                    </a:lnTo>
                    <a:lnTo>
                      <a:pt x="547" y="1136"/>
                    </a:lnTo>
                    <a:lnTo>
                      <a:pt x="546" y="1136"/>
                    </a:lnTo>
                    <a:lnTo>
                      <a:pt x="544" y="1136"/>
                    </a:lnTo>
                    <a:lnTo>
                      <a:pt x="543" y="1136"/>
                    </a:lnTo>
                    <a:lnTo>
                      <a:pt x="542" y="1136"/>
                    </a:lnTo>
                    <a:lnTo>
                      <a:pt x="539" y="1137"/>
                    </a:lnTo>
                    <a:lnTo>
                      <a:pt x="539" y="1140"/>
                    </a:lnTo>
                    <a:lnTo>
                      <a:pt x="538" y="1141"/>
                    </a:lnTo>
                    <a:lnTo>
                      <a:pt x="536" y="1141"/>
                    </a:lnTo>
                    <a:lnTo>
                      <a:pt x="536" y="1141"/>
                    </a:lnTo>
                    <a:lnTo>
                      <a:pt x="536" y="1138"/>
                    </a:lnTo>
                    <a:lnTo>
                      <a:pt x="534" y="1138"/>
                    </a:lnTo>
                    <a:lnTo>
                      <a:pt x="533" y="1138"/>
                    </a:lnTo>
                    <a:lnTo>
                      <a:pt x="529" y="1142"/>
                    </a:lnTo>
                    <a:lnTo>
                      <a:pt x="528" y="1141"/>
                    </a:lnTo>
                    <a:lnTo>
                      <a:pt x="527" y="1141"/>
                    </a:lnTo>
                    <a:lnTo>
                      <a:pt x="526" y="1145"/>
                    </a:lnTo>
                    <a:lnTo>
                      <a:pt x="526" y="1146"/>
                    </a:lnTo>
                    <a:lnTo>
                      <a:pt x="522" y="1146"/>
                    </a:lnTo>
                    <a:lnTo>
                      <a:pt x="522" y="1147"/>
                    </a:lnTo>
                    <a:lnTo>
                      <a:pt x="522" y="1147"/>
                    </a:lnTo>
                    <a:lnTo>
                      <a:pt x="521" y="1148"/>
                    </a:lnTo>
                    <a:lnTo>
                      <a:pt x="521" y="1148"/>
                    </a:lnTo>
                    <a:lnTo>
                      <a:pt x="521" y="1149"/>
                    </a:lnTo>
                    <a:lnTo>
                      <a:pt x="520" y="1151"/>
                    </a:lnTo>
                    <a:lnTo>
                      <a:pt x="518" y="1152"/>
                    </a:lnTo>
                    <a:lnTo>
                      <a:pt x="517" y="1153"/>
                    </a:lnTo>
                    <a:lnTo>
                      <a:pt x="515" y="1149"/>
                    </a:lnTo>
                    <a:lnTo>
                      <a:pt x="515" y="1147"/>
                    </a:lnTo>
                    <a:lnTo>
                      <a:pt x="513" y="1146"/>
                    </a:lnTo>
                    <a:lnTo>
                      <a:pt x="512" y="1146"/>
                    </a:lnTo>
                    <a:lnTo>
                      <a:pt x="512" y="1147"/>
                    </a:lnTo>
                    <a:lnTo>
                      <a:pt x="515" y="1151"/>
                    </a:lnTo>
                    <a:lnTo>
                      <a:pt x="513" y="1153"/>
                    </a:lnTo>
                    <a:lnTo>
                      <a:pt x="512" y="1153"/>
                    </a:lnTo>
                    <a:lnTo>
                      <a:pt x="510" y="1152"/>
                    </a:lnTo>
                    <a:lnTo>
                      <a:pt x="508" y="1153"/>
                    </a:lnTo>
                    <a:lnTo>
                      <a:pt x="507" y="1153"/>
                    </a:lnTo>
                    <a:lnTo>
                      <a:pt x="493" y="1146"/>
                    </a:lnTo>
                    <a:lnTo>
                      <a:pt x="492" y="1147"/>
                    </a:lnTo>
                    <a:lnTo>
                      <a:pt x="492" y="1147"/>
                    </a:lnTo>
                    <a:lnTo>
                      <a:pt x="493" y="1149"/>
                    </a:lnTo>
                    <a:lnTo>
                      <a:pt x="496" y="1152"/>
                    </a:lnTo>
                    <a:lnTo>
                      <a:pt x="498" y="1152"/>
                    </a:lnTo>
                    <a:lnTo>
                      <a:pt x="500" y="1153"/>
                    </a:lnTo>
                    <a:lnTo>
                      <a:pt x="500" y="1158"/>
                    </a:lnTo>
                    <a:lnTo>
                      <a:pt x="501" y="1158"/>
                    </a:lnTo>
                    <a:lnTo>
                      <a:pt x="502" y="1159"/>
                    </a:lnTo>
                    <a:lnTo>
                      <a:pt x="506" y="1159"/>
                    </a:lnTo>
                    <a:lnTo>
                      <a:pt x="507" y="1161"/>
                    </a:lnTo>
                    <a:lnTo>
                      <a:pt x="507" y="1161"/>
                    </a:lnTo>
                    <a:lnTo>
                      <a:pt x="507" y="1164"/>
                    </a:lnTo>
                    <a:lnTo>
                      <a:pt x="505" y="1164"/>
                    </a:lnTo>
                    <a:lnTo>
                      <a:pt x="503" y="1163"/>
                    </a:lnTo>
                    <a:lnTo>
                      <a:pt x="501" y="1163"/>
                    </a:lnTo>
                    <a:lnTo>
                      <a:pt x="493" y="1157"/>
                    </a:lnTo>
                    <a:lnTo>
                      <a:pt x="492" y="1157"/>
                    </a:lnTo>
                    <a:lnTo>
                      <a:pt x="490" y="1157"/>
                    </a:lnTo>
                    <a:lnTo>
                      <a:pt x="490" y="1157"/>
                    </a:lnTo>
                    <a:lnTo>
                      <a:pt x="490" y="1159"/>
                    </a:lnTo>
                    <a:lnTo>
                      <a:pt x="495" y="1163"/>
                    </a:lnTo>
                    <a:lnTo>
                      <a:pt x="495" y="1164"/>
                    </a:lnTo>
                    <a:lnTo>
                      <a:pt x="495" y="1166"/>
                    </a:lnTo>
                    <a:lnTo>
                      <a:pt x="497" y="1171"/>
                    </a:lnTo>
                    <a:lnTo>
                      <a:pt x="498" y="1172"/>
                    </a:lnTo>
                    <a:lnTo>
                      <a:pt x="498" y="1173"/>
                    </a:lnTo>
                    <a:lnTo>
                      <a:pt x="497" y="1174"/>
                    </a:lnTo>
                    <a:lnTo>
                      <a:pt x="496" y="1174"/>
                    </a:lnTo>
                    <a:lnTo>
                      <a:pt x="493" y="1171"/>
                    </a:lnTo>
                    <a:lnTo>
                      <a:pt x="492" y="1169"/>
                    </a:lnTo>
                    <a:lnTo>
                      <a:pt x="491" y="1169"/>
                    </a:lnTo>
                    <a:lnTo>
                      <a:pt x="488" y="1169"/>
                    </a:lnTo>
                    <a:lnTo>
                      <a:pt x="488" y="1171"/>
                    </a:lnTo>
                    <a:lnTo>
                      <a:pt x="488" y="1172"/>
                    </a:lnTo>
                    <a:lnTo>
                      <a:pt x="493" y="1176"/>
                    </a:lnTo>
                    <a:lnTo>
                      <a:pt x="493" y="1177"/>
                    </a:lnTo>
                    <a:lnTo>
                      <a:pt x="492" y="1177"/>
                    </a:lnTo>
                    <a:lnTo>
                      <a:pt x="490" y="1178"/>
                    </a:lnTo>
                    <a:lnTo>
                      <a:pt x="490" y="1177"/>
                    </a:lnTo>
                    <a:lnTo>
                      <a:pt x="488" y="1177"/>
                    </a:lnTo>
                    <a:lnTo>
                      <a:pt x="486" y="1174"/>
                    </a:lnTo>
                    <a:lnTo>
                      <a:pt x="483" y="1173"/>
                    </a:lnTo>
                    <a:lnTo>
                      <a:pt x="482" y="1173"/>
                    </a:lnTo>
                    <a:lnTo>
                      <a:pt x="482" y="1168"/>
                    </a:lnTo>
                    <a:lnTo>
                      <a:pt x="483" y="1167"/>
                    </a:lnTo>
                    <a:lnTo>
                      <a:pt x="485" y="1164"/>
                    </a:lnTo>
                    <a:lnTo>
                      <a:pt x="483" y="1164"/>
                    </a:lnTo>
                    <a:lnTo>
                      <a:pt x="482" y="1164"/>
                    </a:lnTo>
                    <a:lnTo>
                      <a:pt x="480" y="1166"/>
                    </a:lnTo>
                    <a:lnTo>
                      <a:pt x="478" y="1168"/>
                    </a:lnTo>
                    <a:lnTo>
                      <a:pt x="478" y="1169"/>
                    </a:lnTo>
                    <a:lnTo>
                      <a:pt x="476" y="1171"/>
                    </a:lnTo>
                    <a:lnTo>
                      <a:pt x="475" y="1171"/>
                    </a:lnTo>
                    <a:lnTo>
                      <a:pt x="473" y="1172"/>
                    </a:lnTo>
                    <a:lnTo>
                      <a:pt x="473" y="1172"/>
                    </a:lnTo>
                    <a:lnTo>
                      <a:pt x="475" y="1176"/>
                    </a:lnTo>
                    <a:lnTo>
                      <a:pt x="472" y="1182"/>
                    </a:lnTo>
                    <a:lnTo>
                      <a:pt x="467" y="1183"/>
                    </a:lnTo>
                    <a:lnTo>
                      <a:pt x="467" y="1184"/>
                    </a:lnTo>
                    <a:lnTo>
                      <a:pt x="466" y="1186"/>
                    </a:lnTo>
                    <a:lnTo>
                      <a:pt x="464" y="1186"/>
                    </a:lnTo>
                    <a:lnTo>
                      <a:pt x="461" y="1186"/>
                    </a:lnTo>
                    <a:lnTo>
                      <a:pt x="459" y="1186"/>
                    </a:lnTo>
                    <a:lnTo>
                      <a:pt x="457" y="1186"/>
                    </a:lnTo>
                    <a:lnTo>
                      <a:pt x="457" y="1187"/>
                    </a:lnTo>
                    <a:lnTo>
                      <a:pt x="457" y="1189"/>
                    </a:lnTo>
                    <a:lnTo>
                      <a:pt x="457" y="1191"/>
                    </a:lnTo>
                    <a:lnTo>
                      <a:pt x="451" y="1197"/>
                    </a:lnTo>
                    <a:lnTo>
                      <a:pt x="450" y="1195"/>
                    </a:lnTo>
                    <a:lnTo>
                      <a:pt x="450" y="1194"/>
                    </a:lnTo>
                    <a:lnTo>
                      <a:pt x="447" y="1193"/>
                    </a:lnTo>
                    <a:lnTo>
                      <a:pt x="446" y="1193"/>
                    </a:lnTo>
                    <a:lnTo>
                      <a:pt x="446" y="1197"/>
                    </a:lnTo>
                    <a:lnTo>
                      <a:pt x="447" y="1200"/>
                    </a:lnTo>
                    <a:lnTo>
                      <a:pt x="446" y="1202"/>
                    </a:lnTo>
                    <a:lnTo>
                      <a:pt x="446" y="1203"/>
                    </a:lnTo>
                    <a:lnTo>
                      <a:pt x="444" y="1203"/>
                    </a:lnTo>
                    <a:lnTo>
                      <a:pt x="442" y="1202"/>
                    </a:lnTo>
                    <a:lnTo>
                      <a:pt x="442" y="1200"/>
                    </a:lnTo>
                    <a:lnTo>
                      <a:pt x="441" y="1197"/>
                    </a:lnTo>
                    <a:lnTo>
                      <a:pt x="441" y="1197"/>
                    </a:lnTo>
                    <a:lnTo>
                      <a:pt x="439" y="1197"/>
                    </a:lnTo>
                    <a:lnTo>
                      <a:pt x="437" y="1197"/>
                    </a:lnTo>
                    <a:lnTo>
                      <a:pt x="435" y="1198"/>
                    </a:lnTo>
                    <a:lnTo>
                      <a:pt x="437" y="1203"/>
                    </a:lnTo>
                    <a:lnTo>
                      <a:pt x="436" y="1204"/>
                    </a:lnTo>
                    <a:lnTo>
                      <a:pt x="435" y="1204"/>
                    </a:lnTo>
                    <a:lnTo>
                      <a:pt x="432" y="1205"/>
                    </a:lnTo>
                    <a:lnTo>
                      <a:pt x="429" y="1208"/>
                    </a:lnTo>
                    <a:lnTo>
                      <a:pt x="424" y="1204"/>
                    </a:lnTo>
                    <a:lnTo>
                      <a:pt x="421" y="1205"/>
                    </a:lnTo>
                    <a:lnTo>
                      <a:pt x="421" y="1205"/>
                    </a:lnTo>
                    <a:lnTo>
                      <a:pt x="421" y="1208"/>
                    </a:lnTo>
                    <a:lnTo>
                      <a:pt x="425" y="1208"/>
                    </a:lnTo>
                    <a:lnTo>
                      <a:pt x="425" y="1217"/>
                    </a:lnTo>
                    <a:lnTo>
                      <a:pt x="425" y="1219"/>
                    </a:lnTo>
                    <a:lnTo>
                      <a:pt x="424" y="1219"/>
                    </a:lnTo>
                    <a:lnTo>
                      <a:pt x="424" y="1225"/>
                    </a:lnTo>
                    <a:lnTo>
                      <a:pt x="418" y="1232"/>
                    </a:lnTo>
                    <a:lnTo>
                      <a:pt x="418" y="1223"/>
                    </a:lnTo>
                    <a:lnTo>
                      <a:pt x="410" y="1228"/>
                    </a:lnTo>
                    <a:lnTo>
                      <a:pt x="410" y="1228"/>
                    </a:lnTo>
                    <a:lnTo>
                      <a:pt x="411" y="1220"/>
                    </a:lnTo>
                    <a:lnTo>
                      <a:pt x="409" y="1220"/>
                    </a:lnTo>
                    <a:lnTo>
                      <a:pt x="408" y="1220"/>
                    </a:lnTo>
                    <a:lnTo>
                      <a:pt x="406" y="1224"/>
                    </a:lnTo>
                    <a:lnTo>
                      <a:pt x="405" y="1225"/>
                    </a:lnTo>
                    <a:lnTo>
                      <a:pt x="403" y="1224"/>
                    </a:lnTo>
                    <a:lnTo>
                      <a:pt x="401" y="1224"/>
                    </a:lnTo>
                    <a:lnTo>
                      <a:pt x="400" y="1225"/>
                    </a:lnTo>
                    <a:lnTo>
                      <a:pt x="399" y="1225"/>
                    </a:lnTo>
                    <a:lnTo>
                      <a:pt x="398" y="1229"/>
                    </a:lnTo>
                    <a:lnTo>
                      <a:pt x="396" y="1230"/>
                    </a:lnTo>
                    <a:lnTo>
                      <a:pt x="395" y="1230"/>
                    </a:lnTo>
                    <a:lnTo>
                      <a:pt x="391" y="1232"/>
                    </a:lnTo>
                    <a:lnTo>
                      <a:pt x="388" y="1233"/>
                    </a:lnTo>
                    <a:lnTo>
                      <a:pt x="388" y="1234"/>
                    </a:lnTo>
                    <a:lnTo>
                      <a:pt x="388" y="1235"/>
                    </a:lnTo>
                    <a:lnTo>
                      <a:pt x="383" y="1237"/>
                    </a:lnTo>
                    <a:lnTo>
                      <a:pt x="383" y="1238"/>
                    </a:lnTo>
                    <a:lnTo>
                      <a:pt x="383" y="1239"/>
                    </a:lnTo>
                    <a:lnTo>
                      <a:pt x="381" y="1240"/>
                    </a:lnTo>
                    <a:lnTo>
                      <a:pt x="380" y="1240"/>
                    </a:lnTo>
                    <a:lnTo>
                      <a:pt x="379" y="1239"/>
                    </a:lnTo>
                    <a:lnTo>
                      <a:pt x="378" y="1238"/>
                    </a:lnTo>
                    <a:lnTo>
                      <a:pt x="375" y="1240"/>
                    </a:lnTo>
                    <a:lnTo>
                      <a:pt x="373" y="1241"/>
                    </a:lnTo>
                    <a:lnTo>
                      <a:pt x="370" y="1244"/>
                    </a:lnTo>
                    <a:lnTo>
                      <a:pt x="370" y="1248"/>
                    </a:lnTo>
                    <a:lnTo>
                      <a:pt x="370" y="1248"/>
                    </a:lnTo>
                    <a:lnTo>
                      <a:pt x="367" y="1248"/>
                    </a:lnTo>
                    <a:lnTo>
                      <a:pt x="364" y="1249"/>
                    </a:lnTo>
                    <a:lnTo>
                      <a:pt x="362" y="1250"/>
                    </a:lnTo>
                    <a:lnTo>
                      <a:pt x="360" y="1251"/>
                    </a:lnTo>
                    <a:lnTo>
                      <a:pt x="359" y="1251"/>
                    </a:lnTo>
                    <a:lnTo>
                      <a:pt x="359" y="1250"/>
                    </a:lnTo>
                    <a:lnTo>
                      <a:pt x="359" y="1248"/>
                    </a:lnTo>
                    <a:lnTo>
                      <a:pt x="363" y="1244"/>
                    </a:lnTo>
                    <a:lnTo>
                      <a:pt x="367" y="1244"/>
                    </a:lnTo>
                    <a:lnTo>
                      <a:pt x="367" y="1243"/>
                    </a:lnTo>
                    <a:lnTo>
                      <a:pt x="365" y="1241"/>
                    </a:lnTo>
                    <a:lnTo>
                      <a:pt x="363" y="1240"/>
                    </a:lnTo>
                    <a:lnTo>
                      <a:pt x="363" y="1240"/>
                    </a:lnTo>
                    <a:lnTo>
                      <a:pt x="363" y="1237"/>
                    </a:lnTo>
                    <a:lnTo>
                      <a:pt x="363" y="1229"/>
                    </a:lnTo>
                    <a:lnTo>
                      <a:pt x="363" y="1229"/>
                    </a:lnTo>
                    <a:lnTo>
                      <a:pt x="360" y="1232"/>
                    </a:lnTo>
                    <a:lnTo>
                      <a:pt x="359" y="1233"/>
                    </a:lnTo>
                    <a:lnTo>
                      <a:pt x="359" y="1237"/>
                    </a:lnTo>
                    <a:lnTo>
                      <a:pt x="358" y="1243"/>
                    </a:lnTo>
                    <a:lnTo>
                      <a:pt x="357" y="1244"/>
                    </a:lnTo>
                    <a:lnTo>
                      <a:pt x="355" y="1246"/>
                    </a:lnTo>
                    <a:lnTo>
                      <a:pt x="355" y="1249"/>
                    </a:lnTo>
                    <a:lnTo>
                      <a:pt x="355" y="1251"/>
                    </a:lnTo>
                    <a:lnTo>
                      <a:pt x="353" y="1254"/>
                    </a:lnTo>
                    <a:lnTo>
                      <a:pt x="348" y="1260"/>
                    </a:lnTo>
                    <a:lnTo>
                      <a:pt x="350" y="1263"/>
                    </a:lnTo>
                    <a:lnTo>
                      <a:pt x="349" y="1265"/>
                    </a:lnTo>
                    <a:lnTo>
                      <a:pt x="349" y="1266"/>
                    </a:lnTo>
                    <a:lnTo>
                      <a:pt x="345" y="1268"/>
                    </a:lnTo>
                    <a:lnTo>
                      <a:pt x="340" y="1269"/>
                    </a:lnTo>
                    <a:lnTo>
                      <a:pt x="335" y="1271"/>
                    </a:lnTo>
                    <a:lnTo>
                      <a:pt x="331" y="1274"/>
                    </a:lnTo>
                    <a:lnTo>
                      <a:pt x="331" y="1273"/>
                    </a:lnTo>
                    <a:lnTo>
                      <a:pt x="331" y="1271"/>
                    </a:lnTo>
                    <a:lnTo>
                      <a:pt x="333" y="1266"/>
                    </a:lnTo>
                    <a:lnTo>
                      <a:pt x="337" y="1264"/>
                    </a:lnTo>
                    <a:lnTo>
                      <a:pt x="344" y="1259"/>
                    </a:lnTo>
                    <a:lnTo>
                      <a:pt x="347" y="1255"/>
                    </a:lnTo>
                    <a:lnTo>
                      <a:pt x="349" y="1253"/>
                    </a:lnTo>
                    <a:lnTo>
                      <a:pt x="350" y="1251"/>
                    </a:lnTo>
                    <a:lnTo>
                      <a:pt x="352" y="1245"/>
                    </a:lnTo>
                    <a:lnTo>
                      <a:pt x="352" y="1238"/>
                    </a:lnTo>
                    <a:lnTo>
                      <a:pt x="349" y="1238"/>
                    </a:lnTo>
                    <a:lnTo>
                      <a:pt x="349" y="1246"/>
                    </a:lnTo>
                    <a:lnTo>
                      <a:pt x="349" y="1249"/>
                    </a:lnTo>
                    <a:lnTo>
                      <a:pt x="348" y="1250"/>
                    </a:lnTo>
                    <a:lnTo>
                      <a:pt x="348" y="1250"/>
                    </a:lnTo>
                    <a:lnTo>
                      <a:pt x="343" y="1250"/>
                    </a:lnTo>
                    <a:lnTo>
                      <a:pt x="340" y="1253"/>
                    </a:lnTo>
                    <a:lnTo>
                      <a:pt x="339" y="1253"/>
                    </a:lnTo>
                    <a:lnTo>
                      <a:pt x="338" y="1248"/>
                    </a:lnTo>
                    <a:lnTo>
                      <a:pt x="339" y="1245"/>
                    </a:lnTo>
                    <a:lnTo>
                      <a:pt x="340" y="1244"/>
                    </a:lnTo>
                    <a:lnTo>
                      <a:pt x="343" y="1243"/>
                    </a:lnTo>
                    <a:lnTo>
                      <a:pt x="345" y="1238"/>
                    </a:lnTo>
                    <a:lnTo>
                      <a:pt x="345" y="1238"/>
                    </a:lnTo>
                    <a:lnTo>
                      <a:pt x="345" y="1237"/>
                    </a:lnTo>
                    <a:lnTo>
                      <a:pt x="344" y="1237"/>
                    </a:lnTo>
                    <a:lnTo>
                      <a:pt x="338" y="1239"/>
                    </a:lnTo>
                    <a:lnTo>
                      <a:pt x="334" y="1239"/>
                    </a:lnTo>
                    <a:lnTo>
                      <a:pt x="331" y="1238"/>
                    </a:lnTo>
                    <a:lnTo>
                      <a:pt x="329" y="1238"/>
                    </a:lnTo>
                    <a:lnTo>
                      <a:pt x="329" y="1237"/>
                    </a:lnTo>
                    <a:lnTo>
                      <a:pt x="335" y="1234"/>
                    </a:lnTo>
                    <a:lnTo>
                      <a:pt x="337" y="1233"/>
                    </a:lnTo>
                    <a:lnTo>
                      <a:pt x="337" y="1229"/>
                    </a:lnTo>
                    <a:lnTo>
                      <a:pt x="335" y="1229"/>
                    </a:lnTo>
                    <a:lnTo>
                      <a:pt x="331" y="1229"/>
                    </a:lnTo>
                    <a:lnTo>
                      <a:pt x="329" y="1230"/>
                    </a:lnTo>
                    <a:lnTo>
                      <a:pt x="328" y="1235"/>
                    </a:lnTo>
                    <a:lnTo>
                      <a:pt x="326" y="1238"/>
                    </a:lnTo>
                    <a:lnTo>
                      <a:pt x="324" y="1238"/>
                    </a:lnTo>
                    <a:lnTo>
                      <a:pt x="323" y="1239"/>
                    </a:lnTo>
                    <a:lnTo>
                      <a:pt x="322" y="1238"/>
                    </a:lnTo>
                    <a:lnTo>
                      <a:pt x="322" y="1237"/>
                    </a:lnTo>
                    <a:lnTo>
                      <a:pt x="322" y="1235"/>
                    </a:lnTo>
                    <a:lnTo>
                      <a:pt x="323" y="1234"/>
                    </a:lnTo>
                    <a:lnTo>
                      <a:pt x="326" y="1234"/>
                    </a:lnTo>
                    <a:lnTo>
                      <a:pt x="326" y="1232"/>
                    </a:lnTo>
                    <a:lnTo>
                      <a:pt x="321" y="1228"/>
                    </a:lnTo>
                    <a:lnTo>
                      <a:pt x="321" y="1222"/>
                    </a:lnTo>
                    <a:lnTo>
                      <a:pt x="321" y="1220"/>
                    </a:lnTo>
                    <a:lnTo>
                      <a:pt x="326" y="1212"/>
                    </a:lnTo>
                    <a:lnTo>
                      <a:pt x="327" y="1207"/>
                    </a:lnTo>
                    <a:lnTo>
                      <a:pt x="327" y="1205"/>
                    </a:lnTo>
                    <a:lnTo>
                      <a:pt x="326" y="1205"/>
                    </a:lnTo>
                    <a:lnTo>
                      <a:pt x="324" y="1207"/>
                    </a:lnTo>
                    <a:lnTo>
                      <a:pt x="321" y="1208"/>
                    </a:lnTo>
                    <a:lnTo>
                      <a:pt x="318" y="1212"/>
                    </a:lnTo>
                    <a:lnTo>
                      <a:pt x="317" y="1212"/>
                    </a:lnTo>
                    <a:lnTo>
                      <a:pt x="317" y="1213"/>
                    </a:lnTo>
                    <a:lnTo>
                      <a:pt x="312" y="1220"/>
                    </a:lnTo>
                    <a:lnTo>
                      <a:pt x="309" y="1223"/>
                    </a:lnTo>
                    <a:lnTo>
                      <a:pt x="306" y="1223"/>
                    </a:lnTo>
                    <a:lnTo>
                      <a:pt x="299" y="1225"/>
                    </a:lnTo>
                    <a:lnTo>
                      <a:pt x="299" y="1225"/>
                    </a:lnTo>
                    <a:lnTo>
                      <a:pt x="298" y="1225"/>
                    </a:lnTo>
                    <a:lnTo>
                      <a:pt x="299" y="1222"/>
                    </a:lnTo>
                    <a:lnTo>
                      <a:pt x="299" y="1222"/>
                    </a:lnTo>
                    <a:lnTo>
                      <a:pt x="296" y="1223"/>
                    </a:lnTo>
                    <a:lnTo>
                      <a:pt x="293" y="1222"/>
                    </a:lnTo>
                    <a:lnTo>
                      <a:pt x="292" y="1222"/>
                    </a:lnTo>
                    <a:lnTo>
                      <a:pt x="294" y="1218"/>
                    </a:lnTo>
                    <a:lnTo>
                      <a:pt x="296" y="1218"/>
                    </a:lnTo>
                    <a:lnTo>
                      <a:pt x="296" y="1214"/>
                    </a:lnTo>
                    <a:lnTo>
                      <a:pt x="298" y="1209"/>
                    </a:lnTo>
                    <a:lnTo>
                      <a:pt x="298" y="1208"/>
                    </a:lnTo>
                    <a:lnTo>
                      <a:pt x="298" y="1207"/>
                    </a:lnTo>
                    <a:lnTo>
                      <a:pt x="297" y="1205"/>
                    </a:lnTo>
                    <a:lnTo>
                      <a:pt x="297" y="1207"/>
                    </a:lnTo>
                    <a:lnTo>
                      <a:pt x="294" y="1208"/>
                    </a:lnTo>
                    <a:lnTo>
                      <a:pt x="294" y="1209"/>
                    </a:lnTo>
                    <a:lnTo>
                      <a:pt x="292" y="1213"/>
                    </a:lnTo>
                    <a:lnTo>
                      <a:pt x="291" y="1212"/>
                    </a:lnTo>
                    <a:lnTo>
                      <a:pt x="291" y="1210"/>
                    </a:lnTo>
                    <a:lnTo>
                      <a:pt x="289" y="1210"/>
                    </a:lnTo>
                    <a:lnTo>
                      <a:pt x="289" y="1209"/>
                    </a:lnTo>
                    <a:lnTo>
                      <a:pt x="292" y="1207"/>
                    </a:lnTo>
                    <a:lnTo>
                      <a:pt x="292" y="1205"/>
                    </a:lnTo>
                    <a:lnTo>
                      <a:pt x="292" y="1204"/>
                    </a:lnTo>
                    <a:lnTo>
                      <a:pt x="291" y="1203"/>
                    </a:lnTo>
                    <a:lnTo>
                      <a:pt x="280" y="1210"/>
                    </a:lnTo>
                    <a:lnTo>
                      <a:pt x="280" y="1209"/>
                    </a:lnTo>
                    <a:lnTo>
                      <a:pt x="280" y="1208"/>
                    </a:lnTo>
                    <a:lnTo>
                      <a:pt x="278" y="1207"/>
                    </a:lnTo>
                    <a:lnTo>
                      <a:pt x="276" y="1205"/>
                    </a:lnTo>
                    <a:lnTo>
                      <a:pt x="273" y="1203"/>
                    </a:lnTo>
                    <a:lnTo>
                      <a:pt x="272" y="1203"/>
                    </a:lnTo>
                    <a:lnTo>
                      <a:pt x="268" y="1202"/>
                    </a:lnTo>
                    <a:lnTo>
                      <a:pt x="263" y="1205"/>
                    </a:lnTo>
                    <a:lnTo>
                      <a:pt x="263" y="1208"/>
                    </a:lnTo>
                    <a:lnTo>
                      <a:pt x="261" y="1209"/>
                    </a:lnTo>
                    <a:lnTo>
                      <a:pt x="261" y="1208"/>
                    </a:lnTo>
                    <a:lnTo>
                      <a:pt x="257" y="1203"/>
                    </a:lnTo>
                    <a:lnTo>
                      <a:pt x="258" y="1202"/>
                    </a:lnTo>
                    <a:lnTo>
                      <a:pt x="260" y="1202"/>
                    </a:lnTo>
                    <a:lnTo>
                      <a:pt x="260" y="1199"/>
                    </a:lnTo>
                    <a:lnTo>
                      <a:pt x="253" y="1194"/>
                    </a:lnTo>
                    <a:lnTo>
                      <a:pt x="251" y="1194"/>
                    </a:lnTo>
                    <a:lnTo>
                      <a:pt x="251" y="1197"/>
                    </a:lnTo>
                    <a:lnTo>
                      <a:pt x="250" y="1200"/>
                    </a:lnTo>
                    <a:lnTo>
                      <a:pt x="250" y="1202"/>
                    </a:lnTo>
                    <a:lnTo>
                      <a:pt x="248" y="1202"/>
                    </a:lnTo>
                    <a:lnTo>
                      <a:pt x="248" y="1202"/>
                    </a:lnTo>
                    <a:lnTo>
                      <a:pt x="247" y="1200"/>
                    </a:lnTo>
                    <a:lnTo>
                      <a:pt x="246" y="1200"/>
                    </a:lnTo>
                    <a:lnTo>
                      <a:pt x="246" y="1200"/>
                    </a:lnTo>
                    <a:lnTo>
                      <a:pt x="247" y="1197"/>
                    </a:lnTo>
                    <a:lnTo>
                      <a:pt x="246" y="1192"/>
                    </a:lnTo>
                    <a:lnTo>
                      <a:pt x="247" y="1186"/>
                    </a:lnTo>
                    <a:lnTo>
                      <a:pt x="247" y="1184"/>
                    </a:lnTo>
                    <a:lnTo>
                      <a:pt x="246" y="1183"/>
                    </a:lnTo>
                    <a:lnTo>
                      <a:pt x="246" y="1186"/>
                    </a:lnTo>
                    <a:lnTo>
                      <a:pt x="245" y="1188"/>
                    </a:lnTo>
                    <a:lnTo>
                      <a:pt x="238" y="1192"/>
                    </a:lnTo>
                    <a:lnTo>
                      <a:pt x="238" y="1193"/>
                    </a:lnTo>
                    <a:lnTo>
                      <a:pt x="238" y="1195"/>
                    </a:lnTo>
                    <a:lnTo>
                      <a:pt x="237" y="1198"/>
                    </a:lnTo>
                    <a:lnTo>
                      <a:pt x="236" y="1200"/>
                    </a:lnTo>
                    <a:lnTo>
                      <a:pt x="235" y="1200"/>
                    </a:lnTo>
                    <a:lnTo>
                      <a:pt x="234" y="1197"/>
                    </a:lnTo>
                    <a:lnTo>
                      <a:pt x="231" y="1195"/>
                    </a:lnTo>
                    <a:lnTo>
                      <a:pt x="231" y="1194"/>
                    </a:lnTo>
                    <a:lnTo>
                      <a:pt x="229" y="1194"/>
                    </a:lnTo>
                    <a:lnTo>
                      <a:pt x="227" y="1197"/>
                    </a:lnTo>
                    <a:lnTo>
                      <a:pt x="226" y="1195"/>
                    </a:lnTo>
                    <a:lnTo>
                      <a:pt x="225" y="1195"/>
                    </a:lnTo>
                    <a:lnTo>
                      <a:pt x="225" y="1193"/>
                    </a:lnTo>
                    <a:lnTo>
                      <a:pt x="221" y="1191"/>
                    </a:lnTo>
                    <a:lnTo>
                      <a:pt x="220" y="1186"/>
                    </a:lnTo>
                    <a:lnTo>
                      <a:pt x="217" y="1184"/>
                    </a:lnTo>
                    <a:lnTo>
                      <a:pt x="216" y="1184"/>
                    </a:lnTo>
                    <a:lnTo>
                      <a:pt x="216" y="1183"/>
                    </a:lnTo>
                    <a:lnTo>
                      <a:pt x="221" y="1181"/>
                    </a:lnTo>
                    <a:lnTo>
                      <a:pt x="221" y="1178"/>
                    </a:lnTo>
                    <a:lnTo>
                      <a:pt x="219" y="1176"/>
                    </a:lnTo>
                    <a:lnTo>
                      <a:pt x="219" y="1176"/>
                    </a:lnTo>
                    <a:lnTo>
                      <a:pt x="217" y="1173"/>
                    </a:lnTo>
                    <a:lnTo>
                      <a:pt x="219" y="1172"/>
                    </a:lnTo>
                    <a:lnTo>
                      <a:pt x="219" y="1172"/>
                    </a:lnTo>
                    <a:lnTo>
                      <a:pt x="217" y="1171"/>
                    </a:lnTo>
                    <a:lnTo>
                      <a:pt x="216" y="1171"/>
                    </a:lnTo>
                    <a:lnTo>
                      <a:pt x="214" y="1169"/>
                    </a:lnTo>
                    <a:lnTo>
                      <a:pt x="214" y="1168"/>
                    </a:lnTo>
                    <a:lnTo>
                      <a:pt x="214" y="1164"/>
                    </a:lnTo>
                    <a:lnTo>
                      <a:pt x="211" y="1164"/>
                    </a:lnTo>
                    <a:lnTo>
                      <a:pt x="211" y="1163"/>
                    </a:lnTo>
                    <a:lnTo>
                      <a:pt x="211" y="1163"/>
                    </a:lnTo>
                    <a:lnTo>
                      <a:pt x="210" y="1162"/>
                    </a:lnTo>
                    <a:lnTo>
                      <a:pt x="211" y="1159"/>
                    </a:lnTo>
                    <a:lnTo>
                      <a:pt x="211" y="1159"/>
                    </a:lnTo>
                    <a:lnTo>
                      <a:pt x="212" y="1159"/>
                    </a:lnTo>
                    <a:lnTo>
                      <a:pt x="214" y="1158"/>
                    </a:lnTo>
                    <a:lnTo>
                      <a:pt x="212" y="1156"/>
                    </a:lnTo>
                    <a:lnTo>
                      <a:pt x="212" y="1154"/>
                    </a:lnTo>
                    <a:lnTo>
                      <a:pt x="215" y="1154"/>
                    </a:lnTo>
                    <a:lnTo>
                      <a:pt x="215" y="1153"/>
                    </a:lnTo>
                    <a:lnTo>
                      <a:pt x="211" y="1147"/>
                    </a:lnTo>
                    <a:lnTo>
                      <a:pt x="211" y="1147"/>
                    </a:lnTo>
                    <a:lnTo>
                      <a:pt x="209" y="1146"/>
                    </a:lnTo>
                    <a:lnTo>
                      <a:pt x="206" y="1145"/>
                    </a:lnTo>
                    <a:lnTo>
                      <a:pt x="204" y="1141"/>
                    </a:lnTo>
                    <a:lnTo>
                      <a:pt x="204" y="1137"/>
                    </a:lnTo>
                    <a:lnTo>
                      <a:pt x="205" y="1136"/>
                    </a:lnTo>
                    <a:lnTo>
                      <a:pt x="207" y="1137"/>
                    </a:lnTo>
                    <a:lnTo>
                      <a:pt x="209" y="1140"/>
                    </a:lnTo>
                    <a:lnTo>
                      <a:pt x="211" y="1140"/>
                    </a:lnTo>
                    <a:lnTo>
                      <a:pt x="211" y="1138"/>
                    </a:lnTo>
                    <a:lnTo>
                      <a:pt x="210" y="1136"/>
                    </a:lnTo>
                    <a:lnTo>
                      <a:pt x="210" y="1136"/>
                    </a:lnTo>
                    <a:lnTo>
                      <a:pt x="211" y="1135"/>
                    </a:lnTo>
                    <a:lnTo>
                      <a:pt x="214" y="1135"/>
                    </a:lnTo>
                    <a:lnTo>
                      <a:pt x="214" y="1135"/>
                    </a:lnTo>
                    <a:lnTo>
                      <a:pt x="214" y="1133"/>
                    </a:lnTo>
                    <a:lnTo>
                      <a:pt x="212" y="1131"/>
                    </a:lnTo>
                    <a:lnTo>
                      <a:pt x="210" y="1125"/>
                    </a:lnTo>
                    <a:lnTo>
                      <a:pt x="211" y="1123"/>
                    </a:lnTo>
                    <a:lnTo>
                      <a:pt x="211" y="1122"/>
                    </a:lnTo>
                    <a:lnTo>
                      <a:pt x="212" y="1121"/>
                    </a:lnTo>
                    <a:lnTo>
                      <a:pt x="217" y="1118"/>
                    </a:lnTo>
                    <a:lnTo>
                      <a:pt x="217" y="1117"/>
                    </a:lnTo>
                    <a:lnTo>
                      <a:pt x="211" y="1110"/>
                    </a:lnTo>
                    <a:lnTo>
                      <a:pt x="211" y="1108"/>
                    </a:lnTo>
                    <a:lnTo>
                      <a:pt x="212" y="1107"/>
                    </a:lnTo>
                    <a:lnTo>
                      <a:pt x="212" y="1106"/>
                    </a:lnTo>
                    <a:lnTo>
                      <a:pt x="212" y="1105"/>
                    </a:lnTo>
                    <a:lnTo>
                      <a:pt x="211" y="1103"/>
                    </a:lnTo>
                    <a:lnTo>
                      <a:pt x="211" y="1101"/>
                    </a:lnTo>
                    <a:lnTo>
                      <a:pt x="211" y="1100"/>
                    </a:lnTo>
                    <a:lnTo>
                      <a:pt x="210" y="1099"/>
                    </a:lnTo>
                    <a:lnTo>
                      <a:pt x="206" y="1094"/>
                    </a:lnTo>
                    <a:lnTo>
                      <a:pt x="205" y="1092"/>
                    </a:lnTo>
                    <a:lnTo>
                      <a:pt x="206" y="1092"/>
                    </a:lnTo>
                    <a:lnTo>
                      <a:pt x="209" y="1094"/>
                    </a:lnTo>
                    <a:lnTo>
                      <a:pt x="210" y="1094"/>
                    </a:lnTo>
                    <a:lnTo>
                      <a:pt x="211" y="1092"/>
                    </a:lnTo>
                    <a:lnTo>
                      <a:pt x="205" y="1086"/>
                    </a:lnTo>
                    <a:lnTo>
                      <a:pt x="205" y="1085"/>
                    </a:lnTo>
                    <a:lnTo>
                      <a:pt x="205" y="1084"/>
                    </a:lnTo>
                    <a:lnTo>
                      <a:pt x="207" y="1085"/>
                    </a:lnTo>
                    <a:lnTo>
                      <a:pt x="212" y="1085"/>
                    </a:lnTo>
                    <a:lnTo>
                      <a:pt x="214" y="1084"/>
                    </a:lnTo>
                    <a:lnTo>
                      <a:pt x="210" y="1081"/>
                    </a:lnTo>
                    <a:lnTo>
                      <a:pt x="209" y="1081"/>
                    </a:lnTo>
                    <a:lnTo>
                      <a:pt x="207" y="1081"/>
                    </a:lnTo>
                    <a:lnTo>
                      <a:pt x="202" y="1076"/>
                    </a:lnTo>
                    <a:lnTo>
                      <a:pt x="204" y="1076"/>
                    </a:lnTo>
                    <a:lnTo>
                      <a:pt x="206" y="1075"/>
                    </a:lnTo>
                    <a:lnTo>
                      <a:pt x="207" y="1075"/>
                    </a:lnTo>
                    <a:lnTo>
                      <a:pt x="210" y="1076"/>
                    </a:lnTo>
                    <a:lnTo>
                      <a:pt x="215" y="1077"/>
                    </a:lnTo>
                    <a:lnTo>
                      <a:pt x="217" y="1077"/>
                    </a:lnTo>
                    <a:lnTo>
                      <a:pt x="219" y="1076"/>
                    </a:lnTo>
                    <a:lnTo>
                      <a:pt x="206" y="1064"/>
                    </a:lnTo>
                    <a:lnTo>
                      <a:pt x="205" y="1062"/>
                    </a:lnTo>
                    <a:lnTo>
                      <a:pt x="205" y="1060"/>
                    </a:lnTo>
                    <a:lnTo>
                      <a:pt x="205" y="1057"/>
                    </a:lnTo>
                    <a:lnTo>
                      <a:pt x="204" y="1054"/>
                    </a:lnTo>
                    <a:lnTo>
                      <a:pt x="204" y="1054"/>
                    </a:lnTo>
                    <a:lnTo>
                      <a:pt x="200" y="1053"/>
                    </a:lnTo>
                    <a:lnTo>
                      <a:pt x="200" y="1046"/>
                    </a:lnTo>
                    <a:lnTo>
                      <a:pt x="199" y="1045"/>
                    </a:lnTo>
                    <a:lnTo>
                      <a:pt x="197" y="1045"/>
                    </a:lnTo>
                    <a:lnTo>
                      <a:pt x="196" y="1041"/>
                    </a:lnTo>
                    <a:lnTo>
                      <a:pt x="196" y="1040"/>
                    </a:lnTo>
                    <a:lnTo>
                      <a:pt x="194" y="1039"/>
                    </a:lnTo>
                    <a:lnTo>
                      <a:pt x="191" y="1033"/>
                    </a:lnTo>
                    <a:lnTo>
                      <a:pt x="190" y="1031"/>
                    </a:lnTo>
                    <a:lnTo>
                      <a:pt x="188" y="1030"/>
                    </a:lnTo>
                    <a:lnTo>
                      <a:pt x="188" y="1031"/>
                    </a:lnTo>
                    <a:lnTo>
                      <a:pt x="185" y="1030"/>
                    </a:lnTo>
                    <a:lnTo>
                      <a:pt x="184" y="1029"/>
                    </a:lnTo>
                    <a:lnTo>
                      <a:pt x="184" y="1025"/>
                    </a:lnTo>
                    <a:lnTo>
                      <a:pt x="183" y="102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5" name="Freeform 1915">
                <a:extLst>
                  <a:ext uri="{FF2B5EF4-FFF2-40B4-BE49-F238E27FC236}">
                    <a16:creationId xmlns:a16="http://schemas.microsoft.com/office/drawing/2014/main" id="{9F77E099-1478-8DDC-F707-8B49AB3E20FC}"/>
                  </a:ext>
                </a:extLst>
              </p:cNvPr>
              <p:cNvSpPr>
                <a:spLocks/>
              </p:cNvSpPr>
              <p:nvPr/>
            </p:nvSpPr>
            <p:spPr bwMode="auto">
              <a:xfrm>
                <a:off x="5624513" y="200025"/>
                <a:ext cx="1139825" cy="2022475"/>
              </a:xfrm>
              <a:custGeom>
                <a:avLst/>
                <a:gdLst/>
                <a:ahLst/>
                <a:cxnLst>
                  <a:cxn ang="0">
                    <a:pos x="180" y="985"/>
                  </a:cxn>
                  <a:cxn ang="0">
                    <a:pos x="165" y="956"/>
                  </a:cxn>
                  <a:cxn ang="0">
                    <a:pos x="169" y="905"/>
                  </a:cxn>
                  <a:cxn ang="0">
                    <a:pos x="176" y="877"/>
                  </a:cxn>
                  <a:cxn ang="0">
                    <a:pos x="195" y="861"/>
                  </a:cxn>
                  <a:cxn ang="0">
                    <a:pos x="211" y="856"/>
                  </a:cxn>
                  <a:cxn ang="0">
                    <a:pos x="214" y="823"/>
                  </a:cxn>
                  <a:cxn ang="0">
                    <a:pos x="230" y="798"/>
                  </a:cxn>
                  <a:cxn ang="0">
                    <a:pos x="234" y="794"/>
                  </a:cxn>
                  <a:cxn ang="0">
                    <a:pos x="253" y="759"/>
                  </a:cxn>
                  <a:cxn ang="0">
                    <a:pos x="268" y="719"/>
                  </a:cxn>
                  <a:cxn ang="0">
                    <a:pos x="287" y="665"/>
                  </a:cxn>
                  <a:cxn ang="0">
                    <a:pos x="313" y="637"/>
                  </a:cxn>
                  <a:cxn ang="0">
                    <a:pos x="308" y="606"/>
                  </a:cxn>
                  <a:cxn ang="0">
                    <a:pos x="277" y="555"/>
                  </a:cxn>
                  <a:cxn ang="0">
                    <a:pos x="240" y="547"/>
                  </a:cxn>
                  <a:cxn ang="0">
                    <a:pos x="200" y="502"/>
                  </a:cxn>
                  <a:cxn ang="0">
                    <a:pos x="205" y="436"/>
                  </a:cxn>
                  <a:cxn ang="0">
                    <a:pos x="176" y="386"/>
                  </a:cxn>
                  <a:cxn ang="0">
                    <a:pos x="165" y="349"/>
                  </a:cxn>
                  <a:cxn ang="0">
                    <a:pos x="158" y="289"/>
                  </a:cxn>
                  <a:cxn ang="0">
                    <a:pos x="118" y="247"/>
                  </a:cxn>
                  <a:cxn ang="0">
                    <a:pos x="67" y="227"/>
                  </a:cxn>
                  <a:cxn ang="0">
                    <a:pos x="33" y="201"/>
                  </a:cxn>
                  <a:cxn ang="0">
                    <a:pos x="0" y="164"/>
                  </a:cxn>
                  <a:cxn ang="0">
                    <a:pos x="93" y="216"/>
                  </a:cxn>
                  <a:cxn ang="0">
                    <a:pos x="176" y="206"/>
                  </a:cxn>
                  <a:cxn ang="0">
                    <a:pos x="211" y="152"/>
                  </a:cxn>
                  <a:cxn ang="0">
                    <a:pos x="205" y="63"/>
                  </a:cxn>
                  <a:cxn ang="0">
                    <a:pos x="255" y="11"/>
                  </a:cxn>
                  <a:cxn ang="0">
                    <a:pos x="333" y="34"/>
                  </a:cxn>
                  <a:cxn ang="0">
                    <a:pos x="337" y="131"/>
                  </a:cxn>
                  <a:cxn ang="0">
                    <a:pos x="426" y="239"/>
                  </a:cxn>
                  <a:cxn ang="0">
                    <a:pos x="436" y="365"/>
                  </a:cxn>
                  <a:cxn ang="0">
                    <a:pos x="518" y="497"/>
                  </a:cxn>
                  <a:cxn ang="0">
                    <a:pos x="524" y="554"/>
                  </a:cxn>
                  <a:cxn ang="0">
                    <a:pos x="599" y="631"/>
                  </a:cxn>
                  <a:cxn ang="0">
                    <a:pos x="659" y="724"/>
                  </a:cxn>
                  <a:cxn ang="0">
                    <a:pos x="717" y="811"/>
                  </a:cxn>
                  <a:cxn ang="0">
                    <a:pos x="674" y="953"/>
                  </a:cxn>
                  <a:cxn ang="0">
                    <a:pos x="618" y="1064"/>
                  </a:cxn>
                  <a:cxn ang="0">
                    <a:pos x="567" y="1118"/>
                  </a:cxn>
                  <a:cxn ang="0">
                    <a:pos x="542" y="1136"/>
                  </a:cxn>
                  <a:cxn ang="0">
                    <a:pos x="518" y="1152"/>
                  </a:cxn>
                  <a:cxn ang="0">
                    <a:pos x="501" y="1158"/>
                  </a:cxn>
                  <a:cxn ang="0">
                    <a:pos x="496" y="1174"/>
                  </a:cxn>
                  <a:cxn ang="0">
                    <a:pos x="480" y="1166"/>
                  </a:cxn>
                  <a:cxn ang="0">
                    <a:pos x="450" y="1194"/>
                  </a:cxn>
                  <a:cxn ang="0">
                    <a:pos x="421" y="1205"/>
                  </a:cxn>
                  <a:cxn ang="0">
                    <a:pos x="398" y="1229"/>
                  </a:cxn>
                  <a:cxn ang="0">
                    <a:pos x="362" y="1250"/>
                  </a:cxn>
                  <a:cxn ang="0">
                    <a:pos x="355" y="1251"/>
                  </a:cxn>
                  <a:cxn ang="0">
                    <a:pos x="349" y="1246"/>
                  </a:cxn>
                  <a:cxn ang="0">
                    <a:pos x="337" y="1233"/>
                  </a:cxn>
                  <a:cxn ang="0">
                    <a:pos x="326" y="1205"/>
                  </a:cxn>
                  <a:cxn ang="0">
                    <a:pos x="298" y="1208"/>
                  </a:cxn>
                  <a:cxn ang="0">
                    <a:pos x="272" y="1203"/>
                  </a:cxn>
                  <a:cxn ang="0">
                    <a:pos x="246" y="1192"/>
                  </a:cxn>
                  <a:cxn ang="0">
                    <a:pos x="220" y="1186"/>
                  </a:cxn>
                  <a:cxn ang="0">
                    <a:pos x="211" y="1159"/>
                  </a:cxn>
                  <a:cxn ang="0">
                    <a:pos x="214" y="1135"/>
                  </a:cxn>
                  <a:cxn ang="0">
                    <a:pos x="206" y="1092"/>
                  </a:cxn>
                  <a:cxn ang="0">
                    <a:pos x="206" y="1064"/>
                  </a:cxn>
                </a:cxnLst>
                <a:rect l="0" t="0" r="r" b="b"/>
                <a:pathLst>
                  <a:path w="718" h="1274">
                    <a:moveTo>
                      <a:pt x="183" y="1023"/>
                    </a:moveTo>
                    <a:lnTo>
                      <a:pt x="181" y="1018"/>
                    </a:lnTo>
                    <a:lnTo>
                      <a:pt x="180" y="1016"/>
                    </a:lnTo>
                    <a:lnTo>
                      <a:pt x="180" y="1014"/>
                    </a:lnTo>
                    <a:lnTo>
                      <a:pt x="181" y="1013"/>
                    </a:lnTo>
                    <a:lnTo>
                      <a:pt x="181" y="1013"/>
                    </a:lnTo>
                    <a:lnTo>
                      <a:pt x="183" y="1013"/>
                    </a:lnTo>
                    <a:lnTo>
                      <a:pt x="184" y="1013"/>
                    </a:lnTo>
                    <a:lnTo>
                      <a:pt x="183" y="1008"/>
                    </a:lnTo>
                    <a:lnTo>
                      <a:pt x="183" y="1005"/>
                    </a:lnTo>
                    <a:lnTo>
                      <a:pt x="183" y="1003"/>
                    </a:lnTo>
                    <a:lnTo>
                      <a:pt x="188" y="1000"/>
                    </a:lnTo>
                    <a:lnTo>
                      <a:pt x="189" y="998"/>
                    </a:lnTo>
                    <a:lnTo>
                      <a:pt x="186" y="997"/>
                    </a:lnTo>
                    <a:lnTo>
                      <a:pt x="184" y="999"/>
                    </a:lnTo>
                    <a:lnTo>
                      <a:pt x="184" y="995"/>
                    </a:lnTo>
                    <a:lnTo>
                      <a:pt x="183" y="995"/>
                    </a:lnTo>
                    <a:lnTo>
                      <a:pt x="180" y="998"/>
                    </a:lnTo>
                    <a:lnTo>
                      <a:pt x="179" y="997"/>
                    </a:lnTo>
                    <a:lnTo>
                      <a:pt x="179" y="995"/>
                    </a:lnTo>
                    <a:lnTo>
                      <a:pt x="180" y="985"/>
                    </a:lnTo>
                    <a:lnTo>
                      <a:pt x="179" y="984"/>
                    </a:lnTo>
                    <a:lnTo>
                      <a:pt x="179" y="983"/>
                    </a:lnTo>
                    <a:lnTo>
                      <a:pt x="175" y="983"/>
                    </a:lnTo>
                    <a:lnTo>
                      <a:pt x="174" y="977"/>
                    </a:lnTo>
                    <a:lnTo>
                      <a:pt x="171" y="982"/>
                    </a:lnTo>
                    <a:lnTo>
                      <a:pt x="170" y="983"/>
                    </a:lnTo>
                    <a:lnTo>
                      <a:pt x="169" y="983"/>
                    </a:lnTo>
                    <a:lnTo>
                      <a:pt x="170" y="978"/>
                    </a:lnTo>
                    <a:lnTo>
                      <a:pt x="166" y="978"/>
                    </a:lnTo>
                    <a:lnTo>
                      <a:pt x="166" y="977"/>
                    </a:lnTo>
                    <a:lnTo>
                      <a:pt x="166" y="974"/>
                    </a:lnTo>
                    <a:lnTo>
                      <a:pt x="166" y="973"/>
                    </a:lnTo>
                    <a:lnTo>
                      <a:pt x="166" y="973"/>
                    </a:lnTo>
                    <a:lnTo>
                      <a:pt x="163" y="972"/>
                    </a:lnTo>
                    <a:lnTo>
                      <a:pt x="161" y="969"/>
                    </a:lnTo>
                    <a:lnTo>
                      <a:pt x="163" y="968"/>
                    </a:lnTo>
                    <a:lnTo>
                      <a:pt x="163" y="967"/>
                    </a:lnTo>
                    <a:lnTo>
                      <a:pt x="164" y="958"/>
                    </a:lnTo>
                    <a:lnTo>
                      <a:pt x="164" y="957"/>
                    </a:lnTo>
                    <a:lnTo>
                      <a:pt x="165" y="956"/>
                    </a:lnTo>
                    <a:lnTo>
                      <a:pt x="165" y="956"/>
                    </a:lnTo>
                    <a:lnTo>
                      <a:pt x="161" y="954"/>
                    </a:lnTo>
                    <a:lnTo>
                      <a:pt x="160" y="953"/>
                    </a:lnTo>
                    <a:lnTo>
                      <a:pt x="160" y="953"/>
                    </a:lnTo>
                    <a:lnTo>
                      <a:pt x="159" y="956"/>
                    </a:lnTo>
                    <a:lnTo>
                      <a:pt x="158" y="956"/>
                    </a:lnTo>
                    <a:lnTo>
                      <a:pt x="156" y="953"/>
                    </a:lnTo>
                    <a:lnTo>
                      <a:pt x="156" y="947"/>
                    </a:lnTo>
                    <a:lnTo>
                      <a:pt x="159" y="944"/>
                    </a:lnTo>
                    <a:lnTo>
                      <a:pt x="160" y="941"/>
                    </a:lnTo>
                    <a:lnTo>
                      <a:pt x="158" y="938"/>
                    </a:lnTo>
                    <a:lnTo>
                      <a:pt x="158" y="937"/>
                    </a:lnTo>
                    <a:lnTo>
                      <a:pt x="158" y="932"/>
                    </a:lnTo>
                    <a:lnTo>
                      <a:pt x="160" y="932"/>
                    </a:lnTo>
                    <a:lnTo>
                      <a:pt x="160" y="931"/>
                    </a:lnTo>
                    <a:lnTo>
                      <a:pt x="161" y="929"/>
                    </a:lnTo>
                    <a:lnTo>
                      <a:pt x="160" y="922"/>
                    </a:lnTo>
                    <a:lnTo>
                      <a:pt x="169" y="921"/>
                    </a:lnTo>
                    <a:lnTo>
                      <a:pt x="169" y="911"/>
                    </a:lnTo>
                    <a:lnTo>
                      <a:pt x="169" y="908"/>
                    </a:lnTo>
                    <a:lnTo>
                      <a:pt x="171" y="907"/>
                    </a:lnTo>
                    <a:lnTo>
                      <a:pt x="169" y="905"/>
                    </a:lnTo>
                    <a:lnTo>
                      <a:pt x="173" y="896"/>
                    </a:lnTo>
                    <a:lnTo>
                      <a:pt x="175" y="896"/>
                    </a:lnTo>
                    <a:lnTo>
                      <a:pt x="179" y="898"/>
                    </a:lnTo>
                    <a:lnTo>
                      <a:pt x="179" y="900"/>
                    </a:lnTo>
                    <a:lnTo>
                      <a:pt x="179" y="898"/>
                    </a:lnTo>
                    <a:lnTo>
                      <a:pt x="181" y="898"/>
                    </a:lnTo>
                    <a:lnTo>
                      <a:pt x="181" y="897"/>
                    </a:lnTo>
                    <a:lnTo>
                      <a:pt x="181" y="896"/>
                    </a:lnTo>
                    <a:lnTo>
                      <a:pt x="180" y="895"/>
                    </a:lnTo>
                    <a:lnTo>
                      <a:pt x="179" y="893"/>
                    </a:lnTo>
                    <a:lnTo>
                      <a:pt x="179" y="892"/>
                    </a:lnTo>
                    <a:lnTo>
                      <a:pt x="175" y="891"/>
                    </a:lnTo>
                    <a:lnTo>
                      <a:pt x="173" y="887"/>
                    </a:lnTo>
                    <a:lnTo>
                      <a:pt x="170" y="885"/>
                    </a:lnTo>
                    <a:lnTo>
                      <a:pt x="171" y="881"/>
                    </a:lnTo>
                    <a:lnTo>
                      <a:pt x="168" y="878"/>
                    </a:lnTo>
                    <a:lnTo>
                      <a:pt x="168" y="872"/>
                    </a:lnTo>
                    <a:lnTo>
                      <a:pt x="169" y="872"/>
                    </a:lnTo>
                    <a:lnTo>
                      <a:pt x="171" y="872"/>
                    </a:lnTo>
                    <a:lnTo>
                      <a:pt x="174" y="877"/>
                    </a:lnTo>
                    <a:lnTo>
                      <a:pt x="176" y="877"/>
                    </a:lnTo>
                    <a:lnTo>
                      <a:pt x="178" y="876"/>
                    </a:lnTo>
                    <a:lnTo>
                      <a:pt x="179" y="876"/>
                    </a:lnTo>
                    <a:lnTo>
                      <a:pt x="181" y="876"/>
                    </a:lnTo>
                    <a:lnTo>
                      <a:pt x="181" y="875"/>
                    </a:lnTo>
                    <a:lnTo>
                      <a:pt x="183" y="875"/>
                    </a:lnTo>
                    <a:lnTo>
                      <a:pt x="180" y="874"/>
                    </a:lnTo>
                    <a:lnTo>
                      <a:pt x="181" y="871"/>
                    </a:lnTo>
                    <a:lnTo>
                      <a:pt x="181" y="870"/>
                    </a:lnTo>
                    <a:lnTo>
                      <a:pt x="185" y="870"/>
                    </a:lnTo>
                    <a:lnTo>
                      <a:pt x="186" y="869"/>
                    </a:lnTo>
                    <a:lnTo>
                      <a:pt x="188" y="869"/>
                    </a:lnTo>
                    <a:lnTo>
                      <a:pt x="189" y="869"/>
                    </a:lnTo>
                    <a:lnTo>
                      <a:pt x="190" y="870"/>
                    </a:lnTo>
                    <a:lnTo>
                      <a:pt x="191" y="870"/>
                    </a:lnTo>
                    <a:lnTo>
                      <a:pt x="192" y="869"/>
                    </a:lnTo>
                    <a:lnTo>
                      <a:pt x="195" y="870"/>
                    </a:lnTo>
                    <a:lnTo>
                      <a:pt x="199" y="869"/>
                    </a:lnTo>
                    <a:lnTo>
                      <a:pt x="199" y="867"/>
                    </a:lnTo>
                    <a:lnTo>
                      <a:pt x="196" y="865"/>
                    </a:lnTo>
                    <a:lnTo>
                      <a:pt x="196" y="861"/>
                    </a:lnTo>
                    <a:lnTo>
                      <a:pt x="195" y="861"/>
                    </a:lnTo>
                    <a:lnTo>
                      <a:pt x="196" y="859"/>
                    </a:lnTo>
                    <a:lnTo>
                      <a:pt x="202" y="859"/>
                    </a:lnTo>
                    <a:lnTo>
                      <a:pt x="202" y="857"/>
                    </a:lnTo>
                    <a:lnTo>
                      <a:pt x="204" y="856"/>
                    </a:lnTo>
                    <a:lnTo>
                      <a:pt x="205" y="857"/>
                    </a:lnTo>
                    <a:lnTo>
                      <a:pt x="204" y="859"/>
                    </a:lnTo>
                    <a:lnTo>
                      <a:pt x="202" y="860"/>
                    </a:lnTo>
                    <a:lnTo>
                      <a:pt x="202" y="861"/>
                    </a:lnTo>
                    <a:lnTo>
                      <a:pt x="202" y="862"/>
                    </a:lnTo>
                    <a:lnTo>
                      <a:pt x="200" y="864"/>
                    </a:lnTo>
                    <a:lnTo>
                      <a:pt x="200" y="865"/>
                    </a:lnTo>
                    <a:lnTo>
                      <a:pt x="200" y="866"/>
                    </a:lnTo>
                    <a:lnTo>
                      <a:pt x="201" y="870"/>
                    </a:lnTo>
                    <a:lnTo>
                      <a:pt x="207" y="867"/>
                    </a:lnTo>
                    <a:lnTo>
                      <a:pt x="206" y="865"/>
                    </a:lnTo>
                    <a:lnTo>
                      <a:pt x="207" y="862"/>
                    </a:lnTo>
                    <a:lnTo>
                      <a:pt x="209" y="859"/>
                    </a:lnTo>
                    <a:lnTo>
                      <a:pt x="210" y="860"/>
                    </a:lnTo>
                    <a:lnTo>
                      <a:pt x="211" y="859"/>
                    </a:lnTo>
                    <a:lnTo>
                      <a:pt x="211" y="857"/>
                    </a:lnTo>
                    <a:lnTo>
                      <a:pt x="211" y="856"/>
                    </a:lnTo>
                    <a:lnTo>
                      <a:pt x="211" y="856"/>
                    </a:lnTo>
                    <a:lnTo>
                      <a:pt x="212" y="854"/>
                    </a:lnTo>
                    <a:lnTo>
                      <a:pt x="214" y="854"/>
                    </a:lnTo>
                    <a:lnTo>
                      <a:pt x="214" y="854"/>
                    </a:lnTo>
                    <a:lnTo>
                      <a:pt x="210" y="850"/>
                    </a:lnTo>
                    <a:lnTo>
                      <a:pt x="210" y="849"/>
                    </a:lnTo>
                    <a:lnTo>
                      <a:pt x="207" y="846"/>
                    </a:lnTo>
                    <a:lnTo>
                      <a:pt x="201" y="842"/>
                    </a:lnTo>
                    <a:lnTo>
                      <a:pt x="201" y="839"/>
                    </a:lnTo>
                    <a:lnTo>
                      <a:pt x="202" y="839"/>
                    </a:lnTo>
                    <a:lnTo>
                      <a:pt x="205" y="839"/>
                    </a:lnTo>
                    <a:lnTo>
                      <a:pt x="206" y="837"/>
                    </a:lnTo>
                    <a:lnTo>
                      <a:pt x="206" y="835"/>
                    </a:lnTo>
                    <a:lnTo>
                      <a:pt x="204" y="832"/>
                    </a:lnTo>
                    <a:lnTo>
                      <a:pt x="204" y="829"/>
                    </a:lnTo>
                    <a:lnTo>
                      <a:pt x="205" y="828"/>
                    </a:lnTo>
                    <a:lnTo>
                      <a:pt x="206" y="829"/>
                    </a:lnTo>
                    <a:lnTo>
                      <a:pt x="206" y="832"/>
                    </a:lnTo>
                    <a:lnTo>
                      <a:pt x="210" y="836"/>
                    </a:lnTo>
                    <a:lnTo>
                      <a:pt x="211" y="836"/>
                    </a:lnTo>
                    <a:lnTo>
                      <a:pt x="214" y="823"/>
                    </a:lnTo>
                    <a:lnTo>
                      <a:pt x="216" y="823"/>
                    </a:lnTo>
                    <a:lnTo>
                      <a:pt x="212" y="815"/>
                    </a:lnTo>
                    <a:lnTo>
                      <a:pt x="212" y="814"/>
                    </a:lnTo>
                    <a:lnTo>
                      <a:pt x="215" y="813"/>
                    </a:lnTo>
                    <a:lnTo>
                      <a:pt x="216" y="810"/>
                    </a:lnTo>
                    <a:lnTo>
                      <a:pt x="219" y="810"/>
                    </a:lnTo>
                    <a:lnTo>
                      <a:pt x="220" y="809"/>
                    </a:lnTo>
                    <a:lnTo>
                      <a:pt x="222" y="809"/>
                    </a:lnTo>
                    <a:lnTo>
                      <a:pt x="224" y="810"/>
                    </a:lnTo>
                    <a:lnTo>
                      <a:pt x="224" y="814"/>
                    </a:lnTo>
                    <a:lnTo>
                      <a:pt x="224" y="815"/>
                    </a:lnTo>
                    <a:lnTo>
                      <a:pt x="225" y="815"/>
                    </a:lnTo>
                    <a:lnTo>
                      <a:pt x="227" y="815"/>
                    </a:lnTo>
                    <a:lnTo>
                      <a:pt x="229" y="813"/>
                    </a:lnTo>
                    <a:lnTo>
                      <a:pt x="229" y="813"/>
                    </a:lnTo>
                    <a:lnTo>
                      <a:pt x="227" y="809"/>
                    </a:lnTo>
                    <a:lnTo>
                      <a:pt x="229" y="808"/>
                    </a:lnTo>
                    <a:lnTo>
                      <a:pt x="229" y="805"/>
                    </a:lnTo>
                    <a:lnTo>
                      <a:pt x="229" y="803"/>
                    </a:lnTo>
                    <a:lnTo>
                      <a:pt x="229" y="801"/>
                    </a:lnTo>
                    <a:lnTo>
                      <a:pt x="230" y="798"/>
                    </a:lnTo>
                    <a:lnTo>
                      <a:pt x="230" y="796"/>
                    </a:lnTo>
                    <a:lnTo>
                      <a:pt x="229" y="795"/>
                    </a:lnTo>
                    <a:lnTo>
                      <a:pt x="226" y="795"/>
                    </a:lnTo>
                    <a:lnTo>
                      <a:pt x="225" y="794"/>
                    </a:lnTo>
                    <a:lnTo>
                      <a:pt x="224" y="793"/>
                    </a:lnTo>
                    <a:lnTo>
                      <a:pt x="222" y="793"/>
                    </a:lnTo>
                    <a:lnTo>
                      <a:pt x="217" y="794"/>
                    </a:lnTo>
                    <a:lnTo>
                      <a:pt x="216" y="794"/>
                    </a:lnTo>
                    <a:lnTo>
                      <a:pt x="215" y="794"/>
                    </a:lnTo>
                    <a:lnTo>
                      <a:pt x="215" y="793"/>
                    </a:lnTo>
                    <a:lnTo>
                      <a:pt x="216" y="790"/>
                    </a:lnTo>
                    <a:lnTo>
                      <a:pt x="217" y="788"/>
                    </a:lnTo>
                    <a:lnTo>
                      <a:pt x="219" y="785"/>
                    </a:lnTo>
                    <a:lnTo>
                      <a:pt x="222" y="785"/>
                    </a:lnTo>
                    <a:lnTo>
                      <a:pt x="224" y="783"/>
                    </a:lnTo>
                    <a:lnTo>
                      <a:pt x="225" y="783"/>
                    </a:lnTo>
                    <a:lnTo>
                      <a:pt x="226" y="784"/>
                    </a:lnTo>
                    <a:lnTo>
                      <a:pt x="229" y="786"/>
                    </a:lnTo>
                    <a:lnTo>
                      <a:pt x="230" y="789"/>
                    </a:lnTo>
                    <a:lnTo>
                      <a:pt x="232" y="793"/>
                    </a:lnTo>
                    <a:lnTo>
                      <a:pt x="234" y="794"/>
                    </a:lnTo>
                    <a:lnTo>
                      <a:pt x="234" y="794"/>
                    </a:lnTo>
                    <a:lnTo>
                      <a:pt x="234" y="784"/>
                    </a:lnTo>
                    <a:lnTo>
                      <a:pt x="237" y="784"/>
                    </a:lnTo>
                    <a:lnTo>
                      <a:pt x="236" y="782"/>
                    </a:lnTo>
                    <a:lnTo>
                      <a:pt x="237" y="780"/>
                    </a:lnTo>
                    <a:lnTo>
                      <a:pt x="240" y="782"/>
                    </a:lnTo>
                    <a:lnTo>
                      <a:pt x="240" y="782"/>
                    </a:lnTo>
                    <a:lnTo>
                      <a:pt x="240" y="779"/>
                    </a:lnTo>
                    <a:lnTo>
                      <a:pt x="246" y="774"/>
                    </a:lnTo>
                    <a:lnTo>
                      <a:pt x="251" y="774"/>
                    </a:lnTo>
                    <a:lnTo>
                      <a:pt x="251" y="774"/>
                    </a:lnTo>
                    <a:lnTo>
                      <a:pt x="250" y="772"/>
                    </a:lnTo>
                    <a:lnTo>
                      <a:pt x="250" y="769"/>
                    </a:lnTo>
                    <a:lnTo>
                      <a:pt x="247" y="762"/>
                    </a:lnTo>
                    <a:lnTo>
                      <a:pt x="247" y="758"/>
                    </a:lnTo>
                    <a:lnTo>
                      <a:pt x="248" y="755"/>
                    </a:lnTo>
                    <a:lnTo>
                      <a:pt x="250" y="755"/>
                    </a:lnTo>
                    <a:lnTo>
                      <a:pt x="251" y="755"/>
                    </a:lnTo>
                    <a:lnTo>
                      <a:pt x="251" y="758"/>
                    </a:lnTo>
                    <a:lnTo>
                      <a:pt x="253" y="758"/>
                    </a:lnTo>
                    <a:lnTo>
                      <a:pt x="253" y="759"/>
                    </a:lnTo>
                    <a:lnTo>
                      <a:pt x="256" y="758"/>
                    </a:lnTo>
                    <a:lnTo>
                      <a:pt x="258" y="757"/>
                    </a:lnTo>
                    <a:lnTo>
                      <a:pt x="258" y="753"/>
                    </a:lnTo>
                    <a:lnTo>
                      <a:pt x="257" y="753"/>
                    </a:lnTo>
                    <a:lnTo>
                      <a:pt x="256" y="750"/>
                    </a:lnTo>
                    <a:lnTo>
                      <a:pt x="256" y="750"/>
                    </a:lnTo>
                    <a:lnTo>
                      <a:pt x="257" y="749"/>
                    </a:lnTo>
                    <a:lnTo>
                      <a:pt x="257" y="745"/>
                    </a:lnTo>
                    <a:lnTo>
                      <a:pt x="258" y="744"/>
                    </a:lnTo>
                    <a:lnTo>
                      <a:pt x="261" y="738"/>
                    </a:lnTo>
                    <a:lnTo>
                      <a:pt x="261" y="737"/>
                    </a:lnTo>
                    <a:lnTo>
                      <a:pt x="262" y="736"/>
                    </a:lnTo>
                    <a:lnTo>
                      <a:pt x="262" y="733"/>
                    </a:lnTo>
                    <a:lnTo>
                      <a:pt x="265" y="729"/>
                    </a:lnTo>
                    <a:lnTo>
                      <a:pt x="265" y="726"/>
                    </a:lnTo>
                    <a:lnTo>
                      <a:pt x="266" y="726"/>
                    </a:lnTo>
                    <a:lnTo>
                      <a:pt x="266" y="724"/>
                    </a:lnTo>
                    <a:lnTo>
                      <a:pt x="268" y="724"/>
                    </a:lnTo>
                    <a:lnTo>
                      <a:pt x="271" y="726"/>
                    </a:lnTo>
                    <a:lnTo>
                      <a:pt x="271" y="723"/>
                    </a:lnTo>
                    <a:lnTo>
                      <a:pt x="268" y="719"/>
                    </a:lnTo>
                    <a:lnTo>
                      <a:pt x="268" y="718"/>
                    </a:lnTo>
                    <a:lnTo>
                      <a:pt x="270" y="717"/>
                    </a:lnTo>
                    <a:lnTo>
                      <a:pt x="272" y="714"/>
                    </a:lnTo>
                    <a:lnTo>
                      <a:pt x="271" y="711"/>
                    </a:lnTo>
                    <a:lnTo>
                      <a:pt x="273" y="707"/>
                    </a:lnTo>
                    <a:lnTo>
                      <a:pt x="273" y="707"/>
                    </a:lnTo>
                    <a:lnTo>
                      <a:pt x="277" y="702"/>
                    </a:lnTo>
                    <a:lnTo>
                      <a:pt x="280" y="703"/>
                    </a:lnTo>
                    <a:lnTo>
                      <a:pt x="281" y="702"/>
                    </a:lnTo>
                    <a:lnTo>
                      <a:pt x="281" y="699"/>
                    </a:lnTo>
                    <a:lnTo>
                      <a:pt x="278" y="697"/>
                    </a:lnTo>
                    <a:lnTo>
                      <a:pt x="278" y="696"/>
                    </a:lnTo>
                    <a:lnTo>
                      <a:pt x="280" y="693"/>
                    </a:lnTo>
                    <a:lnTo>
                      <a:pt x="283" y="692"/>
                    </a:lnTo>
                    <a:lnTo>
                      <a:pt x="283" y="685"/>
                    </a:lnTo>
                    <a:lnTo>
                      <a:pt x="284" y="682"/>
                    </a:lnTo>
                    <a:lnTo>
                      <a:pt x="283" y="680"/>
                    </a:lnTo>
                    <a:lnTo>
                      <a:pt x="284" y="676"/>
                    </a:lnTo>
                    <a:lnTo>
                      <a:pt x="283" y="673"/>
                    </a:lnTo>
                    <a:lnTo>
                      <a:pt x="288" y="666"/>
                    </a:lnTo>
                    <a:lnTo>
                      <a:pt x="287" y="665"/>
                    </a:lnTo>
                    <a:lnTo>
                      <a:pt x="287" y="660"/>
                    </a:lnTo>
                    <a:lnTo>
                      <a:pt x="286" y="657"/>
                    </a:lnTo>
                    <a:lnTo>
                      <a:pt x="286" y="655"/>
                    </a:lnTo>
                    <a:lnTo>
                      <a:pt x="287" y="655"/>
                    </a:lnTo>
                    <a:lnTo>
                      <a:pt x="288" y="655"/>
                    </a:lnTo>
                    <a:lnTo>
                      <a:pt x="291" y="657"/>
                    </a:lnTo>
                    <a:lnTo>
                      <a:pt x="292" y="657"/>
                    </a:lnTo>
                    <a:lnTo>
                      <a:pt x="292" y="655"/>
                    </a:lnTo>
                    <a:lnTo>
                      <a:pt x="291" y="652"/>
                    </a:lnTo>
                    <a:lnTo>
                      <a:pt x="291" y="652"/>
                    </a:lnTo>
                    <a:lnTo>
                      <a:pt x="294" y="651"/>
                    </a:lnTo>
                    <a:lnTo>
                      <a:pt x="294" y="650"/>
                    </a:lnTo>
                    <a:lnTo>
                      <a:pt x="294" y="647"/>
                    </a:lnTo>
                    <a:lnTo>
                      <a:pt x="297" y="646"/>
                    </a:lnTo>
                    <a:lnTo>
                      <a:pt x="301" y="647"/>
                    </a:lnTo>
                    <a:lnTo>
                      <a:pt x="301" y="647"/>
                    </a:lnTo>
                    <a:lnTo>
                      <a:pt x="302" y="642"/>
                    </a:lnTo>
                    <a:lnTo>
                      <a:pt x="308" y="636"/>
                    </a:lnTo>
                    <a:lnTo>
                      <a:pt x="312" y="636"/>
                    </a:lnTo>
                    <a:lnTo>
                      <a:pt x="313" y="636"/>
                    </a:lnTo>
                    <a:lnTo>
                      <a:pt x="313" y="637"/>
                    </a:lnTo>
                    <a:lnTo>
                      <a:pt x="314" y="640"/>
                    </a:lnTo>
                    <a:lnTo>
                      <a:pt x="317" y="641"/>
                    </a:lnTo>
                    <a:lnTo>
                      <a:pt x="321" y="641"/>
                    </a:lnTo>
                    <a:lnTo>
                      <a:pt x="326" y="639"/>
                    </a:lnTo>
                    <a:lnTo>
                      <a:pt x="326" y="637"/>
                    </a:lnTo>
                    <a:lnTo>
                      <a:pt x="318" y="634"/>
                    </a:lnTo>
                    <a:lnTo>
                      <a:pt x="318" y="631"/>
                    </a:lnTo>
                    <a:lnTo>
                      <a:pt x="316" y="631"/>
                    </a:lnTo>
                    <a:lnTo>
                      <a:pt x="314" y="630"/>
                    </a:lnTo>
                    <a:lnTo>
                      <a:pt x="314" y="627"/>
                    </a:lnTo>
                    <a:lnTo>
                      <a:pt x="316" y="626"/>
                    </a:lnTo>
                    <a:lnTo>
                      <a:pt x="318" y="625"/>
                    </a:lnTo>
                    <a:lnTo>
                      <a:pt x="319" y="622"/>
                    </a:lnTo>
                    <a:lnTo>
                      <a:pt x="321" y="620"/>
                    </a:lnTo>
                    <a:lnTo>
                      <a:pt x="319" y="615"/>
                    </a:lnTo>
                    <a:lnTo>
                      <a:pt x="319" y="615"/>
                    </a:lnTo>
                    <a:lnTo>
                      <a:pt x="318" y="612"/>
                    </a:lnTo>
                    <a:lnTo>
                      <a:pt x="316" y="614"/>
                    </a:lnTo>
                    <a:lnTo>
                      <a:pt x="312" y="612"/>
                    </a:lnTo>
                    <a:lnTo>
                      <a:pt x="309" y="609"/>
                    </a:lnTo>
                    <a:lnTo>
                      <a:pt x="308" y="606"/>
                    </a:lnTo>
                    <a:lnTo>
                      <a:pt x="309" y="605"/>
                    </a:lnTo>
                    <a:lnTo>
                      <a:pt x="309" y="600"/>
                    </a:lnTo>
                    <a:lnTo>
                      <a:pt x="311" y="598"/>
                    </a:lnTo>
                    <a:lnTo>
                      <a:pt x="309" y="595"/>
                    </a:lnTo>
                    <a:lnTo>
                      <a:pt x="308" y="591"/>
                    </a:lnTo>
                    <a:lnTo>
                      <a:pt x="306" y="588"/>
                    </a:lnTo>
                    <a:lnTo>
                      <a:pt x="306" y="586"/>
                    </a:lnTo>
                    <a:lnTo>
                      <a:pt x="308" y="584"/>
                    </a:lnTo>
                    <a:lnTo>
                      <a:pt x="308" y="584"/>
                    </a:lnTo>
                    <a:lnTo>
                      <a:pt x="306" y="583"/>
                    </a:lnTo>
                    <a:lnTo>
                      <a:pt x="304" y="581"/>
                    </a:lnTo>
                    <a:lnTo>
                      <a:pt x="304" y="580"/>
                    </a:lnTo>
                    <a:lnTo>
                      <a:pt x="307" y="579"/>
                    </a:lnTo>
                    <a:lnTo>
                      <a:pt x="307" y="576"/>
                    </a:lnTo>
                    <a:lnTo>
                      <a:pt x="306" y="570"/>
                    </a:lnTo>
                    <a:lnTo>
                      <a:pt x="294" y="561"/>
                    </a:lnTo>
                    <a:lnTo>
                      <a:pt x="292" y="564"/>
                    </a:lnTo>
                    <a:lnTo>
                      <a:pt x="291" y="564"/>
                    </a:lnTo>
                    <a:lnTo>
                      <a:pt x="289" y="561"/>
                    </a:lnTo>
                    <a:lnTo>
                      <a:pt x="286" y="558"/>
                    </a:lnTo>
                    <a:lnTo>
                      <a:pt x="277" y="555"/>
                    </a:lnTo>
                    <a:lnTo>
                      <a:pt x="273" y="558"/>
                    </a:lnTo>
                    <a:lnTo>
                      <a:pt x="271" y="556"/>
                    </a:lnTo>
                    <a:lnTo>
                      <a:pt x="271" y="558"/>
                    </a:lnTo>
                    <a:lnTo>
                      <a:pt x="270" y="559"/>
                    </a:lnTo>
                    <a:lnTo>
                      <a:pt x="268" y="559"/>
                    </a:lnTo>
                    <a:lnTo>
                      <a:pt x="268" y="559"/>
                    </a:lnTo>
                    <a:lnTo>
                      <a:pt x="263" y="553"/>
                    </a:lnTo>
                    <a:lnTo>
                      <a:pt x="260" y="548"/>
                    </a:lnTo>
                    <a:lnTo>
                      <a:pt x="257" y="548"/>
                    </a:lnTo>
                    <a:lnTo>
                      <a:pt x="257" y="547"/>
                    </a:lnTo>
                    <a:lnTo>
                      <a:pt x="257" y="547"/>
                    </a:lnTo>
                    <a:lnTo>
                      <a:pt x="257" y="540"/>
                    </a:lnTo>
                    <a:lnTo>
                      <a:pt x="255" y="543"/>
                    </a:lnTo>
                    <a:lnTo>
                      <a:pt x="252" y="544"/>
                    </a:lnTo>
                    <a:lnTo>
                      <a:pt x="251" y="544"/>
                    </a:lnTo>
                    <a:lnTo>
                      <a:pt x="251" y="547"/>
                    </a:lnTo>
                    <a:lnTo>
                      <a:pt x="250" y="547"/>
                    </a:lnTo>
                    <a:lnTo>
                      <a:pt x="247" y="547"/>
                    </a:lnTo>
                    <a:lnTo>
                      <a:pt x="242" y="544"/>
                    </a:lnTo>
                    <a:lnTo>
                      <a:pt x="240" y="544"/>
                    </a:lnTo>
                    <a:lnTo>
                      <a:pt x="240" y="547"/>
                    </a:lnTo>
                    <a:lnTo>
                      <a:pt x="240" y="547"/>
                    </a:lnTo>
                    <a:lnTo>
                      <a:pt x="235" y="553"/>
                    </a:lnTo>
                    <a:lnTo>
                      <a:pt x="235" y="553"/>
                    </a:lnTo>
                    <a:lnTo>
                      <a:pt x="231" y="545"/>
                    </a:lnTo>
                    <a:lnTo>
                      <a:pt x="230" y="542"/>
                    </a:lnTo>
                    <a:lnTo>
                      <a:pt x="229" y="542"/>
                    </a:lnTo>
                    <a:lnTo>
                      <a:pt x="226" y="540"/>
                    </a:lnTo>
                    <a:lnTo>
                      <a:pt x="226" y="535"/>
                    </a:lnTo>
                    <a:lnTo>
                      <a:pt x="225" y="534"/>
                    </a:lnTo>
                    <a:lnTo>
                      <a:pt x="222" y="530"/>
                    </a:lnTo>
                    <a:lnTo>
                      <a:pt x="219" y="524"/>
                    </a:lnTo>
                    <a:lnTo>
                      <a:pt x="217" y="520"/>
                    </a:lnTo>
                    <a:lnTo>
                      <a:pt x="216" y="515"/>
                    </a:lnTo>
                    <a:lnTo>
                      <a:pt x="215" y="514"/>
                    </a:lnTo>
                    <a:lnTo>
                      <a:pt x="215" y="514"/>
                    </a:lnTo>
                    <a:lnTo>
                      <a:pt x="212" y="513"/>
                    </a:lnTo>
                    <a:lnTo>
                      <a:pt x="210" y="513"/>
                    </a:lnTo>
                    <a:lnTo>
                      <a:pt x="209" y="513"/>
                    </a:lnTo>
                    <a:lnTo>
                      <a:pt x="206" y="512"/>
                    </a:lnTo>
                    <a:lnTo>
                      <a:pt x="205" y="511"/>
                    </a:lnTo>
                    <a:lnTo>
                      <a:pt x="200" y="502"/>
                    </a:lnTo>
                    <a:lnTo>
                      <a:pt x="200" y="501"/>
                    </a:lnTo>
                    <a:lnTo>
                      <a:pt x="200" y="498"/>
                    </a:lnTo>
                    <a:lnTo>
                      <a:pt x="199" y="492"/>
                    </a:lnTo>
                    <a:lnTo>
                      <a:pt x="197" y="488"/>
                    </a:lnTo>
                    <a:lnTo>
                      <a:pt x="196" y="486"/>
                    </a:lnTo>
                    <a:lnTo>
                      <a:pt x="195" y="482"/>
                    </a:lnTo>
                    <a:lnTo>
                      <a:pt x="196" y="481"/>
                    </a:lnTo>
                    <a:lnTo>
                      <a:pt x="197" y="479"/>
                    </a:lnTo>
                    <a:lnTo>
                      <a:pt x="199" y="477"/>
                    </a:lnTo>
                    <a:lnTo>
                      <a:pt x="200" y="476"/>
                    </a:lnTo>
                    <a:lnTo>
                      <a:pt x="202" y="468"/>
                    </a:lnTo>
                    <a:lnTo>
                      <a:pt x="204" y="465"/>
                    </a:lnTo>
                    <a:lnTo>
                      <a:pt x="204" y="462"/>
                    </a:lnTo>
                    <a:lnTo>
                      <a:pt x="204" y="460"/>
                    </a:lnTo>
                    <a:lnTo>
                      <a:pt x="204" y="458"/>
                    </a:lnTo>
                    <a:lnTo>
                      <a:pt x="204" y="451"/>
                    </a:lnTo>
                    <a:lnTo>
                      <a:pt x="201" y="442"/>
                    </a:lnTo>
                    <a:lnTo>
                      <a:pt x="201" y="441"/>
                    </a:lnTo>
                    <a:lnTo>
                      <a:pt x="204" y="440"/>
                    </a:lnTo>
                    <a:lnTo>
                      <a:pt x="205" y="437"/>
                    </a:lnTo>
                    <a:lnTo>
                      <a:pt x="205" y="436"/>
                    </a:lnTo>
                    <a:lnTo>
                      <a:pt x="204" y="431"/>
                    </a:lnTo>
                    <a:lnTo>
                      <a:pt x="202" y="428"/>
                    </a:lnTo>
                    <a:lnTo>
                      <a:pt x="201" y="427"/>
                    </a:lnTo>
                    <a:lnTo>
                      <a:pt x="200" y="426"/>
                    </a:lnTo>
                    <a:lnTo>
                      <a:pt x="197" y="425"/>
                    </a:lnTo>
                    <a:lnTo>
                      <a:pt x="199" y="425"/>
                    </a:lnTo>
                    <a:lnTo>
                      <a:pt x="199" y="423"/>
                    </a:lnTo>
                    <a:lnTo>
                      <a:pt x="197" y="422"/>
                    </a:lnTo>
                    <a:lnTo>
                      <a:pt x="196" y="420"/>
                    </a:lnTo>
                    <a:lnTo>
                      <a:pt x="194" y="417"/>
                    </a:lnTo>
                    <a:lnTo>
                      <a:pt x="192" y="415"/>
                    </a:lnTo>
                    <a:lnTo>
                      <a:pt x="186" y="407"/>
                    </a:lnTo>
                    <a:lnTo>
                      <a:pt x="185" y="405"/>
                    </a:lnTo>
                    <a:lnTo>
                      <a:pt x="185" y="405"/>
                    </a:lnTo>
                    <a:lnTo>
                      <a:pt x="183" y="399"/>
                    </a:lnTo>
                    <a:lnTo>
                      <a:pt x="176" y="394"/>
                    </a:lnTo>
                    <a:lnTo>
                      <a:pt x="176" y="392"/>
                    </a:lnTo>
                    <a:lnTo>
                      <a:pt x="178" y="392"/>
                    </a:lnTo>
                    <a:lnTo>
                      <a:pt x="178" y="389"/>
                    </a:lnTo>
                    <a:lnTo>
                      <a:pt x="176" y="387"/>
                    </a:lnTo>
                    <a:lnTo>
                      <a:pt x="176" y="386"/>
                    </a:lnTo>
                    <a:lnTo>
                      <a:pt x="175" y="382"/>
                    </a:lnTo>
                    <a:lnTo>
                      <a:pt x="178" y="381"/>
                    </a:lnTo>
                    <a:lnTo>
                      <a:pt x="180" y="379"/>
                    </a:lnTo>
                    <a:lnTo>
                      <a:pt x="181" y="379"/>
                    </a:lnTo>
                    <a:lnTo>
                      <a:pt x="183" y="377"/>
                    </a:lnTo>
                    <a:lnTo>
                      <a:pt x="184" y="375"/>
                    </a:lnTo>
                    <a:lnTo>
                      <a:pt x="184" y="370"/>
                    </a:lnTo>
                    <a:lnTo>
                      <a:pt x="183" y="370"/>
                    </a:lnTo>
                    <a:lnTo>
                      <a:pt x="181" y="366"/>
                    </a:lnTo>
                    <a:lnTo>
                      <a:pt x="180" y="364"/>
                    </a:lnTo>
                    <a:lnTo>
                      <a:pt x="180" y="360"/>
                    </a:lnTo>
                    <a:lnTo>
                      <a:pt x="180" y="359"/>
                    </a:lnTo>
                    <a:lnTo>
                      <a:pt x="179" y="359"/>
                    </a:lnTo>
                    <a:lnTo>
                      <a:pt x="175" y="358"/>
                    </a:lnTo>
                    <a:lnTo>
                      <a:pt x="171" y="356"/>
                    </a:lnTo>
                    <a:lnTo>
                      <a:pt x="169" y="356"/>
                    </a:lnTo>
                    <a:lnTo>
                      <a:pt x="166" y="359"/>
                    </a:lnTo>
                    <a:lnTo>
                      <a:pt x="163" y="356"/>
                    </a:lnTo>
                    <a:lnTo>
                      <a:pt x="163" y="355"/>
                    </a:lnTo>
                    <a:lnTo>
                      <a:pt x="164" y="354"/>
                    </a:lnTo>
                    <a:lnTo>
                      <a:pt x="165" y="349"/>
                    </a:lnTo>
                    <a:lnTo>
                      <a:pt x="165" y="348"/>
                    </a:lnTo>
                    <a:lnTo>
                      <a:pt x="164" y="348"/>
                    </a:lnTo>
                    <a:lnTo>
                      <a:pt x="164" y="344"/>
                    </a:lnTo>
                    <a:lnTo>
                      <a:pt x="166" y="344"/>
                    </a:lnTo>
                    <a:lnTo>
                      <a:pt x="168" y="343"/>
                    </a:lnTo>
                    <a:lnTo>
                      <a:pt x="168" y="340"/>
                    </a:lnTo>
                    <a:lnTo>
                      <a:pt x="165" y="335"/>
                    </a:lnTo>
                    <a:lnTo>
                      <a:pt x="164" y="331"/>
                    </a:lnTo>
                    <a:lnTo>
                      <a:pt x="163" y="325"/>
                    </a:lnTo>
                    <a:lnTo>
                      <a:pt x="160" y="315"/>
                    </a:lnTo>
                    <a:lnTo>
                      <a:pt x="160" y="312"/>
                    </a:lnTo>
                    <a:lnTo>
                      <a:pt x="160" y="308"/>
                    </a:lnTo>
                    <a:lnTo>
                      <a:pt x="160" y="307"/>
                    </a:lnTo>
                    <a:lnTo>
                      <a:pt x="160" y="305"/>
                    </a:lnTo>
                    <a:lnTo>
                      <a:pt x="164" y="302"/>
                    </a:lnTo>
                    <a:lnTo>
                      <a:pt x="164" y="300"/>
                    </a:lnTo>
                    <a:lnTo>
                      <a:pt x="165" y="298"/>
                    </a:lnTo>
                    <a:lnTo>
                      <a:pt x="165" y="295"/>
                    </a:lnTo>
                    <a:lnTo>
                      <a:pt x="164" y="294"/>
                    </a:lnTo>
                    <a:lnTo>
                      <a:pt x="159" y="292"/>
                    </a:lnTo>
                    <a:lnTo>
                      <a:pt x="158" y="289"/>
                    </a:lnTo>
                    <a:lnTo>
                      <a:pt x="156" y="288"/>
                    </a:lnTo>
                    <a:lnTo>
                      <a:pt x="153" y="285"/>
                    </a:lnTo>
                    <a:lnTo>
                      <a:pt x="150" y="283"/>
                    </a:lnTo>
                    <a:lnTo>
                      <a:pt x="148" y="278"/>
                    </a:lnTo>
                    <a:lnTo>
                      <a:pt x="148" y="278"/>
                    </a:lnTo>
                    <a:lnTo>
                      <a:pt x="145" y="274"/>
                    </a:lnTo>
                    <a:lnTo>
                      <a:pt x="143" y="273"/>
                    </a:lnTo>
                    <a:lnTo>
                      <a:pt x="143" y="272"/>
                    </a:lnTo>
                    <a:lnTo>
                      <a:pt x="138" y="274"/>
                    </a:lnTo>
                    <a:lnTo>
                      <a:pt x="137" y="273"/>
                    </a:lnTo>
                    <a:lnTo>
                      <a:pt x="135" y="263"/>
                    </a:lnTo>
                    <a:lnTo>
                      <a:pt x="134" y="262"/>
                    </a:lnTo>
                    <a:lnTo>
                      <a:pt x="132" y="258"/>
                    </a:lnTo>
                    <a:lnTo>
                      <a:pt x="130" y="257"/>
                    </a:lnTo>
                    <a:lnTo>
                      <a:pt x="129" y="254"/>
                    </a:lnTo>
                    <a:lnTo>
                      <a:pt x="129" y="254"/>
                    </a:lnTo>
                    <a:lnTo>
                      <a:pt x="125" y="253"/>
                    </a:lnTo>
                    <a:lnTo>
                      <a:pt x="120" y="249"/>
                    </a:lnTo>
                    <a:lnTo>
                      <a:pt x="119" y="249"/>
                    </a:lnTo>
                    <a:lnTo>
                      <a:pt x="119" y="247"/>
                    </a:lnTo>
                    <a:lnTo>
                      <a:pt x="118" y="247"/>
                    </a:lnTo>
                    <a:lnTo>
                      <a:pt x="115" y="246"/>
                    </a:lnTo>
                    <a:lnTo>
                      <a:pt x="112" y="246"/>
                    </a:lnTo>
                    <a:lnTo>
                      <a:pt x="112" y="246"/>
                    </a:lnTo>
                    <a:lnTo>
                      <a:pt x="109" y="244"/>
                    </a:lnTo>
                    <a:lnTo>
                      <a:pt x="109" y="243"/>
                    </a:lnTo>
                    <a:lnTo>
                      <a:pt x="108" y="242"/>
                    </a:lnTo>
                    <a:lnTo>
                      <a:pt x="104" y="242"/>
                    </a:lnTo>
                    <a:lnTo>
                      <a:pt x="97" y="239"/>
                    </a:lnTo>
                    <a:lnTo>
                      <a:pt x="94" y="239"/>
                    </a:lnTo>
                    <a:lnTo>
                      <a:pt x="94" y="238"/>
                    </a:lnTo>
                    <a:lnTo>
                      <a:pt x="91" y="237"/>
                    </a:lnTo>
                    <a:lnTo>
                      <a:pt x="89" y="237"/>
                    </a:lnTo>
                    <a:lnTo>
                      <a:pt x="86" y="239"/>
                    </a:lnTo>
                    <a:lnTo>
                      <a:pt x="84" y="239"/>
                    </a:lnTo>
                    <a:lnTo>
                      <a:pt x="84" y="239"/>
                    </a:lnTo>
                    <a:lnTo>
                      <a:pt x="79" y="239"/>
                    </a:lnTo>
                    <a:lnTo>
                      <a:pt x="78" y="235"/>
                    </a:lnTo>
                    <a:lnTo>
                      <a:pt x="74" y="231"/>
                    </a:lnTo>
                    <a:lnTo>
                      <a:pt x="71" y="228"/>
                    </a:lnTo>
                    <a:lnTo>
                      <a:pt x="69" y="227"/>
                    </a:lnTo>
                    <a:lnTo>
                      <a:pt x="67" y="227"/>
                    </a:lnTo>
                    <a:lnTo>
                      <a:pt x="67" y="227"/>
                    </a:lnTo>
                    <a:lnTo>
                      <a:pt x="66" y="227"/>
                    </a:lnTo>
                    <a:lnTo>
                      <a:pt x="63" y="227"/>
                    </a:lnTo>
                    <a:lnTo>
                      <a:pt x="63" y="226"/>
                    </a:lnTo>
                    <a:lnTo>
                      <a:pt x="62" y="223"/>
                    </a:lnTo>
                    <a:lnTo>
                      <a:pt x="58" y="220"/>
                    </a:lnTo>
                    <a:lnTo>
                      <a:pt x="57" y="220"/>
                    </a:lnTo>
                    <a:lnTo>
                      <a:pt x="54" y="218"/>
                    </a:lnTo>
                    <a:lnTo>
                      <a:pt x="52" y="218"/>
                    </a:lnTo>
                    <a:lnTo>
                      <a:pt x="51" y="217"/>
                    </a:lnTo>
                    <a:lnTo>
                      <a:pt x="49" y="216"/>
                    </a:lnTo>
                    <a:lnTo>
                      <a:pt x="49" y="216"/>
                    </a:lnTo>
                    <a:lnTo>
                      <a:pt x="48" y="213"/>
                    </a:lnTo>
                    <a:lnTo>
                      <a:pt x="48" y="211"/>
                    </a:lnTo>
                    <a:lnTo>
                      <a:pt x="46" y="210"/>
                    </a:lnTo>
                    <a:lnTo>
                      <a:pt x="46" y="208"/>
                    </a:lnTo>
                    <a:lnTo>
                      <a:pt x="41" y="208"/>
                    </a:lnTo>
                    <a:lnTo>
                      <a:pt x="41" y="208"/>
                    </a:lnTo>
                    <a:lnTo>
                      <a:pt x="38" y="205"/>
                    </a:lnTo>
                    <a:lnTo>
                      <a:pt x="36" y="202"/>
                    </a:lnTo>
                    <a:lnTo>
                      <a:pt x="33" y="201"/>
                    </a:lnTo>
                    <a:lnTo>
                      <a:pt x="28" y="196"/>
                    </a:lnTo>
                    <a:lnTo>
                      <a:pt x="27" y="195"/>
                    </a:lnTo>
                    <a:lnTo>
                      <a:pt x="26" y="195"/>
                    </a:lnTo>
                    <a:lnTo>
                      <a:pt x="21" y="195"/>
                    </a:lnTo>
                    <a:lnTo>
                      <a:pt x="21" y="193"/>
                    </a:lnTo>
                    <a:lnTo>
                      <a:pt x="18" y="191"/>
                    </a:lnTo>
                    <a:lnTo>
                      <a:pt x="18" y="190"/>
                    </a:lnTo>
                    <a:lnTo>
                      <a:pt x="18" y="190"/>
                    </a:lnTo>
                    <a:lnTo>
                      <a:pt x="21" y="190"/>
                    </a:lnTo>
                    <a:lnTo>
                      <a:pt x="21" y="189"/>
                    </a:lnTo>
                    <a:lnTo>
                      <a:pt x="21" y="185"/>
                    </a:lnTo>
                    <a:lnTo>
                      <a:pt x="18" y="184"/>
                    </a:lnTo>
                    <a:lnTo>
                      <a:pt x="15" y="180"/>
                    </a:lnTo>
                    <a:lnTo>
                      <a:pt x="13" y="179"/>
                    </a:lnTo>
                    <a:lnTo>
                      <a:pt x="12" y="177"/>
                    </a:lnTo>
                    <a:lnTo>
                      <a:pt x="8" y="177"/>
                    </a:lnTo>
                    <a:lnTo>
                      <a:pt x="6" y="176"/>
                    </a:lnTo>
                    <a:lnTo>
                      <a:pt x="2" y="175"/>
                    </a:lnTo>
                    <a:lnTo>
                      <a:pt x="1" y="169"/>
                    </a:lnTo>
                    <a:lnTo>
                      <a:pt x="0" y="166"/>
                    </a:lnTo>
                    <a:lnTo>
                      <a:pt x="0" y="164"/>
                    </a:lnTo>
                    <a:lnTo>
                      <a:pt x="1" y="162"/>
                    </a:lnTo>
                    <a:lnTo>
                      <a:pt x="1" y="161"/>
                    </a:lnTo>
                    <a:lnTo>
                      <a:pt x="5" y="155"/>
                    </a:lnTo>
                    <a:lnTo>
                      <a:pt x="6" y="154"/>
                    </a:lnTo>
                    <a:lnTo>
                      <a:pt x="11" y="150"/>
                    </a:lnTo>
                    <a:lnTo>
                      <a:pt x="17" y="150"/>
                    </a:lnTo>
                    <a:lnTo>
                      <a:pt x="23" y="151"/>
                    </a:lnTo>
                    <a:lnTo>
                      <a:pt x="26" y="154"/>
                    </a:lnTo>
                    <a:lnTo>
                      <a:pt x="33" y="161"/>
                    </a:lnTo>
                    <a:lnTo>
                      <a:pt x="38" y="167"/>
                    </a:lnTo>
                    <a:lnTo>
                      <a:pt x="41" y="169"/>
                    </a:lnTo>
                    <a:lnTo>
                      <a:pt x="46" y="175"/>
                    </a:lnTo>
                    <a:lnTo>
                      <a:pt x="53" y="185"/>
                    </a:lnTo>
                    <a:lnTo>
                      <a:pt x="54" y="190"/>
                    </a:lnTo>
                    <a:lnTo>
                      <a:pt x="61" y="197"/>
                    </a:lnTo>
                    <a:lnTo>
                      <a:pt x="66" y="203"/>
                    </a:lnTo>
                    <a:lnTo>
                      <a:pt x="69" y="216"/>
                    </a:lnTo>
                    <a:lnTo>
                      <a:pt x="71" y="216"/>
                    </a:lnTo>
                    <a:lnTo>
                      <a:pt x="78" y="213"/>
                    </a:lnTo>
                    <a:lnTo>
                      <a:pt x="87" y="217"/>
                    </a:lnTo>
                    <a:lnTo>
                      <a:pt x="93" y="216"/>
                    </a:lnTo>
                    <a:lnTo>
                      <a:pt x="99" y="216"/>
                    </a:lnTo>
                    <a:lnTo>
                      <a:pt x="103" y="220"/>
                    </a:lnTo>
                    <a:lnTo>
                      <a:pt x="105" y="221"/>
                    </a:lnTo>
                    <a:lnTo>
                      <a:pt x="107" y="221"/>
                    </a:lnTo>
                    <a:lnTo>
                      <a:pt x="110" y="217"/>
                    </a:lnTo>
                    <a:lnTo>
                      <a:pt x="117" y="212"/>
                    </a:lnTo>
                    <a:lnTo>
                      <a:pt x="127" y="207"/>
                    </a:lnTo>
                    <a:lnTo>
                      <a:pt x="128" y="206"/>
                    </a:lnTo>
                    <a:lnTo>
                      <a:pt x="129" y="200"/>
                    </a:lnTo>
                    <a:lnTo>
                      <a:pt x="129" y="195"/>
                    </a:lnTo>
                    <a:lnTo>
                      <a:pt x="132" y="191"/>
                    </a:lnTo>
                    <a:lnTo>
                      <a:pt x="140" y="192"/>
                    </a:lnTo>
                    <a:lnTo>
                      <a:pt x="143" y="195"/>
                    </a:lnTo>
                    <a:lnTo>
                      <a:pt x="146" y="195"/>
                    </a:lnTo>
                    <a:lnTo>
                      <a:pt x="148" y="197"/>
                    </a:lnTo>
                    <a:lnTo>
                      <a:pt x="150" y="200"/>
                    </a:lnTo>
                    <a:lnTo>
                      <a:pt x="154" y="200"/>
                    </a:lnTo>
                    <a:lnTo>
                      <a:pt x="156" y="202"/>
                    </a:lnTo>
                    <a:lnTo>
                      <a:pt x="168" y="203"/>
                    </a:lnTo>
                    <a:lnTo>
                      <a:pt x="174" y="205"/>
                    </a:lnTo>
                    <a:lnTo>
                      <a:pt x="176" y="206"/>
                    </a:lnTo>
                    <a:lnTo>
                      <a:pt x="179" y="208"/>
                    </a:lnTo>
                    <a:lnTo>
                      <a:pt x="181" y="213"/>
                    </a:lnTo>
                    <a:lnTo>
                      <a:pt x="184" y="215"/>
                    </a:lnTo>
                    <a:lnTo>
                      <a:pt x="185" y="215"/>
                    </a:lnTo>
                    <a:lnTo>
                      <a:pt x="185" y="208"/>
                    </a:lnTo>
                    <a:lnTo>
                      <a:pt x="190" y="205"/>
                    </a:lnTo>
                    <a:lnTo>
                      <a:pt x="191" y="202"/>
                    </a:lnTo>
                    <a:lnTo>
                      <a:pt x="191" y="197"/>
                    </a:lnTo>
                    <a:lnTo>
                      <a:pt x="190" y="189"/>
                    </a:lnTo>
                    <a:lnTo>
                      <a:pt x="190" y="185"/>
                    </a:lnTo>
                    <a:lnTo>
                      <a:pt x="190" y="182"/>
                    </a:lnTo>
                    <a:lnTo>
                      <a:pt x="194" y="174"/>
                    </a:lnTo>
                    <a:lnTo>
                      <a:pt x="196" y="171"/>
                    </a:lnTo>
                    <a:lnTo>
                      <a:pt x="201" y="167"/>
                    </a:lnTo>
                    <a:lnTo>
                      <a:pt x="202" y="167"/>
                    </a:lnTo>
                    <a:lnTo>
                      <a:pt x="205" y="170"/>
                    </a:lnTo>
                    <a:lnTo>
                      <a:pt x="207" y="167"/>
                    </a:lnTo>
                    <a:lnTo>
                      <a:pt x="209" y="160"/>
                    </a:lnTo>
                    <a:lnTo>
                      <a:pt x="209" y="157"/>
                    </a:lnTo>
                    <a:lnTo>
                      <a:pt x="210" y="154"/>
                    </a:lnTo>
                    <a:lnTo>
                      <a:pt x="211" y="152"/>
                    </a:lnTo>
                    <a:lnTo>
                      <a:pt x="209" y="150"/>
                    </a:lnTo>
                    <a:lnTo>
                      <a:pt x="206" y="136"/>
                    </a:lnTo>
                    <a:lnTo>
                      <a:pt x="205" y="133"/>
                    </a:lnTo>
                    <a:lnTo>
                      <a:pt x="204" y="133"/>
                    </a:lnTo>
                    <a:lnTo>
                      <a:pt x="201" y="130"/>
                    </a:lnTo>
                    <a:lnTo>
                      <a:pt x="201" y="118"/>
                    </a:lnTo>
                    <a:lnTo>
                      <a:pt x="202" y="110"/>
                    </a:lnTo>
                    <a:lnTo>
                      <a:pt x="202" y="110"/>
                    </a:lnTo>
                    <a:lnTo>
                      <a:pt x="202" y="103"/>
                    </a:lnTo>
                    <a:lnTo>
                      <a:pt x="201" y="101"/>
                    </a:lnTo>
                    <a:lnTo>
                      <a:pt x="200" y="99"/>
                    </a:lnTo>
                    <a:lnTo>
                      <a:pt x="201" y="92"/>
                    </a:lnTo>
                    <a:lnTo>
                      <a:pt x="200" y="88"/>
                    </a:lnTo>
                    <a:lnTo>
                      <a:pt x="201" y="84"/>
                    </a:lnTo>
                    <a:lnTo>
                      <a:pt x="202" y="79"/>
                    </a:lnTo>
                    <a:lnTo>
                      <a:pt x="201" y="74"/>
                    </a:lnTo>
                    <a:lnTo>
                      <a:pt x="201" y="73"/>
                    </a:lnTo>
                    <a:lnTo>
                      <a:pt x="199" y="72"/>
                    </a:lnTo>
                    <a:lnTo>
                      <a:pt x="199" y="69"/>
                    </a:lnTo>
                    <a:lnTo>
                      <a:pt x="200" y="65"/>
                    </a:lnTo>
                    <a:lnTo>
                      <a:pt x="205" y="63"/>
                    </a:lnTo>
                    <a:lnTo>
                      <a:pt x="206" y="59"/>
                    </a:lnTo>
                    <a:lnTo>
                      <a:pt x="209" y="56"/>
                    </a:lnTo>
                    <a:lnTo>
                      <a:pt x="210" y="51"/>
                    </a:lnTo>
                    <a:lnTo>
                      <a:pt x="211" y="44"/>
                    </a:lnTo>
                    <a:lnTo>
                      <a:pt x="214" y="39"/>
                    </a:lnTo>
                    <a:lnTo>
                      <a:pt x="214" y="37"/>
                    </a:lnTo>
                    <a:lnTo>
                      <a:pt x="216" y="31"/>
                    </a:lnTo>
                    <a:lnTo>
                      <a:pt x="220" y="28"/>
                    </a:lnTo>
                    <a:lnTo>
                      <a:pt x="225" y="28"/>
                    </a:lnTo>
                    <a:lnTo>
                      <a:pt x="229" y="27"/>
                    </a:lnTo>
                    <a:lnTo>
                      <a:pt x="229" y="27"/>
                    </a:lnTo>
                    <a:lnTo>
                      <a:pt x="230" y="29"/>
                    </a:lnTo>
                    <a:lnTo>
                      <a:pt x="235" y="28"/>
                    </a:lnTo>
                    <a:lnTo>
                      <a:pt x="237" y="29"/>
                    </a:lnTo>
                    <a:lnTo>
                      <a:pt x="240" y="29"/>
                    </a:lnTo>
                    <a:lnTo>
                      <a:pt x="241" y="27"/>
                    </a:lnTo>
                    <a:lnTo>
                      <a:pt x="242" y="26"/>
                    </a:lnTo>
                    <a:lnTo>
                      <a:pt x="247" y="23"/>
                    </a:lnTo>
                    <a:lnTo>
                      <a:pt x="247" y="19"/>
                    </a:lnTo>
                    <a:lnTo>
                      <a:pt x="252" y="13"/>
                    </a:lnTo>
                    <a:lnTo>
                      <a:pt x="255" y="11"/>
                    </a:lnTo>
                    <a:lnTo>
                      <a:pt x="257" y="5"/>
                    </a:lnTo>
                    <a:lnTo>
                      <a:pt x="261" y="3"/>
                    </a:lnTo>
                    <a:lnTo>
                      <a:pt x="263" y="3"/>
                    </a:lnTo>
                    <a:lnTo>
                      <a:pt x="266" y="2"/>
                    </a:lnTo>
                    <a:lnTo>
                      <a:pt x="268" y="0"/>
                    </a:lnTo>
                    <a:lnTo>
                      <a:pt x="271" y="2"/>
                    </a:lnTo>
                    <a:lnTo>
                      <a:pt x="272" y="3"/>
                    </a:lnTo>
                    <a:lnTo>
                      <a:pt x="273" y="5"/>
                    </a:lnTo>
                    <a:lnTo>
                      <a:pt x="273" y="7"/>
                    </a:lnTo>
                    <a:lnTo>
                      <a:pt x="276" y="8"/>
                    </a:lnTo>
                    <a:lnTo>
                      <a:pt x="281" y="13"/>
                    </a:lnTo>
                    <a:lnTo>
                      <a:pt x="286" y="17"/>
                    </a:lnTo>
                    <a:lnTo>
                      <a:pt x="292" y="18"/>
                    </a:lnTo>
                    <a:lnTo>
                      <a:pt x="294" y="22"/>
                    </a:lnTo>
                    <a:lnTo>
                      <a:pt x="294" y="23"/>
                    </a:lnTo>
                    <a:lnTo>
                      <a:pt x="296" y="26"/>
                    </a:lnTo>
                    <a:lnTo>
                      <a:pt x="297" y="27"/>
                    </a:lnTo>
                    <a:lnTo>
                      <a:pt x="304" y="28"/>
                    </a:lnTo>
                    <a:lnTo>
                      <a:pt x="309" y="28"/>
                    </a:lnTo>
                    <a:lnTo>
                      <a:pt x="319" y="32"/>
                    </a:lnTo>
                    <a:lnTo>
                      <a:pt x="333" y="34"/>
                    </a:lnTo>
                    <a:lnTo>
                      <a:pt x="337" y="38"/>
                    </a:lnTo>
                    <a:lnTo>
                      <a:pt x="337" y="39"/>
                    </a:lnTo>
                    <a:lnTo>
                      <a:pt x="343" y="47"/>
                    </a:lnTo>
                    <a:lnTo>
                      <a:pt x="345" y="53"/>
                    </a:lnTo>
                    <a:lnTo>
                      <a:pt x="347" y="57"/>
                    </a:lnTo>
                    <a:lnTo>
                      <a:pt x="349" y="58"/>
                    </a:lnTo>
                    <a:lnTo>
                      <a:pt x="348" y="63"/>
                    </a:lnTo>
                    <a:lnTo>
                      <a:pt x="345" y="70"/>
                    </a:lnTo>
                    <a:lnTo>
                      <a:pt x="344" y="75"/>
                    </a:lnTo>
                    <a:lnTo>
                      <a:pt x="343" y="78"/>
                    </a:lnTo>
                    <a:lnTo>
                      <a:pt x="338" y="88"/>
                    </a:lnTo>
                    <a:lnTo>
                      <a:pt x="337" y="92"/>
                    </a:lnTo>
                    <a:lnTo>
                      <a:pt x="335" y="94"/>
                    </a:lnTo>
                    <a:lnTo>
                      <a:pt x="340" y="108"/>
                    </a:lnTo>
                    <a:lnTo>
                      <a:pt x="340" y="109"/>
                    </a:lnTo>
                    <a:lnTo>
                      <a:pt x="329" y="130"/>
                    </a:lnTo>
                    <a:lnTo>
                      <a:pt x="331" y="131"/>
                    </a:lnTo>
                    <a:lnTo>
                      <a:pt x="331" y="133"/>
                    </a:lnTo>
                    <a:lnTo>
                      <a:pt x="332" y="133"/>
                    </a:lnTo>
                    <a:lnTo>
                      <a:pt x="334" y="133"/>
                    </a:lnTo>
                    <a:lnTo>
                      <a:pt x="337" y="131"/>
                    </a:lnTo>
                    <a:lnTo>
                      <a:pt x="344" y="130"/>
                    </a:lnTo>
                    <a:lnTo>
                      <a:pt x="345" y="131"/>
                    </a:lnTo>
                    <a:lnTo>
                      <a:pt x="347" y="131"/>
                    </a:lnTo>
                    <a:lnTo>
                      <a:pt x="348" y="141"/>
                    </a:lnTo>
                    <a:lnTo>
                      <a:pt x="345" y="160"/>
                    </a:lnTo>
                    <a:lnTo>
                      <a:pt x="343" y="167"/>
                    </a:lnTo>
                    <a:lnTo>
                      <a:pt x="343" y="172"/>
                    </a:lnTo>
                    <a:lnTo>
                      <a:pt x="345" y="177"/>
                    </a:lnTo>
                    <a:lnTo>
                      <a:pt x="347" y="182"/>
                    </a:lnTo>
                    <a:lnTo>
                      <a:pt x="353" y="189"/>
                    </a:lnTo>
                    <a:lnTo>
                      <a:pt x="360" y="200"/>
                    </a:lnTo>
                    <a:lnTo>
                      <a:pt x="365" y="206"/>
                    </a:lnTo>
                    <a:lnTo>
                      <a:pt x="368" y="208"/>
                    </a:lnTo>
                    <a:lnTo>
                      <a:pt x="386" y="211"/>
                    </a:lnTo>
                    <a:lnTo>
                      <a:pt x="389" y="213"/>
                    </a:lnTo>
                    <a:lnTo>
                      <a:pt x="389" y="215"/>
                    </a:lnTo>
                    <a:lnTo>
                      <a:pt x="390" y="213"/>
                    </a:lnTo>
                    <a:lnTo>
                      <a:pt x="396" y="213"/>
                    </a:lnTo>
                    <a:lnTo>
                      <a:pt x="404" y="218"/>
                    </a:lnTo>
                    <a:lnTo>
                      <a:pt x="405" y="221"/>
                    </a:lnTo>
                    <a:lnTo>
                      <a:pt x="426" y="239"/>
                    </a:lnTo>
                    <a:lnTo>
                      <a:pt x="432" y="244"/>
                    </a:lnTo>
                    <a:lnTo>
                      <a:pt x="441" y="248"/>
                    </a:lnTo>
                    <a:lnTo>
                      <a:pt x="441" y="249"/>
                    </a:lnTo>
                    <a:lnTo>
                      <a:pt x="442" y="252"/>
                    </a:lnTo>
                    <a:lnTo>
                      <a:pt x="444" y="256"/>
                    </a:lnTo>
                    <a:lnTo>
                      <a:pt x="445" y="263"/>
                    </a:lnTo>
                    <a:lnTo>
                      <a:pt x="446" y="266"/>
                    </a:lnTo>
                    <a:lnTo>
                      <a:pt x="444" y="273"/>
                    </a:lnTo>
                    <a:lnTo>
                      <a:pt x="440" y="288"/>
                    </a:lnTo>
                    <a:lnTo>
                      <a:pt x="437" y="289"/>
                    </a:lnTo>
                    <a:lnTo>
                      <a:pt x="437" y="290"/>
                    </a:lnTo>
                    <a:lnTo>
                      <a:pt x="439" y="293"/>
                    </a:lnTo>
                    <a:lnTo>
                      <a:pt x="437" y="294"/>
                    </a:lnTo>
                    <a:lnTo>
                      <a:pt x="436" y="298"/>
                    </a:lnTo>
                    <a:lnTo>
                      <a:pt x="434" y="315"/>
                    </a:lnTo>
                    <a:lnTo>
                      <a:pt x="434" y="325"/>
                    </a:lnTo>
                    <a:lnTo>
                      <a:pt x="429" y="340"/>
                    </a:lnTo>
                    <a:lnTo>
                      <a:pt x="427" y="348"/>
                    </a:lnTo>
                    <a:lnTo>
                      <a:pt x="429" y="353"/>
                    </a:lnTo>
                    <a:lnTo>
                      <a:pt x="430" y="358"/>
                    </a:lnTo>
                    <a:lnTo>
                      <a:pt x="436" y="365"/>
                    </a:lnTo>
                    <a:lnTo>
                      <a:pt x="440" y="369"/>
                    </a:lnTo>
                    <a:lnTo>
                      <a:pt x="449" y="374"/>
                    </a:lnTo>
                    <a:lnTo>
                      <a:pt x="455" y="380"/>
                    </a:lnTo>
                    <a:lnTo>
                      <a:pt x="465" y="389"/>
                    </a:lnTo>
                    <a:lnTo>
                      <a:pt x="478" y="406"/>
                    </a:lnTo>
                    <a:lnTo>
                      <a:pt x="480" y="407"/>
                    </a:lnTo>
                    <a:lnTo>
                      <a:pt x="486" y="416"/>
                    </a:lnTo>
                    <a:lnTo>
                      <a:pt x="505" y="437"/>
                    </a:lnTo>
                    <a:lnTo>
                      <a:pt x="508" y="443"/>
                    </a:lnTo>
                    <a:lnTo>
                      <a:pt x="517" y="456"/>
                    </a:lnTo>
                    <a:lnTo>
                      <a:pt x="521" y="463"/>
                    </a:lnTo>
                    <a:lnTo>
                      <a:pt x="524" y="471"/>
                    </a:lnTo>
                    <a:lnTo>
                      <a:pt x="526" y="474"/>
                    </a:lnTo>
                    <a:lnTo>
                      <a:pt x="526" y="476"/>
                    </a:lnTo>
                    <a:lnTo>
                      <a:pt x="522" y="477"/>
                    </a:lnTo>
                    <a:lnTo>
                      <a:pt x="520" y="477"/>
                    </a:lnTo>
                    <a:lnTo>
                      <a:pt x="517" y="479"/>
                    </a:lnTo>
                    <a:lnTo>
                      <a:pt x="511" y="486"/>
                    </a:lnTo>
                    <a:lnTo>
                      <a:pt x="511" y="489"/>
                    </a:lnTo>
                    <a:lnTo>
                      <a:pt x="518" y="494"/>
                    </a:lnTo>
                    <a:lnTo>
                      <a:pt x="518" y="497"/>
                    </a:lnTo>
                    <a:lnTo>
                      <a:pt x="517" y="502"/>
                    </a:lnTo>
                    <a:lnTo>
                      <a:pt x="516" y="504"/>
                    </a:lnTo>
                    <a:lnTo>
                      <a:pt x="518" y="508"/>
                    </a:lnTo>
                    <a:lnTo>
                      <a:pt x="520" y="515"/>
                    </a:lnTo>
                    <a:lnTo>
                      <a:pt x="520" y="524"/>
                    </a:lnTo>
                    <a:lnTo>
                      <a:pt x="520" y="537"/>
                    </a:lnTo>
                    <a:lnTo>
                      <a:pt x="520" y="537"/>
                    </a:lnTo>
                    <a:lnTo>
                      <a:pt x="526" y="534"/>
                    </a:lnTo>
                    <a:lnTo>
                      <a:pt x="528" y="534"/>
                    </a:lnTo>
                    <a:lnTo>
                      <a:pt x="533" y="535"/>
                    </a:lnTo>
                    <a:lnTo>
                      <a:pt x="533" y="537"/>
                    </a:lnTo>
                    <a:lnTo>
                      <a:pt x="533" y="539"/>
                    </a:lnTo>
                    <a:lnTo>
                      <a:pt x="536" y="545"/>
                    </a:lnTo>
                    <a:lnTo>
                      <a:pt x="536" y="545"/>
                    </a:lnTo>
                    <a:lnTo>
                      <a:pt x="534" y="547"/>
                    </a:lnTo>
                    <a:lnTo>
                      <a:pt x="534" y="548"/>
                    </a:lnTo>
                    <a:lnTo>
                      <a:pt x="533" y="549"/>
                    </a:lnTo>
                    <a:lnTo>
                      <a:pt x="532" y="549"/>
                    </a:lnTo>
                    <a:lnTo>
                      <a:pt x="529" y="549"/>
                    </a:lnTo>
                    <a:lnTo>
                      <a:pt x="528" y="550"/>
                    </a:lnTo>
                    <a:lnTo>
                      <a:pt x="524" y="554"/>
                    </a:lnTo>
                    <a:lnTo>
                      <a:pt x="523" y="558"/>
                    </a:lnTo>
                    <a:lnTo>
                      <a:pt x="524" y="566"/>
                    </a:lnTo>
                    <a:lnTo>
                      <a:pt x="524" y="570"/>
                    </a:lnTo>
                    <a:lnTo>
                      <a:pt x="533" y="579"/>
                    </a:lnTo>
                    <a:lnTo>
                      <a:pt x="539" y="581"/>
                    </a:lnTo>
                    <a:lnTo>
                      <a:pt x="546" y="585"/>
                    </a:lnTo>
                    <a:lnTo>
                      <a:pt x="561" y="579"/>
                    </a:lnTo>
                    <a:lnTo>
                      <a:pt x="563" y="590"/>
                    </a:lnTo>
                    <a:lnTo>
                      <a:pt x="563" y="593"/>
                    </a:lnTo>
                    <a:lnTo>
                      <a:pt x="567" y="595"/>
                    </a:lnTo>
                    <a:lnTo>
                      <a:pt x="563" y="600"/>
                    </a:lnTo>
                    <a:lnTo>
                      <a:pt x="564" y="604"/>
                    </a:lnTo>
                    <a:lnTo>
                      <a:pt x="567" y="610"/>
                    </a:lnTo>
                    <a:lnTo>
                      <a:pt x="568" y="614"/>
                    </a:lnTo>
                    <a:lnTo>
                      <a:pt x="572" y="624"/>
                    </a:lnTo>
                    <a:lnTo>
                      <a:pt x="575" y="626"/>
                    </a:lnTo>
                    <a:lnTo>
                      <a:pt x="579" y="629"/>
                    </a:lnTo>
                    <a:lnTo>
                      <a:pt x="587" y="629"/>
                    </a:lnTo>
                    <a:lnTo>
                      <a:pt x="588" y="629"/>
                    </a:lnTo>
                    <a:lnTo>
                      <a:pt x="594" y="629"/>
                    </a:lnTo>
                    <a:lnTo>
                      <a:pt x="599" y="631"/>
                    </a:lnTo>
                    <a:lnTo>
                      <a:pt x="602" y="631"/>
                    </a:lnTo>
                    <a:lnTo>
                      <a:pt x="603" y="634"/>
                    </a:lnTo>
                    <a:lnTo>
                      <a:pt x="604" y="639"/>
                    </a:lnTo>
                    <a:lnTo>
                      <a:pt x="605" y="640"/>
                    </a:lnTo>
                    <a:lnTo>
                      <a:pt x="612" y="645"/>
                    </a:lnTo>
                    <a:lnTo>
                      <a:pt x="614" y="650"/>
                    </a:lnTo>
                    <a:lnTo>
                      <a:pt x="613" y="668"/>
                    </a:lnTo>
                    <a:lnTo>
                      <a:pt x="610" y="675"/>
                    </a:lnTo>
                    <a:lnTo>
                      <a:pt x="612" y="681"/>
                    </a:lnTo>
                    <a:lnTo>
                      <a:pt x="608" y="686"/>
                    </a:lnTo>
                    <a:lnTo>
                      <a:pt x="603" y="692"/>
                    </a:lnTo>
                    <a:lnTo>
                      <a:pt x="600" y="694"/>
                    </a:lnTo>
                    <a:lnTo>
                      <a:pt x="600" y="697"/>
                    </a:lnTo>
                    <a:lnTo>
                      <a:pt x="605" y="701"/>
                    </a:lnTo>
                    <a:lnTo>
                      <a:pt x="610" y="703"/>
                    </a:lnTo>
                    <a:lnTo>
                      <a:pt x="621" y="711"/>
                    </a:lnTo>
                    <a:lnTo>
                      <a:pt x="628" y="713"/>
                    </a:lnTo>
                    <a:lnTo>
                      <a:pt x="636" y="716"/>
                    </a:lnTo>
                    <a:lnTo>
                      <a:pt x="640" y="718"/>
                    </a:lnTo>
                    <a:lnTo>
                      <a:pt x="644" y="719"/>
                    </a:lnTo>
                    <a:lnTo>
                      <a:pt x="659" y="724"/>
                    </a:lnTo>
                    <a:lnTo>
                      <a:pt x="665" y="727"/>
                    </a:lnTo>
                    <a:lnTo>
                      <a:pt x="666" y="727"/>
                    </a:lnTo>
                    <a:lnTo>
                      <a:pt x="672" y="728"/>
                    </a:lnTo>
                    <a:lnTo>
                      <a:pt x="675" y="731"/>
                    </a:lnTo>
                    <a:lnTo>
                      <a:pt x="680" y="733"/>
                    </a:lnTo>
                    <a:lnTo>
                      <a:pt x="686" y="737"/>
                    </a:lnTo>
                    <a:lnTo>
                      <a:pt x="700" y="748"/>
                    </a:lnTo>
                    <a:lnTo>
                      <a:pt x="705" y="752"/>
                    </a:lnTo>
                    <a:lnTo>
                      <a:pt x="709" y="753"/>
                    </a:lnTo>
                    <a:lnTo>
                      <a:pt x="710" y="754"/>
                    </a:lnTo>
                    <a:lnTo>
                      <a:pt x="710" y="755"/>
                    </a:lnTo>
                    <a:lnTo>
                      <a:pt x="713" y="758"/>
                    </a:lnTo>
                    <a:lnTo>
                      <a:pt x="716" y="760"/>
                    </a:lnTo>
                    <a:lnTo>
                      <a:pt x="717" y="764"/>
                    </a:lnTo>
                    <a:lnTo>
                      <a:pt x="717" y="767"/>
                    </a:lnTo>
                    <a:lnTo>
                      <a:pt x="718" y="773"/>
                    </a:lnTo>
                    <a:lnTo>
                      <a:pt x="716" y="780"/>
                    </a:lnTo>
                    <a:lnTo>
                      <a:pt x="717" y="784"/>
                    </a:lnTo>
                    <a:lnTo>
                      <a:pt x="718" y="788"/>
                    </a:lnTo>
                    <a:lnTo>
                      <a:pt x="718" y="800"/>
                    </a:lnTo>
                    <a:lnTo>
                      <a:pt x="717" y="811"/>
                    </a:lnTo>
                    <a:lnTo>
                      <a:pt x="713" y="830"/>
                    </a:lnTo>
                    <a:lnTo>
                      <a:pt x="711" y="842"/>
                    </a:lnTo>
                    <a:lnTo>
                      <a:pt x="710" y="845"/>
                    </a:lnTo>
                    <a:lnTo>
                      <a:pt x="709" y="846"/>
                    </a:lnTo>
                    <a:lnTo>
                      <a:pt x="707" y="846"/>
                    </a:lnTo>
                    <a:lnTo>
                      <a:pt x="706" y="849"/>
                    </a:lnTo>
                    <a:lnTo>
                      <a:pt x="704" y="855"/>
                    </a:lnTo>
                    <a:lnTo>
                      <a:pt x="702" y="856"/>
                    </a:lnTo>
                    <a:lnTo>
                      <a:pt x="700" y="857"/>
                    </a:lnTo>
                    <a:lnTo>
                      <a:pt x="699" y="861"/>
                    </a:lnTo>
                    <a:lnTo>
                      <a:pt x="697" y="864"/>
                    </a:lnTo>
                    <a:lnTo>
                      <a:pt x="697" y="865"/>
                    </a:lnTo>
                    <a:lnTo>
                      <a:pt x="697" y="869"/>
                    </a:lnTo>
                    <a:lnTo>
                      <a:pt x="697" y="871"/>
                    </a:lnTo>
                    <a:lnTo>
                      <a:pt x="694" y="885"/>
                    </a:lnTo>
                    <a:lnTo>
                      <a:pt x="686" y="907"/>
                    </a:lnTo>
                    <a:lnTo>
                      <a:pt x="682" y="920"/>
                    </a:lnTo>
                    <a:lnTo>
                      <a:pt x="681" y="928"/>
                    </a:lnTo>
                    <a:lnTo>
                      <a:pt x="679" y="936"/>
                    </a:lnTo>
                    <a:lnTo>
                      <a:pt x="674" y="949"/>
                    </a:lnTo>
                    <a:lnTo>
                      <a:pt x="674" y="953"/>
                    </a:lnTo>
                    <a:lnTo>
                      <a:pt x="672" y="956"/>
                    </a:lnTo>
                    <a:lnTo>
                      <a:pt x="670" y="959"/>
                    </a:lnTo>
                    <a:lnTo>
                      <a:pt x="666" y="968"/>
                    </a:lnTo>
                    <a:lnTo>
                      <a:pt x="664" y="973"/>
                    </a:lnTo>
                    <a:lnTo>
                      <a:pt x="664" y="979"/>
                    </a:lnTo>
                    <a:lnTo>
                      <a:pt x="662" y="982"/>
                    </a:lnTo>
                    <a:lnTo>
                      <a:pt x="661" y="988"/>
                    </a:lnTo>
                    <a:lnTo>
                      <a:pt x="659" y="993"/>
                    </a:lnTo>
                    <a:lnTo>
                      <a:pt x="658" y="998"/>
                    </a:lnTo>
                    <a:lnTo>
                      <a:pt x="650" y="1007"/>
                    </a:lnTo>
                    <a:lnTo>
                      <a:pt x="643" y="1014"/>
                    </a:lnTo>
                    <a:lnTo>
                      <a:pt x="639" y="1024"/>
                    </a:lnTo>
                    <a:lnTo>
                      <a:pt x="635" y="1031"/>
                    </a:lnTo>
                    <a:lnTo>
                      <a:pt x="638" y="1034"/>
                    </a:lnTo>
                    <a:lnTo>
                      <a:pt x="639" y="1036"/>
                    </a:lnTo>
                    <a:lnTo>
                      <a:pt x="638" y="1039"/>
                    </a:lnTo>
                    <a:lnTo>
                      <a:pt x="633" y="1043"/>
                    </a:lnTo>
                    <a:lnTo>
                      <a:pt x="625" y="1054"/>
                    </a:lnTo>
                    <a:lnTo>
                      <a:pt x="623" y="1056"/>
                    </a:lnTo>
                    <a:lnTo>
                      <a:pt x="620" y="1060"/>
                    </a:lnTo>
                    <a:lnTo>
                      <a:pt x="618" y="1064"/>
                    </a:lnTo>
                    <a:lnTo>
                      <a:pt x="610" y="1081"/>
                    </a:lnTo>
                    <a:lnTo>
                      <a:pt x="607" y="1087"/>
                    </a:lnTo>
                    <a:lnTo>
                      <a:pt x="604" y="1097"/>
                    </a:lnTo>
                    <a:lnTo>
                      <a:pt x="602" y="1103"/>
                    </a:lnTo>
                    <a:lnTo>
                      <a:pt x="599" y="1115"/>
                    </a:lnTo>
                    <a:lnTo>
                      <a:pt x="598" y="1115"/>
                    </a:lnTo>
                    <a:lnTo>
                      <a:pt x="597" y="1116"/>
                    </a:lnTo>
                    <a:lnTo>
                      <a:pt x="592" y="1117"/>
                    </a:lnTo>
                    <a:lnTo>
                      <a:pt x="589" y="1120"/>
                    </a:lnTo>
                    <a:lnTo>
                      <a:pt x="584" y="1117"/>
                    </a:lnTo>
                    <a:lnTo>
                      <a:pt x="583" y="1120"/>
                    </a:lnTo>
                    <a:lnTo>
                      <a:pt x="584" y="1122"/>
                    </a:lnTo>
                    <a:lnTo>
                      <a:pt x="584" y="1123"/>
                    </a:lnTo>
                    <a:lnTo>
                      <a:pt x="584" y="1123"/>
                    </a:lnTo>
                    <a:lnTo>
                      <a:pt x="580" y="1125"/>
                    </a:lnTo>
                    <a:lnTo>
                      <a:pt x="579" y="1125"/>
                    </a:lnTo>
                    <a:lnTo>
                      <a:pt x="578" y="1121"/>
                    </a:lnTo>
                    <a:lnTo>
                      <a:pt x="573" y="1122"/>
                    </a:lnTo>
                    <a:lnTo>
                      <a:pt x="572" y="1120"/>
                    </a:lnTo>
                    <a:lnTo>
                      <a:pt x="569" y="1120"/>
                    </a:lnTo>
                    <a:lnTo>
                      <a:pt x="567" y="1118"/>
                    </a:lnTo>
                    <a:lnTo>
                      <a:pt x="566" y="1120"/>
                    </a:lnTo>
                    <a:lnTo>
                      <a:pt x="563" y="1120"/>
                    </a:lnTo>
                    <a:lnTo>
                      <a:pt x="562" y="1121"/>
                    </a:lnTo>
                    <a:lnTo>
                      <a:pt x="557" y="1122"/>
                    </a:lnTo>
                    <a:lnTo>
                      <a:pt x="557" y="1126"/>
                    </a:lnTo>
                    <a:lnTo>
                      <a:pt x="552" y="1126"/>
                    </a:lnTo>
                    <a:lnTo>
                      <a:pt x="552" y="1127"/>
                    </a:lnTo>
                    <a:lnTo>
                      <a:pt x="552" y="1128"/>
                    </a:lnTo>
                    <a:lnTo>
                      <a:pt x="554" y="1130"/>
                    </a:lnTo>
                    <a:lnTo>
                      <a:pt x="556" y="1131"/>
                    </a:lnTo>
                    <a:lnTo>
                      <a:pt x="556" y="1132"/>
                    </a:lnTo>
                    <a:lnTo>
                      <a:pt x="556" y="1133"/>
                    </a:lnTo>
                    <a:lnTo>
                      <a:pt x="554" y="1135"/>
                    </a:lnTo>
                    <a:lnTo>
                      <a:pt x="549" y="1132"/>
                    </a:lnTo>
                    <a:lnTo>
                      <a:pt x="548" y="1132"/>
                    </a:lnTo>
                    <a:lnTo>
                      <a:pt x="548" y="1135"/>
                    </a:lnTo>
                    <a:lnTo>
                      <a:pt x="547" y="1136"/>
                    </a:lnTo>
                    <a:lnTo>
                      <a:pt x="546" y="1136"/>
                    </a:lnTo>
                    <a:lnTo>
                      <a:pt x="544" y="1136"/>
                    </a:lnTo>
                    <a:lnTo>
                      <a:pt x="543" y="1136"/>
                    </a:lnTo>
                    <a:lnTo>
                      <a:pt x="542" y="1136"/>
                    </a:lnTo>
                    <a:lnTo>
                      <a:pt x="539" y="1137"/>
                    </a:lnTo>
                    <a:lnTo>
                      <a:pt x="539" y="1140"/>
                    </a:lnTo>
                    <a:lnTo>
                      <a:pt x="538" y="1141"/>
                    </a:lnTo>
                    <a:lnTo>
                      <a:pt x="536" y="1141"/>
                    </a:lnTo>
                    <a:lnTo>
                      <a:pt x="536" y="1141"/>
                    </a:lnTo>
                    <a:lnTo>
                      <a:pt x="536" y="1138"/>
                    </a:lnTo>
                    <a:lnTo>
                      <a:pt x="534" y="1138"/>
                    </a:lnTo>
                    <a:lnTo>
                      <a:pt x="533" y="1138"/>
                    </a:lnTo>
                    <a:lnTo>
                      <a:pt x="529" y="1142"/>
                    </a:lnTo>
                    <a:lnTo>
                      <a:pt x="528" y="1141"/>
                    </a:lnTo>
                    <a:lnTo>
                      <a:pt x="527" y="1141"/>
                    </a:lnTo>
                    <a:lnTo>
                      <a:pt x="526" y="1145"/>
                    </a:lnTo>
                    <a:lnTo>
                      <a:pt x="526" y="1146"/>
                    </a:lnTo>
                    <a:lnTo>
                      <a:pt x="522" y="1146"/>
                    </a:lnTo>
                    <a:lnTo>
                      <a:pt x="522" y="1147"/>
                    </a:lnTo>
                    <a:lnTo>
                      <a:pt x="522" y="1147"/>
                    </a:lnTo>
                    <a:lnTo>
                      <a:pt x="521" y="1148"/>
                    </a:lnTo>
                    <a:lnTo>
                      <a:pt x="521" y="1148"/>
                    </a:lnTo>
                    <a:lnTo>
                      <a:pt x="521" y="1149"/>
                    </a:lnTo>
                    <a:lnTo>
                      <a:pt x="520" y="1151"/>
                    </a:lnTo>
                    <a:lnTo>
                      <a:pt x="518" y="1152"/>
                    </a:lnTo>
                    <a:lnTo>
                      <a:pt x="517" y="1153"/>
                    </a:lnTo>
                    <a:lnTo>
                      <a:pt x="515" y="1149"/>
                    </a:lnTo>
                    <a:lnTo>
                      <a:pt x="515" y="1147"/>
                    </a:lnTo>
                    <a:lnTo>
                      <a:pt x="513" y="1146"/>
                    </a:lnTo>
                    <a:lnTo>
                      <a:pt x="512" y="1146"/>
                    </a:lnTo>
                    <a:lnTo>
                      <a:pt x="512" y="1147"/>
                    </a:lnTo>
                    <a:lnTo>
                      <a:pt x="515" y="1151"/>
                    </a:lnTo>
                    <a:lnTo>
                      <a:pt x="513" y="1153"/>
                    </a:lnTo>
                    <a:lnTo>
                      <a:pt x="512" y="1153"/>
                    </a:lnTo>
                    <a:lnTo>
                      <a:pt x="510" y="1152"/>
                    </a:lnTo>
                    <a:lnTo>
                      <a:pt x="508" y="1153"/>
                    </a:lnTo>
                    <a:lnTo>
                      <a:pt x="507" y="1153"/>
                    </a:lnTo>
                    <a:lnTo>
                      <a:pt x="493" y="1146"/>
                    </a:lnTo>
                    <a:lnTo>
                      <a:pt x="492" y="1147"/>
                    </a:lnTo>
                    <a:lnTo>
                      <a:pt x="492" y="1147"/>
                    </a:lnTo>
                    <a:lnTo>
                      <a:pt x="493" y="1149"/>
                    </a:lnTo>
                    <a:lnTo>
                      <a:pt x="496" y="1152"/>
                    </a:lnTo>
                    <a:lnTo>
                      <a:pt x="498" y="1152"/>
                    </a:lnTo>
                    <a:lnTo>
                      <a:pt x="500" y="1153"/>
                    </a:lnTo>
                    <a:lnTo>
                      <a:pt x="500" y="1158"/>
                    </a:lnTo>
                    <a:lnTo>
                      <a:pt x="501" y="1158"/>
                    </a:lnTo>
                    <a:lnTo>
                      <a:pt x="502" y="1159"/>
                    </a:lnTo>
                    <a:lnTo>
                      <a:pt x="506" y="1159"/>
                    </a:lnTo>
                    <a:lnTo>
                      <a:pt x="507" y="1161"/>
                    </a:lnTo>
                    <a:lnTo>
                      <a:pt x="507" y="1161"/>
                    </a:lnTo>
                    <a:lnTo>
                      <a:pt x="507" y="1164"/>
                    </a:lnTo>
                    <a:lnTo>
                      <a:pt x="505" y="1164"/>
                    </a:lnTo>
                    <a:lnTo>
                      <a:pt x="503" y="1163"/>
                    </a:lnTo>
                    <a:lnTo>
                      <a:pt x="501" y="1163"/>
                    </a:lnTo>
                    <a:lnTo>
                      <a:pt x="493" y="1157"/>
                    </a:lnTo>
                    <a:lnTo>
                      <a:pt x="492" y="1157"/>
                    </a:lnTo>
                    <a:lnTo>
                      <a:pt x="490" y="1157"/>
                    </a:lnTo>
                    <a:lnTo>
                      <a:pt x="490" y="1157"/>
                    </a:lnTo>
                    <a:lnTo>
                      <a:pt x="490" y="1159"/>
                    </a:lnTo>
                    <a:lnTo>
                      <a:pt x="495" y="1163"/>
                    </a:lnTo>
                    <a:lnTo>
                      <a:pt x="495" y="1164"/>
                    </a:lnTo>
                    <a:lnTo>
                      <a:pt x="495" y="1166"/>
                    </a:lnTo>
                    <a:lnTo>
                      <a:pt x="497" y="1171"/>
                    </a:lnTo>
                    <a:lnTo>
                      <a:pt x="498" y="1172"/>
                    </a:lnTo>
                    <a:lnTo>
                      <a:pt x="498" y="1173"/>
                    </a:lnTo>
                    <a:lnTo>
                      <a:pt x="497" y="1174"/>
                    </a:lnTo>
                    <a:lnTo>
                      <a:pt x="496" y="1174"/>
                    </a:lnTo>
                    <a:lnTo>
                      <a:pt x="493" y="1171"/>
                    </a:lnTo>
                    <a:lnTo>
                      <a:pt x="492" y="1169"/>
                    </a:lnTo>
                    <a:lnTo>
                      <a:pt x="491" y="1169"/>
                    </a:lnTo>
                    <a:lnTo>
                      <a:pt x="488" y="1169"/>
                    </a:lnTo>
                    <a:lnTo>
                      <a:pt x="488" y="1171"/>
                    </a:lnTo>
                    <a:lnTo>
                      <a:pt x="488" y="1172"/>
                    </a:lnTo>
                    <a:lnTo>
                      <a:pt x="493" y="1176"/>
                    </a:lnTo>
                    <a:lnTo>
                      <a:pt x="493" y="1177"/>
                    </a:lnTo>
                    <a:lnTo>
                      <a:pt x="492" y="1177"/>
                    </a:lnTo>
                    <a:lnTo>
                      <a:pt x="490" y="1178"/>
                    </a:lnTo>
                    <a:lnTo>
                      <a:pt x="490" y="1177"/>
                    </a:lnTo>
                    <a:lnTo>
                      <a:pt x="488" y="1177"/>
                    </a:lnTo>
                    <a:lnTo>
                      <a:pt x="486" y="1174"/>
                    </a:lnTo>
                    <a:lnTo>
                      <a:pt x="483" y="1173"/>
                    </a:lnTo>
                    <a:lnTo>
                      <a:pt x="482" y="1173"/>
                    </a:lnTo>
                    <a:lnTo>
                      <a:pt x="482" y="1168"/>
                    </a:lnTo>
                    <a:lnTo>
                      <a:pt x="483" y="1167"/>
                    </a:lnTo>
                    <a:lnTo>
                      <a:pt x="485" y="1164"/>
                    </a:lnTo>
                    <a:lnTo>
                      <a:pt x="483" y="1164"/>
                    </a:lnTo>
                    <a:lnTo>
                      <a:pt x="482" y="1164"/>
                    </a:lnTo>
                    <a:lnTo>
                      <a:pt x="480" y="1166"/>
                    </a:lnTo>
                    <a:lnTo>
                      <a:pt x="478" y="1168"/>
                    </a:lnTo>
                    <a:lnTo>
                      <a:pt x="478" y="1169"/>
                    </a:lnTo>
                    <a:lnTo>
                      <a:pt x="476" y="1171"/>
                    </a:lnTo>
                    <a:lnTo>
                      <a:pt x="475" y="1171"/>
                    </a:lnTo>
                    <a:lnTo>
                      <a:pt x="473" y="1172"/>
                    </a:lnTo>
                    <a:lnTo>
                      <a:pt x="473" y="1172"/>
                    </a:lnTo>
                    <a:lnTo>
                      <a:pt x="475" y="1176"/>
                    </a:lnTo>
                    <a:lnTo>
                      <a:pt x="472" y="1182"/>
                    </a:lnTo>
                    <a:lnTo>
                      <a:pt x="467" y="1183"/>
                    </a:lnTo>
                    <a:lnTo>
                      <a:pt x="467" y="1184"/>
                    </a:lnTo>
                    <a:lnTo>
                      <a:pt x="466" y="1186"/>
                    </a:lnTo>
                    <a:lnTo>
                      <a:pt x="464" y="1186"/>
                    </a:lnTo>
                    <a:lnTo>
                      <a:pt x="461" y="1186"/>
                    </a:lnTo>
                    <a:lnTo>
                      <a:pt x="459" y="1186"/>
                    </a:lnTo>
                    <a:lnTo>
                      <a:pt x="457" y="1186"/>
                    </a:lnTo>
                    <a:lnTo>
                      <a:pt x="457" y="1187"/>
                    </a:lnTo>
                    <a:lnTo>
                      <a:pt x="457" y="1189"/>
                    </a:lnTo>
                    <a:lnTo>
                      <a:pt x="457" y="1191"/>
                    </a:lnTo>
                    <a:lnTo>
                      <a:pt x="451" y="1197"/>
                    </a:lnTo>
                    <a:lnTo>
                      <a:pt x="450" y="1195"/>
                    </a:lnTo>
                    <a:lnTo>
                      <a:pt x="450" y="1194"/>
                    </a:lnTo>
                    <a:lnTo>
                      <a:pt x="447" y="1193"/>
                    </a:lnTo>
                    <a:lnTo>
                      <a:pt x="446" y="1193"/>
                    </a:lnTo>
                    <a:lnTo>
                      <a:pt x="446" y="1197"/>
                    </a:lnTo>
                    <a:lnTo>
                      <a:pt x="447" y="1200"/>
                    </a:lnTo>
                    <a:lnTo>
                      <a:pt x="446" y="1202"/>
                    </a:lnTo>
                    <a:lnTo>
                      <a:pt x="446" y="1203"/>
                    </a:lnTo>
                    <a:lnTo>
                      <a:pt x="444" y="1203"/>
                    </a:lnTo>
                    <a:lnTo>
                      <a:pt x="442" y="1202"/>
                    </a:lnTo>
                    <a:lnTo>
                      <a:pt x="442" y="1200"/>
                    </a:lnTo>
                    <a:lnTo>
                      <a:pt x="441" y="1197"/>
                    </a:lnTo>
                    <a:lnTo>
                      <a:pt x="441" y="1197"/>
                    </a:lnTo>
                    <a:lnTo>
                      <a:pt x="439" y="1197"/>
                    </a:lnTo>
                    <a:lnTo>
                      <a:pt x="437" y="1197"/>
                    </a:lnTo>
                    <a:lnTo>
                      <a:pt x="435" y="1198"/>
                    </a:lnTo>
                    <a:lnTo>
                      <a:pt x="437" y="1203"/>
                    </a:lnTo>
                    <a:lnTo>
                      <a:pt x="436" y="1204"/>
                    </a:lnTo>
                    <a:lnTo>
                      <a:pt x="435" y="1204"/>
                    </a:lnTo>
                    <a:lnTo>
                      <a:pt x="432" y="1205"/>
                    </a:lnTo>
                    <a:lnTo>
                      <a:pt x="429" y="1208"/>
                    </a:lnTo>
                    <a:lnTo>
                      <a:pt x="424" y="1204"/>
                    </a:lnTo>
                    <a:lnTo>
                      <a:pt x="421" y="1205"/>
                    </a:lnTo>
                    <a:lnTo>
                      <a:pt x="421" y="1205"/>
                    </a:lnTo>
                    <a:lnTo>
                      <a:pt x="421" y="1208"/>
                    </a:lnTo>
                    <a:lnTo>
                      <a:pt x="425" y="1208"/>
                    </a:lnTo>
                    <a:lnTo>
                      <a:pt x="425" y="1217"/>
                    </a:lnTo>
                    <a:lnTo>
                      <a:pt x="425" y="1219"/>
                    </a:lnTo>
                    <a:lnTo>
                      <a:pt x="424" y="1219"/>
                    </a:lnTo>
                    <a:lnTo>
                      <a:pt x="424" y="1225"/>
                    </a:lnTo>
                    <a:lnTo>
                      <a:pt x="418" y="1232"/>
                    </a:lnTo>
                    <a:lnTo>
                      <a:pt x="418" y="1223"/>
                    </a:lnTo>
                    <a:lnTo>
                      <a:pt x="410" y="1228"/>
                    </a:lnTo>
                    <a:lnTo>
                      <a:pt x="410" y="1228"/>
                    </a:lnTo>
                    <a:lnTo>
                      <a:pt x="411" y="1220"/>
                    </a:lnTo>
                    <a:lnTo>
                      <a:pt x="409" y="1220"/>
                    </a:lnTo>
                    <a:lnTo>
                      <a:pt x="408" y="1220"/>
                    </a:lnTo>
                    <a:lnTo>
                      <a:pt x="406" y="1224"/>
                    </a:lnTo>
                    <a:lnTo>
                      <a:pt x="405" y="1225"/>
                    </a:lnTo>
                    <a:lnTo>
                      <a:pt x="403" y="1224"/>
                    </a:lnTo>
                    <a:lnTo>
                      <a:pt x="401" y="1224"/>
                    </a:lnTo>
                    <a:lnTo>
                      <a:pt x="400" y="1225"/>
                    </a:lnTo>
                    <a:lnTo>
                      <a:pt x="399" y="1225"/>
                    </a:lnTo>
                    <a:lnTo>
                      <a:pt x="398" y="1229"/>
                    </a:lnTo>
                    <a:lnTo>
                      <a:pt x="396" y="1230"/>
                    </a:lnTo>
                    <a:lnTo>
                      <a:pt x="395" y="1230"/>
                    </a:lnTo>
                    <a:lnTo>
                      <a:pt x="391" y="1232"/>
                    </a:lnTo>
                    <a:lnTo>
                      <a:pt x="388" y="1233"/>
                    </a:lnTo>
                    <a:lnTo>
                      <a:pt x="388" y="1234"/>
                    </a:lnTo>
                    <a:lnTo>
                      <a:pt x="388" y="1235"/>
                    </a:lnTo>
                    <a:lnTo>
                      <a:pt x="383" y="1237"/>
                    </a:lnTo>
                    <a:lnTo>
                      <a:pt x="383" y="1238"/>
                    </a:lnTo>
                    <a:lnTo>
                      <a:pt x="383" y="1239"/>
                    </a:lnTo>
                    <a:lnTo>
                      <a:pt x="381" y="1240"/>
                    </a:lnTo>
                    <a:lnTo>
                      <a:pt x="380" y="1240"/>
                    </a:lnTo>
                    <a:lnTo>
                      <a:pt x="379" y="1239"/>
                    </a:lnTo>
                    <a:lnTo>
                      <a:pt x="378" y="1238"/>
                    </a:lnTo>
                    <a:lnTo>
                      <a:pt x="375" y="1240"/>
                    </a:lnTo>
                    <a:lnTo>
                      <a:pt x="373" y="1241"/>
                    </a:lnTo>
                    <a:lnTo>
                      <a:pt x="370" y="1244"/>
                    </a:lnTo>
                    <a:lnTo>
                      <a:pt x="370" y="1248"/>
                    </a:lnTo>
                    <a:lnTo>
                      <a:pt x="370" y="1248"/>
                    </a:lnTo>
                    <a:lnTo>
                      <a:pt x="367" y="1248"/>
                    </a:lnTo>
                    <a:lnTo>
                      <a:pt x="364" y="1249"/>
                    </a:lnTo>
                    <a:lnTo>
                      <a:pt x="362" y="1250"/>
                    </a:lnTo>
                    <a:lnTo>
                      <a:pt x="360" y="1251"/>
                    </a:lnTo>
                    <a:lnTo>
                      <a:pt x="359" y="1251"/>
                    </a:lnTo>
                    <a:lnTo>
                      <a:pt x="359" y="1250"/>
                    </a:lnTo>
                    <a:lnTo>
                      <a:pt x="359" y="1248"/>
                    </a:lnTo>
                    <a:lnTo>
                      <a:pt x="363" y="1244"/>
                    </a:lnTo>
                    <a:lnTo>
                      <a:pt x="367" y="1244"/>
                    </a:lnTo>
                    <a:lnTo>
                      <a:pt x="367" y="1243"/>
                    </a:lnTo>
                    <a:lnTo>
                      <a:pt x="365" y="1241"/>
                    </a:lnTo>
                    <a:lnTo>
                      <a:pt x="363" y="1240"/>
                    </a:lnTo>
                    <a:lnTo>
                      <a:pt x="363" y="1240"/>
                    </a:lnTo>
                    <a:lnTo>
                      <a:pt x="363" y="1237"/>
                    </a:lnTo>
                    <a:lnTo>
                      <a:pt x="363" y="1229"/>
                    </a:lnTo>
                    <a:lnTo>
                      <a:pt x="363" y="1229"/>
                    </a:lnTo>
                    <a:lnTo>
                      <a:pt x="360" y="1232"/>
                    </a:lnTo>
                    <a:lnTo>
                      <a:pt x="359" y="1233"/>
                    </a:lnTo>
                    <a:lnTo>
                      <a:pt x="359" y="1237"/>
                    </a:lnTo>
                    <a:lnTo>
                      <a:pt x="358" y="1243"/>
                    </a:lnTo>
                    <a:lnTo>
                      <a:pt x="357" y="1244"/>
                    </a:lnTo>
                    <a:lnTo>
                      <a:pt x="355" y="1246"/>
                    </a:lnTo>
                    <a:lnTo>
                      <a:pt x="355" y="1249"/>
                    </a:lnTo>
                    <a:lnTo>
                      <a:pt x="355" y="1251"/>
                    </a:lnTo>
                    <a:lnTo>
                      <a:pt x="353" y="1254"/>
                    </a:lnTo>
                    <a:lnTo>
                      <a:pt x="348" y="1260"/>
                    </a:lnTo>
                    <a:lnTo>
                      <a:pt x="350" y="1263"/>
                    </a:lnTo>
                    <a:lnTo>
                      <a:pt x="349" y="1265"/>
                    </a:lnTo>
                    <a:lnTo>
                      <a:pt x="349" y="1266"/>
                    </a:lnTo>
                    <a:lnTo>
                      <a:pt x="345" y="1268"/>
                    </a:lnTo>
                    <a:lnTo>
                      <a:pt x="340" y="1269"/>
                    </a:lnTo>
                    <a:lnTo>
                      <a:pt x="335" y="1271"/>
                    </a:lnTo>
                    <a:lnTo>
                      <a:pt x="331" y="1274"/>
                    </a:lnTo>
                    <a:lnTo>
                      <a:pt x="331" y="1273"/>
                    </a:lnTo>
                    <a:lnTo>
                      <a:pt x="331" y="1271"/>
                    </a:lnTo>
                    <a:lnTo>
                      <a:pt x="333" y="1266"/>
                    </a:lnTo>
                    <a:lnTo>
                      <a:pt x="337" y="1264"/>
                    </a:lnTo>
                    <a:lnTo>
                      <a:pt x="344" y="1259"/>
                    </a:lnTo>
                    <a:lnTo>
                      <a:pt x="347" y="1255"/>
                    </a:lnTo>
                    <a:lnTo>
                      <a:pt x="349" y="1253"/>
                    </a:lnTo>
                    <a:lnTo>
                      <a:pt x="350" y="1251"/>
                    </a:lnTo>
                    <a:lnTo>
                      <a:pt x="352" y="1245"/>
                    </a:lnTo>
                    <a:lnTo>
                      <a:pt x="352" y="1238"/>
                    </a:lnTo>
                    <a:lnTo>
                      <a:pt x="349" y="1238"/>
                    </a:lnTo>
                    <a:lnTo>
                      <a:pt x="349" y="1246"/>
                    </a:lnTo>
                    <a:lnTo>
                      <a:pt x="349" y="1249"/>
                    </a:lnTo>
                    <a:lnTo>
                      <a:pt x="348" y="1250"/>
                    </a:lnTo>
                    <a:lnTo>
                      <a:pt x="348" y="1250"/>
                    </a:lnTo>
                    <a:lnTo>
                      <a:pt x="343" y="1250"/>
                    </a:lnTo>
                    <a:lnTo>
                      <a:pt x="340" y="1253"/>
                    </a:lnTo>
                    <a:lnTo>
                      <a:pt x="339" y="1253"/>
                    </a:lnTo>
                    <a:lnTo>
                      <a:pt x="338" y="1248"/>
                    </a:lnTo>
                    <a:lnTo>
                      <a:pt x="339" y="1245"/>
                    </a:lnTo>
                    <a:lnTo>
                      <a:pt x="340" y="1244"/>
                    </a:lnTo>
                    <a:lnTo>
                      <a:pt x="343" y="1243"/>
                    </a:lnTo>
                    <a:lnTo>
                      <a:pt x="345" y="1238"/>
                    </a:lnTo>
                    <a:lnTo>
                      <a:pt x="345" y="1238"/>
                    </a:lnTo>
                    <a:lnTo>
                      <a:pt x="345" y="1237"/>
                    </a:lnTo>
                    <a:lnTo>
                      <a:pt x="344" y="1237"/>
                    </a:lnTo>
                    <a:lnTo>
                      <a:pt x="338" y="1239"/>
                    </a:lnTo>
                    <a:lnTo>
                      <a:pt x="334" y="1239"/>
                    </a:lnTo>
                    <a:lnTo>
                      <a:pt x="331" y="1238"/>
                    </a:lnTo>
                    <a:lnTo>
                      <a:pt x="329" y="1238"/>
                    </a:lnTo>
                    <a:lnTo>
                      <a:pt x="329" y="1237"/>
                    </a:lnTo>
                    <a:lnTo>
                      <a:pt x="335" y="1234"/>
                    </a:lnTo>
                    <a:lnTo>
                      <a:pt x="337" y="1233"/>
                    </a:lnTo>
                    <a:lnTo>
                      <a:pt x="337" y="1229"/>
                    </a:lnTo>
                    <a:lnTo>
                      <a:pt x="335" y="1229"/>
                    </a:lnTo>
                    <a:lnTo>
                      <a:pt x="331" y="1229"/>
                    </a:lnTo>
                    <a:lnTo>
                      <a:pt x="329" y="1230"/>
                    </a:lnTo>
                    <a:lnTo>
                      <a:pt x="328" y="1235"/>
                    </a:lnTo>
                    <a:lnTo>
                      <a:pt x="326" y="1238"/>
                    </a:lnTo>
                    <a:lnTo>
                      <a:pt x="324" y="1238"/>
                    </a:lnTo>
                    <a:lnTo>
                      <a:pt x="323" y="1239"/>
                    </a:lnTo>
                    <a:lnTo>
                      <a:pt x="322" y="1238"/>
                    </a:lnTo>
                    <a:lnTo>
                      <a:pt x="322" y="1237"/>
                    </a:lnTo>
                    <a:lnTo>
                      <a:pt x="322" y="1235"/>
                    </a:lnTo>
                    <a:lnTo>
                      <a:pt x="323" y="1234"/>
                    </a:lnTo>
                    <a:lnTo>
                      <a:pt x="326" y="1234"/>
                    </a:lnTo>
                    <a:lnTo>
                      <a:pt x="326" y="1232"/>
                    </a:lnTo>
                    <a:lnTo>
                      <a:pt x="321" y="1228"/>
                    </a:lnTo>
                    <a:lnTo>
                      <a:pt x="321" y="1222"/>
                    </a:lnTo>
                    <a:lnTo>
                      <a:pt x="321" y="1220"/>
                    </a:lnTo>
                    <a:lnTo>
                      <a:pt x="326" y="1212"/>
                    </a:lnTo>
                    <a:lnTo>
                      <a:pt x="327" y="1207"/>
                    </a:lnTo>
                    <a:lnTo>
                      <a:pt x="327" y="1205"/>
                    </a:lnTo>
                    <a:lnTo>
                      <a:pt x="326" y="1205"/>
                    </a:lnTo>
                    <a:lnTo>
                      <a:pt x="324" y="1207"/>
                    </a:lnTo>
                    <a:lnTo>
                      <a:pt x="321" y="1208"/>
                    </a:lnTo>
                    <a:lnTo>
                      <a:pt x="318" y="1212"/>
                    </a:lnTo>
                    <a:lnTo>
                      <a:pt x="317" y="1212"/>
                    </a:lnTo>
                    <a:lnTo>
                      <a:pt x="317" y="1213"/>
                    </a:lnTo>
                    <a:lnTo>
                      <a:pt x="312" y="1220"/>
                    </a:lnTo>
                    <a:lnTo>
                      <a:pt x="309" y="1223"/>
                    </a:lnTo>
                    <a:lnTo>
                      <a:pt x="306" y="1223"/>
                    </a:lnTo>
                    <a:lnTo>
                      <a:pt x="299" y="1225"/>
                    </a:lnTo>
                    <a:lnTo>
                      <a:pt x="299" y="1225"/>
                    </a:lnTo>
                    <a:lnTo>
                      <a:pt x="298" y="1225"/>
                    </a:lnTo>
                    <a:lnTo>
                      <a:pt x="299" y="1222"/>
                    </a:lnTo>
                    <a:lnTo>
                      <a:pt x="299" y="1222"/>
                    </a:lnTo>
                    <a:lnTo>
                      <a:pt x="296" y="1223"/>
                    </a:lnTo>
                    <a:lnTo>
                      <a:pt x="293" y="1222"/>
                    </a:lnTo>
                    <a:lnTo>
                      <a:pt x="292" y="1222"/>
                    </a:lnTo>
                    <a:lnTo>
                      <a:pt x="294" y="1218"/>
                    </a:lnTo>
                    <a:lnTo>
                      <a:pt x="296" y="1218"/>
                    </a:lnTo>
                    <a:lnTo>
                      <a:pt x="296" y="1214"/>
                    </a:lnTo>
                    <a:lnTo>
                      <a:pt x="298" y="1209"/>
                    </a:lnTo>
                    <a:lnTo>
                      <a:pt x="298" y="1208"/>
                    </a:lnTo>
                    <a:lnTo>
                      <a:pt x="298" y="1207"/>
                    </a:lnTo>
                    <a:lnTo>
                      <a:pt x="297" y="1205"/>
                    </a:lnTo>
                    <a:lnTo>
                      <a:pt x="297" y="1207"/>
                    </a:lnTo>
                    <a:lnTo>
                      <a:pt x="294" y="1208"/>
                    </a:lnTo>
                    <a:lnTo>
                      <a:pt x="294" y="1209"/>
                    </a:lnTo>
                    <a:lnTo>
                      <a:pt x="292" y="1213"/>
                    </a:lnTo>
                    <a:lnTo>
                      <a:pt x="291" y="1212"/>
                    </a:lnTo>
                    <a:lnTo>
                      <a:pt x="291" y="1210"/>
                    </a:lnTo>
                    <a:lnTo>
                      <a:pt x="289" y="1210"/>
                    </a:lnTo>
                    <a:lnTo>
                      <a:pt x="289" y="1209"/>
                    </a:lnTo>
                    <a:lnTo>
                      <a:pt x="292" y="1207"/>
                    </a:lnTo>
                    <a:lnTo>
                      <a:pt x="292" y="1205"/>
                    </a:lnTo>
                    <a:lnTo>
                      <a:pt x="292" y="1204"/>
                    </a:lnTo>
                    <a:lnTo>
                      <a:pt x="291" y="1203"/>
                    </a:lnTo>
                    <a:lnTo>
                      <a:pt x="280" y="1210"/>
                    </a:lnTo>
                    <a:lnTo>
                      <a:pt x="280" y="1209"/>
                    </a:lnTo>
                    <a:lnTo>
                      <a:pt x="280" y="1208"/>
                    </a:lnTo>
                    <a:lnTo>
                      <a:pt x="278" y="1207"/>
                    </a:lnTo>
                    <a:lnTo>
                      <a:pt x="276" y="1205"/>
                    </a:lnTo>
                    <a:lnTo>
                      <a:pt x="273" y="1203"/>
                    </a:lnTo>
                    <a:lnTo>
                      <a:pt x="272" y="1203"/>
                    </a:lnTo>
                    <a:lnTo>
                      <a:pt x="268" y="1202"/>
                    </a:lnTo>
                    <a:lnTo>
                      <a:pt x="263" y="1205"/>
                    </a:lnTo>
                    <a:lnTo>
                      <a:pt x="263" y="1208"/>
                    </a:lnTo>
                    <a:lnTo>
                      <a:pt x="261" y="1209"/>
                    </a:lnTo>
                    <a:lnTo>
                      <a:pt x="261" y="1208"/>
                    </a:lnTo>
                    <a:lnTo>
                      <a:pt x="257" y="1203"/>
                    </a:lnTo>
                    <a:lnTo>
                      <a:pt x="258" y="1202"/>
                    </a:lnTo>
                    <a:lnTo>
                      <a:pt x="260" y="1202"/>
                    </a:lnTo>
                    <a:lnTo>
                      <a:pt x="260" y="1199"/>
                    </a:lnTo>
                    <a:lnTo>
                      <a:pt x="253" y="1194"/>
                    </a:lnTo>
                    <a:lnTo>
                      <a:pt x="251" y="1194"/>
                    </a:lnTo>
                    <a:lnTo>
                      <a:pt x="251" y="1197"/>
                    </a:lnTo>
                    <a:lnTo>
                      <a:pt x="250" y="1200"/>
                    </a:lnTo>
                    <a:lnTo>
                      <a:pt x="250" y="1202"/>
                    </a:lnTo>
                    <a:lnTo>
                      <a:pt x="248" y="1202"/>
                    </a:lnTo>
                    <a:lnTo>
                      <a:pt x="248" y="1202"/>
                    </a:lnTo>
                    <a:lnTo>
                      <a:pt x="247" y="1200"/>
                    </a:lnTo>
                    <a:lnTo>
                      <a:pt x="246" y="1200"/>
                    </a:lnTo>
                    <a:lnTo>
                      <a:pt x="246" y="1200"/>
                    </a:lnTo>
                    <a:lnTo>
                      <a:pt x="247" y="1197"/>
                    </a:lnTo>
                    <a:lnTo>
                      <a:pt x="246" y="1192"/>
                    </a:lnTo>
                    <a:lnTo>
                      <a:pt x="247" y="1186"/>
                    </a:lnTo>
                    <a:lnTo>
                      <a:pt x="247" y="1184"/>
                    </a:lnTo>
                    <a:lnTo>
                      <a:pt x="246" y="1183"/>
                    </a:lnTo>
                    <a:lnTo>
                      <a:pt x="246" y="1186"/>
                    </a:lnTo>
                    <a:lnTo>
                      <a:pt x="245" y="1188"/>
                    </a:lnTo>
                    <a:lnTo>
                      <a:pt x="238" y="1192"/>
                    </a:lnTo>
                    <a:lnTo>
                      <a:pt x="238" y="1193"/>
                    </a:lnTo>
                    <a:lnTo>
                      <a:pt x="238" y="1195"/>
                    </a:lnTo>
                    <a:lnTo>
                      <a:pt x="237" y="1198"/>
                    </a:lnTo>
                    <a:lnTo>
                      <a:pt x="236" y="1200"/>
                    </a:lnTo>
                    <a:lnTo>
                      <a:pt x="235" y="1200"/>
                    </a:lnTo>
                    <a:lnTo>
                      <a:pt x="234" y="1197"/>
                    </a:lnTo>
                    <a:lnTo>
                      <a:pt x="231" y="1195"/>
                    </a:lnTo>
                    <a:lnTo>
                      <a:pt x="231" y="1194"/>
                    </a:lnTo>
                    <a:lnTo>
                      <a:pt x="229" y="1194"/>
                    </a:lnTo>
                    <a:lnTo>
                      <a:pt x="227" y="1197"/>
                    </a:lnTo>
                    <a:lnTo>
                      <a:pt x="226" y="1195"/>
                    </a:lnTo>
                    <a:lnTo>
                      <a:pt x="225" y="1195"/>
                    </a:lnTo>
                    <a:lnTo>
                      <a:pt x="225" y="1193"/>
                    </a:lnTo>
                    <a:lnTo>
                      <a:pt x="221" y="1191"/>
                    </a:lnTo>
                    <a:lnTo>
                      <a:pt x="220" y="1186"/>
                    </a:lnTo>
                    <a:lnTo>
                      <a:pt x="217" y="1184"/>
                    </a:lnTo>
                    <a:lnTo>
                      <a:pt x="216" y="1184"/>
                    </a:lnTo>
                    <a:lnTo>
                      <a:pt x="216" y="1183"/>
                    </a:lnTo>
                    <a:lnTo>
                      <a:pt x="221" y="1181"/>
                    </a:lnTo>
                    <a:lnTo>
                      <a:pt x="221" y="1178"/>
                    </a:lnTo>
                    <a:lnTo>
                      <a:pt x="219" y="1176"/>
                    </a:lnTo>
                    <a:lnTo>
                      <a:pt x="219" y="1176"/>
                    </a:lnTo>
                    <a:lnTo>
                      <a:pt x="217" y="1173"/>
                    </a:lnTo>
                    <a:lnTo>
                      <a:pt x="219" y="1172"/>
                    </a:lnTo>
                    <a:lnTo>
                      <a:pt x="219" y="1172"/>
                    </a:lnTo>
                    <a:lnTo>
                      <a:pt x="217" y="1171"/>
                    </a:lnTo>
                    <a:lnTo>
                      <a:pt x="216" y="1171"/>
                    </a:lnTo>
                    <a:lnTo>
                      <a:pt x="214" y="1169"/>
                    </a:lnTo>
                    <a:lnTo>
                      <a:pt x="214" y="1168"/>
                    </a:lnTo>
                    <a:lnTo>
                      <a:pt x="214" y="1164"/>
                    </a:lnTo>
                    <a:lnTo>
                      <a:pt x="211" y="1164"/>
                    </a:lnTo>
                    <a:lnTo>
                      <a:pt x="211" y="1163"/>
                    </a:lnTo>
                    <a:lnTo>
                      <a:pt x="211" y="1163"/>
                    </a:lnTo>
                    <a:lnTo>
                      <a:pt x="210" y="1162"/>
                    </a:lnTo>
                    <a:lnTo>
                      <a:pt x="211" y="1159"/>
                    </a:lnTo>
                    <a:lnTo>
                      <a:pt x="211" y="1159"/>
                    </a:lnTo>
                    <a:lnTo>
                      <a:pt x="212" y="1159"/>
                    </a:lnTo>
                    <a:lnTo>
                      <a:pt x="214" y="1158"/>
                    </a:lnTo>
                    <a:lnTo>
                      <a:pt x="212" y="1156"/>
                    </a:lnTo>
                    <a:lnTo>
                      <a:pt x="212" y="1154"/>
                    </a:lnTo>
                    <a:lnTo>
                      <a:pt x="215" y="1154"/>
                    </a:lnTo>
                    <a:lnTo>
                      <a:pt x="215" y="1153"/>
                    </a:lnTo>
                    <a:lnTo>
                      <a:pt x="211" y="1147"/>
                    </a:lnTo>
                    <a:lnTo>
                      <a:pt x="211" y="1147"/>
                    </a:lnTo>
                    <a:lnTo>
                      <a:pt x="209" y="1146"/>
                    </a:lnTo>
                    <a:lnTo>
                      <a:pt x="206" y="1145"/>
                    </a:lnTo>
                    <a:lnTo>
                      <a:pt x="204" y="1141"/>
                    </a:lnTo>
                    <a:lnTo>
                      <a:pt x="204" y="1137"/>
                    </a:lnTo>
                    <a:lnTo>
                      <a:pt x="205" y="1136"/>
                    </a:lnTo>
                    <a:lnTo>
                      <a:pt x="207" y="1137"/>
                    </a:lnTo>
                    <a:lnTo>
                      <a:pt x="209" y="1140"/>
                    </a:lnTo>
                    <a:lnTo>
                      <a:pt x="211" y="1140"/>
                    </a:lnTo>
                    <a:lnTo>
                      <a:pt x="211" y="1138"/>
                    </a:lnTo>
                    <a:lnTo>
                      <a:pt x="210" y="1136"/>
                    </a:lnTo>
                    <a:lnTo>
                      <a:pt x="210" y="1136"/>
                    </a:lnTo>
                    <a:lnTo>
                      <a:pt x="211" y="1135"/>
                    </a:lnTo>
                    <a:lnTo>
                      <a:pt x="214" y="1135"/>
                    </a:lnTo>
                    <a:lnTo>
                      <a:pt x="214" y="1135"/>
                    </a:lnTo>
                    <a:lnTo>
                      <a:pt x="214" y="1133"/>
                    </a:lnTo>
                    <a:lnTo>
                      <a:pt x="212" y="1131"/>
                    </a:lnTo>
                    <a:lnTo>
                      <a:pt x="210" y="1125"/>
                    </a:lnTo>
                    <a:lnTo>
                      <a:pt x="211" y="1123"/>
                    </a:lnTo>
                    <a:lnTo>
                      <a:pt x="211" y="1122"/>
                    </a:lnTo>
                    <a:lnTo>
                      <a:pt x="212" y="1121"/>
                    </a:lnTo>
                    <a:lnTo>
                      <a:pt x="217" y="1118"/>
                    </a:lnTo>
                    <a:lnTo>
                      <a:pt x="217" y="1117"/>
                    </a:lnTo>
                    <a:lnTo>
                      <a:pt x="211" y="1110"/>
                    </a:lnTo>
                    <a:lnTo>
                      <a:pt x="211" y="1108"/>
                    </a:lnTo>
                    <a:lnTo>
                      <a:pt x="212" y="1107"/>
                    </a:lnTo>
                    <a:lnTo>
                      <a:pt x="212" y="1106"/>
                    </a:lnTo>
                    <a:lnTo>
                      <a:pt x="212" y="1105"/>
                    </a:lnTo>
                    <a:lnTo>
                      <a:pt x="211" y="1103"/>
                    </a:lnTo>
                    <a:lnTo>
                      <a:pt x="211" y="1101"/>
                    </a:lnTo>
                    <a:lnTo>
                      <a:pt x="211" y="1100"/>
                    </a:lnTo>
                    <a:lnTo>
                      <a:pt x="210" y="1099"/>
                    </a:lnTo>
                    <a:lnTo>
                      <a:pt x="206" y="1094"/>
                    </a:lnTo>
                    <a:lnTo>
                      <a:pt x="205" y="1092"/>
                    </a:lnTo>
                    <a:lnTo>
                      <a:pt x="206" y="1092"/>
                    </a:lnTo>
                    <a:lnTo>
                      <a:pt x="209" y="1094"/>
                    </a:lnTo>
                    <a:lnTo>
                      <a:pt x="210" y="1094"/>
                    </a:lnTo>
                    <a:lnTo>
                      <a:pt x="211" y="1092"/>
                    </a:lnTo>
                    <a:lnTo>
                      <a:pt x="205" y="1086"/>
                    </a:lnTo>
                    <a:lnTo>
                      <a:pt x="205" y="1085"/>
                    </a:lnTo>
                    <a:lnTo>
                      <a:pt x="205" y="1084"/>
                    </a:lnTo>
                    <a:lnTo>
                      <a:pt x="207" y="1085"/>
                    </a:lnTo>
                    <a:lnTo>
                      <a:pt x="212" y="1085"/>
                    </a:lnTo>
                    <a:lnTo>
                      <a:pt x="214" y="1084"/>
                    </a:lnTo>
                    <a:lnTo>
                      <a:pt x="210" y="1081"/>
                    </a:lnTo>
                    <a:lnTo>
                      <a:pt x="209" y="1081"/>
                    </a:lnTo>
                    <a:lnTo>
                      <a:pt x="207" y="1081"/>
                    </a:lnTo>
                    <a:lnTo>
                      <a:pt x="202" y="1076"/>
                    </a:lnTo>
                    <a:lnTo>
                      <a:pt x="204" y="1076"/>
                    </a:lnTo>
                    <a:lnTo>
                      <a:pt x="206" y="1075"/>
                    </a:lnTo>
                    <a:lnTo>
                      <a:pt x="207" y="1075"/>
                    </a:lnTo>
                    <a:lnTo>
                      <a:pt x="210" y="1076"/>
                    </a:lnTo>
                    <a:lnTo>
                      <a:pt x="215" y="1077"/>
                    </a:lnTo>
                    <a:lnTo>
                      <a:pt x="217" y="1077"/>
                    </a:lnTo>
                    <a:lnTo>
                      <a:pt x="219" y="1076"/>
                    </a:lnTo>
                    <a:lnTo>
                      <a:pt x="206" y="1064"/>
                    </a:lnTo>
                    <a:lnTo>
                      <a:pt x="205" y="1062"/>
                    </a:lnTo>
                    <a:lnTo>
                      <a:pt x="205" y="1060"/>
                    </a:lnTo>
                    <a:lnTo>
                      <a:pt x="205" y="1057"/>
                    </a:lnTo>
                    <a:lnTo>
                      <a:pt x="204" y="1054"/>
                    </a:lnTo>
                    <a:lnTo>
                      <a:pt x="204" y="1054"/>
                    </a:lnTo>
                    <a:lnTo>
                      <a:pt x="200" y="1053"/>
                    </a:lnTo>
                    <a:lnTo>
                      <a:pt x="200" y="1046"/>
                    </a:lnTo>
                    <a:lnTo>
                      <a:pt x="199" y="1045"/>
                    </a:lnTo>
                    <a:lnTo>
                      <a:pt x="197" y="1045"/>
                    </a:lnTo>
                    <a:lnTo>
                      <a:pt x="196" y="1041"/>
                    </a:lnTo>
                    <a:lnTo>
                      <a:pt x="196" y="1040"/>
                    </a:lnTo>
                    <a:lnTo>
                      <a:pt x="194" y="1039"/>
                    </a:lnTo>
                    <a:lnTo>
                      <a:pt x="191" y="1033"/>
                    </a:lnTo>
                    <a:lnTo>
                      <a:pt x="190" y="1031"/>
                    </a:lnTo>
                    <a:lnTo>
                      <a:pt x="188" y="1030"/>
                    </a:lnTo>
                    <a:lnTo>
                      <a:pt x="188" y="1031"/>
                    </a:lnTo>
                    <a:lnTo>
                      <a:pt x="185" y="1030"/>
                    </a:lnTo>
                    <a:lnTo>
                      <a:pt x="184" y="1029"/>
                    </a:lnTo>
                    <a:lnTo>
                      <a:pt x="184" y="1025"/>
                    </a:lnTo>
                    <a:lnTo>
                      <a:pt x="183" y="102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6" name="Freeform 1916">
                <a:extLst>
                  <a:ext uri="{FF2B5EF4-FFF2-40B4-BE49-F238E27FC236}">
                    <a16:creationId xmlns:a16="http://schemas.microsoft.com/office/drawing/2014/main" id="{8C852704-4ABF-1FF4-377C-3499FDB159D3}"/>
                  </a:ext>
                </a:extLst>
              </p:cNvPr>
              <p:cNvSpPr>
                <a:spLocks/>
              </p:cNvSpPr>
              <p:nvPr/>
            </p:nvSpPr>
            <p:spPr bwMode="auto">
              <a:xfrm>
                <a:off x="5834063" y="2184400"/>
                <a:ext cx="3175" cy="7938"/>
              </a:xfrm>
              <a:custGeom>
                <a:avLst/>
                <a:gdLst/>
                <a:ahLst/>
                <a:cxnLst>
                  <a:cxn ang="0">
                    <a:pos x="2" y="5"/>
                  </a:cxn>
                  <a:cxn ang="0">
                    <a:pos x="2" y="0"/>
                  </a:cxn>
                  <a:cxn ang="0">
                    <a:pos x="0" y="0"/>
                  </a:cxn>
                  <a:cxn ang="0">
                    <a:pos x="0" y="4"/>
                  </a:cxn>
                  <a:cxn ang="0">
                    <a:pos x="1" y="5"/>
                  </a:cxn>
                  <a:cxn ang="0">
                    <a:pos x="2" y="5"/>
                  </a:cxn>
                </a:cxnLst>
                <a:rect l="0" t="0" r="r" b="b"/>
                <a:pathLst>
                  <a:path w="2" h="5">
                    <a:moveTo>
                      <a:pt x="2" y="5"/>
                    </a:moveTo>
                    <a:lnTo>
                      <a:pt x="2" y="0"/>
                    </a:lnTo>
                    <a:lnTo>
                      <a:pt x="0" y="0"/>
                    </a:lnTo>
                    <a:lnTo>
                      <a:pt x="0" y="4"/>
                    </a:lnTo>
                    <a:lnTo>
                      <a:pt x="1" y="5"/>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7" name="Freeform 1917">
                <a:extLst>
                  <a:ext uri="{FF2B5EF4-FFF2-40B4-BE49-F238E27FC236}">
                    <a16:creationId xmlns:a16="http://schemas.microsoft.com/office/drawing/2014/main" id="{16F69869-0F35-E031-B3B0-6EC7C38ECB04}"/>
                  </a:ext>
                </a:extLst>
              </p:cNvPr>
              <p:cNvSpPr>
                <a:spLocks/>
              </p:cNvSpPr>
              <p:nvPr/>
            </p:nvSpPr>
            <p:spPr bwMode="auto">
              <a:xfrm>
                <a:off x="5834063" y="2184400"/>
                <a:ext cx="3175" cy="7938"/>
              </a:xfrm>
              <a:custGeom>
                <a:avLst/>
                <a:gdLst/>
                <a:ahLst/>
                <a:cxnLst>
                  <a:cxn ang="0">
                    <a:pos x="2" y="5"/>
                  </a:cxn>
                  <a:cxn ang="0">
                    <a:pos x="2" y="0"/>
                  </a:cxn>
                  <a:cxn ang="0">
                    <a:pos x="0" y="0"/>
                  </a:cxn>
                  <a:cxn ang="0">
                    <a:pos x="0" y="4"/>
                  </a:cxn>
                  <a:cxn ang="0">
                    <a:pos x="1" y="5"/>
                  </a:cxn>
                  <a:cxn ang="0">
                    <a:pos x="2" y="5"/>
                  </a:cxn>
                </a:cxnLst>
                <a:rect l="0" t="0" r="r" b="b"/>
                <a:pathLst>
                  <a:path w="2" h="5">
                    <a:moveTo>
                      <a:pt x="2" y="5"/>
                    </a:moveTo>
                    <a:lnTo>
                      <a:pt x="2" y="0"/>
                    </a:lnTo>
                    <a:lnTo>
                      <a:pt x="0" y="0"/>
                    </a:lnTo>
                    <a:lnTo>
                      <a:pt x="0" y="4"/>
                    </a:lnTo>
                    <a:lnTo>
                      <a:pt x="1" y="5"/>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8" name="Freeform 1918">
                <a:extLst>
                  <a:ext uri="{FF2B5EF4-FFF2-40B4-BE49-F238E27FC236}">
                    <a16:creationId xmlns:a16="http://schemas.microsoft.com/office/drawing/2014/main" id="{CE9EFC66-EB22-583B-BE9B-EFA60D3CC2CA}"/>
                  </a:ext>
                </a:extLst>
              </p:cNvPr>
              <p:cNvSpPr>
                <a:spLocks/>
              </p:cNvSpPr>
              <p:nvPr/>
            </p:nvSpPr>
            <p:spPr bwMode="auto">
              <a:xfrm>
                <a:off x="5862638" y="2200275"/>
                <a:ext cx="4763" cy="6350"/>
              </a:xfrm>
              <a:custGeom>
                <a:avLst/>
                <a:gdLst/>
                <a:ahLst/>
                <a:cxnLst>
                  <a:cxn ang="0">
                    <a:pos x="3" y="4"/>
                  </a:cxn>
                  <a:cxn ang="0">
                    <a:pos x="3" y="3"/>
                  </a:cxn>
                  <a:cxn ang="0">
                    <a:pos x="3" y="1"/>
                  </a:cxn>
                  <a:cxn ang="0">
                    <a:pos x="3" y="0"/>
                  </a:cxn>
                  <a:cxn ang="0">
                    <a:pos x="0" y="1"/>
                  </a:cxn>
                  <a:cxn ang="0">
                    <a:pos x="0" y="4"/>
                  </a:cxn>
                  <a:cxn ang="0">
                    <a:pos x="3" y="4"/>
                  </a:cxn>
                </a:cxnLst>
                <a:rect l="0" t="0" r="r" b="b"/>
                <a:pathLst>
                  <a:path w="3" h="4">
                    <a:moveTo>
                      <a:pt x="3" y="4"/>
                    </a:moveTo>
                    <a:lnTo>
                      <a:pt x="3" y="3"/>
                    </a:lnTo>
                    <a:lnTo>
                      <a:pt x="3" y="1"/>
                    </a:lnTo>
                    <a:lnTo>
                      <a:pt x="3" y="0"/>
                    </a:lnTo>
                    <a:lnTo>
                      <a:pt x="0" y="1"/>
                    </a:lnTo>
                    <a:lnTo>
                      <a:pt x="0" y="4"/>
                    </a:lnTo>
                    <a:lnTo>
                      <a:pt x="3"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19" name="Freeform 1919">
                <a:extLst>
                  <a:ext uri="{FF2B5EF4-FFF2-40B4-BE49-F238E27FC236}">
                    <a16:creationId xmlns:a16="http://schemas.microsoft.com/office/drawing/2014/main" id="{A799F42C-7B81-A96A-A37C-8A4BE88ED028}"/>
                  </a:ext>
                </a:extLst>
              </p:cNvPr>
              <p:cNvSpPr>
                <a:spLocks/>
              </p:cNvSpPr>
              <p:nvPr/>
            </p:nvSpPr>
            <p:spPr bwMode="auto">
              <a:xfrm>
                <a:off x="5862638" y="2200275"/>
                <a:ext cx="4763" cy="6350"/>
              </a:xfrm>
              <a:custGeom>
                <a:avLst/>
                <a:gdLst/>
                <a:ahLst/>
                <a:cxnLst>
                  <a:cxn ang="0">
                    <a:pos x="3" y="4"/>
                  </a:cxn>
                  <a:cxn ang="0">
                    <a:pos x="3" y="3"/>
                  </a:cxn>
                  <a:cxn ang="0">
                    <a:pos x="3" y="1"/>
                  </a:cxn>
                  <a:cxn ang="0">
                    <a:pos x="3" y="0"/>
                  </a:cxn>
                  <a:cxn ang="0">
                    <a:pos x="0" y="1"/>
                  </a:cxn>
                  <a:cxn ang="0">
                    <a:pos x="0" y="4"/>
                  </a:cxn>
                  <a:cxn ang="0">
                    <a:pos x="3" y="4"/>
                  </a:cxn>
                </a:cxnLst>
                <a:rect l="0" t="0" r="r" b="b"/>
                <a:pathLst>
                  <a:path w="3" h="4">
                    <a:moveTo>
                      <a:pt x="3" y="4"/>
                    </a:moveTo>
                    <a:lnTo>
                      <a:pt x="3" y="3"/>
                    </a:lnTo>
                    <a:lnTo>
                      <a:pt x="3" y="1"/>
                    </a:lnTo>
                    <a:lnTo>
                      <a:pt x="3" y="0"/>
                    </a:lnTo>
                    <a:lnTo>
                      <a:pt x="0" y="1"/>
                    </a:lnTo>
                    <a:lnTo>
                      <a:pt x="0" y="4"/>
                    </a:lnTo>
                    <a:lnTo>
                      <a:pt x="3"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0" name="Freeform 1920">
                <a:extLst>
                  <a:ext uri="{FF2B5EF4-FFF2-40B4-BE49-F238E27FC236}">
                    <a16:creationId xmlns:a16="http://schemas.microsoft.com/office/drawing/2014/main" id="{5C8F6853-EB7E-B350-BA2E-E43D17B5C7ED}"/>
                  </a:ext>
                </a:extLst>
              </p:cNvPr>
              <p:cNvSpPr>
                <a:spLocks/>
              </p:cNvSpPr>
              <p:nvPr/>
            </p:nvSpPr>
            <p:spPr bwMode="auto">
              <a:xfrm>
                <a:off x="5762625" y="2159000"/>
                <a:ext cx="84138" cy="26988"/>
              </a:xfrm>
              <a:custGeom>
                <a:avLst/>
                <a:gdLst/>
                <a:ahLst/>
                <a:cxnLst>
                  <a:cxn ang="0">
                    <a:pos x="7" y="11"/>
                  </a:cxn>
                  <a:cxn ang="0">
                    <a:pos x="5" y="9"/>
                  </a:cxn>
                  <a:cxn ang="0">
                    <a:pos x="5" y="6"/>
                  </a:cxn>
                  <a:cxn ang="0">
                    <a:pos x="1" y="6"/>
                  </a:cxn>
                  <a:cxn ang="0">
                    <a:pos x="1" y="7"/>
                  </a:cxn>
                  <a:cxn ang="0">
                    <a:pos x="1" y="11"/>
                  </a:cxn>
                  <a:cxn ang="0">
                    <a:pos x="0" y="14"/>
                  </a:cxn>
                  <a:cxn ang="0">
                    <a:pos x="1" y="16"/>
                  </a:cxn>
                  <a:cxn ang="0">
                    <a:pos x="2" y="17"/>
                  </a:cxn>
                  <a:cxn ang="0">
                    <a:pos x="4" y="17"/>
                  </a:cxn>
                  <a:cxn ang="0">
                    <a:pos x="5" y="14"/>
                  </a:cxn>
                  <a:cxn ang="0">
                    <a:pos x="6" y="14"/>
                  </a:cxn>
                  <a:cxn ang="0">
                    <a:pos x="8" y="12"/>
                  </a:cxn>
                  <a:cxn ang="0">
                    <a:pos x="7" y="11"/>
                  </a:cxn>
                  <a:cxn ang="0">
                    <a:pos x="53" y="4"/>
                  </a:cxn>
                  <a:cxn ang="0">
                    <a:pos x="53" y="3"/>
                  </a:cxn>
                  <a:cxn ang="0">
                    <a:pos x="53" y="0"/>
                  </a:cxn>
                  <a:cxn ang="0">
                    <a:pos x="51" y="0"/>
                  </a:cxn>
                  <a:cxn ang="0">
                    <a:pos x="51" y="1"/>
                  </a:cxn>
                  <a:cxn ang="0">
                    <a:pos x="51" y="4"/>
                  </a:cxn>
                  <a:cxn ang="0">
                    <a:pos x="53" y="4"/>
                  </a:cxn>
                </a:cxnLst>
                <a:rect l="0" t="0" r="r" b="b"/>
                <a:pathLst>
                  <a:path w="53" h="17">
                    <a:moveTo>
                      <a:pt x="7" y="11"/>
                    </a:moveTo>
                    <a:lnTo>
                      <a:pt x="5" y="9"/>
                    </a:lnTo>
                    <a:lnTo>
                      <a:pt x="5" y="6"/>
                    </a:lnTo>
                    <a:lnTo>
                      <a:pt x="1" y="6"/>
                    </a:lnTo>
                    <a:lnTo>
                      <a:pt x="1" y="7"/>
                    </a:lnTo>
                    <a:lnTo>
                      <a:pt x="1" y="11"/>
                    </a:lnTo>
                    <a:lnTo>
                      <a:pt x="0" y="14"/>
                    </a:lnTo>
                    <a:lnTo>
                      <a:pt x="1" y="16"/>
                    </a:lnTo>
                    <a:lnTo>
                      <a:pt x="2" y="17"/>
                    </a:lnTo>
                    <a:lnTo>
                      <a:pt x="4" y="17"/>
                    </a:lnTo>
                    <a:lnTo>
                      <a:pt x="5" y="14"/>
                    </a:lnTo>
                    <a:lnTo>
                      <a:pt x="6" y="14"/>
                    </a:lnTo>
                    <a:lnTo>
                      <a:pt x="8" y="12"/>
                    </a:lnTo>
                    <a:lnTo>
                      <a:pt x="7" y="11"/>
                    </a:lnTo>
                    <a:close/>
                    <a:moveTo>
                      <a:pt x="53" y="4"/>
                    </a:moveTo>
                    <a:lnTo>
                      <a:pt x="53" y="3"/>
                    </a:lnTo>
                    <a:lnTo>
                      <a:pt x="53" y="0"/>
                    </a:lnTo>
                    <a:lnTo>
                      <a:pt x="51" y="0"/>
                    </a:lnTo>
                    <a:lnTo>
                      <a:pt x="51" y="1"/>
                    </a:lnTo>
                    <a:lnTo>
                      <a:pt x="51" y="4"/>
                    </a:lnTo>
                    <a:lnTo>
                      <a:pt x="53"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1" name="Freeform 1921">
                <a:extLst>
                  <a:ext uri="{FF2B5EF4-FFF2-40B4-BE49-F238E27FC236}">
                    <a16:creationId xmlns:a16="http://schemas.microsoft.com/office/drawing/2014/main" id="{2500D5C6-07FE-02A4-DE1B-4A60BF01DE25}"/>
                  </a:ext>
                </a:extLst>
              </p:cNvPr>
              <p:cNvSpPr>
                <a:spLocks/>
              </p:cNvSpPr>
              <p:nvPr/>
            </p:nvSpPr>
            <p:spPr bwMode="auto">
              <a:xfrm>
                <a:off x="5762625" y="2168525"/>
                <a:ext cx="12700" cy="17463"/>
              </a:xfrm>
              <a:custGeom>
                <a:avLst/>
                <a:gdLst/>
                <a:ahLst/>
                <a:cxnLst>
                  <a:cxn ang="0">
                    <a:pos x="7" y="5"/>
                  </a:cxn>
                  <a:cxn ang="0">
                    <a:pos x="5" y="3"/>
                  </a:cxn>
                  <a:cxn ang="0">
                    <a:pos x="5" y="0"/>
                  </a:cxn>
                  <a:cxn ang="0">
                    <a:pos x="1" y="0"/>
                  </a:cxn>
                  <a:cxn ang="0">
                    <a:pos x="1" y="1"/>
                  </a:cxn>
                  <a:cxn ang="0">
                    <a:pos x="1" y="5"/>
                  </a:cxn>
                  <a:cxn ang="0">
                    <a:pos x="0" y="8"/>
                  </a:cxn>
                  <a:cxn ang="0">
                    <a:pos x="1" y="10"/>
                  </a:cxn>
                  <a:cxn ang="0">
                    <a:pos x="2" y="11"/>
                  </a:cxn>
                  <a:cxn ang="0">
                    <a:pos x="4" y="11"/>
                  </a:cxn>
                  <a:cxn ang="0">
                    <a:pos x="5" y="8"/>
                  </a:cxn>
                  <a:cxn ang="0">
                    <a:pos x="6" y="8"/>
                  </a:cxn>
                  <a:cxn ang="0">
                    <a:pos x="8" y="6"/>
                  </a:cxn>
                </a:cxnLst>
                <a:rect l="0" t="0" r="r" b="b"/>
                <a:pathLst>
                  <a:path w="8" h="11">
                    <a:moveTo>
                      <a:pt x="7" y="5"/>
                    </a:moveTo>
                    <a:lnTo>
                      <a:pt x="5" y="3"/>
                    </a:lnTo>
                    <a:lnTo>
                      <a:pt x="5" y="0"/>
                    </a:lnTo>
                    <a:lnTo>
                      <a:pt x="1" y="0"/>
                    </a:lnTo>
                    <a:lnTo>
                      <a:pt x="1" y="1"/>
                    </a:lnTo>
                    <a:lnTo>
                      <a:pt x="1" y="5"/>
                    </a:lnTo>
                    <a:lnTo>
                      <a:pt x="0" y="8"/>
                    </a:lnTo>
                    <a:lnTo>
                      <a:pt x="1" y="10"/>
                    </a:lnTo>
                    <a:lnTo>
                      <a:pt x="2" y="11"/>
                    </a:lnTo>
                    <a:lnTo>
                      <a:pt x="4" y="11"/>
                    </a:lnTo>
                    <a:lnTo>
                      <a:pt x="5" y="8"/>
                    </a:lnTo>
                    <a:lnTo>
                      <a:pt x="6" y="8"/>
                    </a:lnTo>
                    <a:lnTo>
                      <a:pt x="8"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2" name="Freeform 1922">
                <a:extLst>
                  <a:ext uri="{FF2B5EF4-FFF2-40B4-BE49-F238E27FC236}">
                    <a16:creationId xmlns:a16="http://schemas.microsoft.com/office/drawing/2014/main" id="{0BA2C138-F8EB-DABA-447E-3814434E6FF9}"/>
                  </a:ext>
                </a:extLst>
              </p:cNvPr>
              <p:cNvSpPr>
                <a:spLocks/>
              </p:cNvSpPr>
              <p:nvPr/>
            </p:nvSpPr>
            <p:spPr bwMode="auto">
              <a:xfrm>
                <a:off x="5843588" y="2159000"/>
                <a:ext cx="3175" cy="6350"/>
              </a:xfrm>
              <a:custGeom>
                <a:avLst/>
                <a:gdLst/>
                <a:ahLst/>
                <a:cxnLst>
                  <a:cxn ang="0">
                    <a:pos x="2" y="4"/>
                  </a:cxn>
                  <a:cxn ang="0">
                    <a:pos x="2" y="3"/>
                  </a:cxn>
                  <a:cxn ang="0">
                    <a:pos x="2" y="0"/>
                  </a:cxn>
                  <a:cxn ang="0">
                    <a:pos x="0" y="0"/>
                  </a:cxn>
                  <a:cxn ang="0">
                    <a:pos x="0" y="1"/>
                  </a:cxn>
                  <a:cxn ang="0">
                    <a:pos x="0" y="4"/>
                  </a:cxn>
                  <a:cxn ang="0">
                    <a:pos x="2" y="4"/>
                  </a:cxn>
                </a:cxnLst>
                <a:rect l="0" t="0" r="r" b="b"/>
                <a:pathLst>
                  <a:path w="2" h="4">
                    <a:moveTo>
                      <a:pt x="2" y="4"/>
                    </a:moveTo>
                    <a:lnTo>
                      <a:pt x="2" y="3"/>
                    </a:lnTo>
                    <a:lnTo>
                      <a:pt x="2" y="0"/>
                    </a:lnTo>
                    <a:lnTo>
                      <a:pt x="0" y="0"/>
                    </a:lnTo>
                    <a:lnTo>
                      <a:pt x="0" y="1"/>
                    </a:lnTo>
                    <a:lnTo>
                      <a:pt x="0" y="4"/>
                    </a:lnTo>
                    <a:lnTo>
                      <a:pt x="2"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3" name="Freeform 1923">
                <a:extLst>
                  <a:ext uri="{FF2B5EF4-FFF2-40B4-BE49-F238E27FC236}">
                    <a16:creationId xmlns:a16="http://schemas.microsoft.com/office/drawing/2014/main" id="{5B18CFE2-35F2-CF60-0921-65E06098B0E3}"/>
                  </a:ext>
                </a:extLst>
              </p:cNvPr>
              <p:cNvSpPr>
                <a:spLocks/>
              </p:cNvSpPr>
              <p:nvPr/>
            </p:nvSpPr>
            <p:spPr bwMode="auto">
              <a:xfrm>
                <a:off x="5762625" y="2168525"/>
                <a:ext cx="12700" cy="17463"/>
              </a:xfrm>
              <a:custGeom>
                <a:avLst/>
                <a:gdLst/>
                <a:ahLst/>
                <a:cxnLst>
                  <a:cxn ang="0">
                    <a:pos x="7" y="5"/>
                  </a:cxn>
                  <a:cxn ang="0">
                    <a:pos x="5" y="3"/>
                  </a:cxn>
                  <a:cxn ang="0">
                    <a:pos x="5" y="0"/>
                  </a:cxn>
                  <a:cxn ang="0">
                    <a:pos x="1" y="0"/>
                  </a:cxn>
                  <a:cxn ang="0">
                    <a:pos x="1" y="1"/>
                  </a:cxn>
                  <a:cxn ang="0">
                    <a:pos x="1" y="5"/>
                  </a:cxn>
                  <a:cxn ang="0">
                    <a:pos x="0" y="8"/>
                  </a:cxn>
                  <a:cxn ang="0">
                    <a:pos x="1" y="10"/>
                  </a:cxn>
                  <a:cxn ang="0">
                    <a:pos x="2" y="11"/>
                  </a:cxn>
                  <a:cxn ang="0">
                    <a:pos x="4" y="11"/>
                  </a:cxn>
                  <a:cxn ang="0">
                    <a:pos x="5" y="8"/>
                  </a:cxn>
                  <a:cxn ang="0">
                    <a:pos x="6" y="8"/>
                  </a:cxn>
                  <a:cxn ang="0">
                    <a:pos x="8" y="6"/>
                  </a:cxn>
                  <a:cxn ang="0">
                    <a:pos x="7" y="5"/>
                  </a:cxn>
                </a:cxnLst>
                <a:rect l="0" t="0" r="r" b="b"/>
                <a:pathLst>
                  <a:path w="8" h="11">
                    <a:moveTo>
                      <a:pt x="7" y="5"/>
                    </a:moveTo>
                    <a:lnTo>
                      <a:pt x="5" y="3"/>
                    </a:lnTo>
                    <a:lnTo>
                      <a:pt x="5" y="0"/>
                    </a:lnTo>
                    <a:lnTo>
                      <a:pt x="1" y="0"/>
                    </a:lnTo>
                    <a:lnTo>
                      <a:pt x="1" y="1"/>
                    </a:lnTo>
                    <a:lnTo>
                      <a:pt x="1" y="5"/>
                    </a:lnTo>
                    <a:lnTo>
                      <a:pt x="0" y="8"/>
                    </a:lnTo>
                    <a:lnTo>
                      <a:pt x="1" y="10"/>
                    </a:lnTo>
                    <a:lnTo>
                      <a:pt x="2" y="11"/>
                    </a:lnTo>
                    <a:lnTo>
                      <a:pt x="4" y="11"/>
                    </a:lnTo>
                    <a:lnTo>
                      <a:pt x="5" y="8"/>
                    </a:lnTo>
                    <a:lnTo>
                      <a:pt x="6" y="8"/>
                    </a:lnTo>
                    <a:lnTo>
                      <a:pt x="8" y="6"/>
                    </a:lnTo>
                    <a:lnTo>
                      <a:pt x="7"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4" name="Freeform 1924">
                <a:extLst>
                  <a:ext uri="{FF2B5EF4-FFF2-40B4-BE49-F238E27FC236}">
                    <a16:creationId xmlns:a16="http://schemas.microsoft.com/office/drawing/2014/main" id="{806C6E24-CF78-3820-50A7-53A571E9DE9B}"/>
                  </a:ext>
                </a:extLst>
              </p:cNvPr>
              <p:cNvSpPr>
                <a:spLocks/>
              </p:cNvSpPr>
              <p:nvPr/>
            </p:nvSpPr>
            <p:spPr bwMode="auto">
              <a:xfrm>
                <a:off x="5762625" y="2168525"/>
                <a:ext cx="12700" cy="17463"/>
              </a:xfrm>
              <a:custGeom>
                <a:avLst/>
                <a:gdLst/>
                <a:ahLst/>
                <a:cxnLst>
                  <a:cxn ang="0">
                    <a:pos x="7" y="5"/>
                  </a:cxn>
                  <a:cxn ang="0">
                    <a:pos x="5" y="3"/>
                  </a:cxn>
                  <a:cxn ang="0">
                    <a:pos x="5" y="0"/>
                  </a:cxn>
                  <a:cxn ang="0">
                    <a:pos x="1" y="0"/>
                  </a:cxn>
                  <a:cxn ang="0">
                    <a:pos x="1" y="1"/>
                  </a:cxn>
                  <a:cxn ang="0">
                    <a:pos x="1" y="5"/>
                  </a:cxn>
                  <a:cxn ang="0">
                    <a:pos x="0" y="8"/>
                  </a:cxn>
                  <a:cxn ang="0">
                    <a:pos x="1" y="10"/>
                  </a:cxn>
                  <a:cxn ang="0">
                    <a:pos x="2" y="11"/>
                  </a:cxn>
                  <a:cxn ang="0">
                    <a:pos x="4" y="11"/>
                  </a:cxn>
                  <a:cxn ang="0">
                    <a:pos x="5" y="8"/>
                  </a:cxn>
                  <a:cxn ang="0">
                    <a:pos x="6" y="8"/>
                  </a:cxn>
                  <a:cxn ang="0">
                    <a:pos x="8" y="6"/>
                  </a:cxn>
                  <a:cxn ang="0">
                    <a:pos x="7" y="5"/>
                  </a:cxn>
                </a:cxnLst>
                <a:rect l="0" t="0" r="r" b="b"/>
                <a:pathLst>
                  <a:path w="8" h="11">
                    <a:moveTo>
                      <a:pt x="7" y="5"/>
                    </a:moveTo>
                    <a:lnTo>
                      <a:pt x="5" y="3"/>
                    </a:lnTo>
                    <a:lnTo>
                      <a:pt x="5" y="0"/>
                    </a:lnTo>
                    <a:lnTo>
                      <a:pt x="1" y="0"/>
                    </a:lnTo>
                    <a:lnTo>
                      <a:pt x="1" y="1"/>
                    </a:lnTo>
                    <a:lnTo>
                      <a:pt x="1" y="5"/>
                    </a:lnTo>
                    <a:lnTo>
                      <a:pt x="0" y="8"/>
                    </a:lnTo>
                    <a:lnTo>
                      <a:pt x="1" y="10"/>
                    </a:lnTo>
                    <a:lnTo>
                      <a:pt x="2" y="11"/>
                    </a:lnTo>
                    <a:lnTo>
                      <a:pt x="4" y="11"/>
                    </a:lnTo>
                    <a:lnTo>
                      <a:pt x="5" y="8"/>
                    </a:lnTo>
                    <a:lnTo>
                      <a:pt x="6" y="8"/>
                    </a:lnTo>
                    <a:lnTo>
                      <a:pt x="8" y="6"/>
                    </a:lnTo>
                    <a:lnTo>
                      <a:pt x="7"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5" name="Freeform 1925">
                <a:extLst>
                  <a:ext uri="{FF2B5EF4-FFF2-40B4-BE49-F238E27FC236}">
                    <a16:creationId xmlns:a16="http://schemas.microsoft.com/office/drawing/2014/main" id="{F277208F-3782-82BF-4396-BFE447D7BE24}"/>
                  </a:ext>
                </a:extLst>
              </p:cNvPr>
              <p:cNvSpPr>
                <a:spLocks/>
              </p:cNvSpPr>
              <p:nvPr/>
            </p:nvSpPr>
            <p:spPr bwMode="auto">
              <a:xfrm>
                <a:off x="5773738" y="2133600"/>
                <a:ext cx="57150" cy="79375"/>
              </a:xfrm>
              <a:custGeom>
                <a:avLst/>
                <a:gdLst/>
                <a:ahLst/>
                <a:cxnLst>
                  <a:cxn ang="0">
                    <a:pos x="36" y="48"/>
                  </a:cxn>
                  <a:cxn ang="0">
                    <a:pos x="35" y="41"/>
                  </a:cxn>
                  <a:cxn ang="0">
                    <a:pos x="25" y="40"/>
                  </a:cxn>
                  <a:cxn ang="0">
                    <a:pos x="23" y="27"/>
                  </a:cxn>
                  <a:cxn ang="0">
                    <a:pos x="20" y="16"/>
                  </a:cxn>
                  <a:cxn ang="0">
                    <a:pos x="24" y="21"/>
                  </a:cxn>
                  <a:cxn ang="0">
                    <a:pos x="28" y="27"/>
                  </a:cxn>
                  <a:cxn ang="0">
                    <a:pos x="34" y="25"/>
                  </a:cxn>
                  <a:cxn ang="0">
                    <a:pos x="35" y="21"/>
                  </a:cxn>
                  <a:cxn ang="0">
                    <a:pos x="35" y="15"/>
                  </a:cxn>
                  <a:cxn ang="0">
                    <a:pos x="33" y="10"/>
                  </a:cxn>
                  <a:cxn ang="0">
                    <a:pos x="25" y="6"/>
                  </a:cxn>
                  <a:cxn ang="0">
                    <a:pos x="20" y="6"/>
                  </a:cxn>
                  <a:cxn ang="0">
                    <a:pos x="16" y="9"/>
                  </a:cxn>
                  <a:cxn ang="0">
                    <a:pos x="14" y="7"/>
                  </a:cxn>
                  <a:cxn ang="0">
                    <a:pos x="11" y="0"/>
                  </a:cxn>
                  <a:cxn ang="0">
                    <a:pos x="9" y="1"/>
                  </a:cxn>
                  <a:cxn ang="0">
                    <a:pos x="10" y="11"/>
                  </a:cxn>
                  <a:cxn ang="0">
                    <a:pos x="13" y="12"/>
                  </a:cxn>
                  <a:cxn ang="0">
                    <a:pos x="13" y="17"/>
                  </a:cxn>
                  <a:cxn ang="0">
                    <a:pos x="9" y="25"/>
                  </a:cxn>
                  <a:cxn ang="0">
                    <a:pos x="5" y="14"/>
                  </a:cxn>
                  <a:cxn ang="0">
                    <a:pos x="4" y="15"/>
                  </a:cxn>
                  <a:cxn ang="0">
                    <a:pos x="3" y="19"/>
                  </a:cxn>
                  <a:cxn ang="0">
                    <a:pos x="1" y="23"/>
                  </a:cxn>
                  <a:cxn ang="0">
                    <a:pos x="4" y="30"/>
                  </a:cxn>
                  <a:cxn ang="0">
                    <a:pos x="6" y="37"/>
                  </a:cxn>
                  <a:cxn ang="0">
                    <a:pos x="13" y="40"/>
                  </a:cxn>
                  <a:cxn ang="0">
                    <a:pos x="16" y="38"/>
                  </a:cxn>
                  <a:cxn ang="0">
                    <a:pos x="23" y="40"/>
                  </a:cxn>
                  <a:cxn ang="0">
                    <a:pos x="24" y="43"/>
                  </a:cxn>
                  <a:cxn ang="0">
                    <a:pos x="31" y="48"/>
                  </a:cxn>
                </a:cxnLst>
                <a:rect l="0" t="0" r="r" b="b"/>
                <a:pathLst>
                  <a:path w="36" h="50">
                    <a:moveTo>
                      <a:pt x="33" y="50"/>
                    </a:moveTo>
                    <a:lnTo>
                      <a:pt x="36" y="48"/>
                    </a:lnTo>
                    <a:lnTo>
                      <a:pt x="36" y="43"/>
                    </a:lnTo>
                    <a:lnTo>
                      <a:pt x="35" y="41"/>
                    </a:lnTo>
                    <a:lnTo>
                      <a:pt x="34" y="40"/>
                    </a:lnTo>
                    <a:lnTo>
                      <a:pt x="25" y="40"/>
                    </a:lnTo>
                    <a:lnTo>
                      <a:pt x="24" y="36"/>
                    </a:lnTo>
                    <a:lnTo>
                      <a:pt x="23" y="27"/>
                    </a:lnTo>
                    <a:lnTo>
                      <a:pt x="20" y="23"/>
                    </a:lnTo>
                    <a:lnTo>
                      <a:pt x="20" y="16"/>
                    </a:lnTo>
                    <a:lnTo>
                      <a:pt x="23" y="16"/>
                    </a:lnTo>
                    <a:lnTo>
                      <a:pt x="24" y="21"/>
                    </a:lnTo>
                    <a:lnTo>
                      <a:pt x="26" y="26"/>
                    </a:lnTo>
                    <a:lnTo>
                      <a:pt x="28" y="27"/>
                    </a:lnTo>
                    <a:lnTo>
                      <a:pt x="30" y="26"/>
                    </a:lnTo>
                    <a:lnTo>
                      <a:pt x="34" y="25"/>
                    </a:lnTo>
                    <a:lnTo>
                      <a:pt x="35" y="23"/>
                    </a:lnTo>
                    <a:lnTo>
                      <a:pt x="35" y="21"/>
                    </a:lnTo>
                    <a:lnTo>
                      <a:pt x="36" y="19"/>
                    </a:lnTo>
                    <a:lnTo>
                      <a:pt x="35" y="15"/>
                    </a:lnTo>
                    <a:lnTo>
                      <a:pt x="34" y="12"/>
                    </a:lnTo>
                    <a:lnTo>
                      <a:pt x="33" y="10"/>
                    </a:lnTo>
                    <a:lnTo>
                      <a:pt x="31" y="9"/>
                    </a:lnTo>
                    <a:lnTo>
                      <a:pt x="25" y="6"/>
                    </a:lnTo>
                    <a:lnTo>
                      <a:pt x="24" y="5"/>
                    </a:lnTo>
                    <a:lnTo>
                      <a:pt x="20" y="6"/>
                    </a:lnTo>
                    <a:lnTo>
                      <a:pt x="19" y="6"/>
                    </a:lnTo>
                    <a:lnTo>
                      <a:pt x="16" y="9"/>
                    </a:lnTo>
                    <a:lnTo>
                      <a:pt x="16" y="9"/>
                    </a:lnTo>
                    <a:lnTo>
                      <a:pt x="14" y="7"/>
                    </a:lnTo>
                    <a:lnTo>
                      <a:pt x="15" y="5"/>
                    </a:lnTo>
                    <a:lnTo>
                      <a:pt x="11" y="0"/>
                    </a:lnTo>
                    <a:lnTo>
                      <a:pt x="10" y="0"/>
                    </a:lnTo>
                    <a:lnTo>
                      <a:pt x="9" y="1"/>
                    </a:lnTo>
                    <a:lnTo>
                      <a:pt x="8" y="4"/>
                    </a:lnTo>
                    <a:lnTo>
                      <a:pt x="10" y="11"/>
                    </a:lnTo>
                    <a:lnTo>
                      <a:pt x="11" y="11"/>
                    </a:lnTo>
                    <a:lnTo>
                      <a:pt x="13" y="12"/>
                    </a:lnTo>
                    <a:lnTo>
                      <a:pt x="14" y="14"/>
                    </a:lnTo>
                    <a:lnTo>
                      <a:pt x="13" y="17"/>
                    </a:lnTo>
                    <a:lnTo>
                      <a:pt x="10" y="25"/>
                    </a:lnTo>
                    <a:lnTo>
                      <a:pt x="9" y="25"/>
                    </a:lnTo>
                    <a:lnTo>
                      <a:pt x="6" y="14"/>
                    </a:lnTo>
                    <a:lnTo>
                      <a:pt x="5" y="14"/>
                    </a:lnTo>
                    <a:lnTo>
                      <a:pt x="4" y="14"/>
                    </a:lnTo>
                    <a:lnTo>
                      <a:pt x="4" y="15"/>
                    </a:lnTo>
                    <a:lnTo>
                      <a:pt x="4" y="17"/>
                    </a:lnTo>
                    <a:lnTo>
                      <a:pt x="3" y="19"/>
                    </a:lnTo>
                    <a:lnTo>
                      <a:pt x="0" y="21"/>
                    </a:lnTo>
                    <a:lnTo>
                      <a:pt x="1" y="23"/>
                    </a:lnTo>
                    <a:lnTo>
                      <a:pt x="3" y="28"/>
                    </a:lnTo>
                    <a:lnTo>
                      <a:pt x="4" y="30"/>
                    </a:lnTo>
                    <a:lnTo>
                      <a:pt x="5" y="36"/>
                    </a:lnTo>
                    <a:lnTo>
                      <a:pt x="6" y="37"/>
                    </a:lnTo>
                    <a:lnTo>
                      <a:pt x="10" y="38"/>
                    </a:lnTo>
                    <a:lnTo>
                      <a:pt x="13" y="40"/>
                    </a:lnTo>
                    <a:lnTo>
                      <a:pt x="14" y="40"/>
                    </a:lnTo>
                    <a:lnTo>
                      <a:pt x="16" y="38"/>
                    </a:lnTo>
                    <a:lnTo>
                      <a:pt x="19" y="41"/>
                    </a:lnTo>
                    <a:lnTo>
                      <a:pt x="23" y="40"/>
                    </a:lnTo>
                    <a:lnTo>
                      <a:pt x="23" y="41"/>
                    </a:lnTo>
                    <a:lnTo>
                      <a:pt x="24" y="43"/>
                    </a:lnTo>
                    <a:lnTo>
                      <a:pt x="30" y="47"/>
                    </a:lnTo>
                    <a:lnTo>
                      <a:pt x="31" y="48"/>
                    </a:lnTo>
                    <a:lnTo>
                      <a:pt x="33" y="5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6" name="Freeform 1926">
                <a:extLst>
                  <a:ext uri="{FF2B5EF4-FFF2-40B4-BE49-F238E27FC236}">
                    <a16:creationId xmlns:a16="http://schemas.microsoft.com/office/drawing/2014/main" id="{0AF94136-4317-E909-77C0-747388DB5DE8}"/>
                  </a:ext>
                </a:extLst>
              </p:cNvPr>
              <p:cNvSpPr>
                <a:spLocks/>
              </p:cNvSpPr>
              <p:nvPr/>
            </p:nvSpPr>
            <p:spPr bwMode="auto">
              <a:xfrm>
                <a:off x="5773738" y="2133600"/>
                <a:ext cx="57150" cy="79375"/>
              </a:xfrm>
              <a:custGeom>
                <a:avLst/>
                <a:gdLst/>
                <a:ahLst/>
                <a:cxnLst>
                  <a:cxn ang="0">
                    <a:pos x="36" y="48"/>
                  </a:cxn>
                  <a:cxn ang="0">
                    <a:pos x="35" y="41"/>
                  </a:cxn>
                  <a:cxn ang="0">
                    <a:pos x="25" y="40"/>
                  </a:cxn>
                  <a:cxn ang="0">
                    <a:pos x="23" y="27"/>
                  </a:cxn>
                  <a:cxn ang="0">
                    <a:pos x="20" y="16"/>
                  </a:cxn>
                  <a:cxn ang="0">
                    <a:pos x="24" y="21"/>
                  </a:cxn>
                  <a:cxn ang="0">
                    <a:pos x="28" y="27"/>
                  </a:cxn>
                  <a:cxn ang="0">
                    <a:pos x="34" y="25"/>
                  </a:cxn>
                  <a:cxn ang="0">
                    <a:pos x="35" y="21"/>
                  </a:cxn>
                  <a:cxn ang="0">
                    <a:pos x="35" y="15"/>
                  </a:cxn>
                  <a:cxn ang="0">
                    <a:pos x="33" y="10"/>
                  </a:cxn>
                  <a:cxn ang="0">
                    <a:pos x="25" y="6"/>
                  </a:cxn>
                  <a:cxn ang="0">
                    <a:pos x="20" y="6"/>
                  </a:cxn>
                  <a:cxn ang="0">
                    <a:pos x="16" y="9"/>
                  </a:cxn>
                  <a:cxn ang="0">
                    <a:pos x="14" y="7"/>
                  </a:cxn>
                  <a:cxn ang="0">
                    <a:pos x="11" y="0"/>
                  </a:cxn>
                  <a:cxn ang="0">
                    <a:pos x="9" y="1"/>
                  </a:cxn>
                  <a:cxn ang="0">
                    <a:pos x="10" y="11"/>
                  </a:cxn>
                  <a:cxn ang="0">
                    <a:pos x="13" y="12"/>
                  </a:cxn>
                  <a:cxn ang="0">
                    <a:pos x="13" y="17"/>
                  </a:cxn>
                  <a:cxn ang="0">
                    <a:pos x="9" y="25"/>
                  </a:cxn>
                  <a:cxn ang="0">
                    <a:pos x="5" y="14"/>
                  </a:cxn>
                  <a:cxn ang="0">
                    <a:pos x="4" y="15"/>
                  </a:cxn>
                  <a:cxn ang="0">
                    <a:pos x="3" y="19"/>
                  </a:cxn>
                  <a:cxn ang="0">
                    <a:pos x="1" y="23"/>
                  </a:cxn>
                  <a:cxn ang="0">
                    <a:pos x="4" y="30"/>
                  </a:cxn>
                  <a:cxn ang="0">
                    <a:pos x="6" y="37"/>
                  </a:cxn>
                  <a:cxn ang="0">
                    <a:pos x="13" y="40"/>
                  </a:cxn>
                  <a:cxn ang="0">
                    <a:pos x="16" y="38"/>
                  </a:cxn>
                  <a:cxn ang="0">
                    <a:pos x="23" y="40"/>
                  </a:cxn>
                  <a:cxn ang="0">
                    <a:pos x="24" y="43"/>
                  </a:cxn>
                  <a:cxn ang="0">
                    <a:pos x="31" y="48"/>
                  </a:cxn>
                </a:cxnLst>
                <a:rect l="0" t="0" r="r" b="b"/>
                <a:pathLst>
                  <a:path w="36" h="50">
                    <a:moveTo>
                      <a:pt x="33" y="50"/>
                    </a:moveTo>
                    <a:lnTo>
                      <a:pt x="36" y="48"/>
                    </a:lnTo>
                    <a:lnTo>
                      <a:pt x="36" y="43"/>
                    </a:lnTo>
                    <a:lnTo>
                      <a:pt x="35" y="41"/>
                    </a:lnTo>
                    <a:lnTo>
                      <a:pt x="34" y="40"/>
                    </a:lnTo>
                    <a:lnTo>
                      <a:pt x="25" y="40"/>
                    </a:lnTo>
                    <a:lnTo>
                      <a:pt x="24" y="36"/>
                    </a:lnTo>
                    <a:lnTo>
                      <a:pt x="23" y="27"/>
                    </a:lnTo>
                    <a:lnTo>
                      <a:pt x="20" y="23"/>
                    </a:lnTo>
                    <a:lnTo>
                      <a:pt x="20" y="16"/>
                    </a:lnTo>
                    <a:lnTo>
                      <a:pt x="23" y="16"/>
                    </a:lnTo>
                    <a:lnTo>
                      <a:pt x="24" y="21"/>
                    </a:lnTo>
                    <a:lnTo>
                      <a:pt x="26" y="26"/>
                    </a:lnTo>
                    <a:lnTo>
                      <a:pt x="28" y="27"/>
                    </a:lnTo>
                    <a:lnTo>
                      <a:pt x="30" y="26"/>
                    </a:lnTo>
                    <a:lnTo>
                      <a:pt x="34" y="25"/>
                    </a:lnTo>
                    <a:lnTo>
                      <a:pt x="35" y="23"/>
                    </a:lnTo>
                    <a:lnTo>
                      <a:pt x="35" y="21"/>
                    </a:lnTo>
                    <a:lnTo>
                      <a:pt x="36" y="19"/>
                    </a:lnTo>
                    <a:lnTo>
                      <a:pt x="35" y="15"/>
                    </a:lnTo>
                    <a:lnTo>
                      <a:pt x="34" y="12"/>
                    </a:lnTo>
                    <a:lnTo>
                      <a:pt x="33" y="10"/>
                    </a:lnTo>
                    <a:lnTo>
                      <a:pt x="31" y="9"/>
                    </a:lnTo>
                    <a:lnTo>
                      <a:pt x="25" y="6"/>
                    </a:lnTo>
                    <a:lnTo>
                      <a:pt x="24" y="5"/>
                    </a:lnTo>
                    <a:lnTo>
                      <a:pt x="20" y="6"/>
                    </a:lnTo>
                    <a:lnTo>
                      <a:pt x="19" y="6"/>
                    </a:lnTo>
                    <a:lnTo>
                      <a:pt x="16" y="9"/>
                    </a:lnTo>
                    <a:lnTo>
                      <a:pt x="16" y="9"/>
                    </a:lnTo>
                    <a:lnTo>
                      <a:pt x="14" y="7"/>
                    </a:lnTo>
                    <a:lnTo>
                      <a:pt x="15" y="5"/>
                    </a:lnTo>
                    <a:lnTo>
                      <a:pt x="11" y="0"/>
                    </a:lnTo>
                    <a:lnTo>
                      <a:pt x="10" y="0"/>
                    </a:lnTo>
                    <a:lnTo>
                      <a:pt x="9" y="1"/>
                    </a:lnTo>
                    <a:lnTo>
                      <a:pt x="8" y="4"/>
                    </a:lnTo>
                    <a:lnTo>
                      <a:pt x="10" y="11"/>
                    </a:lnTo>
                    <a:lnTo>
                      <a:pt x="11" y="11"/>
                    </a:lnTo>
                    <a:lnTo>
                      <a:pt x="13" y="12"/>
                    </a:lnTo>
                    <a:lnTo>
                      <a:pt x="14" y="14"/>
                    </a:lnTo>
                    <a:lnTo>
                      <a:pt x="13" y="17"/>
                    </a:lnTo>
                    <a:lnTo>
                      <a:pt x="10" y="25"/>
                    </a:lnTo>
                    <a:lnTo>
                      <a:pt x="9" y="25"/>
                    </a:lnTo>
                    <a:lnTo>
                      <a:pt x="6" y="14"/>
                    </a:lnTo>
                    <a:lnTo>
                      <a:pt x="5" y="14"/>
                    </a:lnTo>
                    <a:lnTo>
                      <a:pt x="4" y="14"/>
                    </a:lnTo>
                    <a:lnTo>
                      <a:pt x="4" y="15"/>
                    </a:lnTo>
                    <a:lnTo>
                      <a:pt x="4" y="17"/>
                    </a:lnTo>
                    <a:lnTo>
                      <a:pt x="3" y="19"/>
                    </a:lnTo>
                    <a:lnTo>
                      <a:pt x="0" y="21"/>
                    </a:lnTo>
                    <a:lnTo>
                      <a:pt x="1" y="23"/>
                    </a:lnTo>
                    <a:lnTo>
                      <a:pt x="3" y="28"/>
                    </a:lnTo>
                    <a:lnTo>
                      <a:pt x="4" y="30"/>
                    </a:lnTo>
                    <a:lnTo>
                      <a:pt x="5" y="36"/>
                    </a:lnTo>
                    <a:lnTo>
                      <a:pt x="6" y="37"/>
                    </a:lnTo>
                    <a:lnTo>
                      <a:pt x="10" y="38"/>
                    </a:lnTo>
                    <a:lnTo>
                      <a:pt x="13" y="40"/>
                    </a:lnTo>
                    <a:lnTo>
                      <a:pt x="14" y="40"/>
                    </a:lnTo>
                    <a:lnTo>
                      <a:pt x="16" y="38"/>
                    </a:lnTo>
                    <a:lnTo>
                      <a:pt x="19" y="41"/>
                    </a:lnTo>
                    <a:lnTo>
                      <a:pt x="23" y="40"/>
                    </a:lnTo>
                    <a:lnTo>
                      <a:pt x="23" y="41"/>
                    </a:lnTo>
                    <a:lnTo>
                      <a:pt x="24" y="43"/>
                    </a:lnTo>
                    <a:lnTo>
                      <a:pt x="30" y="47"/>
                    </a:lnTo>
                    <a:lnTo>
                      <a:pt x="31" y="48"/>
                    </a:lnTo>
                    <a:lnTo>
                      <a:pt x="33" y="5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7" name="Freeform 1927">
                <a:extLst>
                  <a:ext uri="{FF2B5EF4-FFF2-40B4-BE49-F238E27FC236}">
                    <a16:creationId xmlns:a16="http://schemas.microsoft.com/office/drawing/2014/main" id="{0D3095F0-F18D-A7B6-5938-FB552803E03C}"/>
                  </a:ext>
                </a:extLst>
              </p:cNvPr>
              <p:cNvSpPr>
                <a:spLocks/>
              </p:cNvSpPr>
              <p:nvPr/>
            </p:nvSpPr>
            <p:spPr bwMode="auto">
              <a:xfrm>
                <a:off x="5872163" y="2181225"/>
                <a:ext cx="6350" cy="3175"/>
              </a:xfrm>
              <a:custGeom>
                <a:avLst/>
                <a:gdLst/>
                <a:ahLst/>
                <a:cxnLst>
                  <a:cxn ang="0">
                    <a:pos x="3" y="2"/>
                  </a:cxn>
                  <a:cxn ang="0">
                    <a:pos x="4" y="1"/>
                  </a:cxn>
                  <a:cxn ang="0">
                    <a:pos x="4" y="0"/>
                  </a:cxn>
                  <a:cxn ang="0">
                    <a:pos x="3" y="0"/>
                  </a:cxn>
                  <a:cxn ang="0">
                    <a:pos x="2" y="0"/>
                  </a:cxn>
                  <a:cxn ang="0">
                    <a:pos x="0" y="0"/>
                  </a:cxn>
                  <a:cxn ang="0">
                    <a:pos x="2" y="1"/>
                  </a:cxn>
                  <a:cxn ang="0">
                    <a:pos x="3" y="2"/>
                  </a:cxn>
                </a:cxnLst>
                <a:rect l="0" t="0" r="r" b="b"/>
                <a:pathLst>
                  <a:path w="4" h="2">
                    <a:moveTo>
                      <a:pt x="3" y="2"/>
                    </a:moveTo>
                    <a:lnTo>
                      <a:pt x="4" y="1"/>
                    </a:lnTo>
                    <a:lnTo>
                      <a:pt x="4" y="0"/>
                    </a:lnTo>
                    <a:lnTo>
                      <a:pt x="3" y="0"/>
                    </a:lnTo>
                    <a:lnTo>
                      <a:pt x="2" y="0"/>
                    </a:lnTo>
                    <a:lnTo>
                      <a:pt x="0" y="0"/>
                    </a:lnTo>
                    <a:lnTo>
                      <a:pt x="2" y="1"/>
                    </a:lnTo>
                    <a:lnTo>
                      <a:pt x="3"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8" name="Freeform 1928">
                <a:extLst>
                  <a:ext uri="{FF2B5EF4-FFF2-40B4-BE49-F238E27FC236}">
                    <a16:creationId xmlns:a16="http://schemas.microsoft.com/office/drawing/2014/main" id="{AEBE5D6C-33FF-237C-7A8E-CEE2766796F6}"/>
                  </a:ext>
                </a:extLst>
              </p:cNvPr>
              <p:cNvSpPr>
                <a:spLocks/>
              </p:cNvSpPr>
              <p:nvPr/>
            </p:nvSpPr>
            <p:spPr bwMode="auto">
              <a:xfrm>
                <a:off x="5872163" y="2181225"/>
                <a:ext cx="6350" cy="3175"/>
              </a:xfrm>
              <a:custGeom>
                <a:avLst/>
                <a:gdLst/>
                <a:ahLst/>
                <a:cxnLst>
                  <a:cxn ang="0">
                    <a:pos x="3" y="2"/>
                  </a:cxn>
                  <a:cxn ang="0">
                    <a:pos x="4" y="1"/>
                  </a:cxn>
                  <a:cxn ang="0">
                    <a:pos x="4" y="0"/>
                  </a:cxn>
                  <a:cxn ang="0">
                    <a:pos x="3" y="0"/>
                  </a:cxn>
                  <a:cxn ang="0">
                    <a:pos x="2" y="0"/>
                  </a:cxn>
                  <a:cxn ang="0">
                    <a:pos x="0" y="0"/>
                  </a:cxn>
                  <a:cxn ang="0">
                    <a:pos x="2" y="1"/>
                  </a:cxn>
                  <a:cxn ang="0">
                    <a:pos x="3" y="2"/>
                  </a:cxn>
                </a:cxnLst>
                <a:rect l="0" t="0" r="r" b="b"/>
                <a:pathLst>
                  <a:path w="4" h="2">
                    <a:moveTo>
                      <a:pt x="3" y="2"/>
                    </a:moveTo>
                    <a:lnTo>
                      <a:pt x="4" y="1"/>
                    </a:lnTo>
                    <a:lnTo>
                      <a:pt x="4" y="0"/>
                    </a:lnTo>
                    <a:lnTo>
                      <a:pt x="3" y="0"/>
                    </a:lnTo>
                    <a:lnTo>
                      <a:pt x="2" y="0"/>
                    </a:lnTo>
                    <a:lnTo>
                      <a:pt x="0" y="0"/>
                    </a:lnTo>
                    <a:lnTo>
                      <a:pt x="2" y="1"/>
                    </a:lnTo>
                    <a:lnTo>
                      <a:pt x="3"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29" name="Freeform 1929">
                <a:extLst>
                  <a:ext uri="{FF2B5EF4-FFF2-40B4-BE49-F238E27FC236}">
                    <a16:creationId xmlns:a16="http://schemas.microsoft.com/office/drawing/2014/main" id="{390AA877-11E7-1204-3454-1DEAFD10F87A}"/>
                  </a:ext>
                </a:extLst>
              </p:cNvPr>
              <p:cNvSpPr>
                <a:spLocks/>
              </p:cNvSpPr>
              <p:nvPr/>
            </p:nvSpPr>
            <p:spPr bwMode="auto">
              <a:xfrm>
                <a:off x="5883275" y="2151063"/>
                <a:ext cx="4763" cy="7938"/>
              </a:xfrm>
              <a:custGeom>
                <a:avLst/>
                <a:gdLst/>
                <a:ahLst/>
                <a:cxnLst>
                  <a:cxn ang="0">
                    <a:pos x="2" y="5"/>
                  </a:cxn>
                  <a:cxn ang="0">
                    <a:pos x="3" y="4"/>
                  </a:cxn>
                  <a:cxn ang="0">
                    <a:pos x="3" y="4"/>
                  </a:cxn>
                  <a:cxn ang="0">
                    <a:pos x="3" y="3"/>
                  </a:cxn>
                  <a:cxn ang="0">
                    <a:pos x="3" y="0"/>
                  </a:cxn>
                  <a:cxn ang="0">
                    <a:pos x="2" y="0"/>
                  </a:cxn>
                  <a:cxn ang="0">
                    <a:pos x="1" y="0"/>
                  </a:cxn>
                  <a:cxn ang="0">
                    <a:pos x="0" y="3"/>
                  </a:cxn>
                  <a:cxn ang="0">
                    <a:pos x="1" y="4"/>
                  </a:cxn>
                  <a:cxn ang="0">
                    <a:pos x="2" y="5"/>
                  </a:cxn>
                </a:cxnLst>
                <a:rect l="0" t="0" r="r" b="b"/>
                <a:pathLst>
                  <a:path w="3" h="5">
                    <a:moveTo>
                      <a:pt x="2" y="5"/>
                    </a:moveTo>
                    <a:lnTo>
                      <a:pt x="3" y="4"/>
                    </a:lnTo>
                    <a:lnTo>
                      <a:pt x="3" y="4"/>
                    </a:lnTo>
                    <a:lnTo>
                      <a:pt x="3" y="3"/>
                    </a:lnTo>
                    <a:lnTo>
                      <a:pt x="3" y="0"/>
                    </a:lnTo>
                    <a:lnTo>
                      <a:pt x="2" y="0"/>
                    </a:lnTo>
                    <a:lnTo>
                      <a:pt x="1" y="0"/>
                    </a:lnTo>
                    <a:lnTo>
                      <a:pt x="0" y="3"/>
                    </a:lnTo>
                    <a:lnTo>
                      <a:pt x="1" y="4"/>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0" name="Freeform 1930">
                <a:extLst>
                  <a:ext uri="{FF2B5EF4-FFF2-40B4-BE49-F238E27FC236}">
                    <a16:creationId xmlns:a16="http://schemas.microsoft.com/office/drawing/2014/main" id="{021023CB-5390-FC35-119F-1038A85900EB}"/>
                  </a:ext>
                </a:extLst>
              </p:cNvPr>
              <p:cNvSpPr>
                <a:spLocks/>
              </p:cNvSpPr>
              <p:nvPr/>
            </p:nvSpPr>
            <p:spPr bwMode="auto">
              <a:xfrm>
                <a:off x="5883275" y="2151063"/>
                <a:ext cx="4763" cy="7938"/>
              </a:xfrm>
              <a:custGeom>
                <a:avLst/>
                <a:gdLst/>
                <a:ahLst/>
                <a:cxnLst>
                  <a:cxn ang="0">
                    <a:pos x="2" y="5"/>
                  </a:cxn>
                  <a:cxn ang="0">
                    <a:pos x="3" y="4"/>
                  </a:cxn>
                  <a:cxn ang="0">
                    <a:pos x="3" y="4"/>
                  </a:cxn>
                  <a:cxn ang="0">
                    <a:pos x="3" y="3"/>
                  </a:cxn>
                  <a:cxn ang="0">
                    <a:pos x="3" y="0"/>
                  </a:cxn>
                  <a:cxn ang="0">
                    <a:pos x="2" y="0"/>
                  </a:cxn>
                  <a:cxn ang="0">
                    <a:pos x="1" y="0"/>
                  </a:cxn>
                  <a:cxn ang="0">
                    <a:pos x="0" y="3"/>
                  </a:cxn>
                  <a:cxn ang="0">
                    <a:pos x="1" y="4"/>
                  </a:cxn>
                  <a:cxn ang="0">
                    <a:pos x="2" y="5"/>
                  </a:cxn>
                </a:cxnLst>
                <a:rect l="0" t="0" r="r" b="b"/>
                <a:pathLst>
                  <a:path w="3" h="5">
                    <a:moveTo>
                      <a:pt x="2" y="5"/>
                    </a:moveTo>
                    <a:lnTo>
                      <a:pt x="3" y="4"/>
                    </a:lnTo>
                    <a:lnTo>
                      <a:pt x="3" y="4"/>
                    </a:lnTo>
                    <a:lnTo>
                      <a:pt x="3" y="3"/>
                    </a:lnTo>
                    <a:lnTo>
                      <a:pt x="3" y="0"/>
                    </a:lnTo>
                    <a:lnTo>
                      <a:pt x="2" y="0"/>
                    </a:lnTo>
                    <a:lnTo>
                      <a:pt x="1" y="0"/>
                    </a:lnTo>
                    <a:lnTo>
                      <a:pt x="0" y="3"/>
                    </a:lnTo>
                    <a:lnTo>
                      <a:pt x="1" y="4"/>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1" name="Freeform 1931">
                <a:extLst>
                  <a:ext uri="{FF2B5EF4-FFF2-40B4-BE49-F238E27FC236}">
                    <a16:creationId xmlns:a16="http://schemas.microsoft.com/office/drawing/2014/main" id="{08188B3E-E370-C954-DFFA-03791796920B}"/>
                  </a:ext>
                </a:extLst>
              </p:cNvPr>
              <p:cNvSpPr>
                <a:spLocks/>
              </p:cNvSpPr>
              <p:nvPr/>
            </p:nvSpPr>
            <p:spPr bwMode="auto">
              <a:xfrm>
                <a:off x="5900738" y="2214563"/>
                <a:ext cx="6350" cy="6350"/>
              </a:xfrm>
              <a:custGeom>
                <a:avLst/>
                <a:gdLst/>
                <a:ahLst/>
                <a:cxnLst>
                  <a:cxn ang="0">
                    <a:pos x="1" y="4"/>
                  </a:cxn>
                  <a:cxn ang="0">
                    <a:pos x="2" y="4"/>
                  </a:cxn>
                  <a:cxn ang="0">
                    <a:pos x="4" y="0"/>
                  </a:cxn>
                  <a:cxn ang="0">
                    <a:pos x="2" y="0"/>
                  </a:cxn>
                  <a:cxn ang="0">
                    <a:pos x="0" y="1"/>
                  </a:cxn>
                  <a:cxn ang="0">
                    <a:pos x="0" y="1"/>
                  </a:cxn>
                  <a:cxn ang="0">
                    <a:pos x="1" y="4"/>
                  </a:cxn>
                </a:cxnLst>
                <a:rect l="0" t="0" r="r" b="b"/>
                <a:pathLst>
                  <a:path w="4" h="4">
                    <a:moveTo>
                      <a:pt x="1" y="4"/>
                    </a:moveTo>
                    <a:lnTo>
                      <a:pt x="2" y="4"/>
                    </a:lnTo>
                    <a:lnTo>
                      <a:pt x="4" y="0"/>
                    </a:lnTo>
                    <a:lnTo>
                      <a:pt x="2" y="0"/>
                    </a:lnTo>
                    <a:lnTo>
                      <a:pt x="0" y="1"/>
                    </a:lnTo>
                    <a:lnTo>
                      <a:pt x="0" y="1"/>
                    </a:lnTo>
                    <a:lnTo>
                      <a:pt x="1" y="4"/>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2" name="Freeform 1932">
                <a:extLst>
                  <a:ext uri="{FF2B5EF4-FFF2-40B4-BE49-F238E27FC236}">
                    <a16:creationId xmlns:a16="http://schemas.microsoft.com/office/drawing/2014/main" id="{181CCB70-3A0A-F96B-B387-1196C36F6A9A}"/>
                  </a:ext>
                </a:extLst>
              </p:cNvPr>
              <p:cNvSpPr>
                <a:spLocks/>
              </p:cNvSpPr>
              <p:nvPr/>
            </p:nvSpPr>
            <p:spPr bwMode="auto">
              <a:xfrm>
                <a:off x="5900738" y="2214563"/>
                <a:ext cx="6350" cy="6350"/>
              </a:xfrm>
              <a:custGeom>
                <a:avLst/>
                <a:gdLst/>
                <a:ahLst/>
                <a:cxnLst>
                  <a:cxn ang="0">
                    <a:pos x="1" y="4"/>
                  </a:cxn>
                  <a:cxn ang="0">
                    <a:pos x="2" y="4"/>
                  </a:cxn>
                  <a:cxn ang="0">
                    <a:pos x="4" y="0"/>
                  </a:cxn>
                  <a:cxn ang="0">
                    <a:pos x="2" y="0"/>
                  </a:cxn>
                  <a:cxn ang="0">
                    <a:pos x="0" y="1"/>
                  </a:cxn>
                  <a:cxn ang="0">
                    <a:pos x="0" y="1"/>
                  </a:cxn>
                  <a:cxn ang="0">
                    <a:pos x="1" y="4"/>
                  </a:cxn>
                </a:cxnLst>
                <a:rect l="0" t="0" r="r" b="b"/>
                <a:pathLst>
                  <a:path w="4" h="4">
                    <a:moveTo>
                      <a:pt x="1" y="4"/>
                    </a:moveTo>
                    <a:lnTo>
                      <a:pt x="2" y="4"/>
                    </a:lnTo>
                    <a:lnTo>
                      <a:pt x="4" y="0"/>
                    </a:lnTo>
                    <a:lnTo>
                      <a:pt x="2" y="0"/>
                    </a:lnTo>
                    <a:lnTo>
                      <a:pt x="0" y="1"/>
                    </a:lnTo>
                    <a:lnTo>
                      <a:pt x="0" y="1"/>
                    </a:lnTo>
                    <a:lnTo>
                      <a:pt x="1" y="4"/>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3" name="Freeform 1933">
                <a:extLst>
                  <a:ext uri="{FF2B5EF4-FFF2-40B4-BE49-F238E27FC236}">
                    <a16:creationId xmlns:a16="http://schemas.microsoft.com/office/drawing/2014/main" id="{9FF9A508-537E-511E-45A0-01FD5698CB96}"/>
                  </a:ext>
                </a:extLst>
              </p:cNvPr>
              <p:cNvSpPr>
                <a:spLocks/>
              </p:cNvSpPr>
              <p:nvPr/>
            </p:nvSpPr>
            <p:spPr bwMode="auto">
              <a:xfrm>
                <a:off x="6015038" y="2119313"/>
                <a:ext cx="114300" cy="77788"/>
              </a:xfrm>
              <a:custGeom>
                <a:avLst/>
                <a:gdLst/>
                <a:ahLst/>
                <a:cxnLst>
                  <a:cxn ang="0">
                    <a:pos x="16" y="20"/>
                  </a:cxn>
                  <a:cxn ang="0">
                    <a:pos x="11" y="16"/>
                  </a:cxn>
                  <a:cxn ang="0">
                    <a:pos x="7" y="11"/>
                  </a:cxn>
                  <a:cxn ang="0">
                    <a:pos x="14" y="5"/>
                  </a:cxn>
                  <a:cxn ang="0">
                    <a:pos x="16" y="4"/>
                  </a:cxn>
                  <a:cxn ang="0">
                    <a:pos x="20" y="1"/>
                  </a:cxn>
                  <a:cxn ang="0">
                    <a:pos x="17" y="0"/>
                  </a:cxn>
                  <a:cxn ang="0">
                    <a:pos x="15" y="3"/>
                  </a:cxn>
                  <a:cxn ang="0">
                    <a:pos x="2" y="6"/>
                  </a:cxn>
                  <a:cxn ang="0">
                    <a:pos x="0" y="10"/>
                  </a:cxn>
                  <a:cxn ang="0">
                    <a:pos x="4" y="9"/>
                  </a:cxn>
                  <a:cxn ang="0">
                    <a:pos x="6" y="11"/>
                  </a:cxn>
                  <a:cxn ang="0">
                    <a:pos x="9" y="16"/>
                  </a:cxn>
                  <a:cxn ang="0">
                    <a:pos x="9" y="19"/>
                  </a:cxn>
                  <a:cxn ang="0">
                    <a:pos x="72" y="26"/>
                  </a:cxn>
                  <a:cxn ang="0">
                    <a:pos x="72" y="31"/>
                  </a:cxn>
                  <a:cxn ang="0">
                    <a:pos x="70" y="35"/>
                  </a:cxn>
                  <a:cxn ang="0">
                    <a:pos x="68" y="45"/>
                  </a:cxn>
                  <a:cxn ang="0">
                    <a:pos x="61" y="46"/>
                  </a:cxn>
                  <a:cxn ang="0">
                    <a:pos x="60" y="45"/>
                  </a:cxn>
                  <a:cxn ang="0">
                    <a:pos x="55" y="47"/>
                  </a:cxn>
                  <a:cxn ang="0">
                    <a:pos x="48" y="49"/>
                  </a:cxn>
                  <a:cxn ang="0">
                    <a:pos x="45" y="46"/>
                  </a:cxn>
                  <a:cxn ang="0">
                    <a:pos x="45" y="39"/>
                  </a:cxn>
                  <a:cxn ang="0">
                    <a:pos x="48" y="36"/>
                  </a:cxn>
                  <a:cxn ang="0">
                    <a:pos x="53" y="29"/>
                  </a:cxn>
                  <a:cxn ang="0">
                    <a:pos x="47" y="26"/>
                  </a:cxn>
                  <a:cxn ang="0">
                    <a:pos x="46" y="23"/>
                  </a:cxn>
                  <a:cxn ang="0">
                    <a:pos x="52" y="21"/>
                  </a:cxn>
                  <a:cxn ang="0">
                    <a:pos x="60" y="19"/>
                  </a:cxn>
                  <a:cxn ang="0">
                    <a:pos x="67" y="19"/>
                  </a:cxn>
                  <a:cxn ang="0">
                    <a:pos x="68" y="15"/>
                  </a:cxn>
                  <a:cxn ang="0">
                    <a:pos x="70" y="15"/>
                  </a:cxn>
                </a:cxnLst>
                <a:rect l="0" t="0" r="r" b="b"/>
                <a:pathLst>
                  <a:path w="72" h="49">
                    <a:moveTo>
                      <a:pt x="16" y="21"/>
                    </a:moveTo>
                    <a:lnTo>
                      <a:pt x="16" y="20"/>
                    </a:lnTo>
                    <a:lnTo>
                      <a:pt x="12" y="18"/>
                    </a:lnTo>
                    <a:lnTo>
                      <a:pt x="11" y="16"/>
                    </a:lnTo>
                    <a:lnTo>
                      <a:pt x="9" y="14"/>
                    </a:lnTo>
                    <a:lnTo>
                      <a:pt x="7" y="11"/>
                    </a:lnTo>
                    <a:lnTo>
                      <a:pt x="12" y="9"/>
                    </a:lnTo>
                    <a:lnTo>
                      <a:pt x="14" y="5"/>
                    </a:lnTo>
                    <a:lnTo>
                      <a:pt x="16" y="5"/>
                    </a:lnTo>
                    <a:lnTo>
                      <a:pt x="16" y="4"/>
                    </a:lnTo>
                    <a:lnTo>
                      <a:pt x="20" y="4"/>
                    </a:lnTo>
                    <a:lnTo>
                      <a:pt x="20" y="1"/>
                    </a:lnTo>
                    <a:lnTo>
                      <a:pt x="20" y="1"/>
                    </a:lnTo>
                    <a:lnTo>
                      <a:pt x="17" y="0"/>
                    </a:lnTo>
                    <a:lnTo>
                      <a:pt x="16" y="1"/>
                    </a:lnTo>
                    <a:lnTo>
                      <a:pt x="15" y="3"/>
                    </a:lnTo>
                    <a:lnTo>
                      <a:pt x="12" y="4"/>
                    </a:lnTo>
                    <a:lnTo>
                      <a:pt x="2" y="6"/>
                    </a:lnTo>
                    <a:lnTo>
                      <a:pt x="0" y="9"/>
                    </a:lnTo>
                    <a:lnTo>
                      <a:pt x="0" y="10"/>
                    </a:lnTo>
                    <a:lnTo>
                      <a:pt x="1" y="10"/>
                    </a:lnTo>
                    <a:lnTo>
                      <a:pt x="4" y="9"/>
                    </a:lnTo>
                    <a:lnTo>
                      <a:pt x="5" y="9"/>
                    </a:lnTo>
                    <a:lnTo>
                      <a:pt x="6" y="11"/>
                    </a:lnTo>
                    <a:lnTo>
                      <a:pt x="6" y="11"/>
                    </a:lnTo>
                    <a:lnTo>
                      <a:pt x="9" y="16"/>
                    </a:lnTo>
                    <a:lnTo>
                      <a:pt x="9" y="18"/>
                    </a:lnTo>
                    <a:lnTo>
                      <a:pt x="9" y="19"/>
                    </a:lnTo>
                    <a:lnTo>
                      <a:pt x="16" y="21"/>
                    </a:lnTo>
                    <a:close/>
                    <a:moveTo>
                      <a:pt x="72" y="26"/>
                    </a:moveTo>
                    <a:lnTo>
                      <a:pt x="71" y="29"/>
                    </a:lnTo>
                    <a:lnTo>
                      <a:pt x="72" y="31"/>
                    </a:lnTo>
                    <a:lnTo>
                      <a:pt x="72" y="32"/>
                    </a:lnTo>
                    <a:lnTo>
                      <a:pt x="70" y="35"/>
                    </a:lnTo>
                    <a:lnTo>
                      <a:pt x="68" y="37"/>
                    </a:lnTo>
                    <a:lnTo>
                      <a:pt x="68" y="45"/>
                    </a:lnTo>
                    <a:lnTo>
                      <a:pt x="63" y="45"/>
                    </a:lnTo>
                    <a:lnTo>
                      <a:pt x="61" y="46"/>
                    </a:lnTo>
                    <a:lnTo>
                      <a:pt x="61" y="46"/>
                    </a:lnTo>
                    <a:lnTo>
                      <a:pt x="60" y="45"/>
                    </a:lnTo>
                    <a:lnTo>
                      <a:pt x="58" y="45"/>
                    </a:lnTo>
                    <a:lnTo>
                      <a:pt x="55" y="47"/>
                    </a:lnTo>
                    <a:lnTo>
                      <a:pt x="52" y="49"/>
                    </a:lnTo>
                    <a:lnTo>
                      <a:pt x="48" y="49"/>
                    </a:lnTo>
                    <a:lnTo>
                      <a:pt x="46" y="47"/>
                    </a:lnTo>
                    <a:lnTo>
                      <a:pt x="45" y="46"/>
                    </a:lnTo>
                    <a:lnTo>
                      <a:pt x="45" y="42"/>
                    </a:lnTo>
                    <a:lnTo>
                      <a:pt x="45" y="39"/>
                    </a:lnTo>
                    <a:lnTo>
                      <a:pt x="46" y="37"/>
                    </a:lnTo>
                    <a:lnTo>
                      <a:pt x="48" y="36"/>
                    </a:lnTo>
                    <a:lnTo>
                      <a:pt x="50" y="30"/>
                    </a:lnTo>
                    <a:lnTo>
                      <a:pt x="53" y="29"/>
                    </a:lnTo>
                    <a:lnTo>
                      <a:pt x="48" y="29"/>
                    </a:lnTo>
                    <a:lnTo>
                      <a:pt x="47" y="26"/>
                    </a:lnTo>
                    <a:lnTo>
                      <a:pt x="46" y="25"/>
                    </a:lnTo>
                    <a:lnTo>
                      <a:pt x="46" y="23"/>
                    </a:lnTo>
                    <a:lnTo>
                      <a:pt x="47" y="23"/>
                    </a:lnTo>
                    <a:lnTo>
                      <a:pt x="52" y="21"/>
                    </a:lnTo>
                    <a:lnTo>
                      <a:pt x="53" y="20"/>
                    </a:lnTo>
                    <a:lnTo>
                      <a:pt x="60" y="19"/>
                    </a:lnTo>
                    <a:lnTo>
                      <a:pt x="63" y="19"/>
                    </a:lnTo>
                    <a:lnTo>
                      <a:pt x="67" y="19"/>
                    </a:lnTo>
                    <a:lnTo>
                      <a:pt x="67" y="18"/>
                    </a:lnTo>
                    <a:lnTo>
                      <a:pt x="68" y="15"/>
                    </a:lnTo>
                    <a:lnTo>
                      <a:pt x="68" y="14"/>
                    </a:lnTo>
                    <a:lnTo>
                      <a:pt x="70" y="15"/>
                    </a:lnTo>
                    <a:lnTo>
                      <a:pt x="72" y="2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4" name="Freeform 1934">
                <a:extLst>
                  <a:ext uri="{FF2B5EF4-FFF2-40B4-BE49-F238E27FC236}">
                    <a16:creationId xmlns:a16="http://schemas.microsoft.com/office/drawing/2014/main" id="{582B581B-13B1-6031-F064-CA93C7BBF2E4}"/>
                  </a:ext>
                </a:extLst>
              </p:cNvPr>
              <p:cNvSpPr>
                <a:spLocks/>
              </p:cNvSpPr>
              <p:nvPr/>
            </p:nvSpPr>
            <p:spPr bwMode="auto">
              <a:xfrm>
                <a:off x="6015038" y="2119313"/>
                <a:ext cx="31750" cy="33338"/>
              </a:xfrm>
              <a:custGeom>
                <a:avLst/>
                <a:gdLst/>
                <a:ahLst/>
                <a:cxnLst>
                  <a:cxn ang="0">
                    <a:pos x="16" y="21"/>
                  </a:cxn>
                  <a:cxn ang="0">
                    <a:pos x="16" y="20"/>
                  </a:cxn>
                  <a:cxn ang="0">
                    <a:pos x="12" y="18"/>
                  </a:cxn>
                  <a:cxn ang="0">
                    <a:pos x="11" y="16"/>
                  </a:cxn>
                  <a:cxn ang="0">
                    <a:pos x="9" y="14"/>
                  </a:cxn>
                  <a:cxn ang="0">
                    <a:pos x="7" y="11"/>
                  </a:cxn>
                  <a:cxn ang="0">
                    <a:pos x="12" y="9"/>
                  </a:cxn>
                  <a:cxn ang="0">
                    <a:pos x="14" y="5"/>
                  </a:cxn>
                  <a:cxn ang="0">
                    <a:pos x="16" y="5"/>
                  </a:cxn>
                  <a:cxn ang="0">
                    <a:pos x="16" y="4"/>
                  </a:cxn>
                  <a:cxn ang="0">
                    <a:pos x="20" y="4"/>
                  </a:cxn>
                  <a:cxn ang="0">
                    <a:pos x="20" y="1"/>
                  </a:cxn>
                  <a:cxn ang="0">
                    <a:pos x="20" y="1"/>
                  </a:cxn>
                  <a:cxn ang="0">
                    <a:pos x="17" y="0"/>
                  </a:cxn>
                  <a:cxn ang="0">
                    <a:pos x="16" y="1"/>
                  </a:cxn>
                  <a:cxn ang="0">
                    <a:pos x="15" y="3"/>
                  </a:cxn>
                  <a:cxn ang="0">
                    <a:pos x="12" y="4"/>
                  </a:cxn>
                  <a:cxn ang="0">
                    <a:pos x="2" y="6"/>
                  </a:cxn>
                  <a:cxn ang="0">
                    <a:pos x="0" y="9"/>
                  </a:cxn>
                  <a:cxn ang="0">
                    <a:pos x="0" y="10"/>
                  </a:cxn>
                  <a:cxn ang="0">
                    <a:pos x="1" y="10"/>
                  </a:cxn>
                  <a:cxn ang="0">
                    <a:pos x="4" y="9"/>
                  </a:cxn>
                  <a:cxn ang="0">
                    <a:pos x="5" y="9"/>
                  </a:cxn>
                  <a:cxn ang="0">
                    <a:pos x="6" y="11"/>
                  </a:cxn>
                  <a:cxn ang="0">
                    <a:pos x="6" y="11"/>
                  </a:cxn>
                  <a:cxn ang="0">
                    <a:pos x="9" y="16"/>
                  </a:cxn>
                  <a:cxn ang="0">
                    <a:pos x="9" y="18"/>
                  </a:cxn>
                  <a:cxn ang="0">
                    <a:pos x="9" y="19"/>
                  </a:cxn>
                </a:cxnLst>
                <a:rect l="0" t="0" r="r" b="b"/>
                <a:pathLst>
                  <a:path w="20" h="21">
                    <a:moveTo>
                      <a:pt x="16" y="21"/>
                    </a:moveTo>
                    <a:lnTo>
                      <a:pt x="16" y="20"/>
                    </a:lnTo>
                    <a:lnTo>
                      <a:pt x="12" y="18"/>
                    </a:lnTo>
                    <a:lnTo>
                      <a:pt x="11" y="16"/>
                    </a:lnTo>
                    <a:lnTo>
                      <a:pt x="9" y="14"/>
                    </a:lnTo>
                    <a:lnTo>
                      <a:pt x="7" y="11"/>
                    </a:lnTo>
                    <a:lnTo>
                      <a:pt x="12" y="9"/>
                    </a:lnTo>
                    <a:lnTo>
                      <a:pt x="14" y="5"/>
                    </a:lnTo>
                    <a:lnTo>
                      <a:pt x="16" y="5"/>
                    </a:lnTo>
                    <a:lnTo>
                      <a:pt x="16" y="4"/>
                    </a:lnTo>
                    <a:lnTo>
                      <a:pt x="20" y="4"/>
                    </a:lnTo>
                    <a:lnTo>
                      <a:pt x="20" y="1"/>
                    </a:lnTo>
                    <a:lnTo>
                      <a:pt x="20" y="1"/>
                    </a:lnTo>
                    <a:lnTo>
                      <a:pt x="17" y="0"/>
                    </a:lnTo>
                    <a:lnTo>
                      <a:pt x="16" y="1"/>
                    </a:lnTo>
                    <a:lnTo>
                      <a:pt x="15" y="3"/>
                    </a:lnTo>
                    <a:lnTo>
                      <a:pt x="12" y="4"/>
                    </a:lnTo>
                    <a:lnTo>
                      <a:pt x="2" y="6"/>
                    </a:lnTo>
                    <a:lnTo>
                      <a:pt x="0" y="9"/>
                    </a:lnTo>
                    <a:lnTo>
                      <a:pt x="0" y="10"/>
                    </a:lnTo>
                    <a:lnTo>
                      <a:pt x="1" y="10"/>
                    </a:lnTo>
                    <a:lnTo>
                      <a:pt x="4" y="9"/>
                    </a:lnTo>
                    <a:lnTo>
                      <a:pt x="5" y="9"/>
                    </a:lnTo>
                    <a:lnTo>
                      <a:pt x="6" y="11"/>
                    </a:lnTo>
                    <a:lnTo>
                      <a:pt x="6" y="11"/>
                    </a:lnTo>
                    <a:lnTo>
                      <a:pt x="9" y="16"/>
                    </a:lnTo>
                    <a:lnTo>
                      <a:pt x="9" y="18"/>
                    </a:lnTo>
                    <a:lnTo>
                      <a:pt x="9" y="1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5" name="Freeform 1935">
                <a:extLst>
                  <a:ext uri="{FF2B5EF4-FFF2-40B4-BE49-F238E27FC236}">
                    <a16:creationId xmlns:a16="http://schemas.microsoft.com/office/drawing/2014/main" id="{2687DED3-E95A-C62A-8D26-032ECE756624}"/>
                  </a:ext>
                </a:extLst>
              </p:cNvPr>
              <p:cNvSpPr>
                <a:spLocks/>
              </p:cNvSpPr>
              <p:nvPr/>
            </p:nvSpPr>
            <p:spPr bwMode="auto">
              <a:xfrm>
                <a:off x="6086475" y="2141538"/>
                <a:ext cx="42863" cy="55563"/>
              </a:xfrm>
              <a:custGeom>
                <a:avLst/>
                <a:gdLst/>
                <a:ahLst/>
                <a:cxnLst>
                  <a:cxn ang="0">
                    <a:pos x="27" y="12"/>
                  </a:cxn>
                  <a:cxn ang="0">
                    <a:pos x="26" y="15"/>
                  </a:cxn>
                  <a:cxn ang="0">
                    <a:pos x="27" y="17"/>
                  </a:cxn>
                  <a:cxn ang="0">
                    <a:pos x="27" y="18"/>
                  </a:cxn>
                  <a:cxn ang="0">
                    <a:pos x="25" y="21"/>
                  </a:cxn>
                  <a:cxn ang="0">
                    <a:pos x="23" y="23"/>
                  </a:cxn>
                  <a:cxn ang="0">
                    <a:pos x="23" y="31"/>
                  </a:cxn>
                  <a:cxn ang="0">
                    <a:pos x="18" y="31"/>
                  </a:cxn>
                  <a:cxn ang="0">
                    <a:pos x="16" y="32"/>
                  </a:cxn>
                  <a:cxn ang="0">
                    <a:pos x="16" y="32"/>
                  </a:cxn>
                  <a:cxn ang="0">
                    <a:pos x="15" y="31"/>
                  </a:cxn>
                  <a:cxn ang="0">
                    <a:pos x="13" y="31"/>
                  </a:cxn>
                  <a:cxn ang="0">
                    <a:pos x="10" y="33"/>
                  </a:cxn>
                  <a:cxn ang="0">
                    <a:pos x="7" y="35"/>
                  </a:cxn>
                  <a:cxn ang="0">
                    <a:pos x="3" y="35"/>
                  </a:cxn>
                  <a:cxn ang="0">
                    <a:pos x="1" y="33"/>
                  </a:cxn>
                  <a:cxn ang="0">
                    <a:pos x="0" y="32"/>
                  </a:cxn>
                  <a:cxn ang="0">
                    <a:pos x="0" y="28"/>
                  </a:cxn>
                  <a:cxn ang="0">
                    <a:pos x="0" y="25"/>
                  </a:cxn>
                  <a:cxn ang="0">
                    <a:pos x="1" y="23"/>
                  </a:cxn>
                  <a:cxn ang="0">
                    <a:pos x="3" y="22"/>
                  </a:cxn>
                  <a:cxn ang="0">
                    <a:pos x="5" y="16"/>
                  </a:cxn>
                  <a:cxn ang="0">
                    <a:pos x="8" y="15"/>
                  </a:cxn>
                  <a:cxn ang="0">
                    <a:pos x="3" y="15"/>
                  </a:cxn>
                  <a:cxn ang="0">
                    <a:pos x="2" y="12"/>
                  </a:cxn>
                  <a:cxn ang="0">
                    <a:pos x="1" y="11"/>
                  </a:cxn>
                  <a:cxn ang="0">
                    <a:pos x="1" y="9"/>
                  </a:cxn>
                  <a:cxn ang="0">
                    <a:pos x="2" y="9"/>
                  </a:cxn>
                  <a:cxn ang="0">
                    <a:pos x="7" y="7"/>
                  </a:cxn>
                  <a:cxn ang="0">
                    <a:pos x="8" y="6"/>
                  </a:cxn>
                  <a:cxn ang="0">
                    <a:pos x="15" y="5"/>
                  </a:cxn>
                  <a:cxn ang="0">
                    <a:pos x="18" y="5"/>
                  </a:cxn>
                  <a:cxn ang="0">
                    <a:pos x="22" y="5"/>
                  </a:cxn>
                  <a:cxn ang="0">
                    <a:pos x="22" y="4"/>
                  </a:cxn>
                  <a:cxn ang="0">
                    <a:pos x="23" y="1"/>
                  </a:cxn>
                  <a:cxn ang="0">
                    <a:pos x="23" y="0"/>
                  </a:cxn>
                  <a:cxn ang="0">
                    <a:pos x="25" y="1"/>
                  </a:cxn>
                  <a:cxn ang="0">
                    <a:pos x="27" y="12"/>
                  </a:cxn>
                </a:cxnLst>
                <a:rect l="0" t="0" r="r" b="b"/>
                <a:pathLst>
                  <a:path w="27" h="35">
                    <a:moveTo>
                      <a:pt x="27" y="12"/>
                    </a:moveTo>
                    <a:lnTo>
                      <a:pt x="26" y="15"/>
                    </a:lnTo>
                    <a:lnTo>
                      <a:pt x="27" y="17"/>
                    </a:lnTo>
                    <a:lnTo>
                      <a:pt x="27" y="18"/>
                    </a:lnTo>
                    <a:lnTo>
                      <a:pt x="25" y="21"/>
                    </a:lnTo>
                    <a:lnTo>
                      <a:pt x="23" y="23"/>
                    </a:lnTo>
                    <a:lnTo>
                      <a:pt x="23" y="31"/>
                    </a:lnTo>
                    <a:lnTo>
                      <a:pt x="18" y="31"/>
                    </a:lnTo>
                    <a:lnTo>
                      <a:pt x="16" y="32"/>
                    </a:lnTo>
                    <a:lnTo>
                      <a:pt x="16" y="32"/>
                    </a:lnTo>
                    <a:lnTo>
                      <a:pt x="15" y="31"/>
                    </a:lnTo>
                    <a:lnTo>
                      <a:pt x="13" y="31"/>
                    </a:lnTo>
                    <a:lnTo>
                      <a:pt x="10" y="33"/>
                    </a:lnTo>
                    <a:lnTo>
                      <a:pt x="7" y="35"/>
                    </a:lnTo>
                    <a:lnTo>
                      <a:pt x="3" y="35"/>
                    </a:lnTo>
                    <a:lnTo>
                      <a:pt x="1" y="33"/>
                    </a:lnTo>
                    <a:lnTo>
                      <a:pt x="0" y="32"/>
                    </a:lnTo>
                    <a:lnTo>
                      <a:pt x="0" y="28"/>
                    </a:lnTo>
                    <a:lnTo>
                      <a:pt x="0" y="25"/>
                    </a:lnTo>
                    <a:lnTo>
                      <a:pt x="1" y="23"/>
                    </a:lnTo>
                    <a:lnTo>
                      <a:pt x="3" y="22"/>
                    </a:lnTo>
                    <a:lnTo>
                      <a:pt x="5" y="16"/>
                    </a:lnTo>
                    <a:lnTo>
                      <a:pt x="8" y="15"/>
                    </a:lnTo>
                    <a:lnTo>
                      <a:pt x="3" y="15"/>
                    </a:lnTo>
                    <a:lnTo>
                      <a:pt x="2" y="12"/>
                    </a:lnTo>
                    <a:lnTo>
                      <a:pt x="1" y="11"/>
                    </a:lnTo>
                    <a:lnTo>
                      <a:pt x="1" y="9"/>
                    </a:lnTo>
                    <a:lnTo>
                      <a:pt x="2" y="9"/>
                    </a:lnTo>
                    <a:lnTo>
                      <a:pt x="7" y="7"/>
                    </a:lnTo>
                    <a:lnTo>
                      <a:pt x="8" y="6"/>
                    </a:lnTo>
                    <a:lnTo>
                      <a:pt x="15" y="5"/>
                    </a:lnTo>
                    <a:lnTo>
                      <a:pt x="18" y="5"/>
                    </a:lnTo>
                    <a:lnTo>
                      <a:pt x="22" y="5"/>
                    </a:lnTo>
                    <a:lnTo>
                      <a:pt x="22" y="4"/>
                    </a:lnTo>
                    <a:lnTo>
                      <a:pt x="23" y="1"/>
                    </a:lnTo>
                    <a:lnTo>
                      <a:pt x="23" y="0"/>
                    </a:lnTo>
                    <a:lnTo>
                      <a:pt x="25" y="1"/>
                    </a:lnTo>
                    <a:lnTo>
                      <a:pt x="27"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6" name="Freeform 1936">
                <a:extLst>
                  <a:ext uri="{FF2B5EF4-FFF2-40B4-BE49-F238E27FC236}">
                    <a16:creationId xmlns:a16="http://schemas.microsoft.com/office/drawing/2014/main" id="{FE353F08-95CB-2603-66C7-4748C90C5CFC}"/>
                  </a:ext>
                </a:extLst>
              </p:cNvPr>
              <p:cNvSpPr>
                <a:spLocks/>
              </p:cNvSpPr>
              <p:nvPr/>
            </p:nvSpPr>
            <p:spPr bwMode="auto">
              <a:xfrm>
                <a:off x="6015038" y="2119313"/>
                <a:ext cx="31750" cy="33338"/>
              </a:xfrm>
              <a:custGeom>
                <a:avLst/>
                <a:gdLst/>
                <a:ahLst/>
                <a:cxnLst>
                  <a:cxn ang="0">
                    <a:pos x="16" y="21"/>
                  </a:cxn>
                  <a:cxn ang="0">
                    <a:pos x="16" y="20"/>
                  </a:cxn>
                  <a:cxn ang="0">
                    <a:pos x="12" y="18"/>
                  </a:cxn>
                  <a:cxn ang="0">
                    <a:pos x="11" y="16"/>
                  </a:cxn>
                  <a:cxn ang="0">
                    <a:pos x="9" y="14"/>
                  </a:cxn>
                  <a:cxn ang="0">
                    <a:pos x="7" y="11"/>
                  </a:cxn>
                  <a:cxn ang="0">
                    <a:pos x="12" y="9"/>
                  </a:cxn>
                  <a:cxn ang="0">
                    <a:pos x="14" y="5"/>
                  </a:cxn>
                  <a:cxn ang="0">
                    <a:pos x="16" y="5"/>
                  </a:cxn>
                  <a:cxn ang="0">
                    <a:pos x="16" y="4"/>
                  </a:cxn>
                  <a:cxn ang="0">
                    <a:pos x="20" y="4"/>
                  </a:cxn>
                  <a:cxn ang="0">
                    <a:pos x="20" y="1"/>
                  </a:cxn>
                  <a:cxn ang="0">
                    <a:pos x="20" y="1"/>
                  </a:cxn>
                  <a:cxn ang="0">
                    <a:pos x="17" y="0"/>
                  </a:cxn>
                  <a:cxn ang="0">
                    <a:pos x="16" y="1"/>
                  </a:cxn>
                  <a:cxn ang="0">
                    <a:pos x="15" y="3"/>
                  </a:cxn>
                  <a:cxn ang="0">
                    <a:pos x="12" y="4"/>
                  </a:cxn>
                  <a:cxn ang="0">
                    <a:pos x="2" y="6"/>
                  </a:cxn>
                  <a:cxn ang="0">
                    <a:pos x="0" y="9"/>
                  </a:cxn>
                  <a:cxn ang="0">
                    <a:pos x="0" y="10"/>
                  </a:cxn>
                  <a:cxn ang="0">
                    <a:pos x="1" y="10"/>
                  </a:cxn>
                  <a:cxn ang="0">
                    <a:pos x="4" y="9"/>
                  </a:cxn>
                  <a:cxn ang="0">
                    <a:pos x="5" y="9"/>
                  </a:cxn>
                  <a:cxn ang="0">
                    <a:pos x="6" y="11"/>
                  </a:cxn>
                  <a:cxn ang="0">
                    <a:pos x="6" y="11"/>
                  </a:cxn>
                  <a:cxn ang="0">
                    <a:pos x="9" y="16"/>
                  </a:cxn>
                  <a:cxn ang="0">
                    <a:pos x="9" y="18"/>
                  </a:cxn>
                  <a:cxn ang="0">
                    <a:pos x="9" y="19"/>
                  </a:cxn>
                  <a:cxn ang="0">
                    <a:pos x="16" y="21"/>
                  </a:cxn>
                </a:cxnLst>
                <a:rect l="0" t="0" r="r" b="b"/>
                <a:pathLst>
                  <a:path w="20" h="21">
                    <a:moveTo>
                      <a:pt x="16" y="21"/>
                    </a:moveTo>
                    <a:lnTo>
                      <a:pt x="16" y="20"/>
                    </a:lnTo>
                    <a:lnTo>
                      <a:pt x="12" y="18"/>
                    </a:lnTo>
                    <a:lnTo>
                      <a:pt x="11" y="16"/>
                    </a:lnTo>
                    <a:lnTo>
                      <a:pt x="9" y="14"/>
                    </a:lnTo>
                    <a:lnTo>
                      <a:pt x="7" y="11"/>
                    </a:lnTo>
                    <a:lnTo>
                      <a:pt x="12" y="9"/>
                    </a:lnTo>
                    <a:lnTo>
                      <a:pt x="14" y="5"/>
                    </a:lnTo>
                    <a:lnTo>
                      <a:pt x="16" y="5"/>
                    </a:lnTo>
                    <a:lnTo>
                      <a:pt x="16" y="4"/>
                    </a:lnTo>
                    <a:lnTo>
                      <a:pt x="20" y="4"/>
                    </a:lnTo>
                    <a:lnTo>
                      <a:pt x="20" y="1"/>
                    </a:lnTo>
                    <a:lnTo>
                      <a:pt x="20" y="1"/>
                    </a:lnTo>
                    <a:lnTo>
                      <a:pt x="17" y="0"/>
                    </a:lnTo>
                    <a:lnTo>
                      <a:pt x="16" y="1"/>
                    </a:lnTo>
                    <a:lnTo>
                      <a:pt x="15" y="3"/>
                    </a:lnTo>
                    <a:lnTo>
                      <a:pt x="12" y="4"/>
                    </a:lnTo>
                    <a:lnTo>
                      <a:pt x="2" y="6"/>
                    </a:lnTo>
                    <a:lnTo>
                      <a:pt x="0" y="9"/>
                    </a:lnTo>
                    <a:lnTo>
                      <a:pt x="0" y="10"/>
                    </a:lnTo>
                    <a:lnTo>
                      <a:pt x="1" y="10"/>
                    </a:lnTo>
                    <a:lnTo>
                      <a:pt x="4" y="9"/>
                    </a:lnTo>
                    <a:lnTo>
                      <a:pt x="5" y="9"/>
                    </a:lnTo>
                    <a:lnTo>
                      <a:pt x="6" y="11"/>
                    </a:lnTo>
                    <a:lnTo>
                      <a:pt x="6" y="11"/>
                    </a:lnTo>
                    <a:lnTo>
                      <a:pt x="9" y="16"/>
                    </a:lnTo>
                    <a:lnTo>
                      <a:pt x="9" y="18"/>
                    </a:lnTo>
                    <a:lnTo>
                      <a:pt x="9" y="19"/>
                    </a:lnTo>
                    <a:lnTo>
                      <a:pt x="16" y="21"/>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7" name="Freeform 1937">
                <a:extLst>
                  <a:ext uri="{FF2B5EF4-FFF2-40B4-BE49-F238E27FC236}">
                    <a16:creationId xmlns:a16="http://schemas.microsoft.com/office/drawing/2014/main" id="{88E0C244-F40F-9498-1924-17400106F951}"/>
                  </a:ext>
                </a:extLst>
              </p:cNvPr>
              <p:cNvSpPr>
                <a:spLocks/>
              </p:cNvSpPr>
              <p:nvPr/>
            </p:nvSpPr>
            <p:spPr bwMode="auto">
              <a:xfrm>
                <a:off x="6015038" y="2119313"/>
                <a:ext cx="31750" cy="33338"/>
              </a:xfrm>
              <a:custGeom>
                <a:avLst/>
                <a:gdLst/>
                <a:ahLst/>
                <a:cxnLst>
                  <a:cxn ang="0">
                    <a:pos x="16" y="21"/>
                  </a:cxn>
                  <a:cxn ang="0">
                    <a:pos x="16" y="20"/>
                  </a:cxn>
                  <a:cxn ang="0">
                    <a:pos x="12" y="18"/>
                  </a:cxn>
                  <a:cxn ang="0">
                    <a:pos x="11" y="16"/>
                  </a:cxn>
                  <a:cxn ang="0">
                    <a:pos x="9" y="14"/>
                  </a:cxn>
                  <a:cxn ang="0">
                    <a:pos x="7" y="11"/>
                  </a:cxn>
                  <a:cxn ang="0">
                    <a:pos x="12" y="9"/>
                  </a:cxn>
                  <a:cxn ang="0">
                    <a:pos x="14" y="5"/>
                  </a:cxn>
                  <a:cxn ang="0">
                    <a:pos x="16" y="5"/>
                  </a:cxn>
                  <a:cxn ang="0">
                    <a:pos x="16" y="4"/>
                  </a:cxn>
                  <a:cxn ang="0">
                    <a:pos x="20" y="4"/>
                  </a:cxn>
                  <a:cxn ang="0">
                    <a:pos x="20" y="1"/>
                  </a:cxn>
                  <a:cxn ang="0">
                    <a:pos x="20" y="1"/>
                  </a:cxn>
                  <a:cxn ang="0">
                    <a:pos x="17" y="0"/>
                  </a:cxn>
                  <a:cxn ang="0">
                    <a:pos x="16" y="1"/>
                  </a:cxn>
                  <a:cxn ang="0">
                    <a:pos x="15" y="3"/>
                  </a:cxn>
                  <a:cxn ang="0">
                    <a:pos x="12" y="4"/>
                  </a:cxn>
                  <a:cxn ang="0">
                    <a:pos x="2" y="6"/>
                  </a:cxn>
                  <a:cxn ang="0">
                    <a:pos x="0" y="9"/>
                  </a:cxn>
                  <a:cxn ang="0">
                    <a:pos x="0" y="10"/>
                  </a:cxn>
                  <a:cxn ang="0">
                    <a:pos x="1" y="10"/>
                  </a:cxn>
                  <a:cxn ang="0">
                    <a:pos x="4" y="9"/>
                  </a:cxn>
                  <a:cxn ang="0">
                    <a:pos x="5" y="9"/>
                  </a:cxn>
                  <a:cxn ang="0">
                    <a:pos x="6" y="11"/>
                  </a:cxn>
                  <a:cxn ang="0">
                    <a:pos x="6" y="11"/>
                  </a:cxn>
                  <a:cxn ang="0">
                    <a:pos x="9" y="16"/>
                  </a:cxn>
                  <a:cxn ang="0">
                    <a:pos x="9" y="18"/>
                  </a:cxn>
                  <a:cxn ang="0">
                    <a:pos x="9" y="19"/>
                  </a:cxn>
                  <a:cxn ang="0">
                    <a:pos x="16" y="21"/>
                  </a:cxn>
                </a:cxnLst>
                <a:rect l="0" t="0" r="r" b="b"/>
                <a:pathLst>
                  <a:path w="20" h="21">
                    <a:moveTo>
                      <a:pt x="16" y="21"/>
                    </a:moveTo>
                    <a:lnTo>
                      <a:pt x="16" y="20"/>
                    </a:lnTo>
                    <a:lnTo>
                      <a:pt x="12" y="18"/>
                    </a:lnTo>
                    <a:lnTo>
                      <a:pt x="11" y="16"/>
                    </a:lnTo>
                    <a:lnTo>
                      <a:pt x="9" y="14"/>
                    </a:lnTo>
                    <a:lnTo>
                      <a:pt x="7" y="11"/>
                    </a:lnTo>
                    <a:lnTo>
                      <a:pt x="12" y="9"/>
                    </a:lnTo>
                    <a:lnTo>
                      <a:pt x="14" y="5"/>
                    </a:lnTo>
                    <a:lnTo>
                      <a:pt x="16" y="5"/>
                    </a:lnTo>
                    <a:lnTo>
                      <a:pt x="16" y="4"/>
                    </a:lnTo>
                    <a:lnTo>
                      <a:pt x="20" y="4"/>
                    </a:lnTo>
                    <a:lnTo>
                      <a:pt x="20" y="1"/>
                    </a:lnTo>
                    <a:lnTo>
                      <a:pt x="20" y="1"/>
                    </a:lnTo>
                    <a:lnTo>
                      <a:pt x="17" y="0"/>
                    </a:lnTo>
                    <a:lnTo>
                      <a:pt x="16" y="1"/>
                    </a:lnTo>
                    <a:lnTo>
                      <a:pt x="15" y="3"/>
                    </a:lnTo>
                    <a:lnTo>
                      <a:pt x="12" y="4"/>
                    </a:lnTo>
                    <a:lnTo>
                      <a:pt x="2" y="6"/>
                    </a:lnTo>
                    <a:lnTo>
                      <a:pt x="0" y="9"/>
                    </a:lnTo>
                    <a:lnTo>
                      <a:pt x="0" y="10"/>
                    </a:lnTo>
                    <a:lnTo>
                      <a:pt x="1" y="10"/>
                    </a:lnTo>
                    <a:lnTo>
                      <a:pt x="4" y="9"/>
                    </a:lnTo>
                    <a:lnTo>
                      <a:pt x="5" y="9"/>
                    </a:lnTo>
                    <a:lnTo>
                      <a:pt x="6" y="11"/>
                    </a:lnTo>
                    <a:lnTo>
                      <a:pt x="6" y="11"/>
                    </a:lnTo>
                    <a:lnTo>
                      <a:pt x="9" y="16"/>
                    </a:lnTo>
                    <a:lnTo>
                      <a:pt x="9" y="18"/>
                    </a:lnTo>
                    <a:lnTo>
                      <a:pt x="9" y="19"/>
                    </a:lnTo>
                    <a:lnTo>
                      <a:pt x="16" y="21"/>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8" name="Freeform 1938">
                <a:extLst>
                  <a:ext uri="{FF2B5EF4-FFF2-40B4-BE49-F238E27FC236}">
                    <a16:creationId xmlns:a16="http://schemas.microsoft.com/office/drawing/2014/main" id="{3E86C276-C66A-4939-B160-D2B66F8BF336}"/>
                  </a:ext>
                </a:extLst>
              </p:cNvPr>
              <p:cNvSpPr>
                <a:spLocks/>
              </p:cNvSpPr>
              <p:nvPr/>
            </p:nvSpPr>
            <p:spPr bwMode="auto">
              <a:xfrm>
                <a:off x="6005513" y="2151063"/>
                <a:ext cx="7938" cy="7938"/>
              </a:xfrm>
              <a:custGeom>
                <a:avLst/>
                <a:gdLst/>
                <a:ahLst/>
                <a:cxnLst>
                  <a:cxn ang="0">
                    <a:pos x="2" y="5"/>
                  </a:cxn>
                  <a:cxn ang="0">
                    <a:pos x="3" y="5"/>
                  </a:cxn>
                  <a:cxn ang="0">
                    <a:pos x="5" y="4"/>
                  </a:cxn>
                  <a:cxn ang="0">
                    <a:pos x="3" y="0"/>
                  </a:cxn>
                  <a:cxn ang="0">
                    <a:pos x="3" y="0"/>
                  </a:cxn>
                  <a:cxn ang="0">
                    <a:pos x="1" y="0"/>
                  </a:cxn>
                  <a:cxn ang="0">
                    <a:pos x="0" y="3"/>
                  </a:cxn>
                  <a:cxn ang="0">
                    <a:pos x="1" y="4"/>
                  </a:cxn>
                  <a:cxn ang="0">
                    <a:pos x="2" y="5"/>
                  </a:cxn>
                </a:cxnLst>
                <a:rect l="0" t="0" r="r" b="b"/>
                <a:pathLst>
                  <a:path w="5" h="5">
                    <a:moveTo>
                      <a:pt x="2" y="5"/>
                    </a:moveTo>
                    <a:lnTo>
                      <a:pt x="3" y="5"/>
                    </a:lnTo>
                    <a:lnTo>
                      <a:pt x="5" y="4"/>
                    </a:lnTo>
                    <a:lnTo>
                      <a:pt x="3" y="0"/>
                    </a:lnTo>
                    <a:lnTo>
                      <a:pt x="3" y="0"/>
                    </a:lnTo>
                    <a:lnTo>
                      <a:pt x="1" y="0"/>
                    </a:lnTo>
                    <a:lnTo>
                      <a:pt x="0" y="3"/>
                    </a:lnTo>
                    <a:lnTo>
                      <a:pt x="1" y="4"/>
                    </a:lnTo>
                    <a:lnTo>
                      <a:pt x="2"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39" name="Freeform 1939">
                <a:extLst>
                  <a:ext uri="{FF2B5EF4-FFF2-40B4-BE49-F238E27FC236}">
                    <a16:creationId xmlns:a16="http://schemas.microsoft.com/office/drawing/2014/main" id="{B909D7EE-7E0C-BB12-4D0E-484C616BCE72}"/>
                  </a:ext>
                </a:extLst>
              </p:cNvPr>
              <p:cNvSpPr>
                <a:spLocks/>
              </p:cNvSpPr>
              <p:nvPr/>
            </p:nvSpPr>
            <p:spPr bwMode="auto">
              <a:xfrm>
                <a:off x="6005513" y="2151063"/>
                <a:ext cx="7938" cy="7938"/>
              </a:xfrm>
              <a:custGeom>
                <a:avLst/>
                <a:gdLst/>
                <a:ahLst/>
                <a:cxnLst>
                  <a:cxn ang="0">
                    <a:pos x="2" y="5"/>
                  </a:cxn>
                  <a:cxn ang="0">
                    <a:pos x="3" y="5"/>
                  </a:cxn>
                  <a:cxn ang="0">
                    <a:pos x="5" y="4"/>
                  </a:cxn>
                  <a:cxn ang="0">
                    <a:pos x="3" y="0"/>
                  </a:cxn>
                  <a:cxn ang="0">
                    <a:pos x="3" y="0"/>
                  </a:cxn>
                  <a:cxn ang="0">
                    <a:pos x="1" y="0"/>
                  </a:cxn>
                  <a:cxn ang="0">
                    <a:pos x="0" y="3"/>
                  </a:cxn>
                  <a:cxn ang="0">
                    <a:pos x="1" y="4"/>
                  </a:cxn>
                  <a:cxn ang="0">
                    <a:pos x="2" y="5"/>
                  </a:cxn>
                </a:cxnLst>
                <a:rect l="0" t="0" r="r" b="b"/>
                <a:pathLst>
                  <a:path w="5" h="5">
                    <a:moveTo>
                      <a:pt x="2" y="5"/>
                    </a:moveTo>
                    <a:lnTo>
                      <a:pt x="3" y="5"/>
                    </a:lnTo>
                    <a:lnTo>
                      <a:pt x="5" y="4"/>
                    </a:lnTo>
                    <a:lnTo>
                      <a:pt x="3" y="0"/>
                    </a:lnTo>
                    <a:lnTo>
                      <a:pt x="3" y="0"/>
                    </a:lnTo>
                    <a:lnTo>
                      <a:pt x="1" y="0"/>
                    </a:lnTo>
                    <a:lnTo>
                      <a:pt x="0" y="3"/>
                    </a:lnTo>
                    <a:lnTo>
                      <a:pt x="1" y="4"/>
                    </a:lnTo>
                    <a:lnTo>
                      <a:pt x="2"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0" name="Freeform 1940">
                <a:extLst>
                  <a:ext uri="{FF2B5EF4-FFF2-40B4-BE49-F238E27FC236}">
                    <a16:creationId xmlns:a16="http://schemas.microsoft.com/office/drawing/2014/main" id="{777DCC4A-021E-6990-1CF2-255878F01758}"/>
                  </a:ext>
                </a:extLst>
              </p:cNvPr>
              <p:cNvSpPr>
                <a:spLocks/>
              </p:cNvSpPr>
              <p:nvPr/>
            </p:nvSpPr>
            <p:spPr bwMode="auto">
              <a:xfrm>
                <a:off x="5981700" y="2103438"/>
                <a:ext cx="17463" cy="20638"/>
              </a:xfrm>
              <a:custGeom>
                <a:avLst/>
                <a:gdLst/>
                <a:ahLst/>
                <a:cxnLst>
                  <a:cxn ang="0">
                    <a:pos x="10" y="13"/>
                  </a:cxn>
                  <a:cxn ang="0">
                    <a:pos x="11" y="13"/>
                  </a:cxn>
                  <a:cxn ang="0">
                    <a:pos x="11" y="11"/>
                  </a:cxn>
                  <a:cxn ang="0">
                    <a:pos x="11" y="9"/>
                  </a:cxn>
                  <a:cxn ang="0">
                    <a:pos x="11" y="9"/>
                  </a:cxn>
                  <a:cxn ang="0">
                    <a:pos x="9" y="8"/>
                  </a:cxn>
                  <a:cxn ang="0">
                    <a:pos x="9" y="6"/>
                  </a:cxn>
                  <a:cxn ang="0">
                    <a:pos x="9" y="5"/>
                  </a:cxn>
                  <a:cxn ang="0">
                    <a:pos x="6" y="3"/>
                  </a:cxn>
                  <a:cxn ang="0">
                    <a:pos x="5" y="3"/>
                  </a:cxn>
                  <a:cxn ang="0">
                    <a:pos x="2" y="0"/>
                  </a:cxn>
                  <a:cxn ang="0">
                    <a:pos x="2" y="0"/>
                  </a:cxn>
                  <a:cxn ang="0">
                    <a:pos x="0" y="3"/>
                  </a:cxn>
                  <a:cxn ang="0">
                    <a:pos x="1" y="9"/>
                  </a:cxn>
                  <a:cxn ang="0">
                    <a:pos x="2" y="10"/>
                  </a:cxn>
                  <a:cxn ang="0">
                    <a:pos x="7" y="11"/>
                  </a:cxn>
                  <a:cxn ang="0">
                    <a:pos x="9" y="13"/>
                  </a:cxn>
                  <a:cxn ang="0">
                    <a:pos x="10" y="13"/>
                  </a:cxn>
                </a:cxnLst>
                <a:rect l="0" t="0" r="r" b="b"/>
                <a:pathLst>
                  <a:path w="11" h="13">
                    <a:moveTo>
                      <a:pt x="10" y="13"/>
                    </a:moveTo>
                    <a:lnTo>
                      <a:pt x="11" y="13"/>
                    </a:lnTo>
                    <a:lnTo>
                      <a:pt x="11" y="11"/>
                    </a:lnTo>
                    <a:lnTo>
                      <a:pt x="11" y="9"/>
                    </a:lnTo>
                    <a:lnTo>
                      <a:pt x="11" y="9"/>
                    </a:lnTo>
                    <a:lnTo>
                      <a:pt x="9" y="8"/>
                    </a:lnTo>
                    <a:lnTo>
                      <a:pt x="9" y="6"/>
                    </a:lnTo>
                    <a:lnTo>
                      <a:pt x="9" y="5"/>
                    </a:lnTo>
                    <a:lnTo>
                      <a:pt x="6" y="3"/>
                    </a:lnTo>
                    <a:lnTo>
                      <a:pt x="5" y="3"/>
                    </a:lnTo>
                    <a:lnTo>
                      <a:pt x="2" y="0"/>
                    </a:lnTo>
                    <a:lnTo>
                      <a:pt x="2" y="0"/>
                    </a:lnTo>
                    <a:lnTo>
                      <a:pt x="0" y="3"/>
                    </a:lnTo>
                    <a:lnTo>
                      <a:pt x="1" y="9"/>
                    </a:lnTo>
                    <a:lnTo>
                      <a:pt x="2" y="10"/>
                    </a:lnTo>
                    <a:lnTo>
                      <a:pt x="7" y="11"/>
                    </a:lnTo>
                    <a:lnTo>
                      <a:pt x="9" y="13"/>
                    </a:lnTo>
                    <a:lnTo>
                      <a:pt x="10" y="13"/>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1" name="Freeform 1941">
                <a:extLst>
                  <a:ext uri="{FF2B5EF4-FFF2-40B4-BE49-F238E27FC236}">
                    <a16:creationId xmlns:a16="http://schemas.microsoft.com/office/drawing/2014/main" id="{301F8B26-BAD9-BC8C-B517-C0D309FB216E}"/>
                  </a:ext>
                </a:extLst>
              </p:cNvPr>
              <p:cNvSpPr>
                <a:spLocks/>
              </p:cNvSpPr>
              <p:nvPr/>
            </p:nvSpPr>
            <p:spPr bwMode="auto">
              <a:xfrm>
                <a:off x="5981700" y="2103438"/>
                <a:ext cx="17463" cy="20638"/>
              </a:xfrm>
              <a:custGeom>
                <a:avLst/>
                <a:gdLst/>
                <a:ahLst/>
                <a:cxnLst>
                  <a:cxn ang="0">
                    <a:pos x="10" y="13"/>
                  </a:cxn>
                  <a:cxn ang="0">
                    <a:pos x="11" y="13"/>
                  </a:cxn>
                  <a:cxn ang="0">
                    <a:pos x="11" y="11"/>
                  </a:cxn>
                  <a:cxn ang="0">
                    <a:pos x="11" y="9"/>
                  </a:cxn>
                  <a:cxn ang="0">
                    <a:pos x="11" y="9"/>
                  </a:cxn>
                  <a:cxn ang="0">
                    <a:pos x="9" y="8"/>
                  </a:cxn>
                  <a:cxn ang="0">
                    <a:pos x="9" y="6"/>
                  </a:cxn>
                  <a:cxn ang="0">
                    <a:pos x="9" y="5"/>
                  </a:cxn>
                  <a:cxn ang="0">
                    <a:pos x="6" y="3"/>
                  </a:cxn>
                  <a:cxn ang="0">
                    <a:pos x="5" y="3"/>
                  </a:cxn>
                  <a:cxn ang="0">
                    <a:pos x="2" y="0"/>
                  </a:cxn>
                  <a:cxn ang="0">
                    <a:pos x="2" y="0"/>
                  </a:cxn>
                  <a:cxn ang="0">
                    <a:pos x="0" y="3"/>
                  </a:cxn>
                  <a:cxn ang="0">
                    <a:pos x="1" y="9"/>
                  </a:cxn>
                  <a:cxn ang="0">
                    <a:pos x="2" y="10"/>
                  </a:cxn>
                  <a:cxn ang="0">
                    <a:pos x="7" y="11"/>
                  </a:cxn>
                  <a:cxn ang="0">
                    <a:pos x="9" y="13"/>
                  </a:cxn>
                  <a:cxn ang="0">
                    <a:pos x="10" y="13"/>
                  </a:cxn>
                </a:cxnLst>
                <a:rect l="0" t="0" r="r" b="b"/>
                <a:pathLst>
                  <a:path w="11" h="13">
                    <a:moveTo>
                      <a:pt x="10" y="13"/>
                    </a:moveTo>
                    <a:lnTo>
                      <a:pt x="11" y="13"/>
                    </a:lnTo>
                    <a:lnTo>
                      <a:pt x="11" y="11"/>
                    </a:lnTo>
                    <a:lnTo>
                      <a:pt x="11" y="9"/>
                    </a:lnTo>
                    <a:lnTo>
                      <a:pt x="11" y="9"/>
                    </a:lnTo>
                    <a:lnTo>
                      <a:pt x="9" y="8"/>
                    </a:lnTo>
                    <a:lnTo>
                      <a:pt x="9" y="6"/>
                    </a:lnTo>
                    <a:lnTo>
                      <a:pt x="9" y="5"/>
                    </a:lnTo>
                    <a:lnTo>
                      <a:pt x="6" y="3"/>
                    </a:lnTo>
                    <a:lnTo>
                      <a:pt x="5" y="3"/>
                    </a:lnTo>
                    <a:lnTo>
                      <a:pt x="2" y="0"/>
                    </a:lnTo>
                    <a:lnTo>
                      <a:pt x="2" y="0"/>
                    </a:lnTo>
                    <a:lnTo>
                      <a:pt x="0" y="3"/>
                    </a:lnTo>
                    <a:lnTo>
                      <a:pt x="1" y="9"/>
                    </a:lnTo>
                    <a:lnTo>
                      <a:pt x="2" y="10"/>
                    </a:lnTo>
                    <a:lnTo>
                      <a:pt x="7" y="11"/>
                    </a:lnTo>
                    <a:lnTo>
                      <a:pt x="9" y="13"/>
                    </a:lnTo>
                    <a:lnTo>
                      <a:pt x="10" y="13"/>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2" name="Freeform 1942">
                <a:extLst>
                  <a:ext uri="{FF2B5EF4-FFF2-40B4-BE49-F238E27FC236}">
                    <a16:creationId xmlns:a16="http://schemas.microsoft.com/office/drawing/2014/main" id="{104BF458-E181-4D56-6010-DA9FA9A3F9B2}"/>
                  </a:ext>
                </a:extLst>
              </p:cNvPr>
              <p:cNvSpPr>
                <a:spLocks/>
              </p:cNvSpPr>
              <p:nvPr/>
            </p:nvSpPr>
            <p:spPr bwMode="auto">
              <a:xfrm>
                <a:off x="5980113" y="2149475"/>
                <a:ext cx="12700" cy="19050"/>
              </a:xfrm>
              <a:custGeom>
                <a:avLst/>
                <a:gdLst/>
                <a:ahLst/>
                <a:cxnLst>
                  <a:cxn ang="0">
                    <a:pos x="1" y="12"/>
                  </a:cxn>
                  <a:cxn ang="0">
                    <a:pos x="6" y="10"/>
                  </a:cxn>
                  <a:cxn ang="0">
                    <a:pos x="7" y="7"/>
                  </a:cxn>
                  <a:cxn ang="0">
                    <a:pos x="8" y="6"/>
                  </a:cxn>
                  <a:cxn ang="0">
                    <a:pos x="8" y="5"/>
                  </a:cxn>
                  <a:cxn ang="0">
                    <a:pos x="8" y="1"/>
                  </a:cxn>
                  <a:cxn ang="0">
                    <a:pos x="6" y="0"/>
                  </a:cxn>
                  <a:cxn ang="0">
                    <a:pos x="0" y="5"/>
                  </a:cxn>
                  <a:cxn ang="0">
                    <a:pos x="0" y="11"/>
                  </a:cxn>
                  <a:cxn ang="0">
                    <a:pos x="1" y="12"/>
                  </a:cxn>
                </a:cxnLst>
                <a:rect l="0" t="0" r="r" b="b"/>
                <a:pathLst>
                  <a:path w="8" h="12">
                    <a:moveTo>
                      <a:pt x="1" y="12"/>
                    </a:moveTo>
                    <a:lnTo>
                      <a:pt x="6" y="10"/>
                    </a:lnTo>
                    <a:lnTo>
                      <a:pt x="7" y="7"/>
                    </a:lnTo>
                    <a:lnTo>
                      <a:pt x="8" y="6"/>
                    </a:lnTo>
                    <a:lnTo>
                      <a:pt x="8" y="5"/>
                    </a:lnTo>
                    <a:lnTo>
                      <a:pt x="8" y="1"/>
                    </a:lnTo>
                    <a:lnTo>
                      <a:pt x="6" y="0"/>
                    </a:lnTo>
                    <a:lnTo>
                      <a:pt x="0" y="5"/>
                    </a:lnTo>
                    <a:lnTo>
                      <a:pt x="0" y="11"/>
                    </a:lnTo>
                    <a:lnTo>
                      <a:pt x="1" y="1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3" name="Freeform 1943">
                <a:extLst>
                  <a:ext uri="{FF2B5EF4-FFF2-40B4-BE49-F238E27FC236}">
                    <a16:creationId xmlns:a16="http://schemas.microsoft.com/office/drawing/2014/main" id="{5E6AB07E-12E2-8AB6-C6A0-1D739A889149}"/>
                  </a:ext>
                </a:extLst>
              </p:cNvPr>
              <p:cNvSpPr>
                <a:spLocks/>
              </p:cNvSpPr>
              <p:nvPr/>
            </p:nvSpPr>
            <p:spPr bwMode="auto">
              <a:xfrm>
                <a:off x="5980113" y="2149475"/>
                <a:ext cx="12700" cy="19050"/>
              </a:xfrm>
              <a:custGeom>
                <a:avLst/>
                <a:gdLst/>
                <a:ahLst/>
                <a:cxnLst>
                  <a:cxn ang="0">
                    <a:pos x="1" y="12"/>
                  </a:cxn>
                  <a:cxn ang="0">
                    <a:pos x="6" y="10"/>
                  </a:cxn>
                  <a:cxn ang="0">
                    <a:pos x="7" y="7"/>
                  </a:cxn>
                  <a:cxn ang="0">
                    <a:pos x="8" y="6"/>
                  </a:cxn>
                  <a:cxn ang="0">
                    <a:pos x="8" y="5"/>
                  </a:cxn>
                  <a:cxn ang="0">
                    <a:pos x="8" y="1"/>
                  </a:cxn>
                  <a:cxn ang="0">
                    <a:pos x="6" y="0"/>
                  </a:cxn>
                  <a:cxn ang="0">
                    <a:pos x="0" y="5"/>
                  </a:cxn>
                  <a:cxn ang="0">
                    <a:pos x="0" y="11"/>
                  </a:cxn>
                  <a:cxn ang="0">
                    <a:pos x="1" y="12"/>
                  </a:cxn>
                </a:cxnLst>
                <a:rect l="0" t="0" r="r" b="b"/>
                <a:pathLst>
                  <a:path w="8" h="12">
                    <a:moveTo>
                      <a:pt x="1" y="12"/>
                    </a:moveTo>
                    <a:lnTo>
                      <a:pt x="6" y="10"/>
                    </a:lnTo>
                    <a:lnTo>
                      <a:pt x="7" y="7"/>
                    </a:lnTo>
                    <a:lnTo>
                      <a:pt x="8" y="6"/>
                    </a:lnTo>
                    <a:lnTo>
                      <a:pt x="8" y="5"/>
                    </a:lnTo>
                    <a:lnTo>
                      <a:pt x="8" y="1"/>
                    </a:lnTo>
                    <a:lnTo>
                      <a:pt x="6" y="0"/>
                    </a:lnTo>
                    <a:lnTo>
                      <a:pt x="0" y="5"/>
                    </a:lnTo>
                    <a:lnTo>
                      <a:pt x="0" y="11"/>
                    </a:lnTo>
                    <a:lnTo>
                      <a:pt x="1" y="1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4" name="Freeform 1944">
                <a:extLst>
                  <a:ext uri="{FF2B5EF4-FFF2-40B4-BE49-F238E27FC236}">
                    <a16:creationId xmlns:a16="http://schemas.microsoft.com/office/drawing/2014/main" id="{5DF927E5-8077-BB0E-9F8C-7D3C3D6C4934}"/>
                  </a:ext>
                </a:extLst>
              </p:cNvPr>
              <p:cNvSpPr>
                <a:spLocks/>
              </p:cNvSpPr>
              <p:nvPr/>
            </p:nvSpPr>
            <p:spPr bwMode="auto">
              <a:xfrm>
                <a:off x="5961063" y="2160588"/>
                <a:ext cx="12700" cy="14288"/>
              </a:xfrm>
              <a:custGeom>
                <a:avLst/>
                <a:gdLst/>
                <a:ahLst/>
                <a:cxnLst>
                  <a:cxn ang="0">
                    <a:pos x="2" y="9"/>
                  </a:cxn>
                  <a:cxn ang="0">
                    <a:pos x="3" y="8"/>
                  </a:cxn>
                  <a:cxn ang="0">
                    <a:pos x="7" y="8"/>
                  </a:cxn>
                  <a:cxn ang="0">
                    <a:pos x="8" y="5"/>
                  </a:cxn>
                  <a:cxn ang="0">
                    <a:pos x="8" y="4"/>
                  </a:cxn>
                  <a:cxn ang="0">
                    <a:pos x="8" y="3"/>
                  </a:cxn>
                  <a:cxn ang="0">
                    <a:pos x="7" y="2"/>
                  </a:cxn>
                  <a:cxn ang="0">
                    <a:pos x="4" y="0"/>
                  </a:cxn>
                  <a:cxn ang="0">
                    <a:pos x="0" y="3"/>
                  </a:cxn>
                  <a:cxn ang="0">
                    <a:pos x="0" y="9"/>
                  </a:cxn>
                  <a:cxn ang="0">
                    <a:pos x="2" y="9"/>
                  </a:cxn>
                </a:cxnLst>
                <a:rect l="0" t="0" r="r" b="b"/>
                <a:pathLst>
                  <a:path w="8" h="9">
                    <a:moveTo>
                      <a:pt x="2" y="9"/>
                    </a:moveTo>
                    <a:lnTo>
                      <a:pt x="3" y="8"/>
                    </a:lnTo>
                    <a:lnTo>
                      <a:pt x="7" y="8"/>
                    </a:lnTo>
                    <a:lnTo>
                      <a:pt x="8" y="5"/>
                    </a:lnTo>
                    <a:lnTo>
                      <a:pt x="8" y="4"/>
                    </a:lnTo>
                    <a:lnTo>
                      <a:pt x="8" y="3"/>
                    </a:lnTo>
                    <a:lnTo>
                      <a:pt x="7" y="2"/>
                    </a:lnTo>
                    <a:lnTo>
                      <a:pt x="4" y="0"/>
                    </a:lnTo>
                    <a:lnTo>
                      <a:pt x="0" y="3"/>
                    </a:lnTo>
                    <a:lnTo>
                      <a:pt x="0" y="9"/>
                    </a:lnTo>
                    <a:lnTo>
                      <a:pt x="2" y="9"/>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5" name="Freeform 1945">
                <a:extLst>
                  <a:ext uri="{FF2B5EF4-FFF2-40B4-BE49-F238E27FC236}">
                    <a16:creationId xmlns:a16="http://schemas.microsoft.com/office/drawing/2014/main" id="{E75D34B3-F5AE-3DDB-19AC-48A837BA5DE8}"/>
                  </a:ext>
                </a:extLst>
              </p:cNvPr>
              <p:cNvSpPr>
                <a:spLocks/>
              </p:cNvSpPr>
              <p:nvPr/>
            </p:nvSpPr>
            <p:spPr bwMode="auto">
              <a:xfrm>
                <a:off x="5961063" y="2160588"/>
                <a:ext cx="12700" cy="14288"/>
              </a:xfrm>
              <a:custGeom>
                <a:avLst/>
                <a:gdLst/>
                <a:ahLst/>
                <a:cxnLst>
                  <a:cxn ang="0">
                    <a:pos x="2" y="9"/>
                  </a:cxn>
                  <a:cxn ang="0">
                    <a:pos x="3" y="8"/>
                  </a:cxn>
                  <a:cxn ang="0">
                    <a:pos x="7" y="8"/>
                  </a:cxn>
                  <a:cxn ang="0">
                    <a:pos x="8" y="5"/>
                  </a:cxn>
                  <a:cxn ang="0">
                    <a:pos x="8" y="4"/>
                  </a:cxn>
                  <a:cxn ang="0">
                    <a:pos x="8" y="3"/>
                  </a:cxn>
                  <a:cxn ang="0">
                    <a:pos x="7" y="2"/>
                  </a:cxn>
                  <a:cxn ang="0">
                    <a:pos x="4" y="0"/>
                  </a:cxn>
                  <a:cxn ang="0">
                    <a:pos x="0" y="3"/>
                  </a:cxn>
                  <a:cxn ang="0">
                    <a:pos x="0" y="9"/>
                  </a:cxn>
                  <a:cxn ang="0">
                    <a:pos x="2" y="9"/>
                  </a:cxn>
                </a:cxnLst>
                <a:rect l="0" t="0" r="r" b="b"/>
                <a:pathLst>
                  <a:path w="8" h="9">
                    <a:moveTo>
                      <a:pt x="2" y="9"/>
                    </a:moveTo>
                    <a:lnTo>
                      <a:pt x="3" y="8"/>
                    </a:lnTo>
                    <a:lnTo>
                      <a:pt x="7" y="8"/>
                    </a:lnTo>
                    <a:lnTo>
                      <a:pt x="8" y="5"/>
                    </a:lnTo>
                    <a:lnTo>
                      <a:pt x="8" y="4"/>
                    </a:lnTo>
                    <a:lnTo>
                      <a:pt x="8" y="3"/>
                    </a:lnTo>
                    <a:lnTo>
                      <a:pt x="7" y="2"/>
                    </a:lnTo>
                    <a:lnTo>
                      <a:pt x="4" y="0"/>
                    </a:lnTo>
                    <a:lnTo>
                      <a:pt x="0" y="3"/>
                    </a:lnTo>
                    <a:lnTo>
                      <a:pt x="0" y="9"/>
                    </a:lnTo>
                    <a:lnTo>
                      <a:pt x="2" y="9"/>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6" name="Freeform 1946">
                <a:extLst>
                  <a:ext uri="{FF2B5EF4-FFF2-40B4-BE49-F238E27FC236}">
                    <a16:creationId xmlns:a16="http://schemas.microsoft.com/office/drawing/2014/main" id="{C772935A-E84E-5375-B883-79D9A023E6CF}"/>
                  </a:ext>
                </a:extLst>
              </p:cNvPr>
              <p:cNvSpPr>
                <a:spLocks/>
              </p:cNvSpPr>
              <p:nvPr/>
            </p:nvSpPr>
            <p:spPr bwMode="auto">
              <a:xfrm>
                <a:off x="5937250" y="2155825"/>
                <a:ext cx="12700" cy="9525"/>
              </a:xfrm>
              <a:custGeom>
                <a:avLst/>
                <a:gdLst/>
                <a:ahLst/>
                <a:cxnLst>
                  <a:cxn ang="0">
                    <a:pos x="7" y="6"/>
                  </a:cxn>
                  <a:cxn ang="0">
                    <a:pos x="8" y="5"/>
                  </a:cxn>
                  <a:cxn ang="0">
                    <a:pos x="8" y="3"/>
                  </a:cxn>
                  <a:cxn ang="0">
                    <a:pos x="7" y="2"/>
                  </a:cxn>
                  <a:cxn ang="0">
                    <a:pos x="2" y="0"/>
                  </a:cxn>
                  <a:cxn ang="0">
                    <a:pos x="0" y="1"/>
                  </a:cxn>
                  <a:cxn ang="0">
                    <a:pos x="3" y="5"/>
                  </a:cxn>
                  <a:cxn ang="0">
                    <a:pos x="4" y="6"/>
                  </a:cxn>
                  <a:cxn ang="0">
                    <a:pos x="7" y="6"/>
                  </a:cxn>
                </a:cxnLst>
                <a:rect l="0" t="0" r="r" b="b"/>
                <a:pathLst>
                  <a:path w="8" h="6">
                    <a:moveTo>
                      <a:pt x="7" y="6"/>
                    </a:moveTo>
                    <a:lnTo>
                      <a:pt x="8" y="5"/>
                    </a:lnTo>
                    <a:lnTo>
                      <a:pt x="8" y="3"/>
                    </a:lnTo>
                    <a:lnTo>
                      <a:pt x="7" y="2"/>
                    </a:lnTo>
                    <a:lnTo>
                      <a:pt x="2" y="0"/>
                    </a:lnTo>
                    <a:lnTo>
                      <a:pt x="0" y="1"/>
                    </a:lnTo>
                    <a:lnTo>
                      <a:pt x="3" y="5"/>
                    </a:lnTo>
                    <a:lnTo>
                      <a:pt x="4" y="6"/>
                    </a:lnTo>
                    <a:lnTo>
                      <a:pt x="7" y="6"/>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7" name="Freeform 1947">
                <a:extLst>
                  <a:ext uri="{FF2B5EF4-FFF2-40B4-BE49-F238E27FC236}">
                    <a16:creationId xmlns:a16="http://schemas.microsoft.com/office/drawing/2014/main" id="{C545D821-6D20-CDAD-EDDC-3A9BCD7382C7}"/>
                  </a:ext>
                </a:extLst>
              </p:cNvPr>
              <p:cNvSpPr>
                <a:spLocks/>
              </p:cNvSpPr>
              <p:nvPr/>
            </p:nvSpPr>
            <p:spPr bwMode="auto">
              <a:xfrm>
                <a:off x="5937250" y="2155825"/>
                <a:ext cx="12700" cy="9525"/>
              </a:xfrm>
              <a:custGeom>
                <a:avLst/>
                <a:gdLst/>
                <a:ahLst/>
                <a:cxnLst>
                  <a:cxn ang="0">
                    <a:pos x="7" y="6"/>
                  </a:cxn>
                  <a:cxn ang="0">
                    <a:pos x="8" y="5"/>
                  </a:cxn>
                  <a:cxn ang="0">
                    <a:pos x="8" y="3"/>
                  </a:cxn>
                  <a:cxn ang="0">
                    <a:pos x="7" y="2"/>
                  </a:cxn>
                  <a:cxn ang="0">
                    <a:pos x="2" y="0"/>
                  </a:cxn>
                  <a:cxn ang="0">
                    <a:pos x="0" y="1"/>
                  </a:cxn>
                  <a:cxn ang="0">
                    <a:pos x="3" y="5"/>
                  </a:cxn>
                  <a:cxn ang="0">
                    <a:pos x="4" y="6"/>
                  </a:cxn>
                  <a:cxn ang="0">
                    <a:pos x="7" y="6"/>
                  </a:cxn>
                </a:cxnLst>
                <a:rect l="0" t="0" r="r" b="b"/>
                <a:pathLst>
                  <a:path w="8" h="6">
                    <a:moveTo>
                      <a:pt x="7" y="6"/>
                    </a:moveTo>
                    <a:lnTo>
                      <a:pt x="8" y="5"/>
                    </a:lnTo>
                    <a:lnTo>
                      <a:pt x="8" y="3"/>
                    </a:lnTo>
                    <a:lnTo>
                      <a:pt x="7" y="2"/>
                    </a:lnTo>
                    <a:lnTo>
                      <a:pt x="2" y="0"/>
                    </a:lnTo>
                    <a:lnTo>
                      <a:pt x="0" y="1"/>
                    </a:lnTo>
                    <a:lnTo>
                      <a:pt x="3" y="5"/>
                    </a:lnTo>
                    <a:lnTo>
                      <a:pt x="4" y="6"/>
                    </a:lnTo>
                    <a:lnTo>
                      <a:pt x="7" y="6"/>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8" name="Freeform 1948">
                <a:extLst>
                  <a:ext uri="{FF2B5EF4-FFF2-40B4-BE49-F238E27FC236}">
                    <a16:creationId xmlns:a16="http://schemas.microsoft.com/office/drawing/2014/main" id="{05EE1EE0-9006-71EC-4D42-9A025BBCE864}"/>
                  </a:ext>
                </a:extLst>
              </p:cNvPr>
              <p:cNvSpPr>
                <a:spLocks/>
              </p:cNvSpPr>
              <p:nvPr/>
            </p:nvSpPr>
            <p:spPr bwMode="auto">
              <a:xfrm>
                <a:off x="5935663" y="2092325"/>
                <a:ext cx="9525" cy="7938"/>
              </a:xfrm>
              <a:custGeom>
                <a:avLst/>
                <a:gdLst/>
                <a:ahLst/>
                <a:cxnLst>
                  <a:cxn ang="0">
                    <a:pos x="6" y="5"/>
                  </a:cxn>
                  <a:cxn ang="0">
                    <a:pos x="6" y="2"/>
                  </a:cxn>
                  <a:cxn ang="0">
                    <a:pos x="5" y="1"/>
                  </a:cxn>
                  <a:cxn ang="0">
                    <a:pos x="4" y="0"/>
                  </a:cxn>
                  <a:cxn ang="0">
                    <a:pos x="0" y="0"/>
                  </a:cxn>
                  <a:cxn ang="0">
                    <a:pos x="0" y="1"/>
                  </a:cxn>
                  <a:cxn ang="0">
                    <a:pos x="0" y="3"/>
                  </a:cxn>
                  <a:cxn ang="0">
                    <a:pos x="6" y="5"/>
                  </a:cxn>
                </a:cxnLst>
                <a:rect l="0" t="0" r="r" b="b"/>
                <a:pathLst>
                  <a:path w="6" h="5">
                    <a:moveTo>
                      <a:pt x="6" y="5"/>
                    </a:moveTo>
                    <a:lnTo>
                      <a:pt x="6" y="2"/>
                    </a:lnTo>
                    <a:lnTo>
                      <a:pt x="5" y="1"/>
                    </a:lnTo>
                    <a:lnTo>
                      <a:pt x="4" y="0"/>
                    </a:lnTo>
                    <a:lnTo>
                      <a:pt x="0" y="0"/>
                    </a:lnTo>
                    <a:lnTo>
                      <a:pt x="0" y="1"/>
                    </a:lnTo>
                    <a:lnTo>
                      <a:pt x="0" y="3"/>
                    </a:lnTo>
                    <a:lnTo>
                      <a:pt x="6"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49" name="Freeform 1949">
                <a:extLst>
                  <a:ext uri="{FF2B5EF4-FFF2-40B4-BE49-F238E27FC236}">
                    <a16:creationId xmlns:a16="http://schemas.microsoft.com/office/drawing/2014/main" id="{B32ED577-CEA4-BA67-4AEC-52BDC026123B}"/>
                  </a:ext>
                </a:extLst>
              </p:cNvPr>
              <p:cNvSpPr>
                <a:spLocks/>
              </p:cNvSpPr>
              <p:nvPr/>
            </p:nvSpPr>
            <p:spPr bwMode="auto">
              <a:xfrm>
                <a:off x="5935663" y="2092325"/>
                <a:ext cx="9525" cy="7938"/>
              </a:xfrm>
              <a:custGeom>
                <a:avLst/>
                <a:gdLst/>
                <a:ahLst/>
                <a:cxnLst>
                  <a:cxn ang="0">
                    <a:pos x="6" y="5"/>
                  </a:cxn>
                  <a:cxn ang="0">
                    <a:pos x="6" y="2"/>
                  </a:cxn>
                  <a:cxn ang="0">
                    <a:pos x="5" y="1"/>
                  </a:cxn>
                  <a:cxn ang="0">
                    <a:pos x="4" y="0"/>
                  </a:cxn>
                  <a:cxn ang="0">
                    <a:pos x="0" y="0"/>
                  </a:cxn>
                  <a:cxn ang="0">
                    <a:pos x="0" y="1"/>
                  </a:cxn>
                  <a:cxn ang="0">
                    <a:pos x="0" y="3"/>
                  </a:cxn>
                  <a:cxn ang="0">
                    <a:pos x="6" y="5"/>
                  </a:cxn>
                </a:cxnLst>
                <a:rect l="0" t="0" r="r" b="b"/>
                <a:pathLst>
                  <a:path w="6" h="5">
                    <a:moveTo>
                      <a:pt x="6" y="5"/>
                    </a:moveTo>
                    <a:lnTo>
                      <a:pt x="6" y="2"/>
                    </a:lnTo>
                    <a:lnTo>
                      <a:pt x="5" y="1"/>
                    </a:lnTo>
                    <a:lnTo>
                      <a:pt x="4" y="0"/>
                    </a:lnTo>
                    <a:lnTo>
                      <a:pt x="0" y="0"/>
                    </a:lnTo>
                    <a:lnTo>
                      <a:pt x="0" y="1"/>
                    </a:lnTo>
                    <a:lnTo>
                      <a:pt x="0" y="3"/>
                    </a:lnTo>
                    <a:lnTo>
                      <a:pt x="6"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0" name="Freeform 1950">
                <a:extLst>
                  <a:ext uri="{FF2B5EF4-FFF2-40B4-BE49-F238E27FC236}">
                    <a16:creationId xmlns:a16="http://schemas.microsoft.com/office/drawing/2014/main" id="{DE26C71C-8908-43C6-F844-9809420FF28E}"/>
                  </a:ext>
                </a:extLst>
              </p:cNvPr>
              <p:cNvSpPr>
                <a:spLocks/>
              </p:cNvSpPr>
              <p:nvPr/>
            </p:nvSpPr>
            <p:spPr bwMode="auto">
              <a:xfrm>
                <a:off x="5924550" y="2100263"/>
                <a:ext cx="3175" cy="3175"/>
              </a:xfrm>
              <a:custGeom>
                <a:avLst/>
                <a:gdLst/>
                <a:ahLst/>
                <a:cxnLst>
                  <a:cxn ang="0">
                    <a:pos x="1" y="2"/>
                  </a:cxn>
                  <a:cxn ang="0">
                    <a:pos x="2" y="2"/>
                  </a:cxn>
                  <a:cxn ang="0">
                    <a:pos x="2" y="1"/>
                  </a:cxn>
                  <a:cxn ang="0">
                    <a:pos x="1" y="0"/>
                  </a:cxn>
                  <a:cxn ang="0">
                    <a:pos x="0" y="2"/>
                  </a:cxn>
                  <a:cxn ang="0">
                    <a:pos x="1" y="2"/>
                  </a:cxn>
                </a:cxnLst>
                <a:rect l="0" t="0" r="r" b="b"/>
                <a:pathLst>
                  <a:path w="2" h="2">
                    <a:moveTo>
                      <a:pt x="1" y="2"/>
                    </a:moveTo>
                    <a:lnTo>
                      <a:pt x="2" y="2"/>
                    </a:lnTo>
                    <a:lnTo>
                      <a:pt x="2" y="1"/>
                    </a:lnTo>
                    <a:lnTo>
                      <a:pt x="1" y="0"/>
                    </a:lnTo>
                    <a:lnTo>
                      <a:pt x="0" y="2"/>
                    </a:lnTo>
                    <a:lnTo>
                      <a:pt x="1" y="2"/>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1" name="Freeform 1951">
                <a:extLst>
                  <a:ext uri="{FF2B5EF4-FFF2-40B4-BE49-F238E27FC236}">
                    <a16:creationId xmlns:a16="http://schemas.microsoft.com/office/drawing/2014/main" id="{F2AADA45-C5A7-07EA-D6FF-94423F13719F}"/>
                  </a:ext>
                </a:extLst>
              </p:cNvPr>
              <p:cNvSpPr>
                <a:spLocks/>
              </p:cNvSpPr>
              <p:nvPr/>
            </p:nvSpPr>
            <p:spPr bwMode="auto">
              <a:xfrm>
                <a:off x="5924550" y="2100263"/>
                <a:ext cx="3175" cy="3175"/>
              </a:xfrm>
              <a:custGeom>
                <a:avLst/>
                <a:gdLst/>
                <a:ahLst/>
                <a:cxnLst>
                  <a:cxn ang="0">
                    <a:pos x="1" y="2"/>
                  </a:cxn>
                  <a:cxn ang="0">
                    <a:pos x="2" y="2"/>
                  </a:cxn>
                  <a:cxn ang="0">
                    <a:pos x="2" y="1"/>
                  </a:cxn>
                  <a:cxn ang="0">
                    <a:pos x="1" y="0"/>
                  </a:cxn>
                  <a:cxn ang="0">
                    <a:pos x="0" y="2"/>
                  </a:cxn>
                  <a:cxn ang="0">
                    <a:pos x="1" y="2"/>
                  </a:cxn>
                </a:cxnLst>
                <a:rect l="0" t="0" r="r" b="b"/>
                <a:pathLst>
                  <a:path w="2" h="2">
                    <a:moveTo>
                      <a:pt x="1" y="2"/>
                    </a:moveTo>
                    <a:lnTo>
                      <a:pt x="2" y="2"/>
                    </a:lnTo>
                    <a:lnTo>
                      <a:pt x="2" y="1"/>
                    </a:lnTo>
                    <a:lnTo>
                      <a:pt x="1" y="0"/>
                    </a:lnTo>
                    <a:lnTo>
                      <a:pt x="0" y="2"/>
                    </a:lnTo>
                    <a:lnTo>
                      <a:pt x="1" y="2"/>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2" name="Freeform 1952">
                <a:extLst>
                  <a:ext uri="{FF2B5EF4-FFF2-40B4-BE49-F238E27FC236}">
                    <a16:creationId xmlns:a16="http://schemas.microsoft.com/office/drawing/2014/main" id="{8706EA45-D39C-B8AD-E0D3-3C45611BEF5D}"/>
                  </a:ext>
                </a:extLst>
              </p:cNvPr>
              <p:cNvSpPr>
                <a:spLocks/>
              </p:cNvSpPr>
              <p:nvPr/>
            </p:nvSpPr>
            <p:spPr bwMode="auto">
              <a:xfrm>
                <a:off x="5919788" y="2071688"/>
                <a:ext cx="6350" cy="7938"/>
              </a:xfrm>
              <a:custGeom>
                <a:avLst/>
                <a:gdLst/>
                <a:ahLst/>
                <a:cxnLst>
                  <a:cxn ang="0">
                    <a:pos x="4" y="5"/>
                  </a:cxn>
                  <a:cxn ang="0">
                    <a:pos x="3" y="2"/>
                  </a:cxn>
                  <a:cxn ang="0">
                    <a:pos x="3" y="0"/>
                  </a:cxn>
                  <a:cxn ang="0">
                    <a:pos x="0" y="2"/>
                  </a:cxn>
                  <a:cxn ang="0">
                    <a:pos x="0" y="4"/>
                  </a:cxn>
                  <a:cxn ang="0">
                    <a:pos x="3" y="5"/>
                  </a:cxn>
                  <a:cxn ang="0">
                    <a:pos x="4" y="5"/>
                  </a:cxn>
                </a:cxnLst>
                <a:rect l="0" t="0" r="r" b="b"/>
                <a:pathLst>
                  <a:path w="4" h="5">
                    <a:moveTo>
                      <a:pt x="4" y="5"/>
                    </a:moveTo>
                    <a:lnTo>
                      <a:pt x="3" y="2"/>
                    </a:lnTo>
                    <a:lnTo>
                      <a:pt x="3" y="0"/>
                    </a:lnTo>
                    <a:lnTo>
                      <a:pt x="0" y="2"/>
                    </a:lnTo>
                    <a:lnTo>
                      <a:pt x="0" y="4"/>
                    </a:lnTo>
                    <a:lnTo>
                      <a:pt x="3" y="5"/>
                    </a:lnTo>
                    <a:lnTo>
                      <a:pt x="4" y="5"/>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3" name="Freeform 1953">
                <a:extLst>
                  <a:ext uri="{FF2B5EF4-FFF2-40B4-BE49-F238E27FC236}">
                    <a16:creationId xmlns:a16="http://schemas.microsoft.com/office/drawing/2014/main" id="{33029F9D-BD46-639C-D8E2-2CD4482C6732}"/>
                  </a:ext>
                </a:extLst>
              </p:cNvPr>
              <p:cNvSpPr>
                <a:spLocks/>
              </p:cNvSpPr>
              <p:nvPr/>
            </p:nvSpPr>
            <p:spPr bwMode="auto">
              <a:xfrm>
                <a:off x="5919788" y="2071688"/>
                <a:ext cx="6350" cy="7938"/>
              </a:xfrm>
              <a:custGeom>
                <a:avLst/>
                <a:gdLst/>
                <a:ahLst/>
                <a:cxnLst>
                  <a:cxn ang="0">
                    <a:pos x="4" y="5"/>
                  </a:cxn>
                  <a:cxn ang="0">
                    <a:pos x="3" y="2"/>
                  </a:cxn>
                  <a:cxn ang="0">
                    <a:pos x="3" y="0"/>
                  </a:cxn>
                  <a:cxn ang="0">
                    <a:pos x="0" y="2"/>
                  </a:cxn>
                  <a:cxn ang="0">
                    <a:pos x="0" y="4"/>
                  </a:cxn>
                  <a:cxn ang="0">
                    <a:pos x="3" y="5"/>
                  </a:cxn>
                  <a:cxn ang="0">
                    <a:pos x="4" y="5"/>
                  </a:cxn>
                </a:cxnLst>
                <a:rect l="0" t="0" r="r" b="b"/>
                <a:pathLst>
                  <a:path w="4" h="5">
                    <a:moveTo>
                      <a:pt x="4" y="5"/>
                    </a:moveTo>
                    <a:lnTo>
                      <a:pt x="3" y="2"/>
                    </a:lnTo>
                    <a:lnTo>
                      <a:pt x="3" y="0"/>
                    </a:lnTo>
                    <a:lnTo>
                      <a:pt x="0" y="2"/>
                    </a:lnTo>
                    <a:lnTo>
                      <a:pt x="0" y="4"/>
                    </a:lnTo>
                    <a:lnTo>
                      <a:pt x="3" y="5"/>
                    </a:lnTo>
                    <a:lnTo>
                      <a:pt x="4" y="5"/>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4" name="Freeform 1954">
                <a:extLst>
                  <a:ext uri="{FF2B5EF4-FFF2-40B4-BE49-F238E27FC236}">
                    <a16:creationId xmlns:a16="http://schemas.microsoft.com/office/drawing/2014/main" id="{6FAC096B-7663-3A7A-C873-FEB05A472333}"/>
                  </a:ext>
                </a:extLst>
              </p:cNvPr>
              <p:cNvSpPr>
                <a:spLocks/>
              </p:cNvSpPr>
              <p:nvPr/>
            </p:nvSpPr>
            <p:spPr bwMode="auto">
              <a:xfrm>
                <a:off x="6049963" y="2120900"/>
                <a:ext cx="19050" cy="26988"/>
              </a:xfrm>
              <a:custGeom>
                <a:avLst/>
                <a:gdLst/>
                <a:ahLst/>
                <a:cxnLst>
                  <a:cxn ang="0">
                    <a:pos x="0" y="0"/>
                  </a:cxn>
                  <a:cxn ang="0">
                    <a:pos x="0" y="8"/>
                  </a:cxn>
                  <a:cxn ang="0">
                    <a:pos x="0" y="12"/>
                  </a:cxn>
                  <a:cxn ang="0">
                    <a:pos x="7" y="14"/>
                  </a:cxn>
                  <a:cxn ang="0">
                    <a:pos x="9" y="17"/>
                  </a:cxn>
                  <a:cxn ang="0">
                    <a:pos x="12" y="13"/>
                  </a:cxn>
                  <a:cxn ang="0">
                    <a:pos x="8" y="4"/>
                  </a:cxn>
                  <a:cxn ang="0">
                    <a:pos x="4" y="0"/>
                  </a:cxn>
                  <a:cxn ang="0">
                    <a:pos x="0" y="0"/>
                  </a:cxn>
                </a:cxnLst>
                <a:rect l="0" t="0" r="r" b="b"/>
                <a:pathLst>
                  <a:path w="12" h="17">
                    <a:moveTo>
                      <a:pt x="0" y="0"/>
                    </a:moveTo>
                    <a:lnTo>
                      <a:pt x="0" y="8"/>
                    </a:lnTo>
                    <a:lnTo>
                      <a:pt x="0" y="12"/>
                    </a:lnTo>
                    <a:lnTo>
                      <a:pt x="7" y="14"/>
                    </a:lnTo>
                    <a:lnTo>
                      <a:pt x="9" y="17"/>
                    </a:lnTo>
                    <a:lnTo>
                      <a:pt x="12" y="13"/>
                    </a:lnTo>
                    <a:lnTo>
                      <a:pt x="8" y="4"/>
                    </a:lnTo>
                    <a:lnTo>
                      <a:pt x="4" y="0"/>
                    </a:lnTo>
                    <a:lnTo>
                      <a:pt x="0"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5" name="Freeform 1955">
                <a:extLst>
                  <a:ext uri="{FF2B5EF4-FFF2-40B4-BE49-F238E27FC236}">
                    <a16:creationId xmlns:a16="http://schemas.microsoft.com/office/drawing/2014/main" id="{0299255B-E945-A923-EDC3-8888635192C4}"/>
                  </a:ext>
                </a:extLst>
              </p:cNvPr>
              <p:cNvSpPr>
                <a:spLocks/>
              </p:cNvSpPr>
              <p:nvPr/>
            </p:nvSpPr>
            <p:spPr bwMode="auto">
              <a:xfrm>
                <a:off x="6049963" y="2120900"/>
                <a:ext cx="19050" cy="26988"/>
              </a:xfrm>
              <a:custGeom>
                <a:avLst/>
                <a:gdLst/>
                <a:ahLst/>
                <a:cxnLst>
                  <a:cxn ang="0">
                    <a:pos x="0" y="0"/>
                  </a:cxn>
                  <a:cxn ang="0">
                    <a:pos x="0" y="8"/>
                  </a:cxn>
                  <a:cxn ang="0">
                    <a:pos x="0" y="12"/>
                  </a:cxn>
                  <a:cxn ang="0">
                    <a:pos x="7" y="14"/>
                  </a:cxn>
                  <a:cxn ang="0">
                    <a:pos x="9" y="17"/>
                  </a:cxn>
                  <a:cxn ang="0">
                    <a:pos x="12" y="13"/>
                  </a:cxn>
                  <a:cxn ang="0">
                    <a:pos x="8" y="4"/>
                  </a:cxn>
                  <a:cxn ang="0">
                    <a:pos x="4" y="0"/>
                  </a:cxn>
                  <a:cxn ang="0">
                    <a:pos x="0" y="0"/>
                  </a:cxn>
                </a:cxnLst>
                <a:rect l="0" t="0" r="r" b="b"/>
                <a:pathLst>
                  <a:path w="12" h="17">
                    <a:moveTo>
                      <a:pt x="0" y="0"/>
                    </a:moveTo>
                    <a:lnTo>
                      <a:pt x="0" y="8"/>
                    </a:lnTo>
                    <a:lnTo>
                      <a:pt x="0" y="12"/>
                    </a:lnTo>
                    <a:lnTo>
                      <a:pt x="7" y="14"/>
                    </a:lnTo>
                    <a:lnTo>
                      <a:pt x="9" y="17"/>
                    </a:lnTo>
                    <a:lnTo>
                      <a:pt x="12" y="13"/>
                    </a:lnTo>
                    <a:lnTo>
                      <a:pt x="8" y="4"/>
                    </a:lnTo>
                    <a:lnTo>
                      <a:pt x="4" y="0"/>
                    </a:lnTo>
                    <a:lnTo>
                      <a:pt x="0"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6" name="Freeform 1956">
                <a:extLst>
                  <a:ext uri="{FF2B5EF4-FFF2-40B4-BE49-F238E27FC236}">
                    <a16:creationId xmlns:a16="http://schemas.microsoft.com/office/drawing/2014/main" id="{3A3FA8EA-822C-ED01-C25E-6A87452D245A}"/>
                  </a:ext>
                </a:extLst>
              </p:cNvPr>
              <p:cNvSpPr>
                <a:spLocks/>
              </p:cNvSpPr>
              <p:nvPr/>
            </p:nvSpPr>
            <p:spPr bwMode="auto">
              <a:xfrm>
                <a:off x="6073775" y="2132013"/>
                <a:ext cx="12700" cy="9525"/>
              </a:xfrm>
              <a:custGeom>
                <a:avLst/>
                <a:gdLst/>
                <a:ahLst/>
                <a:cxnLst>
                  <a:cxn ang="0">
                    <a:pos x="3" y="0"/>
                  </a:cxn>
                  <a:cxn ang="0">
                    <a:pos x="0" y="2"/>
                  </a:cxn>
                  <a:cxn ang="0">
                    <a:pos x="1" y="6"/>
                  </a:cxn>
                  <a:cxn ang="0">
                    <a:pos x="4" y="6"/>
                  </a:cxn>
                  <a:cxn ang="0">
                    <a:pos x="8" y="6"/>
                  </a:cxn>
                  <a:cxn ang="0">
                    <a:pos x="3" y="0"/>
                  </a:cxn>
                </a:cxnLst>
                <a:rect l="0" t="0" r="r" b="b"/>
                <a:pathLst>
                  <a:path w="8" h="6">
                    <a:moveTo>
                      <a:pt x="3" y="0"/>
                    </a:moveTo>
                    <a:lnTo>
                      <a:pt x="0" y="2"/>
                    </a:lnTo>
                    <a:lnTo>
                      <a:pt x="1" y="6"/>
                    </a:lnTo>
                    <a:lnTo>
                      <a:pt x="4" y="6"/>
                    </a:lnTo>
                    <a:lnTo>
                      <a:pt x="8" y="6"/>
                    </a:lnTo>
                    <a:lnTo>
                      <a:pt x="3" y="0"/>
                    </a:lnTo>
                    <a:close/>
                  </a:path>
                </a:pathLst>
              </a:custGeom>
              <a:grpFill/>
              <a:ln w="3175">
                <a:solidFill>
                  <a:srgbClr val="F5F6F7"/>
                </a:solidFill>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7" name="Freeform 1957">
                <a:extLst>
                  <a:ext uri="{FF2B5EF4-FFF2-40B4-BE49-F238E27FC236}">
                    <a16:creationId xmlns:a16="http://schemas.microsoft.com/office/drawing/2014/main" id="{2974D294-AA4F-BF24-5C01-B29484C17C41}"/>
                  </a:ext>
                </a:extLst>
              </p:cNvPr>
              <p:cNvSpPr>
                <a:spLocks/>
              </p:cNvSpPr>
              <p:nvPr/>
            </p:nvSpPr>
            <p:spPr bwMode="auto">
              <a:xfrm>
                <a:off x="6073775" y="2132013"/>
                <a:ext cx="12700" cy="9525"/>
              </a:xfrm>
              <a:custGeom>
                <a:avLst/>
                <a:gdLst/>
                <a:ahLst/>
                <a:cxnLst>
                  <a:cxn ang="0">
                    <a:pos x="3" y="0"/>
                  </a:cxn>
                  <a:cxn ang="0">
                    <a:pos x="0" y="2"/>
                  </a:cxn>
                  <a:cxn ang="0">
                    <a:pos x="1" y="6"/>
                  </a:cxn>
                  <a:cxn ang="0">
                    <a:pos x="4" y="6"/>
                  </a:cxn>
                  <a:cxn ang="0">
                    <a:pos x="8" y="6"/>
                  </a:cxn>
                  <a:cxn ang="0">
                    <a:pos x="3" y="0"/>
                  </a:cxn>
                </a:cxnLst>
                <a:rect l="0" t="0" r="r" b="b"/>
                <a:pathLst>
                  <a:path w="8" h="6">
                    <a:moveTo>
                      <a:pt x="3" y="0"/>
                    </a:moveTo>
                    <a:lnTo>
                      <a:pt x="0" y="2"/>
                    </a:lnTo>
                    <a:lnTo>
                      <a:pt x="1" y="6"/>
                    </a:lnTo>
                    <a:lnTo>
                      <a:pt x="4" y="6"/>
                    </a:lnTo>
                    <a:lnTo>
                      <a:pt x="8" y="6"/>
                    </a:lnTo>
                    <a:lnTo>
                      <a:pt x="3" y="0"/>
                    </a:lnTo>
                  </a:path>
                </a:pathLst>
              </a:custGeom>
              <a:grpFill/>
              <a:ln w="3175">
                <a:solidFill>
                  <a:srgbClr val="F5F6F7"/>
                </a:solidFill>
                <a:prstDash val="solid"/>
                <a:round/>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8" name="Rectangle 2090">
                <a:extLst>
                  <a:ext uri="{FF2B5EF4-FFF2-40B4-BE49-F238E27FC236}">
                    <a16:creationId xmlns:a16="http://schemas.microsoft.com/office/drawing/2014/main" id="{1072A764-EFED-B844-9F70-652AA29F3E47}"/>
                  </a:ext>
                </a:extLst>
              </p:cNvPr>
              <p:cNvSpPr>
                <a:spLocks/>
              </p:cNvSpPr>
              <p:nvPr/>
            </p:nvSpPr>
            <p:spPr bwMode="auto">
              <a:xfrm>
                <a:off x="6210300" y="215900"/>
                <a:ext cx="1588" cy="1588"/>
              </a:xfrm>
              <a:prstGeom prst="rect">
                <a:avLst/>
              </a:prstGeom>
              <a:grpFill/>
              <a:ln w="3175">
                <a:solidFill>
                  <a:srgbClr val="F5F6F7"/>
                </a:solidFill>
                <a:miter lim="800000"/>
                <a:headEnd/>
                <a:tailEnd/>
              </a:ln>
            </p:spPr>
            <p:txBody>
              <a:bodyPr vert="horz" wrap="square" lIns="81223" tIns="40611" rIns="81223" bIns="40611" numCol="1" anchor="t" anchorCtr="0" compatLnSpc="1">
                <a:prstTxWarp prst="textNoShape">
                  <a:avLst/>
                </a:prstTxWarp>
              </a:bodyPr>
              <a:lstStyle/>
              <a:p>
                <a:endParaRPr lang="en-GB" sz="1469" noProof="0" dirty="0"/>
              </a:p>
            </p:txBody>
          </p:sp>
          <p:sp>
            <p:nvSpPr>
              <p:cNvPr id="1259" name="Rectangle 2091">
                <a:extLst>
                  <a:ext uri="{FF2B5EF4-FFF2-40B4-BE49-F238E27FC236}">
                    <a16:creationId xmlns:a16="http://schemas.microsoft.com/office/drawing/2014/main" id="{EB67C4EB-E682-7B47-3ED3-398E6807DFF6}"/>
                  </a:ext>
                </a:extLst>
              </p:cNvPr>
              <p:cNvSpPr>
                <a:spLocks/>
              </p:cNvSpPr>
              <p:nvPr/>
            </p:nvSpPr>
            <p:spPr bwMode="auto">
              <a:xfrm>
                <a:off x="6210300" y="215900"/>
                <a:ext cx="1588" cy="1588"/>
              </a:xfrm>
              <a:prstGeom prst="rect">
                <a:avLst/>
              </a:prstGeom>
              <a:grpFill/>
              <a:ln w="3175">
                <a:solidFill>
                  <a:srgbClr val="F5F6F7"/>
                </a:solidFill>
                <a:prstDash val="solid"/>
                <a:miter lim="800000"/>
                <a:headEnd/>
                <a:tailEnd/>
              </a:ln>
            </p:spPr>
            <p:txBody>
              <a:bodyPr vert="horz" wrap="square" lIns="81223" tIns="40611" rIns="81223" bIns="40611" numCol="1" anchor="t" anchorCtr="0" compatLnSpc="1">
                <a:prstTxWarp prst="textNoShape">
                  <a:avLst/>
                </a:prstTxWarp>
              </a:bodyPr>
              <a:lstStyle/>
              <a:p>
                <a:endParaRPr lang="en-GB" sz="1469" noProof="0" dirty="0"/>
              </a:p>
            </p:txBody>
          </p:sp>
        </p:grpSp>
      </p:grpSp>
      <p:grpSp>
        <p:nvGrpSpPr>
          <p:cNvPr id="1878" name="Harbour">
            <a:extLst>
              <a:ext uri="{FF2B5EF4-FFF2-40B4-BE49-F238E27FC236}">
                <a16:creationId xmlns:a16="http://schemas.microsoft.com/office/drawing/2014/main" id="{8D99349C-A942-9B0F-70A0-75A307F1D9D6}"/>
              </a:ext>
            </a:extLst>
          </p:cNvPr>
          <p:cNvGrpSpPr/>
          <p:nvPr/>
        </p:nvGrpSpPr>
        <p:grpSpPr>
          <a:xfrm>
            <a:off x="5218091" y="1420851"/>
            <a:ext cx="2122801" cy="1662950"/>
            <a:chOff x="5218091" y="1420851"/>
            <a:chExt cx="2122801" cy="1662950"/>
          </a:xfrm>
          <a:solidFill>
            <a:schemeClr val="accent3"/>
          </a:solidFill>
        </p:grpSpPr>
        <p:sp>
          <p:nvSpPr>
            <p:cNvPr id="1879" name="Oval 1878">
              <a:extLst>
                <a:ext uri="{FF2B5EF4-FFF2-40B4-BE49-F238E27FC236}">
                  <a16:creationId xmlns:a16="http://schemas.microsoft.com/office/drawing/2014/main" id="{A7E2E4CE-8896-2243-0B1B-F1159CCCCA72}"/>
                </a:ext>
              </a:extLst>
            </p:cNvPr>
            <p:cNvSpPr>
              <a:spLocks noChangeAspect="1"/>
            </p:cNvSpPr>
            <p:nvPr/>
          </p:nvSpPr>
          <p:spPr>
            <a:xfrm>
              <a:off x="7268892" y="1420851"/>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0" name="Oval 1879">
              <a:extLst>
                <a:ext uri="{FF2B5EF4-FFF2-40B4-BE49-F238E27FC236}">
                  <a16:creationId xmlns:a16="http://schemas.microsoft.com/office/drawing/2014/main" id="{1027A42C-81C8-586C-3722-B864F5DD19BE}"/>
                </a:ext>
              </a:extLst>
            </p:cNvPr>
            <p:cNvSpPr>
              <a:spLocks noChangeAspect="1"/>
            </p:cNvSpPr>
            <p:nvPr/>
          </p:nvSpPr>
          <p:spPr>
            <a:xfrm>
              <a:off x="7078500" y="1663306"/>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1" name="Oval 1880">
              <a:extLst>
                <a:ext uri="{FF2B5EF4-FFF2-40B4-BE49-F238E27FC236}">
                  <a16:creationId xmlns:a16="http://schemas.microsoft.com/office/drawing/2014/main" id="{68FBF713-AE67-7FE9-8205-49BD8A1F8E6C}"/>
                </a:ext>
              </a:extLst>
            </p:cNvPr>
            <p:cNvSpPr>
              <a:spLocks noChangeAspect="1"/>
            </p:cNvSpPr>
            <p:nvPr/>
          </p:nvSpPr>
          <p:spPr>
            <a:xfrm>
              <a:off x="6998400" y="1972452"/>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2" name="Oval 1881">
              <a:extLst>
                <a:ext uri="{FF2B5EF4-FFF2-40B4-BE49-F238E27FC236}">
                  <a16:creationId xmlns:a16="http://schemas.microsoft.com/office/drawing/2014/main" id="{72FF63C2-5F7D-A379-AB45-336CCD253F3C}"/>
                </a:ext>
              </a:extLst>
            </p:cNvPr>
            <p:cNvSpPr>
              <a:spLocks noChangeAspect="1"/>
            </p:cNvSpPr>
            <p:nvPr/>
          </p:nvSpPr>
          <p:spPr>
            <a:xfrm>
              <a:off x="6000873" y="1492851"/>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3" name="Oval 1882">
              <a:extLst>
                <a:ext uri="{FF2B5EF4-FFF2-40B4-BE49-F238E27FC236}">
                  <a16:creationId xmlns:a16="http://schemas.microsoft.com/office/drawing/2014/main" id="{85426A6A-E2F7-8861-4F9C-0C866BDDAC2C}"/>
                </a:ext>
              </a:extLst>
            </p:cNvPr>
            <p:cNvSpPr>
              <a:spLocks noChangeAspect="1"/>
            </p:cNvSpPr>
            <p:nvPr/>
          </p:nvSpPr>
          <p:spPr>
            <a:xfrm>
              <a:off x="6125564" y="1816374"/>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4" name="Oval 1883">
              <a:extLst>
                <a:ext uri="{FF2B5EF4-FFF2-40B4-BE49-F238E27FC236}">
                  <a16:creationId xmlns:a16="http://schemas.microsoft.com/office/drawing/2014/main" id="{3B218569-B2E1-512E-C95F-3D75895AD90B}"/>
                </a:ext>
              </a:extLst>
            </p:cNvPr>
            <p:cNvSpPr>
              <a:spLocks noChangeAspect="1"/>
            </p:cNvSpPr>
            <p:nvPr/>
          </p:nvSpPr>
          <p:spPr>
            <a:xfrm>
              <a:off x="6284891" y="2066925"/>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5" name="Oval 1884">
              <a:extLst>
                <a:ext uri="{FF2B5EF4-FFF2-40B4-BE49-F238E27FC236}">
                  <a16:creationId xmlns:a16="http://schemas.microsoft.com/office/drawing/2014/main" id="{A97C0807-9BB4-493A-68A5-DFE5C322B6A4}"/>
                </a:ext>
              </a:extLst>
            </p:cNvPr>
            <p:cNvSpPr>
              <a:spLocks noChangeAspect="1"/>
            </p:cNvSpPr>
            <p:nvPr/>
          </p:nvSpPr>
          <p:spPr>
            <a:xfrm>
              <a:off x="6284891" y="2138925"/>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6" name="Oval 1885">
              <a:extLst>
                <a:ext uri="{FF2B5EF4-FFF2-40B4-BE49-F238E27FC236}">
                  <a16:creationId xmlns:a16="http://schemas.microsoft.com/office/drawing/2014/main" id="{478CBC14-5861-9091-C42E-C9EEFC6114E7}"/>
                </a:ext>
              </a:extLst>
            </p:cNvPr>
            <p:cNvSpPr>
              <a:spLocks noChangeAspect="1"/>
            </p:cNvSpPr>
            <p:nvPr/>
          </p:nvSpPr>
          <p:spPr>
            <a:xfrm>
              <a:off x="5218091" y="2032329"/>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7" name="Oval 1886">
              <a:extLst>
                <a:ext uri="{FF2B5EF4-FFF2-40B4-BE49-F238E27FC236}">
                  <a16:creationId xmlns:a16="http://schemas.microsoft.com/office/drawing/2014/main" id="{0B65A708-8140-50BB-FAF4-791D6B89E30B}"/>
                </a:ext>
              </a:extLst>
            </p:cNvPr>
            <p:cNvSpPr>
              <a:spLocks noChangeAspect="1"/>
            </p:cNvSpPr>
            <p:nvPr/>
          </p:nvSpPr>
          <p:spPr>
            <a:xfrm>
              <a:off x="5599091" y="2939801"/>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8" name="Oval 1887">
              <a:extLst>
                <a:ext uri="{FF2B5EF4-FFF2-40B4-BE49-F238E27FC236}">
                  <a16:creationId xmlns:a16="http://schemas.microsoft.com/office/drawing/2014/main" id="{EDC0095E-EF9E-604D-A221-29D958B7B688}"/>
                </a:ext>
              </a:extLst>
            </p:cNvPr>
            <p:cNvSpPr>
              <a:spLocks noChangeAspect="1"/>
            </p:cNvSpPr>
            <p:nvPr/>
          </p:nvSpPr>
          <p:spPr>
            <a:xfrm>
              <a:off x="5671091" y="3011801"/>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89" name="Oval 1888">
              <a:extLst>
                <a:ext uri="{FF2B5EF4-FFF2-40B4-BE49-F238E27FC236}">
                  <a16:creationId xmlns:a16="http://schemas.microsoft.com/office/drawing/2014/main" id="{7A2D28F3-CEE6-D211-991E-3750415BF23E}"/>
                </a:ext>
              </a:extLst>
            </p:cNvPr>
            <p:cNvSpPr>
              <a:spLocks noChangeAspect="1"/>
            </p:cNvSpPr>
            <p:nvPr/>
          </p:nvSpPr>
          <p:spPr>
            <a:xfrm>
              <a:off x="6848727" y="2044452"/>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0" name="Oval 1889">
              <a:extLst>
                <a:ext uri="{FF2B5EF4-FFF2-40B4-BE49-F238E27FC236}">
                  <a16:creationId xmlns:a16="http://schemas.microsoft.com/office/drawing/2014/main" id="{91F56A39-7F50-69CC-4973-3AE6FA637C01}"/>
                </a:ext>
              </a:extLst>
            </p:cNvPr>
            <p:cNvSpPr>
              <a:spLocks noChangeAspect="1"/>
            </p:cNvSpPr>
            <p:nvPr/>
          </p:nvSpPr>
          <p:spPr>
            <a:xfrm>
              <a:off x="6685200" y="2066924"/>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1" name="Oval 1890">
              <a:extLst>
                <a:ext uri="{FF2B5EF4-FFF2-40B4-BE49-F238E27FC236}">
                  <a16:creationId xmlns:a16="http://schemas.microsoft.com/office/drawing/2014/main" id="{1B234D4A-945B-3381-6C0E-32D9C370A7D9}"/>
                </a:ext>
              </a:extLst>
            </p:cNvPr>
            <p:cNvSpPr>
              <a:spLocks noChangeAspect="1"/>
            </p:cNvSpPr>
            <p:nvPr/>
          </p:nvSpPr>
          <p:spPr>
            <a:xfrm>
              <a:off x="6649200" y="2174925"/>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2" name="Oval 1891">
              <a:extLst>
                <a:ext uri="{FF2B5EF4-FFF2-40B4-BE49-F238E27FC236}">
                  <a16:creationId xmlns:a16="http://schemas.microsoft.com/office/drawing/2014/main" id="{570BA14D-5BA9-2E68-E1BA-D6A62ACF41BB}"/>
                </a:ext>
              </a:extLst>
            </p:cNvPr>
            <p:cNvSpPr>
              <a:spLocks noChangeAspect="1"/>
            </p:cNvSpPr>
            <p:nvPr/>
          </p:nvSpPr>
          <p:spPr>
            <a:xfrm>
              <a:off x="6585873" y="2214020"/>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3" name="Oval 1892">
              <a:extLst>
                <a:ext uri="{FF2B5EF4-FFF2-40B4-BE49-F238E27FC236}">
                  <a16:creationId xmlns:a16="http://schemas.microsoft.com/office/drawing/2014/main" id="{FDB17C2C-DB41-A23F-8015-343108A34FC1}"/>
                </a:ext>
              </a:extLst>
            </p:cNvPr>
            <p:cNvSpPr>
              <a:spLocks noChangeAspect="1"/>
            </p:cNvSpPr>
            <p:nvPr/>
          </p:nvSpPr>
          <p:spPr>
            <a:xfrm>
              <a:off x="6576218" y="2289115"/>
              <a:ext cx="72000" cy="72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grpSp>
      <p:grpSp>
        <p:nvGrpSpPr>
          <p:cNvPr id="1894" name="Grid">
            <a:extLst>
              <a:ext uri="{FF2B5EF4-FFF2-40B4-BE49-F238E27FC236}">
                <a16:creationId xmlns:a16="http://schemas.microsoft.com/office/drawing/2014/main" id="{F5EE3F0C-FF10-47C2-26CA-A1B0F8DF5FB4}"/>
              </a:ext>
            </a:extLst>
          </p:cNvPr>
          <p:cNvGrpSpPr/>
          <p:nvPr/>
        </p:nvGrpSpPr>
        <p:grpSpPr>
          <a:xfrm>
            <a:off x="4704609" y="324000"/>
            <a:ext cx="3773276" cy="4651398"/>
            <a:chOff x="4704609" y="324000"/>
            <a:chExt cx="3773276" cy="4651398"/>
          </a:xfrm>
        </p:grpSpPr>
        <p:sp>
          <p:nvSpPr>
            <p:cNvPr id="1895" name="Oval 1894">
              <a:extLst>
                <a:ext uri="{FF2B5EF4-FFF2-40B4-BE49-F238E27FC236}">
                  <a16:creationId xmlns:a16="http://schemas.microsoft.com/office/drawing/2014/main" id="{7CEE40DF-7037-C805-AC6B-3889914CB9D7}"/>
                </a:ext>
              </a:extLst>
            </p:cNvPr>
            <p:cNvSpPr/>
            <p:nvPr/>
          </p:nvSpPr>
          <p:spPr>
            <a:xfrm>
              <a:off x="5545266" y="1996026"/>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6" name="Oval 1895">
              <a:extLst>
                <a:ext uri="{FF2B5EF4-FFF2-40B4-BE49-F238E27FC236}">
                  <a16:creationId xmlns:a16="http://schemas.microsoft.com/office/drawing/2014/main" id="{08A51F3E-C8B4-245E-96FF-7A5ED204E0D9}"/>
                </a:ext>
              </a:extLst>
            </p:cNvPr>
            <p:cNvSpPr/>
            <p:nvPr/>
          </p:nvSpPr>
          <p:spPr>
            <a:xfrm>
              <a:off x="5796813" y="1997812"/>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7" name="Oval 1896">
              <a:extLst>
                <a:ext uri="{FF2B5EF4-FFF2-40B4-BE49-F238E27FC236}">
                  <a16:creationId xmlns:a16="http://schemas.microsoft.com/office/drawing/2014/main" id="{BD942138-96D3-3837-671D-DE56C904C0E6}"/>
                </a:ext>
              </a:extLst>
            </p:cNvPr>
            <p:cNvSpPr/>
            <p:nvPr/>
          </p:nvSpPr>
          <p:spPr>
            <a:xfrm>
              <a:off x="5906366" y="219043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8" name="Oval 1897">
              <a:extLst>
                <a:ext uri="{FF2B5EF4-FFF2-40B4-BE49-F238E27FC236}">
                  <a16:creationId xmlns:a16="http://schemas.microsoft.com/office/drawing/2014/main" id="{7AD3AB40-5AE8-F4CD-BA97-B11710AF2BC1}"/>
                </a:ext>
              </a:extLst>
            </p:cNvPr>
            <p:cNvSpPr/>
            <p:nvPr/>
          </p:nvSpPr>
          <p:spPr>
            <a:xfrm>
              <a:off x="6974959" y="1326549"/>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899" name="Oval 1898">
              <a:extLst>
                <a:ext uri="{FF2B5EF4-FFF2-40B4-BE49-F238E27FC236}">
                  <a16:creationId xmlns:a16="http://schemas.microsoft.com/office/drawing/2014/main" id="{4D7ADB98-4D38-0D7B-061E-8C846B83FEBE}"/>
                </a:ext>
              </a:extLst>
            </p:cNvPr>
            <p:cNvSpPr/>
            <p:nvPr/>
          </p:nvSpPr>
          <p:spPr>
            <a:xfrm>
              <a:off x="7468085" y="520144"/>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0" name="Oval 1899">
              <a:extLst>
                <a:ext uri="{FF2B5EF4-FFF2-40B4-BE49-F238E27FC236}">
                  <a16:creationId xmlns:a16="http://schemas.microsoft.com/office/drawing/2014/main" id="{FED0858C-0096-0768-25AF-DBD5508C2EED}"/>
                </a:ext>
              </a:extLst>
            </p:cNvPr>
            <p:cNvSpPr/>
            <p:nvPr/>
          </p:nvSpPr>
          <p:spPr>
            <a:xfrm>
              <a:off x="7648985" y="674072"/>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1" name="Oval 1900">
              <a:extLst>
                <a:ext uri="{FF2B5EF4-FFF2-40B4-BE49-F238E27FC236}">
                  <a16:creationId xmlns:a16="http://schemas.microsoft.com/office/drawing/2014/main" id="{4DD4E8F0-8DFA-D8A9-793A-4A1C36B914E5}"/>
                </a:ext>
              </a:extLst>
            </p:cNvPr>
            <p:cNvSpPr/>
            <p:nvPr/>
          </p:nvSpPr>
          <p:spPr>
            <a:xfrm>
              <a:off x="8265485" y="32580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2" name="Oval 1901">
              <a:extLst>
                <a:ext uri="{FF2B5EF4-FFF2-40B4-BE49-F238E27FC236}">
                  <a16:creationId xmlns:a16="http://schemas.microsoft.com/office/drawing/2014/main" id="{A5046738-EDB5-8896-1DED-A6CD5D5130FE}"/>
                </a:ext>
              </a:extLst>
            </p:cNvPr>
            <p:cNvSpPr/>
            <p:nvPr/>
          </p:nvSpPr>
          <p:spPr>
            <a:xfrm>
              <a:off x="7417571" y="1960374"/>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3" name="Oval 1902">
              <a:extLst>
                <a:ext uri="{FF2B5EF4-FFF2-40B4-BE49-F238E27FC236}">
                  <a16:creationId xmlns:a16="http://schemas.microsoft.com/office/drawing/2014/main" id="{EB31E239-85F6-1828-560F-6DF6BB90F4F6}"/>
                </a:ext>
              </a:extLst>
            </p:cNvPr>
            <p:cNvSpPr/>
            <p:nvPr/>
          </p:nvSpPr>
          <p:spPr>
            <a:xfrm>
              <a:off x="7468085" y="226184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4" name="Oval 1903">
              <a:extLst>
                <a:ext uri="{FF2B5EF4-FFF2-40B4-BE49-F238E27FC236}">
                  <a16:creationId xmlns:a16="http://schemas.microsoft.com/office/drawing/2014/main" id="{4850B0F9-17F5-EE44-7548-4DFA404CD6AD}"/>
                </a:ext>
              </a:extLst>
            </p:cNvPr>
            <p:cNvSpPr/>
            <p:nvPr/>
          </p:nvSpPr>
          <p:spPr>
            <a:xfrm>
              <a:off x="7154100" y="2685305"/>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5" name="Oval 1904">
              <a:extLst>
                <a:ext uri="{FF2B5EF4-FFF2-40B4-BE49-F238E27FC236}">
                  <a16:creationId xmlns:a16="http://schemas.microsoft.com/office/drawing/2014/main" id="{E0E05F51-3C9B-4448-DDBF-398032525C22}"/>
                </a:ext>
              </a:extLst>
            </p:cNvPr>
            <p:cNvSpPr/>
            <p:nvPr/>
          </p:nvSpPr>
          <p:spPr>
            <a:xfrm>
              <a:off x="7291882" y="2855684"/>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6" name="Oval 1905">
              <a:extLst>
                <a:ext uri="{FF2B5EF4-FFF2-40B4-BE49-F238E27FC236}">
                  <a16:creationId xmlns:a16="http://schemas.microsoft.com/office/drawing/2014/main" id="{CEFC583A-0B13-CFCA-ABD7-D248F82AB72A}"/>
                </a:ext>
              </a:extLst>
            </p:cNvPr>
            <p:cNvSpPr/>
            <p:nvPr/>
          </p:nvSpPr>
          <p:spPr>
            <a:xfrm>
              <a:off x="7684085" y="3071684"/>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7" name="Oval 1906">
              <a:extLst>
                <a:ext uri="{FF2B5EF4-FFF2-40B4-BE49-F238E27FC236}">
                  <a16:creationId xmlns:a16="http://schemas.microsoft.com/office/drawing/2014/main" id="{C2C301B8-1173-0D60-B50C-69058D250969}"/>
                </a:ext>
              </a:extLst>
            </p:cNvPr>
            <p:cNvSpPr/>
            <p:nvPr/>
          </p:nvSpPr>
          <p:spPr>
            <a:xfrm>
              <a:off x="5230031" y="4453125"/>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08" name="Oval 1907">
              <a:extLst>
                <a:ext uri="{FF2B5EF4-FFF2-40B4-BE49-F238E27FC236}">
                  <a16:creationId xmlns:a16="http://schemas.microsoft.com/office/drawing/2014/main" id="{334E3D39-6C25-28DE-C9F6-19D0F74C3DE9}"/>
                </a:ext>
              </a:extLst>
            </p:cNvPr>
            <p:cNvSpPr/>
            <p:nvPr/>
          </p:nvSpPr>
          <p:spPr>
            <a:xfrm>
              <a:off x="4707445" y="456425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09" name="Graphic 1908">
              <a:extLst>
                <a:ext uri="{FF2B5EF4-FFF2-40B4-BE49-F238E27FC236}">
                  <a16:creationId xmlns:a16="http://schemas.microsoft.com/office/drawing/2014/main" id="{7A652BB5-C7E0-6340-B793-47AB6812F28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261885" y="324000"/>
              <a:ext cx="216000" cy="216000"/>
            </a:xfrm>
            <a:prstGeom prst="rect">
              <a:avLst/>
            </a:prstGeom>
          </p:spPr>
        </p:pic>
        <p:pic>
          <p:nvPicPr>
            <p:cNvPr id="1910" name="Graphic 1909">
              <a:extLst>
                <a:ext uri="{FF2B5EF4-FFF2-40B4-BE49-F238E27FC236}">
                  <a16:creationId xmlns:a16="http://schemas.microsoft.com/office/drawing/2014/main" id="{E0548463-0FE4-9237-0588-5CC3C6D4D9A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64485" y="520144"/>
              <a:ext cx="216000" cy="216000"/>
            </a:xfrm>
            <a:prstGeom prst="rect">
              <a:avLst/>
            </a:prstGeom>
          </p:spPr>
        </p:pic>
        <p:pic>
          <p:nvPicPr>
            <p:cNvPr id="1911" name="Graphic 1910">
              <a:extLst>
                <a:ext uri="{FF2B5EF4-FFF2-40B4-BE49-F238E27FC236}">
                  <a16:creationId xmlns:a16="http://schemas.microsoft.com/office/drawing/2014/main" id="{7B4ABFBE-BCF6-042A-B74E-6ECC8FB21A3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647185" y="674072"/>
              <a:ext cx="216000" cy="216000"/>
            </a:xfrm>
            <a:prstGeom prst="rect">
              <a:avLst/>
            </a:prstGeom>
          </p:spPr>
        </p:pic>
        <p:pic>
          <p:nvPicPr>
            <p:cNvPr id="1912" name="Graphic 1911">
              <a:extLst>
                <a:ext uri="{FF2B5EF4-FFF2-40B4-BE49-F238E27FC236}">
                  <a16:creationId xmlns:a16="http://schemas.microsoft.com/office/drawing/2014/main" id="{DACD81C2-BD08-5882-6D41-1EBCBDBCA48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13971" y="1960374"/>
              <a:ext cx="216000" cy="216000"/>
            </a:xfrm>
            <a:prstGeom prst="rect">
              <a:avLst/>
            </a:prstGeom>
          </p:spPr>
        </p:pic>
        <p:pic>
          <p:nvPicPr>
            <p:cNvPr id="1913" name="Graphic 1912">
              <a:extLst>
                <a:ext uri="{FF2B5EF4-FFF2-40B4-BE49-F238E27FC236}">
                  <a16:creationId xmlns:a16="http://schemas.microsoft.com/office/drawing/2014/main" id="{EC91FCAD-0FCD-4F20-E3B5-D35CF8F06F7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64485" y="2258247"/>
              <a:ext cx="216000" cy="216000"/>
            </a:xfrm>
            <a:prstGeom prst="rect">
              <a:avLst/>
            </a:prstGeom>
          </p:spPr>
        </p:pic>
        <p:pic>
          <p:nvPicPr>
            <p:cNvPr id="1914" name="Graphic 1913">
              <a:extLst>
                <a:ext uri="{FF2B5EF4-FFF2-40B4-BE49-F238E27FC236}">
                  <a16:creationId xmlns:a16="http://schemas.microsoft.com/office/drawing/2014/main" id="{70B5DA8F-CB55-7C33-39A0-C32461B8335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50500" y="2681705"/>
              <a:ext cx="216000" cy="216000"/>
            </a:xfrm>
            <a:prstGeom prst="rect">
              <a:avLst/>
            </a:prstGeom>
          </p:spPr>
        </p:pic>
        <p:pic>
          <p:nvPicPr>
            <p:cNvPr id="1915" name="Graphic 1914">
              <a:extLst>
                <a:ext uri="{FF2B5EF4-FFF2-40B4-BE49-F238E27FC236}">
                  <a16:creationId xmlns:a16="http://schemas.microsoft.com/office/drawing/2014/main" id="{802D5330-4A5B-A359-68DC-8B76FDEE790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91882" y="2852084"/>
              <a:ext cx="216000" cy="216000"/>
            </a:xfrm>
            <a:prstGeom prst="rect">
              <a:avLst/>
            </a:prstGeom>
          </p:spPr>
        </p:pic>
        <p:pic>
          <p:nvPicPr>
            <p:cNvPr id="1916" name="Graphic 1915">
              <a:extLst>
                <a:ext uri="{FF2B5EF4-FFF2-40B4-BE49-F238E27FC236}">
                  <a16:creationId xmlns:a16="http://schemas.microsoft.com/office/drawing/2014/main" id="{C8120C05-3916-7C5E-9686-8327630C856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680485" y="3068084"/>
              <a:ext cx="216000" cy="216000"/>
            </a:xfrm>
            <a:prstGeom prst="rect">
              <a:avLst/>
            </a:prstGeom>
          </p:spPr>
        </p:pic>
        <p:pic>
          <p:nvPicPr>
            <p:cNvPr id="1917" name="Graphic 1916">
              <a:extLst>
                <a:ext uri="{FF2B5EF4-FFF2-40B4-BE49-F238E27FC236}">
                  <a16:creationId xmlns:a16="http://schemas.microsoft.com/office/drawing/2014/main" id="{E42DEC14-5F04-9494-F4D6-5019EB5AB6F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228231" y="4453200"/>
              <a:ext cx="216000" cy="216000"/>
            </a:xfrm>
            <a:prstGeom prst="rect">
              <a:avLst/>
            </a:prstGeom>
          </p:spPr>
        </p:pic>
        <p:pic>
          <p:nvPicPr>
            <p:cNvPr id="1918" name="Graphic 1917">
              <a:extLst>
                <a:ext uri="{FF2B5EF4-FFF2-40B4-BE49-F238E27FC236}">
                  <a16:creationId xmlns:a16="http://schemas.microsoft.com/office/drawing/2014/main" id="{621A572B-156D-CD6C-C791-D7A791E95DC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704609" y="4561200"/>
              <a:ext cx="216000" cy="216000"/>
            </a:xfrm>
            <a:prstGeom prst="rect">
              <a:avLst/>
            </a:prstGeom>
          </p:spPr>
        </p:pic>
        <p:pic>
          <p:nvPicPr>
            <p:cNvPr id="1919" name="Graphic 1918">
              <a:extLst>
                <a:ext uri="{FF2B5EF4-FFF2-40B4-BE49-F238E27FC236}">
                  <a16:creationId xmlns:a16="http://schemas.microsoft.com/office/drawing/2014/main" id="{2F877525-90A5-AE88-5BAC-D35C6ED948D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903027" y="2186765"/>
              <a:ext cx="216000" cy="216000"/>
            </a:xfrm>
            <a:prstGeom prst="rect">
              <a:avLst/>
            </a:prstGeom>
          </p:spPr>
        </p:pic>
        <p:pic>
          <p:nvPicPr>
            <p:cNvPr id="1920" name="Graphic 1919">
              <a:extLst>
                <a:ext uri="{FF2B5EF4-FFF2-40B4-BE49-F238E27FC236}">
                  <a16:creationId xmlns:a16="http://schemas.microsoft.com/office/drawing/2014/main" id="{DF9F9D9A-8749-1331-1DC1-44DD0113529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5027" y="1994226"/>
              <a:ext cx="216000" cy="216000"/>
            </a:xfrm>
            <a:prstGeom prst="rect">
              <a:avLst/>
            </a:prstGeom>
          </p:spPr>
        </p:pic>
        <p:pic>
          <p:nvPicPr>
            <p:cNvPr id="1921" name="Graphic 1920">
              <a:extLst>
                <a:ext uri="{FF2B5EF4-FFF2-40B4-BE49-F238E27FC236}">
                  <a16:creationId xmlns:a16="http://schemas.microsoft.com/office/drawing/2014/main" id="{8A1B8211-DC45-6FA3-FE69-03FAAFFBABF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543466" y="1994226"/>
              <a:ext cx="216000" cy="216000"/>
            </a:xfrm>
            <a:prstGeom prst="rect">
              <a:avLst/>
            </a:prstGeom>
          </p:spPr>
        </p:pic>
        <p:sp>
          <p:nvSpPr>
            <p:cNvPr id="1922" name="Oval 1921">
              <a:extLst>
                <a:ext uri="{FF2B5EF4-FFF2-40B4-BE49-F238E27FC236}">
                  <a16:creationId xmlns:a16="http://schemas.microsoft.com/office/drawing/2014/main" id="{D98A292D-0505-4024-7ADC-337AF902E81E}"/>
                </a:ext>
              </a:extLst>
            </p:cNvPr>
            <p:cNvSpPr/>
            <p:nvPr/>
          </p:nvSpPr>
          <p:spPr>
            <a:xfrm>
              <a:off x="6727856" y="182409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23" name="Graphic 1922">
              <a:extLst>
                <a:ext uri="{FF2B5EF4-FFF2-40B4-BE49-F238E27FC236}">
                  <a16:creationId xmlns:a16="http://schemas.microsoft.com/office/drawing/2014/main" id="{4C02B2BE-3E82-2066-E560-D6CCEAA742C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726056" y="1822290"/>
              <a:ext cx="216000" cy="216000"/>
            </a:xfrm>
            <a:prstGeom prst="rect">
              <a:avLst/>
            </a:prstGeom>
          </p:spPr>
        </p:pic>
        <p:sp>
          <p:nvSpPr>
            <p:cNvPr id="1924" name="Oval 1923">
              <a:extLst>
                <a:ext uri="{FF2B5EF4-FFF2-40B4-BE49-F238E27FC236}">
                  <a16:creationId xmlns:a16="http://schemas.microsoft.com/office/drawing/2014/main" id="{942C3D2D-0563-DE69-A30F-8D3C7400B82F}"/>
                </a:ext>
              </a:extLst>
            </p:cNvPr>
            <p:cNvSpPr/>
            <p:nvPr/>
          </p:nvSpPr>
          <p:spPr>
            <a:xfrm>
              <a:off x="6973059" y="1328923"/>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25" name="Graphic 1924">
              <a:extLst>
                <a:ext uri="{FF2B5EF4-FFF2-40B4-BE49-F238E27FC236}">
                  <a16:creationId xmlns:a16="http://schemas.microsoft.com/office/drawing/2014/main" id="{EE9DAE3D-C659-9C55-B652-38E9AF1652E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971259" y="1327123"/>
              <a:ext cx="216000" cy="216000"/>
            </a:xfrm>
            <a:prstGeom prst="rect">
              <a:avLst/>
            </a:prstGeom>
          </p:spPr>
        </p:pic>
        <p:sp>
          <p:nvSpPr>
            <p:cNvPr id="1926" name="Oval 1925">
              <a:extLst>
                <a:ext uri="{FF2B5EF4-FFF2-40B4-BE49-F238E27FC236}">
                  <a16:creationId xmlns:a16="http://schemas.microsoft.com/office/drawing/2014/main" id="{CB7C1646-6FDB-0071-6445-C1436FA02B14}"/>
                </a:ext>
              </a:extLst>
            </p:cNvPr>
            <p:cNvSpPr/>
            <p:nvPr/>
          </p:nvSpPr>
          <p:spPr>
            <a:xfrm>
              <a:off x="4922409" y="4761198"/>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27" name="Graphic 1926">
              <a:extLst>
                <a:ext uri="{FF2B5EF4-FFF2-40B4-BE49-F238E27FC236}">
                  <a16:creationId xmlns:a16="http://schemas.microsoft.com/office/drawing/2014/main" id="{A27F2F45-7791-45AA-B921-8486D7B7F00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920609" y="4759398"/>
              <a:ext cx="216000" cy="216000"/>
            </a:xfrm>
            <a:prstGeom prst="rect">
              <a:avLst/>
            </a:prstGeom>
          </p:spPr>
        </p:pic>
      </p:grpSp>
      <p:grpSp>
        <p:nvGrpSpPr>
          <p:cNvPr id="1928" name="Turbines">
            <a:extLst>
              <a:ext uri="{FF2B5EF4-FFF2-40B4-BE49-F238E27FC236}">
                <a16:creationId xmlns:a16="http://schemas.microsoft.com/office/drawing/2014/main" id="{21A0112C-7AB7-0D5B-5B1F-4AFBFDD15CD5}"/>
              </a:ext>
            </a:extLst>
          </p:cNvPr>
          <p:cNvGrpSpPr/>
          <p:nvPr/>
        </p:nvGrpSpPr>
        <p:grpSpPr>
          <a:xfrm>
            <a:off x="5950270" y="1177462"/>
            <a:ext cx="2667630" cy="3334287"/>
            <a:chOff x="5950270" y="1177462"/>
            <a:chExt cx="2667630" cy="3334287"/>
          </a:xfrm>
        </p:grpSpPr>
        <p:sp>
          <p:nvSpPr>
            <p:cNvPr id="1929" name="Oval 1928">
              <a:extLst>
                <a:ext uri="{FF2B5EF4-FFF2-40B4-BE49-F238E27FC236}">
                  <a16:creationId xmlns:a16="http://schemas.microsoft.com/office/drawing/2014/main" id="{B65F638E-3148-A23E-67EF-9C63875FAA00}"/>
                </a:ext>
              </a:extLst>
            </p:cNvPr>
            <p:cNvSpPr/>
            <p:nvPr/>
          </p:nvSpPr>
          <p:spPr>
            <a:xfrm>
              <a:off x="5952070" y="2391003"/>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0" name="Oval 1929">
              <a:extLst>
                <a:ext uri="{FF2B5EF4-FFF2-40B4-BE49-F238E27FC236}">
                  <a16:creationId xmlns:a16="http://schemas.microsoft.com/office/drawing/2014/main" id="{22F2DEB5-DEF7-A4E9-5345-9F3A6A207246}"/>
                </a:ext>
              </a:extLst>
            </p:cNvPr>
            <p:cNvSpPr/>
            <p:nvPr/>
          </p:nvSpPr>
          <p:spPr>
            <a:xfrm>
              <a:off x="6269467" y="248220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1" name="Oval 1930">
              <a:extLst>
                <a:ext uri="{FF2B5EF4-FFF2-40B4-BE49-F238E27FC236}">
                  <a16:creationId xmlns:a16="http://schemas.microsoft.com/office/drawing/2014/main" id="{45A56FAF-667B-DCB1-1D04-245026584D6F}"/>
                </a:ext>
              </a:extLst>
            </p:cNvPr>
            <p:cNvSpPr/>
            <p:nvPr/>
          </p:nvSpPr>
          <p:spPr>
            <a:xfrm>
              <a:off x="6567719" y="241886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2" name="Oval 1931">
              <a:extLst>
                <a:ext uri="{FF2B5EF4-FFF2-40B4-BE49-F238E27FC236}">
                  <a16:creationId xmlns:a16="http://schemas.microsoft.com/office/drawing/2014/main" id="{5A158DF7-BA8A-CCAF-263E-5A9D2E4F36D3}"/>
                </a:ext>
              </a:extLst>
            </p:cNvPr>
            <p:cNvSpPr/>
            <p:nvPr/>
          </p:nvSpPr>
          <p:spPr>
            <a:xfrm>
              <a:off x="7884560" y="1850715"/>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3" name="Oval 1932">
              <a:extLst>
                <a:ext uri="{FF2B5EF4-FFF2-40B4-BE49-F238E27FC236}">
                  <a16:creationId xmlns:a16="http://schemas.microsoft.com/office/drawing/2014/main" id="{8690F61D-3E5B-6CA3-9A03-E30366B79EA2}"/>
                </a:ext>
              </a:extLst>
            </p:cNvPr>
            <p:cNvSpPr/>
            <p:nvPr/>
          </p:nvSpPr>
          <p:spPr>
            <a:xfrm>
              <a:off x="8146830" y="1960725"/>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4" name="Oval 1933">
              <a:extLst>
                <a:ext uri="{FF2B5EF4-FFF2-40B4-BE49-F238E27FC236}">
                  <a16:creationId xmlns:a16="http://schemas.microsoft.com/office/drawing/2014/main" id="{14E6CA3C-1464-71A4-6977-D3A1ED50BF62}"/>
                </a:ext>
              </a:extLst>
            </p:cNvPr>
            <p:cNvSpPr/>
            <p:nvPr/>
          </p:nvSpPr>
          <p:spPr>
            <a:xfrm>
              <a:off x="8402310" y="1854525"/>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5" name="Oval 1934">
              <a:extLst>
                <a:ext uri="{FF2B5EF4-FFF2-40B4-BE49-F238E27FC236}">
                  <a16:creationId xmlns:a16="http://schemas.microsoft.com/office/drawing/2014/main" id="{7AA2C8A9-F6C9-2FC9-3925-8EFD76D5BF14}"/>
                </a:ext>
              </a:extLst>
            </p:cNvPr>
            <p:cNvSpPr/>
            <p:nvPr/>
          </p:nvSpPr>
          <p:spPr>
            <a:xfrm>
              <a:off x="7105249" y="3368439"/>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36" name="Oval 1935">
              <a:extLst>
                <a:ext uri="{FF2B5EF4-FFF2-40B4-BE49-F238E27FC236}">
                  <a16:creationId xmlns:a16="http://schemas.microsoft.com/office/drawing/2014/main" id="{2E0912EA-F23B-03EE-C3E2-4FA4B7AC56DC}"/>
                </a:ext>
              </a:extLst>
            </p:cNvPr>
            <p:cNvSpPr/>
            <p:nvPr/>
          </p:nvSpPr>
          <p:spPr>
            <a:xfrm>
              <a:off x="7992209" y="4299349"/>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37" name="Graphic 1936">
              <a:extLst>
                <a:ext uri="{FF2B5EF4-FFF2-40B4-BE49-F238E27FC236}">
                  <a16:creationId xmlns:a16="http://schemas.microsoft.com/office/drawing/2014/main" id="{A6D09781-B4B5-7933-4DD0-E84040BD2C0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880750" y="1850925"/>
              <a:ext cx="216000" cy="216000"/>
            </a:xfrm>
            <a:prstGeom prst="rect">
              <a:avLst/>
            </a:prstGeom>
          </p:spPr>
        </p:pic>
        <p:pic>
          <p:nvPicPr>
            <p:cNvPr id="1938" name="Graphic 1937">
              <a:extLst>
                <a:ext uri="{FF2B5EF4-FFF2-40B4-BE49-F238E27FC236}">
                  <a16:creationId xmlns:a16="http://schemas.microsoft.com/office/drawing/2014/main" id="{D5566997-608F-8D33-2513-4A236FE40A0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147450" y="1958925"/>
              <a:ext cx="216000" cy="216000"/>
            </a:xfrm>
            <a:prstGeom prst="rect">
              <a:avLst/>
            </a:prstGeom>
          </p:spPr>
        </p:pic>
        <p:pic>
          <p:nvPicPr>
            <p:cNvPr id="1939" name="Graphic 1938">
              <a:extLst>
                <a:ext uri="{FF2B5EF4-FFF2-40B4-BE49-F238E27FC236}">
                  <a16:creationId xmlns:a16="http://schemas.microsoft.com/office/drawing/2014/main" id="{99FFE586-10F7-9AD3-13AF-0A2DBFB903B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401900" y="1850925"/>
              <a:ext cx="216000" cy="216000"/>
            </a:xfrm>
            <a:prstGeom prst="rect">
              <a:avLst/>
            </a:prstGeom>
          </p:spPr>
        </p:pic>
        <p:pic>
          <p:nvPicPr>
            <p:cNvPr id="1940" name="Graphic 1939">
              <a:extLst>
                <a:ext uri="{FF2B5EF4-FFF2-40B4-BE49-F238E27FC236}">
                  <a16:creationId xmlns:a16="http://schemas.microsoft.com/office/drawing/2014/main" id="{7B0C1281-3BAD-6554-C089-E818BF37611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267667" y="2478600"/>
              <a:ext cx="216000" cy="216000"/>
            </a:xfrm>
            <a:prstGeom prst="rect">
              <a:avLst/>
            </a:prstGeom>
          </p:spPr>
        </p:pic>
        <p:pic>
          <p:nvPicPr>
            <p:cNvPr id="1941" name="Graphic 1940">
              <a:extLst>
                <a:ext uri="{FF2B5EF4-FFF2-40B4-BE49-F238E27FC236}">
                  <a16:creationId xmlns:a16="http://schemas.microsoft.com/office/drawing/2014/main" id="{8E5C7672-423E-20F8-E9EA-D25974AFDBC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565709" y="2415050"/>
              <a:ext cx="216000" cy="216000"/>
            </a:xfrm>
            <a:prstGeom prst="rect">
              <a:avLst/>
            </a:prstGeom>
          </p:spPr>
        </p:pic>
        <p:pic>
          <p:nvPicPr>
            <p:cNvPr id="1942" name="Graphic 1941">
              <a:extLst>
                <a:ext uri="{FF2B5EF4-FFF2-40B4-BE49-F238E27FC236}">
                  <a16:creationId xmlns:a16="http://schemas.microsoft.com/office/drawing/2014/main" id="{15F98409-AB3E-46D7-2E9A-59B33034161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105459" y="3368649"/>
              <a:ext cx="216000" cy="216000"/>
            </a:xfrm>
            <a:prstGeom prst="rect">
              <a:avLst/>
            </a:prstGeom>
          </p:spPr>
        </p:pic>
        <p:pic>
          <p:nvPicPr>
            <p:cNvPr id="1943" name="Graphic 1942">
              <a:extLst>
                <a:ext uri="{FF2B5EF4-FFF2-40B4-BE49-F238E27FC236}">
                  <a16:creationId xmlns:a16="http://schemas.microsoft.com/office/drawing/2014/main" id="{BE4C385F-6867-CCF9-6EB7-5509505E165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988609" y="4295749"/>
              <a:ext cx="216000" cy="216000"/>
            </a:xfrm>
            <a:prstGeom prst="rect">
              <a:avLst/>
            </a:prstGeom>
          </p:spPr>
        </p:pic>
        <p:sp>
          <p:nvSpPr>
            <p:cNvPr id="1944" name="Oval 1943">
              <a:extLst>
                <a:ext uri="{FF2B5EF4-FFF2-40B4-BE49-F238E27FC236}">
                  <a16:creationId xmlns:a16="http://schemas.microsoft.com/office/drawing/2014/main" id="{50AD2640-F0D5-168E-61E0-CC98D8DF4885}"/>
                </a:ext>
              </a:extLst>
            </p:cNvPr>
            <p:cNvSpPr/>
            <p:nvPr/>
          </p:nvSpPr>
          <p:spPr>
            <a:xfrm>
              <a:off x="7152300" y="1179262"/>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45" name="Graphic 1944">
              <a:extLst>
                <a:ext uri="{FF2B5EF4-FFF2-40B4-BE49-F238E27FC236}">
                  <a16:creationId xmlns:a16="http://schemas.microsoft.com/office/drawing/2014/main" id="{3ED7D569-0D24-4878-C83D-2A92076CC46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150500" y="1177462"/>
              <a:ext cx="216000" cy="216000"/>
            </a:xfrm>
            <a:prstGeom prst="rect">
              <a:avLst/>
            </a:prstGeom>
          </p:spPr>
        </p:pic>
        <p:pic>
          <p:nvPicPr>
            <p:cNvPr id="1946" name="Graphic 1945">
              <a:extLst>
                <a:ext uri="{FF2B5EF4-FFF2-40B4-BE49-F238E27FC236}">
                  <a16:creationId xmlns:a16="http://schemas.microsoft.com/office/drawing/2014/main" id="{D18C7382-6719-F18B-E71D-5A41DE80011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950270" y="2389203"/>
              <a:ext cx="216000" cy="216000"/>
            </a:xfrm>
            <a:prstGeom prst="rect">
              <a:avLst/>
            </a:prstGeom>
          </p:spPr>
        </p:pic>
      </p:grpSp>
      <p:grpSp>
        <p:nvGrpSpPr>
          <p:cNvPr id="1947" name="Cables">
            <a:extLst>
              <a:ext uri="{FF2B5EF4-FFF2-40B4-BE49-F238E27FC236}">
                <a16:creationId xmlns:a16="http://schemas.microsoft.com/office/drawing/2014/main" id="{77CBC7FB-277D-C4AE-A8C3-3B6AC130377B}"/>
              </a:ext>
            </a:extLst>
          </p:cNvPr>
          <p:cNvGrpSpPr/>
          <p:nvPr/>
        </p:nvGrpSpPr>
        <p:grpSpPr>
          <a:xfrm>
            <a:off x="5543406" y="535036"/>
            <a:ext cx="3485413" cy="4392564"/>
            <a:chOff x="5543406" y="535036"/>
            <a:chExt cx="3485413" cy="4392564"/>
          </a:xfrm>
        </p:grpSpPr>
        <p:sp>
          <p:nvSpPr>
            <p:cNvPr id="1948" name="Oval 1947">
              <a:extLst>
                <a:ext uri="{FF2B5EF4-FFF2-40B4-BE49-F238E27FC236}">
                  <a16:creationId xmlns:a16="http://schemas.microsoft.com/office/drawing/2014/main" id="{2409AEB5-2E79-7CB5-B1F2-7FF49800541A}"/>
                </a:ext>
              </a:extLst>
            </p:cNvPr>
            <p:cNvSpPr/>
            <p:nvPr/>
          </p:nvSpPr>
          <p:spPr>
            <a:xfrm>
              <a:off x="7833485" y="830688"/>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49" name="Oval 1948">
              <a:extLst>
                <a:ext uri="{FF2B5EF4-FFF2-40B4-BE49-F238E27FC236}">
                  <a16:creationId xmlns:a16="http://schemas.microsoft.com/office/drawing/2014/main" id="{659267DA-B4D4-5663-EC57-EC19B86EEEE7}"/>
                </a:ext>
              </a:extLst>
            </p:cNvPr>
            <p:cNvSpPr/>
            <p:nvPr/>
          </p:nvSpPr>
          <p:spPr>
            <a:xfrm>
              <a:off x="7737234" y="1326549"/>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50" name="Oval 1949">
              <a:extLst>
                <a:ext uri="{FF2B5EF4-FFF2-40B4-BE49-F238E27FC236}">
                  <a16:creationId xmlns:a16="http://schemas.microsoft.com/office/drawing/2014/main" id="{EEBEC017-DAD6-E5AD-AEF3-ACDEE08817A0}"/>
                </a:ext>
              </a:extLst>
            </p:cNvPr>
            <p:cNvSpPr/>
            <p:nvPr/>
          </p:nvSpPr>
          <p:spPr>
            <a:xfrm>
              <a:off x="8382542" y="536836"/>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51" name="Graphic 1950">
              <a:extLst>
                <a:ext uri="{FF2B5EF4-FFF2-40B4-BE49-F238E27FC236}">
                  <a16:creationId xmlns:a16="http://schemas.microsoft.com/office/drawing/2014/main" id="{EEC59DF9-2BE6-C1B1-2A49-058089F5566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378942" y="535036"/>
              <a:ext cx="216000" cy="216000"/>
            </a:xfrm>
            <a:prstGeom prst="rect">
              <a:avLst/>
            </a:prstGeom>
          </p:spPr>
        </p:pic>
        <p:pic>
          <p:nvPicPr>
            <p:cNvPr id="1952" name="Graphic 1951">
              <a:extLst>
                <a:ext uri="{FF2B5EF4-FFF2-40B4-BE49-F238E27FC236}">
                  <a16:creationId xmlns:a16="http://schemas.microsoft.com/office/drawing/2014/main" id="{0A56226F-33CD-7B88-C42A-F596A2257C2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829885" y="827088"/>
              <a:ext cx="216000" cy="216000"/>
            </a:xfrm>
            <a:prstGeom prst="rect">
              <a:avLst/>
            </a:prstGeom>
          </p:spPr>
        </p:pic>
        <p:sp>
          <p:nvSpPr>
            <p:cNvPr id="1953" name="Oval 1952">
              <a:extLst>
                <a:ext uri="{FF2B5EF4-FFF2-40B4-BE49-F238E27FC236}">
                  <a16:creationId xmlns:a16="http://schemas.microsoft.com/office/drawing/2014/main" id="{F4FF8369-F49C-4AC1-D907-09ED59DC7808}"/>
                </a:ext>
              </a:extLst>
            </p:cNvPr>
            <p:cNvSpPr/>
            <p:nvPr/>
          </p:nvSpPr>
          <p:spPr>
            <a:xfrm>
              <a:off x="6938100" y="2068724"/>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54" name="Graphic 1953">
              <a:extLst>
                <a:ext uri="{FF2B5EF4-FFF2-40B4-BE49-F238E27FC236}">
                  <a16:creationId xmlns:a16="http://schemas.microsoft.com/office/drawing/2014/main" id="{FAC11010-C203-2190-07B3-CA426EDA680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33634" y="1327362"/>
              <a:ext cx="216000" cy="216000"/>
            </a:xfrm>
            <a:prstGeom prst="rect">
              <a:avLst/>
            </a:prstGeom>
          </p:spPr>
        </p:pic>
        <p:sp>
          <p:nvSpPr>
            <p:cNvPr id="1955" name="Oval 1954">
              <a:extLst>
                <a:ext uri="{FF2B5EF4-FFF2-40B4-BE49-F238E27FC236}">
                  <a16:creationId xmlns:a16="http://schemas.microsoft.com/office/drawing/2014/main" id="{DBC36674-9B6B-122B-477C-6BD362E046CD}"/>
                </a:ext>
              </a:extLst>
            </p:cNvPr>
            <p:cNvSpPr/>
            <p:nvPr/>
          </p:nvSpPr>
          <p:spPr>
            <a:xfrm>
              <a:off x="6028250" y="1918124"/>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56" name="Graphic 1955">
              <a:extLst>
                <a:ext uri="{FF2B5EF4-FFF2-40B4-BE49-F238E27FC236}">
                  <a16:creationId xmlns:a16="http://schemas.microsoft.com/office/drawing/2014/main" id="{2599C701-A2E0-1F12-2D63-041BAA49202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934500" y="2066924"/>
              <a:ext cx="216000" cy="216000"/>
            </a:xfrm>
            <a:prstGeom prst="rect">
              <a:avLst/>
            </a:prstGeom>
          </p:spPr>
        </p:pic>
        <p:pic>
          <p:nvPicPr>
            <p:cNvPr id="1957" name="Graphic 1956">
              <a:extLst>
                <a:ext uri="{FF2B5EF4-FFF2-40B4-BE49-F238E27FC236}">
                  <a16:creationId xmlns:a16="http://schemas.microsoft.com/office/drawing/2014/main" id="{71D52C7B-049F-FEE3-EE95-0C523D3D77F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026450" y="1914524"/>
              <a:ext cx="216000" cy="216000"/>
            </a:xfrm>
            <a:prstGeom prst="rect">
              <a:avLst/>
            </a:prstGeom>
          </p:spPr>
        </p:pic>
        <p:sp>
          <p:nvSpPr>
            <p:cNvPr id="1958" name="Oval 1957">
              <a:extLst>
                <a:ext uri="{FF2B5EF4-FFF2-40B4-BE49-F238E27FC236}">
                  <a16:creationId xmlns:a16="http://schemas.microsoft.com/office/drawing/2014/main" id="{86A0C88C-9356-7802-9E5E-FF7E8CA72A38}"/>
                </a:ext>
              </a:extLst>
            </p:cNvPr>
            <p:cNvSpPr/>
            <p:nvPr/>
          </p:nvSpPr>
          <p:spPr>
            <a:xfrm>
              <a:off x="6255400" y="3262449"/>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59" name="Oval 1958">
              <a:extLst>
                <a:ext uri="{FF2B5EF4-FFF2-40B4-BE49-F238E27FC236}">
                  <a16:creationId xmlns:a16="http://schemas.microsoft.com/office/drawing/2014/main" id="{3EDD8BEF-5979-DA9D-71A4-70835085C69F}"/>
                </a:ext>
              </a:extLst>
            </p:cNvPr>
            <p:cNvSpPr/>
            <p:nvPr/>
          </p:nvSpPr>
          <p:spPr>
            <a:xfrm>
              <a:off x="6543000" y="2712693"/>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60" name="Graphic 1959">
              <a:extLst>
                <a:ext uri="{FF2B5EF4-FFF2-40B4-BE49-F238E27FC236}">
                  <a16:creationId xmlns:a16="http://schemas.microsoft.com/office/drawing/2014/main" id="{D5D2FCAC-8868-77FA-3B3C-8FA3017F184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255400" y="3260649"/>
              <a:ext cx="216000" cy="216000"/>
            </a:xfrm>
            <a:prstGeom prst="rect">
              <a:avLst/>
            </a:prstGeom>
          </p:spPr>
        </p:pic>
        <p:pic>
          <p:nvPicPr>
            <p:cNvPr id="1961" name="Graphic 1960">
              <a:extLst>
                <a:ext uri="{FF2B5EF4-FFF2-40B4-BE49-F238E27FC236}">
                  <a16:creationId xmlns:a16="http://schemas.microsoft.com/office/drawing/2014/main" id="{72718252-D6E7-6A22-D1D4-A527CB70C62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541200" y="2709093"/>
              <a:ext cx="216000" cy="216000"/>
            </a:xfrm>
            <a:prstGeom prst="rect">
              <a:avLst/>
            </a:prstGeom>
          </p:spPr>
        </p:pic>
        <p:sp>
          <p:nvSpPr>
            <p:cNvPr id="1962" name="Oval 1961">
              <a:extLst>
                <a:ext uri="{FF2B5EF4-FFF2-40B4-BE49-F238E27FC236}">
                  <a16:creationId xmlns:a16="http://schemas.microsoft.com/office/drawing/2014/main" id="{D65DC163-AE29-7DF5-41BC-884C0699CE5D}"/>
                </a:ext>
              </a:extLst>
            </p:cNvPr>
            <p:cNvSpPr/>
            <p:nvPr/>
          </p:nvSpPr>
          <p:spPr>
            <a:xfrm>
              <a:off x="7735434" y="4246812"/>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
          <p:nvSpPr>
            <p:cNvPr id="1963" name="Oval 1962">
              <a:extLst>
                <a:ext uri="{FF2B5EF4-FFF2-40B4-BE49-F238E27FC236}">
                  <a16:creationId xmlns:a16="http://schemas.microsoft.com/office/drawing/2014/main" id="{8EA746BA-7BB4-DA8C-4E12-21B768BCAA1A}"/>
                </a:ext>
              </a:extLst>
            </p:cNvPr>
            <p:cNvSpPr/>
            <p:nvPr/>
          </p:nvSpPr>
          <p:spPr>
            <a:xfrm>
              <a:off x="7735434" y="2624375"/>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64" name="Graphic 1963">
              <a:extLst>
                <a:ext uri="{FF2B5EF4-FFF2-40B4-BE49-F238E27FC236}">
                  <a16:creationId xmlns:a16="http://schemas.microsoft.com/office/drawing/2014/main" id="{3702106D-CC9D-E344-61DE-7ED6D56D2C4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33634" y="4243212"/>
              <a:ext cx="216000" cy="216000"/>
            </a:xfrm>
            <a:prstGeom prst="rect">
              <a:avLst/>
            </a:prstGeom>
          </p:spPr>
        </p:pic>
        <p:pic>
          <p:nvPicPr>
            <p:cNvPr id="1965" name="Graphic 1964">
              <a:extLst>
                <a:ext uri="{FF2B5EF4-FFF2-40B4-BE49-F238E27FC236}">
                  <a16:creationId xmlns:a16="http://schemas.microsoft.com/office/drawing/2014/main" id="{827D36CD-80AE-EEC2-F033-BC0CF86A0F1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33634" y="2620775"/>
              <a:ext cx="216000" cy="216000"/>
            </a:xfrm>
            <a:prstGeom prst="rect">
              <a:avLst/>
            </a:prstGeom>
          </p:spPr>
        </p:pic>
        <p:grpSp>
          <p:nvGrpSpPr>
            <p:cNvPr id="1966" name="Group 1965">
              <a:extLst>
                <a:ext uri="{FF2B5EF4-FFF2-40B4-BE49-F238E27FC236}">
                  <a16:creationId xmlns:a16="http://schemas.microsoft.com/office/drawing/2014/main" id="{793E302E-AD11-B14E-82A5-FCB52007DBCC}"/>
                </a:ext>
              </a:extLst>
            </p:cNvPr>
            <p:cNvGrpSpPr/>
            <p:nvPr/>
          </p:nvGrpSpPr>
          <p:grpSpPr>
            <a:xfrm>
              <a:off x="5873659" y="1062107"/>
              <a:ext cx="216000" cy="216000"/>
              <a:chOff x="5310517" y="-787500"/>
              <a:chExt cx="216000" cy="216000"/>
            </a:xfrm>
            <a:solidFill>
              <a:schemeClr val="accent3"/>
            </a:solidFill>
          </p:grpSpPr>
          <p:sp>
            <p:nvSpPr>
              <p:cNvPr id="1978" name="Oval 1977">
                <a:extLst>
                  <a:ext uri="{FF2B5EF4-FFF2-40B4-BE49-F238E27FC236}">
                    <a16:creationId xmlns:a16="http://schemas.microsoft.com/office/drawing/2014/main" id="{22401549-9D27-2223-1116-110C36CAE4A3}"/>
                  </a:ext>
                </a:extLst>
              </p:cNvPr>
              <p:cNvSpPr/>
              <p:nvPr/>
            </p:nvSpPr>
            <p:spPr>
              <a:xfrm>
                <a:off x="5310517" y="-78750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79" name="Graphic 1978">
                <a:extLst>
                  <a:ext uri="{FF2B5EF4-FFF2-40B4-BE49-F238E27FC236}">
                    <a16:creationId xmlns:a16="http://schemas.microsoft.com/office/drawing/2014/main" id="{EDF4C852-4B29-1ABF-8557-DE2A26E73D8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310517" y="-787500"/>
                <a:ext cx="216000" cy="216000"/>
              </a:xfrm>
              <a:prstGeom prst="rect">
                <a:avLst/>
              </a:prstGeom>
            </p:spPr>
          </p:pic>
        </p:grpSp>
        <p:grpSp>
          <p:nvGrpSpPr>
            <p:cNvPr id="1967" name="Group 1966">
              <a:extLst>
                <a:ext uri="{FF2B5EF4-FFF2-40B4-BE49-F238E27FC236}">
                  <a16:creationId xmlns:a16="http://schemas.microsoft.com/office/drawing/2014/main" id="{03A4CCC8-7B09-70F3-4D9F-E6A1BA3BC545}"/>
                </a:ext>
              </a:extLst>
            </p:cNvPr>
            <p:cNvGrpSpPr/>
            <p:nvPr/>
          </p:nvGrpSpPr>
          <p:grpSpPr>
            <a:xfrm>
              <a:off x="5543406" y="1219362"/>
              <a:ext cx="216000" cy="216000"/>
              <a:chOff x="5310517" y="-787500"/>
              <a:chExt cx="216000" cy="216000"/>
            </a:xfrm>
            <a:solidFill>
              <a:schemeClr val="accent3"/>
            </a:solidFill>
          </p:grpSpPr>
          <p:sp>
            <p:nvSpPr>
              <p:cNvPr id="1976" name="Oval 1975">
                <a:extLst>
                  <a:ext uri="{FF2B5EF4-FFF2-40B4-BE49-F238E27FC236}">
                    <a16:creationId xmlns:a16="http://schemas.microsoft.com/office/drawing/2014/main" id="{503BAA89-DCA6-5A25-1BD7-3195A9FB3787}"/>
                  </a:ext>
                </a:extLst>
              </p:cNvPr>
              <p:cNvSpPr/>
              <p:nvPr/>
            </p:nvSpPr>
            <p:spPr>
              <a:xfrm>
                <a:off x="5310517" y="-78750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77" name="Graphic 1976">
                <a:extLst>
                  <a:ext uri="{FF2B5EF4-FFF2-40B4-BE49-F238E27FC236}">
                    <a16:creationId xmlns:a16="http://schemas.microsoft.com/office/drawing/2014/main" id="{D3096474-62B7-120D-071C-716186265C3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310517" y="-787500"/>
                <a:ext cx="216000" cy="216000"/>
              </a:xfrm>
              <a:prstGeom prst="rect">
                <a:avLst/>
              </a:prstGeom>
            </p:spPr>
          </p:pic>
        </p:grpSp>
        <p:sp>
          <p:nvSpPr>
            <p:cNvPr id="1968" name="Oval 1967">
              <a:extLst>
                <a:ext uri="{FF2B5EF4-FFF2-40B4-BE49-F238E27FC236}">
                  <a16:creationId xmlns:a16="http://schemas.microsoft.com/office/drawing/2014/main" id="{53CC9DCD-845F-8528-3DC6-745E42EFDC22}"/>
                </a:ext>
              </a:extLst>
            </p:cNvPr>
            <p:cNvSpPr/>
            <p:nvPr/>
          </p:nvSpPr>
          <p:spPr>
            <a:xfrm>
              <a:off x="5810450" y="1380981"/>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69" name="Graphic 1968">
              <a:extLst>
                <a:ext uri="{FF2B5EF4-FFF2-40B4-BE49-F238E27FC236}">
                  <a16:creationId xmlns:a16="http://schemas.microsoft.com/office/drawing/2014/main" id="{133B73CE-3CC9-3C5F-D78D-73D426B9E1B7}"/>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810450" y="1381186"/>
              <a:ext cx="216000" cy="216000"/>
            </a:xfrm>
            <a:prstGeom prst="rect">
              <a:avLst/>
            </a:prstGeom>
          </p:spPr>
        </p:pic>
        <p:grpSp>
          <p:nvGrpSpPr>
            <p:cNvPr id="1970" name="Group 1969">
              <a:extLst>
                <a:ext uri="{FF2B5EF4-FFF2-40B4-BE49-F238E27FC236}">
                  <a16:creationId xmlns:a16="http://schemas.microsoft.com/office/drawing/2014/main" id="{EDED0058-B3CE-C421-10D5-CE6EBF4ABC63}"/>
                </a:ext>
              </a:extLst>
            </p:cNvPr>
            <p:cNvGrpSpPr/>
            <p:nvPr/>
          </p:nvGrpSpPr>
          <p:grpSpPr>
            <a:xfrm>
              <a:off x="7331440" y="1552546"/>
              <a:ext cx="216000" cy="216000"/>
              <a:chOff x="5310517" y="-787500"/>
              <a:chExt cx="216000" cy="216000"/>
            </a:xfrm>
            <a:solidFill>
              <a:schemeClr val="accent3"/>
            </a:solidFill>
          </p:grpSpPr>
          <p:sp>
            <p:nvSpPr>
              <p:cNvPr id="1974" name="Oval 1973">
                <a:extLst>
                  <a:ext uri="{FF2B5EF4-FFF2-40B4-BE49-F238E27FC236}">
                    <a16:creationId xmlns:a16="http://schemas.microsoft.com/office/drawing/2014/main" id="{6FC172EF-BFA0-E6FD-5606-223D5D156ADA}"/>
                  </a:ext>
                </a:extLst>
              </p:cNvPr>
              <p:cNvSpPr/>
              <p:nvPr/>
            </p:nvSpPr>
            <p:spPr>
              <a:xfrm>
                <a:off x="5310517" y="-78750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75" name="Graphic 1974">
                <a:extLst>
                  <a:ext uri="{FF2B5EF4-FFF2-40B4-BE49-F238E27FC236}">
                    <a16:creationId xmlns:a16="http://schemas.microsoft.com/office/drawing/2014/main" id="{F8326EDE-83BD-8504-F24B-8E8A6028042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310517" y="-787500"/>
                <a:ext cx="216000" cy="216000"/>
              </a:xfrm>
              <a:prstGeom prst="rect">
                <a:avLst/>
              </a:prstGeom>
            </p:spPr>
          </p:pic>
        </p:grpSp>
        <p:grpSp>
          <p:nvGrpSpPr>
            <p:cNvPr id="1971" name="Group 1970">
              <a:extLst>
                <a:ext uri="{FF2B5EF4-FFF2-40B4-BE49-F238E27FC236}">
                  <a16:creationId xmlns:a16="http://schemas.microsoft.com/office/drawing/2014/main" id="{ED403D5D-BE6E-3913-010F-78EDEB90579F}"/>
                </a:ext>
              </a:extLst>
            </p:cNvPr>
            <p:cNvGrpSpPr/>
            <p:nvPr/>
          </p:nvGrpSpPr>
          <p:grpSpPr>
            <a:xfrm>
              <a:off x="8812819" y="4711600"/>
              <a:ext cx="216000" cy="216000"/>
              <a:chOff x="5310517" y="-787500"/>
              <a:chExt cx="216000" cy="216000"/>
            </a:xfrm>
            <a:solidFill>
              <a:schemeClr val="accent3"/>
            </a:solidFill>
          </p:grpSpPr>
          <p:sp>
            <p:nvSpPr>
              <p:cNvPr id="1972" name="Oval 1971">
                <a:extLst>
                  <a:ext uri="{FF2B5EF4-FFF2-40B4-BE49-F238E27FC236}">
                    <a16:creationId xmlns:a16="http://schemas.microsoft.com/office/drawing/2014/main" id="{35EE2E89-B75F-4589-235C-965335519FE4}"/>
                  </a:ext>
                </a:extLst>
              </p:cNvPr>
              <p:cNvSpPr/>
              <p:nvPr/>
            </p:nvSpPr>
            <p:spPr>
              <a:xfrm>
                <a:off x="5310517" y="-787500"/>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73" name="Graphic 1972">
                <a:extLst>
                  <a:ext uri="{FF2B5EF4-FFF2-40B4-BE49-F238E27FC236}">
                    <a16:creationId xmlns:a16="http://schemas.microsoft.com/office/drawing/2014/main" id="{6FE5B023-E39F-056E-E55A-113CCCB28EC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310517" y="-787500"/>
                <a:ext cx="216000" cy="216000"/>
              </a:xfrm>
              <a:prstGeom prst="rect">
                <a:avLst/>
              </a:prstGeom>
            </p:spPr>
          </p:pic>
        </p:grpSp>
      </p:grpSp>
      <p:grpSp>
        <p:nvGrpSpPr>
          <p:cNvPr id="1980" name="Foundations">
            <a:extLst>
              <a:ext uri="{FF2B5EF4-FFF2-40B4-BE49-F238E27FC236}">
                <a16:creationId xmlns:a16="http://schemas.microsoft.com/office/drawing/2014/main" id="{89930245-5B4C-8EF7-2DCB-55E47EC34084}"/>
              </a:ext>
            </a:extLst>
          </p:cNvPr>
          <p:cNvGrpSpPr/>
          <p:nvPr/>
        </p:nvGrpSpPr>
        <p:grpSpPr>
          <a:xfrm>
            <a:off x="4876872" y="1731687"/>
            <a:ext cx="2545449" cy="2105907"/>
            <a:chOff x="4876872" y="1731687"/>
            <a:chExt cx="2545449" cy="2105907"/>
          </a:xfrm>
        </p:grpSpPr>
        <p:sp>
          <p:nvSpPr>
            <p:cNvPr id="1981" name="Oval 1980">
              <a:extLst>
                <a:ext uri="{FF2B5EF4-FFF2-40B4-BE49-F238E27FC236}">
                  <a16:creationId xmlns:a16="http://schemas.microsoft.com/office/drawing/2014/main" id="{71190321-4588-E472-9E3D-DACC96FC7170}"/>
                </a:ext>
              </a:extLst>
            </p:cNvPr>
            <p:cNvSpPr/>
            <p:nvPr/>
          </p:nvSpPr>
          <p:spPr>
            <a:xfrm>
              <a:off x="5106374" y="362301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82" name="Graphic 1981">
              <a:extLst>
                <a:ext uri="{FF2B5EF4-FFF2-40B4-BE49-F238E27FC236}">
                  <a16:creationId xmlns:a16="http://schemas.microsoft.com/office/drawing/2014/main" id="{549BCEE8-758B-948A-3CF8-E02A95244F1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105133" y="3621594"/>
              <a:ext cx="216000" cy="216000"/>
            </a:xfrm>
            <a:prstGeom prst="rect">
              <a:avLst/>
            </a:prstGeom>
          </p:spPr>
        </p:pic>
        <p:sp>
          <p:nvSpPr>
            <p:cNvPr id="1983" name="Oval 1982">
              <a:extLst>
                <a:ext uri="{FF2B5EF4-FFF2-40B4-BE49-F238E27FC236}">
                  <a16:creationId xmlns:a16="http://schemas.microsoft.com/office/drawing/2014/main" id="{9E56FA14-0BD5-985F-0578-CBD5481E6AD8}"/>
                </a:ext>
              </a:extLst>
            </p:cNvPr>
            <p:cNvSpPr/>
            <p:nvPr/>
          </p:nvSpPr>
          <p:spPr>
            <a:xfrm>
              <a:off x="4879009" y="362301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84" name="Graphic 1983">
              <a:extLst>
                <a:ext uri="{FF2B5EF4-FFF2-40B4-BE49-F238E27FC236}">
                  <a16:creationId xmlns:a16="http://schemas.microsoft.com/office/drawing/2014/main" id="{59B9CF8B-1799-EE5C-1CEB-8ABBECB7074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876872" y="3621594"/>
              <a:ext cx="216000" cy="216000"/>
            </a:xfrm>
            <a:prstGeom prst="rect">
              <a:avLst/>
            </a:prstGeom>
          </p:spPr>
        </p:pic>
        <p:sp>
          <p:nvSpPr>
            <p:cNvPr id="1985" name="Oval 1984">
              <a:extLst>
                <a:ext uri="{FF2B5EF4-FFF2-40B4-BE49-F238E27FC236}">
                  <a16:creationId xmlns:a16="http://schemas.microsoft.com/office/drawing/2014/main" id="{E9E437F0-9608-E0BA-595A-32400BF78106}"/>
                </a:ext>
              </a:extLst>
            </p:cNvPr>
            <p:cNvSpPr/>
            <p:nvPr/>
          </p:nvSpPr>
          <p:spPr>
            <a:xfrm>
              <a:off x="5885959" y="173168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86" name="Graphic 1985">
              <a:extLst>
                <a:ext uri="{FF2B5EF4-FFF2-40B4-BE49-F238E27FC236}">
                  <a16:creationId xmlns:a16="http://schemas.microsoft.com/office/drawing/2014/main" id="{A540CB12-05BF-886A-E883-FBD210E994E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885959" y="1731687"/>
              <a:ext cx="216000" cy="216000"/>
            </a:xfrm>
            <a:prstGeom prst="rect">
              <a:avLst/>
            </a:prstGeom>
          </p:spPr>
        </p:pic>
        <p:grpSp>
          <p:nvGrpSpPr>
            <p:cNvPr id="1987" name="Group 1986">
              <a:extLst>
                <a:ext uri="{FF2B5EF4-FFF2-40B4-BE49-F238E27FC236}">
                  <a16:creationId xmlns:a16="http://schemas.microsoft.com/office/drawing/2014/main" id="{ACDE4B7E-1361-EA40-8E02-BC1EFE7A8795}"/>
                </a:ext>
              </a:extLst>
            </p:cNvPr>
            <p:cNvGrpSpPr/>
            <p:nvPr/>
          </p:nvGrpSpPr>
          <p:grpSpPr>
            <a:xfrm>
              <a:off x="7206321" y="1900797"/>
              <a:ext cx="216000" cy="216000"/>
              <a:chOff x="5519411" y="-975687"/>
              <a:chExt cx="216000" cy="216000"/>
            </a:xfrm>
            <a:solidFill>
              <a:schemeClr val="accent3"/>
            </a:solidFill>
          </p:grpSpPr>
          <p:sp>
            <p:nvSpPr>
              <p:cNvPr id="1991" name="Oval 1990">
                <a:extLst>
                  <a:ext uri="{FF2B5EF4-FFF2-40B4-BE49-F238E27FC236}">
                    <a16:creationId xmlns:a16="http://schemas.microsoft.com/office/drawing/2014/main" id="{8BA1E0DA-A4D0-79D5-D22C-F125ABF1AE62}"/>
                  </a:ext>
                </a:extLst>
              </p:cNvPr>
              <p:cNvSpPr/>
              <p:nvPr/>
            </p:nvSpPr>
            <p:spPr>
              <a:xfrm>
                <a:off x="5519411" y="-97568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92" name="Graphic 1991">
                <a:extLst>
                  <a:ext uri="{FF2B5EF4-FFF2-40B4-BE49-F238E27FC236}">
                    <a16:creationId xmlns:a16="http://schemas.microsoft.com/office/drawing/2014/main" id="{D120EF7C-914B-F8BE-5FA3-4A863D1F1B0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519411" y="-975687"/>
                <a:ext cx="216000" cy="216000"/>
              </a:xfrm>
              <a:prstGeom prst="rect">
                <a:avLst/>
              </a:prstGeom>
            </p:spPr>
          </p:pic>
        </p:grpSp>
        <p:grpSp>
          <p:nvGrpSpPr>
            <p:cNvPr id="1988" name="Group 1987">
              <a:extLst>
                <a:ext uri="{FF2B5EF4-FFF2-40B4-BE49-F238E27FC236}">
                  <a16:creationId xmlns:a16="http://schemas.microsoft.com/office/drawing/2014/main" id="{43923BC2-1859-8F5E-E398-80F6D2E9440F}"/>
                </a:ext>
              </a:extLst>
            </p:cNvPr>
            <p:cNvGrpSpPr/>
            <p:nvPr/>
          </p:nvGrpSpPr>
          <p:grpSpPr>
            <a:xfrm>
              <a:off x="6792476" y="2164870"/>
              <a:ext cx="216000" cy="216000"/>
              <a:chOff x="5519411" y="-975687"/>
              <a:chExt cx="216000" cy="216000"/>
            </a:xfrm>
            <a:solidFill>
              <a:schemeClr val="accent3"/>
            </a:solidFill>
          </p:grpSpPr>
          <p:sp>
            <p:nvSpPr>
              <p:cNvPr id="1989" name="Oval 1988">
                <a:extLst>
                  <a:ext uri="{FF2B5EF4-FFF2-40B4-BE49-F238E27FC236}">
                    <a16:creationId xmlns:a16="http://schemas.microsoft.com/office/drawing/2014/main" id="{5EF660C1-D9B4-E78C-7B81-3545D5224DEA}"/>
                  </a:ext>
                </a:extLst>
              </p:cNvPr>
              <p:cNvSpPr/>
              <p:nvPr/>
            </p:nvSpPr>
            <p:spPr>
              <a:xfrm>
                <a:off x="5519411" y="-975687"/>
                <a:ext cx="212400" cy="2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pic>
            <p:nvPicPr>
              <p:cNvPr id="1990" name="Graphic 1989">
                <a:extLst>
                  <a:ext uri="{FF2B5EF4-FFF2-40B4-BE49-F238E27FC236}">
                    <a16:creationId xmlns:a16="http://schemas.microsoft.com/office/drawing/2014/main" id="{DA3D8FA3-FA7D-DABE-5369-C8CB0821062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519411" y="-975687"/>
                <a:ext cx="216000" cy="216000"/>
              </a:xfrm>
              <a:prstGeom prst="rect">
                <a:avLst/>
              </a:prstGeom>
            </p:spPr>
          </p:pic>
        </p:grpSp>
      </p:grpSp>
      <p:sp>
        <p:nvSpPr>
          <p:cNvPr id="30" name="Rectangle 29">
            <a:extLst>
              <a:ext uri="{FF2B5EF4-FFF2-40B4-BE49-F238E27FC236}">
                <a16:creationId xmlns:a16="http://schemas.microsoft.com/office/drawing/2014/main" id="{E67F17A8-F1D7-FDA2-1291-B4099C385B8F}"/>
              </a:ext>
            </a:extLst>
          </p:cNvPr>
          <p:cNvSpPr/>
          <p:nvPr/>
        </p:nvSpPr>
        <p:spPr>
          <a:xfrm rot="19380382">
            <a:off x="8518665" y="4703088"/>
            <a:ext cx="193333" cy="37682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GB" sz="1300" noProof="0" dirty="0"/>
          </a:p>
        </p:txBody>
      </p:sp>
    </p:spTree>
    <p:extLst>
      <p:ext uri="{BB962C8B-B14F-4D97-AF65-F5344CB8AC3E}">
        <p14:creationId xmlns:p14="http://schemas.microsoft.com/office/powerpoint/2010/main" val="27679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78"/>
                                        </p:tgtEl>
                                        <p:attrNameLst>
                                          <p:attrName>style.visibility</p:attrName>
                                        </p:attrNameLst>
                                      </p:cBhvr>
                                      <p:to>
                                        <p:strVal val="visible"/>
                                      </p:to>
                                    </p:set>
                                    <p:animEffect transition="in" filter="fade">
                                      <p:cBhvr>
                                        <p:cTn id="7" dur="500"/>
                                        <p:tgtEl>
                                          <p:spTgt spid="18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80"/>
                                        </p:tgtEl>
                                        <p:attrNameLst>
                                          <p:attrName>style.visibility</p:attrName>
                                        </p:attrNameLst>
                                      </p:cBhvr>
                                      <p:to>
                                        <p:strVal val="visible"/>
                                      </p:to>
                                    </p:set>
                                    <p:animEffect transition="in" filter="fade">
                                      <p:cBhvr>
                                        <p:cTn id="11" dur="500"/>
                                        <p:tgtEl>
                                          <p:spTgt spid="19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7"/>
                                        </p:tgtEl>
                                        <p:attrNameLst>
                                          <p:attrName>style.visibility</p:attrName>
                                        </p:attrNameLst>
                                      </p:cBhvr>
                                      <p:to>
                                        <p:strVal val="visible"/>
                                      </p:to>
                                    </p:set>
                                    <p:animEffect transition="in" filter="fade">
                                      <p:cBhvr>
                                        <p:cTn id="15" dur="500"/>
                                        <p:tgtEl>
                                          <p:spTgt spid="19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28"/>
                                        </p:tgtEl>
                                        <p:attrNameLst>
                                          <p:attrName>style.visibility</p:attrName>
                                        </p:attrNameLst>
                                      </p:cBhvr>
                                      <p:to>
                                        <p:strVal val="visible"/>
                                      </p:to>
                                    </p:set>
                                    <p:animEffect transition="in" filter="fade">
                                      <p:cBhvr>
                                        <p:cTn id="19" dur="500"/>
                                        <p:tgtEl>
                                          <p:spTgt spid="19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94"/>
                                        </p:tgtEl>
                                        <p:attrNameLst>
                                          <p:attrName>style.visibility</p:attrName>
                                        </p:attrNameLst>
                                      </p:cBhvr>
                                      <p:to>
                                        <p:strVal val="visible"/>
                                      </p:to>
                                    </p:set>
                                    <p:animEffect transition="in" filter="fade">
                                      <p:cBhvr>
                                        <p:cTn id="23" dur="500"/>
                                        <p:tgtEl>
                                          <p:spTgt spid="1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9136C-A7D2-21F9-CE10-C97B1091C5F9}"/>
            </a:ext>
          </a:extLst>
        </p:cNvPr>
        <p:cNvGrpSpPr/>
        <p:nvPr/>
      </p:nvGrpSpPr>
      <p:grpSpPr>
        <a:xfrm>
          <a:off x="0" y="0"/>
          <a:ext cx="0" cy="0"/>
          <a:chOff x="0" y="0"/>
          <a:chExt cx="0" cy="0"/>
        </a:xfrm>
      </p:grpSpPr>
      <p:pic>
        <p:nvPicPr>
          <p:cNvPr id="4" name="Picture 3" descr="A graph of different colored bars&#10;&#10;Description automatically generated">
            <a:extLst>
              <a:ext uri="{FF2B5EF4-FFF2-40B4-BE49-F238E27FC236}">
                <a16:creationId xmlns:a16="http://schemas.microsoft.com/office/drawing/2014/main" id="{5C44F9E2-B1E0-03B0-6BB2-E45307DEF4D3}"/>
              </a:ext>
            </a:extLst>
          </p:cNvPr>
          <p:cNvPicPr>
            <a:picLocks noChangeAspect="1"/>
          </p:cNvPicPr>
          <p:nvPr/>
        </p:nvPicPr>
        <p:blipFill rotWithShape="1">
          <a:blip r:embed="rId7">
            <a:extLst>
              <a:ext uri="{28A0092B-C50C-407E-A947-70E740481C1C}">
                <a14:useLocalDpi xmlns:a14="http://schemas.microsoft.com/office/drawing/2010/main" val="0"/>
              </a:ext>
            </a:extLst>
          </a:blip>
          <a:srcRect l="1116"/>
          <a:stretch/>
        </p:blipFill>
        <p:spPr>
          <a:xfrm>
            <a:off x="0" y="720525"/>
            <a:ext cx="8213524" cy="3742991"/>
          </a:xfrm>
          <a:prstGeom prst="rect">
            <a:avLst/>
          </a:prstGeom>
        </p:spPr>
      </p:pic>
      <p:grpSp>
        <p:nvGrpSpPr>
          <p:cNvPr id="5" name="Group 4">
            <a:extLst>
              <a:ext uri="{FF2B5EF4-FFF2-40B4-BE49-F238E27FC236}">
                <a16:creationId xmlns:a16="http://schemas.microsoft.com/office/drawing/2014/main" id="{06F3294B-2D9A-0CAA-DB0B-9B70825066EE}"/>
              </a:ext>
            </a:extLst>
          </p:cNvPr>
          <p:cNvGrpSpPr/>
          <p:nvPr/>
        </p:nvGrpSpPr>
        <p:grpSpPr>
          <a:xfrm>
            <a:off x="0" y="720072"/>
            <a:ext cx="8212625" cy="3742990"/>
            <a:chOff x="0" y="720072"/>
            <a:chExt cx="8212625" cy="3742990"/>
          </a:xfrm>
        </p:grpSpPr>
        <p:pic>
          <p:nvPicPr>
            <p:cNvPr id="7" name="Picture 6">
              <a:extLst>
                <a:ext uri="{FF2B5EF4-FFF2-40B4-BE49-F238E27FC236}">
                  <a16:creationId xmlns:a16="http://schemas.microsoft.com/office/drawing/2014/main" id="{C87B68A4-0766-0CED-DFAA-D8A4CA221978}"/>
                </a:ext>
              </a:extLst>
            </p:cNvPr>
            <p:cNvPicPr>
              <a:picLocks noChangeAspect="1"/>
            </p:cNvPicPr>
            <p:nvPr/>
          </p:nvPicPr>
          <p:blipFill rotWithShape="1">
            <a:blip r:embed="rId8">
              <a:extLst>
                <a:ext uri="{28A0092B-C50C-407E-A947-70E740481C1C}">
                  <a14:useLocalDpi xmlns:a14="http://schemas.microsoft.com/office/drawing/2010/main" val="0"/>
                </a:ext>
              </a:extLst>
            </a:blip>
            <a:srcRect l="1127"/>
            <a:stretch/>
          </p:blipFill>
          <p:spPr>
            <a:xfrm>
              <a:off x="0" y="720072"/>
              <a:ext cx="8212625" cy="3742990"/>
            </a:xfrm>
            <a:prstGeom prst="rect">
              <a:avLst/>
            </a:prstGeom>
          </p:spPr>
        </p:pic>
        <p:sp>
          <p:nvSpPr>
            <p:cNvPr id="8" name="Title 1">
              <a:extLst>
                <a:ext uri="{FF2B5EF4-FFF2-40B4-BE49-F238E27FC236}">
                  <a16:creationId xmlns:a16="http://schemas.microsoft.com/office/drawing/2014/main" id="{6C0AF9E5-778B-491B-969D-4BF074BE7A67}"/>
                </a:ext>
              </a:extLst>
            </p:cNvPr>
            <p:cNvSpPr txBox="1">
              <a:spLocks/>
            </p:cNvSpPr>
            <p:nvPr/>
          </p:nvSpPr>
          <p:spPr>
            <a:xfrm>
              <a:off x="862842" y="1550937"/>
              <a:ext cx="2457874" cy="576000"/>
            </a:xfrm>
            <a:prstGeom prst="rect">
              <a:avLst/>
            </a:prstGeom>
          </p:spPr>
          <p:txBody>
            <a:bodyPr vert="horz" lIns="0" tIns="0" rIns="0" bIns="0" rtlCol="0" anchor="t" anchorCtr="0">
              <a:noAutofit/>
            </a:bodyPr>
            <a:lstStyle>
              <a:lvl1pPr algn="l" defTabSz="685804" rtl="0" eaLnBrk="1" latinLnBrk="0" hangingPunct="1">
                <a:lnSpc>
                  <a:spcPct val="95000"/>
                </a:lnSpc>
                <a:spcBef>
                  <a:spcPct val="0"/>
                </a:spcBef>
                <a:buNone/>
                <a:defRPr sz="2000" b="1" i="0" kern="1200">
                  <a:solidFill>
                    <a:schemeClr val="accent1"/>
                  </a:solidFill>
                  <a:latin typeface="+mj-lt"/>
                  <a:ea typeface="+mj-ea"/>
                  <a:cs typeface="Arial" panose="020B0604020202020204" pitchFamily="34" charset="0"/>
                  <a:sym typeface="Orsted Sans Office" panose="00000500000000000000" pitchFamily="2" charset="0"/>
                </a:defRPr>
              </a:lvl1pPr>
            </a:lstStyle>
            <a:p>
              <a:pPr marL="0" indent="0" algn="ctr"/>
              <a:r>
                <a:rPr lang="en-GB" sz="1100">
                  <a:solidFill>
                    <a:srgbClr val="007ACC"/>
                  </a:solidFill>
                </a:rPr>
                <a:t>The offshore wind industry </a:t>
              </a:r>
              <a:br>
                <a:rPr lang="en-GB" sz="1100">
                  <a:solidFill>
                    <a:srgbClr val="007ACC"/>
                  </a:solidFill>
                </a:rPr>
              </a:br>
              <a:r>
                <a:rPr lang="en-GB" sz="1100">
                  <a:solidFill>
                    <a:srgbClr val="007ACC"/>
                  </a:solidFill>
                </a:rPr>
                <a:t>doesn’t need higher targets, </a:t>
              </a:r>
              <a:br>
                <a:rPr lang="en-GB" sz="1100">
                  <a:solidFill>
                    <a:srgbClr val="007ACC"/>
                  </a:solidFill>
                </a:rPr>
              </a:br>
              <a:r>
                <a:rPr lang="en-GB" sz="1100">
                  <a:solidFill>
                    <a:srgbClr val="007ACC"/>
                  </a:solidFill>
                </a:rPr>
                <a:t>but more certainty &amp; consistency</a:t>
              </a:r>
            </a:p>
          </p:txBody>
        </p:sp>
      </p:grpSp>
      <p:grpSp>
        <p:nvGrpSpPr>
          <p:cNvPr id="10" name="btfpColumnIndicatorGroup2">
            <a:extLst>
              <a:ext uri="{FF2B5EF4-FFF2-40B4-BE49-F238E27FC236}">
                <a16:creationId xmlns:a16="http://schemas.microsoft.com/office/drawing/2014/main" id="{8BDE3F65-57A6-C3F8-8BE2-B20914A3C1E7}"/>
              </a:ext>
            </a:extLst>
          </p:cNvPr>
          <p:cNvGrpSpPr/>
          <p:nvPr/>
        </p:nvGrpSpPr>
        <p:grpSpPr>
          <a:xfrm>
            <a:off x="0" y="5194935"/>
            <a:ext cx="9144000" cy="102870"/>
            <a:chOff x="0" y="5194935"/>
            <a:chExt cx="9144000" cy="102870"/>
          </a:xfrm>
        </p:grpSpPr>
        <p:sp>
          <p:nvSpPr>
            <p:cNvPr id="11" name="btfpColumnGapBlocker630056">
              <a:extLst>
                <a:ext uri="{FF2B5EF4-FFF2-40B4-BE49-F238E27FC236}">
                  <a16:creationId xmlns:a16="http://schemas.microsoft.com/office/drawing/2014/main" id="{907D1F6D-85D8-AD37-FB6F-162356E797A9}"/>
                </a:ext>
              </a:extLst>
            </p:cNvPr>
            <p:cNvSpPr/>
            <p:nvPr/>
          </p:nvSpPr>
          <p:spPr bwMode="gray">
            <a:xfrm>
              <a:off x="871220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sp>
          <p:nvSpPr>
            <p:cNvPr id="12" name="btfpColumnGapBlocker472260">
              <a:extLst>
                <a:ext uri="{FF2B5EF4-FFF2-40B4-BE49-F238E27FC236}">
                  <a16:creationId xmlns:a16="http://schemas.microsoft.com/office/drawing/2014/main" id="{FC2E8757-908C-6D4D-FF9B-51715D9A0D2D}"/>
                </a:ext>
              </a:extLst>
            </p:cNvPr>
            <p:cNvSpPr/>
            <p:nvPr/>
          </p:nvSpPr>
          <p:spPr bwMode="gray">
            <a:xfrm>
              <a:off x="4368800" y="5194935"/>
              <a:ext cx="4064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13" name="btfpColumnIndicator512172">
              <a:extLst>
                <a:ext uri="{FF2B5EF4-FFF2-40B4-BE49-F238E27FC236}">
                  <a16:creationId xmlns:a16="http://schemas.microsoft.com/office/drawing/2014/main" id="{56548A5C-8120-F641-B45A-06ABB20BBD43}"/>
                </a:ext>
              </a:extLst>
            </p:cNvPr>
            <p:cNvCxnSpPr/>
            <p:nvPr/>
          </p:nvCxnSpPr>
          <p:spPr bwMode="gray">
            <a:xfrm flipV="1">
              <a:off x="8712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934863">
              <a:extLst>
                <a:ext uri="{FF2B5EF4-FFF2-40B4-BE49-F238E27FC236}">
                  <a16:creationId xmlns:a16="http://schemas.microsoft.com/office/drawing/2014/main" id="{C03578ED-885E-CEEE-E68E-07E8113F8C10}"/>
                </a:ext>
              </a:extLst>
            </p:cNvPr>
            <p:cNvCxnSpPr/>
            <p:nvPr/>
          </p:nvCxnSpPr>
          <p:spPr bwMode="gray">
            <a:xfrm flipV="1">
              <a:off x="4775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6" name="btfpColumnGapBlocker106532">
              <a:extLst>
                <a:ext uri="{FF2B5EF4-FFF2-40B4-BE49-F238E27FC236}">
                  <a16:creationId xmlns:a16="http://schemas.microsoft.com/office/drawing/2014/main" id="{6D98746B-498C-D65C-AA0A-14A863ADB832}"/>
                </a:ext>
              </a:extLst>
            </p:cNvPr>
            <p:cNvSpPr/>
            <p:nvPr/>
          </p:nvSpPr>
          <p:spPr bwMode="gray">
            <a:xfrm>
              <a:off x="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17" name="btfpColumnIndicator184309">
              <a:extLst>
                <a:ext uri="{FF2B5EF4-FFF2-40B4-BE49-F238E27FC236}">
                  <a16:creationId xmlns:a16="http://schemas.microsoft.com/office/drawing/2014/main" id="{6375156B-41A1-7F47-A4A9-CB4ADAF8D912}"/>
                </a:ext>
              </a:extLst>
            </p:cNvPr>
            <p:cNvCxnSpPr/>
            <p:nvPr/>
          </p:nvCxnSpPr>
          <p:spPr bwMode="gray">
            <a:xfrm flipV="1">
              <a:off x="4368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566226">
              <a:extLst>
                <a:ext uri="{FF2B5EF4-FFF2-40B4-BE49-F238E27FC236}">
                  <a16:creationId xmlns:a16="http://schemas.microsoft.com/office/drawing/2014/main" id="{48824B5A-ACBE-5A17-5A83-7644064F6595}"/>
                </a:ext>
              </a:extLst>
            </p:cNvPr>
            <p:cNvCxnSpPr/>
            <p:nvPr/>
          </p:nvCxnSpPr>
          <p:spPr bwMode="gray">
            <a:xfrm flipV="1">
              <a:off x="431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9" name="btfpColumnIndicatorGroup1">
            <a:extLst>
              <a:ext uri="{FF2B5EF4-FFF2-40B4-BE49-F238E27FC236}">
                <a16:creationId xmlns:a16="http://schemas.microsoft.com/office/drawing/2014/main" id="{C9988850-4A19-FD19-4A40-2988EF8533AC}"/>
              </a:ext>
            </a:extLst>
          </p:cNvPr>
          <p:cNvGrpSpPr/>
          <p:nvPr/>
        </p:nvGrpSpPr>
        <p:grpSpPr>
          <a:xfrm>
            <a:off x="0" y="-154305"/>
            <a:ext cx="9144000" cy="102870"/>
            <a:chOff x="0" y="-154305"/>
            <a:chExt cx="9144000" cy="102870"/>
          </a:xfrm>
        </p:grpSpPr>
        <p:sp>
          <p:nvSpPr>
            <p:cNvPr id="20" name="btfpColumnGapBlocker103057">
              <a:extLst>
                <a:ext uri="{FF2B5EF4-FFF2-40B4-BE49-F238E27FC236}">
                  <a16:creationId xmlns:a16="http://schemas.microsoft.com/office/drawing/2014/main" id="{F47C0919-9BB1-4442-590F-3CB0C49F9605}"/>
                </a:ext>
              </a:extLst>
            </p:cNvPr>
            <p:cNvSpPr/>
            <p:nvPr/>
          </p:nvSpPr>
          <p:spPr bwMode="gray">
            <a:xfrm>
              <a:off x="871220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sp>
          <p:nvSpPr>
            <p:cNvPr id="21" name="btfpColumnGapBlocker453924">
              <a:extLst>
                <a:ext uri="{FF2B5EF4-FFF2-40B4-BE49-F238E27FC236}">
                  <a16:creationId xmlns:a16="http://schemas.microsoft.com/office/drawing/2014/main" id="{7AE1D966-2625-9438-BAAB-5B4D47E912B5}"/>
                </a:ext>
              </a:extLst>
            </p:cNvPr>
            <p:cNvSpPr/>
            <p:nvPr/>
          </p:nvSpPr>
          <p:spPr bwMode="gray">
            <a:xfrm>
              <a:off x="4368800" y="-154305"/>
              <a:ext cx="4064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22" name="btfpColumnIndicator129765">
              <a:extLst>
                <a:ext uri="{FF2B5EF4-FFF2-40B4-BE49-F238E27FC236}">
                  <a16:creationId xmlns:a16="http://schemas.microsoft.com/office/drawing/2014/main" id="{3A8B1532-76AB-E94C-A60D-018221D1FC3D}"/>
                </a:ext>
              </a:extLst>
            </p:cNvPr>
            <p:cNvCxnSpPr/>
            <p:nvPr/>
          </p:nvCxnSpPr>
          <p:spPr bwMode="gray">
            <a:xfrm flipV="1">
              <a:off x="8712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383024">
              <a:extLst>
                <a:ext uri="{FF2B5EF4-FFF2-40B4-BE49-F238E27FC236}">
                  <a16:creationId xmlns:a16="http://schemas.microsoft.com/office/drawing/2014/main" id="{724FFFCD-53E7-DF46-F3B7-265ACF83735D}"/>
                </a:ext>
              </a:extLst>
            </p:cNvPr>
            <p:cNvCxnSpPr/>
            <p:nvPr/>
          </p:nvCxnSpPr>
          <p:spPr bwMode="gray">
            <a:xfrm flipV="1">
              <a:off x="4775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881505">
              <a:extLst>
                <a:ext uri="{FF2B5EF4-FFF2-40B4-BE49-F238E27FC236}">
                  <a16:creationId xmlns:a16="http://schemas.microsoft.com/office/drawing/2014/main" id="{1B35DCE2-AB2D-AC36-6F1B-220532B4CCA9}"/>
                </a:ext>
              </a:extLst>
            </p:cNvPr>
            <p:cNvSpPr/>
            <p:nvPr/>
          </p:nvSpPr>
          <p:spPr bwMode="gray">
            <a:xfrm>
              <a:off x="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25" name="btfpColumnIndicator513857">
              <a:extLst>
                <a:ext uri="{FF2B5EF4-FFF2-40B4-BE49-F238E27FC236}">
                  <a16:creationId xmlns:a16="http://schemas.microsoft.com/office/drawing/2014/main" id="{709ECC52-B4E7-BE78-47B6-20262822DED4}"/>
                </a:ext>
              </a:extLst>
            </p:cNvPr>
            <p:cNvCxnSpPr/>
            <p:nvPr/>
          </p:nvCxnSpPr>
          <p:spPr bwMode="gray">
            <a:xfrm flipV="1">
              <a:off x="4368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762835">
              <a:extLst>
                <a:ext uri="{FF2B5EF4-FFF2-40B4-BE49-F238E27FC236}">
                  <a16:creationId xmlns:a16="http://schemas.microsoft.com/office/drawing/2014/main" id="{47287172-2C12-A6E5-1D28-1A9553B09D86}"/>
                </a:ext>
              </a:extLst>
            </p:cNvPr>
            <p:cNvCxnSpPr/>
            <p:nvPr/>
          </p:nvCxnSpPr>
          <p:spPr bwMode="gray">
            <a:xfrm flipV="1">
              <a:off x="431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404E63-AD31-9A54-12B8-D2C477D66F20}"/>
              </a:ext>
            </a:extLst>
          </p:cNvPr>
          <p:cNvGrpSpPr/>
          <p:nvPr/>
        </p:nvGrpSpPr>
        <p:grpSpPr>
          <a:xfrm>
            <a:off x="0" y="720072"/>
            <a:ext cx="8212625" cy="3742991"/>
            <a:chOff x="899" y="687420"/>
            <a:chExt cx="8212625" cy="3742991"/>
          </a:xfrm>
        </p:grpSpPr>
        <p:pic>
          <p:nvPicPr>
            <p:cNvPr id="28" name="Picture 27">
              <a:extLst>
                <a:ext uri="{FF2B5EF4-FFF2-40B4-BE49-F238E27FC236}">
                  <a16:creationId xmlns:a16="http://schemas.microsoft.com/office/drawing/2014/main" id="{1D0D017E-BC9C-CEEE-8C8F-202445978A14}"/>
                </a:ext>
              </a:extLst>
            </p:cNvPr>
            <p:cNvPicPr>
              <a:picLocks noChangeAspect="1"/>
            </p:cNvPicPr>
            <p:nvPr/>
          </p:nvPicPr>
          <p:blipFill rotWithShape="1">
            <a:blip r:embed="rId9">
              <a:extLst>
                <a:ext uri="{28A0092B-C50C-407E-A947-70E740481C1C}">
                  <a14:useLocalDpi xmlns:a14="http://schemas.microsoft.com/office/drawing/2010/main" val="0"/>
                </a:ext>
              </a:extLst>
            </a:blip>
            <a:srcRect l="1127"/>
            <a:stretch/>
          </p:blipFill>
          <p:spPr>
            <a:xfrm>
              <a:off x="899" y="687420"/>
              <a:ext cx="8212625" cy="3742991"/>
            </a:xfrm>
            <a:prstGeom prst="rect">
              <a:avLst/>
            </a:prstGeom>
          </p:spPr>
        </p:pic>
        <p:pic>
          <p:nvPicPr>
            <p:cNvPr id="30" name="Picture 29">
              <a:extLst>
                <a:ext uri="{FF2B5EF4-FFF2-40B4-BE49-F238E27FC236}">
                  <a16:creationId xmlns:a16="http://schemas.microsoft.com/office/drawing/2014/main" id="{29BE5B93-CF86-5453-AB2B-47A9AB2984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738" y="3892457"/>
              <a:ext cx="4947120" cy="510670"/>
            </a:xfrm>
            <a:prstGeom prst="rect">
              <a:avLst/>
            </a:prstGeom>
          </p:spPr>
        </p:pic>
      </p:grpSp>
      <p:sp>
        <p:nvSpPr>
          <p:cNvPr id="31" name="Text Placeholder 2">
            <a:extLst>
              <a:ext uri="{FF2B5EF4-FFF2-40B4-BE49-F238E27FC236}">
                <a16:creationId xmlns:a16="http://schemas.microsoft.com/office/drawing/2014/main" id="{E06587F8-B071-092D-87B6-EAB39734C7B6}"/>
              </a:ext>
            </a:extLst>
          </p:cNvPr>
          <p:cNvSpPr>
            <a:spLocks/>
          </p:cNvSpPr>
          <p:nvPr>
            <p:custDataLst>
              <p:tags r:id="rId2"/>
            </p:custDataLst>
          </p:nvPr>
        </p:nvSpPr>
        <p:spPr bwMode="auto">
          <a:xfrm>
            <a:off x="438839" y="907131"/>
            <a:ext cx="56419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216000" indent="-216000" algn="l" defTabSz="685804" rtl="0" eaLnBrk="1" latinLnBrk="0" hangingPunct="1">
              <a:lnSpc>
                <a:spcPct val="100000"/>
              </a:lnSpc>
              <a:spcBef>
                <a:spcPts val="0"/>
              </a:spcBef>
              <a:spcAft>
                <a:spcPts val="300"/>
              </a:spcAft>
              <a:buFont typeface="Arial" panose="020B0604020202020204" pitchFamily="34" charset="0"/>
              <a:buChar char="•"/>
              <a:defRPr sz="1000" b="0" kern="1200">
                <a:solidFill>
                  <a:schemeClr val="tx2"/>
                </a:solidFill>
                <a:latin typeface="+mn-lt"/>
                <a:ea typeface="+mn-ea"/>
                <a:cs typeface="Arial" panose="020B0604020202020204" pitchFamily="34" charset="0"/>
                <a:sym typeface="Orsted Sans Office" panose="00000500000000000000" pitchFamily="2" charset="0"/>
              </a:defRPr>
            </a:lvl1pPr>
            <a:lvl2pPr marL="432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2pPr>
            <a:lvl3pPr marL="648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3pPr>
            <a:lvl4pPr marL="864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4pPr>
            <a:lvl5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Arial" panose="020B0604020202020204" pitchFamily="34" charset="0"/>
                <a:sym typeface="Orsted Sans Office" panose="00000500000000000000" pitchFamily="2" charset="0"/>
              </a:defRPr>
            </a:lvl5pPr>
            <a:lvl6pPr marL="1080000" indent="-216000" algn="l" defTabSz="685804" rtl="0" eaLnBrk="1" latinLnBrk="0" hangingPunct="1">
              <a:lnSpc>
                <a:spcPct val="100000"/>
              </a:lnSpc>
              <a:spcBef>
                <a:spcPts val="0"/>
              </a:spcBef>
              <a:spcAft>
                <a:spcPts val="300"/>
              </a:spcAft>
              <a:buFont typeface="Arial" panose="020B0604020202020204" pitchFamily="34" charset="0"/>
              <a:buChar char="•"/>
              <a:defRPr lang="en-GB" sz="1000" kern="1200" noProof="0" dirty="0">
                <a:solidFill>
                  <a:schemeClr val="tx2"/>
                </a:solidFill>
                <a:latin typeface="+mn-lt"/>
                <a:ea typeface="+mn-ea"/>
                <a:cs typeface="Arial" panose="020B0604020202020204" pitchFamily="34" charset="0"/>
                <a:sym typeface="Arial" panose="020B0604020202020204" pitchFamily="34" charset="0"/>
              </a:defRPr>
            </a:lvl6pPr>
            <a:lvl7pPr marL="1080000" indent="-216000" algn="l" defTabSz="685804" rtl="0" eaLnBrk="1" latinLnBrk="0" hangingPunct="1">
              <a:lnSpc>
                <a:spcPct val="100000"/>
              </a:lnSpc>
              <a:spcBef>
                <a:spcPts val="0"/>
              </a:spcBef>
              <a:spcAft>
                <a:spcPts val="300"/>
              </a:spcAft>
              <a:buFont typeface="Arial" panose="020B0604020202020204" pitchFamily="34" charset="0"/>
              <a:buChar char="•"/>
              <a:defRPr lang="en-GB" sz="1000" kern="1200" baseline="0" noProof="0" dirty="0">
                <a:solidFill>
                  <a:schemeClr val="tx2"/>
                </a:solidFill>
                <a:latin typeface="+mn-lt"/>
                <a:ea typeface="+mn-ea"/>
                <a:cs typeface="Arial" panose="020B0604020202020204" pitchFamily="34" charset="0"/>
                <a:sym typeface="Arial" panose="020B0604020202020204" pitchFamily="34" charset="0"/>
              </a:defRPr>
            </a:lvl7pPr>
            <a:lvl8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mn-cs"/>
              </a:defRPr>
            </a:lvl8pPr>
            <a:lvl9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9pPr>
          </a:lstStyle>
          <a:p>
            <a:pPr marL="0" lvl="3" indent="0">
              <a:spcBef>
                <a:spcPct val="0"/>
              </a:spcBef>
              <a:spcAft>
                <a:spcPct val="0"/>
              </a:spcAft>
              <a:buNone/>
            </a:pPr>
            <a:r>
              <a:rPr lang="en-GB" altLang="en-US">
                <a:solidFill>
                  <a:srgbClr val="000000"/>
                </a:solidFill>
                <a:cs typeface="+mn-cs"/>
              </a:rPr>
              <a:t>Government communicated </a:t>
            </a:r>
            <a:r>
              <a:rPr lang="en-GB" altLang="en-US">
                <a:solidFill>
                  <a:srgbClr val="000000"/>
                </a:solidFill>
                <a:effectLst/>
                <a:cs typeface="+mn-cs"/>
              </a:rPr>
              <a:t>European offshore wind </a:t>
            </a:r>
            <a:r>
              <a:rPr lang="en-GB" altLang="en-US" b="1">
                <a:solidFill>
                  <a:srgbClr val="000000"/>
                </a:solidFill>
                <a:effectLst/>
                <a:cs typeface="+mn-cs"/>
              </a:rPr>
              <a:t>commissioned</a:t>
            </a:r>
            <a:r>
              <a:rPr lang="en-GB" altLang="en-US">
                <a:solidFill>
                  <a:srgbClr val="000000"/>
                </a:solidFill>
                <a:effectLst/>
                <a:cs typeface="+mn-cs"/>
              </a:rPr>
              <a:t> capacity, GW per annum</a:t>
            </a:r>
            <a:r>
              <a:rPr lang="en-GB" altLang="en-US" baseline="30000">
                <a:solidFill>
                  <a:srgbClr val="000000"/>
                </a:solidFill>
                <a:effectLst/>
                <a:cs typeface="+mn-cs"/>
              </a:rPr>
              <a:t>1</a:t>
            </a:r>
            <a:endParaRPr lang="en-GB" noProof="0">
              <a:solidFill>
                <a:srgbClr val="000000"/>
              </a:solidFill>
              <a:cs typeface="+mn-cs"/>
            </a:endParaRPr>
          </a:p>
        </p:txBody>
      </p:sp>
      <p:sp>
        <p:nvSpPr>
          <p:cNvPr id="32" name="Title 1">
            <a:extLst>
              <a:ext uri="{FF2B5EF4-FFF2-40B4-BE49-F238E27FC236}">
                <a16:creationId xmlns:a16="http://schemas.microsoft.com/office/drawing/2014/main" id="{A4C1551B-3B10-3DD0-3DFE-80B4AB585BFE}"/>
              </a:ext>
            </a:extLst>
          </p:cNvPr>
          <p:cNvSpPr txBox="1">
            <a:spLocks/>
          </p:cNvSpPr>
          <p:nvPr/>
        </p:nvSpPr>
        <p:spPr>
          <a:xfrm>
            <a:off x="432000" y="297543"/>
            <a:ext cx="7440759" cy="382441"/>
          </a:xfrm>
          <a:prstGeom prst="rect">
            <a:avLst/>
          </a:prstGeom>
          <a:noFill/>
        </p:spPr>
        <p:txBody>
          <a:bodyPr vert="horz" lIns="0" tIns="0" rIns="0" bIns="0" rtlCol="0" anchor="t" anchorCtr="0">
            <a:noAutofit/>
          </a:bodyPr>
          <a:lstStyle>
            <a:lvl1pPr algn="l" defTabSz="685804" rtl="0" eaLnBrk="1" latinLnBrk="0" hangingPunct="1">
              <a:lnSpc>
                <a:spcPct val="95000"/>
              </a:lnSpc>
              <a:spcBef>
                <a:spcPct val="0"/>
              </a:spcBef>
              <a:buNone/>
              <a:defRPr sz="2000" b="1" i="0" kern="1200">
                <a:solidFill>
                  <a:schemeClr val="accent1"/>
                </a:solidFill>
                <a:latin typeface="+mj-lt"/>
                <a:ea typeface="+mj-ea"/>
                <a:cs typeface="Arial" panose="020B0604020202020204" pitchFamily="34" charset="0"/>
                <a:sym typeface="Orsted Sans Office" panose="00000500000000000000" pitchFamily="2" charset="0"/>
              </a:defRPr>
            </a:lvl1pPr>
          </a:lstStyle>
          <a:p>
            <a:pPr marL="0" indent="0"/>
            <a:r>
              <a:rPr lang="en-GB" sz="1800" b="0" dirty="0">
                <a:solidFill>
                  <a:srgbClr val="0003B5"/>
                </a:solidFill>
              </a:rPr>
              <a:t>However, the buildout profile post-2030 is uncertain and incohesive</a:t>
            </a:r>
            <a:endParaRPr lang="en-GB" sz="1800" b="0" dirty="0">
              <a:solidFill>
                <a:srgbClr val="0003B5"/>
              </a:solidFill>
              <a:latin typeface="Orsted Sans Office" panose="00000500000000000000" pitchFamily="2" charset="0"/>
            </a:endParaRPr>
          </a:p>
        </p:txBody>
      </p:sp>
      <p:graphicFrame>
        <p:nvGraphicFramePr>
          <p:cNvPr id="14" name="think-cell data - do not delete" hidden="1">
            <a:extLst>
              <a:ext uri="{FF2B5EF4-FFF2-40B4-BE49-F238E27FC236}">
                <a16:creationId xmlns:a16="http://schemas.microsoft.com/office/drawing/2014/main" id="{F98678B9-9079-8733-D092-AFF5A3896435}"/>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606" imgH="608" progId="TCLayout.ActiveDocument.1">
                  <p:embed/>
                </p:oleObj>
              </mc:Choice>
              <mc:Fallback>
                <p:oleObj name="think-cell Slide" r:id="rId11" imgW="606" imgH="608" progId="TCLayout.ActiveDocument.1">
                  <p:embed/>
                  <p:pic>
                    <p:nvPicPr>
                      <p:cNvPr id="14" name="think-cell data - do not delete" hidden="1">
                        <a:extLst>
                          <a:ext uri="{FF2B5EF4-FFF2-40B4-BE49-F238E27FC236}">
                            <a16:creationId xmlns:a16="http://schemas.microsoft.com/office/drawing/2014/main" id="{F98678B9-9079-8733-D092-AFF5A389643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335" name="btfpColumnIndicatorGroup2">
            <a:extLst>
              <a:ext uri="{FF2B5EF4-FFF2-40B4-BE49-F238E27FC236}">
                <a16:creationId xmlns:a16="http://schemas.microsoft.com/office/drawing/2014/main" id="{E4E7E97E-6610-7232-E6B4-88BC237B4771}"/>
              </a:ext>
            </a:extLst>
          </p:cNvPr>
          <p:cNvGrpSpPr/>
          <p:nvPr/>
        </p:nvGrpSpPr>
        <p:grpSpPr>
          <a:xfrm>
            <a:off x="0" y="5194935"/>
            <a:ext cx="9144000" cy="102870"/>
            <a:chOff x="0" y="5194935"/>
            <a:chExt cx="9144000" cy="102870"/>
          </a:xfrm>
        </p:grpSpPr>
        <p:sp>
          <p:nvSpPr>
            <p:cNvPr id="333" name="btfpColumnGapBlocker630056">
              <a:extLst>
                <a:ext uri="{FF2B5EF4-FFF2-40B4-BE49-F238E27FC236}">
                  <a16:creationId xmlns:a16="http://schemas.microsoft.com/office/drawing/2014/main" id="{50B22E78-2E21-BE3D-138E-BB4FCD95D9C6}"/>
                </a:ext>
              </a:extLst>
            </p:cNvPr>
            <p:cNvSpPr/>
            <p:nvPr/>
          </p:nvSpPr>
          <p:spPr bwMode="gray">
            <a:xfrm>
              <a:off x="871220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sp>
          <p:nvSpPr>
            <p:cNvPr id="331" name="btfpColumnGapBlocker472260">
              <a:extLst>
                <a:ext uri="{FF2B5EF4-FFF2-40B4-BE49-F238E27FC236}">
                  <a16:creationId xmlns:a16="http://schemas.microsoft.com/office/drawing/2014/main" id="{1A0FD8D9-9A53-C25D-D6DC-FB50F0AAA160}"/>
                </a:ext>
              </a:extLst>
            </p:cNvPr>
            <p:cNvSpPr/>
            <p:nvPr/>
          </p:nvSpPr>
          <p:spPr bwMode="gray">
            <a:xfrm>
              <a:off x="4368800" y="5194935"/>
              <a:ext cx="4064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329" name="btfpColumnIndicator512172">
              <a:extLst>
                <a:ext uri="{FF2B5EF4-FFF2-40B4-BE49-F238E27FC236}">
                  <a16:creationId xmlns:a16="http://schemas.microsoft.com/office/drawing/2014/main" id="{435DC72F-722D-9A35-6B5E-1E1FC313B3EA}"/>
                </a:ext>
              </a:extLst>
            </p:cNvPr>
            <p:cNvCxnSpPr/>
            <p:nvPr/>
          </p:nvCxnSpPr>
          <p:spPr bwMode="gray">
            <a:xfrm flipV="1">
              <a:off x="8712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7" name="btfpColumnIndicator934863">
              <a:extLst>
                <a:ext uri="{FF2B5EF4-FFF2-40B4-BE49-F238E27FC236}">
                  <a16:creationId xmlns:a16="http://schemas.microsoft.com/office/drawing/2014/main" id="{CF60AEE1-647B-0983-FB61-357F06F56F83}"/>
                </a:ext>
              </a:extLst>
            </p:cNvPr>
            <p:cNvCxnSpPr/>
            <p:nvPr/>
          </p:nvCxnSpPr>
          <p:spPr bwMode="gray">
            <a:xfrm flipV="1">
              <a:off x="47752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5" name="btfpColumnGapBlocker106532">
              <a:extLst>
                <a:ext uri="{FF2B5EF4-FFF2-40B4-BE49-F238E27FC236}">
                  <a16:creationId xmlns:a16="http://schemas.microsoft.com/office/drawing/2014/main" id="{80A0E540-2B99-9B43-D86D-DEF3A4C05096}"/>
                </a:ext>
              </a:extLst>
            </p:cNvPr>
            <p:cNvSpPr/>
            <p:nvPr/>
          </p:nvSpPr>
          <p:spPr bwMode="gray">
            <a:xfrm>
              <a:off x="0" y="519493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323" name="btfpColumnIndicator184309">
              <a:extLst>
                <a:ext uri="{FF2B5EF4-FFF2-40B4-BE49-F238E27FC236}">
                  <a16:creationId xmlns:a16="http://schemas.microsoft.com/office/drawing/2014/main" id="{F9B486FA-1EE3-944A-AF63-07EA624B5ACF}"/>
                </a:ext>
              </a:extLst>
            </p:cNvPr>
            <p:cNvCxnSpPr/>
            <p:nvPr/>
          </p:nvCxnSpPr>
          <p:spPr bwMode="gray">
            <a:xfrm flipV="1">
              <a:off x="4368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1" name="btfpColumnIndicator566226">
              <a:extLst>
                <a:ext uri="{FF2B5EF4-FFF2-40B4-BE49-F238E27FC236}">
                  <a16:creationId xmlns:a16="http://schemas.microsoft.com/office/drawing/2014/main" id="{480AECAC-8FC9-8062-38B8-6E9E14C7A70A}"/>
                </a:ext>
              </a:extLst>
            </p:cNvPr>
            <p:cNvCxnSpPr/>
            <p:nvPr/>
          </p:nvCxnSpPr>
          <p:spPr bwMode="gray">
            <a:xfrm flipV="1">
              <a:off x="431800" y="519493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34" name="btfpColumnIndicatorGroup1">
            <a:extLst>
              <a:ext uri="{FF2B5EF4-FFF2-40B4-BE49-F238E27FC236}">
                <a16:creationId xmlns:a16="http://schemas.microsoft.com/office/drawing/2014/main" id="{465C6C00-630C-23EF-73E8-D36EE4F1A480}"/>
              </a:ext>
            </a:extLst>
          </p:cNvPr>
          <p:cNvGrpSpPr/>
          <p:nvPr/>
        </p:nvGrpSpPr>
        <p:grpSpPr>
          <a:xfrm>
            <a:off x="0" y="-154305"/>
            <a:ext cx="9144000" cy="102870"/>
            <a:chOff x="0" y="-154305"/>
            <a:chExt cx="9144000" cy="102870"/>
          </a:xfrm>
        </p:grpSpPr>
        <p:sp>
          <p:nvSpPr>
            <p:cNvPr id="332" name="btfpColumnGapBlocker103057">
              <a:extLst>
                <a:ext uri="{FF2B5EF4-FFF2-40B4-BE49-F238E27FC236}">
                  <a16:creationId xmlns:a16="http://schemas.microsoft.com/office/drawing/2014/main" id="{DFCC85BA-D75A-9AA4-8A08-57366C17DAE9}"/>
                </a:ext>
              </a:extLst>
            </p:cNvPr>
            <p:cNvSpPr/>
            <p:nvPr/>
          </p:nvSpPr>
          <p:spPr bwMode="gray">
            <a:xfrm>
              <a:off x="871220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sp>
          <p:nvSpPr>
            <p:cNvPr id="330" name="btfpColumnGapBlocker453924">
              <a:extLst>
                <a:ext uri="{FF2B5EF4-FFF2-40B4-BE49-F238E27FC236}">
                  <a16:creationId xmlns:a16="http://schemas.microsoft.com/office/drawing/2014/main" id="{F022C810-540B-3519-CD70-09FC19A4F462}"/>
                </a:ext>
              </a:extLst>
            </p:cNvPr>
            <p:cNvSpPr/>
            <p:nvPr/>
          </p:nvSpPr>
          <p:spPr bwMode="gray">
            <a:xfrm>
              <a:off x="4368800" y="-154305"/>
              <a:ext cx="4064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328" name="btfpColumnIndicator129765">
              <a:extLst>
                <a:ext uri="{FF2B5EF4-FFF2-40B4-BE49-F238E27FC236}">
                  <a16:creationId xmlns:a16="http://schemas.microsoft.com/office/drawing/2014/main" id="{E6DDF4C1-D8C0-04A0-99FE-86B22EC0B4FD}"/>
                </a:ext>
              </a:extLst>
            </p:cNvPr>
            <p:cNvCxnSpPr/>
            <p:nvPr/>
          </p:nvCxnSpPr>
          <p:spPr bwMode="gray">
            <a:xfrm flipV="1">
              <a:off x="8712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6" name="btfpColumnIndicator383024">
              <a:extLst>
                <a:ext uri="{FF2B5EF4-FFF2-40B4-BE49-F238E27FC236}">
                  <a16:creationId xmlns:a16="http://schemas.microsoft.com/office/drawing/2014/main" id="{BFAB174E-F381-F7CC-8966-EE8FBFD6E2C9}"/>
                </a:ext>
              </a:extLst>
            </p:cNvPr>
            <p:cNvCxnSpPr/>
            <p:nvPr/>
          </p:nvCxnSpPr>
          <p:spPr bwMode="gray">
            <a:xfrm flipV="1">
              <a:off x="47752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4" name="btfpColumnGapBlocker881505">
              <a:extLst>
                <a:ext uri="{FF2B5EF4-FFF2-40B4-BE49-F238E27FC236}">
                  <a16:creationId xmlns:a16="http://schemas.microsoft.com/office/drawing/2014/main" id="{DC5B1298-35F7-EA2E-FA95-F28FBCD06078}"/>
                </a:ext>
              </a:extLst>
            </p:cNvPr>
            <p:cNvSpPr/>
            <p:nvPr/>
          </p:nvSpPr>
          <p:spPr bwMode="gray">
            <a:xfrm>
              <a:off x="0" y="-154305"/>
              <a:ext cx="431800" cy="10287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000">
                <a:solidFill>
                  <a:schemeClr val="tx1"/>
                </a:solidFill>
              </a:endParaRPr>
            </a:p>
          </p:txBody>
        </p:sp>
        <p:cxnSp>
          <p:nvCxnSpPr>
            <p:cNvPr id="322" name="btfpColumnIndicator513857">
              <a:extLst>
                <a:ext uri="{FF2B5EF4-FFF2-40B4-BE49-F238E27FC236}">
                  <a16:creationId xmlns:a16="http://schemas.microsoft.com/office/drawing/2014/main" id="{F936A375-CA78-60F2-156F-F0D74145A0CB}"/>
                </a:ext>
              </a:extLst>
            </p:cNvPr>
            <p:cNvCxnSpPr/>
            <p:nvPr/>
          </p:nvCxnSpPr>
          <p:spPr bwMode="gray">
            <a:xfrm flipV="1">
              <a:off x="4368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0" name="btfpColumnIndicator762835">
              <a:extLst>
                <a:ext uri="{FF2B5EF4-FFF2-40B4-BE49-F238E27FC236}">
                  <a16:creationId xmlns:a16="http://schemas.microsoft.com/office/drawing/2014/main" id="{F1AD03E1-35F4-36ED-85C2-1C990AD04F56}"/>
                </a:ext>
              </a:extLst>
            </p:cNvPr>
            <p:cNvCxnSpPr/>
            <p:nvPr/>
          </p:nvCxnSpPr>
          <p:spPr bwMode="gray">
            <a:xfrm flipV="1">
              <a:off x="431800" y="-154305"/>
              <a:ext cx="0" cy="10287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9" name="btfpNotesBox862827">
            <a:extLst>
              <a:ext uri="{FF2B5EF4-FFF2-40B4-BE49-F238E27FC236}">
                <a16:creationId xmlns:a16="http://schemas.microsoft.com/office/drawing/2014/main" id="{A2ADFE0E-5298-0D06-F0C8-37285440785D}"/>
              </a:ext>
            </a:extLst>
          </p:cNvPr>
          <p:cNvSpPr txBox="1"/>
          <p:nvPr>
            <p:custDataLst>
              <p:tags r:id="rId4"/>
            </p:custDataLst>
          </p:nvPr>
        </p:nvSpPr>
        <p:spPr bwMode="gray">
          <a:xfrm>
            <a:off x="431800" y="4615826"/>
            <a:ext cx="8280398" cy="369332"/>
          </a:xfrm>
          <a:prstGeom prst="rect">
            <a:avLst/>
          </a:prstGeom>
          <a:noFill/>
        </p:spPr>
        <p:txBody>
          <a:bodyPr vert="horz" wrap="square" lIns="0" tIns="0" rIns="0" bIns="0" rtlCol="0" anchor="b">
            <a:spAutoFit/>
          </a:bodyPr>
          <a:lstStyle/>
          <a:p>
            <a:pPr marL="0" indent="0">
              <a:spcBef>
                <a:spcPts val="0"/>
              </a:spcBef>
              <a:buNone/>
            </a:pPr>
            <a:r>
              <a:rPr lang="en-US" sz="400">
                <a:solidFill>
                  <a:srgbClr val="000000"/>
                </a:solidFill>
              </a:rPr>
              <a:t>Note: 1) Only tenders with an auction year are included, while those without a commissioning year are assumed to be 5 years after tender year; 2) Projects under development and future tender auctions pipeline consists of Germany (34 GW), United Kingdom (28GW), France (19 GW), Poland (18GW), Netherlands (18 GW), Ireland (17 GW), Denmark (7 GW), Italy (4 GW), Belgium (4 GW), Greece (2 GW), Norway (2 GW), Portugal (2 GW), Lithuania (0.7 GW), Estonia (0.5 GW), Malta (0.4 GW); 3) Projects that have, or are expected to have, a merchant revenue mechanism, or already tendered CfD projects whose </a:t>
            </a:r>
            <a:r>
              <a:rPr lang="en-US" sz="400" err="1">
                <a:solidFill>
                  <a:srgbClr val="000000"/>
                </a:solidFill>
              </a:rPr>
              <a:t>LCoE</a:t>
            </a:r>
            <a:r>
              <a:rPr lang="en-US" sz="400">
                <a:solidFill>
                  <a:srgbClr val="000000"/>
                </a:solidFill>
              </a:rPr>
              <a:t> is estimated as being at least 5% higher than their respective ceiling prices; 4) Projects that are expected to have a CfD revenue mechanism; 5) Already tendered CfD projects, whose </a:t>
            </a:r>
            <a:r>
              <a:rPr lang="en-US" sz="400" err="1">
                <a:solidFill>
                  <a:srgbClr val="000000"/>
                </a:solidFill>
              </a:rPr>
              <a:t>LCoE</a:t>
            </a:r>
            <a:r>
              <a:rPr lang="en-US" sz="400">
                <a:solidFill>
                  <a:srgbClr val="000000"/>
                </a:solidFill>
              </a:rPr>
              <a:t> is estimated as being lower than their respective ceiling prices; 6) Supply chain capacity based on capacity limitation on production of blades and nacelles in Europe, 2024; 7) Uncertain communicated revenue mechanism, classified as merchant; 8) In April 2024, Denmark launched a 6 GW offshore wind tender alongside a planned 3 GW tender for the North Sea Energy Island. The 6 GW tender was later cancelled after the first phase failed to attract bids. A new 2025 tender is estimated to offer 2–3 GW for commissioning in 2032. Bornholm’s 3 GW capacity is estimated to be delayed by a year, while the North Sea Energy Island is presumed to not proceed. </a:t>
            </a:r>
          </a:p>
          <a:p>
            <a:pPr marL="0" indent="0">
              <a:spcBef>
                <a:spcPts val="0"/>
              </a:spcBef>
              <a:buNone/>
            </a:pPr>
            <a:r>
              <a:rPr lang="en-US" sz="400">
                <a:solidFill>
                  <a:srgbClr val="000000"/>
                </a:solidFill>
              </a:rPr>
              <a:t>Source: 4C Offshore, </a:t>
            </a:r>
            <a:r>
              <a:rPr lang="en-US" sz="400" err="1">
                <a:solidFill>
                  <a:srgbClr val="000000"/>
                </a:solidFill>
              </a:rPr>
              <a:t>WindEurope</a:t>
            </a:r>
            <a:r>
              <a:rPr lang="en-US" sz="400">
                <a:solidFill>
                  <a:srgbClr val="000000"/>
                </a:solidFill>
              </a:rPr>
              <a:t>, government announcements, IEA Renewables 2024, Wood Mackenzie – Europe levelized cost of electricity (</a:t>
            </a:r>
            <a:r>
              <a:rPr lang="en-US" sz="400" err="1">
                <a:solidFill>
                  <a:srgbClr val="000000"/>
                </a:solidFill>
              </a:rPr>
              <a:t>LCoE</a:t>
            </a:r>
            <a:r>
              <a:rPr lang="en-US" sz="400">
                <a:solidFill>
                  <a:srgbClr val="000000"/>
                </a:solidFill>
              </a:rPr>
              <a:t>) 2024.</a:t>
            </a:r>
            <a:endParaRPr lang="en-GB" sz="400">
              <a:solidFill>
                <a:srgbClr val="000000"/>
              </a:solidFill>
            </a:endParaRPr>
          </a:p>
        </p:txBody>
      </p:sp>
      <p:pic>
        <p:nvPicPr>
          <p:cNvPr id="9" name="Logo">
            <a:extLst>
              <a:ext uri="{FF2B5EF4-FFF2-40B4-BE49-F238E27FC236}">
                <a16:creationId xmlns:a16="http://schemas.microsoft.com/office/drawing/2014/main" id="{FA81E559-A71D-BE5D-1D73-5A139708BD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black">
          <a:xfrm>
            <a:off x="8161455" y="297543"/>
            <a:ext cx="489895" cy="134381"/>
          </a:xfrm>
          <a:prstGeom prst="rect">
            <a:avLst/>
          </a:prstGeom>
        </p:spPr>
      </p:pic>
    </p:spTree>
    <p:custDataLst>
      <p:tags r:id="rId1"/>
    </p:custDataLst>
    <p:extLst>
      <p:ext uri="{BB962C8B-B14F-4D97-AF65-F5344CB8AC3E}">
        <p14:creationId xmlns:p14="http://schemas.microsoft.com/office/powerpoint/2010/main" val="41592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BD51-ADD0-FCA6-2D0A-62591FBE3043}"/>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99CF0C6D-EA64-2D3C-C134-510E5610E6B8}"/>
              </a:ext>
            </a:extLst>
          </p:cNvPr>
          <p:cNvGraphicFramePr>
            <a:graphicFrameLocks noChangeAspect="1"/>
          </p:cNvGraphicFramePr>
          <p:nvPr>
            <p:custDataLst>
              <p:tags r:id="rId2"/>
            </p:custDataLst>
          </p:nvPr>
        </p:nvGraphicFramePr>
        <p:xfrm>
          <a:off x="14257" y="8713"/>
          <a:ext cx="1584" cy="1584"/>
        </p:xfrm>
        <a:graphic>
          <a:graphicData uri="http://schemas.openxmlformats.org/presentationml/2006/ole">
            <mc:AlternateContent xmlns:mc="http://schemas.openxmlformats.org/markup-compatibility/2006">
              <mc:Choice xmlns:v="urn:schemas-microsoft-com:vml" Requires="v">
                <p:oleObj name="think-cell Slide" r:id="rId5" imgW="338" imgH="338" progId="TCLayout.ActiveDocument.1">
                  <p:embed/>
                </p:oleObj>
              </mc:Choice>
              <mc:Fallback>
                <p:oleObj name="think-cell Slide" r:id="rId5" imgW="338" imgH="338" progId="TCLayout.ActiveDocument.1">
                  <p:embed/>
                  <p:pic>
                    <p:nvPicPr>
                      <p:cNvPr id="17" name="think-cell data - do not delete" hidden="1">
                        <a:extLst>
                          <a:ext uri="{FF2B5EF4-FFF2-40B4-BE49-F238E27FC236}">
                            <a16:creationId xmlns:a16="http://schemas.microsoft.com/office/drawing/2014/main" id="{99CF0C6D-EA64-2D3C-C134-510E5610E6B8}"/>
                          </a:ext>
                        </a:extLst>
                      </p:cNvPr>
                      <p:cNvPicPr/>
                      <p:nvPr/>
                    </p:nvPicPr>
                    <p:blipFill>
                      <a:blip r:embed="rId6"/>
                      <a:stretch>
                        <a:fillRect/>
                      </a:stretch>
                    </p:blipFill>
                    <p:spPr>
                      <a:xfrm>
                        <a:off x="14257" y="8713"/>
                        <a:ext cx="1584" cy="1584"/>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5B2027F9-399C-3371-9456-EFEED6AD8EA9}"/>
              </a:ext>
            </a:extLst>
          </p:cNvPr>
          <p:cNvSpPr>
            <a:spLocks noGrp="1"/>
          </p:cNvSpPr>
          <p:nvPr>
            <p:ph type="body" sz="quarter" idx="26"/>
          </p:nvPr>
        </p:nvSpPr>
        <p:spPr>
          <a:xfrm>
            <a:off x="748800" y="4561200"/>
            <a:ext cx="7197996" cy="367409"/>
          </a:xfrm>
        </p:spPr>
        <p:txBody>
          <a:bodyPr/>
          <a:lstStyle/>
          <a:p>
            <a:pPr>
              <a:spcAft>
                <a:spcPts val="0"/>
              </a:spcAft>
            </a:pPr>
            <a:r>
              <a:rPr lang="en-GB" sz="500" noProof="0"/>
              <a:t>Note: Fixed prices based on 2024; </a:t>
            </a:r>
            <a:r>
              <a:rPr lang="en-GB" sz="500" noProof="0" err="1"/>
              <a:t>LCoE</a:t>
            </a:r>
            <a:r>
              <a:rPr lang="en-GB" sz="500" noProof="0"/>
              <a:t> is based on a standard calculation method showing producer’s cost of electricity and does not represent a business case perspective or the strike price level in an auction; Cost baseline estimates based on fully merchant projects in Germany, the UK, the Netherlands, and Denmark, using Wood Mackenzie’s figures for the expected mix of local and foreign inputs, excluding taxes; Impact from learning curve assumed at ~9% learning rate under 400GW buildout by 2050; Impact from </a:t>
            </a:r>
            <a:r>
              <a:rPr lang="en-GB" sz="500" noProof="0" err="1"/>
              <a:t>CfD</a:t>
            </a:r>
            <a:r>
              <a:rPr lang="en-GB" sz="500" noProof="0"/>
              <a:t> based on WACC reduction of ~2pp by applying </a:t>
            </a:r>
            <a:r>
              <a:rPr lang="en-GB" sz="500" noProof="0" err="1"/>
              <a:t>CfD</a:t>
            </a:r>
            <a:r>
              <a:rPr lang="en-GB" sz="500" noProof="0"/>
              <a:t> revenue guarantee for merchant projects; While 2025 baseline utilises merchant only projects, future </a:t>
            </a:r>
            <a:r>
              <a:rPr lang="en-GB" sz="500" noProof="0" err="1"/>
              <a:t>CfD</a:t>
            </a:r>
            <a:r>
              <a:rPr lang="en-GB" sz="500" noProof="0"/>
              <a:t> projects whose viability is uncertain also have elevated cost of capital; Assumed 30 years of wind farm lifetime with 3 years of construction prior to COD with equal split of yearly </a:t>
            </a:r>
            <a:r>
              <a:rPr lang="en-GB" sz="500" noProof="0" err="1"/>
              <a:t>CapEx</a:t>
            </a:r>
            <a:r>
              <a:rPr lang="en-GB" sz="500" noProof="0"/>
              <a:t> outflow; Capacity factor of constant 51% throughout the lifetime</a:t>
            </a:r>
          </a:p>
          <a:p>
            <a:pPr>
              <a:spcAft>
                <a:spcPts val="0"/>
              </a:spcAft>
            </a:pPr>
            <a:r>
              <a:rPr lang="en-GB" sz="500" noProof="0"/>
              <a:t>Source: Wood Mackenzie (Europe </a:t>
            </a:r>
            <a:r>
              <a:rPr lang="en-GB" sz="500" noProof="0" err="1"/>
              <a:t>levelised</a:t>
            </a:r>
            <a:r>
              <a:rPr lang="en-GB" sz="500" noProof="0"/>
              <a:t> cost of electricity (LCOE) 2024 data - average sensitivity) for </a:t>
            </a:r>
            <a:r>
              <a:rPr lang="en-GB" sz="500" noProof="0" err="1"/>
              <a:t>CapEx</a:t>
            </a:r>
            <a:r>
              <a:rPr lang="en-GB" sz="500" noProof="0"/>
              <a:t>, </a:t>
            </a:r>
            <a:r>
              <a:rPr lang="en-GB" sz="500" noProof="0" err="1"/>
              <a:t>OpEx</a:t>
            </a:r>
            <a:r>
              <a:rPr lang="en-GB" sz="500" noProof="0"/>
              <a:t>, cost of debt, cost of equity, and capacity factor; Offshore wind </a:t>
            </a:r>
          </a:p>
          <a:p>
            <a:pPr>
              <a:spcAft>
                <a:spcPts val="0"/>
              </a:spcAft>
            </a:pPr>
            <a:r>
              <a:rPr lang="en-GB" sz="500" noProof="0"/>
              <a:t>investment banking expert interviews</a:t>
            </a:r>
          </a:p>
        </p:txBody>
      </p:sp>
      <p:sp>
        <p:nvSpPr>
          <p:cNvPr id="9" name="Title 8">
            <a:extLst>
              <a:ext uri="{FF2B5EF4-FFF2-40B4-BE49-F238E27FC236}">
                <a16:creationId xmlns:a16="http://schemas.microsoft.com/office/drawing/2014/main" id="{96E433DD-42FF-0141-CA66-2F3FE63CC464}"/>
              </a:ext>
            </a:extLst>
          </p:cNvPr>
          <p:cNvSpPr>
            <a:spLocks noGrp="1"/>
          </p:cNvSpPr>
          <p:nvPr>
            <p:ph type="title"/>
          </p:nvPr>
        </p:nvSpPr>
        <p:spPr>
          <a:xfrm>
            <a:off x="432000" y="252000"/>
            <a:ext cx="8521500" cy="576000"/>
          </a:xfrm>
        </p:spPr>
        <p:txBody>
          <a:bodyPr vert="horz"/>
          <a:lstStyle/>
          <a:p>
            <a:r>
              <a:rPr lang="en-GB" sz="1800" noProof="0" dirty="0"/>
              <a:t>With clearer revenue and capacity certainty, the industry can reduce </a:t>
            </a:r>
            <a:r>
              <a:rPr lang="en-GB" sz="1800" noProof="0" dirty="0" err="1"/>
              <a:t>LCoE</a:t>
            </a:r>
            <a:r>
              <a:rPr lang="en-GB" sz="1800" noProof="0" dirty="0"/>
              <a:t> by ~30% by 2040</a:t>
            </a:r>
            <a:br>
              <a:rPr lang="en-GB" noProof="0" dirty="0"/>
            </a:br>
            <a:endParaRPr lang="en-GB" noProof="0" dirty="0"/>
          </a:p>
        </p:txBody>
      </p:sp>
      <p:pic>
        <p:nvPicPr>
          <p:cNvPr id="6" name="Picture 5" descr="A screenshot of a computer&#10;&#10;AI-generated content may be incorrect.">
            <a:extLst>
              <a:ext uri="{FF2B5EF4-FFF2-40B4-BE49-F238E27FC236}">
                <a16:creationId xmlns:a16="http://schemas.microsoft.com/office/drawing/2014/main" id="{51547927-15A5-6512-6567-B706543F1D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909" y="975202"/>
            <a:ext cx="6641597" cy="3438796"/>
          </a:xfrm>
          <a:prstGeom prst="rect">
            <a:avLst/>
          </a:prstGeom>
        </p:spPr>
      </p:pic>
      <p:sp>
        <p:nvSpPr>
          <p:cNvPr id="29" name="Content Placeholder 2">
            <a:extLst>
              <a:ext uri="{FF2B5EF4-FFF2-40B4-BE49-F238E27FC236}">
                <a16:creationId xmlns:a16="http://schemas.microsoft.com/office/drawing/2014/main" id="{64EA5C1A-21DA-2B54-FD2C-6B86351F638F}"/>
              </a:ext>
            </a:extLst>
          </p:cNvPr>
          <p:cNvSpPr txBox="1">
            <a:spLocks/>
          </p:cNvSpPr>
          <p:nvPr/>
        </p:nvSpPr>
        <p:spPr>
          <a:xfrm>
            <a:off x="1055029" y="1110293"/>
            <a:ext cx="3947872" cy="174947"/>
          </a:xfrm>
          <a:prstGeom prst="rect">
            <a:avLst/>
          </a:prstGeom>
        </p:spPr>
        <p:txBody>
          <a:bodyPr vert="horz" wrap="square" lIns="0" tIns="0" rIns="0" bIns="0" rtlCol="0">
            <a:spAutoFit/>
          </a:bodyPr>
          <a:lstStyle>
            <a:lvl1pPr marL="0" indent="0" algn="l" defTabSz="685804" rtl="0" eaLnBrk="1" latinLnBrk="0" hangingPunct="1">
              <a:lnSpc>
                <a:spcPct val="95000"/>
              </a:lnSpc>
              <a:spcBef>
                <a:spcPts val="795"/>
              </a:spcBef>
              <a:spcAft>
                <a:spcPts val="300"/>
              </a:spcAft>
              <a:buFont typeface="Arial" panose="020B0604020202020204" pitchFamily="34" charset="0"/>
              <a:buNone/>
              <a:defRPr sz="1200" b="1" kern="1200">
                <a:solidFill>
                  <a:srgbClr val="206DA5"/>
                </a:solidFill>
                <a:latin typeface="+mn-lt"/>
                <a:ea typeface="+mn-ea"/>
                <a:cs typeface="Arial" panose="020B0604020202020204" pitchFamily="34" charset="0"/>
                <a:sym typeface="Orsted Sans Office" panose="00000500000000000000" pitchFamily="2" charset="0"/>
              </a:defRPr>
            </a:lvl1pPr>
            <a:lvl2pPr marL="87313" indent="-87313" algn="l" defTabSz="685804" rtl="0" eaLnBrk="1" latinLnBrk="0" hangingPunct="1">
              <a:lnSpc>
                <a:spcPct val="95000"/>
              </a:lnSpc>
              <a:spcBef>
                <a:spcPts val="795"/>
              </a:spcBef>
              <a:spcAft>
                <a:spcPts val="300"/>
              </a:spcAft>
              <a:buFont typeface="Arial" panose="020B0604020202020204" pitchFamily="34" charset="0"/>
              <a:buChar char="•"/>
              <a:defRPr sz="1000" kern="1200">
                <a:solidFill>
                  <a:schemeClr val="tx2"/>
                </a:solidFill>
                <a:latin typeface="Orsted Sans Office" panose="00000500000000000000" pitchFamily="2" charset="0"/>
                <a:ea typeface="+mn-ea"/>
                <a:cs typeface="Arial" panose="020B0604020202020204" pitchFamily="34" charset="0"/>
                <a:sym typeface="Orsted Sans Office" panose="00000500000000000000" pitchFamily="2" charset="0"/>
              </a:defRPr>
            </a:lvl2pPr>
            <a:lvl3pPr marL="179388" indent="-92075" algn="l" defTabSz="685804" rtl="0" eaLnBrk="1" latinLnBrk="0" hangingPunct="1">
              <a:lnSpc>
                <a:spcPct val="95000"/>
              </a:lnSpc>
              <a:spcBef>
                <a:spcPts val="795"/>
              </a:spcBef>
              <a:spcAft>
                <a:spcPts val="300"/>
              </a:spcAft>
              <a:buFont typeface="Arial" panose="020B0604020202020204" pitchFamily="34" charset="0"/>
              <a:buChar char="•"/>
              <a:defRPr sz="1000" kern="1200">
                <a:solidFill>
                  <a:schemeClr val="tx2"/>
                </a:solidFill>
                <a:latin typeface="Orsted Sans Office" panose="00000500000000000000" pitchFamily="2" charset="0"/>
                <a:ea typeface="+mn-ea"/>
                <a:cs typeface="Arial" panose="020B0604020202020204" pitchFamily="34" charset="0"/>
                <a:sym typeface="Orsted Sans Office" panose="00000500000000000000" pitchFamily="2" charset="0"/>
              </a:defRPr>
            </a:lvl3pPr>
            <a:lvl4pPr marL="266700" indent="-87313" algn="l" defTabSz="685804" rtl="0" eaLnBrk="1" latinLnBrk="0" hangingPunct="1">
              <a:lnSpc>
                <a:spcPct val="95000"/>
              </a:lnSpc>
              <a:spcBef>
                <a:spcPts val="795"/>
              </a:spcBef>
              <a:spcAft>
                <a:spcPts val="300"/>
              </a:spcAft>
              <a:buFont typeface="Arial" panose="020B0604020202020204" pitchFamily="34" charset="0"/>
              <a:buChar char="•"/>
              <a:defRPr sz="1000" kern="1200">
                <a:solidFill>
                  <a:schemeClr val="tx2"/>
                </a:solidFill>
                <a:latin typeface="Orsted Sans Office" panose="00000500000000000000" pitchFamily="2" charset="0"/>
                <a:ea typeface="+mn-ea"/>
                <a:cs typeface="Arial" panose="020B0604020202020204" pitchFamily="34" charset="0"/>
                <a:sym typeface="Orsted Sans Office" panose="00000500000000000000" pitchFamily="2" charset="0"/>
              </a:defRPr>
            </a:lvl4pPr>
            <a:lvl5pPr marL="358775" indent="-92075" algn="l" defTabSz="685804" rtl="0" eaLnBrk="1" latinLnBrk="0" hangingPunct="1">
              <a:lnSpc>
                <a:spcPct val="95000"/>
              </a:lnSpc>
              <a:spcBef>
                <a:spcPts val="795"/>
              </a:spcBef>
              <a:spcAft>
                <a:spcPts val="300"/>
              </a:spcAft>
              <a:buFont typeface="Arial" panose="020B0604020202020204" pitchFamily="34" charset="0"/>
              <a:buChar char="•"/>
              <a:defRPr sz="1000" kern="1200">
                <a:solidFill>
                  <a:schemeClr val="tx2"/>
                </a:solidFill>
                <a:latin typeface="Orsted Sans Office" panose="00000500000000000000" pitchFamily="2" charset="0"/>
                <a:ea typeface="+mn-ea"/>
                <a:cs typeface="Arial" panose="020B0604020202020204" pitchFamily="34" charset="0"/>
                <a:sym typeface="Orsted Sans Office" panose="00000500000000000000" pitchFamily="2" charset="0"/>
              </a:defRPr>
            </a:lvl5pPr>
            <a:lvl6pPr marL="1080000" indent="-216000" algn="l" defTabSz="685804" rtl="0" eaLnBrk="1" latinLnBrk="0" hangingPunct="1">
              <a:lnSpc>
                <a:spcPct val="100000"/>
              </a:lnSpc>
              <a:spcBef>
                <a:spcPts val="0"/>
              </a:spcBef>
              <a:spcAft>
                <a:spcPts val="300"/>
              </a:spcAft>
              <a:buFont typeface="Arial" panose="020B0604020202020204" pitchFamily="34" charset="0"/>
              <a:buChar char="•"/>
              <a:defRPr lang="en-GB" sz="1000" kern="1200" noProof="0" dirty="0">
                <a:solidFill>
                  <a:schemeClr val="tx2"/>
                </a:solidFill>
                <a:latin typeface="+mn-lt"/>
                <a:ea typeface="+mn-ea"/>
                <a:cs typeface="Arial" panose="020B0604020202020204" pitchFamily="34" charset="0"/>
                <a:sym typeface="Arial" panose="020B0604020202020204" pitchFamily="34" charset="0"/>
              </a:defRPr>
            </a:lvl6pPr>
            <a:lvl7pPr marL="1080000" indent="-216000" algn="l" defTabSz="685804" rtl="0" eaLnBrk="1" latinLnBrk="0" hangingPunct="1">
              <a:lnSpc>
                <a:spcPct val="100000"/>
              </a:lnSpc>
              <a:spcBef>
                <a:spcPts val="0"/>
              </a:spcBef>
              <a:spcAft>
                <a:spcPts val="300"/>
              </a:spcAft>
              <a:buFont typeface="Arial" panose="020B0604020202020204" pitchFamily="34" charset="0"/>
              <a:buChar char="•"/>
              <a:defRPr lang="en-GB" sz="1000" kern="1200" baseline="0" noProof="0" dirty="0">
                <a:solidFill>
                  <a:schemeClr val="tx2"/>
                </a:solidFill>
                <a:latin typeface="+mn-lt"/>
                <a:ea typeface="+mn-ea"/>
                <a:cs typeface="Arial" panose="020B0604020202020204" pitchFamily="34" charset="0"/>
                <a:sym typeface="Arial" panose="020B0604020202020204" pitchFamily="34" charset="0"/>
              </a:defRPr>
            </a:lvl7pPr>
            <a:lvl8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a:solidFill>
                  <a:schemeClr val="tx2"/>
                </a:solidFill>
                <a:latin typeface="+mn-lt"/>
                <a:ea typeface="+mn-ea"/>
                <a:cs typeface="+mn-cs"/>
              </a:defRPr>
            </a:lvl8pPr>
            <a:lvl9pPr marL="1080000" indent="-216000" algn="l" defTabSz="685804"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9pPr>
          </a:lstStyle>
          <a:p>
            <a:r>
              <a:rPr lang="en-GB" sz="1196" noProof="0" dirty="0" err="1"/>
              <a:t>LCoE</a:t>
            </a:r>
            <a:r>
              <a:rPr lang="en-GB" sz="1196" noProof="0" dirty="0"/>
              <a:t> cost reduction to 2040</a:t>
            </a:r>
          </a:p>
        </p:txBody>
      </p:sp>
      <p:pic>
        <p:nvPicPr>
          <p:cNvPr id="49" name="Logo">
            <a:extLst>
              <a:ext uri="{FF2B5EF4-FFF2-40B4-BE49-F238E27FC236}">
                <a16:creationId xmlns:a16="http://schemas.microsoft.com/office/drawing/2014/main" id="{26DB6FE4-26E2-2E59-3EE4-360E34288F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black">
          <a:xfrm>
            <a:off x="8325830" y="4861035"/>
            <a:ext cx="356037" cy="97662"/>
          </a:xfrm>
          <a:prstGeom prst="rect">
            <a:avLst/>
          </a:prstGeom>
        </p:spPr>
      </p:pic>
    </p:spTree>
    <p:custDataLst>
      <p:tags r:id="rId1"/>
    </p:custDataLst>
    <p:extLst>
      <p:ext uri="{BB962C8B-B14F-4D97-AF65-F5344CB8AC3E}">
        <p14:creationId xmlns:p14="http://schemas.microsoft.com/office/powerpoint/2010/main" val="1847083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4658f23-eb84-4900-8963-e5e09391589d&quot; IsConsolidated=&quot;False&quot; IsTopLevel=&quot;False&quot; Layer=&quot;Harvey 1/4 [1]&quot; Source=&quot;Harvey 4&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4658f23-eb84-4900-8963-e5e09391589d&quot; IsConsolidated=&quot;False&quot; IsTopLevel=&quot;False&quot; Layer=&quot;Harvey 2/4 [2]&quot; Source=&quot;Harvey 4&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4658f23-eb84-4900-8963-e5e09391589d&quot; IsConsolidated=&quot;False&quot; IsTopLevel=&quot;False&quot; Layer=&quot;Harvey 3/4 [3]&quot; Source=&quot;Harvey 4&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4658f23-eb84-4900-8963-e5e09391589d&quot; IsConsolidated=&quot;False&quot; IsTopLevel=&quot;False&quot; Layer=&quot;Harvey 4/4 [4]&quot; Source=&quot;Harvey 4&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0/8 [0]&quot; Source=&quot;Harvey 8&quot; /&gt;"/>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1/8 [1]&quot; Source=&quot;Harvey 8&quot; /&gt;"/>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2/8 [2]&quot; Source=&quot;Harvey 8&quot; /&gt;"/>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3/8 [3]&quot; Source=&quot;Harvey 8&quot; /&gt;"/>
</p:tagLst>
</file>

<file path=ppt/tags/tag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4/8 [4]&quot; Source=&quot;Harvey 8&quot; /&gt;"/>
</p:tagLst>
</file>

<file path=ppt/tags/tag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5/8 [5]&quot; Source=&quot;Harvey 8&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8&quot; Source=&quot;Harvey 8&quot; /&gt;"/>
</p:tagLst>
</file>

<file path=ppt/tags/tag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6/8 [6]&quot; Source=&quot;Harvey 8&quot; /&gt;"/>
</p:tagLst>
</file>

<file path=ppt/tags/tag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7/8 [7]&quot; Source=&quot;Harvey 8&quot; /&gt;"/>
</p:tagLst>
</file>

<file path=ppt/tags/tag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7e70d17a-039f-4b98-887e-463fb70dceab&quot; IsConsolidated=&quot;False&quot; IsTopLevel=&quot;False&quot; Layer=&quot;Harvey 8/8 [8]&quot; Source=&quot;Harvey 8&quot; /&g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4658f23-eb84-4900-8963-e5e09391589d&quot; IsConsolidated=&quot;False&quot; IsTopLevel=&quot;False&quot; Layer=&quot;Harvey 4&quot; Source=&quot;Harvey 4&quot; /&gt;"/>
</p:tagLst>
</file>

<file path=ppt/tags/tag3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EMPLAFYSLIDEID" val="638360890179730982"/>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aO7EGf8SgS88Jc3vaCs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aO7EGf8SgS88Jc3vaCsI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bCbZ4bScjAvYwhyyGMCQ"/>
  <p:tag name="BTFPLAYOUTENABLED" val="1"/>
</p:tagLst>
</file>

<file path=ppt/tags/tag37.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9FBZOs6wJwxZ7xQRSYPn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24302f28-aa41-4224-a1dc-8de3ed61cdd0&quot; IsConsolidated=&quot;False&quot; IsTopLevel=&quot;False&quot; Layer=&quot;Harvey 3&quot; Source=&quot;Harvey 3&quot; /&gt;"/>
</p:tagLst>
</file>

<file path=ppt/tags/tag40.xml><?xml version="1.0" encoding="utf-8"?>
<p:tagLst xmlns:a="http://schemas.openxmlformats.org/drawingml/2006/main" xmlns:r="http://schemas.openxmlformats.org/officeDocument/2006/relationships" xmlns:p="http://schemas.openxmlformats.org/presentationml/2006/main">
  <p:tag name="BTFPLAYOUTENABLED" val="1"/>
</p:tagLst>
</file>

<file path=ppt/tags/tag41.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CONTAINEDIMAGEPATH" val="C:\Users\jrmad\AppData\Local\Temp\Templafy\PowerPointVsto\Assets\591a4ed8-2459-4e26-ad41-d3a1d38b445e.jpeg"/>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24302f28-aa41-4224-a1dc-8de3ed61cdd0&quot; IsConsolidated=&quot;False&quot; IsTopLevel=&quot;False&quot; Layer=&quot;Harvey 0/3 [0]&quot; Source=&quot;Harvey 3&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24302f28-aa41-4224-a1dc-8de3ed61cdd0&quot; IsConsolidated=&quot;False&quot; IsTopLevel=&quot;False&quot; Layer=&quot;Harvey 1/3 [1]&quot; Source=&quot;Harvey 3&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24302f28-aa41-4224-a1dc-8de3ed61cdd0&quot; IsConsolidated=&quot;False&quot; IsTopLevel=&quot;False&quot; Layer=&quot;Harvey 2/3 [2]&quot; Source=&quot;Harvey 3&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24302f28-aa41-4224-a1dc-8de3ed61cdd0&quot; IsConsolidated=&quot;False&quot; IsTopLevel=&quot;False&quot; Layer=&quot;Harvey 3/3 [3]&quot; Source=&quot;Harvey 3&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14658f23-eb84-4900-8963-e5e09391589d&quot; IsConsolidated=&quot;False&quot; IsTopLevel=&quot;False&quot; Layer=&quot;Harvey 0/4 [0]&quot; Source=&quot;Harvey 4&quot; /&gt;"/>
</p:tagLst>
</file>

<file path=ppt/theme/theme1.xml><?xml version="1.0" encoding="utf-8"?>
<a:theme xmlns:a="http://schemas.openxmlformats.org/drawingml/2006/main" name="Orsted">
  <a:themeElements>
    <a:clrScheme name="Ørsted">
      <a:dk1>
        <a:srgbClr val="000000"/>
      </a:dk1>
      <a:lt1>
        <a:srgbClr val="FFFFFF"/>
      </a:lt1>
      <a:dk2>
        <a:srgbClr val="000000"/>
      </a:dk2>
      <a:lt2>
        <a:srgbClr val="F5F6F7"/>
      </a:lt2>
      <a:accent1>
        <a:srgbClr val="007ACC"/>
      </a:accent1>
      <a:accent2>
        <a:srgbClr val="D6F1FF"/>
      </a:accent2>
      <a:accent3>
        <a:srgbClr val="001142"/>
      </a:accent3>
      <a:accent4>
        <a:srgbClr val="CCCCCC"/>
      </a:accent4>
      <a:accent5>
        <a:srgbClr val="E5E5E5"/>
      </a:accent5>
      <a:accent6>
        <a:srgbClr val="B2B2B2"/>
      </a:accent6>
      <a:hlink>
        <a:srgbClr val="007ACC"/>
      </a:hlink>
      <a:folHlink>
        <a:srgbClr val="007ACC"/>
      </a:folHlink>
    </a:clrScheme>
    <a:fontScheme name="Ørsted">
      <a:majorFont>
        <a:latin typeface="Orsted Sans Office"/>
        <a:ea typeface=""/>
        <a:cs typeface=""/>
      </a:majorFont>
      <a:minorFont>
        <a:latin typeface="Orsted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6000"/>
          </a:lnSpc>
          <a:defRPr sz="13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6000"/>
          </a:lnSpc>
          <a:spcBef>
            <a:spcPts val="1800"/>
          </a:spcBef>
          <a:defRPr sz="1300" dirty="0" smtClean="0">
            <a:solidFill>
              <a:schemeClr val="tx2"/>
            </a:solidFill>
          </a:defRPr>
        </a:defPPr>
      </a:lstStyle>
    </a:txDef>
  </a:objectDefaults>
  <a:extraClrSchemeLst/>
  <a:custClrLst>
    <a:custClr name="Clear blue">
      <a:srgbClr val="007ACC"/>
    </a:custClr>
    <a:custClr name="Light blue">
      <a:srgbClr val="D6F1FF"/>
    </a:custClr>
    <a:custClr name="Dark blue">
      <a:srgbClr val="001142"/>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Clear green">
      <a:srgbClr val="00948A"/>
    </a:custClr>
    <a:custClr name="Light green">
      <a:srgbClr val="DAF5F4"/>
    </a:custClr>
    <a:custClr name="Dark green">
      <a:srgbClr val="00333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Clear purple">
      <a:srgbClr val="7E59BD"/>
    </a:custClr>
    <a:custClr name="Light purple">
      <a:srgbClr val="F0E8FF"/>
    </a:custClr>
    <a:custClr name="Dark purple">
      <a:srgbClr val="290031"/>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Clear yellow">
      <a:srgbClr val="FFA20C"/>
    </a:custClr>
    <a:custClr name="Light yellow">
      <a:srgbClr val="FFF8EA"/>
    </a:custClr>
    <a:custClr name="Dark yellow">
      <a:srgbClr val="371F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Clear red">
      <a:srgbClr val="DA4341"/>
    </a:custClr>
    <a:custClr name="Light red">
      <a:srgbClr val="FFF1EA"/>
    </a:custClr>
    <a:custClr name="Dark red">
      <a:srgbClr val="3A0C13"/>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Theme1" id="{2D80329A-622D-4D81-95BB-E0314615E135}" vid="{0AEDC9BF-6893-4984-820A-5F9998BE7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3974D1FEB354194E9973D5E0514AB" ma:contentTypeVersion="20" ma:contentTypeDescription="Create a new document." ma:contentTypeScope="" ma:versionID="df6cd70181eec73458841719d0091351">
  <xsd:schema xmlns:xsd="http://www.w3.org/2001/XMLSchema" xmlns:xs="http://www.w3.org/2001/XMLSchema" xmlns:p="http://schemas.microsoft.com/office/2006/metadata/properties" xmlns:ns2="91266fae-886c-469b-bf39-516c547b4b84" xmlns:ns3="0762ca98-9659-4bb3-afe9-dff1640a4ad7" targetNamespace="http://schemas.microsoft.com/office/2006/metadata/properties" ma:root="true" ma:fieldsID="3c29864f813e0441fd813b69473dc123" ns2:_="" ns3:_="">
    <xsd:import namespace="91266fae-886c-469b-bf39-516c547b4b84"/>
    <xsd:import namespace="0762ca98-9659-4bb3-afe9-dff1640a4ad7"/>
    <xsd:element name="properties">
      <xsd:complexType>
        <xsd:sequence>
          <xsd:element name="documentManagement">
            <xsd:complexType>
              <xsd:all>
                <xsd:element ref="ns2:_dlc_DocId" minOccurs="0"/>
                <xsd:element ref="ns2:_dlc_DocIdUrl" minOccurs="0"/>
                <xsd:element ref="ns2:_dlc_DocIdPersistId" minOccurs="0"/>
                <xsd:element ref="ns3:IsDecafy"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MediaServiceObjectDetectorVersions" minOccurs="0"/>
                <xsd:element ref="ns3:MediaServiceSearchProperties" minOccurs="0"/>
                <xsd:element ref="ns3:TopicTag" minOccurs="0"/>
                <xsd:element ref="ns3: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66fae-886c-469b-bf39-516c547b4b8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26a5628-bff5-4d68-a0eb-974ef0715145}" ma:internalName="TaxCatchAll" ma:showField="CatchAllData" ma:web="91266fae-886c-469b-bf39-516c547b4b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62ca98-9659-4bb3-afe9-dff1640a4ad7" elementFormDefault="qualified">
    <xsd:import namespace="http://schemas.microsoft.com/office/2006/documentManagement/types"/>
    <xsd:import namespace="http://schemas.microsoft.com/office/infopath/2007/PartnerControls"/>
    <xsd:element name="IsDecafy" ma:index="11" nillable="true" ma:displayName="IsDecafy" ma:default="True" ma:description="This is a hidden column to identify if the Library has Decafy." ma:hidden="true" ma:internalName="IsDecafy">
      <xsd:simpleType>
        <xsd:restriction base="dms:Boolea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dd7cca-690c-40af-b5c4-8ca6c4582b32"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TopicTag" ma:index="27" nillable="true" ma:displayName="Topic Tag" ma:description="This column indicates what core topics are addressed in the file " ma:format="Dropdown" ma:internalName="TopicTag">
      <xsd:complexType>
        <xsd:complexContent>
          <xsd:extension base="dms:MultiChoiceFillIn">
            <xsd:sequence>
              <xsd:element name="Value" maxOccurs="unbounded" minOccurs="0" nillable="true">
                <xsd:simpleType>
                  <xsd:union memberTypes="dms:Text">
                    <xsd:simpleType>
                      <xsd:restriction base="dms:Choice">
                        <xsd:enumeration value="Tender Design"/>
                        <xsd:enumeration value="Remuneration Scheme"/>
                        <xsd:enumeration value="Sustainability"/>
                        <xsd:enumeration value="PtX"/>
                        <xsd:enumeration value="About Ørsted"/>
                        <xsd:enumeration value="Operations"/>
                        <xsd:enumeration value="Development"/>
                      </xsd:restriction>
                    </xsd:simpleType>
                  </xsd:union>
                </xsd:simpleType>
              </xsd:element>
            </xsd:sequence>
          </xsd:extension>
        </xsd:complexContent>
      </xsd:complexType>
    </xsd:element>
    <xsd:element name="Details" ma:index="28" nillable="true" ma:displayName="Details" ma:description="This column provides a description of the content and purpose of the file" ma:format="Dropdown" ma:internalName="Details">
      <xsd:simpleType>
        <xsd:restriction base="dms:Text">
          <xsd:maxLength value="255"/>
        </xsd:restrictio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f555a3-b848-4bea-9c8d-34a4da0e4343" xsi:nil="true"/>
    <lcf76f155ced4ddcb4097134ff3c332f xmlns="57fe772f-00cf-4dad-b0cb-913608da91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6" ma:contentTypeDescription="Create a new document." ma:contentTypeScope="" ma:versionID="5a6d821fafa8c1b6c498b45dd56d542c">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cb514c0243f67ba30e30db0d5605bea9"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45B4D-31CA-4A86-AEDA-61145A423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66fae-886c-469b-bf39-516c547b4b84"/>
    <ds:schemaRef ds:uri="0762ca98-9659-4bb3-afe9-dff1640a4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2A6986-DFE1-4CA3-93A6-99BE3D4B8BB6}">
  <ds:schemaRef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0762ca98-9659-4bb3-afe9-dff1640a4ad7"/>
    <ds:schemaRef ds:uri="91266fae-886c-469b-bf39-516c547b4b84"/>
    <ds:schemaRef ds:uri="http://schemas.microsoft.com/office/2006/metadata/properties"/>
  </ds:schemaRefs>
</ds:datastoreItem>
</file>

<file path=customXml/itemProps3.xml><?xml version="1.0" encoding="utf-8"?>
<ds:datastoreItem xmlns:ds="http://schemas.openxmlformats.org/officeDocument/2006/customXml" ds:itemID="{4753CAF0-8703-4CB7-9367-AF30548B3ADC}"/>
</file>

<file path=customXml/itemProps4.xml><?xml version="1.0" encoding="utf-8"?>
<ds:datastoreItem xmlns:ds="http://schemas.openxmlformats.org/officeDocument/2006/customXml" ds:itemID="{F1982CD5-CA8A-4BA7-8E9D-3CBE52D33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Orsted</Template>
  <TotalTime>3786</TotalTime>
  <Words>2220</Words>
  <Application>Microsoft Office PowerPoint</Application>
  <PresentationFormat>On-screen Show (16:9)</PresentationFormat>
  <Paragraphs>188</Paragraphs>
  <Slides>12</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Orsted Sans Office</vt:lpstr>
      <vt:lpstr>Calibri</vt:lpstr>
      <vt:lpstr>Arial</vt:lpstr>
      <vt:lpstr>Orsted</vt:lpstr>
      <vt:lpstr>think-cell Slide</vt:lpstr>
      <vt:lpstr>PowerPoint Presentation</vt:lpstr>
      <vt:lpstr>Our global footprint today</vt:lpstr>
      <vt:lpstr>PowerPoint Presentation</vt:lpstr>
      <vt:lpstr>PowerPoint Presentation</vt:lpstr>
      <vt:lpstr>Europe needs offshore wind to ensure  a clean, affordable and secure energy system</vt:lpstr>
      <vt:lpstr>PowerPoint Presentation</vt:lpstr>
      <vt:lpstr>Recent investments in the European  wind industry supply chain </vt:lpstr>
      <vt:lpstr>PowerPoint Presentation</vt:lpstr>
      <vt:lpstr>With clearer revenue and capacity certainty, the industry can reduce LCoE by ~30% by 2040 </vt:lpstr>
      <vt:lpstr>Close collaboration between governments and industry can deliver significant benefits</vt:lpstr>
      <vt:lpstr>Criteria for success</vt:lpstr>
      <vt:lpstr>New advances in offshore wind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Nikolaj Nyborg</dc:creator>
  <cp:lastModifiedBy>Jørgen Madsen</cp:lastModifiedBy>
  <cp:revision>253</cp:revision>
  <dcterms:created xsi:type="dcterms:W3CDTF">2025-05-19T05:06:20Z</dcterms:created>
  <dcterms:modified xsi:type="dcterms:W3CDTF">2025-10-17T10:33:17Z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0x01010063BA515A7BAE2A43BBCEEFC8DB246324</vt:lpwstr>
  </property>
  <property fmtid="{D5CDD505-2E9C-101B-9397-08002B2CF9AE}" pid="3" name="MSIP_Label_b8d9a29f-7d17-4193-85e4-1bef0fc2e901_Enabled">
    <vt:lpwstr>true</vt:lpwstr>
  </property>
  <property fmtid="{D5CDD505-2E9C-101B-9397-08002B2CF9AE}" pid="4" name="MSIP_Label_b8d9a29f-7d17-4193-85e4-1bef0fc2e901_SetDate">
    <vt:lpwstr>2025-08-28T07:37:51Z</vt:lpwstr>
  </property>
  <property fmtid="{D5CDD505-2E9C-101B-9397-08002B2CF9AE}" pid="5" name="MSIP_Label_b8d9a29f-7d17-4193-85e4-1bef0fc2e901_Method">
    <vt:lpwstr>Standard</vt:lpwstr>
  </property>
  <property fmtid="{D5CDD505-2E9C-101B-9397-08002B2CF9AE}" pid="6" name="MSIP_Label_b8d9a29f-7d17-4193-85e4-1bef0fc2e901_Name">
    <vt:lpwstr>b8d9a29f-7d17-4193-85e4-1bef0fc2e901</vt:lpwstr>
  </property>
  <property fmtid="{D5CDD505-2E9C-101B-9397-08002B2CF9AE}" pid="7" name="MSIP_Label_b8d9a29f-7d17-4193-85e4-1bef0fc2e901_SiteId">
    <vt:lpwstr>100b3c99-f3e2-4da0-9c8a-b9d345742c36</vt:lpwstr>
  </property>
  <property fmtid="{D5CDD505-2E9C-101B-9397-08002B2CF9AE}" pid="8" name="MSIP_Label_b8d9a29f-7d17-4193-85e4-1bef0fc2e901_ActionId">
    <vt:lpwstr>5ca739bc-4242-4e63-b511-e053ef022c5c</vt:lpwstr>
  </property>
  <property fmtid="{D5CDD505-2E9C-101B-9397-08002B2CF9AE}" pid="9" name="MSIP_Label_b8d9a29f-7d17-4193-85e4-1bef0fc2e901_ContentBits">
    <vt:lpwstr>1</vt:lpwstr>
  </property>
  <property fmtid="{D5CDD505-2E9C-101B-9397-08002B2CF9AE}" pid="10" name="MSIP_Label_b8d9a29f-7d17-4193-85e4-1bef0fc2e901_Tag">
    <vt:lpwstr>50, 3, 0, 1</vt:lpwstr>
  </property>
  <property fmtid="{D5CDD505-2E9C-101B-9397-08002B2CF9AE}" pid="11" name="ClassificationContentMarkingHeaderLocations">
    <vt:lpwstr>Orsted:12</vt:lpwstr>
  </property>
  <property fmtid="{D5CDD505-2E9C-101B-9397-08002B2CF9AE}" pid="12" name="ClassificationContentMarkingHeaderText">
    <vt:lpwstr>INTERNAL</vt:lpwstr>
  </property>
  <property fmtid="{D5CDD505-2E9C-101B-9397-08002B2CF9AE}" pid="13" name="_dlc_DocIdItemGuid">
    <vt:lpwstr>c5085218-d208-4a09-83ed-d97f4e1a0e25</vt:lpwstr>
  </property>
  <property fmtid="{D5CDD505-2E9C-101B-9397-08002B2CF9AE}" pid="14" name="MediaServiceImageTags">
    <vt:lpwstr/>
  </property>
</Properties>
</file>