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</p:sldMasterIdLst>
  <p:notesMasterIdLst>
    <p:notesMasterId r:id="rId13"/>
  </p:notesMasterIdLst>
  <p:sldIdLst>
    <p:sldId id="323" r:id="rId2"/>
    <p:sldId id="330" r:id="rId3"/>
    <p:sldId id="333" r:id="rId4"/>
    <p:sldId id="290" r:id="rId5"/>
    <p:sldId id="287" r:id="rId6"/>
    <p:sldId id="334" r:id="rId7"/>
    <p:sldId id="335" r:id="rId8"/>
    <p:sldId id="336" r:id="rId9"/>
    <p:sldId id="338" r:id="rId10"/>
    <p:sldId id="337" r:id="rId11"/>
    <p:sldId id="339" r:id="rId12"/>
  </p:sldIdLst>
  <p:sldSz cx="12192000" cy="6858000"/>
  <p:notesSz cx="6886575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D43C3-5FFD-432D-941E-9B2D4A358296}" type="datetimeFigureOut">
              <a:rPr lang="cs-CZ" smtClean="0"/>
              <a:t>17.10.2025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08625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0488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8F928-F1FD-4856-92AA-C5DA7B472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30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837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0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5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09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02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9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3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54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4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5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07CD3FD-BE54-4400-942B-C6C15AA73D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5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reening.ecuk.cz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DB09B-F02B-D322-19B9-46E30753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811537"/>
            <a:ext cx="10058400" cy="881797"/>
          </a:xfrm>
        </p:spPr>
        <p:txBody>
          <a:bodyPr>
            <a:normAutofit/>
          </a:bodyPr>
          <a:lstStyle/>
          <a:p>
            <a:pPr algn="ctr"/>
            <a:r>
              <a:rPr lang="cs-CZ" sz="4400" b="1" noProof="0" dirty="0" err="1"/>
              <a:t>The</a:t>
            </a:r>
            <a:r>
              <a:rPr lang="cs-CZ" sz="4400" b="1" noProof="0" dirty="0"/>
              <a:t> </a:t>
            </a:r>
            <a:r>
              <a:rPr lang="cs-CZ" sz="4400" b="1" noProof="0" dirty="0" err="1"/>
              <a:t>experience</a:t>
            </a:r>
            <a:r>
              <a:rPr lang="cs-CZ" sz="4400" b="1" noProof="0" dirty="0"/>
              <a:t> </a:t>
            </a:r>
            <a:r>
              <a:rPr lang="cs-CZ" sz="4400" b="1" noProof="0" dirty="0" err="1"/>
              <a:t>of</a:t>
            </a:r>
            <a:r>
              <a:rPr lang="cs-CZ" sz="4400" b="1" noProof="0" dirty="0"/>
              <a:t> </a:t>
            </a:r>
            <a:r>
              <a:rPr lang="cs-CZ" sz="4400" b="1" noProof="0" dirty="0" err="1"/>
              <a:t>local</a:t>
            </a:r>
            <a:r>
              <a:rPr lang="cs-CZ" sz="4400" b="1" noProof="0" dirty="0"/>
              <a:t> </a:t>
            </a:r>
            <a:r>
              <a:rPr lang="cs-CZ" sz="4400" b="1" noProof="0" dirty="0" err="1"/>
              <a:t>authorities</a:t>
            </a:r>
            <a:endParaRPr lang="cs-CZ" sz="3600" noProof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1CEAD3-CB20-4A5F-95F8-8076A028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861" y="5600700"/>
            <a:ext cx="10058400" cy="70823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cs-CZ" sz="1800" dirty="0">
                <a:latin typeface="Afacad"/>
              </a:rPr>
              <a:t>David Matuška, </a:t>
            </a:r>
            <a:r>
              <a:rPr lang="cs-CZ" sz="1800" dirty="0" err="1">
                <a:latin typeface="Afacad"/>
              </a:rPr>
              <a:t>Energy</a:t>
            </a:r>
            <a:r>
              <a:rPr lang="cs-CZ" sz="1800" dirty="0">
                <a:latin typeface="Afacad"/>
              </a:rPr>
              <a:t> </a:t>
            </a:r>
            <a:r>
              <a:rPr lang="cs-CZ" sz="1800" dirty="0" err="1">
                <a:latin typeface="Afacad"/>
              </a:rPr>
              <a:t>Platform</a:t>
            </a:r>
            <a:r>
              <a:rPr lang="cs-CZ" sz="1800" dirty="0">
                <a:latin typeface="Afacad"/>
              </a:rPr>
              <a:t> </a:t>
            </a:r>
            <a:r>
              <a:rPr lang="cs-CZ" sz="1800" dirty="0" err="1">
                <a:latin typeface="Afacad"/>
              </a:rPr>
              <a:t>of</a:t>
            </a:r>
            <a:r>
              <a:rPr lang="cs-CZ" sz="1800" dirty="0">
                <a:latin typeface="Afacad"/>
              </a:rPr>
              <a:t> </a:t>
            </a:r>
            <a:r>
              <a:rPr lang="cs-CZ" sz="1800" dirty="0" err="1">
                <a:latin typeface="Afacad"/>
              </a:rPr>
              <a:t>the</a:t>
            </a:r>
            <a:r>
              <a:rPr lang="cs-CZ" sz="1800" dirty="0">
                <a:latin typeface="Afacad"/>
              </a:rPr>
              <a:t> </a:t>
            </a:r>
            <a:r>
              <a:rPr lang="cs-CZ" sz="1800" dirty="0" err="1">
                <a:latin typeface="Afacad"/>
              </a:rPr>
              <a:t>Regions</a:t>
            </a:r>
            <a:r>
              <a:rPr lang="cs-CZ" sz="1800" dirty="0">
                <a:latin typeface="Afacad"/>
              </a:rPr>
              <a:t> </a:t>
            </a:r>
            <a:r>
              <a:rPr lang="cs-CZ" sz="1800" dirty="0" err="1">
                <a:latin typeface="Afacad"/>
              </a:rPr>
              <a:t>of</a:t>
            </a:r>
            <a:r>
              <a:rPr lang="cs-CZ" sz="1800" dirty="0">
                <a:latin typeface="Afacad"/>
              </a:rPr>
              <a:t> </a:t>
            </a:r>
            <a:r>
              <a:rPr lang="cs-CZ" sz="1800" dirty="0" err="1">
                <a:latin typeface="Afacad"/>
              </a:rPr>
              <a:t>the</a:t>
            </a:r>
            <a:r>
              <a:rPr lang="cs-CZ" sz="1800" dirty="0">
                <a:latin typeface="Afacad"/>
              </a:rPr>
              <a:t> Czech Republic</a:t>
            </a:r>
          </a:p>
          <a:p>
            <a:pPr algn="r"/>
            <a:r>
              <a:rPr lang="cs-CZ" sz="1800" dirty="0">
                <a:latin typeface="Afacad"/>
              </a:rPr>
              <a:t>EUFORES, </a:t>
            </a:r>
            <a:r>
              <a:rPr lang="cs-CZ" sz="1800" dirty="0" err="1">
                <a:latin typeface="Afacad"/>
              </a:rPr>
              <a:t>Denmark</a:t>
            </a:r>
            <a:r>
              <a:rPr lang="cs-CZ" sz="1800" dirty="0">
                <a:latin typeface="Afacad"/>
              </a:rPr>
              <a:t>, 18.10.2025</a:t>
            </a:r>
          </a:p>
        </p:txBody>
      </p:sp>
    </p:spTree>
    <p:extLst>
      <p:ext uri="{BB962C8B-B14F-4D97-AF65-F5344CB8AC3E}">
        <p14:creationId xmlns:p14="http://schemas.microsoft.com/office/powerpoint/2010/main" val="1981846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3D573-E3C5-F60C-B26B-06C0735E0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7118380-E77F-6172-B336-D4EFC6915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3" t="22733" r="39153" b="18212"/>
          <a:stretch/>
        </p:blipFill>
        <p:spPr bwMode="auto">
          <a:xfrm>
            <a:off x="1522902" y="1269990"/>
            <a:ext cx="9145098" cy="5041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CA0FFC4-D46D-058D-C9D8-665B37E93660}"/>
              </a:ext>
            </a:extLst>
          </p:cNvPr>
          <p:cNvSpPr txBox="1">
            <a:spLocks/>
          </p:cNvSpPr>
          <p:nvPr/>
        </p:nvSpPr>
        <p:spPr>
          <a:xfrm>
            <a:off x="9699275" y="2926944"/>
            <a:ext cx="1510917" cy="502055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noProof="0">
                <a:solidFill>
                  <a:schemeClr val="accent6"/>
                </a:solidFill>
              </a:rPr>
              <a:t>Public transport trolley buses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6B3458D-5625-580D-B975-CDEF52A71B5E}"/>
              </a:ext>
            </a:extLst>
          </p:cNvPr>
          <p:cNvSpPr txBox="1">
            <a:spLocks/>
          </p:cNvSpPr>
          <p:nvPr/>
        </p:nvSpPr>
        <p:spPr>
          <a:xfrm>
            <a:off x="9754280" y="4213552"/>
            <a:ext cx="1827440" cy="502055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noProof="0" dirty="0">
                <a:solidFill>
                  <a:schemeClr val="accent6"/>
                </a:solidFill>
              </a:rPr>
              <a:t>Communal buildings</a:t>
            </a:r>
            <a:r>
              <a:rPr lang="cs-CZ" sz="1400" b="1" noProof="0" dirty="0">
                <a:solidFill>
                  <a:schemeClr val="accent6"/>
                </a:solidFill>
              </a:rPr>
              <a:t> </a:t>
            </a:r>
            <a:r>
              <a:rPr lang="en-GB" sz="1400" b="1" noProof="0" dirty="0">
                <a:solidFill>
                  <a:schemeClr val="accent6"/>
                </a:solidFill>
              </a:rPr>
              <a:t>- schools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2A93E28B-E412-6931-D6E7-A2211BA5E8AC}"/>
              </a:ext>
            </a:extLst>
          </p:cNvPr>
          <p:cNvSpPr txBox="1">
            <a:spLocks/>
          </p:cNvSpPr>
          <p:nvPr/>
        </p:nvSpPr>
        <p:spPr>
          <a:xfrm>
            <a:off x="3277280" y="5974946"/>
            <a:ext cx="1725543" cy="336178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400" b="1" noProof="0" dirty="0">
                <a:solidFill>
                  <a:schemeClr val="accent6"/>
                </a:solidFill>
              </a:rPr>
              <a:t>EV </a:t>
            </a:r>
            <a:r>
              <a:rPr lang="en-GB" sz="1400" b="1" noProof="0" dirty="0">
                <a:solidFill>
                  <a:schemeClr val="accent6"/>
                </a:solidFill>
              </a:rPr>
              <a:t>Infrastructure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1363C240-8C1B-80F9-EE9D-88A215C5ABF0}"/>
              </a:ext>
            </a:extLst>
          </p:cNvPr>
          <p:cNvSpPr txBox="1">
            <a:spLocks/>
          </p:cNvSpPr>
          <p:nvPr/>
        </p:nvSpPr>
        <p:spPr>
          <a:xfrm>
            <a:off x="6677652" y="1012211"/>
            <a:ext cx="1059579" cy="257779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b="1" noProof="0" dirty="0">
                <a:solidFill>
                  <a:schemeClr val="accent6"/>
                </a:solidFill>
              </a:rPr>
              <a:t>City Děčín</a:t>
            </a:r>
            <a:endParaRPr lang="en-GB" sz="1400" b="1" noProof="0" dirty="0">
              <a:solidFill>
                <a:schemeClr val="accent6"/>
              </a:solidFill>
            </a:endParaRP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CDD76DA2-ABAC-4DA8-7828-25376E990F3A}"/>
              </a:ext>
            </a:extLst>
          </p:cNvPr>
          <p:cNvSpPr txBox="1">
            <a:spLocks/>
          </p:cNvSpPr>
          <p:nvPr/>
        </p:nvSpPr>
        <p:spPr>
          <a:xfrm>
            <a:off x="3068515" y="4848586"/>
            <a:ext cx="1266093" cy="6378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noProof="0">
                <a:solidFill>
                  <a:schemeClr val="accent2"/>
                </a:solidFill>
              </a:rPr>
              <a:t>hydroelectric power station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8A4CA2BF-45EB-7C6E-D4B1-A6FF338DBF40}"/>
              </a:ext>
            </a:extLst>
          </p:cNvPr>
          <p:cNvSpPr txBox="1">
            <a:spLocks/>
          </p:cNvSpPr>
          <p:nvPr/>
        </p:nvSpPr>
        <p:spPr>
          <a:xfrm>
            <a:off x="4589584" y="2595767"/>
            <a:ext cx="1163515" cy="3311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noProof="0" dirty="0">
                <a:solidFill>
                  <a:schemeClr val="accent2"/>
                </a:solidFill>
              </a:rPr>
              <a:t>geothermal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66B803B8-1DA9-A50A-A9B4-B662B5FFA08E}"/>
              </a:ext>
            </a:extLst>
          </p:cNvPr>
          <p:cNvSpPr txBox="1">
            <a:spLocks/>
          </p:cNvSpPr>
          <p:nvPr/>
        </p:nvSpPr>
        <p:spPr>
          <a:xfrm>
            <a:off x="8039100" y="1269988"/>
            <a:ext cx="1163515" cy="3311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b="1" noProof="0" dirty="0" err="1">
                <a:solidFill>
                  <a:schemeClr val="accent2"/>
                </a:solidFill>
              </a:rPr>
              <a:t>citizens</a:t>
            </a:r>
            <a:endParaRPr lang="en-GB" sz="1400" b="1" noProof="0" dirty="0">
              <a:solidFill>
                <a:schemeClr val="accent2"/>
              </a:solidFill>
            </a:endParaRP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EF1D3913-E8E8-0F53-DB8F-7F5407365B20}"/>
              </a:ext>
            </a:extLst>
          </p:cNvPr>
          <p:cNvSpPr txBox="1">
            <a:spLocks/>
          </p:cNvSpPr>
          <p:nvPr/>
        </p:nvSpPr>
        <p:spPr>
          <a:xfrm>
            <a:off x="8956431" y="5809357"/>
            <a:ext cx="1348154" cy="3311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b="1" noProof="0" dirty="0" err="1">
                <a:solidFill>
                  <a:schemeClr val="accent2"/>
                </a:solidFill>
              </a:rPr>
              <a:t>local</a:t>
            </a:r>
            <a:r>
              <a:rPr lang="cs-CZ" sz="1400" b="1" noProof="0" dirty="0">
                <a:solidFill>
                  <a:schemeClr val="accent2"/>
                </a:solidFill>
              </a:rPr>
              <a:t> </a:t>
            </a:r>
            <a:r>
              <a:rPr lang="cs-CZ" sz="1400" b="1" noProof="0" dirty="0" err="1">
                <a:solidFill>
                  <a:schemeClr val="accent6"/>
                </a:solidFill>
              </a:rPr>
              <a:t>industry</a:t>
            </a:r>
            <a:endParaRPr lang="en-GB" sz="1400" b="1" noProof="0" dirty="0">
              <a:solidFill>
                <a:schemeClr val="accent6"/>
              </a:solidFill>
            </a:endParaRP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8730BCE6-C507-20D3-7886-2F095E13FE8A}"/>
              </a:ext>
            </a:extLst>
          </p:cNvPr>
          <p:cNvSpPr txBox="1">
            <a:spLocks/>
          </p:cNvSpPr>
          <p:nvPr/>
        </p:nvSpPr>
        <p:spPr>
          <a:xfrm>
            <a:off x="6928339" y="6233710"/>
            <a:ext cx="1348154" cy="3311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b="1" noProof="0" dirty="0">
                <a:solidFill>
                  <a:schemeClr val="accent2"/>
                </a:solidFill>
              </a:rPr>
              <a:t>University</a:t>
            </a:r>
            <a:endParaRPr lang="en-GB" sz="1400" b="1" noProof="0" dirty="0">
              <a:solidFill>
                <a:schemeClr val="accent6"/>
              </a:solidFill>
            </a:endParaRP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65D725F-4780-181B-758D-8380F28DD320}"/>
              </a:ext>
            </a:extLst>
          </p:cNvPr>
          <p:cNvSpPr txBox="1">
            <a:spLocks/>
          </p:cNvSpPr>
          <p:nvPr/>
        </p:nvSpPr>
        <p:spPr>
          <a:xfrm>
            <a:off x="5300767" y="6293501"/>
            <a:ext cx="1427703" cy="5275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noProof="0">
                <a:solidFill>
                  <a:schemeClr val="accent2"/>
                </a:solidFill>
              </a:rPr>
              <a:t>Battery storage system</a:t>
            </a:r>
            <a:endParaRPr lang="en-GB" sz="1400" b="1" noProof="0">
              <a:solidFill>
                <a:schemeClr val="accent6"/>
              </a:solidFill>
            </a:endParaRP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2784009E-8BC5-2CD8-6C0A-5AC67D0AEB0C}"/>
              </a:ext>
            </a:extLst>
          </p:cNvPr>
          <p:cNvSpPr txBox="1">
            <a:spLocks/>
          </p:cNvSpPr>
          <p:nvPr/>
        </p:nvSpPr>
        <p:spPr>
          <a:xfrm>
            <a:off x="264261" y="176165"/>
            <a:ext cx="10403739" cy="824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Example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from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Czech Republic</a:t>
            </a:r>
            <a:endParaRPr lang="en-US" sz="4000" b="1" dirty="0">
              <a:solidFill>
                <a:schemeClr val="tx1"/>
              </a:solidFill>
              <a:cs typeface="Afacad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59753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8EDBB-26B2-D823-B423-40A62E23C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1FCF367-CBEF-ED7F-8884-CAF4E2E06209}"/>
              </a:ext>
            </a:extLst>
          </p:cNvPr>
          <p:cNvSpPr txBox="1">
            <a:spLocks/>
          </p:cNvSpPr>
          <p:nvPr/>
        </p:nvSpPr>
        <p:spPr>
          <a:xfrm>
            <a:off x="264261" y="176165"/>
            <a:ext cx="10403739" cy="824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Thank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you</a:t>
            </a:r>
            <a:endParaRPr lang="en-US" sz="4000" b="1" dirty="0">
              <a:solidFill>
                <a:schemeClr val="tx1"/>
              </a:solidFill>
              <a:cs typeface="Afacad" pitchFamily="2" charset="-18"/>
            </a:endParaRPr>
          </a:p>
        </p:txBody>
      </p:sp>
      <p:pic>
        <p:nvPicPr>
          <p:cNvPr id="13" name="Obrázek 12" descr="Obsah obrázku snímek obrazovky, text, Grafika, grafický design&#10;&#10;Obsah generovaný pomocí AI může být nesprávný.">
            <a:extLst>
              <a:ext uri="{FF2B5EF4-FFF2-40B4-BE49-F238E27FC236}">
                <a16:creationId xmlns:a16="http://schemas.microsoft.com/office/drawing/2014/main" id="{78136783-55F4-9C00-4387-F621B5877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46312" r="47884" b="50001"/>
          <a:stretch>
            <a:fillRect/>
          </a:stretch>
        </p:blipFill>
        <p:spPr>
          <a:xfrm>
            <a:off x="6610417" y="5213838"/>
            <a:ext cx="5246983" cy="679715"/>
          </a:xfrm>
          <a:prstGeom prst="rect">
            <a:avLst/>
          </a:prstGeom>
        </p:spPr>
      </p:pic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AE5F0168-E435-4846-FDC0-C5841F3EFA46}"/>
              </a:ext>
            </a:extLst>
          </p:cNvPr>
          <p:cNvSpPr txBox="1">
            <a:spLocks/>
          </p:cNvSpPr>
          <p:nvPr/>
        </p:nvSpPr>
        <p:spPr>
          <a:xfrm>
            <a:off x="6610416" y="3503801"/>
            <a:ext cx="5092145" cy="155177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/>
              <a:t>David Matuška</a:t>
            </a:r>
          </a:p>
          <a:p>
            <a:r>
              <a:rPr lang="cs-CZ" sz="1600" b="1" dirty="0" err="1">
                <a:latin typeface="Afacad"/>
              </a:rPr>
              <a:t>Energy</a:t>
            </a:r>
            <a:r>
              <a:rPr lang="cs-CZ" sz="1600" b="1" dirty="0">
                <a:latin typeface="Afacad"/>
              </a:rPr>
              <a:t> </a:t>
            </a:r>
            <a:r>
              <a:rPr lang="cs-CZ" sz="1600" b="1" dirty="0" err="1">
                <a:latin typeface="Afacad"/>
              </a:rPr>
              <a:t>Platform</a:t>
            </a:r>
            <a:r>
              <a:rPr lang="cs-CZ" sz="1600" b="1" dirty="0">
                <a:latin typeface="Afacad"/>
              </a:rPr>
              <a:t> </a:t>
            </a:r>
            <a:r>
              <a:rPr lang="cs-CZ" sz="1600" b="1" dirty="0" err="1">
                <a:latin typeface="Afacad"/>
              </a:rPr>
              <a:t>of</a:t>
            </a:r>
            <a:r>
              <a:rPr lang="cs-CZ" sz="1600" b="1" dirty="0">
                <a:latin typeface="Afacad"/>
              </a:rPr>
              <a:t> </a:t>
            </a:r>
            <a:r>
              <a:rPr lang="cs-CZ" sz="1600" b="1" dirty="0" err="1">
                <a:latin typeface="Afacad"/>
              </a:rPr>
              <a:t>the</a:t>
            </a:r>
            <a:r>
              <a:rPr lang="cs-CZ" sz="1600" b="1" dirty="0">
                <a:latin typeface="Afacad"/>
              </a:rPr>
              <a:t> </a:t>
            </a:r>
            <a:r>
              <a:rPr lang="cs-CZ" sz="1600" b="1" dirty="0" err="1">
                <a:latin typeface="Afacad"/>
              </a:rPr>
              <a:t>Regions</a:t>
            </a:r>
            <a:r>
              <a:rPr lang="cs-CZ" sz="1600" b="1" dirty="0">
                <a:latin typeface="Afacad"/>
              </a:rPr>
              <a:t> </a:t>
            </a:r>
            <a:r>
              <a:rPr lang="cs-CZ" sz="1600" b="1" dirty="0" err="1">
                <a:latin typeface="Afacad"/>
              </a:rPr>
              <a:t>of</a:t>
            </a:r>
            <a:r>
              <a:rPr lang="cs-CZ" sz="1600" b="1" dirty="0">
                <a:latin typeface="Afacad"/>
              </a:rPr>
              <a:t> </a:t>
            </a:r>
            <a:r>
              <a:rPr lang="cs-CZ" sz="1600" b="1" dirty="0" err="1">
                <a:latin typeface="Afacad"/>
              </a:rPr>
              <a:t>the</a:t>
            </a:r>
            <a:r>
              <a:rPr lang="cs-CZ" sz="1600" b="1" dirty="0">
                <a:latin typeface="Afacad"/>
              </a:rPr>
              <a:t> Czech Republic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03072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B8131-1BA8-C11D-86A8-1CE138B96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53F68DB-06BF-5386-FDF5-7B51FE784509}"/>
              </a:ext>
            </a:extLst>
          </p:cNvPr>
          <p:cNvSpPr txBox="1"/>
          <p:nvPr/>
        </p:nvSpPr>
        <p:spPr>
          <a:xfrm>
            <a:off x="387275" y="2066813"/>
            <a:ext cx="1120081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energy poverty governance</a:t>
            </a:r>
            <a:endParaRPr lang="cs-CZ" noProof="0" dirty="0"/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the establishment of energy agency-led OSS</a:t>
            </a:r>
            <a:endParaRPr lang="cs-CZ" dirty="0"/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guidance and capacity building for all banks  ​</a:t>
            </a:r>
            <a:endParaRPr lang="cs-CZ" dirty="0"/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supporting grid access for RECs</a:t>
            </a:r>
            <a:endParaRPr lang="cs-CZ" noProof="0" dirty="0"/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capacity-building to improve the digital capacities of </a:t>
            </a:r>
            <a:r>
              <a:rPr lang="cs-CZ" noProof="0" dirty="0"/>
              <a:t>REA/LEA</a:t>
            </a:r>
          </a:p>
          <a:p>
            <a:pPr fontAlgn="base">
              <a:spcAft>
                <a:spcPts val="1200"/>
              </a:spcAft>
            </a:pPr>
            <a:r>
              <a:rPr lang="cs-CZ" noProof="0" dirty="0"/>
              <a:t>	</a:t>
            </a:r>
            <a:r>
              <a:rPr lang="cs-CZ" sz="1600" noProof="0" dirty="0"/>
              <a:t>(</a:t>
            </a:r>
            <a:r>
              <a:rPr lang="en-GB" sz="1600" noProof="0" dirty="0"/>
              <a:t>Regional and Local</a:t>
            </a:r>
            <a:r>
              <a:rPr lang="cs-CZ" sz="1600" noProof="0" dirty="0"/>
              <a:t> </a:t>
            </a:r>
            <a:r>
              <a:rPr lang="en-GB" sz="1600" noProof="0" dirty="0"/>
              <a:t>Energy Agencies</a:t>
            </a:r>
            <a:r>
              <a:rPr lang="cs-CZ" sz="1600" dirty="0"/>
              <a:t>)</a:t>
            </a:r>
            <a:endParaRPr lang="cs-CZ" noProof="0" dirty="0"/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guidance on energy sharing</a:t>
            </a:r>
            <a:endParaRPr lang="cs-CZ" dirty="0"/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to unlock the full potential of H&amp;C in RECs ​</a:t>
            </a:r>
            <a:endParaRPr lang="en-GB" i="0" noProof="0" dirty="0">
              <a:solidFill>
                <a:srgbClr val="333333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1" descr="A map of europe with black and white spots&#10;&#10;AI-generated content may be incorrect.">
            <a:extLst>
              <a:ext uri="{FF2B5EF4-FFF2-40B4-BE49-F238E27FC236}">
                <a16:creationId xmlns:a16="http://schemas.microsoft.com/office/drawing/2014/main" id="{A7F3BD89-D7A6-1669-3CEB-A7576BE87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448">
            <a:off x="4900846" y="-320677"/>
            <a:ext cx="9490016" cy="7116285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4AE716E2-F891-FD57-5AA1-3E46BC32AB22}"/>
              </a:ext>
            </a:extLst>
          </p:cNvPr>
          <p:cNvSpPr txBox="1">
            <a:spLocks/>
          </p:cNvSpPr>
          <p:nvPr/>
        </p:nvSpPr>
        <p:spPr>
          <a:xfrm>
            <a:off x="387276" y="337530"/>
            <a:ext cx="9509760" cy="1005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Regional Energy Agencies: Key supporters of a Citizen focused Energy Transition</a:t>
            </a:r>
            <a:endParaRPr lang="en-US" sz="4000" b="1" dirty="0">
              <a:solidFill>
                <a:srgbClr val="FFFFFF"/>
              </a:solidFill>
              <a:latin typeface="Afacad" pitchFamily="2" charset="-18"/>
              <a:cs typeface="Afacad" pitchFamily="2" charset="-18"/>
            </a:endParaRP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C5FE94F5-274F-6F0C-4284-D9C9CB88F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97" y="1610684"/>
            <a:ext cx="1908373" cy="19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EDARENE Logo">
            <a:extLst>
              <a:ext uri="{FF2B5EF4-FFF2-40B4-BE49-F238E27FC236}">
                <a16:creationId xmlns:a16="http://schemas.microsoft.com/office/drawing/2014/main" id="{D7B8CB3B-3292-3BF3-36C7-9D113C148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4" y="5970886"/>
            <a:ext cx="2250141" cy="24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71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8459-FE9D-8A34-8116-6A3AC2897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356C8-9C61-9CCC-98C9-6A646B655E3F}"/>
              </a:ext>
            </a:extLst>
          </p:cNvPr>
          <p:cNvSpPr txBox="1">
            <a:spLocks/>
          </p:cNvSpPr>
          <p:nvPr/>
        </p:nvSpPr>
        <p:spPr>
          <a:xfrm>
            <a:off x="264261" y="176165"/>
            <a:ext cx="10403739" cy="1005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i="0" u="none" strike="noStrike" baseline="0" dirty="0">
                <a:cs typeface="Afacad" pitchFamily="2" charset="-18"/>
              </a:rPr>
              <a:t>Czech </a:t>
            </a:r>
            <a:r>
              <a:rPr lang="cs-CZ" sz="4000" b="1" i="0" u="none" strike="noStrike" baseline="0" dirty="0" err="1">
                <a:cs typeface="Afacad" pitchFamily="2" charset="-18"/>
              </a:rPr>
              <a:t>view</a:t>
            </a:r>
            <a:endParaRPr lang="en-US" sz="4000" b="1" dirty="0">
              <a:solidFill>
                <a:srgbClr val="FFFFFF"/>
              </a:solidFill>
              <a:cs typeface="Afacad" pitchFamily="2" charset="-18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584F3B6-2303-84CE-7EE3-EBABEDA98143}"/>
              </a:ext>
            </a:extLst>
          </p:cNvPr>
          <p:cNvSpPr txBox="1"/>
          <p:nvPr/>
        </p:nvSpPr>
        <p:spPr>
          <a:xfrm>
            <a:off x="9118898" y="497517"/>
            <a:ext cx="1693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cs-CZ" sz="1200" dirty="0"/>
              <a:t>10 900 555 </a:t>
            </a:r>
            <a:r>
              <a:rPr lang="cs-CZ" sz="1200" dirty="0" err="1"/>
              <a:t>inhabitants</a:t>
            </a:r>
            <a:endParaRPr lang="cs-CZ" sz="1200" dirty="0"/>
          </a:p>
          <a:p>
            <a:pPr fontAlgn="base"/>
            <a:r>
              <a:rPr lang="cs-CZ" sz="1200" dirty="0"/>
              <a:t>6 258 </a:t>
            </a:r>
            <a:r>
              <a:rPr lang="cs-CZ" sz="1200" dirty="0" err="1"/>
              <a:t>municipalities</a:t>
            </a:r>
            <a:endParaRPr lang="cs-CZ" sz="1200" dirty="0">
              <a:solidFill>
                <a:srgbClr val="333333"/>
              </a:solidFill>
              <a:ea typeface="Verdana" panose="020B0604030504040204" pitchFamily="34" charset="0"/>
            </a:endParaRPr>
          </a:p>
          <a:p>
            <a:pPr fontAlgn="base"/>
            <a:r>
              <a:rPr lang="cs-CZ" sz="1200" dirty="0">
                <a:solidFill>
                  <a:srgbClr val="333333"/>
                </a:solidFill>
                <a:ea typeface="Verdana" panose="020B0604030504040204" pitchFamily="34" charset="0"/>
              </a:rPr>
              <a:t>205 </a:t>
            </a:r>
            <a:r>
              <a:rPr lang="cs-CZ" sz="1200" dirty="0" err="1">
                <a:solidFill>
                  <a:srgbClr val="333333"/>
                </a:solidFill>
                <a:ea typeface="Verdana" panose="020B0604030504040204" pitchFamily="34" charset="0"/>
              </a:rPr>
              <a:t>counties</a:t>
            </a:r>
            <a:endParaRPr lang="cs-CZ" sz="1200" dirty="0">
              <a:solidFill>
                <a:srgbClr val="333333"/>
              </a:solidFill>
              <a:ea typeface="Verdana" panose="020B0604030504040204" pitchFamily="34" charset="0"/>
            </a:endParaRPr>
          </a:p>
          <a:p>
            <a:pPr fontAlgn="base"/>
            <a:r>
              <a:rPr lang="cs-CZ" sz="1200" dirty="0">
                <a:solidFill>
                  <a:srgbClr val="333333"/>
                </a:solidFill>
                <a:ea typeface="Verdana" panose="020B0604030504040204" pitchFamily="34" charset="0"/>
              </a:rPr>
              <a:t>14 </a:t>
            </a:r>
            <a:r>
              <a:rPr lang="cs-CZ" sz="1200" dirty="0" err="1">
                <a:solidFill>
                  <a:srgbClr val="333333"/>
                </a:solidFill>
                <a:ea typeface="Verdana" panose="020B0604030504040204" pitchFamily="34" charset="0"/>
              </a:rPr>
              <a:t>regions</a:t>
            </a:r>
            <a:endParaRPr lang="cs-CZ" sz="1200" dirty="0">
              <a:solidFill>
                <a:srgbClr val="333333"/>
              </a:solidFill>
              <a:ea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4EB1DE-AC2C-C1A0-9F39-54E3C3C81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005" y="276004"/>
            <a:ext cx="5284555" cy="303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DDFC673-7AAD-BBC4-FF70-459134F24C0F}"/>
              </a:ext>
            </a:extLst>
          </p:cNvPr>
          <p:cNvSpPr txBox="1"/>
          <p:nvPr/>
        </p:nvSpPr>
        <p:spPr>
          <a:xfrm>
            <a:off x="354621" y="1328514"/>
            <a:ext cx="57413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750"/>
              </a:spcAft>
            </a:pPr>
            <a:r>
              <a:rPr lang="cs-CZ" sz="1600" b="1" dirty="0" err="1">
                <a:solidFill>
                  <a:srgbClr val="333333"/>
                </a:solidFill>
                <a:ea typeface="Verdana" panose="020B0604030504040204" pitchFamily="34" charset="0"/>
              </a:rPr>
              <a:t>Renovation</a:t>
            </a:r>
            <a:r>
              <a:rPr lang="cs-CZ" sz="1600" b="1" dirty="0">
                <a:solidFill>
                  <a:srgbClr val="333333"/>
                </a:solidFill>
                <a:ea typeface="Verdana" panose="020B0604030504040204" pitchFamily="34" charset="0"/>
              </a:rPr>
              <a:t> </a:t>
            </a:r>
            <a:r>
              <a:rPr lang="cs-CZ" sz="1600" b="1" dirty="0" err="1">
                <a:solidFill>
                  <a:srgbClr val="333333"/>
                </a:solidFill>
                <a:ea typeface="Verdana" panose="020B0604030504040204" pitchFamily="34" charset="0"/>
              </a:rPr>
              <a:t>of</a:t>
            </a:r>
            <a:r>
              <a:rPr lang="cs-CZ" sz="1600" b="1" dirty="0">
                <a:solidFill>
                  <a:srgbClr val="333333"/>
                </a:solidFill>
                <a:ea typeface="Verdana" panose="020B0604030504040204" pitchFamily="34" charset="0"/>
              </a:rPr>
              <a:t> </a:t>
            </a:r>
            <a:r>
              <a:rPr lang="cs-CZ" sz="1600" b="1" dirty="0" err="1">
                <a:solidFill>
                  <a:srgbClr val="333333"/>
                </a:solidFill>
                <a:ea typeface="Verdana" panose="020B0604030504040204" pitchFamily="34" charset="0"/>
              </a:rPr>
              <a:t>builduings</a:t>
            </a:r>
            <a:endParaRPr lang="cs-CZ" sz="1600" b="1" dirty="0">
              <a:solidFill>
                <a:srgbClr val="333333"/>
              </a:solidFill>
              <a:ea typeface="Verdana" panose="020B0604030504040204" pitchFamily="34" charset="0"/>
            </a:endParaRPr>
          </a:p>
          <a:p>
            <a:pPr fontAlgn="base">
              <a:spcAft>
                <a:spcPts val="750"/>
              </a:spcAft>
            </a:pPr>
            <a:endParaRPr lang="cs-CZ" sz="1600" b="1" dirty="0">
              <a:solidFill>
                <a:srgbClr val="333333"/>
              </a:solidFill>
              <a:ea typeface="Verdana" panose="020B0604030504040204" pitchFamily="34" charset="0"/>
            </a:endParaRPr>
          </a:p>
          <a:p>
            <a:pPr fontAlgn="base">
              <a:spcAft>
                <a:spcPts val="750"/>
              </a:spcAft>
            </a:pPr>
            <a:r>
              <a:rPr lang="cs-CZ" sz="1600" b="1" dirty="0">
                <a:solidFill>
                  <a:srgbClr val="333333"/>
                </a:solidFill>
                <a:ea typeface="Verdana" panose="020B0604030504040204" pitchFamily="34" charset="0"/>
              </a:rPr>
              <a:t>Solar boom</a:t>
            </a:r>
            <a:r>
              <a:rPr lang="cs-CZ" sz="1400" dirty="0">
                <a:solidFill>
                  <a:srgbClr val="333333"/>
                </a:solidFill>
                <a:ea typeface="Verdana" panose="020B0604030504040204" pitchFamily="34" charset="0"/>
              </a:rPr>
              <a:t> - </a:t>
            </a:r>
            <a:r>
              <a:rPr lang="cs-CZ" sz="1400" dirty="0" err="1">
                <a:solidFill>
                  <a:srgbClr val="333333"/>
                </a:solidFill>
                <a:ea typeface="Verdana" panose="020B0604030504040204" pitchFamily="34" charset="0"/>
              </a:rPr>
              <a:t>potential</a:t>
            </a:r>
            <a:r>
              <a:rPr lang="cs-CZ" sz="1400" dirty="0">
                <a:solidFill>
                  <a:srgbClr val="333333"/>
                </a:solidFill>
                <a:ea typeface="Verdana" panose="020B0604030504040204" pitchFamily="34" charset="0"/>
              </a:rPr>
              <a:t> up to 27% </a:t>
            </a:r>
            <a:r>
              <a:rPr lang="cs-CZ" sz="1400" dirty="0" err="1">
                <a:solidFill>
                  <a:srgbClr val="333333"/>
                </a:solidFill>
                <a:ea typeface="Verdana" panose="020B0604030504040204" pitchFamily="34" charset="0"/>
              </a:rPr>
              <a:t>of</a:t>
            </a:r>
            <a:r>
              <a:rPr lang="cs-CZ" sz="1400" dirty="0">
                <a:solidFill>
                  <a:srgbClr val="333333"/>
                </a:solidFill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rgbClr val="333333"/>
                </a:solidFill>
                <a:ea typeface="Verdana" panose="020B0604030504040204" pitchFamily="34" charset="0"/>
              </a:rPr>
              <a:t>consumption</a:t>
            </a:r>
            <a:endParaRPr lang="cs-CZ" sz="1400" dirty="0">
              <a:solidFill>
                <a:srgbClr val="333333"/>
              </a:solidFill>
              <a:ea typeface="Verdana" panose="020B0604030504040204" pitchFamily="34" charset="0"/>
            </a:endParaRPr>
          </a:p>
          <a:p>
            <a:endParaRPr lang="cs-CZ" sz="1600" dirty="0"/>
          </a:p>
          <a:p>
            <a:r>
              <a:rPr lang="en-US" sz="1600" b="1" dirty="0"/>
              <a:t>Wind Energy Potential </a:t>
            </a:r>
            <a:r>
              <a:rPr lang="en-US" sz="1600" dirty="0"/>
              <a:t>in the Czech Republic</a:t>
            </a:r>
            <a:endParaRPr lang="cs-CZ" sz="1600" dirty="0"/>
          </a:p>
          <a:p>
            <a:r>
              <a:rPr lang="en-GB" sz="1600" noProof="0" dirty="0"/>
              <a:t>- up to 28% of consumption</a:t>
            </a:r>
          </a:p>
          <a:p>
            <a:r>
              <a:rPr lang="en-GB" sz="1600" noProof="0" dirty="0"/>
              <a:t>- acceleration zones</a:t>
            </a:r>
          </a:p>
          <a:p>
            <a:r>
              <a:rPr lang="en-GB" sz="1600" noProof="0" dirty="0"/>
              <a:t>- </a:t>
            </a:r>
            <a:r>
              <a:rPr lang="cs-CZ" sz="1600" noProof="0" dirty="0"/>
              <a:t>54 </a:t>
            </a:r>
            <a:r>
              <a:rPr lang="en-GB" sz="1600" noProof="0" dirty="0"/>
              <a:t>referendum</a:t>
            </a:r>
            <a:r>
              <a:rPr lang="cs-CZ" sz="1600" noProof="0" dirty="0"/>
              <a:t>s</a:t>
            </a:r>
            <a:r>
              <a:rPr lang="en-GB" sz="1600" noProof="0" dirty="0"/>
              <a:t> (40% positive)</a:t>
            </a:r>
          </a:p>
          <a:p>
            <a:endParaRPr lang="en-GB" sz="1600" noProof="0" dirty="0"/>
          </a:p>
          <a:p>
            <a:r>
              <a:rPr lang="en-GB" sz="1600" b="1" noProof="0" dirty="0"/>
              <a:t>Energy communities </a:t>
            </a:r>
            <a:r>
              <a:rPr lang="en-GB" sz="1600" noProof="0" dirty="0"/>
              <a:t>(62 registered - 30.9.2025)</a:t>
            </a:r>
          </a:p>
        </p:txBody>
      </p:sp>
      <p:pic>
        <p:nvPicPr>
          <p:cNvPr id="1030" name="Picture 6" descr="No alternative text description for this image">
            <a:extLst>
              <a:ext uri="{FF2B5EF4-FFF2-40B4-BE49-F238E27FC236}">
                <a16:creationId xmlns:a16="http://schemas.microsoft.com/office/drawing/2014/main" id="{2C49C9D5-95FF-173B-1CDB-E46A0890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93" y="4267152"/>
            <a:ext cx="4481285" cy="203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036CD99-5448-6762-0E71-29AB086CA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69116" y="3259667"/>
            <a:ext cx="3968264" cy="2976198"/>
          </a:xfrm>
          <a:prstGeom prst="rect">
            <a:avLst/>
          </a:prstGeom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6A87094-97A2-ADC0-C493-3448FB9C87F5}"/>
              </a:ext>
            </a:extLst>
          </p:cNvPr>
          <p:cNvSpPr txBox="1">
            <a:spLocks/>
          </p:cNvSpPr>
          <p:nvPr/>
        </p:nvSpPr>
        <p:spPr>
          <a:xfrm>
            <a:off x="5861159" y="5979141"/>
            <a:ext cx="2514109" cy="32195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err="1">
                <a:latin typeface="Afacad"/>
              </a:rPr>
              <a:t>National</a:t>
            </a:r>
            <a:r>
              <a:rPr lang="cs-CZ" sz="1400" dirty="0">
                <a:latin typeface="Afacad"/>
              </a:rPr>
              <a:t> </a:t>
            </a:r>
            <a:r>
              <a:rPr lang="cs-CZ" sz="1400" dirty="0" err="1">
                <a:latin typeface="Afacad"/>
              </a:rPr>
              <a:t>Recovery</a:t>
            </a:r>
            <a:r>
              <a:rPr lang="cs-CZ" sz="1400" dirty="0">
                <a:latin typeface="Afacad"/>
              </a:rPr>
              <a:t> </a:t>
            </a:r>
            <a:r>
              <a:rPr lang="cs-CZ" sz="1400" dirty="0" err="1">
                <a:latin typeface="Afacad"/>
              </a:rPr>
              <a:t>Plan</a:t>
            </a:r>
            <a:r>
              <a:rPr lang="cs-CZ" sz="1400" dirty="0">
                <a:latin typeface="Afacad"/>
              </a:rPr>
              <a:t> (RRF)</a:t>
            </a:r>
          </a:p>
        </p:txBody>
      </p:sp>
    </p:spTree>
    <p:extLst>
      <p:ext uri="{BB962C8B-B14F-4D97-AF65-F5344CB8AC3E}">
        <p14:creationId xmlns:p14="http://schemas.microsoft.com/office/powerpoint/2010/main" val="3456261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2B128-E191-BE6A-FC43-21616C69F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5692A70-866C-9906-1AD8-7D52BEAD72AD}"/>
              </a:ext>
            </a:extLst>
          </p:cNvPr>
          <p:cNvSpPr txBox="1">
            <a:spLocks/>
          </p:cNvSpPr>
          <p:nvPr/>
        </p:nvSpPr>
        <p:spPr>
          <a:xfrm>
            <a:off x="367561" y="299024"/>
            <a:ext cx="11004381" cy="6719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i="0" u="none" strike="noStrike" baseline="0" dirty="0" err="1">
                <a:cs typeface="Afacad" pitchFamily="2" charset="-18"/>
              </a:rPr>
              <a:t>Usti</a:t>
            </a:r>
            <a:r>
              <a:rPr lang="cs-CZ" sz="4000" b="1" i="0" u="none" strike="noStrike" baseline="0" dirty="0">
                <a:cs typeface="Afacad" pitchFamily="2" charset="-18"/>
              </a:rPr>
              <a:t> Region</a:t>
            </a:r>
            <a:endParaRPr lang="en-US" sz="4000" b="1" dirty="0">
              <a:solidFill>
                <a:srgbClr val="FFFFFF"/>
              </a:solidFill>
              <a:cs typeface="Afacad" pitchFamily="2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0A697F-5AE3-F7C6-C48F-6660FE2C1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24478" r="15427"/>
          <a:stretch/>
        </p:blipFill>
        <p:spPr>
          <a:xfrm>
            <a:off x="3403473" y="4084317"/>
            <a:ext cx="3249002" cy="206150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8AAEFFC-D0E7-9346-CF36-5612C06971DA}"/>
              </a:ext>
            </a:extLst>
          </p:cNvPr>
          <p:cNvSpPr txBox="1"/>
          <p:nvPr/>
        </p:nvSpPr>
        <p:spPr>
          <a:xfrm>
            <a:off x="473069" y="1389247"/>
            <a:ext cx="6300137" cy="382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transition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region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Transformation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Usti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Region, 2023-2027)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public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experts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Consultation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(320/354 </a:t>
            </a:r>
            <a:r>
              <a:rPr lang="cs-CZ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municipalities</a:t>
            </a:r>
            <a:r>
              <a:rPr lang="cs-CZ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 - Energy Management </a:t>
            </a:r>
            <a:r>
              <a:rPr lang="en-GB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(48/354 </a:t>
            </a:r>
            <a:r>
              <a:rPr lang="cs-CZ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municipalities</a:t>
            </a:r>
            <a:r>
              <a:rPr lang="cs-CZ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Renewable Energy Sources Screening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(168/400 </a:t>
            </a:r>
            <a:r>
              <a:rPr lang="cs-CZ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locations</a:t>
            </a:r>
            <a:r>
              <a:rPr lang="cs-CZ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cs-CZ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https://screening.ecuk.cz</a:t>
            </a:r>
            <a:r>
              <a:rPr lang="cs-CZ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6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model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consultancy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Communities</a:t>
            </a:r>
            <a:endParaRPr lang="cs-CZ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cs-CZ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(18 </a:t>
            </a:r>
            <a:r>
              <a:rPr lang="cs-CZ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municipalities</a:t>
            </a:r>
            <a:r>
              <a:rPr lang="cs-CZ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3 </a:t>
            </a:r>
            <a:r>
              <a:rPr lang="cs-CZ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cs-CZ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</a:t>
            </a:r>
            <a:r>
              <a:rPr lang="cs-CZ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Edification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stakeholders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</a:t>
            </a:r>
            <a:r>
              <a:rPr lang="cs-CZ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…)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B134E7-3AA0-8B5A-3DDA-438DFB509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223" y="971002"/>
            <a:ext cx="4967653" cy="461630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BCB27C4-5F7C-2005-484B-9C956FED5E10}"/>
              </a:ext>
            </a:extLst>
          </p:cNvPr>
          <p:cNvSpPr txBox="1"/>
          <p:nvPr/>
        </p:nvSpPr>
        <p:spPr>
          <a:xfrm>
            <a:off x="8360237" y="5580306"/>
            <a:ext cx="1778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820k</a:t>
            </a:r>
          </a:p>
          <a:p>
            <a:pPr algn="ctr"/>
            <a:r>
              <a:rPr lang="cs-CZ" dirty="0" err="1"/>
              <a:t>inhabitants</a:t>
            </a:r>
            <a:endParaRPr lang="cs-CZ" dirty="0"/>
          </a:p>
        </p:txBody>
      </p:sp>
      <p:pic>
        <p:nvPicPr>
          <p:cNvPr id="11" name="Grafický objekt 10" descr="Mapa s označeným bodem se souvislou výplní">
            <a:extLst>
              <a:ext uri="{FF2B5EF4-FFF2-40B4-BE49-F238E27FC236}">
                <a16:creationId xmlns:a16="http://schemas.microsoft.com/office/drawing/2014/main" id="{1D69EA88-7F69-8E5E-25C4-9007A78A0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4797" y="4665906"/>
            <a:ext cx="914400" cy="9144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AA720FE-0F9F-126D-4BD0-E3CC65A42047}"/>
              </a:ext>
            </a:extLst>
          </p:cNvPr>
          <p:cNvSpPr txBox="1"/>
          <p:nvPr/>
        </p:nvSpPr>
        <p:spPr>
          <a:xfrm>
            <a:off x="10249581" y="5580306"/>
            <a:ext cx="1778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354</a:t>
            </a:r>
          </a:p>
          <a:p>
            <a:pPr algn="ctr"/>
            <a:r>
              <a:rPr lang="cs-CZ" dirty="0" err="1"/>
              <a:t>municipalities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9630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64B7B23D-D181-78C0-6194-BE75840E0254}"/>
              </a:ext>
            </a:extLst>
          </p:cNvPr>
          <p:cNvSpPr txBox="1"/>
          <p:nvPr/>
        </p:nvSpPr>
        <p:spPr>
          <a:xfrm>
            <a:off x="470813" y="4470417"/>
            <a:ext cx="5147611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200" dirty="0" err="1"/>
              <a:t>Fire</a:t>
            </a:r>
            <a:r>
              <a:rPr lang="cs-CZ" sz="1200" dirty="0"/>
              <a:t> station - 5 </a:t>
            </a:r>
            <a:r>
              <a:rPr lang="cs-CZ" sz="1200" dirty="0" err="1"/>
              <a:t>kWp</a:t>
            </a:r>
            <a:r>
              <a:rPr lang="cs-CZ" sz="1200" dirty="0"/>
              <a:t> + </a:t>
            </a:r>
            <a:r>
              <a:rPr lang="cs-CZ" sz="1200" dirty="0" err="1"/>
              <a:t>battery</a:t>
            </a:r>
            <a:r>
              <a:rPr lang="cs-CZ" sz="1200" dirty="0"/>
              <a:t> (</a:t>
            </a:r>
            <a:r>
              <a:rPr lang="cs-CZ" sz="1200" dirty="0" err="1"/>
              <a:t>Lindab</a:t>
            </a:r>
            <a:r>
              <a:rPr lang="cs-CZ" sz="1200" dirty="0"/>
              <a:t> Solar </a:t>
            </a:r>
            <a:r>
              <a:rPr lang="cs-CZ" sz="1200" dirty="0" err="1"/>
              <a:t>Roof</a:t>
            </a:r>
            <a:r>
              <a:rPr lang="cs-CZ" sz="1200" dirty="0"/>
              <a:t> 2.0) – „public </a:t>
            </a:r>
            <a:r>
              <a:rPr lang="cs-CZ" sz="1200" dirty="0" err="1"/>
              <a:t>lighting</a:t>
            </a:r>
            <a:r>
              <a:rPr lang="cs-CZ" sz="1200" dirty="0"/>
              <a:t>“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200" dirty="0" err="1"/>
              <a:t>Sports</a:t>
            </a:r>
            <a:r>
              <a:rPr lang="cs-CZ" sz="1200" dirty="0"/>
              <a:t> </a:t>
            </a:r>
            <a:r>
              <a:rPr lang="cs-CZ" sz="1200" dirty="0" err="1"/>
              <a:t>building</a:t>
            </a:r>
            <a:r>
              <a:rPr lang="cs-CZ" sz="1200" dirty="0"/>
              <a:t> - 5 </a:t>
            </a:r>
            <a:r>
              <a:rPr lang="cs-CZ" sz="1200" dirty="0" err="1"/>
              <a:t>kWp</a:t>
            </a:r>
            <a:r>
              <a:rPr lang="cs-CZ" sz="1200" dirty="0"/>
              <a:t> + </a:t>
            </a:r>
            <a:r>
              <a:rPr lang="cs-CZ" sz="1200" dirty="0" err="1"/>
              <a:t>battery</a:t>
            </a:r>
            <a:r>
              <a:rPr lang="cs-CZ" sz="1200" dirty="0"/>
              <a:t> „</a:t>
            </a:r>
            <a:r>
              <a:rPr lang="cs-CZ" sz="1200" dirty="0" err="1"/>
              <a:t>island</a:t>
            </a:r>
            <a:r>
              <a:rPr lang="cs-CZ" sz="1200" dirty="0"/>
              <a:t>“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200" dirty="0" err="1"/>
              <a:t>Kindergarten</a:t>
            </a:r>
            <a:r>
              <a:rPr lang="cs-CZ" sz="1200" dirty="0"/>
              <a:t> – </a:t>
            </a:r>
            <a:r>
              <a:rPr lang="cs-CZ" sz="1200" dirty="0" err="1"/>
              <a:t>heat</a:t>
            </a:r>
            <a:r>
              <a:rPr lang="cs-CZ" sz="1200" dirty="0"/>
              <a:t> pump + 10 </a:t>
            </a:r>
            <a:r>
              <a:rPr lang="cs-CZ" sz="1200" dirty="0" err="1"/>
              <a:t>kWp</a:t>
            </a:r>
            <a:r>
              <a:rPr lang="cs-CZ" sz="1200" dirty="0"/>
              <a:t> (+ </a:t>
            </a:r>
            <a:r>
              <a:rPr lang="cs-CZ" sz="1200" dirty="0" err="1"/>
              <a:t>recovery</a:t>
            </a:r>
            <a:r>
              <a:rPr lang="cs-CZ" sz="1200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200" dirty="0" err="1"/>
              <a:t>Cultural</a:t>
            </a:r>
            <a:r>
              <a:rPr lang="cs-CZ" sz="1200" dirty="0"/>
              <a:t> center (</a:t>
            </a:r>
            <a:r>
              <a:rPr lang="cs-CZ" sz="1200" dirty="0" err="1"/>
              <a:t>former</a:t>
            </a:r>
            <a:r>
              <a:rPr lang="cs-CZ" sz="1200" dirty="0"/>
              <a:t> </a:t>
            </a:r>
            <a:r>
              <a:rPr lang="cs-CZ" sz="1200" dirty="0" err="1"/>
              <a:t>cinema</a:t>
            </a:r>
            <a:r>
              <a:rPr lang="cs-CZ" sz="1200" dirty="0"/>
              <a:t>) - 37,3 </a:t>
            </a:r>
            <a:r>
              <a:rPr lang="cs-CZ" sz="1200" dirty="0" err="1"/>
              <a:t>kWp</a:t>
            </a:r>
            <a:r>
              <a:rPr lang="cs-CZ" sz="1200" dirty="0"/>
              <a:t> – </a:t>
            </a:r>
            <a:r>
              <a:rPr lang="cs-CZ" sz="1200" dirty="0" err="1"/>
              <a:t>deep</a:t>
            </a:r>
            <a:r>
              <a:rPr lang="cs-CZ" sz="1200" dirty="0"/>
              <a:t> </a:t>
            </a:r>
            <a:r>
              <a:rPr lang="cs-CZ" sz="1200" dirty="0" err="1"/>
              <a:t>renovation</a:t>
            </a:r>
            <a:endParaRPr lang="cs-CZ" sz="12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sz="12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cs-CZ" sz="1200" dirty="0" err="1">
                <a:solidFill>
                  <a:srgbClr val="FF0000"/>
                </a:solidFill>
              </a:rPr>
              <a:t>Energy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 err="1">
                <a:solidFill>
                  <a:srgbClr val="FF0000"/>
                </a:solidFill>
              </a:rPr>
              <a:t>community</a:t>
            </a:r>
            <a:r>
              <a:rPr lang="cs-CZ" sz="1200" dirty="0">
                <a:solidFill>
                  <a:srgbClr val="FF0000"/>
                </a:solidFill>
              </a:rPr>
              <a:t> „</a:t>
            </a:r>
            <a:r>
              <a:rPr lang="cs-CZ" sz="1200" dirty="0" err="1">
                <a:solidFill>
                  <a:srgbClr val="FF0000"/>
                </a:solidFill>
              </a:rPr>
              <a:t>active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 err="1">
                <a:solidFill>
                  <a:srgbClr val="FF0000"/>
                </a:solidFill>
              </a:rPr>
              <a:t>client</a:t>
            </a:r>
            <a:r>
              <a:rPr lang="cs-CZ" sz="1200" dirty="0">
                <a:solidFill>
                  <a:srgbClr val="FF0000"/>
                </a:solidFill>
              </a:rPr>
              <a:t>“– </a:t>
            </a:r>
            <a:r>
              <a:rPr lang="cs-CZ" sz="1200" dirty="0" err="1">
                <a:solidFill>
                  <a:srgbClr val="FF0000"/>
                </a:solidFill>
              </a:rPr>
              <a:t>several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 err="1">
                <a:solidFill>
                  <a:srgbClr val="FF0000"/>
                </a:solidFill>
              </a:rPr>
              <a:t>groups</a:t>
            </a:r>
            <a:r>
              <a:rPr lang="cs-CZ" sz="1200" dirty="0">
                <a:solidFill>
                  <a:srgbClr val="FF0000"/>
                </a:solidFill>
              </a:rPr>
              <a:t> (50 </a:t>
            </a:r>
            <a:r>
              <a:rPr lang="cs-CZ" sz="1200" dirty="0" err="1">
                <a:solidFill>
                  <a:srgbClr val="FF0000"/>
                </a:solidFill>
              </a:rPr>
              <a:t>places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 err="1">
                <a:solidFill>
                  <a:srgbClr val="FF0000"/>
                </a:solidFill>
              </a:rPr>
              <a:t>of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 err="1">
                <a:solidFill>
                  <a:srgbClr val="FF0000"/>
                </a:solidFill>
              </a:rPr>
              <a:t>consumption</a:t>
            </a:r>
            <a:r>
              <a:rPr lang="cs-CZ" sz="1200" dirty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EE84BA-6775-1677-569A-655C4FC60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9" t="39350" r="29951" b="22411"/>
          <a:stretch/>
        </p:blipFill>
        <p:spPr>
          <a:xfrm>
            <a:off x="5094403" y="3139068"/>
            <a:ext cx="3715837" cy="20122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82065A1-B787-9112-1659-859D39E24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19" t="42705" r="24717" b="28616"/>
          <a:stretch/>
        </p:blipFill>
        <p:spPr>
          <a:xfrm>
            <a:off x="1166768" y="1976009"/>
            <a:ext cx="3019246" cy="147511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7B437AB-9FA5-3AE4-4CED-7ED01F8BD4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8" t="37376" r="23514" b="27443"/>
          <a:stretch/>
        </p:blipFill>
        <p:spPr>
          <a:xfrm>
            <a:off x="4003128" y="1205410"/>
            <a:ext cx="5475579" cy="19336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C914A04-1B5A-C446-8C4C-1BC17C835E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78" t="41353" r="46484" b="33658"/>
          <a:stretch/>
        </p:blipFill>
        <p:spPr>
          <a:xfrm>
            <a:off x="8810240" y="2097947"/>
            <a:ext cx="3381760" cy="25577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4C8CD5D-97F8-60DD-D4E4-B97BEC3E63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717" t="32307" r="32854" b="36780"/>
          <a:stretch/>
        </p:blipFill>
        <p:spPr>
          <a:xfrm>
            <a:off x="7835551" y="4526422"/>
            <a:ext cx="3075703" cy="178838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0D83718-9291-FE53-A305-73D1D5E06CC3}"/>
              </a:ext>
            </a:extLst>
          </p:cNvPr>
          <p:cNvSpPr txBox="1">
            <a:spLocks/>
          </p:cNvSpPr>
          <p:nvPr/>
        </p:nvSpPr>
        <p:spPr>
          <a:xfrm>
            <a:off x="264261" y="176165"/>
            <a:ext cx="10403739" cy="824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Example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from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Czech Republic</a:t>
            </a:r>
            <a:endParaRPr lang="en-US" sz="4000" b="1" dirty="0">
              <a:solidFill>
                <a:schemeClr val="tx1"/>
              </a:solidFill>
              <a:cs typeface="Afacad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75589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B9A9C-26DA-DDE0-9717-1FA8FBA8E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9A4FF97-D6DB-9794-E053-0F5E799B9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734" y="1181813"/>
            <a:ext cx="7708966" cy="2528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C038C8E2-D05A-F702-DDE5-1FFF7C21A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61" y="2344478"/>
            <a:ext cx="5028708" cy="3859614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9AABAF5-1F3E-1A10-1F39-BD388E062BB8}"/>
              </a:ext>
            </a:extLst>
          </p:cNvPr>
          <p:cNvSpPr txBox="1">
            <a:spLocks/>
          </p:cNvSpPr>
          <p:nvPr/>
        </p:nvSpPr>
        <p:spPr>
          <a:xfrm>
            <a:off x="5292969" y="5946401"/>
            <a:ext cx="2514109" cy="32195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err="1"/>
              <a:t>Zero</a:t>
            </a:r>
            <a:r>
              <a:rPr lang="cs-CZ" sz="1400" dirty="0"/>
              <a:t> </a:t>
            </a:r>
            <a:r>
              <a:rPr lang="cs-CZ" sz="1400" dirty="0" err="1"/>
              <a:t>energy</a:t>
            </a:r>
            <a:r>
              <a:rPr lang="cs-CZ" sz="1400" dirty="0"/>
              <a:t> </a:t>
            </a:r>
            <a:r>
              <a:rPr lang="cs-CZ" sz="1400" dirty="0" err="1"/>
              <a:t>building</a:t>
            </a:r>
            <a:r>
              <a:rPr lang="cs-CZ" sz="1400" dirty="0"/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1903BA1-7F1B-6CB4-6E4F-ABA2522A2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25871"/>
            <a:ext cx="5856513" cy="1920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9EDBD2BD-908D-8C3A-FC83-FCBEF196EFBD}"/>
              </a:ext>
            </a:extLst>
          </p:cNvPr>
          <p:cNvSpPr txBox="1">
            <a:spLocks/>
          </p:cNvSpPr>
          <p:nvPr/>
        </p:nvSpPr>
        <p:spPr>
          <a:xfrm>
            <a:off x="264261" y="176165"/>
            <a:ext cx="10403739" cy="824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Example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from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Czech Republic</a:t>
            </a:r>
            <a:endParaRPr lang="en-US" sz="4000" b="1" dirty="0">
              <a:solidFill>
                <a:schemeClr val="tx1"/>
              </a:solidFill>
              <a:cs typeface="Afacad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91382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AA5A4-8477-52E0-C238-22E158E69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9">
            <a:extLst>
              <a:ext uri="{FF2B5EF4-FFF2-40B4-BE49-F238E27FC236}">
                <a16:creationId xmlns:a16="http://schemas.microsoft.com/office/drawing/2014/main" id="{BCD7EE21-10DC-DE23-8620-916BE9DDE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8525" y="1309993"/>
            <a:ext cx="4642888" cy="3481815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25A9002-E3DE-A02B-95C4-6A8236175729}"/>
              </a:ext>
            </a:extLst>
          </p:cNvPr>
          <p:cNvSpPr txBox="1">
            <a:spLocks/>
          </p:cNvSpPr>
          <p:nvPr/>
        </p:nvSpPr>
        <p:spPr>
          <a:xfrm>
            <a:off x="318758" y="4097215"/>
            <a:ext cx="1415071" cy="22851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err="1"/>
              <a:t>Social</a:t>
            </a:r>
            <a:r>
              <a:rPr lang="cs-CZ" sz="1400" dirty="0"/>
              <a:t> </a:t>
            </a:r>
            <a:r>
              <a:rPr lang="cs-CZ" sz="1400" dirty="0" err="1"/>
              <a:t>housing</a:t>
            </a:r>
            <a:endParaRPr lang="cs-CZ" sz="1400" dirty="0"/>
          </a:p>
        </p:txBody>
      </p:sp>
      <p:pic>
        <p:nvPicPr>
          <p:cNvPr id="11" name="Zástupný obsah 4" descr="Obsah obrázku obloha, exteriér, budova, silnice&#10;&#10;Popis byl vytvořen automaticky">
            <a:extLst>
              <a:ext uri="{FF2B5EF4-FFF2-40B4-BE49-F238E27FC236}">
                <a16:creationId xmlns:a16="http://schemas.microsoft.com/office/drawing/2014/main" id="{E93E7990-F105-3C68-6F82-9CBE9B41E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" b="-2"/>
          <a:stretch/>
        </p:blipFill>
        <p:spPr>
          <a:xfrm>
            <a:off x="480096" y="1402847"/>
            <a:ext cx="3608328" cy="2418904"/>
          </a:xfrm>
          <a:prstGeom prst="rect">
            <a:avLst/>
          </a:prstGeom>
        </p:spPr>
      </p:pic>
      <p:pic>
        <p:nvPicPr>
          <p:cNvPr id="12" name="Obrázek 11" descr="Obsah obrázku tráva, obloha, budova, exteriér&#10;&#10;Popis byl vytvořen automaticky">
            <a:extLst>
              <a:ext uri="{FF2B5EF4-FFF2-40B4-BE49-F238E27FC236}">
                <a16:creationId xmlns:a16="http://schemas.microsoft.com/office/drawing/2014/main" id="{26FDC6C0-AD6E-AC0A-584D-8E32C1DDE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" b="-2"/>
          <a:stretch/>
        </p:blipFill>
        <p:spPr>
          <a:xfrm>
            <a:off x="2076344" y="3671832"/>
            <a:ext cx="3754865" cy="2517138"/>
          </a:xfrm>
          <a:prstGeom prst="rect">
            <a:avLst/>
          </a:prstGeom>
        </p:spPr>
      </p:pic>
      <p:pic>
        <p:nvPicPr>
          <p:cNvPr id="13" name="Obrázek 12" descr="Obsah obrázku obloha, exteriér, budova, dům&#10;&#10;Popis byl vytvořen automaticky">
            <a:extLst>
              <a:ext uri="{FF2B5EF4-FFF2-40B4-BE49-F238E27FC236}">
                <a16:creationId xmlns:a16="http://schemas.microsoft.com/office/drawing/2014/main" id="{02A27668-4DF1-6234-AC59-BFB40EC8E9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-3" b="-3"/>
          <a:stretch/>
        </p:blipFill>
        <p:spPr>
          <a:xfrm>
            <a:off x="9046299" y="4097215"/>
            <a:ext cx="2978026" cy="2232927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464676BE-0D35-E813-DEA4-856CE09EB3E5}"/>
              </a:ext>
            </a:extLst>
          </p:cNvPr>
          <p:cNvSpPr txBox="1">
            <a:spLocks/>
          </p:cNvSpPr>
          <p:nvPr/>
        </p:nvSpPr>
        <p:spPr>
          <a:xfrm>
            <a:off x="264261" y="176165"/>
            <a:ext cx="10403739" cy="824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Example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from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Czech Republic</a:t>
            </a:r>
            <a:endParaRPr lang="en-US" sz="4000" b="1" dirty="0">
              <a:solidFill>
                <a:schemeClr val="tx1"/>
              </a:solidFill>
              <a:cs typeface="Afacad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94970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FC6E2-725D-F17B-633D-FAE045596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3">
            <a:extLst>
              <a:ext uri="{FF2B5EF4-FFF2-40B4-BE49-F238E27FC236}">
                <a16:creationId xmlns:a16="http://schemas.microsoft.com/office/drawing/2014/main" id="{BC29B7F7-BACE-E735-B479-C721CC599F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072" y="1318766"/>
            <a:ext cx="5011178" cy="330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68697E1-C970-9D23-A544-82DC44B84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045" y="3741068"/>
            <a:ext cx="7774462" cy="256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2FA163E0-991C-0CA4-5371-1BD61ED2A62D}"/>
              </a:ext>
            </a:extLst>
          </p:cNvPr>
          <p:cNvSpPr txBox="1">
            <a:spLocks/>
          </p:cNvSpPr>
          <p:nvPr/>
        </p:nvSpPr>
        <p:spPr>
          <a:xfrm>
            <a:off x="2612675" y="6074591"/>
            <a:ext cx="1415071" cy="22851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err="1"/>
              <a:t>Nursing</a:t>
            </a:r>
            <a:r>
              <a:rPr lang="cs-CZ" sz="1400" dirty="0"/>
              <a:t> </a:t>
            </a:r>
            <a:r>
              <a:rPr lang="cs-CZ" sz="1400" dirty="0" err="1"/>
              <a:t>home</a:t>
            </a:r>
            <a:endParaRPr lang="cs-CZ" sz="14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86E51FE7-D712-0326-7515-6CA52BC55BE8}"/>
              </a:ext>
            </a:extLst>
          </p:cNvPr>
          <p:cNvSpPr txBox="1">
            <a:spLocks/>
          </p:cNvSpPr>
          <p:nvPr/>
        </p:nvSpPr>
        <p:spPr>
          <a:xfrm>
            <a:off x="5388464" y="1973940"/>
            <a:ext cx="1415071" cy="22851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err="1"/>
              <a:t>Fire</a:t>
            </a:r>
            <a:r>
              <a:rPr lang="cs-CZ" sz="1400" dirty="0"/>
              <a:t> station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23A0906-36AD-C0C9-D81F-B989287CC64A}"/>
              </a:ext>
            </a:extLst>
          </p:cNvPr>
          <p:cNvSpPr txBox="1">
            <a:spLocks/>
          </p:cNvSpPr>
          <p:nvPr/>
        </p:nvSpPr>
        <p:spPr>
          <a:xfrm>
            <a:off x="264261" y="176165"/>
            <a:ext cx="10403739" cy="824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Example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from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Czech Republic</a:t>
            </a:r>
            <a:endParaRPr lang="en-US" sz="4000" b="1" dirty="0">
              <a:solidFill>
                <a:schemeClr val="tx1"/>
              </a:solidFill>
              <a:cs typeface="Afacad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63741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2B26F-DAF3-94A3-3689-2153D79D8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11255E8-0F1F-225D-BF14-105B3F2A7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772" y="1181813"/>
            <a:ext cx="8767716" cy="5032881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5DED693-7CB0-4CE2-CEB5-0A0AC9F9EAFF}"/>
              </a:ext>
            </a:extLst>
          </p:cNvPr>
          <p:cNvSpPr txBox="1">
            <a:spLocks/>
          </p:cNvSpPr>
          <p:nvPr/>
        </p:nvSpPr>
        <p:spPr>
          <a:xfrm>
            <a:off x="1302080" y="1615618"/>
            <a:ext cx="1537837" cy="2856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300" noProof="0" dirty="0">
                <a:solidFill>
                  <a:schemeClr val="accent2"/>
                </a:solidFill>
              </a:rPr>
              <a:t>deep</a:t>
            </a:r>
            <a:r>
              <a:rPr lang="cs-CZ" sz="1300" noProof="0" dirty="0">
                <a:solidFill>
                  <a:schemeClr val="accent2"/>
                </a:solidFill>
              </a:rPr>
              <a:t> </a:t>
            </a:r>
            <a:r>
              <a:rPr lang="en-GB" sz="1300" noProof="0" dirty="0">
                <a:solidFill>
                  <a:schemeClr val="accent2"/>
                </a:solidFill>
              </a:rPr>
              <a:t>geothermal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6A9C03A-859F-E824-DB94-8005FE77D77E}"/>
              </a:ext>
            </a:extLst>
          </p:cNvPr>
          <p:cNvSpPr txBox="1">
            <a:spLocks/>
          </p:cNvSpPr>
          <p:nvPr/>
        </p:nvSpPr>
        <p:spPr>
          <a:xfrm>
            <a:off x="4971403" y="1472777"/>
            <a:ext cx="1537837" cy="2856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300" noProof="0" dirty="0" err="1">
                <a:solidFill>
                  <a:schemeClr val="accent2"/>
                </a:solidFill>
              </a:rPr>
              <a:t>shallow</a:t>
            </a:r>
            <a:r>
              <a:rPr lang="cs-CZ" sz="1300" noProof="0" dirty="0">
                <a:solidFill>
                  <a:schemeClr val="accent2"/>
                </a:solidFill>
              </a:rPr>
              <a:t> </a:t>
            </a:r>
            <a:r>
              <a:rPr lang="en-GB" sz="1300" noProof="0" dirty="0">
                <a:solidFill>
                  <a:schemeClr val="accent2"/>
                </a:solidFill>
              </a:rPr>
              <a:t>geothermal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7D1B761-590E-F99B-6427-F9B140E32EF8}"/>
              </a:ext>
            </a:extLst>
          </p:cNvPr>
          <p:cNvSpPr txBox="1">
            <a:spLocks/>
          </p:cNvSpPr>
          <p:nvPr/>
        </p:nvSpPr>
        <p:spPr>
          <a:xfrm>
            <a:off x="7253653" y="1168610"/>
            <a:ext cx="1342293" cy="2447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300" dirty="0">
                <a:solidFill>
                  <a:schemeClr val="accent2"/>
                </a:solidFill>
              </a:rPr>
              <a:t>g</a:t>
            </a:r>
            <a:r>
              <a:rPr lang="cs-CZ" sz="1300" noProof="0" dirty="0" err="1">
                <a:solidFill>
                  <a:schemeClr val="accent2"/>
                </a:solidFill>
              </a:rPr>
              <a:t>reen</a:t>
            </a:r>
            <a:r>
              <a:rPr lang="cs-CZ" sz="1300" noProof="0" dirty="0">
                <a:solidFill>
                  <a:schemeClr val="accent2"/>
                </a:solidFill>
              </a:rPr>
              <a:t> hydrogen</a:t>
            </a:r>
            <a:endParaRPr lang="en-GB" sz="1300" noProof="0" dirty="0">
              <a:solidFill>
                <a:schemeClr val="accent2"/>
              </a:solidFill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1A13422-C6F4-C94A-CF79-7C2964B44343}"/>
              </a:ext>
            </a:extLst>
          </p:cNvPr>
          <p:cNvSpPr txBox="1">
            <a:spLocks/>
          </p:cNvSpPr>
          <p:nvPr/>
        </p:nvSpPr>
        <p:spPr>
          <a:xfrm>
            <a:off x="264261" y="176165"/>
            <a:ext cx="10403739" cy="824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Example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</a:t>
            </a:r>
            <a:r>
              <a:rPr lang="cs-CZ" sz="4000" b="1" dirty="0" err="1">
                <a:solidFill>
                  <a:schemeClr val="tx1"/>
                </a:solidFill>
                <a:cs typeface="Afacad" pitchFamily="2" charset="-18"/>
              </a:rPr>
              <a:t>from</a:t>
            </a:r>
            <a:r>
              <a:rPr lang="cs-CZ" sz="4000" b="1" dirty="0">
                <a:solidFill>
                  <a:schemeClr val="tx1"/>
                </a:solidFill>
                <a:cs typeface="Afacad" pitchFamily="2" charset="-18"/>
              </a:rPr>
              <a:t> Czech Republic</a:t>
            </a:r>
            <a:endParaRPr lang="en-US" sz="4000" b="1" dirty="0">
              <a:solidFill>
                <a:schemeClr val="tx1"/>
              </a:solidFill>
              <a:cs typeface="Afacad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3492939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4">
      <a:dk1>
        <a:srgbClr val="000000"/>
      </a:dk1>
      <a:lt1>
        <a:sysClr val="window" lastClr="FFFFFF"/>
      </a:lt1>
      <a:dk2>
        <a:srgbClr val="595959"/>
      </a:dk2>
      <a:lt2>
        <a:srgbClr val="E7E6E6"/>
      </a:lt2>
      <a:accent1>
        <a:srgbClr val="FFFFFF"/>
      </a:accent1>
      <a:accent2>
        <a:srgbClr val="FF0000"/>
      </a:accent2>
      <a:accent3>
        <a:srgbClr val="A5A5A5"/>
      </a:accent3>
      <a:accent4>
        <a:srgbClr val="FF0000"/>
      </a:accent4>
      <a:accent5>
        <a:srgbClr val="FF5050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uk-sablona-red-prezentace.potx" id="{FB466B88-C733-4016-8524-17752FDD9CCB}" vid="{00ADDD22-A341-4CD1-926E-EA3EB7CBEB3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6" ma:contentTypeDescription="Create a new document." ma:contentTypeScope="" ma:versionID="5a6d821fafa8c1b6c498b45dd56d542c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cb514c0243f67ba30e30db0d5605bea9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fe772f-00cf-4dad-b0cb-913608da9119">
      <Terms xmlns="http://schemas.microsoft.com/office/infopath/2007/PartnerControls"/>
    </lcf76f155ced4ddcb4097134ff3c332f>
    <TaxCatchAll xmlns="c5f555a3-b848-4bea-9c8d-34a4da0e4343" xsi:nil="true"/>
  </documentManagement>
</p:properties>
</file>

<file path=customXml/itemProps1.xml><?xml version="1.0" encoding="utf-8"?>
<ds:datastoreItem xmlns:ds="http://schemas.openxmlformats.org/officeDocument/2006/customXml" ds:itemID="{C3CFD2FD-BFA4-4877-9423-3D1DA458F13D}"/>
</file>

<file path=customXml/itemProps2.xml><?xml version="1.0" encoding="utf-8"?>
<ds:datastoreItem xmlns:ds="http://schemas.openxmlformats.org/officeDocument/2006/customXml" ds:itemID="{423D0673-D4FF-4FA3-98CB-10177680557E}"/>
</file>

<file path=customXml/itemProps3.xml><?xml version="1.0" encoding="utf-8"?>
<ds:datastoreItem xmlns:ds="http://schemas.openxmlformats.org/officeDocument/2006/customXml" ds:itemID="{61932294-C1BC-47C5-9AE9-04F4AADCB92C}"/>
</file>

<file path=docProps/app.xml><?xml version="1.0" encoding="utf-8"?>
<Properties xmlns="http://schemas.openxmlformats.org/officeDocument/2006/extended-properties" xmlns:vt="http://schemas.openxmlformats.org/officeDocument/2006/docPropsVTypes">
  <Template>ecuk-sablona-red-prezentace</Template>
  <TotalTime>5309</TotalTime>
  <Words>372</Words>
  <Application>Microsoft Office PowerPoint</Application>
  <PresentationFormat>Širokoúhlá obrazovka</PresentationFormat>
  <Paragraphs>76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Afacad</vt:lpstr>
      <vt:lpstr>Arial</vt:lpstr>
      <vt:lpstr>Calibri</vt:lpstr>
      <vt:lpstr>Calibri Light</vt:lpstr>
      <vt:lpstr>Verdana</vt:lpstr>
      <vt:lpstr>Retrospektiva</vt:lpstr>
      <vt:lpstr>The experience of local authorities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Alternativní zdroje: Příležitost pro kraj</dc:title>
  <dc:creator>DM</dc:creator>
  <cp:lastModifiedBy>David Matuška</cp:lastModifiedBy>
  <cp:revision>99</cp:revision>
  <cp:lastPrinted>2025-03-18T06:23:47Z</cp:lastPrinted>
  <dcterms:created xsi:type="dcterms:W3CDTF">2024-03-06T16:33:05Z</dcterms:created>
  <dcterms:modified xsi:type="dcterms:W3CDTF">2025-10-17T14:27:10Z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0x01010063BA515A7BAE2A43BBCEEFC8DB246324</vt:lpwstr>
  </property>
</Properties>
</file>